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57" r:id="rId15"/>
    <p:sldId id="271" r:id="rId16"/>
    <p:sldId id="270"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64" y="3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08098DBC-0132-4942-8850-065EF5B85EAD}" type="datetimeFigureOut">
              <a:rPr lang="tr-TR" smtClean="0"/>
              <a:t>24.03.2023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2573E3-3801-400A-96A8-2A909DDE09B5}" type="slidenum">
              <a:rPr lang="tr-TR" smtClean="0"/>
              <a:t>‹#›</a:t>
            </a:fld>
            <a:endParaRPr lang="tr-TR"/>
          </a:p>
        </p:txBody>
      </p:sp>
    </p:spTree>
    <p:extLst>
      <p:ext uri="{BB962C8B-B14F-4D97-AF65-F5344CB8AC3E}">
        <p14:creationId xmlns:p14="http://schemas.microsoft.com/office/powerpoint/2010/main" val="2167358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08098DBC-0132-4942-8850-065EF5B85EAD}" type="datetimeFigureOut">
              <a:rPr lang="tr-TR" smtClean="0"/>
              <a:t>24.03.2023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2573E3-3801-400A-96A8-2A909DDE09B5}" type="slidenum">
              <a:rPr lang="tr-TR" smtClean="0"/>
              <a:t>‹#›</a:t>
            </a:fld>
            <a:endParaRPr lang="tr-TR"/>
          </a:p>
        </p:txBody>
      </p:sp>
    </p:spTree>
    <p:extLst>
      <p:ext uri="{BB962C8B-B14F-4D97-AF65-F5344CB8AC3E}">
        <p14:creationId xmlns:p14="http://schemas.microsoft.com/office/powerpoint/2010/main" val="2431941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08098DBC-0132-4942-8850-065EF5B85EAD}" type="datetimeFigureOut">
              <a:rPr lang="tr-TR" smtClean="0"/>
              <a:t>24.03.2023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2573E3-3801-400A-96A8-2A909DDE09B5}"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1468214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08098DBC-0132-4942-8850-065EF5B85EAD}" type="datetimeFigureOut">
              <a:rPr lang="tr-TR" smtClean="0"/>
              <a:t>24.03.2023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2573E3-3801-400A-96A8-2A909DDE09B5}" type="slidenum">
              <a:rPr lang="tr-TR" smtClean="0"/>
              <a:t>‹#›</a:t>
            </a:fld>
            <a:endParaRPr lang="tr-TR"/>
          </a:p>
        </p:txBody>
      </p:sp>
    </p:spTree>
    <p:extLst>
      <p:ext uri="{BB962C8B-B14F-4D97-AF65-F5344CB8AC3E}">
        <p14:creationId xmlns:p14="http://schemas.microsoft.com/office/powerpoint/2010/main" val="20491158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08098DBC-0132-4942-8850-065EF5B85EAD}" type="datetimeFigureOut">
              <a:rPr lang="tr-TR" smtClean="0"/>
              <a:t>24.03.2023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2573E3-3801-400A-96A8-2A909DDE09B5}"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527700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08098DBC-0132-4942-8850-065EF5B85EAD}" type="datetimeFigureOut">
              <a:rPr lang="tr-TR" smtClean="0"/>
              <a:t>24.03.2023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2573E3-3801-400A-96A8-2A909DDE09B5}" type="slidenum">
              <a:rPr lang="tr-TR" smtClean="0"/>
              <a:t>‹#›</a:t>
            </a:fld>
            <a:endParaRPr lang="tr-TR"/>
          </a:p>
        </p:txBody>
      </p:sp>
    </p:spTree>
    <p:extLst>
      <p:ext uri="{BB962C8B-B14F-4D97-AF65-F5344CB8AC3E}">
        <p14:creationId xmlns:p14="http://schemas.microsoft.com/office/powerpoint/2010/main" val="34663661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8098DBC-0132-4942-8850-065EF5B85EAD}" type="datetimeFigureOut">
              <a:rPr lang="tr-TR" smtClean="0"/>
              <a:t>24.03.2023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2573E3-3801-400A-96A8-2A909DDE09B5}" type="slidenum">
              <a:rPr lang="tr-TR" smtClean="0"/>
              <a:t>‹#›</a:t>
            </a:fld>
            <a:endParaRPr lang="tr-TR"/>
          </a:p>
        </p:txBody>
      </p:sp>
    </p:spTree>
    <p:extLst>
      <p:ext uri="{BB962C8B-B14F-4D97-AF65-F5344CB8AC3E}">
        <p14:creationId xmlns:p14="http://schemas.microsoft.com/office/powerpoint/2010/main" val="33069029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8098DBC-0132-4942-8850-065EF5B85EAD}" type="datetimeFigureOut">
              <a:rPr lang="tr-TR" smtClean="0"/>
              <a:t>24.03.2023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2573E3-3801-400A-96A8-2A909DDE09B5}" type="slidenum">
              <a:rPr lang="tr-TR" smtClean="0"/>
              <a:t>‹#›</a:t>
            </a:fld>
            <a:endParaRPr lang="tr-TR"/>
          </a:p>
        </p:txBody>
      </p:sp>
    </p:spTree>
    <p:extLst>
      <p:ext uri="{BB962C8B-B14F-4D97-AF65-F5344CB8AC3E}">
        <p14:creationId xmlns:p14="http://schemas.microsoft.com/office/powerpoint/2010/main" val="1033442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8098DBC-0132-4942-8850-065EF5B85EAD}" type="datetimeFigureOut">
              <a:rPr lang="tr-TR" smtClean="0"/>
              <a:t>24.03.2023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2573E3-3801-400A-96A8-2A909DDE09B5}" type="slidenum">
              <a:rPr lang="tr-TR" smtClean="0"/>
              <a:t>‹#›</a:t>
            </a:fld>
            <a:endParaRPr lang="tr-TR"/>
          </a:p>
        </p:txBody>
      </p:sp>
    </p:spTree>
    <p:extLst>
      <p:ext uri="{BB962C8B-B14F-4D97-AF65-F5344CB8AC3E}">
        <p14:creationId xmlns:p14="http://schemas.microsoft.com/office/powerpoint/2010/main" val="1059116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08098DBC-0132-4942-8850-065EF5B85EAD}" type="datetimeFigureOut">
              <a:rPr lang="tr-TR" smtClean="0"/>
              <a:t>24.03.2023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2573E3-3801-400A-96A8-2A909DDE09B5}" type="slidenum">
              <a:rPr lang="tr-TR" smtClean="0"/>
              <a:t>‹#›</a:t>
            </a:fld>
            <a:endParaRPr lang="tr-TR"/>
          </a:p>
        </p:txBody>
      </p:sp>
    </p:spTree>
    <p:extLst>
      <p:ext uri="{BB962C8B-B14F-4D97-AF65-F5344CB8AC3E}">
        <p14:creationId xmlns:p14="http://schemas.microsoft.com/office/powerpoint/2010/main" val="3937532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8098DBC-0132-4942-8850-065EF5B85EAD}" type="datetimeFigureOut">
              <a:rPr lang="tr-TR" smtClean="0"/>
              <a:t>24.03.2023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B2573E3-3801-400A-96A8-2A909DDE09B5}" type="slidenum">
              <a:rPr lang="tr-TR" smtClean="0"/>
              <a:t>‹#›</a:t>
            </a:fld>
            <a:endParaRPr lang="tr-TR"/>
          </a:p>
        </p:txBody>
      </p:sp>
    </p:spTree>
    <p:extLst>
      <p:ext uri="{BB962C8B-B14F-4D97-AF65-F5344CB8AC3E}">
        <p14:creationId xmlns:p14="http://schemas.microsoft.com/office/powerpoint/2010/main" val="3777843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08098DBC-0132-4942-8850-065EF5B85EAD}" type="datetimeFigureOut">
              <a:rPr lang="tr-TR" smtClean="0"/>
              <a:t>24.03.2023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B2573E3-3801-400A-96A8-2A909DDE09B5}" type="slidenum">
              <a:rPr lang="tr-TR" smtClean="0"/>
              <a:t>‹#›</a:t>
            </a:fld>
            <a:endParaRPr lang="tr-TR"/>
          </a:p>
        </p:txBody>
      </p:sp>
    </p:spTree>
    <p:extLst>
      <p:ext uri="{BB962C8B-B14F-4D97-AF65-F5344CB8AC3E}">
        <p14:creationId xmlns:p14="http://schemas.microsoft.com/office/powerpoint/2010/main" val="1491912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08098DBC-0132-4942-8850-065EF5B85EAD}" type="datetimeFigureOut">
              <a:rPr lang="tr-TR" smtClean="0"/>
              <a:t>24.03.2023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B2573E3-3801-400A-96A8-2A909DDE09B5}" type="slidenum">
              <a:rPr lang="tr-TR" smtClean="0"/>
              <a:t>‹#›</a:t>
            </a:fld>
            <a:endParaRPr lang="tr-TR"/>
          </a:p>
        </p:txBody>
      </p:sp>
    </p:spTree>
    <p:extLst>
      <p:ext uri="{BB962C8B-B14F-4D97-AF65-F5344CB8AC3E}">
        <p14:creationId xmlns:p14="http://schemas.microsoft.com/office/powerpoint/2010/main" val="3380338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098DBC-0132-4942-8850-065EF5B85EAD}" type="datetimeFigureOut">
              <a:rPr lang="tr-TR" smtClean="0"/>
              <a:t>24.03.2023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B2573E3-3801-400A-96A8-2A909DDE09B5}" type="slidenum">
              <a:rPr lang="tr-TR" smtClean="0"/>
              <a:t>‹#›</a:t>
            </a:fld>
            <a:endParaRPr lang="tr-TR"/>
          </a:p>
        </p:txBody>
      </p:sp>
    </p:spTree>
    <p:extLst>
      <p:ext uri="{BB962C8B-B14F-4D97-AF65-F5344CB8AC3E}">
        <p14:creationId xmlns:p14="http://schemas.microsoft.com/office/powerpoint/2010/main" val="1427151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08098DBC-0132-4942-8850-065EF5B85EAD}" type="datetimeFigureOut">
              <a:rPr lang="tr-TR" smtClean="0"/>
              <a:t>24.03.2023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B2573E3-3801-400A-96A8-2A909DDE09B5}" type="slidenum">
              <a:rPr lang="tr-TR" smtClean="0"/>
              <a:t>‹#›</a:t>
            </a:fld>
            <a:endParaRPr lang="tr-TR"/>
          </a:p>
        </p:txBody>
      </p:sp>
    </p:spTree>
    <p:extLst>
      <p:ext uri="{BB962C8B-B14F-4D97-AF65-F5344CB8AC3E}">
        <p14:creationId xmlns:p14="http://schemas.microsoft.com/office/powerpoint/2010/main" val="1209327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08098DBC-0132-4942-8850-065EF5B85EAD}" type="datetimeFigureOut">
              <a:rPr lang="tr-TR" smtClean="0"/>
              <a:t>24.03.2023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B2573E3-3801-400A-96A8-2A909DDE09B5}" type="slidenum">
              <a:rPr lang="tr-TR" smtClean="0"/>
              <a:t>‹#›</a:t>
            </a:fld>
            <a:endParaRPr lang="tr-TR"/>
          </a:p>
        </p:txBody>
      </p:sp>
    </p:spTree>
    <p:extLst>
      <p:ext uri="{BB962C8B-B14F-4D97-AF65-F5344CB8AC3E}">
        <p14:creationId xmlns:p14="http://schemas.microsoft.com/office/powerpoint/2010/main" val="948463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8098DBC-0132-4942-8850-065EF5B85EAD}" type="datetimeFigureOut">
              <a:rPr lang="tr-TR" smtClean="0"/>
              <a:t>24.03.2023</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B2573E3-3801-400A-96A8-2A909DDE09B5}" type="slidenum">
              <a:rPr lang="tr-TR" smtClean="0"/>
              <a:t>‹#›</a:t>
            </a:fld>
            <a:endParaRPr lang="tr-TR"/>
          </a:p>
        </p:txBody>
      </p:sp>
    </p:spTree>
    <p:extLst>
      <p:ext uri="{BB962C8B-B14F-4D97-AF65-F5344CB8AC3E}">
        <p14:creationId xmlns:p14="http://schemas.microsoft.com/office/powerpoint/2010/main" val="3148743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80D4DC-0C6D-4F24-BE69-CF2F71E608B8}"/>
              </a:ext>
            </a:extLst>
          </p:cNvPr>
          <p:cNvSpPr>
            <a:spLocks noGrp="1"/>
          </p:cNvSpPr>
          <p:nvPr>
            <p:ph type="ctrTitle"/>
          </p:nvPr>
        </p:nvSpPr>
        <p:spPr>
          <a:xfrm>
            <a:off x="484909" y="2321407"/>
            <a:ext cx="9296399" cy="1646302"/>
          </a:xfrm>
        </p:spPr>
        <p:txBody>
          <a:bodyPr/>
          <a:lstStyle/>
          <a:p>
            <a:pPr algn="ctr"/>
            <a:r>
              <a:rPr lang="tr-TR" dirty="0"/>
              <a:t>Çocuklarla Sosyal Hizmet Uygulaması</a:t>
            </a:r>
          </a:p>
        </p:txBody>
      </p:sp>
      <p:sp>
        <p:nvSpPr>
          <p:cNvPr id="3" name="Alt Başlık 2">
            <a:extLst>
              <a:ext uri="{FF2B5EF4-FFF2-40B4-BE49-F238E27FC236}">
                <a16:creationId xmlns:a16="http://schemas.microsoft.com/office/drawing/2014/main" id="{D235FC42-9BB8-4E55-B186-793F2E6C12B2}"/>
              </a:ext>
            </a:extLst>
          </p:cNvPr>
          <p:cNvSpPr>
            <a:spLocks noGrp="1"/>
          </p:cNvSpPr>
          <p:nvPr>
            <p:ph type="subTitle" idx="1"/>
          </p:nvPr>
        </p:nvSpPr>
        <p:spPr/>
        <p:txBody>
          <a:bodyPr/>
          <a:lstStyle/>
          <a:p>
            <a:endParaRPr lang="tr-TR" dirty="0"/>
          </a:p>
          <a:p>
            <a:pPr algn="ctr"/>
            <a:r>
              <a:rPr lang="tr-TR" dirty="0"/>
              <a:t>3</a:t>
            </a:r>
            <a:r>
              <a:rPr lang="tr-TR"/>
              <a:t>. </a:t>
            </a:r>
            <a:r>
              <a:rPr lang="tr-TR" dirty="0"/>
              <a:t>HAFTA: SOSYAL HİZMET AÇISINDAN KORUNMA OLGUSU</a:t>
            </a:r>
          </a:p>
        </p:txBody>
      </p:sp>
    </p:spTree>
    <p:extLst>
      <p:ext uri="{BB962C8B-B14F-4D97-AF65-F5344CB8AC3E}">
        <p14:creationId xmlns:p14="http://schemas.microsoft.com/office/powerpoint/2010/main" val="1837680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A22B305-1F17-41EC-9E15-AF89F2975B15}"/>
              </a:ext>
            </a:extLst>
          </p:cNvPr>
          <p:cNvSpPr>
            <a:spLocks noGrp="1"/>
          </p:cNvSpPr>
          <p:nvPr>
            <p:ph idx="1"/>
          </p:nvPr>
        </p:nvSpPr>
        <p:spPr>
          <a:xfrm>
            <a:off x="206279" y="318655"/>
            <a:ext cx="8596668" cy="6366164"/>
          </a:xfrm>
        </p:spPr>
        <p:txBody>
          <a:bodyPr>
            <a:normAutofit lnSpcReduction="10000"/>
          </a:bodyPr>
          <a:lstStyle/>
          <a:p>
            <a:pPr marL="0" indent="0" algn="just">
              <a:buNone/>
            </a:pPr>
            <a:r>
              <a:rPr lang="tr-TR" sz="1800" dirty="0">
                <a:solidFill>
                  <a:srgbClr val="222222"/>
                </a:solidFill>
                <a:effectLst/>
                <a:latin typeface="Times New Roman" panose="02020603050405020304" pitchFamily="18" charset="0"/>
                <a:ea typeface="Times New Roman" panose="02020603050405020304" pitchFamily="18" charset="0"/>
              </a:rPr>
              <a:t>      </a:t>
            </a:r>
            <a:r>
              <a:rPr lang="tr-TR" sz="1800" b="1" dirty="0">
                <a:solidFill>
                  <a:schemeClr val="accent2"/>
                </a:solidFill>
                <a:effectLst/>
                <a:latin typeface="Times New Roman" panose="02020603050405020304" pitchFamily="18" charset="0"/>
                <a:ea typeface="Times New Roman" panose="02020603050405020304" pitchFamily="18" charset="0"/>
              </a:rPr>
              <a:t>B. Ekonomik Nedenler</a:t>
            </a:r>
          </a:p>
          <a:p>
            <a:pPr algn="just"/>
            <a:r>
              <a:rPr lang="tr-TR" sz="1800" dirty="0">
                <a:solidFill>
                  <a:srgbClr val="222222"/>
                </a:solidFill>
                <a:effectLst/>
                <a:latin typeface="Times New Roman" panose="02020603050405020304" pitchFamily="18" charset="0"/>
                <a:ea typeface="Times New Roman" panose="02020603050405020304" pitchFamily="18" charset="0"/>
              </a:rPr>
              <a:t>Kişilerin korunma ihtiyacına yol açan ekonomik nedenlerin başında sosyal riskler gelmektedir. Sosyal risklerin ne zaman, hangi boyutta ve nasıl gerçekleşeceği önceden tam olarak bilinmemektedir. Ancak ileride gerçekleşmesi muhtemel veya kesin olan bazı sosyal riskler bulunmaktadır. Bu riskler, kişinin gelir elde etmesini engelleyen veya gelirden yoksun kalmalarına neden olan risklerdir. Bu risklerden kimisi, kişinin yaşamın doğal seyrinde kaçınılmaz olarak karşı karşıya kalabileceği fizyolojik riskleri de içinde barındırmaktadır. Dolayısıyla, bu riskler hem kişinin işgücü piyasasının dışında kalmasına hem de işgücü piyasasında olup çalışmasına rağmen gider artışı doğuran riskler olarak çift yönlü etkiye sahiptir.</a:t>
            </a:r>
          </a:p>
          <a:p>
            <a:pPr algn="just"/>
            <a:r>
              <a:rPr lang="tr-TR" sz="1800" dirty="0">
                <a:solidFill>
                  <a:srgbClr val="222222"/>
                </a:solidFill>
                <a:effectLst/>
                <a:latin typeface="Times New Roman" panose="02020603050405020304" pitchFamily="18" charset="0"/>
                <a:ea typeface="Times New Roman" panose="02020603050405020304" pitchFamily="18" charset="0"/>
              </a:rPr>
              <a:t>Çift yönlü etkiye sahip olan bu risklerden yaşlılık, malullük, işsizlik, gibi riskler kişinin gelir kaybına yol açarken, ailede bakıma muhtaç kişilerin varlığı, eğitim masrafları, kira giderleri, çocuk sayısının fazla olması/ ebeveynlerden birinin çocukla ilgilenmek için işten ayrılması veya bakıcı tutulması ise gider artışına neden olmaktadır, işçilerin hastalık ve iş kazası ise gelir kaybı ve gider artışına sebebiyet veren ortak riskleri oluşturmaktadır. Bütün bunlar bir arada değerlendirildiğinde ekonomik koşulların, kişi ve ailelerin korunma ihtiyacının biçimlenmesinde önemli rol oynadığı görülmektedir. Kişilerin, ekonomik anlamda ihtiyaçlı kapsamına girebilmesi için öncelikle gelir yoksunluğu veya yetersizliğine sahip olması gereklidir. Ayrıca gelirinin olmaması veya var olan geliriyle kendisinin ve aile bireylerinin temel ihtiyaçlarını karşılayacak durumda bulunmaması gerekmektedir. Bu gereklilik kişilerin veya grupların korunmasının da koşulunu oluşturmaktadır</a:t>
            </a:r>
            <a:r>
              <a:rPr lang="tr-TR" sz="1800" dirty="0">
                <a:solidFill>
                  <a:srgbClr val="222222"/>
                </a:solidFill>
                <a:effectLst/>
                <a:latin typeface="Arial" panose="020B0604020202020204" pitchFamily="34" charset="0"/>
                <a:ea typeface="Times New Roman" panose="02020603050405020304" pitchFamily="18" charset="0"/>
              </a:rPr>
              <a:t>.</a:t>
            </a:r>
            <a:endParaRPr lang="tr-TR" dirty="0"/>
          </a:p>
        </p:txBody>
      </p:sp>
    </p:spTree>
    <p:extLst>
      <p:ext uri="{BB962C8B-B14F-4D97-AF65-F5344CB8AC3E}">
        <p14:creationId xmlns:p14="http://schemas.microsoft.com/office/powerpoint/2010/main" val="2916883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B64DC94-F32D-4466-ACB7-3AD382D7CE89}"/>
              </a:ext>
            </a:extLst>
          </p:cNvPr>
          <p:cNvSpPr>
            <a:spLocks noGrp="1"/>
          </p:cNvSpPr>
          <p:nvPr>
            <p:ph idx="1"/>
          </p:nvPr>
        </p:nvSpPr>
        <p:spPr>
          <a:xfrm>
            <a:off x="290945" y="0"/>
            <a:ext cx="8983057" cy="6858000"/>
          </a:xfrm>
        </p:spPr>
        <p:txBody>
          <a:bodyPr>
            <a:normAutofit fontScale="92500" lnSpcReduction="10000"/>
          </a:bodyPr>
          <a:lstStyle/>
          <a:p>
            <a:pPr marL="0" indent="0" algn="just">
              <a:buNone/>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C. Sosyal Nedenler</a:t>
            </a:r>
          </a:p>
          <a:p>
            <a:pPr algn="just"/>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Korunma ihtiyacını doğuran nedenler her kişi için farklı olsa da terör, göç, şiddet, yoksulluk ve evsizlik gibi üzerinde anlaşılan ortak sorunlar da bulunmaktadır. Bu sorunlar bölgeden bölgeye ve ülkeden ülkeye değişmektedir. Bu bağlamda, korunma ihtiyacının ortaya çıkmasına neden olan, işsizlik, yoksulluk ve muhtaçlık gibi sosyal sorunlar hemen hemen her toplum için rahatsızlık yaratmakta toplumdaki çok sayıda kişinin yaşam kalitesini etkilemektedir. Bir sosyal sorun diğer bir sosyal sorunu etkilemekte veya ortaya çıkmasına neden olmaktadır. Kişilerle başlayan sorunlar toplumun tümünü ilgilendiren hale gelmektedir. Dolayısıyla, dünyada yaşanan sosyoekonomik sorunlar</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herkesi etkilemektedir. Ancak diğerlerine göre bazı gruplar bu sorunlardan daha çok</a:t>
            </a:r>
            <a:r>
              <a:rPr lang="tr-TR" dirty="0">
                <a:effectLst/>
                <a:latin typeface="Times New Roman" panose="02020603050405020304" pitchFamily="18" charset="0"/>
                <a:cs typeface="Times New Roman" panose="02020603050405020304" pitchFamily="18" charset="0"/>
              </a:rPr>
              <a:t> etkilenmektedir. Dezavantajlı gruplar olarak da ifade edilen</a:t>
            </a:r>
            <a:br>
              <a:rPr lang="tr-TR" sz="1800" dirty="0">
                <a:effectLst/>
                <a:latin typeface="Times New Roman" panose="02020603050405020304" pitchFamily="18" charset="0"/>
                <a:ea typeface="Calibri" panose="020F0502020204030204" pitchFamily="34" charset="0"/>
                <a:cs typeface="Times New Roman" panose="02020603050405020304" pitchFamily="18" charset="0"/>
              </a:rPr>
            </a:b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engelliler, yaşlılar, çocuklar bu grupları oluşturmaktadır. Bu gruplardan özellikle bazı çocukların yaşamsal ve temel gereksinimleri karşılanamamakta, toplumun sağlıklı bir üyesi olarak yetişmelerinin önünde engeller bulunmaktadır.</a:t>
            </a:r>
          </a:p>
          <a:p>
            <a:pPr algn="just"/>
            <a:r>
              <a:rPr lang="tr-TR" sz="1800" dirty="0">
                <a:effectLst/>
                <a:latin typeface="Times New Roman" panose="02020603050405020304" pitchFamily="18" charset="0"/>
                <a:ea typeface="Calibri" panose="020F0502020204030204" pitchFamily="34" charset="0"/>
                <a:cs typeface="Times New Roman" panose="02020603050405020304" pitchFamily="18" charset="0"/>
              </a:rPr>
              <a:t>Parçalanan aile yapıları, kimsesiz çocukların sosyal koruma olanaklarından yararlanmasını yapısal olarak imkânsızlaştırmaktadır. Bu süreçte akrabalık ve komşuluk ilişkileri ile kentsel ve kırsal yapıya özgü kurumlar bu işlevleri yerine getirmek durumundadır. Ancak akrabalık ve komşuluk ilişkilerinin zayıflaması ve örgütlü toplumsal kamu hizmetlerinin yetersizliği, korunma ihtiyacı bulunan grup ve kişilerin korunma olanaklarından yararlanmasını güçleştirmektedir. Bu nedenle, toplumsal yapı içinde korunma sorunu yaygınlaşmaktadır. Sosyal koruma olanaklarından yoksun gruplar gerek kırsal ve gerekse kentsel yaşamda toplumsal uyum, bütünleşme ve yeni sorunların kaynağını oluşturmaktadır. Küçülen ve geniş aile desteğinden yoksun kalan bazı ailelerin, çocuklarına bakamadıkları görülmektedir. Bu durumdaki çocukların, toplum tarafından korunması ve temel gereksinimlerinin karşılanması söz konusudur. Ancak korunmaya ihtiyacı bulunan çocuk olgusu her toplumun içinde bulunduğu kendine özgü siyasal, sosyal ve ekonomi politikalarının bir sonucu ve önemli bir sorun alanıdır. Bu sorundan etkilenen çocukların sayısı ve nitelikleri zaman içerisinde değişimlere uğramakta ve sorunu ortaya çıkaran etmenlerin yoğunluğu, zaman içerisinde ve ülkedeki sosyal duruma göre farklılaşabilmektedir.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4758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E2F096D-A531-48E8-90F2-1329BCBEF9FF}"/>
              </a:ext>
            </a:extLst>
          </p:cNvPr>
          <p:cNvSpPr>
            <a:spLocks noGrp="1"/>
          </p:cNvSpPr>
          <p:nvPr>
            <p:ph idx="1"/>
          </p:nvPr>
        </p:nvSpPr>
        <p:spPr>
          <a:xfrm>
            <a:off x="497224" y="768927"/>
            <a:ext cx="8596668" cy="5320146"/>
          </a:xfrm>
        </p:spPr>
        <p:txBody>
          <a:bodyPr>
            <a:noAutofit/>
          </a:bodyPr>
          <a:lstStyle/>
          <a:p>
            <a:pPr algn="just"/>
            <a:r>
              <a:rPr lang="tr-TR" dirty="0">
                <a:effectLst/>
                <a:latin typeface="Times New Roman" panose="02020603050405020304" pitchFamily="18" charset="0"/>
                <a:ea typeface="Calibri" panose="020F0502020204030204" pitchFamily="34" charset="0"/>
                <a:cs typeface="Times New Roman" panose="02020603050405020304" pitchFamily="18" charset="0"/>
              </a:rPr>
              <a:t>Özellikle az gelişmiş ve gelişmekte olan toplumlarda sosyal</a:t>
            </a:r>
            <a:r>
              <a:rPr lang="tr-TR"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dirty="0">
                <a:effectLst/>
                <a:latin typeface="Times New Roman" panose="02020603050405020304" pitchFamily="18" charset="0"/>
                <a:ea typeface="Calibri" panose="020F0502020204030204" pitchFamily="34" charset="0"/>
                <a:cs typeface="Times New Roman" panose="02020603050405020304" pitchFamily="18" charset="0"/>
              </a:rPr>
              <a:t>koruma sorunu yapısal olanaksızlıklar nedeniyle ve sorun alanlarını gündeme getirmektedir. Bu yapı ve sosyal boyut içinde değerlendirilmesi gereken çeşitli hususlar bulunmaktadır. Bu hususlardan biri kişilerin sosyal algılarında meydana gelen değişikliklerdir. Kişilerin kendilerini korunmasız, terk edilmiş ve yalnız hissetmelerini engellemek ve onların yaşamla bağlarının sağlanması gereklidir. Çünkü sosyal güvensizlik, toplumun bütünlüğünü tehdit eden etkenlerin başında yer almaktadır. Küreselleşme ile birlikte emek ve ekonomik güvence arasındaki bağların zayıflaması, sosyal devleti sorgulanan bir kurum haline getirmektedir. Ayrıca ailenin sosyal refah odağı rolünü yitirmesi, kişinin toplum ile kurduğu bağları zedelemekte ve sosyal ilişkileri tehdit etmektedir</a:t>
            </a:r>
          </a:p>
          <a:p>
            <a:pPr algn="just"/>
            <a:r>
              <a:rPr lang="tr-TR" dirty="0">
                <a:effectLst/>
                <a:latin typeface="Times New Roman" panose="02020603050405020304" pitchFamily="18" charset="0"/>
                <a:ea typeface="Calibri" panose="020F0502020204030204" pitchFamily="34" charset="0"/>
                <a:cs typeface="Times New Roman" panose="02020603050405020304" pitchFamily="18" charset="0"/>
              </a:rPr>
              <a:t>Gerek kişilerin ve gerekse ailelerin sosyal güvenlik yöntem ve sosyal hizmet programlarından yardım almasına neden olan </a:t>
            </a:r>
            <a:r>
              <a:rPr lang="tr-TR" dirty="0" err="1">
                <a:effectLst/>
                <a:latin typeface="Times New Roman" panose="02020603050405020304" pitchFamily="18" charset="0"/>
                <a:ea typeface="Calibri" panose="020F0502020204030204" pitchFamily="34" charset="0"/>
                <a:cs typeface="Times New Roman" panose="02020603050405020304" pitchFamily="18" charset="0"/>
              </a:rPr>
              <a:t>psikososyal</a:t>
            </a:r>
            <a:r>
              <a:rPr lang="tr-TR" dirty="0">
                <a:effectLst/>
                <a:latin typeface="Times New Roman" panose="02020603050405020304" pitchFamily="18" charset="0"/>
                <a:ea typeface="Calibri" panose="020F0502020204030204" pitchFamily="34" charset="0"/>
                <a:cs typeface="Times New Roman" panose="02020603050405020304" pitchFamily="18" charset="0"/>
              </a:rPr>
              <a:t> risk unsurlarının varlığı, kronik hastalık, yaşlılık malullük, engellilik, kimsesizlik, terk edilmişlik gibi etkenlerin yanında, yalnızlığı da korunma ihtiyacına yol açan sosyal nedenler arasında saymak mümkündür. Bu anlamda sosyal güvenlik yöntem ve sosyal hizmet programlarından yararlanması gerekenler, gerçekten yardıma, bakıma ve korunmaya ihtiyacı bulunan kişilerdir.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0638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0E22541-DEAE-4BE9-9685-C2FFDFC29875}"/>
              </a:ext>
            </a:extLst>
          </p:cNvPr>
          <p:cNvSpPr>
            <a:spLocks noGrp="1"/>
          </p:cNvSpPr>
          <p:nvPr>
            <p:ph idx="1"/>
          </p:nvPr>
        </p:nvSpPr>
        <p:spPr>
          <a:xfrm>
            <a:off x="414097" y="450273"/>
            <a:ext cx="8596668" cy="6407727"/>
          </a:xfrm>
        </p:spPr>
        <p:txBody>
          <a:bodyPr>
            <a:noAutofit/>
          </a:bodyPr>
          <a:lstStyle/>
          <a:p>
            <a:pPr marL="0" indent="0" algn="just">
              <a:lnSpc>
                <a:spcPct val="107000"/>
              </a:lnSpc>
              <a:spcAft>
                <a:spcPts val="800"/>
              </a:spcAft>
              <a:buNone/>
            </a:pPr>
            <a:r>
              <a:rPr lang="tr-TR" b="1" i="1" dirty="0">
                <a:effectLst/>
                <a:latin typeface="Times New Roman" panose="02020603050405020304" pitchFamily="18" charset="0"/>
                <a:ea typeface="Calibri" panose="020F0502020204030204" pitchFamily="34" charset="0"/>
                <a:cs typeface="Times New Roman" panose="02020603050405020304" pitchFamily="18" charset="0"/>
              </a:rPr>
              <a:t>Korunma ihtiyacı açısından bu kişileri;</a:t>
            </a:r>
            <a:endParaRPr lang="tr-TR" b="1" i="1"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tr-TR" dirty="0">
                <a:effectLst/>
                <a:latin typeface="Times New Roman" panose="02020603050405020304" pitchFamily="18" charset="0"/>
                <a:ea typeface="Calibri" panose="020F0502020204030204" pitchFamily="34" charset="0"/>
                <a:cs typeface="Times New Roman" panose="02020603050405020304" pitchFamily="18" charset="0"/>
              </a:rPr>
              <a:t>İşsizler,</a:t>
            </a:r>
          </a:p>
          <a:p>
            <a:pPr algn="just">
              <a:lnSpc>
                <a:spcPct val="107000"/>
              </a:lnSpc>
              <a:spcAft>
                <a:spcPts val="800"/>
              </a:spcAft>
            </a:pPr>
            <a:r>
              <a:rPr lang="tr-TR" dirty="0">
                <a:effectLst/>
                <a:latin typeface="Times New Roman" panose="02020603050405020304" pitchFamily="18" charset="0"/>
                <a:ea typeface="Calibri" panose="020F0502020204030204" pitchFamily="34" charset="0"/>
                <a:cs typeface="Times New Roman" panose="02020603050405020304" pitchFamily="18" charset="0"/>
              </a:rPr>
              <a:t>Yardıma muhtaç çok çocuklu aileler, dul veya boşanmış çocuklu kadınlar,</a:t>
            </a:r>
          </a:p>
          <a:p>
            <a:pPr algn="just">
              <a:lnSpc>
                <a:spcPct val="107000"/>
              </a:lnSpc>
              <a:spcAft>
                <a:spcPts val="800"/>
              </a:spcAft>
            </a:pPr>
            <a:r>
              <a:rPr lang="tr-TR" dirty="0">
                <a:effectLst/>
                <a:latin typeface="Times New Roman" panose="02020603050405020304" pitchFamily="18" charset="0"/>
                <a:ea typeface="Calibri" panose="020F0502020204030204" pitchFamily="34" charset="0"/>
                <a:cs typeface="Times New Roman" panose="02020603050405020304" pitchFamily="18" charset="0"/>
              </a:rPr>
              <a:t>Yardıma ve </a:t>
            </a:r>
            <a:r>
              <a:rPr lang="tr-TR">
                <a:effectLst/>
                <a:latin typeface="Times New Roman" panose="02020603050405020304" pitchFamily="18" charset="0"/>
                <a:ea typeface="Calibri" panose="020F0502020204030204" pitchFamily="34" charset="0"/>
                <a:cs typeface="Times New Roman" panose="02020603050405020304" pitchFamily="18" charset="0"/>
              </a:rPr>
              <a:t>bakıma muhtaç yaşlılar </a:t>
            </a:r>
            <a:r>
              <a:rPr lang="tr-TR" dirty="0">
                <a:effectLst/>
                <a:latin typeface="Times New Roman" panose="02020603050405020304" pitchFamily="18" charset="0"/>
                <a:ea typeface="Calibri" panose="020F0502020204030204" pitchFamily="34" charset="0"/>
                <a:cs typeface="Times New Roman" panose="02020603050405020304" pitchFamily="18" charset="0"/>
              </a:rPr>
              <a:t>ve engelliler, </a:t>
            </a:r>
          </a:p>
          <a:p>
            <a:pPr algn="just">
              <a:lnSpc>
                <a:spcPct val="107000"/>
              </a:lnSpc>
              <a:spcAft>
                <a:spcPts val="800"/>
              </a:spcAft>
            </a:pPr>
            <a:r>
              <a:rPr lang="tr-TR" dirty="0">
                <a:effectLst/>
                <a:latin typeface="Times New Roman" panose="02020603050405020304" pitchFamily="18" charset="0"/>
                <a:ea typeface="Calibri" panose="020F0502020204030204" pitchFamily="34" charset="0"/>
                <a:cs typeface="Times New Roman" panose="02020603050405020304" pitchFamily="18" charset="0"/>
              </a:rPr>
              <a:t>İş kazası veya meslek hastalığı nedeniyle bakıma muhtaç hale gelmiş kişiler, </a:t>
            </a:r>
          </a:p>
          <a:p>
            <a:pPr algn="just">
              <a:lnSpc>
                <a:spcPct val="107000"/>
              </a:lnSpc>
              <a:spcAft>
                <a:spcPts val="800"/>
              </a:spcAft>
            </a:pPr>
            <a:r>
              <a:rPr lang="tr-TR" dirty="0">
                <a:effectLst/>
                <a:latin typeface="Times New Roman" panose="02020603050405020304" pitchFamily="18" charset="0"/>
                <a:ea typeface="Calibri" panose="020F0502020204030204" pitchFamily="34" charset="0"/>
                <a:cs typeface="Times New Roman" panose="02020603050405020304" pitchFamily="18" charset="0"/>
              </a:rPr>
              <a:t>Özellikle sosyal sigortalar kapsamı dışında kalan ve sağlık hizmetlerinden yararlanması gereken yoksul aileler ile hamileler,</a:t>
            </a:r>
          </a:p>
          <a:p>
            <a:pPr algn="just">
              <a:lnSpc>
                <a:spcPct val="107000"/>
              </a:lnSpc>
              <a:spcAft>
                <a:spcPts val="800"/>
              </a:spcAft>
            </a:pPr>
            <a:r>
              <a:rPr lang="tr-TR" dirty="0">
                <a:effectLst/>
                <a:latin typeface="Times New Roman" panose="02020603050405020304" pitchFamily="18" charset="0"/>
                <a:ea typeface="Calibri" panose="020F0502020204030204" pitchFamily="34" charset="0"/>
                <a:cs typeface="Times New Roman" panose="02020603050405020304" pitchFamily="18" charset="0"/>
              </a:rPr>
              <a:t>Eğitime devam eden yoksul aile çocukları,</a:t>
            </a:r>
          </a:p>
          <a:p>
            <a:pPr algn="just">
              <a:lnSpc>
                <a:spcPct val="107000"/>
              </a:lnSpc>
              <a:spcAft>
                <a:spcPts val="800"/>
              </a:spcAft>
            </a:pPr>
            <a:r>
              <a:rPr lang="tr-TR" dirty="0">
                <a:effectLst/>
                <a:latin typeface="Times New Roman" panose="02020603050405020304" pitchFamily="18" charset="0"/>
                <a:ea typeface="Calibri" panose="020F0502020204030204" pitchFamily="34" charset="0"/>
                <a:cs typeface="Times New Roman" panose="02020603050405020304" pitchFamily="18" charset="0"/>
              </a:rPr>
              <a:t>Uygun konutu olmayanlar ve bu nedenle sağlıksız ortamlarda barınanlar ile kira bedellerini ödemekte güçlük çeken aileler,</a:t>
            </a:r>
          </a:p>
          <a:p>
            <a:pPr algn="just">
              <a:lnSpc>
                <a:spcPct val="107000"/>
              </a:lnSpc>
              <a:spcAft>
                <a:spcPts val="800"/>
              </a:spcAft>
            </a:pPr>
            <a:r>
              <a:rPr lang="tr-TR" dirty="0">
                <a:effectLst/>
                <a:latin typeface="Times New Roman" panose="02020603050405020304" pitchFamily="18" charset="0"/>
                <a:ea typeface="Calibri" panose="020F0502020204030204" pitchFamily="34" charset="0"/>
                <a:cs typeface="Times New Roman" panose="02020603050405020304" pitchFamily="18" charset="0"/>
              </a:rPr>
              <a:t>Değişik doğal afetlerden dolayı yardıma muhtaç hale gelen aileler ile ekonomik yoksulluk nedeniyle borçlarından kurtulamayan ve bundan dolayı da geçim sıkıntısı çeken aileler olarak sınıflandırmak mümkündür.</a:t>
            </a:r>
          </a:p>
          <a:p>
            <a:endParaRPr lang="tr-TR" dirty="0"/>
          </a:p>
        </p:txBody>
      </p:sp>
    </p:spTree>
    <p:extLst>
      <p:ext uri="{BB962C8B-B14F-4D97-AF65-F5344CB8AC3E}">
        <p14:creationId xmlns:p14="http://schemas.microsoft.com/office/powerpoint/2010/main" val="3707079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9382" y="0"/>
            <a:ext cx="9144000" cy="5327073"/>
          </a:xfrm>
        </p:spPr>
        <p:txBody>
          <a:bodyPr>
            <a:normAutofit/>
          </a:bodyPr>
          <a:lstStyle/>
          <a:p>
            <a:pPr marL="0" indent="0" algn="ctr">
              <a:buNone/>
            </a:pPr>
            <a:endParaRPr lang="tr-TR" sz="3600" b="1" dirty="0">
              <a:solidFill>
                <a:schemeClr val="accent1"/>
              </a:solidFill>
              <a:latin typeface="Times New Roman" pitchFamily="18" charset="0"/>
              <a:cs typeface="Times New Roman" pitchFamily="18" charset="0"/>
            </a:endParaRPr>
          </a:p>
          <a:p>
            <a:pPr marL="0" indent="0" algn="ctr">
              <a:buNone/>
            </a:pPr>
            <a:r>
              <a:rPr lang="tr-TR" sz="3200" b="1" dirty="0">
                <a:solidFill>
                  <a:schemeClr val="accent1"/>
                </a:solidFill>
                <a:latin typeface="Times New Roman" pitchFamily="18" charset="0"/>
                <a:cs typeface="Times New Roman" pitchFamily="18" charset="0"/>
              </a:rPr>
              <a:t>3. KORUNMAYA İHTİYACI OLAN ÇOCUK KAVRAMI</a:t>
            </a:r>
          </a:p>
          <a:p>
            <a:pPr marL="0" indent="0" algn="just">
              <a:buNone/>
            </a:pPr>
            <a:endParaRPr lang="tr-TR" sz="1900" dirty="0">
              <a:latin typeface="Times New Roman" pitchFamily="18" charset="0"/>
              <a:cs typeface="Times New Roman" pitchFamily="18" charset="0"/>
            </a:endParaRPr>
          </a:p>
          <a:p>
            <a:pPr marL="0" indent="0" algn="just">
              <a:buNone/>
            </a:pPr>
            <a:r>
              <a:rPr lang="tr-TR" sz="1900" i="1" u="sng" dirty="0">
                <a:latin typeface="Times New Roman" pitchFamily="18" charset="0"/>
                <a:cs typeface="Times New Roman" pitchFamily="18" charset="0"/>
              </a:rPr>
              <a:t>Korunmaya ihtiyacı olan çocuk kavramı</a:t>
            </a:r>
            <a:r>
              <a:rPr lang="tr-TR" sz="1900" dirty="0">
                <a:latin typeface="Times New Roman" pitchFamily="18" charset="0"/>
                <a:cs typeface="Times New Roman" pitchFamily="18" charset="0"/>
              </a:rPr>
              <a:t> en geniş anlamıyla uzun ya da kısa süreli olmak üzere bedensel, ruhsal, zihinsel gelişimleri olumsuz  etkileyebilecek  veya  sağlıklı  bir  kişiden  beklenen  biyolojik,  psikolojik, ekonomik veya sosyal bütünlüğünü zarara uğratabilecek her türlü olay ve yaşantıya maruz kalmış 18 yaş ve altındaki kişileri kapsamaktadır .</a:t>
            </a:r>
          </a:p>
          <a:p>
            <a:pPr marL="0" indent="0" algn="just">
              <a:buNone/>
            </a:pPr>
            <a:endParaRPr lang="tr-TR" sz="1900" dirty="0">
              <a:latin typeface="Times New Roman" pitchFamily="18" charset="0"/>
              <a:cs typeface="Times New Roman" pitchFamily="18" charset="0"/>
            </a:endParaRPr>
          </a:p>
          <a:p>
            <a:pPr marL="0" indent="0" algn="just">
              <a:buNone/>
            </a:pPr>
            <a:r>
              <a:rPr lang="tr-TR" sz="1900" dirty="0">
                <a:latin typeface="Times New Roman" pitchFamily="18" charset="0"/>
                <a:cs typeface="Times New Roman" pitchFamily="18" charset="0"/>
              </a:rPr>
              <a:t>Dar anlamda ise; kanunun gösterdiği zorunluluklar çerçevesinde çocuğun bakımının yerine getirilememesi sonucunda bedensel, duygusal ve zihinsel olarak zararlara açık hale gelmesi şeklinde tanımlanmaktadır .</a:t>
            </a:r>
          </a:p>
        </p:txBody>
      </p:sp>
    </p:spTree>
    <p:extLst>
      <p:ext uri="{BB962C8B-B14F-4D97-AF65-F5344CB8AC3E}">
        <p14:creationId xmlns:p14="http://schemas.microsoft.com/office/powerpoint/2010/main" val="3994656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01782" y="0"/>
            <a:ext cx="9144000" cy="6047510"/>
          </a:xfrm>
        </p:spPr>
        <p:txBody>
          <a:bodyPr>
            <a:normAutofit/>
          </a:bodyPr>
          <a:lstStyle/>
          <a:p>
            <a:pPr marL="0" indent="0">
              <a:buNone/>
            </a:pPr>
            <a:r>
              <a:rPr lang="tr-TR" sz="2400" dirty="0"/>
              <a:t>  </a:t>
            </a:r>
          </a:p>
          <a:p>
            <a:pPr marL="0" indent="0">
              <a:buNone/>
            </a:pPr>
            <a:endParaRPr lang="tr-TR" sz="2400" dirty="0"/>
          </a:p>
          <a:p>
            <a:pPr marL="0" indent="0">
              <a:buNone/>
            </a:pPr>
            <a:endParaRPr lang="tr-TR" sz="2400" dirty="0"/>
          </a:p>
          <a:p>
            <a:pPr marL="0" indent="0" algn="just">
              <a:buNone/>
            </a:pPr>
            <a:r>
              <a:rPr lang="tr-TR" u="sng" dirty="0">
                <a:effectLst>
                  <a:outerShdw blurRad="38100" dist="38100" dir="2700000" algn="tl">
                    <a:srgbClr val="000000">
                      <a:alpha val="43137"/>
                    </a:srgbClr>
                  </a:outerShdw>
                </a:effectLst>
                <a:latin typeface="Times New Roman" pitchFamily="18" charset="0"/>
                <a:cs typeface="Times New Roman" pitchFamily="18" charset="0"/>
              </a:rPr>
              <a:t>2828 sayılı Sosyal Hizmetler Kanunu’nda</a:t>
            </a:r>
            <a:r>
              <a:rPr lang="tr-TR" dirty="0">
                <a:latin typeface="Times New Roman" pitchFamily="18" charset="0"/>
                <a:cs typeface="Times New Roman" pitchFamily="18" charset="0"/>
              </a:rPr>
              <a:t> korunmaya ihtiyacı olan çocuk “beden, ruh ve ahlak gelişimleri veya şahsi güvenlikleri tehlikede olup;</a:t>
            </a:r>
          </a:p>
          <a:p>
            <a:pPr marL="0" indent="0" algn="just">
              <a:buNone/>
            </a:pPr>
            <a:endParaRPr lang="tr-TR"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     1. Ana veya babasız, ana ve babasız,</a:t>
            </a:r>
          </a:p>
          <a:p>
            <a:pPr marL="0" indent="0" algn="just">
              <a:buNone/>
            </a:pPr>
            <a:r>
              <a:rPr lang="tr-TR" dirty="0">
                <a:latin typeface="Times New Roman" pitchFamily="18" charset="0"/>
                <a:cs typeface="Times New Roman" pitchFamily="18" charset="0"/>
              </a:rPr>
              <a:t>     2. Ana veya babası veya her ikisi de belli olmayan,</a:t>
            </a:r>
          </a:p>
          <a:p>
            <a:pPr marL="0" indent="0" algn="just">
              <a:buNone/>
            </a:pPr>
            <a:r>
              <a:rPr lang="tr-TR" dirty="0">
                <a:latin typeface="Times New Roman" pitchFamily="18" charset="0"/>
                <a:cs typeface="Times New Roman" pitchFamily="18" charset="0"/>
              </a:rPr>
              <a:t>     3. Ana ve babası veya her ikisi tarafından terkedilen,</a:t>
            </a:r>
          </a:p>
          <a:p>
            <a:pPr marL="0" indent="0" algn="just">
              <a:buNone/>
            </a:pPr>
            <a:r>
              <a:rPr lang="tr-TR" dirty="0">
                <a:latin typeface="Times New Roman" pitchFamily="18" charset="0"/>
                <a:cs typeface="Times New Roman" pitchFamily="18" charset="0"/>
              </a:rPr>
              <a:t>     4. Ana veya babası tarafından ihmal edilip; fuhuş, dilencilik, alkollü içkileri veya uyuşturucu maddeleri kullanma gibi her türlü sosyal tehlikelere ve kötü alışkanlıklara karşı savunmasız bırakılan ve başıboşluğa sürüklenen çocuk olarak tanımlanmıştır.</a:t>
            </a:r>
          </a:p>
          <a:p>
            <a:pPr marL="0" indent="0">
              <a:buNone/>
            </a:pPr>
            <a:endParaRPr lang="tr-TR" sz="2400" dirty="0"/>
          </a:p>
        </p:txBody>
      </p:sp>
    </p:spTree>
    <p:extLst>
      <p:ext uri="{BB962C8B-B14F-4D97-AF65-F5344CB8AC3E}">
        <p14:creationId xmlns:p14="http://schemas.microsoft.com/office/powerpoint/2010/main" val="58117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3AC732-45F5-47EF-BE2F-3F59402C44A3}"/>
              </a:ext>
            </a:extLst>
          </p:cNvPr>
          <p:cNvSpPr>
            <a:spLocks noGrp="1"/>
          </p:cNvSpPr>
          <p:nvPr>
            <p:ph type="title"/>
          </p:nvPr>
        </p:nvSpPr>
        <p:spPr>
          <a:xfrm>
            <a:off x="297873" y="1960418"/>
            <a:ext cx="9274002" cy="1930400"/>
          </a:xfrm>
        </p:spPr>
        <p:txBody>
          <a:bodyPr>
            <a:normAutofit fontScale="90000"/>
          </a:bodyPr>
          <a:lstStyle/>
          <a:p>
            <a:pPr algn="ctr"/>
            <a:r>
              <a:rPr lang="tr-TR" dirty="0"/>
              <a:t>4. 5395 SAYILI ÇOCUK KORUMA KANUNU VE KORUNMAYA İHTİYACI OLAN ÇOCUKLARA YÖNELİK KORUYUCU VE DESTEKLEYİCİ TEDBİRLER</a:t>
            </a:r>
          </a:p>
        </p:txBody>
      </p:sp>
    </p:spTree>
    <p:extLst>
      <p:ext uri="{BB962C8B-B14F-4D97-AF65-F5344CB8AC3E}">
        <p14:creationId xmlns:p14="http://schemas.microsoft.com/office/powerpoint/2010/main" val="1314856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a:extLst>
              <a:ext uri="{FF2B5EF4-FFF2-40B4-BE49-F238E27FC236}">
                <a16:creationId xmlns:a16="http://schemas.microsoft.com/office/drawing/2014/main" id="{38712785-3E10-4D76-AAC6-34D9D94827C1}"/>
              </a:ext>
            </a:extLst>
          </p:cNvPr>
          <p:cNvSpPr>
            <a:spLocks noGrp="1"/>
          </p:cNvSpPr>
          <p:nvPr>
            <p:ph idx="1"/>
          </p:nvPr>
        </p:nvSpPr>
        <p:spPr>
          <a:xfrm>
            <a:off x="415635" y="-1"/>
            <a:ext cx="9019309" cy="6428509"/>
          </a:xfrm>
        </p:spPr>
        <p:txBody>
          <a:bodyPr>
            <a:noAutofit/>
          </a:bodyPr>
          <a:lstStyle/>
          <a:p>
            <a:pPr marL="0" indent="0" algn="just">
              <a:buNone/>
            </a:pPr>
            <a:r>
              <a:rPr lang="tr-TR" sz="1600" b="1" i="1" dirty="0">
                <a:latin typeface="Times New Roman" panose="02020603050405020304" pitchFamily="18" charset="0"/>
                <a:cs typeface="Times New Roman" panose="02020603050405020304" pitchFamily="18" charset="0"/>
              </a:rPr>
              <a:t>Türkiye’ de korunmaya ihtiyacı olan çocuklara yönelik sosyal hizmet uygulamaları 5395 Sayılı Çocuk Koruma Kanunu çerçevesinde şekillenmektedir. Bu Kanunun uygulanmasında, çocuğun haklarının korunması amacıyla; </a:t>
            </a:r>
          </a:p>
          <a:p>
            <a:pPr algn="just"/>
            <a:r>
              <a:rPr lang="tr-TR" sz="1600" dirty="0">
                <a:latin typeface="Times New Roman" panose="02020603050405020304" pitchFamily="18" charset="0"/>
                <a:cs typeface="Times New Roman" panose="02020603050405020304" pitchFamily="18" charset="0"/>
              </a:rPr>
              <a:t>a) Çocuğun yaşama, gelişme, korunma ve katılım haklarının güvence altına alınması, </a:t>
            </a:r>
          </a:p>
          <a:p>
            <a:pPr algn="just"/>
            <a:r>
              <a:rPr lang="tr-TR" sz="1600" dirty="0">
                <a:latin typeface="Times New Roman" panose="02020603050405020304" pitchFamily="18" charset="0"/>
                <a:cs typeface="Times New Roman" panose="02020603050405020304" pitchFamily="18" charset="0"/>
              </a:rPr>
              <a:t>b) Çocuğun yarar ve esenliğinin gözetilmesi, </a:t>
            </a:r>
          </a:p>
          <a:p>
            <a:pPr algn="just"/>
            <a:r>
              <a:rPr lang="tr-TR" sz="1600" dirty="0">
                <a:latin typeface="Times New Roman" panose="02020603050405020304" pitchFamily="18" charset="0"/>
                <a:cs typeface="Times New Roman" panose="02020603050405020304" pitchFamily="18" charset="0"/>
              </a:rPr>
              <a:t>c) Çocuk ve ailesinin herhangi bir nedenle ayrımcılığa tâbi tutulmaması, </a:t>
            </a:r>
          </a:p>
          <a:p>
            <a:pPr algn="just"/>
            <a:r>
              <a:rPr lang="tr-TR" sz="1600" dirty="0">
                <a:latin typeface="Times New Roman" panose="02020603050405020304" pitchFamily="18" charset="0"/>
                <a:cs typeface="Times New Roman" panose="02020603050405020304" pitchFamily="18" charset="0"/>
              </a:rPr>
              <a:t>d) Çocuk ve ailesi bilgilendirilmek suretiyle karar sürecine katılımlarının sağlanması, </a:t>
            </a:r>
          </a:p>
          <a:p>
            <a:pPr algn="just"/>
            <a:r>
              <a:rPr lang="tr-TR" sz="1600" dirty="0">
                <a:latin typeface="Times New Roman" panose="02020603050405020304" pitchFamily="18" charset="0"/>
                <a:cs typeface="Times New Roman" panose="02020603050405020304" pitchFamily="18" charset="0"/>
              </a:rPr>
              <a:t>e) Çocuğun, ailesinin, ilgililerin, kamu kurumlarının ve sivil toplum kuruluşlarının işbirliği içinde çalışmaları, </a:t>
            </a:r>
          </a:p>
          <a:p>
            <a:pPr algn="just"/>
            <a:r>
              <a:rPr lang="tr-TR" sz="1600" dirty="0">
                <a:latin typeface="Times New Roman" panose="02020603050405020304" pitchFamily="18" charset="0"/>
                <a:cs typeface="Times New Roman" panose="02020603050405020304" pitchFamily="18" charset="0"/>
              </a:rPr>
              <a:t>f) İnsan haklarına dayalı, adil, etkili ve süratli bir </a:t>
            </a:r>
            <a:r>
              <a:rPr lang="tr-TR" sz="1600" dirty="0" err="1">
                <a:latin typeface="Times New Roman" panose="02020603050405020304" pitchFamily="18" charset="0"/>
                <a:cs typeface="Times New Roman" panose="02020603050405020304" pitchFamily="18" charset="0"/>
              </a:rPr>
              <a:t>usûl</a:t>
            </a:r>
            <a:r>
              <a:rPr lang="tr-TR" sz="1600" dirty="0">
                <a:latin typeface="Times New Roman" panose="02020603050405020304" pitchFamily="18" charset="0"/>
                <a:cs typeface="Times New Roman" panose="02020603050405020304" pitchFamily="18" charset="0"/>
              </a:rPr>
              <a:t> izlenmesi, </a:t>
            </a:r>
          </a:p>
          <a:p>
            <a:pPr algn="just"/>
            <a:r>
              <a:rPr lang="tr-TR" sz="1600" dirty="0">
                <a:latin typeface="Times New Roman" panose="02020603050405020304" pitchFamily="18" charset="0"/>
                <a:cs typeface="Times New Roman" panose="02020603050405020304" pitchFamily="18" charset="0"/>
              </a:rPr>
              <a:t>g) Soruşturma ve kovuşturma sürecinde çocuğun durumuna uygun özel ihtimam gösterilmesi, </a:t>
            </a:r>
          </a:p>
          <a:p>
            <a:pPr algn="just"/>
            <a:r>
              <a:rPr lang="tr-TR" sz="1600" dirty="0">
                <a:latin typeface="Times New Roman" panose="02020603050405020304" pitchFamily="18" charset="0"/>
                <a:cs typeface="Times New Roman" panose="02020603050405020304" pitchFamily="18" charset="0"/>
              </a:rPr>
              <a:t>h) Kararların alınmasında ve uygulanmasında, çocuğun yaşına ve gelişimine uygun eğitimini ve öğrenimini, kişiliğini ve toplumsal sorumluluğunu geliştirmesinin desteklenmesi, </a:t>
            </a:r>
          </a:p>
          <a:p>
            <a:pPr algn="just"/>
            <a:r>
              <a:rPr lang="tr-TR" sz="1600" dirty="0">
                <a:latin typeface="Times New Roman" panose="02020603050405020304" pitchFamily="18" charset="0"/>
                <a:cs typeface="Times New Roman" panose="02020603050405020304" pitchFamily="18" charset="0"/>
              </a:rPr>
              <a:t>i) Çocuklar hakkında özgürlüğü kısıtlayıcı tedbirler ile hapis cezasına en son çare olarak başvurulması,</a:t>
            </a:r>
          </a:p>
          <a:p>
            <a:pPr algn="just"/>
            <a:r>
              <a:rPr lang="tr-TR" sz="1600" dirty="0">
                <a:latin typeface="Times New Roman" panose="02020603050405020304" pitchFamily="18" charset="0"/>
                <a:cs typeface="Times New Roman" panose="02020603050405020304" pitchFamily="18" charset="0"/>
              </a:rPr>
              <a:t>j) Tedbir kararı verilirken kurumda bakım ve kurumda tutmanın son çare olarak görülmesi, kararların verilmesinde ve uygulanmasında toplumsal sorumluluğun paylaşılmasının sağlanması, </a:t>
            </a:r>
          </a:p>
          <a:p>
            <a:pPr algn="just"/>
            <a:r>
              <a:rPr lang="tr-TR" sz="1600" dirty="0">
                <a:latin typeface="Times New Roman" panose="02020603050405020304" pitchFamily="18" charset="0"/>
                <a:cs typeface="Times New Roman" panose="02020603050405020304" pitchFamily="18" charset="0"/>
              </a:rPr>
              <a:t>k) Çocukların bakılıp gözetildiği, tedbir kararlarının uygulandığı kurumlarda yetişkinlerden ayrı tutulmaları, </a:t>
            </a:r>
          </a:p>
          <a:p>
            <a:pPr algn="just"/>
            <a:r>
              <a:rPr lang="tr-TR" sz="1600" dirty="0">
                <a:latin typeface="Times New Roman" panose="02020603050405020304" pitchFamily="18" charset="0"/>
                <a:cs typeface="Times New Roman" panose="02020603050405020304" pitchFamily="18" charset="0"/>
              </a:rPr>
              <a:t>l) Çocuklar hakkında yürütülen işlemlerde, yargılama ve kararların yerine getirilmesinde kimliğinin başkaları tarafından belirlenememesine yönelik önlemler alınması, </a:t>
            </a:r>
          </a:p>
          <a:p>
            <a:pPr marL="0" indent="0" algn="just">
              <a:buNone/>
            </a:pPr>
            <a:r>
              <a:rPr lang="tr-TR" sz="1600" b="1" i="1" dirty="0">
                <a:latin typeface="Times New Roman" panose="02020603050405020304" pitchFamily="18" charset="0"/>
                <a:cs typeface="Times New Roman" panose="02020603050405020304" pitchFamily="18" charset="0"/>
              </a:rPr>
              <a:t>İlkeleri gözetilir. </a:t>
            </a:r>
          </a:p>
        </p:txBody>
      </p:sp>
    </p:spTree>
    <p:extLst>
      <p:ext uri="{BB962C8B-B14F-4D97-AF65-F5344CB8AC3E}">
        <p14:creationId xmlns:p14="http://schemas.microsoft.com/office/powerpoint/2010/main" val="25126294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B11F6FD-A41F-417B-9769-2E6230792C07}"/>
              </a:ext>
            </a:extLst>
          </p:cNvPr>
          <p:cNvSpPr>
            <a:spLocks noGrp="1"/>
          </p:cNvSpPr>
          <p:nvPr>
            <p:ph idx="1"/>
          </p:nvPr>
        </p:nvSpPr>
        <p:spPr>
          <a:xfrm>
            <a:off x="677334" y="332509"/>
            <a:ext cx="8596668" cy="6151418"/>
          </a:xfrm>
        </p:spPr>
        <p:txBody>
          <a:bodyPr>
            <a:normAutofit fontScale="85000" lnSpcReduction="20000"/>
          </a:bodyPr>
          <a:lstStyle/>
          <a:p>
            <a:pPr marL="0" indent="0" algn="just">
              <a:buNone/>
            </a:pPr>
            <a:r>
              <a:rPr lang="tr-TR" b="1" dirty="0">
                <a:solidFill>
                  <a:schemeClr val="accent2"/>
                </a:solidFill>
                <a:latin typeface="Times New Roman" panose="02020603050405020304" pitchFamily="18" charset="0"/>
                <a:cs typeface="Times New Roman" panose="02020603050405020304" pitchFamily="18" charset="0"/>
              </a:rPr>
              <a:t>Korunmaya ihtiyacı olan çocuklara yönelik koruyucu ve destekleyici tedbirler şöyledir:</a:t>
            </a:r>
          </a:p>
          <a:p>
            <a:pPr algn="just"/>
            <a:r>
              <a:rPr lang="tr-TR" dirty="0">
                <a:latin typeface="Times New Roman" panose="02020603050405020304" pitchFamily="18" charset="0"/>
                <a:cs typeface="Times New Roman" panose="02020603050405020304" pitchFamily="18" charset="0"/>
              </a:rPr>
              <a:t>Madde 5- (1) Koruyucu ve destekleyici tedbirler, çocuğun öncelikle kendi aile ortamında korunmasını sağlamaya yönelik danışmanlık, eğitim, bakım, sağlık ve barınma konularında alınacak tedbirlerdir. Bunlardan; </a:t>
            </a:r>
          </a:p>
          <a:p>
            <a:pPr algn="just"/>
            <a:r>
              <a:rPr lang="tr-TR" b="1" dirty="0">
                <a:solidFill>
                  <a:schemeClr val="accent2"/>
                </a:solidFill>
                <a:latin typeface="Times New Roman" panose="02020603050405020304" pitchFamily="18" charset="0"/>
                <a:cs typeface="Times New Roman" panose="02020603050405020304" pitchFamily="18" charset="0"/>
              </a:rPr>
              <a:t>a) Danışmanlık tedbiri, </a:t>
            </a:r>
            <a:r>
              <a:rPr lang="tr-TR" dirty="0">
                <a:latin typeface="Times New Roman" panose="02020603050405020304" pitchFamily="18" charset="0"/>
                <a:cs typeface="Times New Roman" panose="02020603050405020304" pitchFamily="18" charset="0"/>
              </a:rPr>
              <a:t>çocuğun bakımından sorumlu olan kimselere çocuk yetiştirme konusunda; çocuklara da eğitim ve gelişimleri ile ilgili sorunlarının çözümünde yol göstermeye, </a:t>
            </a:r>
          </a:p>
          <a:p>
            <a:pPr algn="just"/>
            <a:r>
              <a:rPr lang="tr-TR" b="1" dirty="0">
                <a:solidFill>
                  <a:schemeClr val="accent2"/>
                </a:solidFill>
                <a:latin typeface="Times New Roman" panose="02020603050405020304" pitchFamily="18" charset="0"/>
                <a:cs typeface="Times New Roman" panose="02020603050405020304" pitchFamily="18" charset="0"/>
              </a:rPr>
              <a:t>b) Eğitim tedbiri, </a:t>
            </a:r>
            <a:r>
              <a:rPr lang="tr-TR" dirty="0">
                <a:latin typeface="Times New Roman" panose="02020603050405020304" pitchFamily="18" charset="0"/>
                <a:cs typeface="Times New Roman" panose="02020603050405020304" pitchFamily="18" charset="0"/>
              </a:rPr>
              <a:t>çocuğun bir eğitim kurumuna gündüzlü veya yatılı olarak devamına; iş ve meslek edinmesi amacıyla bir meslek veya sanat edinme kursuna gitmesine veya meslek sahibi bir ustanın yanına yahut kamuya ya da özel sektöre ait işyerlerine yerleştirilmesine, </a:t>
            </a:r>
          </a:p>
          <a:p>
            <a:pPr algn="just"/>
            <a:r>
              <a:rPr lang="tr-TR" b="1" dirty="0">
                <a:solidFill>
                  <a:schemeClr val="accent2"/>
                </a:solidFill>
                <a:latin typeface="Times New Roman" panose="02020603050405020304" pitchFamily="18" charset="0"/>
                <a:cs typeface="Times New Roman" panose="02020603050405020304" pitchFamily="18" charset="0"/>
              </a:rPr>
              <a:t>c) Bakım tedbiri, </a:t>
            </a:r>
            <a:r>
              <a:rPr lang="tr-TR" dirty="0">
                <a:latin typeface="Times New Roman" panose="02020603050405020304" pitchFamily="18" charset="0"/>
                <a:cs typeface="Times New Roman" panose="02020603050405020304" pitchFamily="18" charset="0"/>
              </a:rPr>
              <a:t>çocuğun bakımından sorumlu olan kimsenin herhangi bir nedenle görevini yerine getirememesi hâlinde, çocuğun resmî veya özel bakım yurdu ya da koruyucu aile hizmetlerinden yararlandırılması veya bu kurumlara yerleştirilmesine, </a:t>
            </a:r>
          </a:p>
          <a:p>
            <a:pPr algn="just"/>
            <a:r>
              <a:rPr lang="tr-TR" b="1" dirty="0">
                <a:solidFill>
                  <a:schemeClr val="accent2"/>
                </a:solidFill>
                <a:latin typeface="Times New Roman" panose="02020603050405020304" pitchFamily="18" charset="0"/>
                <a:cs typeface="Times New Roman" panose="02020603050405020304" pitchFamily="18" charset="0"/>
              </a:rPr>
              <a:t>d) Sağlık tedbiri, </a:t>
            </a:r>
            <a:r>
              <a:rPr lang="tr-TR" dirty="0">
                <a:latin typeface="Times New Roman" panose="02020603050405020304" pitchFamily="18" charset="0"/>
                <a:cs typeface="Times New Roman" panose="02020603050405020304" pitchFamily="18" charset="0"/>
              </a:rPr>
              <a:t>çocuğun fiziksel ve ruhsal sağlığının korunması ve tedavisi için gerekli geçici veya sürekli tıbbî bakım ve rehabilitasyonuna, bağımlılık yapan maddeleri kullananların tedavilerinin yapılmasına, </a:t>
            </a:r>
          </a:p>
          <a:p>
            <a:pPr algn="just"/>
            <a:r>
              <a:rPr lang="tr-TR" b="1" dirty="0">
                <a:solidFill>
                  <a:schemeClr val="accent2"/>
                </a:solidFill>
                <a:latin typeface="Times New Roman" panose="02020603050405020304" pitchFamily="18" charset="0"/>
                <a:cs typeface="Times New Roman" panose="02020603050405020304" pitchFamily="18" charset="0"/>
              </a:rPr>
              <a:t>e) Barınma tedbiri, </a:t>
            </a:r>
            <a:r>
              <a:rPr lang="tr-TR" dirty="0">
                <a:latin typeface="Times New Roman" panose="02020603050405020304" pitchFamily="18" charset="0"/>
                <a:cs typeface="Times New Roman" panose="02020603050405020304" pitchFamily="18" charset="0"/>
              </a:rPr>
              <a:t>barınma yeri olmayan çocuklu kimselere veya hayatı tehlikede olan hamile kadınlara uygun barınma yeri sağlamaya, </a:t>
            </a:r>
          </a:p>
          <a:p>
            <a:pPr marL="0" indent="0" algn="just">
              <a:buNone/>
            </a:pPr>
            <a:r>
              <a:rPr lang="tr-TR" dirty="0">
                <a:latin typeface="Times New Roman" panose="02020603050405020304" pitchFamily="18" charset="0"/>
                <a:cs typeface="Times New Roman" panose="02020603050405020304" pitchFamily="18" charset="0"/>
              </a:rPr>
              <a:t>Yönelik tedbirdir. </a:t>
            </a:r>
          </a:p>
          <a:p>
            <a:pPr algn="just"/>
            <a:r>
              <a:rPr lang="tr-TR" dirty="0">
                <a:latin typeface="Times New Roman" panose="02020603050405020304" pitchFamily="18" charset="0"/>
                <a:cs typeface="Times New Roman" panose="02020603050405020304" pitchFamily="18" charset="0"/>
              </a:rPr>
              <a:t>(2) Hakkında, birinci fıkranın (e) bendinde tanımlanan barınma tedbiri uygulanan kimselerin, talepleri hâlinde kimlikleri ve adresleri gizli tutulur. </a:t>
            </a:r>
          </a:p>
          <a:p>
            <a:pPr algn="just"/>
            <a:r>
              <a:rPr lang="tr-TR" dirty="0">
                <a:latin typeface="Times New Roman" panose="02020603050405020304" pitchFamily="18" charset="0"/>
                <a:cs typeface="Times New Roman" panose="02020603050405020304" pitchFamily="18" charset="0"/>
              </a:rPr>
              <a:t>(3) Tehlike altında bulunmadığının tespiti ya da tehlike altında bulunmakla birlikte veli veya vasisinin ya da bakım ve gözetiminden sorumlu kimsenin desteklenmesi suretiyle tehlikenin bertaraf edileceğinin anlaşılması hâlinde; çocuk, bu kişilere teslim edilir. Bu fıkranın uygulanmasında, çocuk hakkında birinci fıkrada belirtilen tedbirlerden birisine de karar verilebilir</a:t>
            </a:r>
          </a:p>
        </p:txBody>
      </p:sp>
    </p:spTree>
    <p:extLst>
      <p:ext uri="{BB962C8B-B14F-4D97-AF65-F5344CB8AC3E}">
        <p14:creationId xmlns:p14="http://schemas.microsoft.com/office/powerpoint/2010/main" val="3382510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AC4391-AE86-4BE2-80C1-E229AF2A32B8}"/>
              </a:ext>
            </a:extLst>
          </p:cNvPr>
          <p:cNvSpPr>
            <a:spLocks noGrp="1"/>
          </p:cNvSpPr>
          <p:nvPr>
            <p:ph type="title"/>
          </p:nvPr>
        </p:nvSpPr>
        <p:spPr>
          <a:xfrm>
            <a:off x="677334" y="0"/>
            <a:ext cx="8596668" cy="685800"/>
          </a:xfrm>
        </p:spPr>
        <p:txBody>
          <a:bodyPr/>
          <a:lstStyle/>
          <a:p>
            <a:r>
              <a:rPr lang="tr-TR" b="1" dirty="0">
                <a:latin typeface="Times New Roman" panose="02020603050405020304" pitchFamily="18" charset="0"/>
                <a:cs typeface="Times New Roman" panose="02020603050405020304" pitchFamily="18" charset="0"/>
              </a:rPr>
              <a:t>1. KORUNMA İHTİYACI</a:t>
            </a:r>
          </a:p>
        </p:txBody>
      </p:sp>
      <p:sp>
        <p:nvSpPr>
          <p:cNvPr id="3" name="İçerik Yer Tutucusu 2">
            <a:extLst>
              <a:ext uri="{FF2B5EF4-FFF2-40B4-BE49-F238E27FC236}">
                <a16:creationId xmlns:a16="http://schemas.microsoft.com/office/drawing/2014/main" id="{ADA2118C-E2B9-490F-AE1A-67F628328E03}"/>
              </a:ext>
            </a:extLst>
          </p:cNvPr>
          <p:cNvSpPr>
            <a:spLocks noGrp="1"/>
          </p:cNvSpPr>
          <p:nvPr>
            <p:ph idx="1"/>
          </p:nvPr>
        </p:nvSpPr>
        <p:spPr>
          <a:xfrm>
            <a:off x="677334" y="685800"/>
            <a:ext cx="8596668" cy="5867400"/>
          </a:xfrm>
        </p:spPr>
        <p:txBody>
          <a:bodyPr>
            <a:normAutofit lnSpcReduction="10000"/>
          </a:bodyPr>
          <a:lstStyle/>
          <a:p>
            <a:pPr algn="just"/>
            <a:r>
              <a:rPr lang="tr-TR" b="0" i="0" dirty="0">
                <a:effectLst/>
                <a:latin typeface="Times New Roman" panose="02020603050405020304" pitchFamily="18" charset="0"/>
                <a:cs typeface="Times New Roman" panose="02020603050405020304" pitchFamily="18" charset="0"/>
              </a:rPr>
              <a:t>İnsanların sosyal yaşamda, sağlıklı gıda, temiz su, sağlıklı konutlar, tehlikeli olmayan iş ve fiziksel çevre, sağlık bakımı, çocukluk çağında güvenli bir yaşam, fiziksel ve ekonomik güvenlik gibi temel ve evrensel gereksinimleri bulunmaktadır. Bu gereklilikler düşünüldüğünde korunma ihtiyacı, kişilerin yaşam sürelerinin herhangi bir evresinde ortaya çıkması muhtemel bir olgudur. Bu olgunun nedenleri, ortaya çıkış şekli ve derecesi farklı olsa da sonuçları bakımından kişileri etkileyeceği açıktır.</a:t>
            </a:r>
          </a:p>
          <a:p>
            <a:pPr algn="just"/>
            <a:r>
              <a:rPr lang="tr-TR" b="0" i="0" dirty="0">
                <a:effectLst/>
                <a:latin typeface="Times New Roman" panose="02020603050405020304" pitchFamily="18" charset="0"/>
                <a:cs typeface="Times New Roman" panose="02020603050405020304" pitchFamily="18" charset="0"/>
              </a:rPr>
              <a:t>Konuya bu açıdan bakıldığında, korunma ihtiyacı sosyal bir risktir. Bu risk, başlangıçta sadece korunma ihtiyacı bulunan kişinin kendisini ilgilendirirken, ilerleyen süreçte ihtiyacın derecesine bağlı olarak/ kişinin aile üyelerini ve sosyal çevresini de ilgilendirmektedir. Böyle bir sorunla karşılaşan ve özel olarak korunması gereken toplum kesimlerinin kendi kaderleriyle baş başa bırakılması söz konusu değildir. Çünkü korunmaya ihtiyacı bulunan kişiler yaşamlarının bir döneminde bedensel, ruhsal/ sosyoekonomik ve ahlaki gelişimlerini ya da kişisel güvenliklerini tehlikeye sokacak şekilde uzun ya da kısa süreli bir yoksunluk veya sarsıcı ve örseleyici olaylar yaşamışlardır. Bu bağlamda devletin, sosyal devlet ilkesinden hareketle toplumun kendi kendine yetemeyen ve çoğu zaman asgari düzeyde, dahi yaşamlarını sürdürmeleri mümkün olmayan kesimlerini, sosyoekonomik ve kültürel haklara dayalı hizmetlerle destekleyerek hiç değilse onların asgari düzeyde yaşamlarını sürdürmelerini ve korunmalarını sağlaması gerekmektedir.</a:t>
            </a:r>
          </a:p>
          <a:p>
            <a:pPr algn="just"/>
            <a:r>
              <a:rPr lang="tr-TR" b="0" i="0" dirty="0">
                <a:effectLst/>
                <a:latin typeface="Times New Roman" panose="02020603050405020304" pitchFamily="18" charset="0"/>
                <a:cs typeface="Times New Roman" panose="02020603050405020304" pitchFamily="18" charset="0"/>
              </a:rPr>
              <a:t>Korunma ihtiyacını meydana getiren sorunların ortadan kaldırılması, önlenmesi veya kişi üzerinde yaratacağı olumsuz sonuçların giderilmesi, çeşitli koruma yöntemlerinden yararlanmakla mümkündür. Bu koruma yöntemlerinden birisi de sosyal hizmetlerdir.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4515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5C8E8B-0D65-452D-ACF2-5FECF2DB1008}"/>
              </a:ext>
            </a:extLst>
          </p:cNvPr>
          <p:cNvSpPr>
            <a:spLocks noGrp="1"/>
          </p:cNvSpPr>
          <p:nvPr>
            <p:ph type="title"/>
          </p:nvPr>
        </p:nvSpPr>
        <p:spPr>
          <a:xfrm>
            <a:off x="677334" y="422564"/>
            <a:ext cx="8596668" cy="505691"/>
          </a:xfrm>
        </p:spPr>
        <p:txBody>
          <a:bodyPr>
            <a:normAutofit fontScale="90000"/>
          </a:bodyPr>
          <a:lstStyle/>
          <a:p>
            <a:r>
              <a:rPr lang="tr-TR" b="1" dirty="0">
                <a:latin typeface="Times New Roman" panose="02020603050405020304" pitchFamily="18" charset="0"/>
                <a:cs typeface="Times New Roman" panose="02020603050405020304" pitchFamily="18" charset="0"/>
              </a:rPr>
              <a:t>a. Korunma İhtiyacının Tanımı</a:t>
            </a:r>
          </a:p>
        </p:txBody>
      </p:sp>
      <p:sp>
        <p:nvSpPr>
          <p:cNvPr id="3" name="İçerik Yer Tutucusu 2">
            <a:extLst>
              <a:ext uri="{FF2B5EF4-FFF2-40B4-BE49-F238E27FC236}">
                <a16:creationId xmlns:a16="http://schemas.microsoft.com/office/drawing/2014/main" id="{07E70257-6F44-4EDB-82DF-D578323E717B}"/>
              </a:ext>
            </a:extLst>
          </p:cNvPr>
          <p:cNvSpPr>
            <a:spLocks noGrp="1"/>
          </p:cNvSpPr>
          <p:nvPr>
            <p:ph idx="1"/>
          </p:nvPr>
        </p:nvSpPr>
        <p:spPr>
          <a:xfrm>
            <a:off x="677334" y="1440872"/>
            <a:ext cx="8596668" cy="5293217"/>
          </a:xfrm>
        </p:spPr>
        <p:txBody>
          <a:bodyPr>
            <a:normAutofit/>
          </a:bodyPr>
          <a:lstStyle/>
          <a:p>
            <a:pPr algn="just"/>
            <a:r>
              <a:rPr lang="tr-TR" sz="1800" dirty="0">
                <a:effectLst/>
                <a:latin typeface="Times New Roman" panose="02020603050405020304" pitchFamily="18" charset="0"/>
                <a:ea typeface="Calibri" panose="020F0502020204030204" pitchFamily="34" charset="0"/>
              </a:rPr>
              <a:t>Toplumsal yapı, değişken ve dinamik bir özelliğe sahiptir. Bu değişimin başat öğelerinden biri de teknolojidir. Teknoloji çağımızdaki köklü dönüşümlerin belirleyicisi olarak sosyoekonomik ve toplumsal düzeyde yeni örgütlenme biçimleri ile yeni toplumsal kurumların ortaya çıkmasına neden olmuştur. Teknolojinin kırsal ve kentsel yaşam biçimlerine etki etmesi, toplumsal yapıyı çok hızlı bir değişim sürecine sokmuştur. Toplumsal değişimin hızı, kişisel ve toplumsal yaşamın parçalanmasını hızlandırmıştır. Bu parçalanmalar kişide olduğu kadar onun aile yaşamında, siyasal, hukuksal ve toplumsal alanda da kendini göstermektedir. Buna bağlı olarak, hem korunma</a:t>
            </a:r>
            <a:r>
              <a:rPr lang="tr-TR" sz="1800" dirty="0">
                <a:effectLst/>
                <a:latin typeface="Times New Roman" panose="02020603050405020304" pitchFamily="18" charset="0"/>
                <a:ea typeface="Times New Roman" panose="02020603050405020304" pitchFamily="18" charset="0"/>
              </a:rPr>
              <a:t>ya ihtiyacı bulunan kişiler hem de korunma olgusu toplumsal kurumlarda meydana gelen değişimlerden etkilenmektedir.</a:t>
            </a:r>
            <a:endParaRPr lang="tr-TR" dirty="0">
              <a:latin typeface="Times New Roman" panose="02020603050405020304" pitchFamily="18" charset="0"/>
              <a:ea typeface="Times New Roman" panose="02020603050405020304" pitchFamily="18" charset="0"/>
            </a:endParaRPr>
          </a:p>
          <a:p>
            <a:pPr algn="just"/>
            <a:r>
              <a:rPr lang="tr-TR" sz="1800" dirty="0">
                <a:effectLst/>
                <a:latin typeface="Times New Roman" panose="02020603050405020304" pitchFamily="18" charset="0"/>
                <a:ea typeface="Times New Roman" panose="02020603050405020304" pitchFamily="18" charset="0"/>
              </a:rPr>
              <a:t>Korunma kavramının da bu değişikliklerden etkilendiği ve yeni yaklaşımlarla açıklanmaya çalışıldığı görülmektedir. Geniş bir alanı içine alan korunma ihtiyacının açıklanabilmesi için, koru(n)</a:t>
            </a:r>
            <a:r>
              <a:rPr lang="tr-TR" sz="1800" dirty="0" err="1">
                <a:effectLst/>
                <a:latin typeface="Times New Roman" panose="02020603050405020304" pitchFamily="18" charset="0"/>
                <a:ea typeface="Times New Roman" panose="02020603050405020304" pitchFamily="18" charset="0"/>
              </a:rPr>
              <a:t>ma</a:t>
            </a:r>
            <a:r>
              <a:rPr lang="tr-TR" sz="1800" dirty="0">
                <a:effectLst/>
                <a:latin typeface="Times New Roman" panose="02020603050405020304" pitchFamily="18" charset="0"/>
                <a:ea typeface="Times New Roman" panose="02020603050405020304" pitchFamily="18" charset="0"/>
              </a:rPr>
              <a:t> ile ihtiyaç kavramlarının tanımlanması ve bu tanımların birbirleriyle nasıl bir ilişki içinde olduklarının belirlenmesi önem kazanmaktadır.</a:t>
            </a:r>
            <a:endParaRPr lang="tr-TR" dirty="0"/>
          </a:p>
        </p:txBody>
      </p:sp>
    </p:spTree>
    <p:extLst>
      <p:ext uri="{BB962C8B-B14F-4D97-AF65-F5344CB8AC3E}">
        <p14:creationId xmlns:p14="http://schemas.microsoft.com/office/powerpoint/2010/main" val="442931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A899341-8EDC-45B1-B630-CCA8A17A27FD}"/>
              </a:ext>
            </a:extLst>
          </p:cNvPr>
          <p:cNvSpPr>
            <a:spLocks noGrp="1"/>
          </p:cNvSpPr>
          <p:nvPr>
            <p:ph idx="1"/>
          </p:nvPr>
        </p:nvSpPr>
        <p:spPr>
          <a:xfrm>
            <a:off x="677334" y="387927"/>
            <a:ext cx="8596668" cy="5653435"/>
          </a:xfrm>
        </p:spPr>
        <p:txBody>
          <a:bodyPr>
            <a:normAutofit lnSpcReduction="10000"/>
          </a:bodyPr>
          <a:lstStyle/>
          <a:p>
            <a:pPr algn="just"/>
            <a:r>
              <a:rPr lang="tr-TR" sz="1800" b="1" i="1" dirty="0">
                <a:effectLst/>
                <a:latin typeface="Times New Roman" panose="02020603050405020304" pitchFamily="18" charset="0"/>
                <a:ea typeface="Times New Roman" panose="02020603050405020304" pitchFamily="18" charset="0"/>
              </a:rPr>
              <a:t>Koruma kavramı,</a:t>
            </a:r>
            <a:r>
              <a:rPr lang="tr-TR" sz="1800" dirty="0">
                <a:effectLst/>
                <a:latin typeface="Times New Roman" panose="02020603050405020304" pitchFamily="18" charset="0"/>
                <a:ea typeface="Times New Roman" panose="02020603050405020304" pitchFamily="18" charset="0"/>
              </a:rPr>
              <a:t> geniş anlamıyla kişinin bedensel, duygusal ve ahlaksal güvenliğinin tehlikeye düşmesini veya zarar görmesini önlemek ya da görmüş olduğu zararı gidermek amacıyla yönetsel ya da yargı mercilerince alınan önlemleri ifade etmektedir.</a:t>
            </a:r>
          </a:p>
          <a:p>
            <a:pPr algn="just"/>
            <a:r>
              <a:rPr lang="tr-TR" sz="1800" b="1" i="1" dirty="0">
                <a:effectLst/>
                <a:latin typeface="Times New Roman" panose="02020603050405020304" pitchFamily="18" charset="0"/>
                <a:ea typeface="Times New Roman" panose="02020603050405020304" pitchFamily="18" charset="0"/>
              </a:rPr>
              <a:t>Korunma ise</a:t>
            </a:r>
            <a:r>
              <a:rPr lang="tr-TR" sz="1800" dirty="0">
                <a:effectLst/>
                <a:latin typeface="Times New Roman" panose="02020603050405020304" pitchFamily="18" charset="0"/>
                <a:ea typeface="Times New Roman" panose="02020603050405020304" pitchFamily="18" charset="0"/>
              </a:rPr>
              <a:t> insana, topluma ve doğaya özgü bir ihtiyaç şeklinde tanımlanmaktadır. Bu anlamda, insan ile ilgili olarak </a:t>
            </a:r>
            <a:r>
              <a:rPr lang="tr-TR" sz="1800" b="1" i="1" dirty="0">
                <a:effectLst/>
                <a:latin typeface="Times New Roman" panose="02020603050405020304" pitchFamily="18" charset="0"/>
                <a:ea typeface="Times New Roman" panose="02020603050405020304" pitchFamily="18" charset="0"/>
              </a:rPr>
              <a:t>"koruma”,</a:t>
            </a:r>
            <a:r>
              <a:rPr lang="tr-TR" sz="1800" dirty="0">
                <a:effectLst/>
                <a:latin typeface="Times New Roman" panose="02020603050405020304" pitchFamily="18" charset="0"/>
                <a:ea typeface="Times New Roman" panose="02020603050405020304" pitchFamily="18" charset="0"/>
              </a:rPr>
              <a:t> gözetme, esirgeme, himaye anlamlarını da içinde barındırarak kişiyi veya kişileri tehlikelerden ve yaşamını devam ettirmesine engel olacak risklerden uzaklaştırmadır. Buna göre, </a:t>
            </a:r>
            <a:r>
              <a:rPr lang="tr-TR" sz="1800" b="1" i="1" dirty="0">
                <a:effectLst/>
                <a:latin typeface="Times New Roman" panose="02020603050405020304" pitchFamily="18" charset="0"/>
                <a:ea typeface="Times New Roman" panose="02020603050405020304" pitchFamily="18" charset="0"/>
              </a:rPr>
              <a:t>"koruma” ekonomik, fiziksel ve ruhsal olarak tehlikede olduğu düşünülen bir kimseyi bu tehlikelerden uzak tutmak için önlem almadır.</a:t>
            </a:r>
            <a:r>
              <a:rPr lang="tr-TR" sz="1800" dirty="0">
                <a:effectLst/>
                <a:latin typeface="Times New Roman" panose="02020603050405020304" pitchFamily="18" charset="0"/>
                <a:ea typeface="Times New Roman" panose="02020603050405020304" pitchFamily="18" charset="0"/>
              </a:rPr>
              <a:t> </a:t>
            </a:r>
            <a:r>
              <a:rPr lang="tr-TR" sz="1800" b="1" i="1" dirty="0">
                <a:effectLst/>
                <a:latin typeface="Times New Roman" panose="02020603050405020304" pitchFamily="18" charset="0"/>
                <a:ea typeface="Times New Roman" panose="02020603050405020304" pitchFamily="18" charset="0"/>
              </a:rPr>
              <a:t>Ancak risklere karşı alınacak önlemlere sadece kişinin çabaları yetmemekte, devlet de kişinin bu çabalarına çeşitli sosyal koruma yöntemleri ile  katkıda bulunmaktadır.</a:t>
            </a:r>
            <a:r>
              <a:rPr lang="tr-TR" b="1" i="1" dirty="0">
                <a:latin typeface="Times New Roman" panose="02020603050405020304" pitchFamily="18" charset="0"/>
                <a:ea typeface="Times New Roman" panose="02020603050405020304" pitchFamily="18" charset="0"/>
              </a:rPr>
              <a:t> </a:t>
            </a:r>
          </a:p>
          <a:p>
            <a:pPr algn="just"/>
            <a:endParaRPr lang="tr-TR" sz="1800" b="1" i="1" dirty="0">
              <a:effectLst/>
              <a:latin typeface="Times New Roman" panose="02020603050405020304" pitchFamily="18" charset="0"/>
              <a:ea typeface="Times New Roman" panose="02020603050405020304" pitchFamily="18" charset="0"/>
            </a:endParaRPr>
          </a:p>
          <a:p>
            <a:pPr algn="just"/>
            <a:r>
              <a:rPr lang="tr-TR" sz="1800" b="1" i="1" dirty="0">
                <a:effectLst/>
                <a:latin typeface="Times New Roman" panose="02020603050405020304" pitchFamily="18" charset="0"/>
                <a:ea typeface="Times New Roman" panose="02020603050405020304" pitchFamily="18" charset="0"/>
              </a:rPr>
              <a:t>Sosyal koruma,</a:t>
            </a:r>
            <a:r>
              <a:rPr lang="tr-TR" sz="1800" dirty="0">
                <a:effectLst/>
                <a:latin typeface="Times New Roman" panose="02020603050405020304" pitchFamily="18" charset="0"/>
                <a:ea typeface="Times New Roman" panose="02020603050405020304" pitchFamily="18" charset="0"/>
              </a:rPr>
              <a:t> kişinin insan onuruna yaraşır bir yaşam sürdürebilmesi için sosyoekonomik güvensizlik karşısında yaşam koşullarını iyileştirmek ve yaşam düzeyinin gerilemesini </a:t>
            </a:r>
            <a:r>
              <a:rPr lang="tr-TR" sz="1800" dirty="0">
                <a:effectLst/>
                <a:latin typeface="Times New Roman" panose="02020603050405020304" pitchFamily="18" charset="0"/>
                <a:ea typeface="Calibri" panose="020F0502020204030204" pitchFamily="34" charset="0"/>
              </a:rPr>
              <a:t>önlemek için kamusal alanda gelirin yeniden dağıtımı yoluyla sağlanan gelir ve hizmet desteklerinin tümünü kapsayan sistemdir. Sosyal korumanın en önemli işlevi kişileri yoksulluktan ve toplumsal risklerden koruyarak, toplumsal katılım ve kaynaşmayı gerçekleştirmektir. Geçmişte olduğu gibi bugün de Avrupa Birliği üyesi ülkelerde, yoksulluğun önlenmesi ve hafifletilmesinde sosyal koruma sistemlerinin önemli rol oynadığı görülmektedir.</a:t>
            </a:r>
            <a:endParaRPr lang="tr-TR" dirty="0"/>
          </a:p>
        </p:txBody>
      </p:sp>
    </p:spTree>
    <p:extLst>
      <p:ext uri="{BB962C8B-B14F-4D97-AF65-F5344CB8AC3E}">
        <p14:creationId xmlns:p14="http://schemas.microsoft.com/office/powerpoint/2010/main" val="515319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B679D42-A1D4-4999-9A35-783E1D553A50}"/>
              </a:ext>
            </a:extLst>
          </p:cNvPr>
          <p:cNvSpPr>
            <a:spLocks noGrp="1"/>
          </p:cNvSpPr>
          <p:nvPr>
            <p:ph idx="1"/>
          </p:nvPr>
        </p:nvSpPr>
        <p:spPr>
          <a:xfrm>
            <a:off x="795098" y="705861"/>
            <a:ext cx="8596668" cy="6062084"/>
          </a:xfrm>
        </p:spPr>
        <p:txBody>
          <a:bodyPr>
            <a:normAutofit/>
          </a:bodyPr>
          <a:lstStyle/>
          <a:p>
            <a:pPr algn="just"/>
            <a:r>
              <a:rPr lang="tr-TR" sz="1800" dirty="0">
                <a:effectLst/>
                <a:latin typeface="Times New Roman" panose="02020603050405020304" pitchFamily="18" charset="0"/>
                <a:ea typeface="Calibri" panose="020F0502020204030204" pitchFamily="34" charset="0"/>
                <a:cs typeface="Times New Roman" panose="02020603050405020304" pitchFamily="18" charset="0"/>
              </a:rPr>
              <a:t>Sosyal koruma sistemleri, düşük gelirli gruplara yönelik yeniden dağılım işlevi sağlayarak yoksulluk riskinin azaltılmasına yardımcı olmaktadır. Sosyal koruma kapsamında yapılan sosyal transferler sonrasında, yoksulluk riskinin ciddi bir azalma gösterdiği anlaşılmaktadır. Türkiye'de de devlet tarafından sağlanan sosyal yardım ve teşvikler iyi organize edilip doğru kişilere aktarıldığında, kişilerin sosyoekonomik göstergelerinde değişiklik yarattığı, kişileri zor durumdan kurtaracağı ve onların sağlıklı kararlar almasını sağlayacağı bilinmektedir.</a:t>
            </a:r>
          </a:p>
          <a:p>
            <a:pPr algn="just"/>
            <a:r>
              <a:rPr lang="tr-TR" sz="1800" dirty="0">
                <a:effectLst/>
                <a:latin typeface="Times New Roman" panose="02020603050405020304" pitchFamily="18" charset="0"/>
                <a:ea typeface="Calibri" panose="020F0502020204030204" pitchFamily="34" charset="0"/>
                <a:cs typeface="Times New Roman" panose="02020603050405020304" pitchFamily="18" charset="0"/>
              </a:rPr>
              <a:t>Korunma kavramından sonra </a:t>
            </a:r>
            <a:r>
              <a:rPr lang="tr-TR" sz="1800" b="1" i="1" dirty="0">
                <a:effectLst/>
                <a:latin typeface="Times New Roman" panose="02020603050405020304" pitchFamily="18" charset="0"/>
                <a:ea typeface="Calibri" panose="020F0502020204030204" pitchFamily="34" charset="0"/>
                <a:cs typeface="Times New Roman" panose="02020603050405020304" pitchFamily="18" charset="0"/>
              </a:rPr>
              <a:t>ihtiyaç</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kavramına bakılacak olursa, ihtiyaç ya da ihtiyaçlı olma sosyal politikada önemli</a:t>
            </a:r>
            <a:r>
              <a:rPr lang="tr-TR" dirty="0">
                <a:effectLst/>
                <a:latin typeface="Times New Roman" panose="02020603050405020304" pitchFamily="18" charset="0"/>
                <a:cs typeface="Times New Roman" panose="02020603050405020304" pitchFamily="18" charset="0"/>
              </a:rPr>
              <a:t> bir kavramdır ve genellikle toplumdaki yoksullar veya çocuklar gibi farklı grupların gerekliliklerini ifade etmek için kullanılmaktadır. </a:t>
            </a:r>
          </a:p>
          <a:p>
            <a:pPr algn="just"/>
            <a:r>
              <a:rPr lang="tr-TR" dirty="0">
                <a:effectLst/>
                <a:latin typeface="Times New Roman" panose="02020603050405020304" pitchFamily="18" charset="0"/>
                <a:cs typeface="Times New Roman" panose="02020603050405020304" pitchFamily="18" charset="0"/>
              </a:rPr>
              <a:t>Ancak ihtiyaç ve ihtiyaçlı olma kavramının muhtaçlık</a:t>
            </a:r>
            <a:r>
              <a:rPr lang="tr-TR" dirty="0">
                <a:latin typeface="Times New Roman" panose="02020603050405020304" pitchFamily="18" charset="0"/>
                <a:cs typeface="Times New Roman" panose="02020603050405020304" pitchFamily="18" charset="0"/>
              </a:rPr>
              <a:t> </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kavramıyla iç içe geçtiği görülmekledir. Bu anlamda </a:t>
            </a:r>
            <a:r>
              <a:rPr lang="tr-TR" sz="1800" b="1" i="1" dirty="0">
                <a:effectLst/>
                <a:latin typeface="Times New Roman" panose="02020603050405020304" pitchFamily="18" charset="0"/>
                <a:ea typeface="Calibri" panose="020F0502020204030204" pitchFamily="34" charset="0"/>
                <a:cs typeface="Times New Roman" panose="02020603050405020304" pitchFamily="18" charset="0"/>
              </a:rPr>
              <a:t>muhtaçlık:</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Kişinin kendisini, eşini ve bakmakla yükümlü olduğu çocuklarını, anne ve babasını, bulundukları mahallin yaşam koşullarına göre asgari seviyede geçindirmeye yetecek geliri, malı veya kazancı bulunmama halidir. Bir diğer ifadeyle muhtaçlık, bakmaya mecbur olduğu aile üyelerini veya kendisini geçindirmeye yetecek geliri, malı, kazancı olmayanların içinde bulunduğu durumdur.</a:t>
            </a:r>
          </a:p>
          <a:p>
            <a:endParaRPr lang="tr-TR" dirty="0"/>
          </a:p>
        </p:txBody>
      </p:sp>
    </p:spTree>
    <p:extLst>
      <p:ext uri="{BB962C8B-B14F-4D97-AF65-F5344CB8AC3E}">
        <p14:creationId xmlns:p14="http://schemas.microsoft.com/office/powerpoint/2010/main" val="2085354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88B254C-5548-4294-B31A-51F9975EA0AF}"/>
              </a:ext>
            </a:extLst>
          </p:cNvPr>
          <p:cNvSpPr>
            <a:spLocks noGrp="1"/>
          </p:cNvSpPr>
          <p:nvPr>
            <p:ph idx="1"/>
          </p:nvPr>
        </p:nvSpPr>
        <p:spPr>
          <a:xfrm>
            <a:off x="365607" y="484549"/>
            <a:ext cx="8596668" cy="5888902"/>
          </a:xfrm>
        </p:spPr>
        <p:txBody>
          <a:bodyPr>
            <a:normAutofit fontScale="92500" lnSpcReduction="20000"/>
          </a:bodyPr>
          <a:lstStyle/>
          <a:p>
            <a:pPr algn="just"/>
            <a:r>
              <a:rPr lang="tr-TR"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Ayrıca T.C. Emekli Sandığı Kanunu'nun 108'inci ve 4857 sayılı İş Kanunu'nun 39'uncu maddesi uyarınca tespit edilen asgari ücretin net tutarından daha az aylık geliri olup; Türk Medeni Kanunu (TMK) hükümlerine göre kendisini ve bakmaya mecbur olduğu aile fertlerini geçindirmeye yetecek kadar malı veya hesap edilecek tutar karşılığında kıymetleri olmayan kişiler ile kendi kendini geçindirecek ekonomik gücü ve aynı zamanda kendisine bakacak ve ilgilenecek kimsesi bulunmayan kişiler de </a:t>
            </a:r>
            <a:r>
              <a:rPr lang="tr-TR" sz="1800" b="1"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muhtaç </a:t>
            </a:r>
            <a:r>
              <a:rPr lang="tr-TR"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olarak tanımlanmıştır. </a:t>
            </a:r>
          </a:p>
          <a:p>
            <a:pPr algn="just"/>
            <a:r>
              <a:rPr lang="tr-TR"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Bütün bu değerlendirmeler ışığında </a:t>
            </a:r>
            <a:r>
              <a:rPr lang="tr-TR" sz="1800" b="1"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muhtaç; </a:t>
            </a:r>
          </a:p>
          <a:p>
            <a:pPr algn="just"/>
            <a:r>
              <a:rPr lang="tr-TR" sz="1800" b="1"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mahalli adetlere göre kendisinin ve bakmakla yükümlü olduğu aile üyelerinin geçimini sağlama koşul ve olanaklarından yoksun kişi olarak tanımlanmıştır. </a:t>
            </a:r>
            <a:br>
              <a:rPr lang="tr-TR"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br>
            <a:br>
              <a:rPr lang="tr-TR"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br>
            <a:r>
              <a:rPr lang="tr-TR"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Yukarıdaki tanım ve değerlendirmeler neticesinde korunma ihtiyacı, bir kişinin kendisinin veya bakmakla yükümlü olduğu kişilerin yaşamlarını, asgari refah seviyesinde devam ettirmelerine olanak sağlayan, gerek ekonomik ve gerekse insani destekten yoksun olması ve bu nedenle başka kişiler ya da devletin desteğine gereksinim duyması şeklinde tanımlanabilir. Bir başka ifadeyle, bir kişinin korunma ihtiyacının var olması için </a:t>
            </a:r>
            <a:r>
              <a:rPr lang="tr-TR" sz="18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durumunun toplum standartlarına göre ekonomik sosyal ve insani yönden tehlikede olması bir başkasının desteğine, gözetimine ve yardımına gereksinimi olması gerekir. Görüldüğü üzere, bu tanımlarda ön plana çıkan kişinin kendisi veya bakmakla yükümlü kişilerin geçimlerini sağlamaya yetecek kazancının olmamasıdır. </a:t>
            </a:r>
          </a:p>
          <a:p>
            <a:pPr algn="just"/>
            <a:r>
              <a:rPr lang="tr-TR" sz="18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Oysa bilindiği üzere</a:t>
            </a:r>
            <a:r>
              <a:rPr lang="tr-TR" sz="1800" b="1"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kişinin kendisinin ekonomik anlamda bir sıkıntısı olmasa da sağlık anlamında fiziksel ve ruhsal bakımdan vücut bütünlüğünü (bedensel bütünlükle birlikte akıl ve ruh sağlığını da) etkileyen bir durumunun söz konusu olması o kişinin bir başkasına veya devletin bakımına gereksinim duymasına yol açacaktır. Kuşkusuz, ihtiyaçlı olma halinin sadece ekonomik durumla ilişkilendirilmesi tanımın yetersiz kalmasına neden olacaktır.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554470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EE961E-E668-4FA7-AE00-DA400C1C1ED6}"/>
              </a:ext>
            </a:extLst>
          </p:cNvPr>
          <p:cNvSpPr>
            <a:spLocks noGrp="1"/>
          </p:cNvSpPr>
          <p:nvPr>
            <p:ph type="title"/>
          </p:nvPr>
        </p:nvSpPr>
        <p:spPr>
          <a:xfrm>
            <a:off x="0" y="0"/>
            <a:ext cx="9490364" cy="816638"/>
          </a:xfrm>
        </p:spPr>
        <p:txBody>
          <a:bodyPr/>
          <a:lstStyle/>
          <a:p>
            <a:r>
              <a:rPr lang="tr-TR" dirty="0"/>
              <a:t>2. KORUNMA İHTİYACINI DOĞURAN NEDENLER</a:t>
            </a:r>
          </a:p>
        </p:txBody>
      </p:sp>
      <p:sp>
        <p:nvSpPr>
          <p:cNvPr id="3" name="İçerik Yer Tutucusu 2">
            <a:extLst>
              <a:ext uri="{FF2B5EF4-FFF2-40B4-BE49-F238E27FC236}">
                <a16:creationId xmlns:a16="http://schemas.microsoft.com/office/drawing/2014/main" id="{90E40733-538E-4064-89C3-E0C7F977412B}"/>
              </a:ext>
            </a:extLst>
          </p:cNvPr>
          <p:cNvSpPr>
            <a:spLocks noGrp="1"/>
          </p:cNvSpPr>
          <p:nvPr>
            <p:ph idx="1"/>
          </p:nvPr>
        </p:nvSpPr>
        <p:spPr>
          <a:xfrm>
            <a:off x="367145" y="816639"/>
            <a:ext cx="9192491" cy="5404052"/>
          </a:xfrm>
        </p:spPr>
        <p:txBody>
          <a:bodyPr>
            <a:normAutofit lnSpcReduction="10000"/>
          </a:bodyPr>
          <a:lstStyle/>
          <a:p>
            <a:pPr algn="just"/>
            <a:r>
              <a:rPr lang="tr-TR" sz="1800" dirty="0">
                <a:effectLst/>
                <a:latin typeface="Times New Roman" panose="02020603050405020304" pitchFamily="18" charset="0"/>
                <a:ea typeface="Calibri" panose="020F0502020204030204" pitchFamily="34" charset="0"/>
              </a:rPr>
              <a:t>Kişilerin korunma ihtiyacını tek bir nedene bağlamak güçtür. Bu nedenle, burada korunma ihtiyacını doğuran kişisel, ailevi, ekonomik ve sosyal nedenler üzerinde durulacaktır</a:t>
            </a:r>
            <a:r>
              <a:rPr lang="tr-TR" dirty="0">
                <a:effectLst/>
              </a:rPr>
              <a:t>.</a:t>
            </a:r>
          </a:p>
          <a:p>
            <a:pPr marL="0" indent="0" algn="just">
              <a:buNone/>
            </a:pPr>
            <a:r>
              <a:rPr lang="tr-TR" dirty="0">
                <a:latin typeface="Times New Roman" panose="02020603050405020304" pitchFamily="18" charset="0"/>
                <a:cs typeface="Times New Roman" panose="02020603050405020304" pitchFamily="18" charset="0"/>
              </a:rPr>
              <a:t>      </a:t>
            </a:r>
            <a:r>
              <a:rPr lang="tr-TR" b="1" dirty="0">
                <a:solidFill>
                  <a:schemeClr val="accent2"/>
                </a:solidFill>
                <a:latin typeface="Times New Roman" panose="02020603050405020304" pitchFamily="18" charset="0"/>
                <a:cs typeface="Times New Roman" panose="02020603050405020304" pitchFamily="18" charset="0"/>
              </a:rPr>
              <a:t>A. Kişisel ve Ailevi Nedenler</a:t>
            </a:r>
          </a:p>
          <a:p>
            <a:pPr algn="just"/>
            <a:r>
              <a:rPr lang="tr-TR" sz="1800" dirty="0">
                <a:effectLst/>
                <a:latin typeface="Times New Roman" panose="02020603050405020304" pitchFamily="18" charset="0"/>
                <a:ea typeface="Calibri" panose="020F0502020204030204" pitchFamily="34" charset="0"/>
              </a:rPr>
              <a:t>Toplumsal değişim sürecinde, insanların hareket alanı genişlemiştir. Teknoloji ve iletişim imkânlarının artması insanların yaşam standartlarını ve biçimlerini etkilemiştir. Bu değişimlerden etkilenen zayıf insanlar, güçlü olanların karşısında çaba sarf etmeye çalışmış ancak kısır döngünün kırılmasına engel olamamıştır. Yeni koşullar, sorunları arttırmış ve sosyal ilişkilere farklı boyut getirmiş, gelişmelerin tüm toplumu etkileyen özelliklere sahip olması, evrensel sosyal koruma sisteminin gerekliliğini ortaya çıkarmıştır. Bu yüzden sosyal devletten, toplumun yeni eğilimleri ve değişen sosyal yapısı karşısında kendisini yenilemesi ve ihtiyaçlara cevap verebilmesi istenmektedir.</a:t>
            </a:r>
          </a:p>
          <a:p>
            <a:pPr marL="0" indent="0" algn="just">
              <a:buNone/>
            </a:pPr>
            <a:endParaRPr lang="tr-TR" sz="1800" dirty="0">
              <a:effectLst/>
              <a:latin typeface="Times New Roman" panose="02020603050405020304" pitchFamily="18" charset="0"/>
              <a:ea typeface="Calibri" panose="020F0502020204030204" pitchFamily="34" charset="0"/>
            </a:endParaRPr>
          </a:p>
          <a:p>
            <a:pPr algn="just"/>
            <a:r>
              <a:rPr lang="tr-TR" sz="1800" b="1" i="1" dirty="0">
                <a:effectLst/>
                <a:latin typeface="Times New Roman" panose="02020603050405020304" pitchFamily="18" charset="0"/>
                <a:ea typeface="Calibri" panose="020F0502020204030204" pitchFamily="34" charset="0"/>
              </a:rPr>
              <a:t>Korunma ihtiyacının kişisel nedenleri arasında öncelikle kişinin kendisinden kaynaklanan nedenler bulunmaktadır. Bu nedenleri şöyle sıralamak mümkündür: Boşanma, alkol ve uyuşturucu kullanımı, kumar oynama, kişinin düzensiz yaşaması ve aile içi şiddettir. Anılan bu nedenlere maruz kalan kişi ve grupların hem kendileri hem de bu gruplara bağımlı olan eş-çocuk ana ve baba ile aile çevresi etkilenmektedir. Gerek kişilerin ekonomik güvencesiz duruma düşmesi ve gerekse ailenin yahut kişilerin eski durumlarına kavuşamamaları sosyal çözülmelere neden olmaktadır.</a:t>
            </a:r>
            <a:endParaRPr lang="tr-TR" b="1" i="1" dirty="0"/>
          </a:p>
        </p:txBody>
      </p:sp>
    </p:spTree>
    <p:extLst>
      <p:ext uri="{BB962C8B-B14F-4D97-AF65-F5344CB8AC3E}">
        <p14:creationId xmlns:p14="http://schemas.microsoft.com/office/powerpoint/2010/main" val="1423006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03EBE1E-D8AD-4096-8A81-356FC13C0870}"/>
              </a:ext>
            </a:extLst>
          </p:cNvPr>
          <p:cNvSpPr>
            <a:spLocks noGrp="1"/>
          </p:cNvSpPr>
          <p:nvPr>
            <p:ph idx="1"/>
          </p:nvPr>
        </p:nvSpPr>
        <p:spPr>
          <a:xfrm>
            <a:off x="123152" y="380640"/>
            <a:ext cx="8596668" cy="6096720"/>
          </a:xfrm>
        </p:spPr>
        <p:txBody>
          <a:bodyPr>
            <a:normAutofit/>
          </a:bodyPr>
          <a:lstStyle/>
          <a:p>
            <a:pPr algn="just"/>
            <a:r>
              <a:rPr lang="tr-TR" sz="1800" dirty="0">
                <a:effectLst/>
                <a:latin typeface="Times New Roman" panose="02020603050405020304" pitchFamily="18" charset="0"/>
                <a:ea typeface="Calibri" panose="020F0502020204030204" pitchFamily="34" charset="0"/>
                <a:cs typeface="Times New Roman" panose="02020603050405020304" pitchFamily="18" charset="0"/>
              </a:rPr>
              <a:t>Korunma ihtiyacını ortaya çıkaran ailevi nedenler ise daha çok kırsal ve kentsel alana özgü değişim süreçlerinin aile yapısı üzerindeki etkilerinden kaynaklanmaktadır. Toplumsal yapıya özgü değişim, süreç ve sorunları ailenin toplumsal ve</a:t>
            </a:r>
            <a:r>
              <a:rPr lang="tr-TR" dirty="0">
                <a:effectLst/>
                <a:latin typeface="Times New Roman" panose="02020603050405020304" pitchFamily="18" charset="0"/>
                <a:cs typeface="Times New Roman" panose="02020603050405020304" pitchFamily="18" charset="0"/>
              </a:rPr>
              <a:t> </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ekonomik niteliklerinde değişime yol açmaktadır. Ailenin geleneksel aile yapısından çekirdek aileye dönüşmesi toplumsal değişim sorunlarıyla iç içe gelişmektedir. Değişim sürecinde üretim ilişkilerinin ve üretime katılma biçimlerinin değişmesi, toplumsal ilişkilerdeki yeniden örgütlenme süreci, aile yapılanmalarını temelden etkilemektedir. Çünkü ekonomik yönden sorun yaşayan aileler aynı zamanda ekonomik yoksulluğun da içindedir. Korunma ihtiyacı bulunan çocuklar ve gençler de daha çok bu değişim sürecinde toplumla bütünleşme gösteremeyen aileler içerisinde ortaya çıkmaktadır. Bu nedenle, ailenin parçalanıp değişmesi yeni sorunları da beraberinde getirmektedir.</a:t>
            </a:r>
          </a:p>
          <a:p>
            <a:pPr algn="just"/>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Aile yapısının değişmesi, ailenin ekonomik yoksunluğa düşmesi, yaşamını sürdürecek bir gelire sahip olmaması, aile bireylerinin yaşantılarının diğer aile bireylerini olumsuz etkilemesi, korunma ihtiyacını oluşturan kişisel ve ailevi nedenler arasında yer almaktadır. Aile ortamının çocuk için güvenli bir ortam olduğu düşünülmekle birlikte, anne babanın çocuk yetiştirme yöntemi ve anlayışı, çocuğa yönelik tutumlar ve davranışlar da çocuğun korunmasına ortam hazırlamaktadır. Pek çok ailenin çocuklarını terbiye etme gerekçesiyle onlara bilinçli ya da bilinçsiz eziyet ettikleri, zarar verdikleri fiziksel, ruhsal, zihinsel ve toplumsal gelişimlerini olumsuz yönde etkileyerek, onları sağlıksız yetiştirdikleri ihmal ve istismar ettikleri görülmektedir.</a:t>
            </a:r>
            <a:br>
              <a:rPr lang="tr-TR" sz="1800" dirty="0">
                <a:solidFill>
                  <a:srgbClr val="222222"/>
                </a:solidFill>
                <a:effectLst/>
                <a:latin typeface="Times New Roman" panose="02020603050405020304" pitchFamily="18" charset="0"/>
                <a:ea typeface="Times New Roman" panose="02020603050405020304" pitchFamily="18" charset="0"/>
              </a:rPr>
            </a:br>
            <a:endParaRPr lang="tr-TR" dirty="0"/>
          </a:p>
        </p:txBody>
      </p:sp>
    </p:spTree>
    <p:extLst>
      <p:ext uri="{BB962C8B-B14F-4D97-AF65-F5344CB8AC3E}">
        <p14:creationId xmlns:p14="http://schemas.microsoft.com/office/powerpoint/2010/main" val="4125602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0BEF9ED-230C-4380-946F-CA792826AFBE}"/>
              </a:ext>
            </a:extLst>
          </p:cNvPr>
          <p:cNvSpPr>
            <a:spLocks noGrp="1"/>
          </p:cNvSpPr>
          <p:nvPr>
            <p:ph idx="1"/>
          </p:nvPr>
        </p:nvSpPr>
        <p:spPr>
          <a:xfrm>
            <a:off x="0" y="0"/>
            <a:ext cx="9282545" cy="7384473"/>
          </a:xfrm>
        </p:spPr>
        <p:txBody>
          <a:bodyPr>
            <a:normAutofit fontScale="92500" lnSpcReduction="10000"/>
          </a:bodyPr>
          <a:lstStyle/>
          <a:p>
            <a:pPr algn="just">
              <a:lnSpc>
                <a:spcPct val="107000"/>
              </a:lnSpc>
              <a:spcAft>
                <a:spcPts val="800"/>
              </a:spcAft>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Çocuğun büyüme ve gelişimini olumsuz etkileyen her türlü davranış olarak tanımlanabilen kötü muamele ve aile içi şiddet veya istismar da korunma ihtiyacı doğuran başka bir unsurdur. Aile içi şiddet ve istismara hemen hemen her kültürde ve toplumda rastlamak mümkündür. Aile içi şiddet, eşlerin birbirlerine veya anne-babanın çocuklara, çocukların da anne babaya fizikî veya psikolojik anlamda güç ve kuvvet kullanımının bütünüdür. Bu bağlamda, şiddete maruz kalanların korunması gerektiği kadar, şiddet uygulayanların da </a:t>
            </a: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rehabilite</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edilmesi gereklidir.</a:t>
            </a:r>
          </a:p>
          <a:p>
            <a:pPr algn="just">
              <a:lnSpc>
                <a:spcPct val="107000"/>
              </a:lnSpc>
              <a:spcAft>
                <a:spcPts val="800"/>
              </a:spcAft>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Korunma gereksinimi doğuran</a:t>
            </a:r>
            <a:r>
              <a:rPr lang="tr-TR" sz="1800" b="1" i="1" dirty="0">
                <a:effectLst/>
                <a:latin typeface="Times New Roman" panose="02020603050405020304" pitchFamily="18" charset="0"/>
                <a:ea typeface="Times New Roman" panose="02020603050405020304" pitchFamily="18" charset="0"/>
                <a:cs typeface="Times New Roman" panose="02020603050405020304" pitchFamily="18" charset="0"/>
              </a:rPr>
              <a:t> şiddetin</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yanı sıra </a:t>
            </a:r>
            <a:r>
              <a:rPr lang="tr-TR" sz="1800" b="1" i="1" dirty="0">
                <a:effectLst/>
                <a:latin typeface="Times New Roman" panose="02020603050405020304" pitchFamily="18" charset="0"/>
                <a:ea typeface="Times New Roman" panose="02020603050405020304" pitchFamily="18" charset="0"/>
                <a:cs typeface="Times New Roman" panose="02020603050405020304" pitchFamily="18" charset="0"/>
              </a:rPr>
              <a:t>ihmal ve istismar </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da korunma ihtiyacına yol açan başlıca unsurlardır. Özellikle 18 yaş altındaki çocukların ebeveynleri, veya velileri tarafından uğradıkları ihmal ve istismarın, yaygın olarak kabul edilen dört türü bulunmaktadır. Bunlar:</a:t>
            </a:r>
          </a:p>
          <a:p>
            <a:pPr algn="just">
              <a:lnSpc>
                <a:spcPct val="107000"/>
              </a:lnSpc>
              <a:spcAft>
                <a:spcPts val="800"/>
              </a:spcAft>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Fiziksel istismar:</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Çocuğu sallama veya silkeleme, ittirme, vurma, çocuğun herhangi bir yerini yakma gibi çocuğa karşı güç kullanmadır,  </a:t>
            </a:r>
            <a:endParaRPr lang="tr-TR"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Cinsel istismar:</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Taciz, tecavüz, okşama gibi diğer cinsel faaliyetleri de içermektedir,</a:t>
            </a:r>
            <a:b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br>
            <a:b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b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Duygusal istismar:</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Çocuğu alıkoyma, ona farklı bir isimle hitap etme, tehdit, reddetme gibi çocuğun kendisinin duygusal durumuna zarar veren davranışları içerir</a:t>
            </a:r>
            <a:b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br>
            <a:b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b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İhmal</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ise çocuğun veya çocukların barınma yiyecek/ giyecek, eğitim ve sağlık hizmetlerine erişim de dâhil olmak üzere temel ihtiyaçlarının karşılanmamasıdır. Bununla birlikte, bazı faktörler ihmal ve istismar riskini artırabilir. Bu faktörler, yaş, aile ortamı ve toplumsal faktörlerdir. Özellikle dört yaş altındaki çocuklar büyük risk altındadırlar.</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Bu grupta bulunan çocuklar ihmal ve istismar sonucu ciddi yaralanmalara ve bunun sonucunda ölümle karşılaşmaktadır. Aile içinde, alkol ve uyuşturucu bağımlılığı, yoksulluk ve kronik sağlık sorunları gibi sorunlar da kişilerde stres yaratmakta bunun sonucunda ihmal ve istismar oluşabilmektedir.</a:t>
            </a:r>
            <a:endParaRPr lang="tr-TR"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br>
              <a:rPr lang="tr-TR" sz="1800" dirty="0">
                <a:solidFill>
                  <a:srgbClr val="222222"/>
                </a:solidFill>
                <a:effectLst/>
                <a:latin typeface="Times New Roman" panose="02020603050405020304" pitchFamily="18" charset="0"/>
                <a:ea typeface="Times New Roman" panose="02020603050405020304" pitchFamily="18" charset="0"/>
              </a:rPr>
            </a:br>
            <a:endParaRPr lang="tr-TR" dirty="0"/>
          </a:p>
        </p:txBody>
      </p:sp>
    </p:spTree>
    <p:extLst>
      <p:ext uri="{BB962C8B-B14F-4D97-AF65-F5344CB8AC3E}">
        <p14:creationId xmlns:p14="http://schemas.microsoft.com/office/powerpoint/2010/main" val="1476003369"/>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3342</Words>
  <Application>Microsoft Office PowerPoint</Application>
  <PresentationFormat>Geniş ekran</PresentationFormat>
  <Paragraphs>91</Paragraphs>
  <Slides>18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18</vt:i4>
      </vt:variant>
    </vt:vector>
  </HeadingPairs>
  <TitlesOfParts>
    <vt:vector size="24" baseType="lpstr">
      <vt:lpstr>Arial</vt:lpstr>
      <vt:lpstr>Calibri</vt:lpstr>
      <vt:lpstr>Times New Roman</vt:lpstr>
      <vt:lpstr>Trebuchet MS</vt:lpstr>
      <vt:lpstr>Wingdings 3</vt:lpstr>
      <vt:lpstr>Yüzeyler</vt:lpstr>
      <vt:lpstr>Çocuklarla Sosyal Hizmet Uygulaması</vt:lpstr>
      <vt:lpstr>1. KORUNMA İHTİYACI</vt:lpstr>
      <vt:lpstr>a. Korunma İhtiyacının Tanımı</vt:lpstr>
      <vt:lpstr>PowerPoint Sunusu</vt:lpstr>
      <vt:lpstr>PowerPoint Sunusu</vt:lpstr>
      <vt:lpstr>PowerPoint Sunusu</vt:lpstr>
      <vt:lpstr>2. KORUNMA İHTİYACINI DOĞURAN NEDENLER</vt:lpstr>
      <vt:lpstr>PowerPoint Sunusu</vt:lpstr>
      <vt:lpstr>PowerPoint Sunusu</vt:lpstr>
      <vt:lpstr>PowerPoint Sunusu</vt:lpstr>
      <vt:lpstr>PowerPoint Sunusu</vt:lpstr>
      <vt:lpstr>PowerPoint Sunusu</vt:lpstr>
      <vt:lpstr>PowerPoint Sunusu</vt:lpstr>
      <vt:lpstr>PowerPoint Sunusu</vt:lpstr>
      <vt:lpstr>PowerPoint Sunusu</vt:lpstr>
      <vt:lpstr>4. 5395 SAYILI ÇOCUK KORUMA KANUNU VE KORUNMAYA İHTİYACI OLAN ÇOCUKLARA YÖNELİK KORUYUCU VE DESTEKLEYİCİ TEDBİRLER</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Çocuklarla Sosyal Hizmet Uygulaması</dc:title>
  <dc:creator>Elif GÜRHAN DURAN</dc:creator>
  <cp:lastModifiedBy>Elif GÜRHAN DURAN</cp:lastModifiedBy>
  <cp:revision>16</cp:revision>
  <dcterms:created xsi:type="dcterms:W3CDTF">2021-02-14T18:08:45Z</dcterms:created>
  <dcterms:modified xsi:type="dcterms:W3CDTF">2023-03-24T09:57:07Z</dcterms:modified>
</cp:coreProperties>
</file>