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6" r:id="rId1"/>
  </p:sldMasterIdLst>
  <p:notesMasterIdLst>
    <p:notesMasterId r:id="rId32"/>
  </p:notesMasterIdLst>
  <p:handoutMasterIdLst>
    <p:handoutMasterId r:id="rId33"/>
  </p:handoutMasterIdLst>
  <p:sldIdLst>
    <p:sldId id="362" r:id="rId2"/>
    <p:sldId id="349" r:id="rId3"/>
    <p:sldId id="350" r:id="rId4"/>
    <p:sldId id="339" r:id="rId5"/>
    <p:sldId id="291" r:id="rId6"/>
    <p:sldId id="366" r:id="rId7"/>
    <p:sldId id="351" r:id="rId8"/>
    <p:sldId id="353" r:id="rId9"/>
    <p:sldId id="354" r:id="rId10"/>
    <p:sldId id="358" r:id="rId11"/>
    <p:sldId id="364" r:id="rId12"/>
    <p:sldId id="295" r:id="rId13"/>
    <p:sldId id="368" r:id="rId14"/>
    <p:sldId id="359" r:id="rId15"/>
    <p:sldId id="328" r:id="rId16"/>
    <p:sldId id="329" r:id="rId17"/>
    <p:sldId id="365" r:id="rId18"/>
    <p:sldId id="301" r:id="rId19"/>
    <p:sldId id="323" r:id="rId20"/>
    <p:sldId id="324" r:id="rId21"/>
    <p:sldId id="363" r:id="rId22"/>
    <p:sldId id="325" r:id="rId23"/>
    <p:sldId id="326" r:id="rId24"/>
    <p:sldId id="341" r:id="rId25"/>
    <p:sldId id="342" r:id="rId26"/>
    <p:sldId id="343" r:id="rId27"/>
    <p:sldId id="344" r:id="rId28"/>
    <p:sldId id="345" r:id="rId29"/>
    <p:sldId id="346" r:id="rId30"/>
    <p:sldId id="348" r:id="rId31"/>
  </p:sldIdLst>
  <p:sldSz cx="9144000" cy="6858000" type="screen4x3"/>
  <p:notesSz cx="9144000" cy="6858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0000"/>
    <a:srgbClr val="FFCC00"/>
    <a:srgbClr val="000066"/>
    <a:srgbClr val="663300"/>
    <a:srgbClr val="1C1C1C"/>
    <a:srgbClr val="CC9900"/>
    <a:srgbClr val="007FBE"/>
    <a:srgbClr val="FEED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13" autoAdjust="0"/>
    <p:restoredTop sz="81504" autoAdjust="0"/>
  </p:normalViewPr>
  <p:slideViewPr>
    <p:cSldViewPr>
      <p:cViewPr varScale="1">
        <p:scale>
          <a:sx n="59" d="100"/>
          <a:sy n="59" d="100"/>
        </p:scale>
        <p:origin x="1794"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99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bwMode="auto">
          <a:xfrm>
            <a:off x="0"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68611" name="Rectangle 3"/>
          <p:cNvSpPr>
            <a:spLocks noGrp="1" noChangeArrowheads="1"/>
          </p:cNvSpPr>
          <p:nvPr>
            <p:ph type="dt" sz="quarter" idx="1"/>
          </p:nvPr>
        </p:nvSpPr>
        <p:spPr bwMode="auto">
          <a:xfrm>
            <a:off x="5181600"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68612" name="Rectangle 4"/>
          <p:cNvSpPr>
            <a:spLocks noGrp="1" noChangeArrowheads="1"/>
          </p:cNvSpPr>
          <p:nvPr>
            <p:ph type="ftr" sz="quarter" idx="2"/>
          </p:nvPr>
        </p:nvSpPr>
        <p:spPr bwMode="auto">
          <a:xfrm>
            <a:off x="0" y="651510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68613" name="Rectangle 5"/>
          <p:cNvSpPr>
            <a:spLocks noGrp="1" noChangeArrowheads="1"/>
          </p:cNvSpPr>
          <p:nvPr>
            <p:ph type="sldNum" sz="quarter" idx="3"/>
          </p:nvPr>
        </p:nvSpPr>
        <p:spPr bwMode="auto">
          <a:xfrm>
            <a:off x="5181600" y="651510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A420C9DB-42B2-404C-8D8B-B8BC4F8A4749}" type="slidenum">
              <a:rPr lang="en-US"/>
              <a:pPr>
                <a:defRPr/>
              </a:pPr>
              <a:t>‹#›</a:t>
            </a:fld>
            <a:endParaRPr lang="en-US"/>
          </a:p>
        </p:txBody>
      </p:sp>
    </p:spTree>
    <p:extLst>
      <p:ext uri="{BB962C8B-B14F-4D97-AF65-F5344CB8AC3E}">
        <p14:creationId xmlns:p14="http://schemas.microsoft.com/office/powerpoint/2010/main" val="35816578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0"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65539" name="Rectangle 3"/>
          <p:cNvSpPr>
            <a:spLocks noGrp="1" noChangeArrowheads="1"/>
          </p:cNvSpPr>
          <p:nvPr>
            <p:ph type="dt" idx="1"/>
          </p:nvPr>
        </p:nvSpPr>
        <p:spPr bwMode="auto">
          <a:xfrm>
            <a:off x="5181600"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8916"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5541" name="Rectangle 5"/>
          <p:cNvSpPr>
            <a:spLocks noGrp="1" noChangeArrowheads="1"/>
          </p:cNvSpPr>
          <p:nvPr>
            <p:ph type="body" sz="quarter" idx="3"/>
          </p:nvPr>
        </p:nvSpPr>
        <p:spPr bwMode="auto">
          <a:xfrm>
            <a:off x="1219200" y="3257550"/>
            <a:ext cx="6705600" cy="308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5542" name="Rectangle 6"/>
          <p:cNvSpPr>
            <a:spLocks noGrp="1" noChangeArrowheads="1"/>
          </p:cNvSpPr>
          <p:nvPr>
            <p:ph type="ftr" sz="quarter" idx="4"/>
          </p:nvPr>
        </p:nvSpPr>
        <p:spPr bwMode="auto">
          <a:xfrm>
            <a:off x="0" y="651510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65543" name="Rectangle 7"/>
          <p:cNvSpPr>
            <a:spLocks noGrp="1" noChangeArrowheads="1"/>
          </p:cNvSpPr>
          <p:nvPr>
            <p:ph type="sldNum" sz="quarter" idx="5"/>
          </p:nvPr>
        </p:nvSpPr>
        <p:spPr bwMode="auto">
          <a:xfrm>
            <a:off x="5181600" y="651510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2D08DBAC-E9AA-4D54-A510-38C63B4705DE}" type="slidenum">
              <a:rPr lang="en-US"/>
              <a:pPr>
                <a:defRPr/>
              </a:pPr>
              <a:t>‹#›</a:t>
            </a:fld>
            <a:endParaRPr lang="en-US"/>
          </a:p>
        </p:txBody>
      </p:sp>
    </p:spTree>
    <p:extLst>
      <p:ext uri="{BB962C8B-B14F-4D97-AF65-F5344CB8AC3E}">
        <p14:creationId xmlns:p14="http://schemas.microsoft.com/office/powerpoint/2010/main" val="5968719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DDF35E5-2D95-4418-BB83-F212F37A46E8}" type="slidenum">
              <a:rPr lang="en-US" altLang="en-US" sz="1200" smtClean="0"/>
              <a:pPr/>
              <a:t>2</a:t>
            </a:fld>
            <a:endParaRPr lang="en-US" altLang="en-US" sz="120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r>
              <a:rPr lang="en-US" altLang="en-US" dirty="0"/>
              <a:t>Opportunity cost:  All securities’ rates are dependent on rates available on competing investments. These rates will be a function of the underlying supply and demand of funds available.</a:t>
            </a:r>
          </a:p>
          <a:p>
            <a:endParaRPr lang="en-US" altLang="en-US" dirty="0"/>
          </a:p>
          <a:p>
            <a:r>
              <a:rPr lang="en-US" altLang="en-US" dirty="0"/>
              <a:t>As indicated later, adjustments for individual security characteristics would include default risk, maturity, liquidity risk and payment terms.  Because these characteristics are different for different securities, we have different interest rates on each.</a:t>
            </a:r>
          </a:p>
        </p:txBody>
      </p:sp>
    </p:spTree>
    <p:extLst>
      <p:ext uri="{BB962C8B-B14F-4D97-AF65-F5344CB8AC3E}">
        <p14:creationId xmlns:p14="http://schemas.microsoft.com/office/powerpoint/2010/main" val="20355385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4AB92B9-EEB0-4CF0-A60B-0989E4136BBB}" type="slidenum">
              <a:rPr lang="en-US" altLang="en-US" sz="1200" smtClean="0"/>
              <a:pPr/>
              <a:t>12</a:t>
            </a:fld>
            <a:endParaRPr lang="en-US" altLang="en-US" sz="120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9070103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4AB92B9-EEB0-4CF0-A60B-0989E4136BBB}" type="slidenum">
              <a:rPr lang="en-US" altLang="en-US" sz="1200" smtClean="0"/>
              <a:pPr/>
              <a:t>13</a:t>
            </a:fld>
            <a:endParaRPr lang="en-US" altLang="en-US" sz="120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9909483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B62FB59-E2C2-47D1-BFDF-AC336A37E8F0}" type="slidenum">
              <a:rPr lang="en-US" altLang="en-US" sz="1200" smtClean="0"/>
              <a:pPr/>
              <a:t>15</a:t>
            </a:fld>
            <a:endParaRPr lang="en-US" altLang="en-US" sz="120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r>
              <a:rPr lang="en-US" altLang="en-US" dirty="0"/>
              <a:t>Define CPI as the consumer price index.  </a:t>
            </a:r>
          </a:p>
          <a:p>
            <a:endParaRPr lang="en-US" altLang="en-US" dirty="0"/>
          </a:p>
          <a:p>
            <a:r>
              <a:rPr lang="en-US" altLang="en-US" dirty="0" err="1"/>
              <a:t>i</a:t>
            </a:r>
            <a:r>
              <a:rPr lang="en-US" altLang="en-US" baseline="-25000" dirty="0" err="1"/>
              <a:t>j</a:t>
            </a:r>
            <a:r>
              <a:rPr lang="en-US" altLang="en-US" dirty="0"/>
              <a:t>* = equilibrium nominal interest rate for a given security</a:t>
            </a:r>
          </a:p>
          <a:p>
            <a:endParaRPr lang="en-US" altLang="en-US" dirty="0"/>
          </a:p>
          <a:p>
            <a:r>
              <a:rPr lang="en-US" altLang="en-US" dirty="0"/>
              <a:t>Note: the first two factors (IP and RFR) are common to all financial securities, while the others can be unique to each individual security.</a:t>
            </a:r>
          </a:p>
        </p:txBody>
      </p:sp>
    </p:spTree>
    <p:extLst>
      <p:ext uri="{BB962C8B-B14F-4D97-AF65-F5344CB8AC3E}">
        <p14:creationId xmlns:p14="http://schemas.microsoft.com/office/powerpoint/2010/main" val="12842109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F54DBF2-DB84-43E2-94B5-EC9697E8504C}" type="slidenum">
              <a:rPr lang="en-US" altLang="en-US" sz="1200" smtClean="0"/>
              <a:pPr/>
              <a:t>16</a:t>
            </a:fld>
            <a:endParaRPr lang="en-US" altLang="en-US" sz="120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5222968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BC65C89-CBA6-406A-8813-8CB641D45C04}" type="slidenum">
              <a:rPr lang="en-US" altLang="en-US" sz="1200" smtClean="0"/>
              <a:pPr/>
              <a:t>17</a:t>
            </a:fld>
            <a:endParaRPr lang="en-US" altLang="en-US" sz="120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237775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54DC7E1-039F-445E-8A65-CD5C2D8CD6AE}" type="slidenum">
              <a:rPr lang="en-US" altLang="en-US" sz="1200" smtClean="0"/>
              <a:pPr/>
              <a:t>18</a:t>
            </a:fld>
            <a:endParaRPr lang="en-US" altLang="en-US" sz="120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5646251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2876283-6FE8-4E28-8FDF-36956F6CC968}" type="slidenum">
              <a:rPr lang="en-US" altLang="en-US" sz="1200" smtClean="0"/>
              <a:pPr/>
              <a:t>19</a:t>
            </a:fld>
            <a:endParaRPr lang="en-US" altLang="en-US" sz="120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p:spPr>
        <p:txBody>
          <a:bodyPr/>
          <a:lstStyle/>
          <a:p>
            <a:r>
              <a:rPr lang="en-US" altLang="en-US" dirty="0"/>
              <a:t>Assumes no interest rate volatility, note these rates should be zero coupon rates called ‘spot’ rates.  </a:t>
            </a:r>
          </a:p>
        </p:txBody>
      </p:sp>
    </p:spTree>
    <p:extLst>
      <p:ext uri="{BB962C8B-B14F-4D97-AF65-F5344CB8AC3E}">
        <p14:creationId xmlns:p14="http://schemas.microsoft.com/office/powerpoint/2010/main" val="7176553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5827FDE-8912-4B71-9E01-F1EBB1560D73}" type="slidenum">
              <a:rPr lang="en-US" altLang="en-US" sz="1200" smtClean="0"/>
              <a:pPr/>
              <a:t>20</a:t>
            </a:fld>
            <a:endParaRPr lang="en-US" altLang="en-US" sz="120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r>
              <a:rPr lang="en-US" altLang="en-US" dirty="0"/>
              <a:t>Positive liquidity premia assume that investors prefer short term holdings to long term holdings.</a:t>
            </a:r>
          </a:p>
        </p:txBody>
      </p:sp>
    </p:spTree>
    <p:extLst>
      <p:ext uri="{BB962C8B-B14F-4D97-AF65-F5344CB8AC3E}">
        <p14:creationId xmlns:p14="http://schemas.microsoft.com/office/powerpoint/2010/main" val="13651714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DE53793-0D3D-4CC4-9AE1-9F4DD4D4E65F}" type="slidenum">
              <a:rPr lang="en-US" altLang="en-US" sz="1200" smtClean="0"/>
              <a:pPr/>
              <a:t>21</a:t>
            </a:fld>
            <a:endParaRPr lang="en-US" altLang="en-US" sz="120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7211411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61A0F20-075B-4F92-99E6-A0D86312929B}" type="slidenum">
              <a:rPr lang="en-US" altLang="en-US" sz="1200" smtClean="0"/>
              <a:pPr/>
              <a:t>22</a:t>
            </a:fld>
            <a:endParaRPr lang="en-US" altLang="en-US" sz="120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19357096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p:spPr>
        <p:txBody>
          <a:bodyPr/>
          <a:lstStyle/>
          <a:p>
            <a:r>
              <a:rPr lang="en-US" altLang="en-US" dirty="0"/>
              <a:t>The answers are inflation and about 5% respectively.</a:t>
            </a:r>
          </a:p>
        </p:txBody>
      </p:sp>
      <p:sp>
        <p:nvSpPr>
          <p:cNvPr id="40964"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A08A1BF-5C1C-4748-8311-F470EE2642F3}" type="slidenum">
              <a:rPr lang="en-US" altLang="en-US" sz="1200" smtClean="0"/>
              <a:pPr/>
              <a:t>3</a:t>
            </a:fld>
            <a:endParaRPr lang="en-US" altLang="en-US" sz="1200"/>
          </a:p>
        </p:txBody>
      </p:sp>
    </p:spTree>
    <p:extLst>
      <p:ext uri="{BB962C8B-B14F-4D97-AF65-F5344CB8AC3E}">
        <p14:creationId xmlns:p14="http://schemas.microsoft.com/office/powerpoint/2010/main" val="18817618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464E1B6-BD19-4FEA-972E-17224FABC964}" type="slidenum">
              <a:rPr lang="en-US" altLang="en-US" sz="1200" smtClean="0"/>
              <a:pPr/>
              <a:t>23</a:t>
            </a:fld>
            <a:endParaRPr lang="en-US" altLang="en-US" sz="120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2427393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0658948-2EFD-4BFC-B9E7-1CDDC081F5A3}" type="slidenum">
              <a:rPr lang="en-US" altLang="en-US" sz="1200" smtClean="0"/>
              <a:pPr/>
              <a:t>24</a:t>
            </a:fld>
            <a:endParaRPr lang="en-US" altLang="en-US" sz="120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p:spPr>
        <p:txBody>
          <a:bodyPr/>
          <a:lstStyle/>
          <a:p>
            <a:r>
              <a:rPr lang="en-US" altLang="en-US" dirty="0"/>
              <a:t>The formulas that follow are for compound interest.</a:t>
            </a:r>
          </a:p>
        </p:txBody>
      </p:sp>
    </p:spTree>
    <p:extLst>
      <p:ext uri="{BB962C8B-B14F-4D97-AF65-F5344CB8AC3E}">
        <p14:creationId xmlns:p14="http://schemas.microsoft.com/office/powerpoint/2010/main" val="2938341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E8C1D54-CFF5-458B-8D41-7BC03AA3AEBC}" type="slidenum">
              <a:rPr lang="en-US" altLang="en-US" sz="1200" smtClean="0"/>
              <a:pPr/>
              <a:t>25</a:t>
            </a:fld>
            <a:endParaRPr lang="en-US" altLang="en-US" sz="120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4053520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04160A0-2DAC-46D4-A7A9-0825D9E17DE8}" type="slidenum">
              <a:rPr lang="en-US" altLang="en-US" sz="1200" smtClean="0"/>
              <a:pPr/>
              <a:t>26</a:t>
            </a:fld>
            <a:endParaRPr lang="en-US" altLang="en-US" sz="120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7271075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0AD5CBC-6FDA-4D48-B17A-E44AF7E61491}" type="slidenum">
              <a:rPr lang="en-US" altLang="en-US" sz="1200" smtClean="0"/>
              <a:pPr/>
              <a:t>27</a:t>
            </a:fld>
            <a:endParaRPr lang="en-US" altLang="en-US" sz="120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1083090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A148378-8579-495B-BD83-0474CC4CB451}" type="slidenum">
              <a:rPr lang="en-US" altLang="en-US" sz="1200" smtClean="0"/>
              <a:pPr/>
              <a:t>28</a:t>
            </a:fld>
            <a:endParaRPr lang="en-US" altLang="en-US" sz="120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8706160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371CA28-5ABE-40B4-8D6B-13C0F02A58CC}" type="slidenum">
              <a:rPr lang="en-US" altLang="en-US" sz="1200" smtClean="0"/>
              <a:pPr/>
              <a:t>29</a:t>
            </a:fld>
            <a:endParaRPr lang="en-US" altLang="en-US" sz="120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63862165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811A2D9-3C9B-4B6B-B469-7DB3C9A8F625}" type="slidenum">
              <a:rPr lang="en-US" altLang="en-US" sz="1200" smtClean="0"/>
              <a:pPr/>
              <a:t>30</a:t>
            </a:fld>
            <a:endParaRPr lang="en-US" altLang="en-US" sz="120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0844692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2202C70-0C97-4402-B542-C3D4D0617548}" type="slidenum">
              <a:rPr lang="en-US" altLang="en-US" sz="1200" smtClean="0"/>
              <a:pPr/>
              <a:t>4</a:t>
            </a:fld>
            <a:endParaRPr lang="en-US" altLang="en-US" sz="120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780197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E8F3578-C9F7-43A8-9ED6-F6AF7EE9E112}" type="slidenum">
              <a:rPr lang="en-US" altLang="en-US" sz="1200" smtClean="0"/>
              <a:pPr/>
              <a:t>5</a:t>
            </a:fld>
            <a:endParaRPr lang="en-US" altLang="en-US" sz="120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420490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948E8AC-1220-4F05-A083-6E9F6A5BB14F}" type="slidenum">
              <a:rPr lang="en-US" altLang="en-US" sz="1200" smtClean="0"/>
              <a:pPr/>
              <a:t>6</a:t>
            </a:fld>
            <a:endParaRPr lang="en-US" altLang="en-US" sz="120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7836500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p:spPr>
        <p:txBody>
          <a:bodyPr/>
          <a:lstStyle/>
          <a:p>
            <a:r>
              <a:rPr lang="en-US" altLang="en-US" dirty="0"/>
              <a:t>A negative number in the last column represents a net demand for funds.  </a:t>
            </a:r>
          </a:p>
          <a:p>
            <a:endParaRPr lang="en-US" altLang="en-US" dirty="0"/>
          </a:p>
          <a:p>
            <a:r>
              <a:rPr lang="en-US" altLang="en-US" dirty="0"/>
              <a:t>The</a:t>
            </a:r>
            <a:r>
              <a:rPr lang="en-US" altLang="en-US" baseline="0" dirty="0"/>
              <a:t> household (consumer) sector is one of the largest suppliers or loanable funds, while (financial) businesses demanded the most funds. </a:t>
            </a:r>
            <a:endParaRPr lang="en-US" altLang="en-US" dirty="0"/>
          </a:p>
        </p:txBody>
      </p:sp>
      <p:sp>
        <p:nvSpPr>
          <p:cNvPr id="45060"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B0BDA0E-3125-4754-997F-C881B0CD5C1C}" type="slidenum">
              <a:rPr lang="en-US" altLang="en-US" sz="1200" smtClean="0"/>
              <a:pPr/>
              <a:t>7</a:t>
            </a:fld>
            <a:endParaRPr lang="en-US" altLang="en-US" sz="1200"/>
          </a:p>
        </p:txBody>
      </p:sp>
    </p:spTree>
    <p:extLst>
      <p:ext uri="{BB962C8B-B14F-4D97-AF65-F5344CB8AC3E}">
        <p14:creationId xmlns:p14="http://schemas.microsoft.com/office/powerpoint/2010/main" val="2889816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p:spPr>
        <p:txBody>
          <a:bodyPr/>
          <a:lstStyle/>
          <a:p>
            <a:r>
              <a:rPr lang="en-US" altLang="en-US" dirty="0"/>
              <a:t>Foreign funds suppliers examine the same factors as U.S. suppliers except that they must also factor in expected changes in currency values, global interest rates, different tax rates and sovereign risk.  There is typically some built in demand for U.S. investments however because the U.S. is considered a </a:t>
            </a:r>
            <a:r>
              <a:rPr lang="en-US" altLang="en-US" b="1" dirty="0"/>
              <a:t>safe haven, </a:t>
            </a:r>
            <a:r>
              <a:rPr lang="en-US" altLang="en-US" dirty="0"/>
              <a:t>i.e.,</a:t>
            </a:r>
            <a:r>
              <a:rPr lang="en-US" altLang="en-US" b="1" dirty="0"/>
              <a:t> </a:t>
            </a:r>
            <a:r>
              <a:rPr lang="en-US" altLang="en-US" dirty="0"/>
              <a:t>a country with relatively low political and economic risk and a stable currency. </a:t>
            </a:r>
          </a:p>
          <a:p>
            <a:endParaRPr lang="en-US" altLang="en-US" dirty="0"/>
          </a:p>
          <a:p>
            <a:r>
              <a:rPr lang="en-US" altLang="en-US" dirty="0"/>
              <a:t>High levels of reserves are indicative of foreign central bank activity to limit the growth in the value of their currencies against the dollar.  This may be done to stimulate their export sectors.  The dollars are often reinvested in the U.S., typically in Treasuries.  This provides an additional source of financing to the U.S. and helps remove a market discipline from U.S. borrowers. </a:t>
            </a:r>
          </a:p>
        </p:txBody>
      </p:sp>
      <p:sp>
        <p:nvSpPr>
          <p:cNvPr id="46084"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8562261-6FB9-453B-8045-762D07FE8C7A}" type="slidenum">
              <a:rPr lang="en-US" altLang="en-US" sz="1200" smtClean="0"/>
              <a:pPr/>
              <a:t>9</a:t>
            </a:fld>
            <a:endParaRPr lang="en-US" altLang="en-US" sz="1200"/>
          </a:p>
        </p:txBody>
      </p:sp>
    </p:spTree>
    <p:extLst>
      <p:ext uri="{BB962C8B-B14F-4D97-AF65-F5344CB8AC3E}">
        <p14:creationId xmlns:p14="http://schemas.microsoft.com/office/powerpoint/2010/main" val="9688158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p:spPr>
        <p:txBody>
          <a:bodyPr/>
          <a:lstStyle/>
          <a:p>
            <a:endParaRPr lang="en-US" altLang="en-US" dirty="0"/>
          </a:p>
        </p:txBody>
      </p:sp>
      <p:sp>
        <p:nvSpPr>
          <p:cNvPr id="50180"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9BE94EF-5F6F-4DD0-A9BE-9CC699E4EA25}" type="slidenum">
              <a:rPr lang="en-US" altLang="en-US" sz="1200" smtClean="0"/>
              <a:pPr/>
              <a:t>10</a:t>
            </a:fld>
            <a:endParaRPr lang="en-US" altLang="en-US" sz="1200"/>
          </a:p>
        </p:txBody>
      </p:sp>
    </p:spTree>
    <p:extLst>
      <p:ext uri="{BB962C8B-B14F-4D97-AF65-F5344CB8AC3E}">
        <p14:creationId xmlns:p14="http://schemas.microsoft.com/office/powerpoint/2010/main" val="3666127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p:spPr>
        <p:txBody>
          <a:bodyPr/>
          <a:lstStyle/>
          <a:p>
            <a:endParaRPr lang="en-US" altLang="en-US"/>
          </a:p>
        </p:txBody>
      </p:sp>
      <p:sp>
        <p:nvSpPr>
          <p:cNvPr id="51204"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E80F964-7D07-42F7-95DD-5BAE452B1DD3}" type="slidenum">
              <a:rPr lang="en-US" altLang="en-US" sz="1200" smtClean="0"/>
              <a:pPr/>
              <a:t>11</a:t>
            </a:fld>
            <a:endParaRPr lang="en-US" altLang="en-US" sz="1200"/>
          </a:p>
        </p:txBody>
      </p:sp>
    </p:spTree>
    <p:extLst>
      <p:ext uri="{BB962C8B-B14F-4D97-AF65-F5344CB8AC3E}">
        <p14:creationId xmlns:p14="http://schemas.microsoft.com/office/powerpoint/2010/main" val="530695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7"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8"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9"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1"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2"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3"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4"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5"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6"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7"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8"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9"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0"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1"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2"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3"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4"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5"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6"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7"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8"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9"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0"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1"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2"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3"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4"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5"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6"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851" name="Rectangle 3"/>
          <p:cNvSpPr>
            <a:spLocks noGrp="1" noChangeArrowheads="1"/>
          </p:cNvSpPr>
          <p:nvPr>
            <p:ph type="ctrTitle"/>
          </p:nvPr>
        </p:nvSpPr>
        <p:spPr>
          <a:xfrm>
            <a:off x="315913" y="466725"/>
            <a:ext cx="6781800" cy="2133600"/>
          </a:xfrm>
        </p:spPr>
        <p:txBody>
          <a:bodyPr/>
          <a:lstStyle>
            <a:lvl1pPr algn="r">
              <a:defRPr sz="4800"/>
            </a:lvl1pPr>
          </a:lstStyle>
          <a:p>
            <a:pPr lvl="0"/>
            <a:r>
              <a:rPr lang="en-US" altLang="en-US" noProof="0"/>
              <a:t>Click to edit Master title style</a:t>
            </a:r>
          </a:p>
        </p:txBody>
      </p:sp>
      <p:sp>
        <p:nvSpPr>
          <p:cNvPr id="78852"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pPr lvl="0"/>
            <a:r>
              <a:rPr lang="en-US" altLang="en-US" noProof="0"/>
              <a:t>Click to edit Master subtitle style</a:t>
            </a:r>
          </a:p>
        </p:txBody>
      </p:sp>
      <p:sp>
        <p:nvSpPr>
          <p:cNvPr id="39" name="Rectangle 5"/>
          <p:cNvSpPr>
            <a:spLocks noGrp="1" noChangeArrowheads="1"/>
          </p:cNvSpPr>
          <p:nvPr>
            <p:ph type="dt" sz="half" idx="10"/>
          </p:nvPr>
        </p:nvSpPr>
        <p:spPr/>
        <p:txBody>
          <a:bodyPr/>
          <a:lstStyle>
            <a:lvl1pPr>
              <a:defRPr/>
            </a:lvl1pPr>
          </a:lstStyle>
          <a:p>
            <a:pPr>
              <a:defRPr/>
            </a:pPr>
            <a:fld id="{9E296B52-6EA3-458D-84A7-4714DD3936DF}" type="datetime1">
              <a:rPr lang="en-US" smtClean="0"/>
              <a:t>2/22/2018</a:t>
            </a:fld>
            <a:endParaRPr lang="en-US" altLang="en-US"/>
          </a:p>
        </p:txBody>
      </p:sp>
    </p:spTree>
    <p:extLst>
      <p:ext uri="{BB962C8B-B14F-4D97-AF65-F5344CB8AC3E}">
        <p14:creationId xmlns:p14="http://schemas.microsoft.com/office/powerpoint/2010/main" val="557541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942E9C28-4F80-42A0-A346-DE82E0A9F930}" type="datetime1">
              <a:rPr lang="en-US" smtClean="0"/>
              <a:t>2/22/2018</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9D599C80-FA5A-4150-9004-0E24CEE20013}" type="slidenum">
              <a:rPr lang="en-US" altLang="en-US"/>
              <a:pPr>
                <a:defRPr/>
              </a:pPr>
              <a:t>‹#›</a:t>
            </a:fld>
            <a:endParaRPr lang="en-US" altLang="en-US"/>
          </a:p>
        </p:txBody>
      </p:sp>
    </p:spTree>
    <p:extLst>
      <p:ext uri="{BB962C8B-B14F-4D97-AF65-F5344CB8AC3E}">
        <p14:creationId xmlns:p14="http://schemas.microsoft.com/office/powerpoint/2010/main" val="92060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89DCB5CC-BCAE-4DA4-8BA9-555BE665822B}" type="datetime1">
              <a:rPr lang="en-US" smtClean="0"/>
              <a:t>2/22/2018</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E76D9D81-6490-424E-9F33-B6BACFB7DAF6}" type="slidenum">
              <a:rPr lang="en-US" altLang="en-US"/>
              <a:pPr>
                <a:defRPr/>
              </a:pPr>
              <a:t>‹#›</a:t>
            </a:fld>
            <a:endParaRPr lang="en-US" altLang="en-US"/>
          </a:p>
        </p:txBody>
      </p:sp>
    </p:spTree>
    <p:extLst>
      <p:ext uri="{BB962C8B-B14F-4D97-AF65-F5344CB8AC3E}">
        <p14:creationId xmlns:p14="http://schemas.microsoft.com/office/powerpoint/2010/main" val="3355557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AB981D0F-8CBC-462B-9C44-B367A03E0869}" type="datetime1">
              <a:rPr lang="en-US" smtClean="0"/>
              <a:t>2/22/2018</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0299E8D1-2DA5-4726-BD1E-38FE5F8A2791}" type="slidenum">
              <a:rPr lang="en-US" altLang="en-US"/>
              <a:pPr>
                <a:defRPr/>
              </a:pPr>
              <a:t>‹#›</a:t>
            </a:fld>
            <a:endParaRPr lang="en-US" altLang="en-US"/>
          </a:p>
        </p:txBody>
      </p:sp>
    </p:spTree>
    <p:extLst>
      <p:ext uri="{BB962C8B-B14F-4D97-AF65-F5344CB8AC3E}">
        <p14:creationId xmlns:p14="http://schemas.microsoft.com/office/powerpoint/2010/main" val="3275942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E279C1D1-EBEF-4208-AF21-E36FB0C8849A}" type="datetime1">
              <a:rPr lang="en-US" smtClean="0"/>
              <a:t>2/22/2018</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D04515F3-E7D2-4935-9987-B4358497837C}" type="slidenum">
              <a:rPr lang="en-US" altLang="en-US"/>
              <a:pPr>
                <a:defRPr/>
              </a:pPr>
              <a:t>‹#›</a:t>
            </a:fld>
            <a:endParaRPr lang="en-US" altLang="en-US"/>
          </a:p>
        </p:txBody>
      </p:sp>
    </p:spTree>
    <p:extLst>
      <p:ext uri="{BB962C8B-B14F-4D97-AF65-F5344CB8AC3E}">
        <p14:creationId xmlns:p14="http://schemas.microsoft.com/office/powerpoint/2010/main" val="264100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D480F68A-56B6-4269-872A-13245EF06C24}" type="datetime1">
              <a:rPr lang="en-US" smtClean="0"/>
              <a:t>2/22/2018</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D97970AE-8536-4489-B045-2058BB1EC5DD}" type="slidenum">
              <a:rPr lang="en-US" altLang="en-US"/>
              <a:pPr>
                <a:defRPr/>
              </a:pPr>
              <a:t>‹#›</a:t>
            </a:fld>
            <a:endParaRPr lang="en-US" altLang="en-US"/>
          </a:p>
        </p:txBody>
      </p:sp>
    </p:spTree>
    <p:extLst>
      <p:ext uri="{BB962C8B-B14F-4D97-AF65-F5344CB8AC3E}">
        <p14:creationId xmlns:p14="http://schemas.microsoft.com/office/powerpoint/2010/main" val="1970556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78A54503-7BB7-49E7-BB69-4D14C5B294FE}" type="datetime1">
              <a:rPr lang="en-US" smtClean="0"/>
              <a:t>2/22/2018</a:t>
            </a:fld>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a:t>1-</a:t>
            </a:r>
            <a:fld id="{04198E28-26C9-426E-812F-655457611E66}" type="slidenum">
              <a:rPr lang="en-US" altLang="en-US"/>
              <a:pPr>
                <a:defRPr/>
              </a:pPr>
              <a:t>‹#›</a:t>
            </a:fld>
            <a:endParaRPr lang="en-US" altLang="en-US"/>
          </a:p>
        </p:txBody>
      </p:sp>
    </p:spTree>
    <p:extLst>
      <p:ext uri="{BB962C8B-B14F-4D97-AF65-F5344CB8AC3E}">
        <p14:creationId xmlns:p14="http://schemas.microsoft.com/office/powerpoint/2010/main" val="2940522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8F6719D4-68BB-49C4-8944-AA5FC1FEAD1B}" type="datetime1">
              <a:rPr lang="en-US" smtClean="0"/>
              <a:t>2/22/2018</a:t>
            </a:fld>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a:t>1-</a:t>
            </a:r>
            <a:fld id="{B2175CFD-70A9-4DA0-8270-A4990D38BDAF}" type="slidenum">
              <a:rPr lang="en-US" altLang="en-US"/>
              <a:pPr>
                <a:defRPr/>
              </a:pPr>
              <a:t>‹#›</a:t>
            </a:fld>
            <a:endParaRPr lang="en-US" altLang="en-US"/>
          </a:p>
        </p:txBody>
      </p:sp>
    </p:spTree>
    <p:extLst>
      <p:ext uri="{BB962C8B-B14F-4D97-AF65-F5344CB8AC3E}">
        <p14:creationId xmlns:p14="http://schemas.microsoft.com/office/powerpoint/2010/main" val="1018530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5B4CE755-2EAC-4045-B157-0DB8C20FEEB7}" type="datetime1">
              <a:rPr lang="en-US" smtClean="0"/>
              <a:t>2/22/2018</a:t>
            </a:fld>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a:t>1-</a:t>
            </a:r>
            <a:fld id="{50570873-5802-4945-8C73-C2B4359A39C0}" type="slidenum">
              <a:rPr lang="en-US" altLang="en-US"/>
              <a:pPr>
                <a:defRPr/>
              </a:pPr>
              <a:t>‹#›</a:t>
            </a:fld>
            <a:endParaRPr lang="en-US" altLang="en-US"/>
          </a:p>
        </p:txBody>
      </p:sp>
    </p:spTree>
    <p:extLst>
      <p:ext uri="{BB962C8B-B14F-4D97-AF65-F5344CB8AC3E}">
        <p14:creationId xmlns:p14="http://schemas.microsoft.com/office/powerpoint/2010/main" val="3044646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1DCACE85-BDDA-4BB5-A610-5CEE3E071150}" type="datetime1">
              <a:rPr lang="en-US" smtClean="0"/>
              <a:t>2/22/2018</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5359092C-90B1-4D25-8F40-15AAE1E80CAE}" type="slidenum">
              <a:rPr lang="en-US" altLang="en-US"/>
              <a:pPr>
                <a:defRPr/>
              </a:pPr>
              <a:t>‹#›</a:t>
            </a:fld>
            <a:endParaRPr lang="en-US" altLang="en-US"/>
          </a:p>
        </p:txBody>
      </p:sp>
    </p:spTree>
    <p:extLst>
      <p:ext uri="{BB962C8B-B14F-4D97-AF65-F5344CB8AC3E}">
        <p14:creationId xmlns:p14="http://schemas.microsoft.com/office/powerpoint/2010/main" val="890434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6C61310-4FE2-4ED8-824F-9FCB8FA495E0}" type="datetime1">
              <a:rPr lang="en-US" smtClean="0"/>
              <a:t>2/22/2018</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A4AF84C3-8485-4F71-8EAF-9724321B1EB0}" type="slidenum">
              <a:rPr lang="en-US" altLang="en-US"/>
              <a:pPr>
                <a:defRPr/>
              </a:pPr>
              <a:t>‹#›</a:t>
            </a:fld>
            <a:endParaRPr lang="en-US" altLang="en-US"/>
          </a:p>
        </p:txBody>
      </p:sp>
    </p:spTree>
    <p:extLst>
      <p:ext uri="{BB962C8B-B14F-4D97-AF65-F5344CB8AC3E}">
        <p14:creationId xmlns:p14="http://schemas.microsoft.com/office/powerpoint/2010/main" val="3654504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7829"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pPr>
              <a:defRPr/>
            </a:pPr>
            <a:fld id="{3269FE91-40C0-4019-91C0-C45D8CA7AD77}" type="datetime1">
              <a:rPr lang="en-US" smtClean="0"/>
              <a:t>2/22/2018</a:t>
            </a:fld>
            <a:endParaRPr lang="en-US" altLang="en-US"/>
          </a:p>
        </p:txBody>
      </p:sp>
      <p:sp>
        <p:nvSpPr>
          <p:cNvPr id="77830" name="Rectangle 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atin typeface="+mn-lt"/>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7831"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ltLang="en-US"/>
              <a:t>1-</a:t>
            </a:r>
            <a:fld id="{7EE3C713-F64B-498C-9B04-164E6F45C226}" type="slidenum">
              <a:rPr lang="en-US" altLang="en-US"/>
              <a:pPr>
                <a:defRPr/>
              </a:pPr>
              <a:t>‹#›</a:t>
            </a:fld>
            <a:endParaRPr lang="en-US" altLang="en-US"/>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4" name="Oval 10"/>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5" name="Oval 11"/>
            <p:cNvSpPr>
              <a:spLocks noChangeArrowheads="1"/>
            </p:cNvSpPr>
            <p:nvPr/>
          </p:nvSpPr>
          <p:spPr bwMode="auto">
            <a:xfrm>
              <a:off x="5360"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6" name="Oval 12"/>
            <p:cNvSpPr>
              <a:spLocks noChangeArrowheads="1"/>
            </p:cNvSpPr>
            <p:nvPr/>
          </p:nvSpPr>
          <p:spPr bwMode="auto">
            <a:xfrm>
              <a:off x="5136" y="1072"/>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7" name="Oval 13"/>
            <p:cNvSpPr>
              <a:spLocks noChangeArrowheads="1"/>
            </p:cNvSpPr>
            <p:nvPr/>
          </p:nvSpPr>
          <p:spPr bwMode="auto">
            <a:xfrm>
              <a:off x="5248"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8" name="Oval 14"/>
            <p:cNvSpPr>
              <a:spLocks noChangeArrowheads="1"/>
            </p:cNvSpPr>
            <p:nvPr/>
          </p:nvSpPr>
          <p:spPr bwMode="auto">
            <a:xfrm>
              <a:off x="5360"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9" name="Oval 15"/>
            <p:cNvSpPr>
              <a:spLocks noChangeArrowheads="1"/>
            </p:cNvSpPr>
            <p:nvPr/>
          </p:nvSpPr>
          <p:spPr bwMode="auto">
            <a:xfrm>
              <a:off x="5472" y="1072"/>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0" name="Oval 16"/>
            <p:cNvSpPr>
              <a:spLocks noChangeArrowheads="1"/>
            </p:cNvSpPr>
            <p:nvPr/>
          </p:nvSpPr>
          <p:spPr bwMode="auto">
            <a:xfrm>
              <a:off x="5136" y="1184"/>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1" name="Oval 17"/>
            <p:cNvSpPr>
              <a:spLocks noChangeArrowheads="1"/>
            </p:cNvSpPr>
            <p:nvPr/>
          </p:nvSpPr>
          <p:spPr bwMode="auto">
            <a:xfrm>
              <a:off x="5248" y="1184"/>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2" name="Oval 18"/>
            <p:cNvSpPr>
              <a:spLocks noChangeArrowheads="1"/>
            </p:cNvSpPr>
            <p:nvPr/>
          </p:nvSpPr>
          <p:spPr bwMode="auto">
            <a:xfrm>
              <a:off x="5360"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3" name="Oval 19"/>
            <p:cNvSpPr>
              <a:spLocks noChangeArrowheads="1"/>
            </p:cNvSpPr>
            <p:nvPr/>
          </p:nvSpPr>
          <p:spPr bwMode="auto">
            <a:xfrm>
              <a:off x="5472"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4" name="Oval 20"/>
            <p:cNvSpPr>
              <a:spLocks noChangeArrowheads="1"/>
            </p:cNvSpPr>
            <p:nvPr/>
          </p:nvSpPr>
          <p:spPr bwMode="auto">
            <a:xfrm>
              <a:off x="5584" y="1184"/>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6" name="Oval 22"/>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7" name="Oval 23"/>
            <p:cNvSpPr>
              <a:spLocks noChangeArrowheads="1"/>
            </p:cNvSpPr>
            <p:nvPr/>
          </p:nvSpPr>
          <p:spPr bwMode="auto">
            <a:xfrm>
              <a:off x="5360"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8" name="Oval 24"/>
            <p:cNvSpPr>
              <a:spLocks noChangeArrowheads="1"/>
            </p:cNvSpPr>
            <p:nvPr/>
          </p:nvSpPr>
          <p:spPr bwMode="auto">
            <a:xfrm>
              <a:off x="5472" y="1296"/>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0" name="Oval 26"/>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1" name="Oval 27"/>
            <p:cNvSpPr>
              <a:spLocks noChangeArrowheads="1"/>
            </p:cNvSpPr>
            <p:nvPr/>
          </p:nvSpPr>
          <p:spPr bwMode="auto">
            <a:xfrm>
              <a:off x="5360"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2" name="Oval 28"/>
            <p:cNvSpPr>
              <a:spLocks noChangeArrowheads="1"/>
            </p:cNvSpPr>
            <p:nvPr/>
          </p:nvSpPr>
          <p:spPr bwMode="auto">
            <a:xfrm>
              <a:off x="5472"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4" name="Oval 30"/>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5" name="Oval 31"/>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6" name="Oval 32"/>
            <p:cNvSpPr>
              <a:spLocks noChangeArrowheads="1"/>
            </p:cNvSpPr>
            <p:nvPr/>
          </p:nvSpPr>
          <p:spPr bwMode="auto">
            <a:xfrm>
              <a:off x="5360"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7" name="Oval 33"/>
            <p:cNvSpPr>
              <a:spLocks noChangeArrowheads="1"/>
            </p:cNvSpPr>
            <p:nvPr/>
          </p:nvSpPr>
          <p:spPr bwMode="auto">
            <a:xfrm>
              <a:off x="5472" y="1520"/>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8" name="Oval 34"/>
            <p:cNvSpPr>
              <a:spLocks noChangeArrowheads="1"/>
            </p:cNvSpPr>
            <p:nvPr/>
          </p:nvSpPr>
          <p:spPr bwMode="auto">
            <a:xfrm>
              <a:off x="5136" y="1632"/>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9" name="Oval 35"/>
            <p:cNvSpPr>
              <a:spLocks noChangeArrowheads="1"/>
            </p:cNvSpPr>
            <p:nvPr/>
          </p:nvSpPr>
          <p:spPr bwMode="auto">
            <a:xfrm>
              <a:off x="5248" y="1632"/>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0" name="Oval 36"/>
            <p:cNvSpPr>
              <a:spLocks noChangeArrowheads="1"/>
            </p:cNvSpPr>
            <p:nvPr/>
          </p:nvSpPr>
          <p:spPr bwMode="auto">
            <a:xfrm>
              <a:off x="5360"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1" name="Oval 37"/>
            <p:cNvSpPr>
              <a:spLocks noChangeArrowheads="1"/>
            </p:cNvSpPr>
            <p:nvPr/>
          </p:nvSpPr>
          <p:spPr bwMode="auto">
            <a:xfrm>
              <a:off x="5472"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2" name="Oval 38"/>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3" name="Oval 39"/>
            <p:cNvSpPr>
              <a:spLocks noChangeArrowheads="1"/>
            </p:cNvSpPr>
            <p:nvPr/>
          </p:nvSpPr>
          <p:spPr bwMode="auto">
            <a:xfrm>
              <a:off x="5472"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Tree>
  </p:cSld>
  <p:clrMap bg1="lt1" tx1="dk1" bg2="lt2" tx2="dk2" accent1="accent1" accent2="accent2" accent3="accent3" accent4="accent4" accent5="accent5" accent6="accent6" hlink="hlink" folHlink="folHlink"/>
  <p:sldLayoutIdLst>
    <p:sldLayoutId id="2147483703"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hf sldNum="0"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7.wmf"/><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8.wmf"/><Relationship Id="rId4" Type="http://schemas.openxmlformats.org/officeDocument/2006/relationships/oleObject" Target="../embeddings/oleObject2.bin"/></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10.wmf"/><Relationship Id="rId4" Type="http://schemas.openxmlformats.org/officeDocument/2006/relationships/oleObject" Target="../embeddings/oleObject3.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5.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2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p:txBody>
          <a:bodyPr/>
          <a:lstStyle/>
          <a:p>
            <a:pPr eaLnBrk="1" hangingPunct="1"/>
            <a:r>
              <a:rPr lang="en-US" altLang="en-US" dirty="0"/>
              <a:t>Chapter Two</a:t>
            </a:r>
          </a:p>
        </p:txBody>
      </p:sp>
      <p:sp>
        <p:nvSpPr>
          <p:cNvPr id="3075" name="Rectangle 5"/>
          <p:cNvSpPr>
            <a:spLocks noGrp="1" noChangeArrowheads="1"/>
          </p:cNvSpPr>
          <p:nvPr>
            <p:ph type="subTitle" idx="1"/>
          </p:nvPr>
        </p:nvSpPr>
        <p:spPr/>
        <p:txBody>
          <a:bodyPr/>
          <a:lstStyle/>
          <a:p>
            <a:pPr eaLnBrk="1" hangingPunct="1"/>
            <a:r>
              <a:rPr lang="en-US" altLang="en-US" sz="5500" dirty="0"/>
              <a:t>Determinants of Interest Rates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idx="4294967295"/>
          </p:nvPr>
        </p:nvSpPr>
        <p:spPr/>
        <p:txBody>
          <a:bodyPr anchor="ctr"/>
          <a:lstStyle/>
          <a:p>
            <a:pPr eaLnBrk="1" hangingPunct="1"/>
            <a:r>
              <a:rPr lang="en-US" altLang="en-US" sz="3500" dirty="0"/>
              <a:t>Federal Government Demand for Funds Concluded</a:t>
            </a:r>
          </a:p>
        </p:txBody>
      </p:sp>
      <p:sp>
        <p:nvSpPr>
          <p:cNvPr id="15363" name="Content Placeholder 2"/>
          <p:cNvSpPr>
            <a:spLocks noGrp="1"/>
          </p:cNvSpPr>
          <p:nvPr>
            <p:ph idx="4294967295"/>
          </p:nvPr>
        </p:nvSpPr>
        <p:spPr>
          <a:xfrm>
            <a:off x="685800" y="1828800"/>
            <a:ext cx="7772400" cy="4267200"/>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Governments borrow heavily in the markets for loanable funds</a:t>
            </a:r>
          </a:p>
          <a:p>
            <a:pPr lvl="1" eaLnBrk="1" hangingPunct="1"/>
            <a:r>
              <a:rPr lang="en-US" altLang="en-US" b="1" dirty="0"/>
              <a:t>$23.19 trillion in 2016</a:t>
            </a:r>
          </a:p>
          <a:p>
            <a:pPr eaLnBrk="1" hangingPunct="1"/>
            <a:r>
              <a:rPr lang="en-US" altLang="en-US" b="1" dirty="0"/>
              <a:t>United States</a:t>
            </a:r>
          </a:p>
          <a:p>
            <a:pPr lvl="1" eaLnBrk="1" hangingPunct="1"/>
            <a:r>
              <a:rPr lang="en-US" altLang="en-US" b="1" dirty="0"/>
              <a:t>National debt was $19.21 trillion in 2016</a:t>
            </a:r>
          </a:p>
          <a:p>
            <a:pPr lvl="2" eaLnBrk="1" hangingPunct="1"/>
            <a:r>
              <a:rPr lang="en-US" altLang="en-US" sz="2500" dirty="0"/>
              <a:t>National debt (and interest payments on the national debt) have to be financed in large part by additional borrowing</a:t>
            </a:r>
          </a:p>
        </p:txBody>
      </p:sp>
      <p:sp>
        <p:nvSpPr>
          <p:cNvPr id="2" name="Footer Placeholder 1">
            <a:extLst>
              <a:ext uri="{FF2B5EF4-FFF2-40B4-BE49-F238E27FC236}">
                <a16:creationId xmlns:a16="http://schemas.microsoft.com/office/drawing/2014/main" id="{44260F31-50E2-4D01-8058-95383D1BF72F}"/>
              </a:ext>
            </a:extLst>
          </p:cNvPr>
          <p:cNvSpPr>
            <a:spLocks noGrp="1"/>
          </p:cNvSpPr>
          <p:nvPr>
            <p:ph type="ftr" sz="quarter" idx="11"/>
          </p:nvPr>
        </p:nvSpPr>
        <p:spPr>
          <a:xfrm>
            <a:off x="17526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idx="4294967295"/>
          </p:nvPr>
        </p:nvSpPr>
        <p:spPr/>
        <p:txBody>
          <a:bodyPr anchor="ctr"/>
          <a:lstStyle/>
          <a:p>
            <a:pPr eaLnBrk="1" hangingPunct="1"/>
            <a:r>
              <a:rPr lang="en-US" altLang="en-US" sz="3500" dirty="0"/>
              <a:t>Business Demand for Funds</a:t>
            </a:r>
          </a:p>
        </p:txBody>
      </p:sp>
      <p:sp>
        <p:nvSpPr>
          <p:cNvPr id="16387" name="Content Placeholder 2"/>
          <p:cNvSpPr>
            <a:spLocks noGrp="1"/>
          </p:cNvSpPr>
          <p:nvPr>
            <p:ph idx="4294967295"/>
          </p:nvPr>
        </p:nvSpPr>
        <p:spPr>
          <a:xfrm>
            <a:off x="685800" y="1676400"/>
            <a:ext cx="7772400" cy="4419600"/>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Level of interest rates: </a:t>
            </a:r>
          </a:p>
          <a:p>
            <a:pPr lvl="1"/>
            <a:r>
              <a:rPr lang="en-US" altLang="en-US" dirty="0"/>
              <a:t>When the cost of loanable funds is high (i.e., interest rates are high), businesses finance internally</a:t>
            </a:r>
          </a:p>
          <a:p>
            <a:pPr eaLnBrk="1" hangingPunct="1"/>
            <a:r>
              <a:rPr lang="en-US" altLang="en-US" b="1" dirty="0"/>
              <a:t>Expected future profitability vs. risk: </a:t>
            </a:r>
          </a:p>
          <a:p>
            <a:pPr lvl="1"/>
            <a:r>
              <a:rPr lang="en-US" altLang="en-US" dirty="0"/>
              <a:t>The greater the number of profitable projects available to businesses, the greater the demand for loanable funds</a:t>
            </a:r>
          </a:p>
          <a:p>
            <a:pPr eaLnBrk="1" hangingPunct="1"/>
            <a:r>
              <a:rPr lang="en-US" altLang="en-US" b="1" dirty="0"/>
              <a:t>Expected economic growth</a:t>
            </a:r>
          </a:p>
          <a:p>
            <a:pPr eaLnBrk="1" hangingPunct="1"/>
            <a:endParaRPr lang="en-US" altLang="en-US" b="1" dirty="0"/>
          </a:p>
          <a:p>
            <a:pPr eaLnBrk="1" hangingPunct="1"/>
            <a:endParaRPr lang="en-US" altLang="en-US" b="1" dirty="0"/>
          </a:p>
          <a:p>
            <a:pPr eaLnBrk="1" hangingPunct="1"/>
            <a:endParaRPr lang="en-US" altLang="en-US" b="1" dirty="0"/>
          </a:p>
        </p:txBody>
      </p:sp>
      <p:sp>
        <p:nvSpPr>
          <p:cNvPr id="2" name="Footer Placeholder 1">
            <a:extLst>
              <a:ext uri="{FF2B5EF4-FFF2-40B4-BE49-F238E27FC236}">
                <a16:creationId xmlns:a16="http://schemas.microsoft.com/office/drawing/2014/main" id="{96D62BD6-7662-4634-880E-4B2EEAAABE6A}"/>
              </a:ext>
            </a:extLst>
          </p:cNvPr>
          <p:cNvSpPr>
            <a:spLocks noGrp="1"/>
          </p:cNvSpPr>
          <p:nvPr>
            <p:ph type="ftr" sz="quarter" idx="11"/>
          </p:nvPr>
        </p:nvSpPr>
        <p:spPr>
          <a:xfrm>
            <a:off x="18288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450028" y="290252"/>
            <a:ext cx="7543800" cy="1295400"/>
          </a:xfrm>
        </p:spPr>
        <p:txBody>
          <a:bodyPr anchor="ctr"/>
          <a:lstStyle/>
          <a:p>
            <a:pPr eaLnBrk="1" hangingPunct="1"/>
            <a:r>
              <a:rPr lang="en-US" altLang="en-US" sz="3300" dirty="0"/>
              <a:t>Effect on Interest Rates from a Shift in the Supply Curve for Loanable Funds</a:t>
            </a:r>
          </a:p>
        </p:txBody>
      </p:sp>
      <p:pic>
        <p:nvPicPr>
          <p:cNvPr id="4" name="Content Placeholder 3">
            <a:extLst>
              <a:ext uri="{FF2B5EF4-FFF2-40B4-BE49-F238E27FC236}">
                <a16:creationId xmlns:a16="http://schemas.microsoft.com/office/drawing/2014/main" id="{9E2C0B93-1265-49F8-A527-A65CBF96F9F3}"/>
              </a:ext>
            </a:extLst>
          </p:cNvPr>
          <p:cNvPicPr>
            <a:picLocks noGrp="1" noChangeAspect="1"/>
          </p:cNvPicPr>
          <p:nvPr>
            <p:ph idx="1"/>
          </p:nvPr>
        </p:nvPicPr>
        <p:blipFill>
          <a:blip r:embed="rId3"/>
          <a:stretch>
            <a:fillRect/>
          </a:stretch>
        </p:blipFill>
        <p:spPr>
          <a:xfrm>
            <a:off x="1752601" y="2057400"/>
            <a:ext cx="5486400" cy="3466121"/>
          </a:xfrm>
          <a:prstGeom prst="rect">
            <a:avLst/>
          </a:prstGeom>
        </p:spPr>
      </p:pic>
      <p:sp>
        <p:nvSpPr>
          <p:cNvPr id="3" name="Footer Placeholder 2">
            <a:extLst>
              <a:ext uri="{FF2B5EF4-FFF2-40B4-BE49-F238E27FC236}">
                <a16:creationId xmlns:a16="http://schemas.microsoft.com/office/drawing/2014/main" id="{0FF983AE-9EA3-4123-88D7-0960465069BF}"/>
              </a:ext>
            </a:extLst>
          </p:cNvPr>
          <p:cNvSpPr>
            <a:spLocks noGrp="1"/>
          </p:cNvSpPr>
          <p:nvPr>
            <p:ph type="ftr" sz="quarter" idx="11"/>
          </p:nvPr>
        </p:nvSpPr>
        <p:spPr>
          <a:xfrm>
            <a:off x="1447800" y="6248400"/>
            <a:ext cx="6546028"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450028" y="290252"/>
            <a:ext cx="7543800" cy="1295400"/>
          </a:xfrm>
        </p:spPr>
        <p:txBody>
          <a:bodyPr anchor="ctr"/>
          <a:lstStyle/>
          <a:p>
            <a:pPr eaLnBrk="1" hangingPunct="1"/>
            <a:r>
              <a:rPr lang="en-US" altLang="en-US" sz="3300" dirty="0"/>
              <a:t>Effect on Interest Rates from a Shift in the Demand Curve for Loanable Funds</a:t>
            </a:r>
          </a:p>
        </p:txBody>
      </p:sp>
      <p:pic>
        <p:nvPicPr>
          <p:cNvPr id="4" name="Content Placeholder 3">
            <a:extLst>
              <a:ext uri="{FF2B5EF4-FFF2-40B4-BE49-F238E27FC236}">
                <a16:creationId xmlns:a16="http://schemas.microsoft.com/office/drawing/2014/main" id="{F8948765-46E2-4772-979A-FD203690D313}"/>
              </a:ext>
            </a:extLst>
          </p:cNvPr>
          <p:cNvPicPr>
            <a:picLocks noGrp="1" noChangeAspect="1"/>
          </p:cNvPicPr>
          <p:nvPr>
            <p:ph idx="1"/>
          </p:nvPr>
        </p:nvPicPr>
        <p:blipFill>
          <a:blip r:embed="rId3"/>
          <a:stretch>
            <a:fillRect/>
          </a:stretch>
        </p:blipFill>
        <p:spPr>
          <a:xfrm>
            <a:off x="1828800" y="1905000"/>
            <a:ext cx="5486400" cy="3886200"/>
          </a:xfrm>
          <a:prstGeom prst="rect">
            <a:avLst/>
          </a:prstGeom>
        </p:spPr>
      </p:pic>
      <p:sp>
        <p:nvSpPr>
          <p:cNvPr id="3" name="Footer Placeholder 2">
            <a:extLst>
              <a:ext uri="{FF2B5EF4-FFF2-40B4-BE49-F238E27FC236}">
                <a16:creationId xmlns:a16="http://schemas.microsoft.com/office/drawing/2014/main" id="{5286E235-A022-4473-B696-2B251D890CFB}"/>
              </a:ext>
            </a:extLst>
          </p:cNvPr>
          <p:cNvSpPr>
            <a:spLocks noGrp="1"/>
          </p:cNvSpPr>
          <p:nvPr>
            <p:ph type="ftr" sz="quarter" idx="11"/>
          </p:nvPr>
        </p:nvSpPr>
        <p:spPr>
          <a:xfrm>
            <a:off x="1447800" y="6248400"/>
            <a:ext cx="6324600" cy="457200"/>
          </a:xfrm>
        </p:spPr>
        <p:txBody>
          <a:body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Tree>
    <p:extLst>
      <p:ext uri="{BB962C8B-B14F-4D97-AF65-F5344CB8AC3E}">
        <p14:creationId xmlns:p14="http://schemas.microsoft.com/office/powerpoint/2010/main" val="685549554"/>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304800"/>
            <a:ext cx="7543800" cy="1295400"/>
          </a:xfrm>
        </p:spPr>
        <p:txBody>
          <a:bodyPr anchor="ctr"/>
          <a:lstStyle/>
          <a:p>
            <a:pPr eaLnBrk="1" hangingPunct="1"/>
            <a:r>
              <a:rPr lang="en-US" altLang="en-US" sz="3500" dirty="0"/>
              <a:t>Factors that Affect the Supply of and Demand for Loanable Funds for a Financial Security</a:t>
            </a:r>
          </a:p>
        </p:txBody>
      </p:sp>
      <p:pic>
        <p:nvPicPr>
          <p:cNvPr id="4" name="Content Placeholder 3">
            <a:extLst>
              <a:ext uri="{FF2B5EF4-FFF2-40B4-BE49-F238E27FC236}">
                <a16:creationId xmlns:a16="http://schemas.microsoft.com/office/drawing/2014/main" id="{066A9AE2-705F-4A34-8C03-20C2899BB4B9}"/>
              </a:ext>
            </a:extLst>
          </p:cNvPr>
          <p:cNvPicPr>
            <a:picLocks noGrp="1" noChangeAspect="1"/>
          </p:cNvPicPr>
          <p:nvPr>
            <p:ph idx="1"/>
          </p:nvPr>
        </p:nvPicPr>
        <p:blipFill>
          <a:blip r:embed="rId2"/>
          <a:stretch>
            <a:fillRect/>
          </a:stretch>
        </p:blipFill>
        <p:spPr>
          <a:xfrm>
            <a:off x="1752600" y="1752600"/>
            <a:ext cx="5714999" cy="4451873"/>
          </a:xfrm>
          <a:prstGeom prst="rect">
            <a:avLst/>
          </a:prstGeom>
        </p:spPr>
      </p:pic>
      <p:sp>
        <p:nvSpPr>
          <p:cNvPr id="3" name="Footer Placeholder 2">
            <a:extLst>
              <a:ext uri="{FF2B5EF4-FFF2-40B4-BE49-F238E27FC236}">
                <a16:creationId xmlns:a16="http://schemas.microsoft.com/office/drawing/2014/main" id="{E3424925-D655-4C98-BDAD-47D50FF07C3D}"/>
              </a:ext>
            </a:extLst>
          </p:cNvPr>
          <p:cNvSpPr>
            <a:spLocks noGrp="1"/>
          </p:cNvSpPr>
          <p:nvPr>
            <p:ph type="ftr" sz="quarter" idx="11"/>
          </p:nvPr>
        </p:nvSpPr>
        <p:spPr>
          <a:xfrm>
            <a:off x="19812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idx="4294967295"/>
          </p:nvPr>
        </p:nvSpPr>
        <p:spPr/>
        <p:txBody>
          <a:bodyPr anchor="ctr"/>
          <a:lstStyle/>
          <a:p>
            <a:pPr eaLnBrk="1" hangingPunct="1"/>
            <a:r>
              <a:rPr lang="en-US" altLang="en-US" sz="3500"/>
              <a:t>Determinants of Interest Rates </a:t>
            </a:r>
            <a:br>
              <a:rPr lang="en-US" altLang="en-US" sz="3500"/>
            </a:br>
            <a:r>
              <a:rPr lang="en-US" altLang="en-US" sz="3500"/>
              <a:t>for Individual Securities</a:t>
            </a:r>
          </a:p>
        </p:txBody>
      </p:sp>
      <p:sp>
        <p:nvSpPr>
          <p:cNvPr id="21508"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marL="0" indent="0" algn="ctr" eaLnBrk="1" hangingPunct="1">
              <a:spcAft>
                <a:spcPts val="600"/>
              </a:spcAft>
              <a:buNone/>
            </a:pPr>
            <a:r>
              <a:rPr lang="en-US" altLang="en-US" b="1" i="1" dirty="0" err="1"/>
              <a:t>i</a:t>
            </a:r>
            <a:r>
              <a:rPr lang="en-US" altLang="en-US" b="1" i="1" baseline="-25000" dirty="0" err="1"/>
              <a:t>j</a:t>
            </a:r>
            <a:r>
              <a:rPr lang="en-US" altLang="en-US" b="1" dirty="0"/>
              <a:t>* = </a:t>
            </a:r>
            <a:r>
              <a:rPr lang="en-US" altLang="en-US" b="1" i="1" dirty="0"/>
              <a:t>f(IP, RFR, </a:t>
            </a:r>
            <a:r>
              <a:rPr lang="en-US" altLang="en-US" b="1" i="1" dirty="0" err="1"/>
              <a:t>DRP</a:t>
            </a:r>
            <a:r>
              <a:rPr lang="en-US" altLang="en-US" b="1" i="1" baseline="-25000" dirty="0" err="1"/>
              <a:t>j</a:t>
            </a:r>
            <a:r>
              <a:rPr lang="en-US" altLang="en-US" b="1" i="1" dirty="0"/>
              <a:t>, </a:t>
            </a:r>
            <a:r>
              <a:rPr lang="en-US" altLang="en-US" b="1" i="1" dirty="0" err="1"/>
              <a:t>LRP</a:t>
            </a:r>
            <a:r>
              <a:rPr lang="en-US" altLang="en-US" b="1" i="1" baseline="-25000" dirty="0" err="1"/>
              <a:t>j</a:t>
            </a:r>
            <a:r>
              <a:rPr lang="en-US" altLang="en-US" b="1" i="1" dirty="0"/>
              <a:t>, </a:t>
            </a:r>
            <a:r>
              <a:rPr lang="en-US" altLang="en-US" b="1" i="1" dirty="0" err="1"/>
              <a:t>SCP</a:t>
            </a:r>
            <a:r>
              <a:rPr lang="en-US" altLang="en-US" b="1" i="1" baseline="-25000" dirty="0" err="1"/>
              <a:t>j</a:t>
            </a:r>
            <a:r>
              <a:rPr lang="en-US" altLang="en-US" b="1" i="1" dirty="0"/>
              <a:t>, </a:t>
            </a:r>
            <a:r>
              <a:rPr lang="en-US" altLang="en-US" b="1" i="1" dirty="0" err="1"/>
              <a:t>MP</a:t>
            </a:r>
            <a:r>
              <a:rPr lang="en-US" altLang="en-US" b="1" i="1" baseline="-25000" dirty="0" err="1"/>
              <a:t>j</a:t>
            </a:r>
            <a:r>
              <a:rPr lang="en-US" altLang="en-US" b="1" i="1" dirty="0"/>
              <a:t>)</a:t>
            </a:r>
          </a:p>
          <a:p>
            <a:pPr marL="0" indent="0" eaLnBrk="1" hangingPunct="1">
              <a:spcAft>
                <a:spcPts val="600"/>
              </a:spcAft>
              <a:buNone/>
            </a:pPr>
            <a:endParaRPr lang="en-US" altLang="en-US" b="1" dirty="0"/>
          </a:p>
          <a:p>
            <a:pPr eaLnBrk="1" hangingPunct="1">
              <a:spcAft>
                <a:spcPts val="600"/>
              </a:spcAft>
            </a:pPr>
            <a:r>
              <a:rPr lang="en-US" altLang="en-US" b="1" dirty="0"/>
              <a:t>Inflation (</a:t>
            </a:r>
            <a:r>
              <a:rPr lang="en-US" altLang="en-US" b="1" i="1" dirty="0"/>
              <a:t>IP</a:t>
            </a:r>
            <a:r>
              <a:rPr lang="en-US" altLang="en-US" b="1" dirty="0"/>
              <a:t>)</a:t>
            </a:r>
          </a:p>
          <a:p>
            <a:pPr lvl="1" algn="ctr" eaLnBrk="1" hangingPunct="1">
              <a:spcAft>
                <a:spcPts val="600"/>
              </a:spcAft>
              <a:buFont typeface="Wingdings" pitchFamily="2" charset="2"/>
              <a:buNone/>
            </a:pPr>
            <a:r>
              <a:rPr lang="en-US" altLang="en-US" b="1" i="1" dirty="0"/>
              <a:t>IP </a:t>
            </a:r>
            <a:r>
              <a:rPr lang="en-US" altLang="en-US" dirty="0"/>
              <a:t>= [(</a:t>
            </a:r>
            <a:r>
              <a:rPr lang="en-US" altLang="en-US" i="1" dirty="0"/>
              <a:t>CPI</a:t>
            </a:r>
            <a:r>
              <a:rPr lang="en-US" altLang="en-US" i="1" baseline="-25000" dirty="0"/>
              <a:t>t+1</a:t>
            </a:r>
            <a:r>
              <a:rPr lang="en-US" altLang="en-US" dirty="0"/>
              <a:t> – </a:t>
            </a:r>
            <a:r>
              <a:rPr lang="en-US" altLang="en-US" i="1" dirty="0" err="1"/>
              <a:t>CPI</a:t>
            </a:r>
            <a:r>
              <a:rPr lang="en-US" altLang="en-US" i="1" baseline="-25000" dirty="0" err="1"/>
              <a:t>t</a:t>
            </a:r>
            <a:r>
              <a:rPr lang="en-US" altLang="en-US" dirty="0"/>
              <a:t>)/</a:t>
            </a:r>
            <a:r>
              <a:rPr lang="en-US" altLang="en-US" i="1" dirty="0" err="1"/>
              <a:t>CPI</a:t>
            </a:r>
            <a:r>
              <a:rPr lang="en-US" altLang="en-US" i="1" baseline="-25000" dirty="0" err="1"/>
              <a:t>t</a:t>
            </a:r>
            <a:r>
              <a:rPr lang="en-US" altLang="en-US" dirty="0"/>
              <a:t>] </a:t>
            </a:r>
            <a:r>
              <a:rPr lang="en-US" altLang="en-US" dirty="0">
                <a:latin typeface="Arial Unicode MS" pitchFamily="34" charset="-128"/>
              </a:rPr>
              <a:t>x</a:t>
            </a:r>
            <a:r>
              <a:rPr lang="en-US" altLang="en-US" dirty="0"/>
              <a:t> 100</a:t>
            </a:r>
          </a:p>
          <a:p>
            <a:pPr eaLnBrk="1" hangingPunct="1">
              <a:spcAft>
                <a:spcPts val="600"/>
              </a:spcAft>
            </a:pPr>
            <a:r>
              <a:rPr lang="en-US" altLang="en-US" b="1" dirty="0"/>
              <a:t>Real risk-free interest rate (</a:t>
            </a:r>
            <a:r>
              <a:rPr lang="en-US" altLang="en-US" b="1" i="1" dirty="0"/>
              <a:t>RFR</a:t>
            </a:r>
            <a:r>
              <a:rPr lang="en-US" altLang="en-US" b="1" dirty="0"/>
              <a:t>) and the Fisher effect</a:t>
            </a:r>
          </a:p>
          <a:p>
            <a:pPr lvl="1" algn="ctr" eaLnBrk="1" hangingPunct="1">
              <a:spcAft>
                <a:spcPts val="600"/>
              </a:spcAft>
              <a:buFont typeface="Wingdings" pitchFamily="2" charset="2"/>
              <a:buNone/>
            </a:pPr>
            <a:r>
              <a:rPr lang="en-US" altLang="en-US" b="1" i="1" dirty="0"/>
              <a:t>RFR</a:t>
            </a:r>
            <a:r>
              <a:rPr lang="en-US" altLang="en-US" dirty="0"/>
              <a:t> = </a:t>
            </a:r>
            <a:r>
              <a:rPr lang="en-US" altLang="en-US" b="1" i="1" dirty="0" err="1"/>
              <a:t>i</a:t>
            </a:r>
            <a:r>
              <a:rPr lang="en-US" altLang="en-US" dirty="0"/>
              <a:t> – </a:t>
            </a:r>
            <a:r>
              <a:rPr lang="en-US" altLang="en-US" b="1" dirty="0"/>
              <a:t>Expected (</a:t>
            </a:r>
            <a:r>
              <a:rPr lang="en-US" altLang="en-US" b="1" i="1" dirty="0"/>
              <a:t>IP</a:t>
            </a:r>
            <a:r>
              <a:rPr lang="en-US" altLang="en-US" b="1" dirty="0"/>
              <a:t>)</a:t>
            </a:r>
          </a:p>
        </p:txBody>
      </p:sp>
      <p:sp>
        <p:nvSpPr>
          <p:cNvPr id="2" name="Footer Placeholder 1">
            <a:extLst>
              <a:ext uri="{FF2B5EF4-FFF2-40B4-BE49-F238E27FC236}">
                <a16:creationId xmlns:a16="http://schemas.microsoft.com/office/drawing/2014/main" id="{72AF3844-2F22-4F43-898B-1517AFD3FC3B}"/>
              </a:ext>
            </a:extLst>
          </p:cNvPr>
          <p:cNvSpPr>
            <a:spLocks noGrp="1"/>
          </p:cNvSpPr>
          <p:nvPr>
            <p:ph type="ftr" sz="quarter" idx="11"/>
          </p:nvPr>
        </p:nvSpPr>
        <p:spPr>
          <a:xfrm>
            <a:off x="1295400" y="6248400"/>
            <a:ext cx="63246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idx="4294967295"/>
          </p:nvPr>
        </p:nvSpPr>
        <p:spPr/>
        <p:txBody>
          <a:bodyPr anchor="ctr"/>
          <a:lstStyle/>
          <a:p>
            <a:pPr eaLnBrk="1" hangingPunct="1"/>
            <a:r>
              <a:rPr lang="en-US" altLang="en-US" sz="3500" dirty="0"/>
              <a:t>Determinants of Interest Rates </a:t>
            </a:r>
            <a:br>
              <a:rPr lang="en-US" altLang="en-US" sz="3500" dirty="0"/>
            </a:br>
            <a:r>
              <a:rPr lang="en-US" altLang="en-US" sz="3500" dirty="0"/>
              <a:t>for Individual Securities Continued</a:t>
            </a:r>
          </a:p>
        </p:txBody>
      </p:sp>
      <p:sp>
        <p:nvSpPr>
          <p:cNvPr id="22532"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Default risk premium (</a:t>
            </a:r>
            <a:r>
              <a:rPr lang="en-US" altLang="en-US" b="1" i="1" dirty="0"/>
              <a:t>DRP</a:t>
            </a:r>
            <a:r>
              <a:rPr lang="en-US" altLang="en-US" b="1" dirty="0"/>
              <a:t>)</a:t>
            </a:r>
          </a:p>
          <a:p>
            <a:pPr lvl="1" eaLnBrk="1" hangingPunct="1">
              <a:buFont typeface="Wingdings" pitchFamily="2" charset="2"/>
              <a:buNone/>
            </a:pPr>
            <a:r>
              <a:rPr lang="en-US" altLang="en-US" b="1" i="1" dirty="0" err="1"/>
              <a:t>DRP</a:t>
            </a:r>
            <a:r>
              <a:rPr lang="en-US" altLang="en-US" b="1" i="1" baseline="-25000" dirty="0" err="1"/>
              <a:t>j</a:t>
            </a:r>
            <a:r>
              <a:rPr lang="en-US" altLang="en-US" b="1" dirty="0"/>
              <a:t> = </a:t>
            </a:r>
            <a:r>
              <a:rPr lang="en-US" altLang="en-US" b="1" i="1" dirty="0" err="1"/>
              <a:t>i</a:t>
            </a:r>
            <a:r>
              <a:rPr lang="en-US" altLang="en-US" b="1" i="1" baseline="-25000" dirty="0" err="1"/>
              <a:t>jt</a:t>
            </a:r>
            <a:r>
              <a:rPr lang="en-US" altLang="en-US" b="1" dirty="0"/>
              <a:t> – </a:t>
            </a:r>
            <a:r>
              <a:rPr lang="en-US" altLang="en-US" b="1" i="1" dirty="0" err="1"/>
              <a:t>i</a:t>
            </a:r>
            <a:r>
              <a:rPr lang="en-US" altLang="en-US" b="1" i="1" baseline="-25000" dirty="0" err="1"/>
              <a:t>Tt</a:t>
            </a:r>
            <a:endParaRPr lang="en-US" altLang="en-US" b="1" i="1" baseline="-25000" dirty="0"/>
          </a:p>
          <a:p>
            <a:pPr lvl="2" eaLnBrk="1" hangingPunct="1">
              <a:buFont typeface="Wingdings" pitchFamily="2" charset="2"/>
              <a:buNone/>
            </a:pPr>
            <a:r>
              <a:rPr lang="en-US" altLang="en-US" sz="2500" b="1" i="1" dirty="0" err="1"/>
              <a:t>i</a:t>
            </a:r>
            <a:r>
              <a:rPr lang="en-US" altLang="en-US" sz="2500" b="1" i="1" baseline="-25000" dirty="0" err="1"/>
              <a:t>jt</a:t>
            </a:r>
            <a:r>
              <a:rPr lang="en-US" altLang="en-US" sz="2500" i="1" dirty="0"/>
              <a:t> = </a:t>
            </a:r>
            <a:r>
              <a:rPr lang="en-US" altLang="en-US" sz="2500" dirty="0"/>
              <a:t>interest rate on security issued by a non-Treasury issuer (issuer</a:t>
            </a:r>
            <a:r>
              <a:rPr lang="en-US" altLang="en-US" sz="2500" i="1" dirty="0"/>
              <a:t> </a:t>
            </a:r>
            <a:r>
              <a:rPr lang="en-US" altLang="en-US" sz="2500" b="1" i="1" dirty="0"/>
              <a:t>j</a:t>
            </a:r>
            <a:r>
              <a:rPr lang="en-US" altLang="en-US" sz="2500" i="1" dirty="0"/>
              <a:t>)</a:t>
            </a:r>
            <a:r>
              <a:rPr lang="en-US" altLang="en-US" sz="2500" dirty="0"/>
              <a:t> of maturity </a:t>
            </a:r>
            <a:r>
              <a:rPr lang="en-US" altLang="en-US" sz="2500" b="1" dirty="0"/>
              <a:t>m</a:t>
            </a:r>
            <a:r>
              <a:rPr lang="en-US" altLang="en-US" sz="2500" dirty="0"/>
              <a:t> at time </a:t>
            </a:r>
            <a:r>
              <a:rPr lang="en-US" altLang="en-US" sz="2500" b="1" i="1" dirty="0"/>
              <a:t>t</a:t>
            </a:r>
          </a:p>
          <a:p>
            <a:pPr lvl="2" eaLnBrk="1" hangingPunct="1">
              <a:buFont typeface="Wingdings" pitchFamily="2" charset="2"/>
              <a:buNone/>
            </a:pPr>
            <a:r>
              <a:rPr lang="en-US" altLang="en-US" sz="2500" b="1" i="1" dirty="0" err="1"/>
              <a:t>i</a:t>
            </a:r>
            <a:r>
              <a:rPr lang="en-US" altLang="en-US" sz="2500" b="1" i="1" baseline="-25000" dirty="0" err="1"/>
              <a:t>Tt</a:t>
            </a:r>
            <a:r>
              <a:rPr lang="en-US" altLang="en-US" sz="2500" i="1" dirty="0"/>
              <a:t> = </a:t>
            </a:r>
            <a:r>
              <a:rPr lang="en-US" altLang="en-US" sz="2500" dirty="0"/>
              <a:t>interest rate on security issued by the U.S. Treasury of maturity </a:t>
            </a:r>
            <a:r>
              <a:rPr lang="en-US" altLang="en-US" sz="2500" b="1" dirty="0"/>
              <a:t>m</a:t>
            </a:r>
            <a:r>
              <a:rPr lang="en-US" altLang="en-US" sz="2500" dirty="0"/>
              <a:t> at time </a:t>
            </a:r>
            <a:r>
              <a:rPr lang="en-US" altLang="en-US" sz="2500" b="1" i="1" dirty="0"/>
              <a:t>t</a:t>
            </a:r>
            <a:endParaRPr lang="en-US" altLang="en-US" sz="2500" b="1" i="1" baseline="-25000" dirty="0"/>
          </a:p>
          <a:p>
            <a:pPr eaLnBrk="1" hangingPunct="1"/>
            <a:r>
              <a:rPr lang="en-US" altLang="en-US" b="1" dirty="0"/>
              <a:t>Liquidity risk (</a:t>
            </a:r>
            <a:r>
              <a:rPr lang="en-US" altLang="en-US" b="1" i="1" dirty="0"/>
              <a:t>LRP</a:t>
            </a:r>
            <a:r>
              <a:rPr lang="en-US" altLang="en-US" b="1" dirty="0"/>
              <a:t>)</a:t>
            </a:r>
          </a:p>
          <a:p>
            <a:pPr eaLnBrk="1" hangingPunct="1"/>
            <a:r>
              <a:rPr lang="en-US" altLang="en-US" b="1" dirty="0"/>
              <a:t>Special provisions (</a:t>
            </a:r>
            <a:r>
              <a:rPr lang="en-US" altLang="en-US" b="1" i="1" dirty="0"/>
              <a:t>SCP</a:t>
            </a:r>
            <a:r>
              <a:rPr lang="en-US" altLang="en-US" b="1" dirty="0"/>
              <a:t>)</a:t>
            </a:r>
          </a:p>
          <a:p>
            <a:pPr eaLnBrk="1" hangingPunct="1"/>
            <a:r>
              <a:rPr lang="en-US" altLang="en-US" b="1" dirty="0"/>
              <a:t>Term to maturity (</a:t>
            </a:r>
            <a:r>
              <a:rPr lang="en-US" altLang="en-US" b="1" i="1" dirty="0"/>
              <a:t>MP</a:t>
            </a:r>
            <a:r>
              <a:rPr lang="en-US" altLang="en-US" b="1" dirty="0"/>
              <a:t>)</a:t>
            </a:r>
          </a:p>
        </p:txBody>
      </p:sp>
      <p:sp>
        <p:nvSpPr>
          <p:cNvPr id="2" name="Footer Placeholder 1">
            <a:extLst>
              <a:ext uri="{FF2B5EF4-FFF2-40B4-BE49-F238E27FC236}">
                <a16:creationId xmlns:a16="http://schemas.microsoft.com/office/drawing/2014/main" id="{A7D0965B-8456-425C-87FC-DCE5AC0ECE1A}"/>
              </a:ext>
            </a:extLst>
          </p:cNvPr>
          <p:cNvSpPr>
            <a:spLocks noGrp="1"/>
          </p:cNvSpPr>
          <p:nvPr>
            <p:ph type="ftr" sz="quarter" idx="11"/>
          </p:nvPr>
        </p:nvSpPr>
        <p:spPr>
          <a:xfrm>
            <a:off x="1981200" y="6248400"/>
            <a:ext cx="60198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p:txBody>
          <a:bodyPr anchor="ctr"/>
          <a:lstStyle/>
          <a:p>
            <a:pPr eaLnBrk="1" hangingPunct="1"/>
            <a:r>
              <a:rPr lang="en-US" altLang="en-US" sz="3500" dirty="0"/>
              <a:t>DRPs Over Time</a:t>
            </a:r>
          </a:p>
        </p:txBody>
      </p:sp>
      <p:pic>
        <p:nvPicPr>
          <p:cNvPr id="4" name="Content Placeholder 3">
            <a:extLst>
              <a:ext uri="{FF2B5EF4-FFF2-40B4-BE49-F238E27FC236}">
                <a16:creationId xmlns:a16="http://schemas.microsoft.com/office/drawing/2014/main" id="{082055B3-6589-4B2F-8FB7-6418DE69C8B1}"/>
              </a:ext>
            </a:extLst>
          </p:cNvPr>
          <p:cNvPicPr>
            <a:picLocks noGrp="1" noChangeAspect="1"/>
          </p:cNvPicPr>
          <p:nvPr>
            <p:ph idx="1"/>
          </p:nvPr>
        </p:nvPicPr>
        <p:blipFill>
          <a:blip r:embed="rId3"/>
          <a:stretch>
            <a:fillRect/>
          </a:stretch>
        </p:blipFill>
        <p:spPr>
          <a:xfrm>
            <a:off x="1600200" y="1828800"/>
            <a:ext cx="6096000" cy="4114800"/>
          </a:xfrm>
          <a:prstGeom prst="rect">
            <a:avLst/>
          </a:prstGeom>
        </p:spPr>
      </p:pic>
      <p:sp>
        <p:nvSpPr>
          <p:cNvPr id="3" name="Footer Placeholder 2">
            <a:extLst>
              <a:ext uri="{FF2B5EF4-FFF2-40B4-BE49-F238E27FC236}">
                <a16:creationId xmlns:a16="http://schemas.microsoft.com/office/drawing/2014/main" id="{6632046F-43C6-4BF0-A16B-46E2F3E8ACDE}"/>
              </a:ext>
            </a:extLst>
          </p:cNvPr>
          <p:cNvSpPr>
            <a:spLocks noGrp="1"/>
          </p:cNvSpPr>
          <p:nvPr>
            <p:ph type="ftr" sz="quarter" idx="11"/>
          </p:nvPr>
        </p:nvSpPr>
        <p:spPr>
          <a:xfrm>
            <a:off x="18288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idx="4294967295"/>
          </p:nvPr>
        </p:nvSpPr>
        <p:spPr>
          <a:xfrm>
            <a:off x="266700" y="268045"/>
            <a:ext cx="7772400" cy="1143000"/>
          </a:xfrm>
        </p:spPr>
        <p:txBody>
          <a:bodyPr anchor="ctr"/>
          <a:lstStyle/>
          <a:p>
            <a:pPr eaLnBrk="1" hangingPunct="1"/>
            <a:r>
              <a:rPr lang="en-US" altLang="en-US" sz="3500" dirty="0"/>
              <a:t>Term Structure of Interest Rates:</a:t>
            </a:r>
            <a:br>
              <a:rPr lang="en-US" altLang="en-US" sz="3500" dirty="0"/>
            </a:br>
            <a:r>
              <a:rPr lang="en-US" altLang="en-US" sz="3500" dirty="0"/>
              <a:t>the Yield Curve</a:t>
            </a:r>
          </a:p>
        </p:txBody>
      </p:sp>
      <p:sp>
        <p:nvSpPr>
          <p:cNvPr id="24580" name="Line 4"/>
          <p:cNvSpPr>
            <a:spLocks noChangeShapeType="1"/>
          </p:cNvSpPr>
          <p:nvPr/>
        </p:nvSpPr>
        <p:spPr bwMode="auto">
          <a:xfrm>
            <a:off x="1447800" y="2133600"/>
            <a:ext cx="0" cy="342741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81" name="Line 5"/>
          <p:cNvSpPr>
            <a:spLocks noChangeShapeType="1"/>
          </p:cNvSpPr>
          <p:nvPr/>
        </p:nvSpPr>
        <p:spPr bwMode="auto">
          <a:xfrm>
            <a:off x="1447800" y="5562600"/>
            <a:ext cx="353695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82" name="Text Box 6"/>
          <p:cNvSpPr txBox="1">
            <a:spLocks noChangeArrowheads="1"/>
          </p:cNvSpPr>
          <p:nvPr/>
        </p:nvSpPr>
        <p:spPr bwMode="auto">
          <a:xfrm>
            <a:off x="212725" y="2198688"/>
            <a:ext cx="1271588"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200" b="1"/>
              <a:t>Yield to</a:t>
            </a:r>
          </a:p>
          <a:p>
            <a:r>
              <a:rPr lang="en-US" altLang="en-US" sz="2200" b="1"/>
              <a:t>Maturity</a:t>
            </a:r>
            <a:endParaRPr lang="en-US" altLang="en-US"/>
          </a:p>
        </p:txBody>
      </p:sp>
      <p:sp>
        <p:nvSpPr>
          <p:cNvPr id="24583" name="Text Box 7"/>
          <p:cNvSpPr txBox="1">
            <a:spLocks noChangeArrowheads="1"/>
          </p:cNvSpPr>
          <p:nvPr/>
        </p:nvSpPr>
        <p:spPr bwMode="auto">
          <a:xfrm>
            <a:off x="3108325" y="5516563"/>
            <a:ext cx="2265363"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200" b="1"/>
              <a:t>Time to Maturity</a:t>
            </a:r>
            <a:endParaRPr lang="en-US" altLang="en-US"/>
          </a:p>
        </p:txBody>
      </p:sp>
      <p:sp>
        <p:nvSpPr>
          <p:cNvPr id="24584" name="Freeform 8"/>
          <p:cNvSpPr>
            <a:spLocks/>
          </p:cNvSpPr>
          <p:nvPr/>
        </p:nvSpPr>
        <p:spPr bwMode="auto">
          <a:xfrm rot="600000">
            <a:off x="1655763" y="3375025"/>
            <a:ext cx="2668587" cy="2312988"/>
          </a:xfrm>
          <a:custGeom>
            <a:avLst/>
            <a:gdLst>
              <a:gd name="T0" fmla="*/ 0 w 1392"/>
              <a:gd name="T1" fmla="*/ 2147483647 h 1344"/>
              <a:gd name="T2" fmla="*/ 2147483647 w 1392"/>
              <a:gd name="T3" fmla="*/ 2147483647 h 1344"/>
              <a:gd name="T4" fmla="*/ 2147483647 w 1392"/>
              <a:gd name="T5" fmla="*/ 0 h 1344"/>
              <a:gd name="T6" fmla="*/ 0 60000 65536"/>
              <a:gd name="T7" fmla="*/ 0 60000 65536"/>
              <a:gd name="T8" fmla="*/ 0 60000 65536"/>
            </a:gdLst>
            <a:ahLst/>
            <a:cxnLst>
              <a:cxn ang="T6">
                <a:pos x="T0" y="T1"/>
              </a:cxn>
              <a:cxn ang="T7">
                <a:pos x="T2" y="T3"/>
              </a:cxn>
              <a:cxn ang="T8">
                <a:pos x="T4" y="T5"/>
              </a:cxn>
            </a:cxnLst>
            <a:rect l="0" t="0" r="r" b="b"/>
            <a:pathLst>
              <a:path w="1392" h="1344">
                <a:moveTo>
                  <a:pt x="0" y="1344"/>
                </a:moveTo>
                <a:cubicBezTo>
                  <a:pt x="124" y="1048"/>
                  <a:pt x="248" y="752"/>
                  <a:pt x="480" y="528"/>
                </a:cubicBezTo>
                <a:cubicBezTo>
                  <a:pt x="712" y="304"/>
                  <a:pt x="1240" y="88"/>
                  <a:pt x="1392" y="0"/>
                </a:cubicBezTo>
              </a:path>
            </a:pathLst>
          </a:custGeom>
          <a:noFill/>
          <a:ln w="50800">
            <a:solidFill>
              <a:srgbClr val="CC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85" name="Text Box 9"/>
          <p:cNvSpPr txBox="1">
            <a:spLocks noChangeArrowheads="1"/>
          </p:cNvSpPr>
          <p:nvPr/>
        </p:nvSpPr>
        <p:spPr bwMode="auto">
          <a:xfrm>
            <a:off x="4430713" y="3276600"/>
            <a:ext cx="5222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a:t>(a)</a:t>
            </a:r>
          </a:p>
        </p:txBody>
      </p:sp>
      <p:sp>
        <p:nvSpPr>
          <p:cNvPr id="24586" name="Text Box 11"/>
          <p:cNvSpPr txBox="1">
            <a:spLocks noChangeArrowheads="1"/>
          </p:cNvSpPr>
          <p:nvPr/>
        </p:nvSpPr>
        <p:spPr bwMode="auto">
          <a:xfrm>
            <a:off x="4413250" y="5029200"/>
            <a:ext cx="539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a:t>(b)</a:t>
            </a:r>
          </a:p>
        </p:txBody>
      </p:sp>
      <p:sp>
        <p:nvSpPr>
          <p:cNvPr id="24587" name="Line 14"/>
          <p:cNvSpPr>
            <a:spLocks noChangeShapeType="1"/>
          </p:cNvSpPr>
          <p:nvPr/>
        </p:nvSpPr>
        <p:spPr bwMode="auto">
          <a:xfrm>
            <a:off x="1536700" y="4114800"/>
            <a:ext cx="3492500"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88" name="Text Box 15"/>
          <p:cNvSpPr txBox="1">
            <a:spLocks noChangeArrowheads="1"/>
          </p:cNvSpPr>
          <p:nvPr/>
        </p:nvSpPr>
        <p:spPr bwMode="auto">
          <a:xfrm>
            <a:off x="5022850" y="3927475"/>
            <a:ext cx="522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a:t>(c)</a:t>
            </a:r>
          </a:p>
        </p:txBody>
      </p:sp>
      <p:sp>
        <p:nvSpPr>
          <p:cNvPr id="24589" name="Freeform 17"/>
          <p:cNvSpPr>
            <a:spLocks/>
          </p:cNvSpPr>
          <p:nvPr/>
        </p:nvSpPr>
        <p:spPr bwMode="auto">
          <a:xfrm>
            <a:off x="1600200" y="2286000"/>
            <a:ext cx="2819400" cy="2925763"/>
          </a:xfrm>
          <a:custGeom>
            <a:avLst/>
            <a:gdLst>
              <a:gd name="T0" fmla="*/ 0 w 1776"/>
              <a:gd name="T1" fmla="*/ 0 h 1728"/>
              <a:gd name="T2" fmla="*/ 2147483647 w 1776"/>
              <a:gd name="T3" fmla="*/ 2147483647 h 1728"/>
              <a:gd name="T4" fmla="*/ 2147483647 w 1776"/>
              <a:gd name="T5" fmla="*/ 2147483647 h 1728"/>
              <a:gd name="T6" fmla="*/ 2147483647 w 1776"/>
              <a:gd name="T7" fmla="*/ 2147483647 h 1728"/>
              <a:gd name="T8" fmla="*/ 2147483647 w 1776"/>
              <a:gd name="T9" fmla="*/ 2147483647 h 17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76" h="1728">
                <a:moveTo>
                  <a:pt x="0" y="0"/>
                </a:moveTo>
                <a:cubicBezTo>
                  <a:pt x="92" y="52"/>
                  <a:pt x="184" y="104"/>
                  <a:pt x="288" y="240"/>
                </a:cubicBezTo>
                <a:cubicBezTo>
                  <a:pt x="392" y="376"/>
                  <a:pt x="504" y="648"/>
                  <a:pt x="624" y="816"/>
                </a:cubicBezTo>
                <a:cubicBezTo>
                  <a:pt x="744" y="984"/>
                  <a:pt x="816" y="1096"/>
                  <a:pt x="1008" y="1248"/>
                </a:cubicBezTo>
                <a:cubicBezTo>
                  <a:pt x="1200" y="1400"/>
                  <a:pt x="1648" y="1648"/>
                  <a:pt x="1776" y="1728"/>
                </a:cubicBezTo>
              </a:path>
            </a:pathLst>
          </a:custGeom>
          <a:noFill/>
          <a:ln w="50800">
            <a:solidFill>
              <a:srgbClr val="007FBE"/>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90" name="Text Box 18"/>
          <p:cNvSpPr txBox="1">
            <a:spLocks noChangeArrowheads="1"/>
          </p:cNvSpPr>
          <p:nvPr/>
        </p:nvSpPr>
        <p:spPr bwMode="auto">
          <a:xfrm>
            <a:off x="5562600" y="1828800"/>
            <a:ext cx="3400425"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a:t>(a)  Upward sloping</a:t>
            </a:r>
          </a:p>
          <a:p>
            <a:r>
              <a:rPr lang="en-US" altLang="en-US"/>
              <a:t>(b)  Inverted or downward</a:t>
            </a:r>
          </a:p>
          <a:p>
            <a:r>
              <a:rPr lang="en-US" altLang="en-US"/>
              <a:t>       sloping</a:t>
            </a:r>
          </a:p>
          <a:p>
            <a:r>
              <a:rPr lang="en-US" altLang="en-US"/>
              <a:t>(c)  Flat</a:t>
            </a:r>
          </a:p>
        </p:txBody>
      </p:sp>
      <p:sp>
        <p:nvSpPr>
          <p:cNvPr id="2" name="Footer Placeholder 1">
            <a:extLst>
              <a:ext uri="{FF2B5EF4-FFF2-40B4-BE49-F238E27FC236}">
                <a16:creationId xmlns:a16="http://schemas.microsoft.com/office/drawing/2014/main" id="{6652F171-BC12-4D97-97FD-0F7B90D9D9E6}"/>
              </a:ext>
            </a:extLst>
          </p:cNvPr>
          <p:cNvSpPr>
            <a:spLocks noGrp="1"/>
          </p:cNvSpPr>
          <p:nvPr>
            <p:ph type="ftr" sz="quarter" idx="11"/>
          </p:nvPr>
        </p:nvSpPr>
        <p:spPr>
          <a:xfrm>
            <a:off x="1828800" y="6248400"/>
            <a:ext cx="62103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idx="4294967295"/>
          </p:nvPr>
        </p:nvSpPr>
        <p:spPr/>
        <p:txBody>
          <a:bodyPr anchor="ctr"/>
          <a:lstStyle/>
          <a:p>
            <a:pPr eaLnBrk="1" hangingPunct="1"/>
            <a:r>
              <a:rPr lang="en-US" altLang="en-US" sz="3500"/>
              <a:t>Unbiased Expectations Theory</a:t>
            </a:r>
          </a:p>
        </p:txBody>
      </p:sp>
      <p:sp>
        <p:nvSpPr>
          <p:cNvPr id="25604"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Current long-term interest rates (</a:t>
            </a:r>
            <a:r>
              <a:rPr lang="en-US" altLang="en-US" sz="2800" b="1" i="1" baseline="-25000" dirty="0"/>
              <a:t>1</a:t>
            </a:r>
            <a:r>
              <a:rPr lang="en-US" altLang="en-US" sz="2800" b="1" i="1" dirty="0"/>
              <a:t>R</a:t>
            </a:r>
            <a:r>
              <a:rPr lang="en-US" altLang="en-US" sz="2800" b="1" i="1" baseline="-25000" dirty="0"/>
              <a:t>N</a:t>
            </a:r>
            <a:r>
              <a:rPr lang="en-US" altLang="en-US" sz="2600" b="1" dirty="0"/>
              <a:t>) are geometric averages of current and expected future, </a:t>
            </a:r>
            <a:r>
              <a:rPr lang="en-US" altLang="en-US" sz="2800" b="1" i="1" dirty="0"/>
              <a:t>E(</a:t>
            </a:r>
            <a:r>
              <a:rPr lang="en-US" altLang="en-US" sz="2800" b="1" i="1" baseline="-25000" dirty="0"/>
              <a:t>N</a:t>
            </a:r>
            <a:r>
              <a:rPr lang="en-US" altLang="en-US" sz="2800" b="1" i="1" dirty="0"/>
              <a:t>r</a:t>
            </a:r>
            <a:r>
              <a:rPr lang="en-US" altLang="en-US" sz="2800" b="1" i="1" baseline="-25000" dirty="0"/>
              <a:t>1</a:t>
            </a:r>
            <a:r>
              <a:rPr lang="en-US" altLang="en-US" sz="2800" b="1" i="1" dirty="0"/>
              <a:t>),</a:t>
            </a:r>
            <a:r>
              <a:rPr lang="en-US" altLang="en-US" sz="2600" b="1" dirty="0"/>
              <a:t> short-term interest rates</a:t>
            </a:r>
          </a:p>
          <a:p>
            <a:pPr marL="0" indent="0" eaLnBrk="1" hangingPunct="1">
              <a:buNone/>
            </a:pPr>
            <a:endParaRPr lang="en-US" altLang="en-US" sz="2600" b="1" dirty="0"/>
          </a:p>
          <a:p>
            <a:pPr eaLnBrk="1" hangingPunct="1"/>
            <a:endParaRPr lang="en-US" altLang="en-US" sz="2600" b="1" dirty="0"/>
          </a:p>
          <a:p>
            <a:pPr lvl="1" eaLnBrk="1" hangingPunct="1">
              <a:buFont typeface="Wingdings" pitchFamily="2" charset="2"/>
              <a:buNone/>
            </a:pPr>
            <a:endParaRPr lang="en-US" altLang="en-US" sz="2200" b="1" i="1" baseline="-25000" dirty="0"/>
          </a:p>
          <a:p>
            <a:pPr lvl="1" eaLnBrk="1" hangingPunct="1">
              <a:buFont typeface="Wingdings" pitchFamily="2" charset="2"/>
              <a:buNone/>
            </a:pPr>
            <a:r>
              <a:rPr lang="en-US" altLang="en-US" sz="2200" b="1" i="1" baseline="-25000" dirty="0"/>
              <a:t>1</a:t>
            </a:r>
            <a:r>
              <a:rPr lang="en-US" altLang="en-US" sz="2200" b="1" i="1" dirty="0"/>
              <a:t>R</a:t>
            </a:r>
            <a:r>
              <a:rPr lang="en-US" altLang="en-US" sz="2200" b="1" i="1" baseline="-25000" dirty="0"/>
              <a:t>N</a:t>
            </a:r>
            <a:r>
              <a:rPr lang="en-US" altLang="en-US" sz="2200" b="1" dirty="0"/>
              <a:t> </a:t>
            </a:r>
            <a:r>
              <a:rPr lang="en-US" altLang="en-US" sz="2200" dirty="0"/>
              <a:t>= actual </a:t>
            </a:r>
            <a:r>
              <a:rPr lang="en-US" altLang="en-US" sz="2200" b="1" i="1" dirty="0"/>
              <a:t>N</a:t>
            </a:r>
            <a:r>
              <a:rPr lang="en-US" altLang="en-US" sz="2200" dirty="0"/>
              <a:t>-period rate today</a:t>
            </a:r>
          </a:p>
          <a:p>
            <a:pPr lvl="1" eaLnBrk="1" hangingPunct="1">
              <a:buFont typeface="Wingdings" pitchFamily="2" charset="2"/>
              <a:buNone/>
            </a:pPr>
            <a:r>
              <a:rPr lang="en-US" altLang="en-US" sz="2200" b="1" i="1" dirty="0"/>
              <a:t>N</a:t>
            </a:r>
            <a:r>
              <a:rPr lang="en-US" altLang="en-US" sz="2200" b="1" dirty="0"/>
              <a:t> </a:t>
            </a:r>
            <a:r>
              <a:rPr lang="en-US" altLang="en-US" sz="2200" dirty="0"/>
              <a:t>= term to maturity, </a:t>
            </a:r>
            <a:r>
              <a:rPr lang="en-US" altLang="en-US" sz="2200" b="1" i="1" dirty="0"/>
              <a:t>N</a:t>
            </a:r>
            <a:r>
              <a:rPr lang="en-US" altLang="en-US" sz="2200" dirty="0"/>
              <a:t> = 1, 2, …, 4, …</a:t>
            </a:r>
          </a:p>
          <a:p>
            <a:pPr lvl="1" eaLnBrk="1" hangingPunct="1">
              <a:buFont typeface="Wingdings" pitchFamily="2" charset="2"/>
              <a:buNone/>
            </a:pPr>
            <a:r>
              <a:rPr lang="en-US" altLang="en-US" sz="2200" b="1" i="1" baseline="-25000" dirty="0"/>
              <a:t>1</a:t>
            </a:r>
            <a:r>
              <a:rPr lang="en-US" altLang="en-US" sz="2200" b="1" i="1" dirty="0"/>
              <a:t>R</a:t>
            </a:r>
            <a:r>
              <a:rPr lang="en-US" altLang="en-US" sz="2200" b="1" i="1" baseline="-25000" dirty="0"/>
              <a:t>1</a:t>
            </a:r>
            <a:r>
              <a:rPr lang="en-US" altLang="en-US" sz="2200" b="1" baseline="-25000" dirty="0"/>
              <a:t> </a:t>
            </a:r>
            <a:r>
              <a:rPr lang="en-US" altLang="en-US" sz="2200" dirty="0"/>
              <a:t>= actual current one-year rate today</a:t>
            </a:r>
          </a:p>
          <a:p>
            <a:pPr lvl="1" eaLnBrk="1" hangingPunct="1">
              <a:buFont typeface="Wingdings" pitchFamily="2" charset="2"/>
              <a:buNone/>
            </a:pPr>
            <a:r>
              <a:rPr lang="en-US" altLang="en-US" sz="2200" b="1" i="1" dirty="0"/>
              <a:t>E(</a:t>
            </a:r>
            <a:r>
              <a:rPr lang="en-US" altLang="en-US" sz="2200" b="1" i="1" baseline="-25000" dirty="0"/>
              <a:t>i</a:t>
            </a:r>
            <a:r>
              <a:rPr lang="en-US" altLang="en-US" sz="2200" b="1" i="1" dirty="0"/>
              <a:t>r</a:t>
            </a:r>
            <a:r>
              <a:rPr lang="en-US" altLang="en-US" sz="2200" b="1" i="1" baseline="-25000" dirty="0"/>
              <a:t>1</a:t>
            </a:r>
            <a:r>
              <a:rPr lang="en-US" altLang="en-US" sz="2200" b="1" i="1" dirty="0"/>
              <a:t>)</a:t>
            </a:r>
            <a:r>
              <a:rPr lang="en-US" altLang="en-US" sz="2200" b="1" dirty="0"/>
              <a:t> </a:t>
            </a:r>
            <a:r>
              <a:rPr lang="en-US" altLang="en-US" sz="2200" dirty="0"/>
              <a:t>= expected one-year rates for years, </a:t>
            </a:r>
            <a:r>
              <a:rPr lang="en-US" altLang="en-US" sz="2200" b="1" i="1" dirty="0" err="1"/>
              <a:t>i</a:t>
            </a:r>
            <a:r>
              <a:rPr lang="en-US" altLang="en-US" sz="2200" dirty="0"/>
              <a:t> = 1 to </a:t>
            </a:r>
            <a:r>
              <a:rPr lang="en-US" altLang="en-US" sz="2200" b="1" i="1" dirty="0"/>
              <a:t>N</a:t>
            </a:r>
          </a:p>
        </p:txBody>
      </p:sp>
      <p:graphicFrame>
        <p:nvGraphicFramePr>
          <p:cNvPr id="25605" name="Object 4"/>
          <p:cNvGraphicFramePr>
            <a:graphicFrameLocks noGrp="1" noChangeAspect="1"/>
          </p:cNvGraphicFramePr>
          <p:nvPr>
            <p:ph sz="half" idx="4294967295"/>
            <p:extLst>
              <p:ext uri="{D42A27DB-BD31-4B8C-83A1-F6EECF244321}">
                <p14:modId xmlns:p14="http://schemas.microsoft.com/office/powerpoint/2010/main" val="3201435599"/>
              </p:ext>
            </p:extLst>
          </p:nvPr>
        </p:nvGraphicFramePr>
        <p:xfrm>
          <a:off x="877093" y="3326606"/>
          <a:ext cx="7389813" cy="598488"/>
        </p:xfrm>
        <a:graphic>
          <a:graphicData uri="http://schemas.openxmlformats.org/presentationml/2006/ole">
            <mc:AlternateContent xmlns:mc="http://schemas.openxmlformats.org/markup-compatibility/2006">
              <mc:Choice xmlns:v="urn:schemas-microsoft-com:vml" Requires="v">
                <p:oleObj spid="_x0000_s25698" name="Equation" r:id="rId4" imgW="3340100" imgH="266700" progId="Equation.3">
                  <p:embed/>
                </p:oleObj>
              </mc:Choice>
              <mc:Fallback>
                <p:oleObj name="Equation" r:id="rId4" imgW="3340100" imgH="2667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7093" y="3326606"/>
                        <a:ext cx="7389813" cy="598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Footer Placeholder 1">
            <a:extLst>
              <a:ext uri="{FF2B5EF4-FFF2-40B4-BE49-F238E27FC236}">
                <a16:creationId xmlns:a16="http://schemas.microsoft.com/office/drawing/2014/main" id="{2A9BAB37-1B4B-444F-9B21-AD497A7FB2F7}"/>
              </a:ext>
            </a:extLst>
          </p:cNvPr>
          <p:cNvSpPr>
            <a:spLocks noGrp="1"/>
          </p:cNvSpPr>
          <p:nvPr>
            <p:ph type="ftr" sz="quarter" idx="11"/>
          </p:nvPr>
        </p:nvSpPr>
        <p:spPr>
          <a:xfrm>
            <a:off x="1981200" y="6248400"/>
            <a:ext cx="6285706"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idx="4294967295"/>
          </p:nvPr>
        </p:nvSpPr>
        <p:spPr/>
        <p:txBody>
          <a:bodyPr anchor="ctr"/>
          <a:lstStyle/>
          <a:p>
            <a:pPr eaLnBrk="1" hangingPunct="1"/>
            <a:r>
              <a:rPr lang="en-US" altLang="en-US" sz="3500"/>
              <a:t>Interest Rate Fundamentals</a:t>
            </a:r>
          </a:p>
        </p:txBody>
      </p:sp>
      <p:sp>
        <p:nvSpPr>
          <p:cNvPr id="4100"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a:t>Nominal interest rates: the interest rates actually observed in financial markets</a:t>
            </a:r>
            <a:endParaRPr lang="en-US" altLang="en-US" sz="2600" b="1"/>
          </a:p>
          <a:p>
            <a:pPr lvl="1" eaLnBrk="1" hangingPunct="1"/>
            <a:r>
              <a:rPr lang="en-US" altLang="en-US"/>
              <a:t>Used to determine fair present value and prices of securities</a:t>
            </a:r>
          </a:p>
          <a:p>
            <a:pPr lvl="1" eaLnBrk="1" hangingPunct="1"/>
            <a:r>
              <a:rPr lang="en-US" altLang="en-US"/>
              <a:t>Two components:</a:t>
            </a:r>
          </a:p>
          <a:p>
            <a:pPr lvl="2" eaLnBrk="1" hangingPunct="1"/>
            <a:r>
              <a:rPr lang="en-US" altLang="en-US" sz="2500"/>
              <a:t>Opportunity cost</a:t>
            </a:r>
          </a:p>
          <a:p>
            <a:pPr lvl="2" eaLnBrk="1" hangingPunct="1"/>
            <a:r>
              <a:rPr lang="en-US" altLang="en-US" sz="2500"/>
              <a:t>Adjustments for individual security characteristics</a:t>
            </a:r>
          </a:p>
          <a:p>
            <a:pPr lvl="1" eaLnBrk="1" hangingPunct="1"/>
            <a:endParaRPr lang="en-US" altLang="en-US"/>
          </a:p>
        </p:txBody>
      </p:sp>
      <p:sp>
        <p:nvSpPr>
          <p:cNvPr id="2" name="Footer Placeholder 1">
            <a:extLst>
              <a:ext uri="{FF2B5EF4-FFF2-40B4-BE49-F238E27FC236}">
                <a16:creationId xmlns:a16="http://schemas.microsoft.com/office/drawing/2014/main" id="{C511AED7-DA8B-41C4-A298-FDE0A250A8E0}"/>
              </a:ext>
            </a:extLst>
          </p:cNvPr>
          <p:cNvSpPr>
            <a:spLocks noGrp="1"/>
          </p:cNvSpPr>
          <p:nvPr>
            <p:ph type="ftr" sz="quarter" idx="11"/>
          </p:nvPr>
        </p:nvSpPr>
        <p:spPr>
          <a:xfrm>
            <a:off x="16002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idx="4294967295"/>
          </p:nvPr>
        </p:nvSpPr>
        <p:spPr/>
        <p:txBody>
          <a:bodyPr anchor="ctr"/>
          <a:lstStyle/>
          <a:p>
            <a:pPr eaLnBrk="1" hangingPunct="1"/>
            <a:r>
              <a:rPr lang="en-US" altLang="en-US" sz="3500"/>
              <a:t>Liquidity Premium Theory</a:t>
            </a:r>
          </a:p>
        </p:txBody>
      </p:sp>
      <p:sp>
        <p:nvSpPr>
          <p:cNvPr id="26628"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Long-term interest rates are geometric averages of current and expected future short-term interest rates </a:t>
            </a:r>
            <a:r>
              <a:rPr lang="en-US" altLang="en-US" sz="2600" b="1" i="1" u="sng" dirty="0"/>
              <a:t>plus liquidity risk premiums that increase with maturity</a:t>
            </a:r>
          </a:p>
          <a:p>
            <a:pPr eaLnBrk="1" hangingPunct="1"/>
            <a:endParaRPr lang="en-US" altLang="en-US" sz="2600" b="1" dirty="0"/>
          </a:p>
          <a:p>
            <a:pPr lvl="1" eaLnBrk="1" hangingPunct="1">
              <a:buFont typeface="Wingdings" pitchFamily="2" charset="2"/>
              <a:buNone/>
            </a:pPr>
            <a:endParaRPr lang="en-US" altLang="en-US" sz="2200" b="1" i="1" baseline="-25000" dirty="0"/>
          </a:p>
          <a:p>
            <a:pPr lvl="1" eaLnBrk="1" hangingPunct="1">
              <a:buFont typeface="Wingdings" pitchFamily="2" charset="2"/>
              <a:buNone/>
            </a:pPr>
            <a:endParaRPr lang="en-US" altLang="en-US" sz="2200" b="1" i="1" dirty="0"/>
          </a:p>
          <a:p>
            <a:pPr lvl="1" eaLnBrk="1" hangingPunct="1">
              <a:buFont typeface="Wingdings" pitchFamily="2" charset="2"/>
              <a:buNone/>
            </a:pPr>
            <a:r>
              <a:rPr lang="en-US" altLang="en-US" sz="2200" b="1" i="1" dirty="0"/>
              <a:t>L</a:t>
            </a:r>
            <a:r>
              <a:rPr lang="en-US" altLang="en-US" sz="2200" b="1" i="1" baseline="-25000" dirty="0"/>
              <a:t>t</a:t>
            </a:r>
            <a:r>
              <a:rPr lang="en-US" altLang="en-US" sz="2200" b="1" dirty="0"/>
              <a:t> </a:t>
            </a:r>
            <a:r>
              <a:rPr lang="en-US" altLang="en-US" sz="2200" dirty="0"/>
              <a:t>= liquidity premium for period</a:t>
            </a:r>
            <a:r>
              <a:rPr lang="en-US" altLang="en-US" sz="2200" b="1" dirty="0"/>
              <a:t> </a:t>
            </a:r>
            <a:r>
              <a:rPr lang="en-US" altLang="en-US" sz="2200" b="1" i="1" dirty="0"/>
              <a:t>t</a:t>
            </a:r>
          </a:p>
          <a:p>
            <a:pPr lvl="1" eaLnBrk="1" hangingPunct="1">
              <a:buFont typeface="Wingdings" pitchFamily="2" charset="2"/>
              <a:buNone/>
            </a:pPr>
            <a:r>
              <a:rPr lang="en-US" altLang="en-US" sz="2200" b="1" i="1" dirty="0"/>
              <a:t>L</a:t>
            </a:r>
            <a:r>
              <a:rPr lang="en-US" altLang="en-US" sz="2200" b="1" i="1" baseline="-25000" dirty="0"/>
              <a:t>2</a:t>
            </a:r>
            <a:r>
              <a:rPr lang="en-US" altLang="en-US" sz="2200" b="1" i="1" dirty="0"/>
              <a:t> &lt; L</a:t>
            </a:r>
            <a:r>
              <a:rPr lang="en-US" altLang="en-US" sz="2200" b="1" i="1" baseline="-25000" dirty="0"/>
              <a:t>3</a:t>
            </a:r>
            <a:r>
              <a:rPr lang="en-US" altLang="en-US" sz="2200" b="1" i="1" dirty="0"/>
              <a:t> &lt; …L</a:t>
            </a:r>
            <a:r>
              <a:rPr lang="en-US" altLang="en-US" sz="2200" b="1" i="1" baseline="-25000" dirty="0"/>
              <a:t>N</a:t>
            </a:r>
            <a:endParaRPr lang="en-US" altLang="en-US" sz="2200" b="1" i="1" dirty="0"/>
          </a:p>
        </p:txBody>
      </p:sp>
      <p:graphicFrame>
        <p:nvGraphicFramePr>
          <p:cNvPr id="26629" name="Object 4"/>
          <p:cNvGraphicFramePr>
            <a:graphicFrameLocks noGrp="1" noChangeAspect="1"/>
          </p:cNvGraphicFramePr>
          <p:nvPr>
            <p:ph sz="half" idx="4294967295"/>
            <p:extLst>
              <p:ext uri="{D42A27DB-BD31-4B8C-83A1-F6EECF244321}">
                <p14:modId xmlns:p14="http://schemas.microsoft.com/office/powerpoint/2010/main" val="325683706"/>
              </p:ext>
            </p:extLst>
          </p:nvPr>
        </p:nvGraphicFramePr>
        <p:xfrm>
          <a:off x="627856" y="3663950"/>
          <a:ext cx="7888288" cy="522288"/>
        </p:xfrm>
        <a:graphic>
          <a:graphicData uri="http://schemas.openxmlformats.org/presentationml/2006/ole">
            <mc:AlternateContent xmlns:mc="http://schemas.openxmlformats.org/markup-compatibility/2006">
              <mc:Choice xmlns:v="urn:schemas-microsoft-com:vml" Requires="v">
                <p:oleObj spid="_x0000_s26722" name="Equation" r:id="rId4" imgW="4076700" imgH="266700" progId="Equation.3">
                  <p:embed/>
                </p:oleObj>
              </mc:Choice>
              <mc:Fallback>
                <p:oleObj name="Equation" r:id="rId4" imgW="4076700" imgH="2667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7856" y="3663950"/>
                        <a:ext cx="7888288" cy="52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Footer Placeholder 1">
            <a:extLst>
              <a:ext uri="{FF2B5EF4-FFF2-40B4-BE49-F238E27FC236}">
                <a16:creationId xmlns:a16="http://schemas.microsoft.com/office/drawing/2014/main" id="{EFB35654-AB81-460B-95A7-BE0C4FA6E46D}"/>
              </a:ext>
            </a:extLst>
          </p:cNvPr>
          <p:cNvSpPr>
            <a:spLocks noGrp="1"/>
          </p:cNvSpPr>
          <p:nvPr>
            <p:ph type="ftr" sz="quarter" idx="11"/>
          </p:nvPr>
        </p:nvSpPr>
        <p:spPr>
          <a:xfrm>
            <a:off x="19050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idx="4294967295"/>
          </p:nvPr>
        </p:nvSpPr>
        <p:spPr/>
        <p:txBody>
          <a:bodyPr anchor="ctr"/>
          <a:lstStyle/>
          <a:p>
            <a:pPr eaLnBrk="1" hangingPunct="1"/>
            <a:r>
              <a:rPr lang="en-US" altLang="en-US" sz="3500" dirty="0"/>
              <a:t>UET vs. LPT</a:t>
            </a:r>
          </a:p>
        </p:txBody>
      </p:sp>
      <p:pic>
        <p:nvPicPr>
          <p:cNvPr id="27652"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5950" y="1181100"/>
            <a:ext cx="5353050" cy="5305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ChangeArrowheads="1"/>
          </p:cNvSpPr>
          <p:nvPr>
            <p:ph type="title" idx="4294967295"/>
          </p:nvPr>
        </p:nvSpPr>
        <p:spPr/>
        <p:txBody>
          <a:bodyPr anchor="ctr"/>
          <a:lstStyle/>
          <a:p>
            <a:pPr eaLnBrk="1" hangingPunct="1"/>
            <a:r>
              <a:rPr lang="en-US" altLang="en-US" sz="3500"/>
              <a:t>Market Segmentation Theory</a:t>
            </a:r>
          </a:p>
        </p:txBody>
      </p:sp>
      <p:sp>
        <p:nvSpPr>
          <p:cNvPr id="28676"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a:t>Individual investors and FIs have specific maturity preferences</a:t>
            </a:r>
          </a:p>
          <a:p>
            <a:pPr eaLnBrk="1" hangingPunct="1"/>
            <a:r>
              <a:rPr lang="en-US" altLang="en-US" sz="2600" b="1"/>
              <a:t>Interest rates are determined by distinct supply and demand conditions within many maturity segments</a:t>
            </a:r>
          </a:p>
          <a:p>
            <a:pPr eaLnBrk="1" hangingPunct="1"/>
            <a:r>
              <a:rPr lang="en-US" altLang="en-US" sz="2600" b="1"/>
              <a:t>Investors and borrowers deviate from their preferred maturity segment only when adequately compensated to do so</a:t>
            </a:r>
          </a:p>
        </p:txBody>
      </p:sp>
      <p:sp>
        <p:nvSpPr>
          <p:cNvPr id="2" name="Footer Placeholder 1">
            <a:extLst>
              <a:ext uri="{FF2B5EF4-FFF2-40B4-BE49-F238E27FC236}">
                <a16:creationId xmlns:a16="http://schemas.microsoft.com/office/drawing/2014/main" id="{D8CBA50A-934D-4314-9AEB-ECACA93DE39E}"/>
              </a:ext>
            </a:extLst>
          </p:cNvPr>
          <p:cNvSpPr>
            <a:spLocks noGrp="1"/>
          </p:cNvSpPr>
          <p:nvPr>
            <p:ph type="ftr" sz="quarter" idx="11"/>
          </p:nvPr>
        </p:nvSpPr>
        <p:spPr>
          <a:xfrm>
            <a:off x="1600200" y="6248400"/>
            <a:ext cx="64008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idx="4294967295"/>
          </p:nvPr>
        </p:nvSpPr>
        <p:spPr/>
        <p:txBody>
          <a:bodyPr anchor="ctr"/>
          <a:lstStyle/>
          <a:p>
            <a:pPr eaLnBrk="1" hangingPunct="1"/>
            <a:r>
              <a:rPr lang="en-US" altLang="en-US" sz="3500"/>
              <a:t>Implied Forward Rates</a:t>
            </a:r>
          </a:p>
        </p:txBody>
      </p:sp>
      <p:sp>
        <p:nvSpPr>
          <p:cNvPr id="29700"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A forward rate (</a:t>
            </a:r>
            <a:r>
              <a:rPr lang="en-US" altLang="en-US" sz="2600" b="1" i="1" dirty="0"/>
              <a:t>f</a:t>
            </a:r>
            <a:r>
              <a:rPr lang="en-US" altLang="en-US" sz="2600" b="1" dirty="0"/>
              <a:t>) is an expected rate on a short-term security that is to be originated at some point in the future</a:t>
            </a:r>
          </a:p>
          <a:p>
            <a:pPr eaLnBrk="1" hangingPunct="1"/>
            <a:r>
              <a:rPr lang="en-US" altLang="en-US" sz="2600" b="1" dirty="0"/>
              <a:t>The one-year forward rate for any year, </a:t>
            </a:r>
            <a:r>
              <a:rPr lang="en-US" altLang="en-US" sz="2600" b="1" i="1" dirty="0"/>
              <a:t>N </a:t>
            </a:r>
            <a:r>
              <a:rPr lang="en-US" altLang="en-US" sz="2600" b="1" dirty="0"/>
              <a:t>years into the future is:</a:t>
            </a:r>
          </a:p>
        </p:txBody>
      </p:sp>
      <p:graphicFrame>
        <p:nvGraphicFramePr>
          <p:cNvPr id="29701" name="Object 4"/>
          <p:cNvGraphicFramePr>
            <a:graphicFrameLocks noGrp="1" noChangeAspect="1"/>
          </p:cNvGraphicFramePr>
          <p:nvPr>
            <p:ph sz="half" idx="4294967295"/>
          </p:nvPr>
        </p:nvGraphicFramePr>
        <p:xfrm>
          <a:off x="2138363" y="4329113"/>
          <a:ext cx="5176837" cy="576262"/>
        </p:xfrm>
        <a:graphic>
          <a:graphicData uri="http://schemas.openxmlformats.org/presentationml/2006/ole">
            <mc:AlternateContent xmlns:mc="http://schemas.openxmlformats.org/markup-compatibility/2006">
              <mc:Choice xmlns:v="urn:schemas-microsoft-com:vml" Requires="v">
                <p:oleObj spid="_x0000_s29794" name="Equation" r:id="rId4" imgW="2425700" imgH="266700" progId="Equation.3">
                  <p:embed/>
                </p:oleObj>
              </mc:Choice>
              <mc:Fallback>
                <p:oleObj name="Equation" r:id="rId4" imgW="2425700" imgH="2667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8363" y="4329113"/>
                        <a:ext cx="5176837"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Footer Placeholder 1">
            <a:extLst>
              <a:ext uri="{FF2B5EF4-FFF2-40B4-BE49-F238E27FC236}">
                <a16:creationId xmlns:a16="http://schemas.microsoft.com/office/drawing/2014/main" id="{5850B744-B1F9-45AD-9272-41FD41FEAC8C}"/>
              </a:ext>
            </a:extLst>
          </p:cNvPr>
          <p:cNvSpPr>
            <a:spLocks noGrp="1"/>
          </p:cNvSpPr>
          <p:nvPr>
            <p:ph type="ftr" sz="quarter" idx="11"/>
          </p:nvPr>
        </p:nvSpPr>
        <p:spPr>
          <a:xfrm>
            <a:off x="17526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idx="4294967295"/>
          </p:nvPr>
        </p:nvSpPr>
        <p:spPr/>
        <p:txBody>
          <a:bodyPr anchor="ctr"/>
          <a:lstStyle/>
          <a:p>
            <a:pPr eaLnBrk="1" hangingPunct="1"/>
            <a:r>
              <a:rPr lang="en-US" altLang="en-US" sz="3500"/>
              <a:t>Time Value of Money and Interest Rates</a:t>
            </a:r>
          </a:p>
        </p:txBody>
      </p:sp>
      <p:sp>
        <p:nvSpPr>
          <p:cNvPr id="30724"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The time value of money is based on the notion that a dollar received today is worth more than a dollar received at some future date</a:t>
            </a:r>
          </a:p>
          <a:p>
            <a:pPr lvl="1" eaLnBrk="1" hangingPunct="1"/>
            <a:r>
              <a:rPr lang="en-US" altLang="en-US" b="1" dirty="0"/>
              <a:t>Simple interest: </a:t>
            </a:r>
            <a:r>
              <a:rPr lang="en-US" altLang="en-US" sz="2800" dirty="0"/>
              <a:t>interest earned on an investment is not reinvested</a:t>
            </a:r>
            <a:endParaRPr lang="en-US" altLang="en-US" dirty="0"/>
          </a:p>
          <a:p>
            <a:pPr lvl="1" eaLnBrk="1" hangingPunct="1"/>
            <a:r>
              <a:rPr lang="en-US" altLang="en-US" b="1" dirty="0"/>
              <a:t>Compound interest: </a:t>
            </a:r>
            <a:r>
              <a:rPr lang="en-US" altLang="en-US" sz="2800" dirty="0"/>
              <a:t>interest earned on an investment is reinvested, most common</a:t>
            </a:r>
          </a:p>
        </p:txBody>
      </p:sp>
      <p:sp>
        <p:nvSpPr>
          <p:cNvPr id="2" name="Footer Placeholder 1">
            <a:extLst>
              <a:ext uri="{FF2B5EF4-FFF2-40B4-BE49-F238E27FC236}">
                <a16:creationId xmlns:a16="http://schemas.microsoft.com/office/drawing/2014/main" id="{15A52851-717C-4FC1-A0CC-5271354F132D}"/>
              </a:ext>
            </a:extLst>
          </p:cNvPr>
          <p:cNvSpPr>
            <a:spLocks noGrp="1"/>
          </p:cNvSpPr>
          <p:nvPr>
            <p:ph type="ftr" sz="quarter" idx="11"/>
          </p:nvPr>
        </p:nvSpPr>
        <p:spPr>
          <a:xfrm>
            <a:off x="20574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idx="4294967295"/>
          </p:nvPr>
        </p:nvSpPr>
        <p:spPr/>
        <p:txBody>
          <a:bodyPr anchor="ctr"/>
          <a:lstStyle/>
          <a:p>
            <a:pPr eaLnBrk="1" hangingPunct="1"/>
            <a:r>
              <a:rPr lang="en-US" altLang="en-US" sz="3500"/>
              <a:t>Present Value of a Lump Sum</a:t>
            </a:r>
          </a:p>
        </p:txBody>
      </p:sp>
      <p:sp>
        <p:nvSpPr>
          <p:cNvPr id="31748" name="Rectangle 3"/>
          <p:cNvSpPr>
            <a:spLocks noGrp="1" noChangeArrowheads="1"/>
          </p:cNvSpPr>
          <p:nvPr>
            <p:ph type="body" sz="half" idx="4294967295"/>
          </p:nvPr>
        </p:nvSpPr>
        <p:spPr>
          <a:xfrm>
            <a:off x="457200" y="1676401"/>
            <a:ext cx="8229600" cy="4419600"/>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Discount future payments using current interest rates to find the present value (PV) </a:t>
            </a:r>
          </a:p>
          <a:p>
            <a:pPr eaLnBrk="1" hangingPunct="1">
              <a:buFont typeface="Wingdings" pitchFamily="2" charset="2"/>
              <a:buNone/>
            </a:pPr>
            <a:r>
              <a:rPr lang="en-US" altLang="en-US" sz="2600" b="1" i="1" dirty="0"/>
              <a:t>	</a:t>
            </a:r>
          </a:p>
          <a:p>
            <a:pPr algn="ctr" eaLnBrk="1" hangingPunct="1">
              <a:buFont typeface="Wingdings" pitchFamily="2" charset="2"/>
              <a:buNone/>
            </a:pPr>
            <a:r>
              <a:rPr lang="en-US" altLang="en-US" sz="2600" b="1" i="1" dirty="0"/>
              <a:t>PV</a:t>
            </a:r>
            <a:r>
              <a:rPr lang="en-US" altLang="en-US" sz="2600" b="1" dirty="0"/>
              <a:t>  =  </a:t>
            </a:r>
            <a:r>
              <a:rPr lang="en-US" altLang="en-US" sz="2600" b="1" i="1" dirty="0" err="1"/>
              <a:t>FV</a:t>
            </a:r>
            <a:r>
              <a:rPr lang="en-US" altLang="en-US" sz="2600" b="1" i="1" baseline="-25000" dirty="0" err="1"/>
              <a:t>t</a:t>
            </a:r>
            <a:r>
              <a:rPr lang="en-US" altLang="en-US" sz="2600" b="1" dirty="0"/>
              <a:t>/(1 + </a:t>
            </a:r>
            <a:r>
              <a:rPr lang="en-US" altLang="en-US" sz="2600" b="1" i="1" dirty="0"/>
              <a:t>r</a:t>
            </a:r>
            <a:r>
              <a:rPr lang="en-US" altLang="en-US" sz="2600" b="1" dirty="0"/>
              <a:t>)</a:t>
            </a:r>
            <a:r>
              <a:rPr lang="en-US" altLang="en-US" sz="2600" b="1" i="1" baseline="30000" dirty="0"/>
              <a:t>t</a:t>
            </a:r>
            <a:endParaRPr lang="en-US" altLang="en-US" sz="2600" b="1" dirty="0"/>
          </a:p>
          <a:p>
            <a:pPr lvl="1" eaLnBrk="1" hangingPunct="1">
              <a:buFont typeface="Wingdings" pitchFamily="2" charset="2"/>
              <a:buNone/>
            </a:pPr>
            <a:endParaRPr lang="en-US" altLang="en-US" sz="2200" b="1" i="1" dirty="0"/>
          </a:p>
          <a:p>
            <a:pPr lvl="1" eaLnBrk="1" hangingPunct="1">
              <a:buFont typeface="Wingdings" pitchFamily="2" charset="2"/>
              <a:buNone/>
            </a:pPr>
            <a:r>
              <a:rPr lang="en-US" altLang="en-US" sz="2200" b="1" i="1" dirty="0"/>
              <a:t>PV</a:t>
            </a:r>
            <a:r>
              <a:rPr lang="en-US" altLang="en-US" sz="2200" dirty="0"/>
              <a:t> =  present value of cash flow</a:t>
            </a:r>
          </a:p>
          <a:p>
            <a:pPr marL="1085850" lvl="1" indent="-741363" eaLnBrk="1" hangingPunct="1">
              <a:buFont typeface="Wingdings" pitchFamily="2" charset="2"/>
              <a:buNone/>
            </a:pPr>
            <a:r>
              <a:rPr lang="en-US" altLang="en-US" sz="2200" b="1" i="1" dirty="0" err="1"/>
              <a:t>FV</a:t>
            </a:r>
            <a:r>
              <a:rPr lang="en-US" altLang="en-US" sz="2200" b="1" i="1" baseline="-25000" dirty="0" err="1"/>
              <a:t>t</a:t>
            </a:r>
            <a:r>
              <a:rPr lang="en-US" altLang="en-US" sz="2200" dirty="0"/>
              <a:t> = future value of cash flow (lump sum) received in </a:t>
            </a:r>
            <a:r>
              <a:rPr lang="en-US" altLang="en-US" sz="2200" b="1" i="1" dirty="0"/>
              <a:t>t</a:t>
            </a:r>
            <a:r>
              <a:rPr lang="en-US" altLang="en-US" sz="2200" dirty="0"/>
              <a:t>   periods</a:t>
            </a:r>
          </a:p>
          <a:p>
            <a:pPr lvl="1" eaLnBrk="1" hangingPunct="1">
              <a:buFont typeface="Wingdings" pitchFamily="2" charset="2"/>
              <a:buNone/>
            </a:pPr>
            <a:r>
              <a:rPr lang="en-US" altLang="en-US" sz="2200" b="1" i="1" dirty="0"/>
              <a:t>r</a:t>
            </a:r>
            <a:r>
              <a:rPr lang="en-US" altLang="en-US" sz="2200" i="1" dirty="0"/>
              <a:t> </a:t>
            </a:r>
            <a:r>
              <a:rPr lang="en-US" altLang="en-US" sz="2200" dirty="0"/>
              <a:t>= 	  interest rate earned per period on investment</a:t>
            </a:r>
          </a:p>
          <a:p>
            <a:pPr lvl="1" eaLnBrk="1" hangingPunct="1">
              <a:buFont typeface="Wingdings" pitchFamily="2" charset="2"/>
              <a:buNone/>
            </a:pPr>
            <a:r>
              <a:rPr lang="en-US" altLang="en-US" sz="2200" b="1" i="1" dirty="0"/>
              <a:t>t</a:t>
            </a:r>
            <a:r>
              <a:rPr lang="en-US" altLang="en-US" sz="2200" i="1" dirty="0"/>
              <a:t> </a:t>
            </a:r>
            <a:r>
              <a:rPr lang="en-US" altLang="en-US" sz="2200" dirty="0"/>
              <a:t>=     number of compounding periods in investment horizon</a:t>
            </a:r>
          </a:p>
        </p:txBody>
      </p:sp>
      <p:sp>
        <p:nvSpPr>
          <p:cNvPr id="2" name="Footer Placeholder 1">
            <a:extLst>
              <a:ext uri="{FF2B5EF4-FFF2-40B4-BE49-F238E27FC236}">
                <a16:creationId xmlns:a16="http://schemas.microsoft.com/office/drawing/2014/main" id="{48CA027E-9AD0-432F-9994-75F68D7B0F83}"/>
              </a:ext>
            </a:extLst>
          </p:cNvPr>
          <p:cNvSpPr>
            <a:spLocks noGrp="1"/>
          </p:cNvSpPr>
          <p:nvPr>
            <p:ph type="ftr" sz="quarter" idx="11"/>
          </p:nvPr>
        </p:nvSpPr>
        <p:spPr>
          <a:xfrm>
            <a:off x="20574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p:cNvSpPr>
            <a:spLocks noGrp="1" noChangeArrowheads="1"/>
          </p:cNvSpPr>
          <p:nvPr>
            <p:ph type="title" idx="4294967295"/>
          </p:nvPr>
        </p:nvSpPr>
        <p:spPr/>
        <p:txBody>
          <a:bodyPr anchor="ctr"/>
          <a:lstStyle/>
          <a:p>
            <a:pPr eaLnBrk="1" hangingPunct="1"/>
            <a:r>
              <a:rPr lang="en-US" altLang="en-US" sz="3500"/>
              <a:t>Future Value of a Lump Sum</a:t>
            </a:r>
          </a:p>
        </p:txBody>
      </p:sp>
      <p:sp>
        <p:nvSpPr>
          <p:cNvPr id="32772"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The future value (FV) of a lump sum received at the beginning of the investment horizon</a:t>
            </a:r>
          </a:p>
          <a:p>
            <a:pPr eaLnBrk="1" hangingPunct="1">
              <a:buFont typeface="Wingdings" pitchFamily="2" charset="2"/>
              <a:buNone/>
            </a:pPr>
            <a:r>
              <a:rPr lang="en-US" altLang="en-US" b="1" i="1" dirty="0"/>
              <a:t>	</a:t>
            </a:r>
          </a:p>
          <a:p>
            <a:pPr algn="ctr" eaLnBrk="1" hangingPunct="1">
              <a:buFont typeface="Wingdings" pitchFamily="2" charset="2"/>
              <a:buNone/>
            </a:pPr>
            <a:r>
              <a:rPr lang="en-US" altLang="en-US" b="1" i="1" dirty="0"/>
              <a:t>	</a:t>
            </a:r>
            <a:r>
              <a:rPr lang="en-US" altLang="en-US" b="1" i="1" dirty="0" err="1"/>
              <a:t>FV</a:t>
            </a:r>
            <a:r>
              <a:rPr lang="en-US" altLang="en-US" b="1" i="1" baseline="-25000" dirty="0" err="1"/>
              <a:t>t</a:t>
            </a:r>
            <a:r>
              <a:rPr lang="en-US" altLang="en-US" b="1" dirty="0"/>
              <a:t>  =  </a:t>
            </a:r>
            <a:r>
              <a:rPr lang="en-US" altLang="en-US" b="1" i="1" dirty="0"/>
              <a:t>PV</a:t>
            </a:r>
            <a:r>
              <a:rPr lang="en-US" altLang="en-US" b="1" i="1" baseline="-25000" dirty="0"/>
              <a:t> </a:t>
            </a:r>
            <a:r>
              <a:rPr lang="en-US" altLang="en-US" b="1" dirty="0"/>
              <a:t>(1 + </a:t>
            </a:r>
            <a:r>
              <a:rPr lang="en-US" altLang="en-US" b="1" i="1" dirty="0"/>
              <a:t>r</a:t>
            </a:r>
            <a:r>
              <a:rPr lang="en-US" altLang="en-US" b="1" dirty="0"/>
              <a:t>)</a:t>
            </a:r>
            <a:r>
              <a:rPr lang="en-US" altLang="en-US" b="1" i="1" baseline="30000" dirty="0"/>
              <a:t>t</a:t>
            </a:r>
            <a:endParaRPr lang="en-US" altLang="en-US" sz="1000" b="1" i="1" dirty="0"/>
          </a:p>
          <a:p>
            <a:pPr lvl="1" eaLnBrk="1" hangingPunct="1">
              <a:buFont typeface="Wingdings" pitchFamily="2" charset="2"/>
              <a:buNone/>
            </a:pPr>
            <a:endParaRPr lang="en-US" altLang="en-US" b="1" i="1" dirty="0"/>
          </a:p>
        </p:txBody>
      </p:sp>
      <p:sp>
        <p:nvSpPr>
          <p:cNvPr id="2" name="Footer Placeholder 1">
            <a:extLst>
              <a:ext uri="{FF2B5EF4-FFF2-40B4-BE49-F238E27FC236}">
                <a16:creationId xmlns:a16="http://schemas.microsoft.com/office/drawing/2014/main" id="{BBE9D15A-E28E-48AC-8FD3-75405EE84504}"/>
              </a:ext>
            </a:extLst>
          </p:cNvPr>
          <p:cNvSpPr>
            <a:spLocks noGrp="1"/>
          </p:cNvSpPr>
          <p:nvPr>
            <p:ph type="ftr" sz="quarter" idx="11"/>
          </p:nvPr>
        </p:nvSpPr>
        <p:spPr>
          <a:xfrm>
            <a:off x="19812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idx="4294967295"/>
          </p:nvPr>
        </p:nvSpPr>
        <p:spPr>
          <a:xfrm>
            <a:off x="685800" y="304800"/>
            <a:ext cx="7772400" cy="1143000"/>
          </a:xfrm>
        </p:spPr>
        <p:txBody>
          <a:bodyPr anchor="ctr"/>
          <a:lstStyle/>
          <a:p>
            <a:pPr eaLnBrk="1" hangingPunct="1"/>
            <a:r>
              <a:rPr lang="en-US" altLang="en-US" sz="3500"/>
              <a:t>Relation between Interest Rates and Present and Future Values</a:t>
            </a:r>
          </a:p>
        </p:txBody>
      </p:sp>
      <p:sp>
        <p:nvSpPr>
          <p:cNvPr id="33796" name="Text Box 4"/>
          <p:cNvSpPr txBox="1">
            <a:spLocks noChangeArrowheads="1"/>
          </p:cNvSpPr>
          <p:nvPr/>
        </p:nvSpPr>
        <p:spPr bwMode="auto">
          <a:xfrm>
            <a:off x="228600" y="1828800"/>
            <a:ext cx="12192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Present </a:t>
            </a:r>
          </a:p>
          <a:p>
            <a:r>
              <a:rPr lang="en-US" altLang="en-US" b="1"/>
              <a:t>Value</a:t>
            </a:r>
          </a:p>
          <a:p>
            <a:r>
              <a:rPr lang="en-US" altLang="en-US" b="1"/>
              <a:t>(PV)</a:t>
            </a:r>
          </a:p>
        </p:txBody>
      </p:sp>
      <p:sp>
        <p:nvSpPr>
          <p:cNvPr id="33797" name="Line 5"/>
          <p:cNvSpPr>
            <a:spLocks noChangeShapeType="1"/>
          </p:cNvSpPr>
          <p:nvPr/>
        </p:nvSpPr>
        <p:spPr bwMode="auto">
          <a:xfrm>
            <a:off x="1600200" y="1828800"/>
            <a:ext cx="0" cy="25781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798" name="Line 6"/>
          <p:cNvSpPr>
            <a:spLocks noChangeShapeType="1"/>
          </p:cNvSpPr>
          <p:nvPr/>
        </p:nvSpPr>
        <p:spPr bwMode="auto">
          <a:xfrm>
            <a:off x="1585913" y="4419600"/>
            <a:ext cx="2605087"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799" name="Text Box 14"/>
          <p:cNvSpPr txBox="1">
            <a:spLocks noChangeArrowheads="1"/>
          </p:cNvSpPr>
          <p:nvPr/>
        </p:nvSpPr>
        <p:spPr bwMode="auto">
          <a:xfrm>
            <a:off x="2362200" y="4419600"/>
            <a:ext cx="1885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Interest Rate</a:t>
            </a:r>
            <a:endParaRPr lang="en-US" altLang="en-US"/>
          </a:p>
        </p:txBody>
      </p:sp>
      <p:sp>
        <p:nvSpPr>
          <p:cNvPr id="33800" name="Text Box 15"/>
          <p:cNvSpPr txBox="1">
            <a:spLocks noChangeArrowheads="1"/>
          </p:cNvSpPr>
          <p:nvPr/>
        </p:nvSpPr>
        <p:spPr bwMode="auto">
          <a:xfrm>
            <a:off x="4876800" y="2774950"/>
            <a:ext cx="1081088"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Future</a:t>
            </a:r>
          </a:p>
          <a:p>
            <a:r>
              <a:rPr lang="en-US" altLang="en-US" b="1"/>
              <a:t>Value</a:t>
            </a:r>
          </a:p>
          <a:p>
            <a:r>
              <a:rPr lang="en-US" altLang="en-US" b="1"/>
              <a:t>(FV)</a:t>
            </a:r>
            <a:endParaRPr lang="en-US" altLang="en-US"/>
          </a:p>
        </p:txBody>
      </p:sp>
      <p:sp>
        <p:nvSpPr>
          <p:cNvPr id="33801" name="Line 16"/>
          <p:cNvSpPr>
            <a:spLocks noChangeShapeType="1"/>
          </p:cNvSpPr>
          <p:nvPr/>
        </p:nvSpPr>
        <p:spPr bwMode="auto">
          <a:xfrm>
            <a:off x="5943600" y="2743200"/>
            <a:ext cx="0" cy="267811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02" name="Line 17"/>
          <p:cNvSpPr>
            <a:spLocks noChangeShapeType="1"/>
          </p:cNvSpPr>
          <p:nvPr/>
        </p:nvSpPr>
        <p:spPr bwMode="auto">
          <a:xfrm>
            <a:off x="5975350" y="5410200"/>
            <a:ext cx="2605088"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03" name="Text Box 18"/>
          <p:cNvSpPr txBox="1">
            <a:spLocks noChangeArrowheads="1"/>
          </p:cNvSpPr>
          <p:nvPr/>
        </p:nvSpPr>
        <p:spPr bwMode="auto">
          <a:xfrm>
            <a:off x="6705600" y="5410200"/>
            <a:ext cx="1885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Interest Rate</a:t>
            </a:r>
            <a:endParaRPr lang="en-US" altLang="en-US"/>
          </a:p>
        </p:txBody>
      </p:sp>
      <p:sp>
        <p:nvSpPr>
          <p:cNvPr id="33804" name="Freeform 24"/>
          <p:cNvSpPr>
            <a:spLocks/>
          </p:cNvSpPr>
          <p:nvPr/>
        </p:nvSpPr>
        <p:spPr bwMode="auto">
          <a:xfrm>
            <a:off x="1752600" y="2209800"/>
            <a:ext cx="2303463" cy="1938338"/>
          </a:xfrm>
          <a:custGeom>
            <a:avLst/>
            <a:gdLst>
              <a:gd name="T0" fmla="*/ 0 w 1392"/>
              <a:gd name="T1" fmla="*/ 0 h 1104"/>
              <a:gd name="T2" fmla="*/ 2147483647 w 1392"/>
              <a:gd name="T3" fmla="*/ 2147483647 h 1104"/>
              <a:gd name="T4" fmla="*/ 2147483647 w 1392"/>
              <a:gd name="T5" fmla="*/ 2147483647 h 1104"/>
              <a:gd name="T6" fmla="*/ 0 60000 65536"/>
              <a:gd name="T7" fmla="*/ 0 60000 65536"/>
              <a:gd name="T8" fmla="*/ 0 60000 65536"/>
            </a:gdLst>
            <a:ahLst/>
            <a:cxnLst>
              <a:cxn ang="T6">
                <a:pos x="T0" y="T1"/>
              </a:cxn>
              <a:cxn ang="T7">
                <a:pos x="T2" y="T3"/>
              </a:cxn>
              <a:cxn ang="T8">
                <a:pos x="T4" y="T5"/>
              </a:cxn>
            </a:cxnLst>
            <a:rect l="0" t="0" r="r" b="b"/>
            <a:pathLst>
              <a:path w="1392" h="1104">
                <a:moveTo>
                  <a:pt x="0" y="0"/>
                </a:moveTo>
                <a:cubicBezTo>
                  <a:pt x="52" y="292"/>
                  <a:pt x="104" y="584"/>
                  <a:pt x="336" y="768"/>
                </a:cubicBezTo>
                <a:cubicBezTo>
                  <a:pt x="568" y="952"/>
                  <a:pt x="1216" y="1048"/>
                  <a:pt x="1392" y="1104"/>
                </a:cubicBezTo>
              </a:path>
            </a:pathLst>
          </a:custGeom>
          <a:noFill/>
          <a:ln w="50800">
            <a:solidFill>
              <a:srgbClr val="CC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05" name="Arc 25"/>
          <p:cNvSpPr>
            <a:spLocks/>
          </p:cNvSpPr>
          <p:nvPr/>
        </p:nvSpPr>
        <p:spPr bwMode="auto">
          <a:xfrm flipV="1">
            <a:off x="6248400" y="3429000"/>
            <a:ext cx="2286000" cy="1352550"/>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50800">
            <a:solidFill>
              <a:srgbClr val="CC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 name="Footer Placeholder 1">
            <a:extLst>
              <a:ext uri="{FF2B5EF4-FFF2-40B4-BE49-F238E27FC236}">
                <a16:creationId xmlns:a16="http://schemas.microsoft.com/office/drawing/2014/main" id="{119A227E-BC5B-49BB-9E58-8849B3CDD11C}"/>
              </a:ext>
            </a:extLst>
          </p:cNvPr>
          <p:cNvSpPr>
            <a:spLocks noGrp="1"/>
          </p:cNvSpPr>
          <p:nvPr>
            <p:ph type="ftr" sz="quarter" idx="11"/>
          </p:nvPr>
        </p:nvSpPr>
        <p:spPr>
          <a:xfrm>
            <a:off x="17526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Grp="1" noChangeArrowheads="1"/>
          </p:cNvSpPr>
          <p:nvPr>
            <p:ph type="title" idx="4294967295"/>
          </p:nvPr>
        </p:nvSpPr>
        <p:spPr/>
        <p:txBody>
          <a:bodyPr anchor="ctr"/>
          <a:lstStyle/>
          <a:p>
            <a:pPr eaLnBrk="1" hangingPunct="1"/>
            <a:r>
              <a:rPr lang="en-US" altLang="en-US" sz="3500"/>
              <a:t>Present Value of an Annuity</a:t>
            </a:r>
          </a:p>
        </p:txBody>
      </p:sp>
      <p:sp>
        <p:nvSpPr>
          <p:cNvPr id="3482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The present value of a finite series of equal cash flows received on the last day of equal intervals throughout the investment horizon</a:t>
            </a:r>
          </a:p>
          <a:p>
            <a:pPr marL="0" indent="0" eaLnBrk="1" hangingPunct="1">
              <a:buNone/>
            </a:pPr>
            <a:endParaRPr lang="en-US" altLang="en-US" sz="2600" b="1" dirty="0"/>
          </a:p>
          <a:p>
            <a:pPr marL="0" indent="0" eaLnBrk="1" hangingPunct="1">
              <a:buNone/>
            </a:pPr>
            <a:endParaRPr lang="en-US" altLang="en-US" sz="2600" b="1" dirty="0"/>
          </a:p>
          <a:p>
            <a:pPr eaLnBrk="1" hangingPunct="1">
              <a:buFont typeface="Wingdings" pitchFamily="2" charset="2"/>
              <a:buNone/>
            </a:pPr>
            <a:r>
              <a:rPr lang="en-US" altLang="en-US" sz="2600" b="1" dirty="0"/>
              <a:t> </a:t>
            </a:r>
          </a:p>
          <a:p>
            <a:pPr lvl="1" eaLnBrk="1" hangingPunct="1">
              <a:buFont typeface="Wingdings" pitchFamily="2" charset="2"/>
              <a:buNone/>
            </a:pPr>
            <a:endParaRPr lang="en-US" altLang="en-US" sz="2200" b="1" i="1" dirty="0"/>
          </a:p>
          <a:p>
            <a:pPr lvl="1" eaLnBrk="1" hangingPunct="1">
              <a:buFont typeface="Wingdings" pitchFamily="2" charset="2"/>
              <a:buNone/>
            </a:pPr>
            <a:endParaRPr lang="en-US" altLang="en-US" sz="2200" b="1" i="1" dirty="0"/>
          </a:p>
          <a:p>
            <a:pPr lvl="1" eaLnBrk="1" hangingPunct="1">
              <a:buFont typeface="Wingdings" pitchFamily="2" charset="2"/>
              <a:buNone/>
            </a:pPr>
            <a:r>
              <a:rPr lang="en-US" altLang="en-US" sz="2200" b="1" i="1" dirty="0"/>
              <a:t>PMT</a:t>
            </a:r>
            <a:r>
              <a:rPr lang="en-US" altLang="en-US" sz="2200" dirty="0"/>
              <a:t> = periodic annuity payment</a:t>
            </a:r>
          </a:p>
        </p:txBody>
      </p:sp>
      <p:pic>
        <p:nvPicPr>
          <p:cNvPr id="5" name="Picture 4">
            <a:extLst>
              <a:ext uri="{FF2B5EF4-FFF2-40B4-BE49-F238E27FC236}">
                <a16:creationId xmlns:a16="http://schemas.microsoft.com/office/drawing/2014/main" id="{794E0C7C-B455-42BC-ACD6-8D833E187B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26869" y="4012052"/>
            <a:ext cx="2495813" cy="781517"/>
          </a:xfrm>
          <a:prstGeom prst="rect">
            <a:avLst/>
          </a:prstGeom>
        </p:spPr>
      </p:pic>
      <p:pic>
        <p:nvPicPr>
          <p:cNvPr id="9" name="Picture 8">
            <a:extLst>
              <a:ext uri="{FF2B5EF4-FFF2-40B4-BE49-F238E27FC236}">
                <a16:creationId xmlns:a16="http://schemas.microsoft.com/office/drawing/2014/main" id="{210C08B3-07B8-456A-88B2-A44888BE654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95493" y="3239225"/>
            <a:ext cx="2953013" cy="631739"/>
          </a:xfrm>
          <a:prstGeom prst="rect">
            <a:avLst/>
          </a:prstGeom>
        </p:spPr>
      </p:pic>
      <p:sp>
        <p:nvSpPr>
          <p:cNvPr id="2" name="Footer Placeholder 1">
            <a:extLst>
              <a:ext uri="{FF2B5EF4-FFF2-40B4-BE49-F238E27FC236}">
                <a16:creationId xmlns:a16="http://schemas.microsoft.com/office/drawing/2014/main" id="{ACA06C66-15E0-4C02-963A-496E36F378BB}"/>
              </a:ext>
            </a:extLst>
          </p:cNvPr>
          <p:cNvSpPr>
            <a:spLocks noGrp="1"/>
          </p:cNvSpPr>
          <p:nvPr>
            <p:ph type="ftr" sz="quarter" idx="11"/>
          </p:nvPr>
        </p:nvSpPr>
        <p:spPr>
          <a:xfrm>
            <a:off x="1219200" y="6248400"/>
            <a:ext cx="64008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idx="4294967295"/>
          </p:nvPr>
        </p:nvSpPr>
        <p:spPr/>
        <p:txBody>
          <a:bodyPr anchor="ctr"/>
          <a:lstStyle/>
          <a:p>
            <a:pPr eaLnBrk="1" hangingPunct="1"/>
            <a:r>
              <a:rPr lang="en-US" altLang="en-US" sz="3500"/>
              <a:t>Future Value of an Annuity</a:t>
            </a:r>
          </a:p>
        </p:txBody>
      </p:sp>
      <p:sp>
        <p:nvSpPr>
          <p:cNvPr id="35844"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The future value of a series of equal cash flows received at equal intervals throughout the investment horizon</a:t>
            </a:r>
          </a:p>
          <a:p>
            <a:pPr eaLnBrk="1" hangingPunct="1">
              <a:buFont typeface="Wingdings" pitchFamily="2" charset="2"/>
              <a:buNone/>
            </a:pPr>
            <a:r>
              <a:rPr lang="en-US" altLang="en-US" sz="2600" b="1" dirty="0"/>
              <a:t> </a:t>
            </a:r>
          </a:p>
          <a:p>
            <a:pPr lvl="1" eaLnBrk="1" hangingPunct="1"/>
            <a:endParaRPr lang="en-US" altLang="en-US" sz="2200" b="1" dirty="0"/>
          </a:p>
        </p:txBody>
      </p:sp>
      <p:pic>
        <p:nvPicPr>
          <p:cNvPr id="3" name="Picture 2">
            <a:extLst>
              <a:ext uri="{FF2B5EF4-FFF2-40B4-BE49-F238E27FC236}">
                <a16:creationId xmlns:a16="http://schemas.microsoft.com/office/drawing/2014/main" id="{946A8C69-724C-473F-A894-5A2F8DFCA8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19378" y="3166025"/>
            <a:ext cx="2705243" cy="848703"/>
          </a:xfrm>
          <a:prstGeom prst="rect">
            <a:avLst/>
          </a:prstGeom>
        </p:spPr>
      </p:pic>
      <p:pic>
        <p:nvPicPr>
          <p:cNvPr id="5" name="Picture 4">
            <a:extLst>
              <a:ext uri="{FF2B5EF4-FFF2-40B4-BE49-F238E27FC236}">
                <a16:creationId xmlns:a16="http://schemas.microsoft.com/office/drawing/2014/main" id="{89E20AC1-2C1B-4789-88D1-FAC58EA4FD4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81056" y="4419600"/>
            <a:ext cx="3500925" cy="762106"/>
          </a:xfrm>
          <a:prstGeom prst="rect">
            <a:avLst/>
          </a:prstGeom>
        </p:spPr>
      </p:pic>
      <p:sp>
        <p:nvSpPr>
          <p:cNvPr id="2" name="Footer Placeholder 1">
            <a:extLst>
              <a:ext uri="{FF2B5EF4-FFF2-40B4-BE49-F238E27FC236}">
                <a16:creationId xmlns:a16="http://schemas.microsoft.com/office/drawing/2014/main" id="{9BBB17C1-E048-480F-84AB-6F98A6FAF98F}"/>
              </a:ext>
            </a:extLst>
          </p:cNvPr>
          <p:cNvSpPr>
            <a:spLocks noGrp="1"/>
          </p:cNvSpPr>
          <p:nvPr>
            <p:ph type="ftr" sz="quarter" idx="11"/>
          </p:nvPr>
        </p:nvSpPr>
        <p:spPr>
          <a:xfrm>
            <a:off x="20574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idx="4294967295"/>
          </p:nvPr>
        </p:nvSpPr>
        <p:spPr/>
        <p:txBody>
          <a:bodyPr anchor="ctr"/>
          <a:lstStyle/>
          <a:p>
            <a:pPr eaLnBrk="1" hangingPunct="1"/>
            <a:r>
              <a:rPr lang="en-US" altLang="en-US" sz="3500" dirty="0"/>
              <a:t>Real Riskless Interest Rates</a:t>
            </a:r>
          </a:p>
        </p:txBody>
      </p:sp>
      <p:sp>
        <p:nvSpPr>
          <p:cNvPr id="5123" name="Text Placeholder 2"/>
          <p:cNvSpPr>
            <a:spLocks noGrp="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marL="342900" lvl="2" indent="-342900" eaLnBrk="1" hangingPunct="1">
              <a:buClr>
                <a:schemeClr val="tx2"/>
              </a:buClr>
              <a:defRPr/>
            </a:pPr>
            <a:r>
              <a:rPr lang="en-US" altLang="en-US" sz="2600" b="1" dirty="0">
                <a:ea typeface="+mn-ea"/>
                <a:cs typeface="+mn-cs"/>
              </a:rPr>
              <a:t>Additional purchasing power required to forego current consumption</a:t>
            </a:r>
          </a:p>
          <a:p>
            <a:pPr lvl="1" eaLnBrk="1" hangingPunct="1">
              <a:defRPr/>
            </a:pPr>
            <a:r>
              <a:rPr lang="en-US" altLang="en-US" dirty="0"/>
              <a:t>What causes differences in nominal and real interest rates?</a:t>
            </a:r>
          </a:p>
          <a:p>
            <a:pPr lvl="1" eaLnBrk="1" hangingPunct="1">
              <a:defRPr/>
            </a:pPr>
            <a:r>
              <a:rPr lang="en-US" altLang="en-US" dirty="0"/>
              <a:t>If you wish to earn a 3% real return and prices are expected to increase by 2%, what rate must you charge?</a:t>
            </a:r>
          </a:p>
          <a:p>
            <a:pPr lvl="1" eaLnBrk="1" hangingPunct="1">
              <a:defRPr/>
            </a:pPr>
            <a:r>
              <a:rPr lang="en-US" altLang="en-US" dirty="0"/>
              <a:t>Irving Fisher first postulated that interest rates contain a premium for expected inflation.</a:t>
            </a:r>
          </a:p>
        </p:txBody>
      </p:sp>
      <p:sp>
        <p:nvSpPr>
          <p:cNvPr id="2" name="Footer Placeholder 1">
            <a:extLst>
              <a:ext uri="{FF2B5EF4-FFF2-40B4-BE49-F238E27FC236}">
                <a16:creationId xmlns:a16="http://schemas.microsoft.com/office/drawing/2014/main" id="{FF6B77D4-B4D1-429D-990D-D24BF40B14F6}"/>
              </a:ext>
            </a:extLst>
          </p:cNvPr>
          <p:cNvSpPr>
            <a:spLocks noGrp="1"/>
          </p:cNvSpPr>
          <p:nvPr>
            <p:ph type="ftr" sz="quarter" idx="11"/>
          </p:nvPr>
        </p:nvSpPr>
        <p:spPr>
          <a:xfrm>
            <a:off x="18288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ChangeArrowheads="1"/>
          </p:cNvSpPr>
          <p:nvPr>
            <p:ph type="title" idx="4294967295"/>
          </p:nvPr>
        </p:nvSpPr>
        <p:spPr/>
        <p:txBody>
          <a:bodyPr anchor="ctr"/>
          <a:lstStyle/>
          <a:p>
            <a:pPr eaLnBrk="1" hangingPunct="1"/>
            <a:r>
              <a:rPr lang="en-US" altLang="en-US" sz="3500"/>
              <a:t>Financial Calculators</a:t>
            </a:r>
          </a:p>
        </p:txBody>
      </p:sp>
      <p:sp>
        <p:nvSpPr>
          <p:cNvPr id="37892"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spcAft>
                <a:spcPts val="600"/>
              </a:spcAft>
            </a:pPr>
            <a:r>
              <a:rPr lang="en-US" altLang="en-US" sz="2600" b="1" dirty="0"/>
              <a:t>Setting up a financial calculator</a:t>
            </a:r>
          </a:p>
          <a:p>
            <a:pPr lvl="1" eaLnBrk="1" hangingPunct="1">
              <a:lnSpc>
                <a:spcPct val="90000"/>
              </a:lnSpc>
              <a:spcAft>
                <a:spcPts val="600"/>
              </a:spcAft>
            </a:pPr>
            <a:r>
              <a:rPr lang="en-US" altLang="en-US" sz="2200" dirty="0"/>
              <a:t>Number of digits shown after decimal point</a:t>
            </a:r>
          </a:p>
          <a:p>
            <a:pPr lvl="1" eaLnBrk="1" hangingPunct="1">
              <a:lnSpc>
                <a:spcPct val="90000"/>
              </a:lnSpc>
              <a:spcAft>
                <a:spcPts val="600"/>
              </a:spcAft>
            </a:pPr>
            <a:r>
              <a:rPr lang="en-US" altLang="en-US" sz="2200" dirty="0"/>
              <a:t>Number of compounding periods per year</a:t>
            </a:r>
          </a:p>
          <a:p>
            <a:pPr eaLnBrk="1" hangingPunct="1">
              <a:lnSpc>
                <a:spcPct val="90000"/>
              </a:lnSpc>
              <a:spcAft>
                <a:spcPts val="600"/>
              </a:spcAft>
            </a:pPr>
            <a:r>
              <a:rPr lang="en-US" altLang="en-US" sz="2600" b="1" dirty="0"/>
              <a:t>Key inputs/outputs (solve for one of five)</a:t>
            </a:r>
          </a:p>
          <a:p>
            <a:pPr lvl="1" eaLnBrk="1" hangingPunct="1">
              <a:lnSpc>
                <a:spcPct val="90000"/>
              </a:lnSpc>
              <a:spcAft>
                <a:spcPts val="600"/>
              </a:spcAft>
              <a:buFont typeface="Wingdings" pitchFamily="2" charset="2"/>
              <a:buNone/>
            </a:pPr>
            <a:r>
              <a:rPr lang="en-US" altLang="en-US" sz="2200" b="1" dirty="0"/>
              <a:t>N</a:t>
            </a:r>
            <a:r>
              <a:rPr lang="en-US" altLang="en-US" sz="2200" dirty="0"/>
              <a:t> = number of compounding periods</a:t>
            </a:r>
          </a:p>
          <a:p>
            <a:pPr lvl="1" eaLnBrk="1" hangingPunct="1">
              <a:lnSpc>
                <a:spcPct val="90000"/>
              </a:lnSpc>
              <a:spcAft>
                <a:spcPts val="600"/>
              </a:spcAft>
              <a:buFont typeface="Wingdings" pitchFamily="2" charset="2"/>
              <a:buNone/>
            </a:pPr>
            <a:r>
              <a:rPr lang="en-US" altLang="en-US" sz="2200" b="1" dirty="0"/>
              <a:t>I/Y</a:t>
            </a:r>
            <a:r>
              <a:rPr lang="en-US" altLang="en-US" sz="2200" dirty="0"/>
              <a:t> = annual interest rate</a:t>
            </a:r>
          </a:p>
          <a:p>
            <a:pPr lvl="1" eaLnBrk="1" hangingPunct="1">
              <a:lnSpc>
                <a:spcPct val="90000"/>
              </a:lnSpc>
              <a:spcAft>
                <a:spcPts val="600"/>
              </a:spcAft>
              <a:buFont typeface="Wingdings" pitchFamily="2" charset="2"/>
              <a:buNone/>
            </a:pPr>
            <a:r>
              <a:rPr lang="en-US" altLang="en-US" sz="2200" b="1" dirty="0"/>
              <a:t>PV</a:t>
            </a:r>
            <a:r>
              <a:rPr lang="en-US" altLang="en-US" sz="2200" dirty="0"/>
              <a:t> = present value (i.e., current price)</a:t>
            </a:r>
          </a:p>
          <a:p>
            <a:pPr lvl="1" eaLnBrk="1" hangingPunct="1">
              <a:lnSpc>
                <a:spcPct val="90000"/>
              </a:lnSpc>
              <a:spcAft>
                <a:spcPts val="600"/>
              </a:spcAft>
              <a:buFont typeface="Wingdings" pitchFamily="2" charset="2"/>
              <a:buNone/>
            </a:pPr>
            <a:r>
              <a:rPr lang="en-US" altLang="en-US" sz="2200" b="1" dirty="0"/>
              <a:t>PMT</a:t>
            </a:r>
            <a:r>
              <a:rPr lang="en-US" altLang="en-US" sz="2200" dirty="0"/>
              <a:t> = a constant payment every period</a:t>
            </a:r>
          </a:p>
          <a:p>
            <a:pPr lvl="1" eaLnBrk="1" hangingPunct="1">
              <a:lnSpc>
                <a:spcPct val="90000"/>
              </a:lnSpc>
              <a:spcAft>
                <a:spcPts val="600"/>
              </a:spcAft>
              <a:buFont typeface="Wingdings" pitchFamily="2" charset="2"/>
              <a:buNone/>
            </a:pPr>
            <a:r>
              <a:rPr lang="en-US" altLang="en-US" sz="2200" b="1" dirty="0"/>
              <a:t>FV</a:t>
            </a:r>
            <a:r>
              <a:rPr lang="en-US" altLang="en-US" sz="2200" dirty="0"/>
              <a:t> = future value (i.e., future price)</a:t>
            </a:r>
          </a:p>
        </p:txBody>
      </p:sp>
      <p:sp>
        <p:nvSpPr>
          <p:cNvPr id="2" name="Footer Placeholder 1">
            <a:extLst>
              <a:ext uri="{FF2B5EF4-FFF2-40B4-BE49-F238E27FC236}">
                <a16:creationId xmlns:a16="http://schemas.microsoft.com/office/drawing/2014/main" id="{20AE5ADC-AB5D-4062-878B-E5B6706071E0}"/>
              </a:ext>
            </a:extLst>
          </p:cNvPr>
          <p:cNvSpPr>
            <a:spLocks noGrp="1"/>
          </p:cNvSpPr>
          <p:nvPr>
            <p:ph type="ftr" sz="quarter" idx="11"/>
          </p:nvPr>
        </p:nvSpPr>
        <p:spPr>
          <a:xfrm>
            <a:off x="1676400" y="6248400"/>
            <a:ext cx="63246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idx="4294967295"/>
          </p:nvPr>
        </p:nvSpPr>
        <p:spPr/>
        <p:txBody>
          <a:bodyPr anchor="ctr"/>
          <a:lstStyle/>
          <a:p>
            <a:pPr eaLnBrk="1" hangingPunct="1"/>
            <a:r>
              <a:rPr lang="en-US" altLang="en-US" sz="3500" dirty="0"/>
              <a:t>Loanable Funds Theory</a:t>
            </a:r>
          </a:p>
        </p:txBody>
      </p:sp>
      <p:sp>
        <p:nvSpPr>
          <p:cNvPr id="6148"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Loanable funds theory explains interest rates and interest rate movements</a:t>
            </a:r>
          </a:p>
          <a:p>
            <a:pPr eaLnBrk="1" hangingPunct="1"/>
            <a:r>
              <a:rPr lang="en-US" altLang="en-US" sz="2600" b="1" dirty="0"/>
              <a:t>Views level of interest rates as resulting from factors that affect the supply of and demand for loanable funds</a:t>
            </a:r>
          </a:p>
          <a:p>
            <a:pPr eaLnBrk="1" hangingPunct="1"/>
            <a:r>
              <a:rPr lang="en-US" altLang="en-US" b="1" dirty="0"/>
              <a:t>Categorizes financial market participants </a:t>
            </a:r>
            <a:r>
              <a:rPr lang="mr-IN" altLang="en-US" b="1" dirty="0"/>
              <a:t>–</a:t>
            </a:r>
            <a:r>
              <a:rPr lang="en-US" altLang="en-US" b="1" dirty="0"/>
              <a:t> e.g., consumers, businesses, governments, and foreign participants </a:t>
            </a:r>
            <a:r>
              <a:rPr lang="mr-IN" altLang="en-US" b="1" dirty="0"/>
              <a:t>–</a:t>
            </a:r>
            <a:r>
              <a:rPr lang="en-US" altLang="en-US" b="1" dirty="0"/>
              <a:t> as net suppliers or demanders of funds</a:t>
            </a:r>
          </a:p>
        </p:txBody>
      </p:sp>
      <p:sp>
        <p:nvSpPr>
          <p:cNvPr id="2" name="Footer Placeholder 1">
            <a:extLst>
              <a:ext uri="{FF2B5EF4-FFF2-40B4-BE49-F238E27FC236}">
                <a16:creationId xmlns:a16="http://schemas.microsoft.com/office/drawing/2014/main" id="{FF57B2EA-7CF3-4F8F-A1F4-F8EE3013E21C}"/>
              </a:ext>
            </a:extLst>
          </p:cNvPr>
          <p:cNvSpPr>
            <a:spLocks noGrp="1"/>
          </p:cNvSpPr>
          <p:nvPr>
            <p:ph type="ftr" sz="quarter" idx="11"/>
          </p:nvPr>
        </p:nvSpPr>
        <p:spPr>
          <a:xfrm>
            <a:off x="18288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idx="4294967295"/>
          </p:nvPr>
        </p:nvSpPr>
        <p:spPr>
          <a:xfrm>
            <a:off x="533400" y="283956"/>
            <a:ext cx="7391400" cy="1143000"/>
          </a:xfrm>
        </p:spPr>
        <p:txBody>
          <a:bodyPr anchor="ctr"/>
          <a:lstStyle/>
          <a:p>
            <a:pPr eaLnBrk="1" hangingPunct="1"/>
            <a:r>
              <a:rPr lang="en-US" altLang="en-US" sz="3500" dirty="0"/>
              <a:t>Supply and Demand for Loanable Funds</a:t>
            </a:r>
          </a:p>
        </p:txBody>
      </p:sp>
      <p:sp>
        <p:nvSpPr>
          <p:cNvPr id="7172" name="Line 4"/>
          <p:cNvSpPr>
            <a:spLocks noChangeShapeType="1"/>
          </p:cNvSpPr>
          <p:nvPr/>
        </p:nvSpPr>
        <p:spPr bwMode="auto">
          <a:xfrm>
            <a:off x="1981200" y="2057400"/>
            <a:ext cx="0" cy="32766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3" name="Line 5"/>
          <p:cNvSpPr>
            <a:spLocks noChangeShapeType="1"/>
          </p:cNvSpPr>
          <p:nvPr/>
        </p:nvSpPr>
        <p:spPr bwMode="auto">
          <a:xfrm>
            <a:off x="1981200" y="5334000"/>
            <a:ext cx="56388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4" name="Text Box 6"/>
          <p:cNvSpPr txBox="1">
            <a:spLocks noChangeArrowheads="1"/>
          </p:cNvSpPr>
          <p:nvPr/>
        </p:nvSpPr>
        <p:spPr bwMode="auto">
          <a:xfrm>
            <a:off x="533400" y="2149475"/>
            <a:ext cx="12001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Interest</a:t>
            </a:r>
          </a:p>
          <a:p>
            <a:pPr algn="ctr"/>
            <a:r>
              <a:rPr lang="en-US" altLang="en-US" b="1"/>
              <a:t>Rate</a:t>
            </a:r>
            <a:endParaRPr lang="en-US" altLang="en-US"/>
          </a:p>
        </p:txBody>
      </p:sp>
      <p:sp>
        <p:nvSpPr>
          <p:cNvPr id="7175" name="Text Box 7"/>
          <p:cNvSpPr txBox="1">
            <a:spLocks noChangeArrowheads="1"/>
          </p:cNvSpPr>
          <p:nvPr/>
        </p:nvSpPr>
        <p:spPr bwMode="auto">
          <a:xfrm>
            <a:off x="4262438" y="5426075"/>
            <a:ext cx="3868737"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Quantity of Loanable Funds</a:t>
            </a:r>
          </a:p>
          <a:p>
            <a:pPr algn="ctr"/>
            <a:r>
              <a:rPr lang="en-US" altLang="en-US" b="1"/>
              <a:t>Supplied and Demanded</a:t>
            </a:r>
            <a:endParaRPr lang="en-US" altLang="en-US"/>
          </a:p>
        </p:txBody>
      </p:sp>
      <p:sp>
        <p:nvSpPr>
          <p:cNvPr id="7178" name="Text Box 11"/>
          <p:cNvSpPr txBox="1">
            <a:spLocks noChangeArrowheads="1"/>
          </p:cNvSpPr>
          <p:nvPr/>
        </p:nvSpPr>
        <p:spPr bwMode="auto">
          <a:xfrm>
            <a:off x="2514600" y="1828800"/>
            <a:ext cx="1285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Demand</a:t>
            </a:r>
            <a:endParaRPr lang="en-US" altLang="en-US"/>
          </a:p>
        </p:txBody>
      </p:sp>
      <p:sp>
        <p:nvSpPr>
          <p:cNvPr id="7179" name="Text Box 16"/>
          <p:cNvSpPr txBox="1">
            <a:spLocks noChangeArrowheads="1"/>
          </p:cNvSpPr>
          <p:nvPr/>
        </p:nvSpPr>
        <p:spPr bwMode="auto">
          <a:xfrm>
            <a:off x="6934200" y="1828800"/>
            <a:ext cx="11001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Supply</a:t>
            </a:r>
            <a:endParaRPr lang="en-US" altLang="en-US"/>
          </a:p>
        </p:txBody>
      </p:sp>
      <p:cxnSp>
        <p:nvCxnSpPr>
          <p:cNvPr id="5" name="Straight Connector 4"/>
          <p:cNvCxnSpPr/>
          <p:nvPr/>
        </p:nvCxnSpPr>
        <p:spPr bwMode="auto">
          <a:xfrm>
            <a:off x="3505200" y="2514599"/>
            <a:ext cx="3733800" cy="2590801"/>
          </a:xfrm>
          <a:prstGeom prst="line">
            <a:avLst/>
          </a:prstGeom>
          <a:solidFill>
            <a:schemeClr val="accent1"/>
          </a:solidFill>
          <a:ln w="38100"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 name="Straight Connector 8"/>
          <p:cNvCxnSpPr/>
          <p:nvPr/>
        </p:nvCxnSpPr>
        <p:spPr bwMode="auto">
          <a:xfrm flipV="1">
            <a:off x="3352800" y="2493756"/>
            <a:ext cx="3581400" cy="2632487"/>
          </a:xfrm>
          <a:prstGeom prst="line">
            <a:avLst/>
          </a:prstGeom>
          <a:solidFill>
            <a:schemeClr val="accent1"/>
          </a:solidFill>
          <a:ln w="38100" cap="flat" cmpd="sng" algn="ctr">
            <a:solidFill>
              <a:schemeClr val="tx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Footer Placeholder 1">
            <a:extLst>
              <a:ext uri="{FF2B5EF4-FFF2-40B4-BE49-F238E27FC236}">
                <a16:creationId xmlns:a16="http://schemas.microsoft.com/office/drawing/2014/main" id="{1F46458D-3110-44BB-83A1-94D6562998DF}"/>
              </a:ext>
            </a:extLst>
          </p:cNvPr>
          <p:cNvSpPr>
            <a:spLocks noGrp="1"/>
          </p:cNvSpPr>
          <p:nvPr>
            <p:ph type="ftr" sz="quarter" idx="11"/>
          </p:nvPr>
        </p:nvSpPr>
        <p:spPr>
          <a:xfrm>
            <a:off x="15240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p:txBody>
          <a:bodyPr anchor="ctr"/>
          <a:lstStyle/>
          <a:p>
            <a:pPr eaLnBrk="1" hangingPunct="1"/>
            <a:r>
              <a:rPr lang="en-US" altLang="en-US" sz="3500" dirty="0"/>
              <a:t>Key Interest Rates Over Time</a:t>
            </a:r>
          </a:p>
        </p:txBody>
      </p:sp>
      <p:sp>
        <p:nvSpPr>
          <p:cNvPr id="3" name="Footer Placeholder 2">
            <a:extLst>
              <a:ext uri="{FF2B5EF4-FFF2-40B4-BE49-F238E27FC236}">
                <a16:creationId xmlns:a16="http://schemas.microsoft.com/office/drawing/2014/main" id="{213C5FF1-C0FE-4554-9D13-59A9A833B37C}"/>
              </a:ext>
            </a:extLst>
          </p:cNvPr>
          <p:cNvSpPr>
            <a:spLocks noGrp="1"/>
          </p:cNvSpPr>
          <p:nvPr>
            <p:ph type="ftr" sz="quarter" idx="11"/>
          </p:nvPr>
        </p:nvSpPr>
        <p:spPr>
          <a:xfrm>
            <a:off x="18288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pic>
        <p:nvPicPr>
          <p:cNvPr id="10" name="Content Placeholder 9">
            <a:extLst>
              <a:ext uri="{FF2B5EF4-FFF2-40B4-BE49-F238E27FC236}">
                <a16:creationId xmlns:a16="http://schemas.microsoft.com/office/drawing/2014/main" id="{08FD9B26-8D55-42BF-82B0-85E90729DFA7}"/>
              </a:ext>
            </a:extLst>
          </p:cNvPr>
          <p:cNvPicPr>
            <a:picLocks noGrp="1" noChangeAspect="1"/>
          </p:cNvPicPr>
          <p:nvPr>
            <p:ph idx="1"/>
          </p:nvPr>
        </p:nvPicPr>
        <p:blipFill>
          <a:blip r:embed="rId3"/>
          <a:stretch>
            <a:fillRect/>
          </a:stretch>
        </p:blipFill>
        <p:spPr>
          <a:xfrm>
            <a:off x="914400" y="1417638"/>
            <a:ext cx="7086600" cy="4713287"/>
          </a:xfrm>
          <a:prstGeom prst="rect">
            <a:avLst/>
          </a:prstGeom>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nchor="ctr"/>
          <a:lstStyle/>
          <a:p>
            <a:pPr eaLnBrk="1" hangingPunct="1"/>
            <a:r>
              <a:rPr lang="en-US" altLang="en-US" sz="3500" dirty="0"/>
              <a:t>Net Supply &amp; Demand of Funds in U.S. in 2016</a:t>
            </a:r>
          </a:p>
        </p:txBody>
      </p:sp>
      <p:pic>
        <p:nvPicPr>
          <p:cNvPr id="4" name="Content Placeholder 3">
            <a:extLst>
              <a:ext uri="{FF2B5EF4-FFF2-40B4-BE49-F238E27FC236}">
                <a16:creationId xmlns:a16="http://schemas.microsoft.com/office/drawing/2014/main" id="{AC86E928-13E1-4541-8F88-82703AA05E30}"/>
              </a:ext>
            </a:extLst>
          </p:cNvPr>
          <p:cNvPicPr>
            <a:picLocks noGrp="1" noChangeAspect="1"/>
          </p:cNvPicPr>
          <p:nvPr>
            <p:ph idx="1"/>
          </p:nvPr>
        </p:nvPicPr>
        <p:blipFill>
          <a:blip r:embed="rId3"/>
          <a:stretch>
            <a:fillRect/>
          </a:stretch>
        </p:blipFill>
        <p:spPr>
          <a:xfrm>
            <a:off x="1219200" y="1905000"/>
            <a:ext cx="6781800" cy="3886200"/>
          </a:xfrm>
          <a:prstGeom prst="rect">
            <a:avLst/>
          </a:prstGeom>
        </p:spPr>
      </p:pic>
      <p:sp>
        <p:nvSpPr>
          <p:cNvPr id="3" name="Footer Placeholder 2">
            <a:extLst>
              <a:ext uri="{FF2B5EF4-FFF2-40B4-BE49-F238E27FC236}">
                <a16:creationId xmlns:a16="http://schemas.microsoft.com/office/drawing/2014/main" id="{DAB4AFB8-D2DD-4D3D-97F2-D745953CB4E2}"/>
              </a:ext>
            </a:extLst>
          </p:cNvPr>
          <p:cNvSpPr>
            <a:spLocks noGrp="1"/>
          </p:cNvSpPr>
          <p:nvPr>
            <p:ph type="ftr" sz="quarter" idx="11"/>
          </p:nvPr>
        </p:nvSpPr>
        <p:spPr>
          <a:xfrm>
            <a:off x="17526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idx="4294967295"/>
          </p:nvPr>
        </p:nvSpPr>
        <p:spPr/>
        <p:txBody>
          <a:bodyPr anchor="ctr"/>
          <a:lstStyle/>
          <a:p>
            <a:pPr eaLnBrk="1" hangingPunct="1"/>
            <a:r>
              <a:rPr lang="en-US" altLang="en-US" sz="3500"/>
              <a:t>Determinants of Household Savings</a:t>
            </a:r>
          </a:p>
        </p:txBody>
      </p:sp>
      <p:sp>
        <p:nvSpPr>
          <p:cNvPr id="10243" name="Content Placeholder 2"/>
          <p:cNvSpPr>
            <a:spLocks noGrp="1"/>
          </p:cNvSpPr>
          <p:nvPr>
            <p:ph idx="4294967295"/>
          </p:nvPr>
        </p:nvSpPr>
        <p:spPr>
          <a:xfrm>
            <a:off x="685800" y="1828800"/>
            <a:ext cx="7772400" cy="4267200"/>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marL="514350" indent="-514350" eaLnBrk="1" hangingPunct="1">
              <a:buFont typeface="Arial" charset="0"/>
              <a:buAutoNum type="arabicPeriod"/>
            </a:pPr>
            <a:r>
              <a:rPr lang="en-US" altLang="en-US" sz="2600" b="1" dirty="0"/>
              <a:t>Interest rates and tax policy</a:t>
            </a:r>
          </a:p>
          <a:p>
            <a:pPr marL="514350" indent="-514350" eaLnBrk="1" hangingPunct="1">
              <a:buFont typeface="Arial" charset="0"/>
              <a:buAutoNum type="arabicPeriod"/>
            </a:pPr>
            <a:r>
              <a:rPr lang="en-US" altLang="en-US" sz="2600" b="1" dirty="0"/>
              <a:t>Income and wealth: the greater the wealth or income, the greater the amount saved </a:t>
            </a:r>
          </a:p>
          <a:p>
            <a:pPr marL="514350" indent="-514350" eaLnBrk="1" hangingPunct="1">
              <a:buFont typeface="Arial" charset="0"/>
              <a:buAutoNum type="arabicPeriod"/>
            </a:pPr>
            <a:r>
              <a:rPr lang="en-US" altLang="en-US" sz="2600" b="1" dirty="0"/>
              <a:t>Attitudes about saving versus borrowing </a:t>
            </a:r>
          </a:p>
          <a:p>
            <a:pPr marL="514350" indent="-514350" eaLnBrk="1" hangingPunct="1">
              <a:buFont typeface="Arial" charset="0"/>
              <a:buAutoNum type="arabicPeriod"/>
            </a:pPr>
            <a:r>
              <a:rPr lang="en-US" altLang="en-US" sz="2600" b="1" dirty="0"/>
              <a:t>Credit availability: the greater the amount of easily obtainable consumer credit the lower the need to save </a:t>
            </a:r>
          </a:p>
          <a:p>
            <a:pPr marL="514350" indent="-514350" eaLnBrk="1" hangingPunct="1">
              <a:buFont typeface="Arial" charset="0"/>
              <a:buAutoNum type="arabicPeriod"/>
            </a:pPr>
            <a:r>
              <a:rPr lang="en-US" altLang="en-US" sz="2600" b="1" dirty="0"/>
              <a:t>Job security and belief in soundness of entitlements</a:t>
            </a:r>
          </a:p>
        </p:txBody>
      </p:sp>
      <p:sp>
        <p:nvSpPr>
          <p:cNvPr id="2" name="Footer Placeholder 1">
            <a:extLst>
              <a:ext uri="{FF2B5EF4-FFF2-40B4-BE49-F238E27FC236}">
                <a16:creationId xmlns:a16="http://schemas.microsoft.com/office/drawing/2014/main" id="{4290C958-04E6-4BB7-A54C-C8F0F7AB3B86}"/>
              </a:ext>
            </a:extLst>
          </p:cNvPr>
          <p:cNvSpPr>
            <a:spLocks noGrp="1"/>
          </p:cNvSpPr>
          <p:nvPr>
            <p:ph type="ftr" sz="quarter" idx="11"/>
          </p:nvPr>
        </p:nvSpPr>
        <p:spPr>
          <a:xfrm>
            <a:off x="16764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idx="4294967295"/>
          </p:nvPr>
        </p:nvSpPr>
        <p:spPr>
          <a:xfrm>
            <a:off x="457200" y="228600"/>
            <a:ext cx="7543800" cy="1295400"/>
          </a:xfrm>
        </p:spPr>
        <p:txBody>
          <a:bodyPr anchor="ctr"/>
          <a:lstStyle/>
          <a:p>
            <a:pPr eaLnBrk="1" hangingPunct="1">
              <a:lnSpc>
                <a:spcPct val="50000"/>
              </a:lnSpc>
            </a:pPr>
            <a:r>
              <a:rPr lang="en-US" altLang="en-US" sz="3500"/>
              <a:t>Determinants of Foreign Funds Invested in the U.S.</a:t>
            </a:r>
            <a:r>
              <a:rPr lang="en-US" altLang="en-US" sz="7200" b="0">
                <a:solidFill>
                  <a:srgbClr val="FF0000"/>
                </a:solidFill>
              </a:rPr>
              <a:t> </a:t>
            </a:r>
          </a:p>
        </p:txBody>
      </p:sp>
      <p:sp>
        <p:nvSpPr>
          <p:cNvPr id="11267" name="Content Placeholder 2"/>
          <p:cNvSpPr>
            <a:spLocks noGrp="1"/>
          </p:cNvSpPr>
          <p:nvPr>
            <p:ph idx="4294967295"/>
          </p:nvPr>
        </p:nvSpPr>
        <p:spPr>
          <a:xfrm>
            <a:off x="685800" y="1828800"/>
            <a:ext cx="7772400" cy="4267200"/>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marL="514350" indent="-514350" eaLnBrk="1" hangingPunct="1">
              <a:buFont typeface="Arial" charset="0"/>
              <a:buAutoNum type="arabicPeriod"/>
            </a:pPr>
            <a:r>
              <a:rPr lang="en-US" altLang="en-US" sz="2600" b="1"/>
              <a:t>Relative interest rates and returns on global investments</a:t>
            </a:r>
          </a:p>
          <a:p>
            <a:pPr marL="514350" indent="-514350" eaLnBrk="1" hangingPunct="1">
              <a:buFont typeface="Arial" charset="0"/>
              <a:buAutoNum type="arabicPeriod"/>
            </a:pPr>
            <a:r>
              <a:rPr lang="en-US" altLang="en-US" sz="2600" b="1"/>
              <a:t>Expected exchange rate changes</a:t>
            </a:r>
          </a:p>
          <a:p>
            <a:pPr marL="514350" indent="-514350" eaLnBrk="1" hangingPunct="1">
              <a:buFont typeface="Arial" charset="0"/>
              <a:buAutoNum type="arabicPeriod"/>
            </a:pPr>
            <a:r>
              <a:rPr lang="en-US" altLang="en-US" sz="2600" b="1"/>
              <a:t>Safe haven status of U.S. investments</a:t>
            </a:r>
          </a:p>
          <a:p>
            <a:pPr marL="514350" indent="-514350" eaLnBrk="1" hangingPunct="1">
              <a:buFont typeface="Arial" charset="0"/>
              <a:buAutoNum type="arabicPeriod"/>
            </a:pPr>
            <a:r>
              <a:rPr lang="en-US" altLang="en-US" sz="2600" b="1"/>
              <a:t>Foreign central bank investments in the U.S.</a:t>
            </a:r>
          </a:p>
          <a:p>
            <a:pPr marL="514350" indent="-514350" eaLnBrk="1" hangingPunct="1">
              <a:buFont typeface="Arial" charset="0"/>
              <a:buAutoNum type="arabicPeriod"/>
            </a:pPr>
            <a:endParaRPr lang="en-US" altLang="en-US" sz="2600" b="1"/>
          </a:p>
        </p:txBody>
      </p:sp>
      <p:sp>
        <p:nvSpPr>
          <p:cNvPr id="2" name="Footer Placeholder 1">
            <a:extLst>
              <a:ext uri="{FF2B5EF4-FFF2-40B4-BE49-F238E27FC236}">
                <a16:creationId xmlns:a16="http://schemas.microsoft.com/office/drawing/2014/main" id="{1C432145-F92D-4AED-915F-82EC7212A81D}"/>
              </a:ext>
            </a:extLst>
          </p:cNvPr>
          <p:cNvSpPr>
            <a:spLocks noGrp="1"/>
          </p:cNvSpPr>
          <p:nvPr>
            <p:ph type="ftr" sz="quarter" idx="11"/>
          </p:nvPr>
        </p:nvSpPr>
        <p:spPr>
          <a:xfrm>
            <a:off x="1752600" y="6248400"/>
            <a:ext cx="6248399"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theme/theme1.xml><?xml version="1.0" encoding="utf-8"?>
<a:theme xmlns:a="http://schemas.openxmlformats.org/drawingml/2006/main" name="Network">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4633</TotalTime>
  <Words>2391</Words>
  <Application>Microsoft Office PowerPoint</Application>
  <PresentationFormat>On-screen Show (4:3)</PresentationFormat>
  <Paragraphs>224</Paragraphs>
  <Slides>30</Slides>
  <Notes>27</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6" baseType="lpstr">
      <vt:lpstr>Arial</vt:lpstr>
      <vt:lpstr>Arial Unicode MS</vt:lpstr>
      <vt:lpstr>Times New Roman</vt:lpstr>
      <vt:lpstr>Wingdings</vt:lpstr>
      <vt:lpstr>Network</vt:lpstr>
      <vt:lpstr>Equation</vt:lpstr>
      <vt:lpstr>Chapter Two</vt:lpstr>
      <vt:lpstr>Interest Rate Fundamentals</vt:lpstr>
      <vt:lpstr>Real Riskless Interest Rates</vt:lpstr>
      <vt:lpstr>Loanable Funds Theory</vt:lpstr>
      <vt:lpstr>Supply and Demand for Loanable Funds</vt:lpstr>
      <vt:lpstr>Key Interest Rates Over Time</vt:lpstr>
      <vt:lpstr>Net Supply &amp; Demand of Funds in U.S. in 2016</vt:lpstr>
      <vt:lpstr>Determinants of Household Savings</vt:lpstr>
      <vt:lpstr>Determinants of Foreign Funds Invested in the U.S. </vt:lpstr>
      <vt:lpstr>Federal Government Demand for Funds Concluded</vt:lpstr>
      <vt:lpstr>Business Demand for Funds</vt:lpstr>
      <vt:lpstr>Effect on Interest Rates from a Shift in the Supply Curve for Loanable Funds</vt:lpstr>
      <vt:lpstr>Effect on Interest Rates from a Shift in the Demand Curve for Loanable Funds</vt:lpstr>
      <vt:lpstr>Factors that Affect the Supply of and Demand for Loanable Funds for a Financial Security</vt:lpstr>
      <vt:lpstr>Determinants of Interest Rates  for Individual Securities</vt:lpstr>
      <vt:lpstr>Determinants of Interest Rates  for Individual Securities Continued</vt:lpstr>
      <vt:lpstr>DRPs Over Time</vt:lpstr>
      <vt:lpstr>Term Structure of Interest Rates: the Yield Curve</vt:lpstr>
      <vt:lpstr>Unbiased Expectations Theory</vt:lpstr>
      <vt:lpstr>Liquidity Premium Theory</vt:lpstr>
      <vt:lpstr>UET vs. LPT</vt:lpstr>
      <vt:lpstr>Market Segmentation Theory</vt:lpstr>
      <vt:lpstr>Implied Forward Rates</vt:lpstr>
      <vt:lpstr>Time Value of Money and Interest Rates</vt:lpstr>
      <vt:lpstr>Present Value of a Lump Sum</vt:lpstr>
      <vt:lpstr>Future Value of a Lump Sum</vt:lpstr>
      <vt:lpstr>Relation between Interest Rates and Present and Future Values</vt:lpstr>
      <vt:lpstr>Present Value of an Annuity</vt:lpstr>
      <vt:lpstr>Future Value of an Annuity</vt:lpstr>
      <vt:lpstr>Financial Calculators</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MARKETS AND INSTITIUTIONS: A Modern Perspective</dc:title>
  <dc:creator>Joseph Ogden</dc:creator>
  <cp:lastModifiedBy>Woo, Dana</cp:lastModifiedBy>
  <cp:revision>352</cp:revision>
  <dcterms:created xsi:type="dcterms:W3CDTF">2000-07-01T19:33:32Z</dcterms:created>
  <dcterms:modified xsi:type="dcterms:W3CDTF">2018-02-22T19:59:17Z</dcterms:modified>
</cp:coreProperties>
</file>