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6"/>
  </p:notesMasterIdLst>
  <p:sldIdLst>
    <p:sldId id="509" r:id="rId2"/>
    <p:sldId id="535" r:id="rId3"/>
    <p:sldId id="510" r:id="rId4"/>
    <p:sldId id="529" r:id="rId5"/>
    <p:sldId id="530" r:id="rId6"/>
    <p:sldId id="531" r:id="rId7"/>
    <p:sldId id="532" r:id="rId8"/>
    <p:sldId id="533" r:id="rId9"/>
    <p:sldId id="534" r:id="rId10"/>
    <p:sldId id="511" r:id="rId11"/>
    <p:sldId id="512" r:id="rId12"/>
    <p:sldId id="513" r:id="rId13"/>
    <p:sldId id="514" r:id="rId14"/>
    <p:sldId id="515" r:id="rId15"/>
    <p:sldId id="516" r:id="rId16"/>
    <p:sldId id="524" r:id="rId17"/>
    <p:sldId id="518" r:id="rId18"/>
    <p:sldId id="519" r:id="rId19"/>
    <p:sldId id="520" r:id="rId20"/>
    <p:sldId id="521" r:id="rId21"/>
    <p:sldId id="522" r:id="rId22"/>
    <p:sldId id="523" r:id="rId23"/>
    <p:sldId id="517" r:id="rId24"/>
    <p:sldId id="525" r:id="rId25"/>
  </p:sldIdLst>
  <p:sldSz cx="9144000" cy="6858000" type="screen4x3"/>
  <p:notesSz cx="6797675" cy="9926638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16" autoAdjust="0"/>
    <p:restoredTop sz="86268" autoAdjust="0"/>
  </p:normalViewPr>
  <p:slideViewPr>
    <p:cSldViewPr>
      <p:cViewPr>
        <p:scale>
          <a:sx n="60" d="100"/>
          <a:sy n="60" d="100"/>
        </p:scale>
        <p:origin x="-79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63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52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BB0EEB-1CDA-4A0D-B041-49E940F2B01D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480ED2B-7F8E-4B7B-A9CD-F606A69CFC36}">
      <dgm:prSet phldrT="[Metin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/>
            <a:t>Intangibility</a:t>
          </a:r>
          <a:endParaRPr lang="tr-TR" sz="2400" dirty="0"/>
        </a:p>
      </dgm:t>
    </dgm:pt>
    <dgm:pt modelId="{09A2C40E-934E-4A92-80EC-094FB3BB38C6}" type="parTrans" cxnId="{0DC30204-505F-4989-BEAD-6F1F401418AF}">
      <dgm:prSet/>
      <dgm:spPr/>
      <dgm:t>
        <a:bodyPr/>
        <a:lstStyle/>
        <a:p>
          <a:endParaRPr lang="tr-TR"/>
        </a:p>
      </dgm:t>
    </dgm:pt>
    <dgm:pt modelId="{0DA1367B-8EF4-4283-8D1E-CE8E0FB74406}" type="sibTrans" cxnId="{0DC30204-505F-4989-BEAD-6F1F401418AF}">
      <dgm:prSet/>
      <dgm:spPr/>
      <dgm:t>
        <a:bodyPr/>
        <a:lstStyle/>
        <a:p>
          <a:endParaRPr lang="tr-TR"/>
        </a:p>
      </dgm:t>
    </dgm:pt>
    <dgm:pt modelId="{D04F8AE0-9727-4EBA-8F13-EEF7128A940F}">
      <dgm:prSet phldrT="[Metin]" phldr="1"/>
      <dgm:spPr/>
      <dgm:t>
        <a:bodyPr/>
        <a:lstStyle/>
        <a:p>
          <a:endParaRPr lang="tr-TR"/>
        </a:p>
      </dgm:t>
    </dgm:pt>
    <dgm:pt modelId="{39CF6B92-BF4F-4ECA-A1BD-5D6F3DA3A36F}" type="parTrans" cxnId="{8F6BCA03-E484-43AB-8497-D6EE3483D70A}">
      <dgm:prSet/>
      <dgm:spPr/>
      <dgm:t>
        <a:bodyPr/>
        <a:lstStyle/>
        <a:p>
          <a:endParaRPr lang="tr-TR"/>
        </a:p>
      </dgm:t>
    </dgm:pt>
    <dgm:pt modelId="{CD2DA20A-E6A7-455D-BD5C-187E688AEAEC}" type="sibTrans" cxnId="{8F6BCA03-E484-43AB-8497-D6EE3483D70A}">
      <dgm:prSet/>
      <dgm:spPr/>
      <dgm:t>
        <a:bodyPr/>
        <a:lstStyle/>
        <a:p>
          <a:endParaRPr lang="tr-TR"/>
        </a:p>
      </dgm:t>
    </dgm:pt>
    <dgm:pt modelId="{D356E5D7-3A26-454D-B2CE-DC13D2AB04A0}">
      <dgm:prSet phldrT="[Metin]" phldr="1"/>
      <dgm:spPr/>
      <dgm:t>
        <a:bodyPr/>
        <a:lstStyle/>
        <a:p>
          <a:endParaRPr lang="tr-TR"/>
        </a:p>
      </dgm:t>
    </dgm:pt>
    <dgm:pt modelId="{FBFEA2F4-9D07-4E4D-98F3-FD1E96F5FB6A}" type="parTrans" cxnId="{0DB562B8-3B8A-428C-8690-D426CB51EE13}">
      <dgm:prSet/>
      <dgm:spPr/>
      <dgm:t>
        <a:bodyPr/>
        <a:lstStyle/>
        <a:p>
          <a:endParaRPr lang="tr-TR"/>
        </a:p>
      </dgm:t>
    </dgm:pt>
    <dgm:pt modelId="{FF750AFC-BCAD-4D78-BAC2-A4DC8580B45F}" type="sibTrans" cxnId="{0DB562B8-3B8A-428C-8690-D426CB51EE13}">
      <dgm:prSet/>
      <dgm:spPr/>
      <dgm:t>
        <a:bodyPr/>
        <a:lstStyle/>
        <a:p>
          <a:endParaRPr lang="tr-TR"/>
        </a:p>
      </dgm:t>
    </dgm:pt>
    <dgm:pt modelId="{A7EC0708-466A-4646-AADD-054E4108F9D2}">
      <dgm:prSet phldrT="[Metin]" phldr="1"/>
      <dgm:spPr/>
      <dgm:t>
        <a:bodyPr/>
        <a:lstStyle/>
        <a:p>
          <a:endParaRPr lang="tr-TR" dirty="0"/>
        </a:p>
      </dgm:t>
    </dgm:pt>
    <dgm:pt modelId="{50367F56-90D0-4774-9ACA-459B090CFBCE}" type="parTrans" cxnId="{AF96F5BE-A007-4D3A-A803-9A65D57DE1F1}">
      <dgm:prSet/>
      <dgm:spPr/>
      <dgm:t>
        <a:bodyPr/>
        <a:lstStyle/>
        <a:p>
          <a:endParaRPr lang="tr-TR"/>
        </a:p>
      </dgm:t>
    </dgm:pt>
    <dgm:pt modelId="{344349E6-06C7-4749-A321-6B6187B9EB8A}" type="sibTrans" cxnId="{AF96F5BE-A007-4D3A-A803-9A65D57DE1F1}">
      <dgm:prSet/>
      <dgm:spPr/>
      <dgm:t>
        <a:bodyPr/>
        <a:lstStyle/>
        <a:p>
          <a:endParaRPr lang="tr-TR"/>
        </a:p>
      </dgm:t>
    </dgm:pt>
    <dgm:pt modelId="{E8E5D9C0-172E-4B9F-BA1B-8CB21D238C36}">
      <dgm:prSet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/>
            <a:t>Complexity</a:t>
          </a:r>
          <a:endParaRPr lang="tr-TR" sz="2400" dirty="0" smtClean="0"/>
        </a:p>
      </dgm:t>
    </dgm:pt>
    <dgm:pt modelId="{8EE62F9B-EB66-4488-8AEF-F74A1AC6C061}" type="parTrans" cxnId="{6EEFFEBE-C0FC-40EF-840F-0A6CC063A71A}">
      <dgm:prSet/>
      <dgm:spPr/>
      <dgm:t>
        <a:bodyPr/>
        <a:lstStyle/>
        <a:p>
          <a:endParaRPr lang="tr-TR"/>
        </a:p>
      </dgm:t>
    </dgm:pt>
    <dgm:pt modelId="{19B173D0-C356-4979-AE52-0DDFDB0C3DE3}" type="sibTrans" cxnId="{6EEFFEBE-C0FC-40EF-840F-0A6CC063A71A}">
      <dgm:prSet/>
      <dgm:spPr/>
      <dgm:t>
        <a:bodyPr/>
        <a:lstStyle/>
        <a:p>
          <a:endParaRPr lang="tr-TR"/>
        </a:p>
      </dgm:t>
    </dgm:pt>
    <dgm:pt modelId="{ED724F30-599E-4B5E-A2D3-C17A5D9C7752}">
      <dgm:prSet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smtClean="0"/>
            <a:t>Heterogeneity</a:t>
          </a:r>
          <a:endParaRPr lang="tr-TR" sz="2400" dirty="0" smtClean="0"/>
        </a:p>
      </dgm:t>
    </dgm:pt>
    <dgm:pt modelId="{B6AB8C5C-92E4-4BD6-9E07-D54197D09AB5}" type="parTrans" cxnId="{4B1B7CD2-4E80-45ED-8AB2-AFE333186C3F}">
      <dgm:prSet/>
      <dgm:spPr/>
      <dgm:t>
        <a:bodyPr/>
        <a:lstStyle/>
        <a:p>
          <a:endParaRPr lang="tr-TR"/>
        </a:p>
      </dgm:t>
    </dgm:pt>
    <dgm:pt modelId="{7C305718-F241-415D-ABFD-35C21B908910}" type="sibTrans" cxnId="{4B1B7CD2-4E80-45ED-8AB2-AFE333186C3F}">
      <dgm:prSet/>
      <dgm:spPr/>
      <dgm:t>
        <a:bodyPr/>
        <a:lstStyle/>
        <a:p>
          <a:endParaRPr lang="tr-TR"/>
        </a:p>
      </dgm:t>
    </dgm:pt>
    <dgm:pt modelId="{CEBF28C5-1800-4559-961B-C11C775088DE}">
      <dgm:prSet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 err="1" smtClean="0"/>
            <a:t>Perishability</a:t>
          </a:r>
          <a:endParaRPr lang="tr-TR" sz="2400" dirty="0" smtClean="0"/>
        </a:p>
      </dgm:t>
    </dgm:pt>
    <dgm:pt modelId="{94B24846-638C-4420-AEF6-60E2C0467FDF}" type="parTrans" cxnId="{BA2A49C7-B715-466D-B76C-DE0C8BACAED7}">
      <dgm:prSet/>
      <dgm:spPr/>
      <dgm:t>
        <a:bodyPr/>
        <a:lstStyle/>
        <a:p>
          <a:endParaRPr lang="tr-TR"/>
        </a:p>
      </dgm:t>
    </dgm:pt>
    <dgm:pt modelId="{E1EB1A81-4DF4-4088-9037-F79C144530C2}" type="sibTrans" cxnId="{BA2A49C7-B715-466D-B76C-DE0C8BACAED7}">
      <dgm:prSet/>
      <dgm:spPr/>
      <dgm:t>
        <a:bodyPr/>
        <a:lstStyle/>
        <a:p>
          <a:endParaRPr lang="tr-TR"/>
        </a:p>
      </dgm:t>
    </dgm:pt>
    <dgm:pt modelId="{100F3B56-CFE4-4FB4-9F5F-2A3A828131E9}" type="pres">
      <dgm:prSet presAssocID="{20BB0EEB-1CDA-4A0D-B041-49E940F2B01D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087442C-B1CB-4181-B04C-4D998DA1A292}" type="pres">
      <dgm:prSet presAssocID="{20BB0EEB-1CDA-4A0D-B041-49E940F2B01D}" presName="diamond" presStyleLbl="bgShp" presStyleIdx="0" presStyleCnt="1"/>
      <dgm:spPr/>
    </dgm:pt>
    <dgm:pt modelId="{23B26250-C56B-43B9-B4ED-559E6A317648}" type="pres">
      <dgm:prSet presAssocID="{20BB0EEB-1CDA-4A0D-B041-49E940F2B01D}" presName="quad1" presStyleLbl="node1" presStyleIdx="0" presStyleCnt="4" custScaleX="183073" custLinFactNeighborX="-46777" custLinFactNeighborY="-419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7351A78-2D02-4C05-A56B-E1AC8EF42973}" type="pres">
      <dgm:prSet presAssocID="{20BB0EEB-1CDA-4A0D-B041-49E940F2B01D}" presName="quad2" presStyleLbl="node1" presStyleIdx="1" presStyleCnt="4" custScaleX="183073" custLinFactNeighborX="46777" custLinFactNeighborY="-419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7002199-A2ED-470C-BFBA-FBF60F529E36}" type="pres">
      <dgm:prSet presAssocID="{20BB0EEB-1CDA-4A0D-B041-49E940F2B01D}" presName="quad3" presStyleLbl="node1" presStyleIdx="2" presStyleCnt="4" custScaleX="183073" custLinFactNeighborX="-46777" custLinFactNeighborY="16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956E9C0-8A51-42C9-B11F-3AC7DD889B5F}" type="pres">
      <dgm:prSet presAssocID="{20BB0EEB-1CDA-4A0D-B041-49E940F2B01D}" presName="quad4" presStyleLbl="node1" presStyleIdx="3" presStyleCnt="4" custScaleX="183073" custLinFactNeighborX="46777" custLinFactNeighborY="16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DC30204-505F-4989-BEAD-6F1F401418AF}" srcId="{20BB0EEB-1CDA-4A0D-B041-49E940F2B01D}" destId="{4480ED2B-7F8E-4B7B-A9CD-F606A69CFC36}" srcOrd="0" destOrd="0" parTransId="{09A2C40E-934E-4A92-80EC-094FB3BB38C6}" sibTransId="{0DA1367B-8EF4-4283-8D1E-CE8E0FB74406}"/>
    <dgm:cxn modelId="{6EEFFEBE-C0FC-40EF-840F-0A6CC063A71A}" srcId="{20BB0EEB-1CDA-4A0D-B041-49E940F2B01D}" destId="{E8E5D9C0-172E-4B9F-BA1B-8CB21D238C36}" srcOrd="1" destOrd="0" parTransId="{8EE62F9B-EB66-4488-8AEF-F74A1AC6C061}" sibTransId="{19B173D0-C356-4979-AE52-0DDFDB0C3DE3}"/>
    <dgm:cxn modelId="{46060391-50F7-4BBD-A9EA-AFA2F2E143BD}" type="presOf" srcId="{4480ED2B-7F8E-4B7B-A9CD-F606A69CFC36}" destId="{23B26250-C56B-43B9-B4ED-559E6A317648}" srcOrd="0" destOrd="0" presId="urn:microsoft.com/office/officeart/2005/8/layout/matrix3"/>
    <dgm:cxn modelId="{8F6BCA03-E484-43AB-8497-D6EE3483D70A}" srcId="{20BB0EEB-1CDA-4A0D-B041-49E940F2B01D}" destId="{D04F8AE0-9727-4EBA-8F13-EEF7128A940F}" srcOrd="4" destOrd="0" parTransId="{39CF6B92-BF4F-4ECA-A1BD-5D6F3DA3A36F}" sibTransId="{CD2DA20A-E6A7-455D-BD5C-187E688AEAEC}"/>
    <dgm:cxn modelId="{92533D38-11D6-40B6-B894-409BA88C68B8}" type="presOf" srcId="{20BB0EEB-1CDA-4A0D-B041-49E940F2B01D}" destId="{100F3B56-CFE4-4FB4-9F5F-2A3A828131E9}" srcOrd="0" destOrd="0" presId="urn:microsoft.com/office/officeart/2005/8/layout/matrix3"/>
    <dgm:cxn modelId="{AF96F5BE-A007-4D3A-A803-9A65D57DE1F1}" srcId="{20BB0EEB-1CDA-4A0D-B041-49E940F2B01D}" destId="{A7EC0708-466A-4646-AADD-054E4108F9D2}" srcOrd="6" destOrd="0" parTransId="{50367F56-90D0-4774-9ACA-459B090CFBCE}" sibTransId="{344349E6-06C7-4749-A321-6B6187B9EB8A}"/>
    <dgm:cxn modelId="{00697A69-A7D9-476E-90DE-1D9FE74BC5D8}" type="presOf" srcId="{ED724F30-599E-4B5E-A2D3-C17A5D9C7752}" destId="{E7002199-A2ED-470C-BFBA-FBF60F529E36}" srcOrd="0" destOrd="0" presId="urn:microsoft.com/office/officeart/2005/8/layout/matrix3"/>
    <dgm:cxn modelId="{92854FE6-0C17-4E40-855E-3A4C9137458B}" type="presOf" srcId="{E8E5D9C0-172E-4B9F-BA1B-8CB21D238C36}" destId="{C7351A78-2D02-4C05-A56B-E1AC8EF42973}" srcOrd="0" destOrd="0" presId="urn:microsoft.com/office/officeart/2005/8/layout/matrix3"/>
    <dgm:cxn modelId="{BF504A0F-9CC1-4AFC-8847-3AC734C2E127}" type="presOf" srcId="{CEBF28C5-1800-4559-961B-C11C775088DE}" destId="{7956E9C0-8A51-42C9-B11F-3AC7DD889B5F}" srcOrd="0" destOrd="0" presId="urn:microsoft.com/office/officeart/2005/8/layout/matrix3"/>
    <dgm:cxn modelId="{0DB562B8-3B8A-428C-8690-D426CB51EE13}" srcId="{20BB0EEB-1CDA-4A0D-B041-49E940F2B01D}" destId="{D356E5D7-3A26-454D-B2CE-DC13D2AB04A0}" srcOrd="5" destOrd="0" parTransId="{FBFEA2F4-9D07-4E4D-98F3-FD1E96F5FB6A}" sibTransId="{FF750AFC-BCAD-4D78-BAC2-A4DC8580B45F}"/>
    <dgm:cxn modelId="{4B1B7CD2-4E80-45ED-8AB2-AFE333186C3F}" srcId="{20BB0EEB-1CDA-4A0D-B041-49E940F2B01D}" destId="{ED724F30-599E-4B5E-A2D3-C17A5D9C7752}" srcOrd="2" destOrd="0" parTransId="{B6AB8C5C-92E4-4BD6-9E07-D54197D09AB5}" sibTransId="{7C305718-F241-415D-ABFD-35C21B908910}"/>
    <dgm:cxn modelId="{BA2A49C7-B715-466D-B76C-DE0C8BACAED7}" srcId="{20BB0EEB-1CDA-4A0D-B041-49E940F2B01D}" destId="{CEBF28C5-1800-4559-961B-C11C775088DE}" srcOrd="3" destOrd="0" parTransId="{94B24846-638C-4420-AEF6-60E2C0467FDF}" sibTransId="{E1EB1A81-4DF4-4088-9037-F79C144530C2}"/>
    <dgm:cxn modelId="{BBC858AC-E506-4DA8-B71C-9461776ACB85}" type="presParOf" srcId="{100F3B56-CFE4-4FB4-9F5F-2A3A828131E9}" destId="{5087442C-B1CB-4181-B04C-4D998DA1A292}" srcOrd="0" destOrd="0" presId="urn:microsoft.com/office/officeart/2005/8/layout/matrix3"/>
    <dgm:cxn modelId="{4946776B-8FF0-41E6-A5A6-A3DFF596070C}" type="presParOf" srcId="{100F3B56-CFE4-4FB4-9F5F-2A3A828131E9}" destId="{23B26250-C56B-43B9-B4ED-559E6A317648}" srcOrd="1" destOrd="0" presId="urn:microsoft.com/office/officeart/2005/8/layout/matrix3"/>
    <dgm:cxn modelId="{DF269A3E-12D9-4B0A-983C-88CC6FE11787}" type="presParOf" srcId="{100F3B56-CFE4-4FB4-9F5F-2A3A828131E9}" destId="{C7351A78-2D02-4C05-A56B-E1AC8EF42973}" srcOrd="2" destOrd="0" presId="urn:microsoft.com/office/officeart/2005/8/layout/matrix3"/>
    <dgm:cxn modelId="{F93294FA-2480-4E77-ADEE-EB63958E3445}" type="presParOf" srcId="{100F3B56-CFE4-4FB4-9F5F-2A3A828131E9}" destId="{E7002199-A2ED-470C-BFBA-FBF60F529E36}" srcOrd="3" destOrd="0" presId="urn:microsoft.com/office/officeart/2005/8/layout/matrix3"/>
    <dgm:cxn modelId="{CF8824FA-6015-4B05-84BF-15D292303C65}" type="presParOf" srcId="{100F3B56-CFE4-4FB4-9F5F-2A3A828131E9}" destId="{7956E9C0-8A51-42C9-B11F-3AC7DD889B5F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BACEC-EBB2-42FE-AE34-3C6AB73A3A6E}" type="datetimeFigureOut">
              <a:rPr lang="tr-TR" smtClean="0"/>
              <a:pPr/>
              <a:t>24.04.2015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0A092-4EA8-4699-8425-7C625477945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67C77-952A-4180-81FB-41872C99A2C6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0A092-4EA8-4699-8425-7C6254779453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730" tIns="44865" rIns="89730" bIns="44865"/>
          <a:lstStyle/>
          <a:p>
            <a:pPr>
              <a:buFontTx/>
              <a:buChar char="•"/>
            </a:pPr>
            <a:r>
              <a:rPr lang="en-US"/>
              <a:t>Tourism industry is all businesses that cater to the needs of the traveling public.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bg-BG"/>
              <a:t>Click to edit Master subtitle style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DBF0F1F-AF0E-4DC2-939D-E333C5E004BE}" type="slidenum">
              <a:rPr lang="bg-BG"/>
              <a:pPr/>
              <a:t>‹#›</a:t>
            </a:fld>
            <a:endParaRPr lang="bg-BG"/>
          </a:p>
        </p:txBody>
      </p:sp>
      <p:grpSp>
        <p:nvGrpSpPr>
          <p:cNvPr id="40966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40967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/>
            </a:p>
          </p:txBody>
        </p:sp>
        <p:sp>
          <p:nvSpPr>
            <p:cNvPr id="40968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 sz="2400">
                <a:latin typeface="Times New Roman" pitchFamily="18" charset="0"/>
              </a:endParaRPr>
            </a:p>
          </p:txBody>
        </p:sp>
        <p:sp>
          <p:nvSpPr>
            <p:cNvPr id="40969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r-TR" sz="2400">
                <a:latin typeface="Times New Roman" pitchFamily="18" charset="0"/>
              </a:endParaRPr>
            </a:p>
          </p:txBody>
        </p:sp>
        <p:sp>
          <p:nvSpPr>
            <p:cNvPr id="40970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40971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409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bg-BG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994661-A05C-4E10-9B32-CE237A3B7E49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9CD4C3-F92F-4080-B924-B56CE4D66CCA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E6AB92F-3F6C-4976-9C22-39BD3ED9482C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2245A-31E1-41BA-ACD3-C4EE96D44FD5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F33A4-6544-45C1-A906-2132C93DDDD3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22742-7BC7-43BB-9AFE-85170E3A4CBB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9DBC5-EA41-4E19-96BD-A94B42F61994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A5AC67-2F91-4398-93F7-37CC41810E9A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D78A45-75D3-4EED-AE05-6731A1C92E82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AD8526-B5C7-43B7-B1EA-21EE80BC77A9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3FCAC-2168-488F-8F1C-243FAE52664E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 sz="2400">
              <a:latin typeface="Times New Roman" pitchFamily="18" charset="0"/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 sz="2400">
              <a:latin typeface="Times New Roman" pitchFamily="18" charset="0"/>
            </a:endParaRP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title style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bg-BG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bg-BG"/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0D8AE3EE-AA4B-475B-938B-9E43F91BAC5F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39945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39946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285EP0ex8s8&amp;feature=related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2149475" y="5715"/>
            <a:ext cx="484504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T.C. ÇAĞ UNIVERSITY</a:t>
            </a:r>
            <a:endParaRPr kumimoji="0" lang="tr-T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Arial Unicode MS" pitchFamily="34" charset="-128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FACULTY OF ECONOMICS &amp; ADMINISTRATIVE SCIENCES</a:t>
            </a:r>
            <a:endParaRPr kumimoji="0" lang="tr-TR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Arial Unicode MS" pitchFamily="34" charset="-128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DEPARTMENT OF TOURISM MANAGEMENT</a:t>
            </a:r>
            <a:endParaRPr kumimoji="0" lang="tr-T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817240" y="980728"/>
            <a:ext cx="8219256" cy="2664296"/>
          </a:xfrm>
        </p:spPr>
        <p:txBody>
          <a:bodyPr>
            <a:normAutofit/>
          </a:bodyPr>
          <a:lstStyle/>
          <a:p>
            <a:pPr lvl="0"/>
            <a:r>
              <a:rPr lang="tr-TR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Course</a:t>
            </a:r>
            <a:r>
              <a:rPr lang="tr-T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Name</a:t>
            </a:r>
            <a:r>
              <a:rPr lang="tr-TR" sz="20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lang="tr-TR" sz="40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lang="tr-TR" sz="40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tr-TR" sz="4000" b="1" dirty="0" smtClean="0"/>
              <a:t>INTRODUCTION TO TOURISM </a:t>
            </a:r>
            <a:r>
              <a:rPr lang="tr-TR" sz="2000" b="1" dirty="0" smtClean="0"/>
              <a:t>(THM101)</a:t>
            </a:r>
            <a:r>
              <a:rPr lang="tr-TR" sz="4000" b="1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tr-TR" sz="4000" b="1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tr-TR" b="1" dirty="0">
              <a:solidFill>
                <a:schemeClr val="accent4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23928" y="6453336"/>
            <a:ext cx="1349896" cy="504056"/>
          </a:xfrm>
        </p:spPr>
        <p:txBody>
          <a:bodyPr/>
          <a:lstStyle/>
          <a:p>
            <a:pPr algn="ctr"/>
            <a:r>
              <a:rPr lang="tr-TR" sz="1100" b="1" dirty="0" smtClean="0">
                <a:latin typeface="Georgia" pitchFamily="18" charset="0"/>
              </a:rPr>
              <a:t>Mersin</a:t>
            </a:r>
            <a:br>
              <a:rPr lang="tr-TR" sz="1100" b="1" dirty="0" smtClean="0">
                <a:latin typeface="Georgia" pitchFamily="18" charset="0"/>
              </a:rPr>
            </a:br>
            <a:r>
              <a:rPr lang="tr-TR" sz="1100" b="1" dirty="0" smtClean="0">
                <a:latin typeface="Georgia" pitchFamily="18" charset="0"/>
              </a:rPr>
              <a:t>2014</a:t>
            </a:r>
            <a:endParaRPr lang="en-US" sz="1100" b="1" dirty="0">
              <a:latin typeface="Georgia" pitchFamily="18" charset="0"/>
            </a:endParaRP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4509120"/>
            <a:ext cx="8229600" cy="169242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  <a:scene3d>
              <a:camera prst="orthographicFront"/>
              <a:lightRig rig="balanced" dir="t"/>
            </a:scene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INSTRUCTOR</a:t>
            </a:r>
            <a:r>
              <a:rPr kumimoji="0" lang="tr-TR" sz="28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:</a:t>
            </a:r>
            <a:r>
              <a:rPr kumimoji="0" lang="tr-TR" sz="40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tr-TR" sz="40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tr-TR" sz="2800" b="1" i="0" u="none" strike="noStrike" kern="1200" cap="none" spc="100" normalizeH="0" baseline="0" noProof="0" dirty="0" smtClean="0">
                <a:ln>
                  <a:noFill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Ceyda Melek CESEROĞLU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ceydamelek</a:t>
            </a:r>
            <a:r>
              <a:rPr lang="tr-TR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@</a:t>
            </a:r>
            <a:r>
              <a:rPr lang="tr-TR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windowslive</a:t>
            </a:r>
            <a:r>
              <a:rPr lang="tr-TR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.com</a:t>
            </a:r>
            <a:endParaRPr lang="tr-TR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3995936" y="2996952"/>
            <a:ext cx="710451" cy="1200329"/>
          </a:xfrm>
          <a:prstGeom prst="rect">
            <a:avLst/>
          </a:prstGeom>
          <a:ln w="762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tr-TR" sz="7200" b="1" spc="1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1</a:t>
            </a:r>
            <a:endParaRPr lang="tr-TR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institutionalization of tourism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The tourism industry has become more commercialized</a:t>
            </a:r>
            <a:endParaRPr lang="tr-TR" sz="2200" dirty="0" smtClean="0"/>
          </a:p>
          <a:p>
            <a:r>
              <a:rPr lang="en-US" sz="2200" dirty="0" smtClean="0"/>
              <a:t>This has led to greater integration within and across sectors</a:t>
            </a:r>
            <a:endParaRPr lang="tr-TR" sz="2200" dirty="0" smtClean="0"/>
          </a:p>
          <a:p>
            <a:r>
              <a:rPr lang="en-US" sz="2200" dirty="0" smtClean="0"/>
              <a:t>Companies have increased in size, leading to greater centralization of control</a:t>
            </a:r>
            <a:endParaRPr lang="tr-TR" sz="2200" dirty="0" smtClean="0"/>
          </a:p>
          <a:p>
            <a:r>
              <a:rPr lang="en-US" sz="2200" dirty="0" smtClean="0"/>
              <a:t>As a result, companies have become more organized and efficient</a:t>
            </a:r>
            <a:endParaRPr lang="tr-TR" sz="2200" dirty="0" smtClean="0"/>
          </a:p>
          <a:p>
            <a:r>
              <a:rPr lang="en-US" sz="2200" dirty="0" smtClean="0"/>
              <a:t>Products have become more standardized, with better quality control</a:t>
            </a:r>
            <a:endParaRPr lang="tr-TR" sz="2200" dirty="0" smtClean="0"/>
          </a:p>
          <a:p>
            <a:r>
              <a:rPr lang="en-US" sz="2200" dirty="0" smtClean="0"/>
              <a:t>Marketing has become more professional</a:t>
            </a:r>
            <a:endParaRPr lang="tr-TR" sz="2200" dirty="0" smtClean="0"/>
          </a:p>
          <a:p>
            <a:endParaRPr lang="tr-TR" sz="22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245A-31E1-41BA-ACD3-C4EE96D44FD5}" type="slidenum">
              <a:rPr lang="bg-BG" smtClean="0"/>
              <a:pPr/>
              <a:t>10</a:t>
            </a:fld>
            <a:endParaRPr lang="bg-BG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professionalization of the</a:t>
            </a:r>
            <a:r>
              <a:rPr lang="tr-TR" dirty="0" smtClean="0"/>
              <a:t> </a:t>
            </a:r>
            <a:r>
              <a:rPr lang="en-US" b="1" dirty="0" smtClean="0"/>
              <a:t>tourism industry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Professionalization implies a more educated and trained body of staff</a:t>
            </a:r>
            <a:endParaRPr lang="tr-TR" sz="2800" dirty="0" smtClean="0"/>
          </a:p>
          <a:p>
            <a:r>
              <a:rPr lang="en-US" sz="2800" dirty="0" smtClean="0"/>
              <a:t>But,</a:t>
            </a:r>
            <a:endParaRPr lang="tr-TR" sz="2800" dirty="0" smtClean="0"/>
          </a:p>
          <a:p>
            <a:pPr lvl="0"/>
            <a:r>
              <a:rPr lang="en-US" sz="2800" dirty="0" smtClean="0"/>
              <a:t>On balance, employees in the tourism</a:t>
            </a:r>
            <a:br>
              <a:rPr lang="en-US" sz="2800" dirty="0" smtClean="0"/>
            </a:br>
            <a:r>
              <a:rPr lang="en-US" sz="2800" dirty="0" smtClean="0"/>
              <a:t>industry are less well trained and educated</a:t>
            </a:r>
            <a:br>
              <a:rPr lang="en-US" sz="2800" dirty="0" smtClean="0"/>
            </a:br>
            <a:r>
              <a:rPr lang="en-US" sz="2800" dirty="0" smtClean="0"/>
              <a:t>than their counterparts elsewhere</a:t>
            </a:r>
            <a:endParaRPr lang="tr-TR" sz="2800" dirty="0" smtClean="0"/>
          </a:p>
          <a:p>
            <a:r>
              <a:rPr lang="en-US" sz="2800" dirty="0" smtClean="0"/>
              <a:t>Many employers continue to prefer</a:t>
            </a:r>
            <a:br>
              <a:rPr lang="en-US" sz="2800" dirty="0" smtClean="0"/>
            </a:br>
            <a:r>
              <a:rPr lang="en-US" sz="2800" dirty="0" smtClean="0"/>
              <a:t>training 'on the job' rather than recruiting</a:t>
            </a:r>
            <a:br>
              <a:rPr lang="en-US" sz="2800" dirty="0" smtClean="0"/>
            </a:br>
            <a:r>
              <a:rPr lang="en-US" sz="2800" dirty="0" smtClean="0"/>
              <a:t>college-trained staff without experience</a:t>
            </a:r>
            <a:endParaRPr lang="tr-TR" sz="28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245A-31E1-41BA-ACD3-C4EE96D44FD5}" type="slidenum">
              <a:rPr lang="bg-BG" smtClean="0"/>
              <a:pPr/>
              <a:t>11</a:t>
            </a:fld>
            <a:endParaRPr lang="bg-BG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31863" y="44624"/>
            <a:ext cx="7158037" cy="1412875"/>
          </a:xfrm>
        </p:spPr>
        <p:txBody>
          <a:bodyPr/>
          <a:lstStyle/>
          <a:p>
            <a:r>
              <a:rPr lang="en-US" sz="2800" b="1" dirty="0" smtClean="0"/>
              <a:t>What are the benefits of a standardized curriculum in tourism education?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Each element of the core curriculum is</a:t>
            </a:r>
            <a:br>
              <a:rPr lang="en-US" sz="2800" dirty="0" smtClean="0"/>
            </a:br>
            <a:r>
              <a:rPr lang="en-US" sz="2800" dirty="0" smtClean="0"/>
              <a:t>geared to the needs of the industry</a:t>
            </a:r>
            <a:endParaRPr lang="tr-TR" sz="2800" dirty="0" smtClean="0"/>
          </a:p>
          <a:p>
            <a:pPr lvl="0"/>
            <a:r>
              <a:rPr lang="en-US" sz="2800" dirty="0" smtClean="0"/>
              <a:t>It enhances opportunities for progression</a:t>
            </a:r>
            <a:br>
              <a:rPr lang="en-US" sz="2800" dirty="0" smtClean="0"/>
            </a:br>
            <a:r>
              <a:rPr lang="en-US" sz="2800" dirty="0" smtClean="0"/>
              <a:t>within the industry</a:t>
            </a:r>
            <a:endParaRPr lang="tr-TR" sz="2800" dirty="0" smtClean="0"/>
          </a:p>
          <a:p>
            <a:pPr lvl="0"/>
            <a:r>
              <a:rPr lang="en-US" sz="2800" dirty="0" smtClean="0"/>
              <a:t>It enables employers to understand what</a:t>
            </a:r>
            <a:br>
              <a:rPr lang="en-US" sz="2800" dirty="0" smtClean="0"/>
            </a:br>
            <a:r>
              <a:rPr lang="en-US" sz="2800" dirty="0" smtClean="0"/>
              <a:t>their employees should already know</a:t>
            </a:r>
            <a:endParaRPr lang="tr-TR" sz="2800" dirty="0" smtClean="0"/>
          </a:p>
          <a:p>
            <a:pPr lvl="0"/>
            <a:r>
              <a:rPr lang="en-US" sz="2800" dirty="0" smtClean="0"/>
              <a:t>It allows employees to transfer more easily</a:t>
            </a:r>
            <a:br>
              <a:rPr lang="en-US" sz="2800" dirty="0" smtClean="0"/>
            </a:br>
            <a:r>
              <a:rPr lang="en-US" sz="2800" dirty="0" smtClean="0"/>
              <a:t>between companies, and between sectors of</a:t>
            </a:r>
            <a:r>
              <a:rPr lang="tr-TR" sz="2800" dirty="0" smtClean="0"/>
              <a:t> </a:t>
            </a:r>
            <a:r>
              <a:rPr lang="en-US" sz="2800" dirty="0" smtClean="0"/>
              <a:t>the industry</a:t>
            </a:r>
            <a:endParaRPr lang="tr-TR" sz="2800" dirty="0" smtClean="0"/>
          </a:p>
          <a:p>
            <a:endParaRPr lang="tr-TR" sz="28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245A-31E1-41BA-ACD3-C4EE96D44FD5}" type="slidenum">
              <a:rPr lang="bg-BG" smtClean="0"/>
              <a:pPr/>
              <a:t>12</a:t>
            </a:fld>
            <a:endParaRPr lang="bg-BG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31863" y="44624"/>
            <a:ext cx="7158037" cy="1412875"/>
          </a:xfrm>
        </p:spPr>
        <p:txBody>
          <a:bodyPr/>
          <a:lstStyle/>
          <a:p>
            <a:r>
              <a:rPr lang="tr-TR" sz="3200" b="1" dirty="0" err="1" smtClean="0"/>
              <a:t>Different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perspectives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to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tourism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Four</a:t>
            </a:r>
            <a:r>
              <a:rPr lang="tr-TR" dirty="0" smtClean="0"/>
              <a:t>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perspectives</a:t>
            </a:r>
            <a:r>
              <a:rPr lang="tr-TR" dirty="0" smtClean="0"/>
              <a:t> of </a:t>
            </a:r>
            <a:r>
              <a:rPr lang="tr-TR" dirty="0" err="1" smtClean="0"/>
              <a:t>tourism</a:t>
            </a:r>
            <a:r>
              <a:rPr lang="tr-TR" dirty="0" smtClean="0"/>
              <a:t> can be </a:t>
            </a:r>
            <a:r>
              <a:rPr lang="tr-TR" dirty="0" err="1" smtClean="0"/>
              <a:t>identified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tourist</a:t>
            </a: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business</a:t>
            </a:r>
            <a:r>
              <a:rPr lang="tr-TR" dirty="0" smtClean="0"/>
              <a:t> </a:t>
            </a:r>
            <a:r>
              <a:rPr lang="tr-TR" dirty="0" err="1" smtClean="0"/>
              <a:t>providing</a:t>
            </a:r>
            <a:r>
              <a:rPr lang="tr-TR" dirty="0" smtClean="0"/>
              <a:t> </a:t>
            </a:r>
            <a:r>
              <a:rPr lang="tr-TR" dirty="0" err="1" smtClean="0"/>
              <a:t>tourist</a:t>
            </a:r>
            <a:r>
              <a:rPr lang="tr-TR" dirty="0" smtClean="0"/>
              <a:t> </a:t>
            </a:r>
            <a:r>
              <a:rPr lang="tr-TR" dirty="0" err="1" smtClean="0"/>
              <a:t>goods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services</a:t>
            </a: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government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host</a:t>
            </a:r>
            <a:r>
              <a:rPr lang="tr-TR" dirty="0" smtClean="0"/>
              <a:t> </a:t>
            </a:r>
            <a:r>
              <a:rPr lang="tr-TR" dirty="0" err="1" smtClean="0"/>
              <a:t>community</a:t>
            </a: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host</a:t>
            </a:r>
            <a:r>
              <a:rPr lang="tr-TR" dirty="0" smtClean="0"/>
              <a:t> </a:t>
            </a:r>
            <a:r>
              <a:rPr lang="tr-TR" dirty="0" err="1" smtClean="0"/>
              <a:t>community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245A-31E1-41BA-ACD3-C4EE96D44FD5}" type="slidenum">
              <a:rPr lang="bg-BG" smtClean="0"/>
              <a:pPr/>
              <a:t>13</a:t>
            </a:fld>
            <a:endParaRPr lang="bg-BG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Defining tourism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err="1" smtClean="0"/>
              <a:t>Tourism</a:t>
            </a:r>
            <a:r>
              <a:rPr lang="tr-TR" sz="2000" dirty="0" smtClean="0"/>
              <a:t> </a:t>
            </a:r>
            <a:r>
              <a:rPr lang="tr-TR" sz="2000" dirty="0" err="1" smtClean="0"/>
              <a:t>may</a:t>
            </a:r>
            <a:r>
              <a:rPr lang="tr-TR" sz="2000" dirty="0" smtClean="0"/>
              <a:t> be </a:t>
            </a:r>
            <a:r>
              <a:rPr lang="tr-TR" sz="2000" dirty="0" err="1" smtClean="0"/>
              <a:t>defined</a:t>
            </a:r>
            <a:r>
              <a:rPr lang="tr-TR" sz="2000" dirty="0" smtClean="0"/>
              <a:t> as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processes</a:t>
            </a:r>
            <a:r>
              <a:rPr lang="tr-TR" sz="2000" dirty="0" smtClean="0"/>
              <a:t>, </a:t>
            </a:r>
            <a:r>
              <a:rPr lang="tr-TR" sz="2000" dirty="0" err="1" smtClean="0"/>
              <a:t>activities</a:t>
            </a:r>
            <a:r>
              <a:rPr lang="tr-TR" sz="2000" dirty="0" smtClean="0"/>
              <a:t>,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outcomes</a:t>
            </a:r>
            <a:r>
              <a:rPr lang="tr-TR" sz="2000" dirty="0" smtClean="0"/>
              <a:t>, </a:t>
            </a:r>
            <a:r>
              <a:rPr lang="tr-TR" sz="2000" dirty="0" err="1" smtClean="0"/>
              <a:t>arising</a:t>
            </a:r>
            <a:r>
              <a:rPr lang="tr-TR" sz="2000" dirty="0" smtClean="0"/>
              <a:t> </a:t>
            </a:r>
            <a:r>
              <a:rPr lang="tr-TR" sz="2000" dirty="0" err="1" smtClean="0"/>
              <a:t>from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relationships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interactions</a:t>
            </a:r>
            <a:r>
              <a:rPr lang="tr-TR" sz="2000" dirty="0" smtClean="0"/>
              <a:t> </a:t>
            </a:r>
            <a:r>
              <a:rPr lang="tr-TR" sz="2000" dirty="0" err="1" smtClean="0"/>
              <a:t>among</a:t>
            </a:r>
            <a:r>
              <a:rPr lang="tr-TR" sz="2000" dirty="0" smtClean="0"/>
              <a:t> </a:t>
            </a:r>
            <a:r>
              <a:rPr lang="tr-TR" sz="2000" dirty="0" err="1" smtClean="0"/>
              <a:t>tourists</a:t>
            </a:r>
            <a:r>
              <a:rPr lang="tr-TR" sz="2000" dirty="0" smtClean="0"/>
              <a:t>, </a:t>
            </a:r>
            <a:r>
              <a:rPr lang="tr-TR" sz="2000" dirty="0" err="1" smtClean="0"/>
              <a:t>tourism</a:t>
            </a:r>
            <a:r>
              <a:rPr lang="tr-TR" sz="2000" dirty="0" smtClean="0"/>
              <a:t> </a:t>
            </a:r>
            <a:r>
              <a:rPr lang="tr-TR" sz="2000" dirty="0" err="1" smtClean="0"/>
              <a:t>suppliers</a:t>
            </a:r>
            <a:r>
              <a:rPr lang="tr-TR" sz="2000" dirty="0" smtClean="0"/>
              <a:t>, </a:t>
            </a:r>
            <a:r>
              <a:rPr lang="tr-TR" sz="2000" dirty="0" err="1" smtClean="0"/>
              <a:t>host</a:t>
            </a:r>
            <a:r>
              <a:rPr lang="tr-TR" sz="2000" dirty="0" smtClean="0"/>
              <a:t> </a:t>
            </a:r>
            <a:r>
              <a:rPr lang="tr-TR" sz="2000" dirty="0" err="1" smtClean="0"/>
              <a:t>governments</a:t>
            </a:r>
            <a:r>
              <a:rPr lang="tr-TR" sz="2000" dirty="0" smtClean="0"/>
              <a:t>, </a:t>
            </a:r>
            <a:r>
              <a:rPr lang="tr-TR" sz="2000" dirty="0" err="1" smtClean="0"/>
              <a:t>host</a:t>
            </a:r>
            <a:r>
              <a:rPr lang="tr-TR" sz="2000" dirty="0" smtClean="0"/>
              <a:t> </a:t>
            </a:r>
            <a:r>
              <a:rPr lang="tr-TR" sz="2000" dirty="0" err="1" smtClean="0"/>
              <a:t>communities</a:t>
            </a:r>
            <a:r>
              <a:rPr lang="tr-TR" sz="2000" dirty="0" smtClean="0"/>
              <a:t>,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surrounding</a:t>
            </a:r>
            <a:r>
              <a:rPr lang="tr-TR" sz="2000" dirty="0" smtClean="0"/>
              <a:t> </a:t>
            </a:r>
            <a:r>
              <a:rPr lang="tr-TR" sz="2000" dirty="0" err="1" smtClean="0"/>
              <a:t>environments</a:t>
            </a:r>
            <a:r>
              <a:rPr lang="tr-TR" sz="2000" dirty="0" smtClean="0"/>
              <a:t> </a:t>
            </a:r>
            <a:r>
              <a:rPr lang="tr-TR" sz="2000" dirty="0" err="1" smtClean="0"/>
              <a:t>that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involved</a:t>
            </a:r>
            <a:r>
              <a:rPr lang="tr-TR" sz="2000" dirty="0" smtClean="0"/>
              <a:t> in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attracting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hosting</a:t>
            </a:r>
            <a:r>
              <a:rPr lang="tr-TR" sz="2000" dirty="0" smtClean="0"/>
              <a:t> of </a:t>
            </a:r>
            <a:r>
              <a:rPr lang="tr-TR" sz="2000" dirty="0" err="1" smtClean="0"/>
              <a:t>visitors</a:t>
            </a:r>
            <a:r>
              <a:rPr lang="tr-TR" sz="2000" dirty="0" smtClean="0"/>
              <a:t>.</a:t>
            </a:r>
          </a:p>
          <a:p>
            <a:r>
              <a:rPr lang="tr-TR" sz="2000" dirty="0" smtClean="0"/>
              <a:t> </a:t>
            </a:r>
          </a:p>
          <a:p>
            <a:r>
              <a:rPr lang="tr-TR" sz="2000" dirty="0" err="1" smtClean="0"/>
              <a:t>Sum</a:t>
            </a:r>
            <a:r>
              <a:rPr lang="tr-TR" sz="2000" dirty="0" smtClean="0"/>
              <a:t> of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phenomena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relationships</a:t>
            </a:r>
            <a:r>
              <a:rPr lang="tr-TR" sz="2000" dirty="0" smtClean="0"/>
              <a:t> </a:t>
            </a:r>
            <a:r>
              <a:rPr lang="tr-TR" sz="2000" dirty="0" err="1" smtClean="0"/>
              <a:t>arising</a:t>
            </a:r>
            <a:r>
              <a:rPr lang="tr-TR" sz="2000" dirty="0" smtClean="0"/>
              <a:t> </a:t>
            </a:r>
            <a:r>
              <a:rPr lang="tr-TR" sz="2000" dirty="0" err="1" smtClean="0"/>
              <a:t>from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travel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stay</a:t>
            </a:r>
            <a:r>
              <a:rPr lang="tr-TR" sz="2000" dirty="0" smtClean="0"/>
              <a:t> of </a:t>
            </a:r>
            <a:r>
              <a:rPr lang="tr-TR" sz="2000" dirty="0" err="1" smtClean="0"/>
              <a:t>nonresidents</a:t>
            </a:r>
            <a:r>
              <a:rPr lang="tr-TR" sz="2000" dirty="0" smtClean="0"/>
              <a:t>, in </a:t>
            </a:r>
            <a:r>
              <a:rPr lang="tr-TR" sz="2000" dirty="0" err="1" smtClean="0"/>
              <a:t>so</a:t>
            </a:r>
            <a:r>
              <a:rPr lang="tr-TR" sz="2000" dirty="0" smtClean="0"/>
              <a:t> far as </a:t>
            </a:r>
            <a:r>
              <a:rPr lang="tr-TR" sz="2000" dirty="0" err="1" smtClean="0"/>
              <a:t>they</a:t>
            </a:r>
            <a:r>
              <a:rPr lang="tr-TR" sz="2000" dirty="0" smtClean="0"/>
              <a:t> do not </a:t>
            </a:r>
            <a:r>
              <a:rPr lang="tr-TR" sz="2000" dirty="0" err="1" smtClean="0"/>
              <a:t>lead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permanent</a:t>
            </a:r>
            <a:r>
              <a:rPr lang="tr-TR" sz="2000" dirty="0" smtClean="0"/>
              <a:t> </a:t>
            </a:r>
            <a:r>
              <a:rPr lang="tr-TR" sz="2000" dirty="0" err="1" smtClean="0"/>
              <a:t>residence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not </a:t>
            </a:r>
            <a:r>
              <a:rPr lang="tr-TR" sz="2000" dirty="0" err="1" smtClean="0"/>
              <a:t>connected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any</a:t>
            </a:r>
            <a:r>
              <a:rPr lang="tr-TR" sz="2000" dirty="0" smtClean="0"/>
              <a:t> </a:t>
            </a:r>
            <a:r>
              <a:rPr lang="tr-TR" sz="2000" dirty="0" err="1" smtClean="0"/>
              <a:t>earning</a:t>
            </a:r>
            <a:r>
              <a:rPr lang="tr-TR" sz="2000" dirty="0" smtClean="0"/>
              <a:t> </a:t>
            </a:r>
            <a:r>
              <a:rPr lang="tr-TR" sz="2000" dirty="0" err="1" smtClean="0"/>
              <a:t>activity</a:t>
            </a:r>
            <a:r>
              <a:rPr lang="tr-TR" sz="2000" dirty="0" smtClean="0"/>
              <a:t>.  (Prof. </a:t>
            </a:r>
            <a:r>
              <a:rPr lang="tr-TR" sz="2000" dirty="0" err="1" smtClean="0"/>
              <a:t>Hunziker</a:t>
            </a:r>
            <a:r>
              <a:rPr lang="tr-TR" sz="2000" dirty="0" smtClean="0"/>
              <a:t>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245A-31E1-41BA-ACD3-C4EE96D44FD5}" type="slidenum">
              <a:rPr lang="bg-BG" smtClean="0"/>
              <a:pPr/>
              <a:t>14</a:t>
            </a:fld>
            <a:endParaRPr lang="bg-BG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Defining tourism</a:t>
            </a:r>
            <a:r>
              <a:rPr lang="tr-TR" b="1" dirty="0" smtClean="0"/>
              <a:t> (2)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Tourism may be defined in terms of particular activities selected by choice and undertaken outside the home environment</a:t>
            </a:r>
            <a:r>
              <a:rPr lang="tr-TR" sz="2000" dirty="0" smtClean="0"/>
              <a:t>. </a:t>
            </a:r>
            <a:r>
              <a:rPr lang="en-US" sz="2000" dirty="0" smtClean="0"/>
              <a:t>Tourism may or may not involve overnight stays away from home'</a:t>
            </a:r>
            <a:endParaRPr lang="tr-TR" sz="2000" dirty="0" smtClean="0"/>
          </a:p>
          <a:p>
            <a:pPr>
              <a:buNone/>
            </a:pPr>
            <a:r>
              <a:rPr lang="en-US" sz="2000" dirty="0" smtClean="0"/>
              <a:t>AIEST/Tourism Society conference, 1981</a:t>
            </a:r>
            <a:endParaRPr lang="tr-TR" sz="2000" dirty="0" smtClean="0"/>
          </a:p>
          <a:p>
            <a:endParaRPr lang="tr-TR" sz="2000" dirty="0" smtClean="0"/>
          </a:p>
          <a:p>
            <a:r>
              <a:rPr lang="en-US" sz="2000" dirty="0" smtClean="0"/>
              <a:t>Tourism comprises the activities of persons travelling to and staying in places outside their usual environment for not more than one consecutive year for leisure, business or other purposes'</a:t>
            </a:r>
            <a:endParaRPr lang="tr-TR" sz="2000" dirty="0" smtClean="0"/>
          </a:p>
          <a:p>
            <a:pPr>
              <a:buNone/>
            </a:pPr>
            <a:r>
              <a:rPr lang="en-US" sz="2000" dirty="0" smtClean="0"/>
              <a:t>UNWTO/UN Statistical Commission 1993</a:t>
            </a:r>
            <a:endParaRPr lang="tr-TR" sz="2000" dirty="0" smtClean="0"/>
          </a:p>
          <a:p>
            <a:endParaRPr lang="tr-TR" sz="20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245A-31E1-41BA-ACD3-C4EE96D44FD5}" type="slidenum">
              <a:rPr lang="bg-BG" smtClean="0"/>
              <a:pPr/>
              <a:t>15</a:t>
            </a:fld>
            <a:endParaRPr lang="bg-BG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Importance</a:t>
            </a:r>
            <a:r>
              <a:rPr lang="tr-TR" b="1" dirty="0" smtClean="0"/>
              <a:t> of </a:t>
            </a:r>
            <a:r>
              <a:rPr lang="tr-TR" b="1" dirty="0" err="1" smtClean="0"/>
              <a:t>Tourism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sz="2400" dirty="0" smtClean="0"/>
              <a:t>1. </a:t>
            </a:r>
            <a:r>
              <a:rPr lang="tr-TR" sz="2400" dirty="0" err="1" smtClean="0"/>
              <a:t>Contribution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balance</a:t>
            </a:r>
            <a:r>
              <a:rPr lang="tr-TR" sz="2400" dirty="0" smtClean="0"/>
              <a:t> of </a:t>
            </a:r>
            <a:r>
              <a:rPr lang="tr-TR" sz="2400" dirty="0" err="1" smtClean="0"/>
              <a:t>payments</a:t>
            </a:r>
            <a:r>
              <a:rPr lang="tr-TR" sz="2400" dirty="0" smtClean="0"/>
              <a:t>.</a:t>
            </a:r>
          </a:p>
          <a:p>
            <a:pPr>
              <a:buNone/>
            </a:pPr>
            <a:r>
              <a:rPr lang="tr-TR" sz="2400" dirty="0" smtClean="0"/>
              <a:t>2. </a:t>
            </a:r>
            <a:r>
              <a:rPr lang="tr-TR" sz="2400" dirty="0" err="1" smtClean="0"/>
              <a:t>Dispersion</a:t>
            </a:r>
            <a:r>
              <a:rPr lang="tr-TR" sz="2400" dirty="0" smtClean="0"/>
              <a:t> of </a:t>
            </a:r>
            <a:r>
              <a:rPr lang="tr-TR" sz="2400" dirty="0" err="1" smtClean="0"/>
              <a:t>development</a:t>
            </a:r>
            <a:r>
              <a:rPr lang="tr-TR" sz="2400" dirty="0" smtClean="0"/>
              <a:t>.</a:t>
            </a:r>
          </a:p>
          <a:p>
            <a:pPr>
              <a:buNone/>
            </a:pPr>
            <a:r>
              <a:rPr lang="tr-TR" sz="2400" dirty="0" smtClean="0"/>
              <a:t>3. </a:t>
            </a:r>
            <a:r>
              <a:rPr lang="tr-TR" sz="2400" dirty="0" err="1" smtClean="0"/>
              <a:t>Effect</a:t>
            </a:r>
            <a:r>
              <a:rPr lang="tr-TR" sz="2400" dirty="0" smtClean="0"/>
              <a:t>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general </a:t>
            </a:r>
            <a:r>
              <a:rPr lang="tr-TR" sz="2400" dirty="0" err="1" smtClean="0"/>
              <a:t>economic</a:t>
            </a:r>
            <a:r>
              <a:rPr lang="tr-TR" sz="2400" dirty="0" smtClean="0"/>
              <a:t> </a:t>
            </a:r>
            <a:r>
              <a:rPr lang="tr-TR" sz="2400" dirty="0" err="1" smtClean="0"/>
              <a:t>development</a:t>
            </a:r>
            <a:r>
              <a:rPr lang="tr-TR" sz="2400" dirty="0" smtClean="0"/>
              <a:t>.</a:t>
            </a:r>
          </a:p>
          <a:p>
            <a:pPr>
              <a:buNone/>
            </a:pPr>
            <a:r>
              <a:rPr lang="tr-TR" sz="2400" dirty="0" smtClean="0"/>
              <a:t>4. </a:t>
            </a:r>
            <a:r>
              <a:rPr lang="tr-TR" sz="2400" dirty="0" err="1" smtClean="0"/>
              <a:t>Employment</a:t>
            </a:r>
            <a:r>
              <a:rPr lang="tr-TR" sz="2400" dirty="0" smtClean="0"/>
              <a:t> </a:t>
            </a:r>
            <a:r>
              <a:rPr lang="tr-TR" sz="2400" dirty="0" err="1" smtClean="0"/>
              <a:t>opportunities</a:t>
            </a:r>
            <a:r>
              <a:rPr lang="tr-TR" sz="2400" dirty="0" smtClean="0"/>
              <a:t>.</a:t>
            </a:r>
          </a:p>
          <a:p>
            <a:pPr>
              <a:buNone/>
            </a:pPr>
            <a:r>
              <a:rPr lang="tr-TR" sz="2400" dirty="0" smtClean="0"/>
              <a:t>5. </a:t>
            </a:r>
            <a:r>
              <a:rPr lang="tr-TR" sz="2400" dirty="0" err="1" smtClean="0"/>
              <a:t>Social</a:t>
            </a:r>
            <a:r>
              <a:rPr lang="tr-TR" sz="2400" dirty="0" smtClean="0"/>
              <a:t> </a:t>
            </a:r>
            <a:r>
              <a:rPr lang="tr-TR" sz="2400" dirty="0" err="1" smtClean="0"/>
              <a:t>benefits</a:t>
            </a:r>
            <a:endParaRPr lang="tr-TR" sz="2400" dirty="0" smtClean="0"/>
          </a:p>
          <a:p>
            <a:pPr>
              <a:buNone/>
            </a:pPr>
            <a:r>
              <a:rPr lang="tr-TR" sz="2400" dirty="0" smtClean="0"/>
              <a:t>6. </a:t>
            </a:r>
            <a:r>
              <a:rPr lang="tr-TR" sz="2400" dirty="0" err="1" smtClean="0"/>
              <a:t>Cultural</a:t>
            </a:r>
            <a:r>
              <a:rPr lang="tr-TR" sz="2400" dirty="0" smtClean="0"/>
              <a:t> </a:t>
            </a:r>
            <a:r>
              <a:rPr lang="tr-TR" sz="2400" dirty="0" err="1" smtClean="0"/>
              <a:t>enrichment</a:t>
            </a:r>
            <a:endParaRPr lang="tr-TR" sz="2400" dirty="0" smtClean="0"/>
          </a:p>
          <a:p>
            <a:pPr>
              <a:buNone/>
            </a:pPr>
            <a:r>
              <a:rPr lang="tr-TR" sz="2400" dirty="0" smtClean="0"/>
              <a:t>7. </a:t>
            </a:r>
            <a:r>
              <a:rPr lang="tr-TR" sz="2400" dirty="0" err="1" smtClean="0"/>
              <a:t>Educational</a:t>
            </a:r>
            <a:r>
              <a:rPr lang="tr-TR" sz="2400" dirty="0" smtClean="0"/>
              <a:t> </a:t>
            </a:r>
            <a:r>
              <a:rPr lang="tr-TR" sz="2400" dirty="0" err="1" smtClean="0"/>
              <a:t>significance</a:t>
            </a:r>
            <a:endParaRPr lang="tr-TR" sz="2400" dirty="0" smtClean="0"/>
          </a:p>
          <a:p>
            <a:pPr>
              <a:buNone/>
            </a:pPr>
            <a:r>
              <a:rPr lang="tr-TR" sz="2400" dirty="0" smtClean="0"/>
              <a:t>8. A </a:t>
            </a:r>
            <a:r>
              <a:rPr lang="tr-TR" sz="2400" dirty="0" err="1" smtClean="0"/>
              <a:t>vital</a:t>
            </a:r>
            <a:r>
              <a:rPr lang="tr-TR" sz="2400" dirty="0" smtClean="0"/>
              <a:t> </a:t>
            </a:r>
            <a:r>
              <a:rPr lang="tr-TR" sz="2400" dirty="0" err="1" smtClean="0"/>
              <a:t>force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peace</a:t>
            </a:r>
            <a:endParaRPr lang="tr-TR" sz="2400" dirty="0" smtClean="0"/>
          </a:p>
          <a:p>
            <a:pPr>
              <a:buNone/>
            </a:pPr>
            <a:r>
              <a:rPr lang="tr-TR" sz="2400" dirty="0" smtClean="0"/>
              <a:t> </a:t>
            </a:r>
          </a:p>
          <a:p>
            <a:pPr>
              <a:buNone/>
            </a:pPr>
            <a:endParaRPr lang="tr-TR" sz="24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245A-31E1-41BA-ACD3-C4EE96D44FD5}" type="slidenum">
              <a:rPr lang="bg-BG" smtClean="0"/>
              <a:pPr/>
              <a:t>16</a:t>
            </a:fld>
            <a:endParaRPr lang="bg-BG"/>
          </a:p>
        </p:txBody>
      </p:sp>
      <p:sp>
        <p:nvSpPr>
          <p:cNvPr id="5" name="4 Dikdörtgen"/>
          <p:cNvSpPr/>
          <p:nvPr/>
        </p:nvSpPr>
        <p:spPr>
          <a:xfrm>
            <a:off x="5436096" y="5805264"/>
            <a:ext cx="3312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 smtClean="0">
                <a:hlinkClick r:id="rId2"/>
              </a:rPr>
              <a:t>Imagine What Tourism Can Do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tourism system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generating region </a:t>
            </a:r>
            <a:endParaRPr lang="tr-TR" sz="2800" dirty="0" smtClean="0"/>
          </a:p>
          <a:p>
            <a:r>
              <a:rPr lang="en-US" sz="2800" dirty="0" smtClean="0"/>
              <a:t>The destination region </a:t>
            </a:r>
            <a:endParaRPr lang="tr-TR" sz="2800" dirty="0" smtClean="0"/>
          </a:p>
          <a:p>
            <a:r>
              <a:rPr lang="en-US" sz="2800" dirty="0" smtClean="0"/>
              <a:t>The transit zone</a:t>
            </a:r>
            <a:endParaRPr lang="tr-TR" sz="2800" dirty="0" smtClean="0"/>
          </a:p>
          <a:p>
            <a:pPr>
              <a:buNone/>
            </a:pPr>
            <a:r>
              <a:rPr lang="tr-TR" sz="1800" dirty="0" smtClean="0"/>
              <a:t>	</a:t>
            </a:r>
          </a:p>
          <a:p>
            <a:pPr algn="r">
              <a:buNone/>
            </a:pPr>
            <a:r>
              <a:rPr lang="tr-TR" sz="1800" dirty="0" smtClean="0"/>
              <a:t>	</a:t>
            </a:r>
            <a:r>
              <a:rPr lang="en-US" sz="1800" dirty="0" smtClean="0"/>
              <a:t>Based on </a:t>
            </a:r>
            <a:r>
              <a:rPr lang="en-US" sz="1800" dirty="0" err="1" smtClean="0"/>
              <a:t>Leiper</a:t>
            </a:r>
            <a:r>
              <a:rPr lang="en-US" sz="1800" dirty="0" smtClean="0"/>
              <a:t>, N (1979), The Framework of Tourism, </a:t>
            </a:r>
            <a:endParaRPr lang="tr-TR" sz="1800" dirty="0" smtClean="0"/>
          </a:p>
          <a:p>
            <a:pPr algn="r">
              <a:buNone/>
            </a:pPr>
            <a:r>
              <a:rPr lang="en-US" sz="1800" i="1" dirty="0" smtClean="0"/>
              <a:t>Annals of Tourism Research, </a:t>
            </a:r>
            <a:r>
              <a:rPr lang="en-US" sz="1800" dirty="0" smtClean="0"/>
              <a:t>6 (4) 390-407</a:t>
            </a:r>
            <a:endParaRPr lang="tr-TR" sz="18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245A-31E1-41BA-ACD3-C4EE96D44FD5}" type="slidenum">
              <a:rPr lang="bg-BG" smtClean="0"/>
              <a:pPr/>
              <a:t>17</a:t>
            </a:fld>
            <a:endParaRPr lang="bg-BG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successful destination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A successful destination must comprise three elements:</a:t>
            </a:r>
            <a:endParaRPr lang="tr-TR" sz="2000" dirty="0" smtClean="0"/>
          </a:p>
          <a:p>
            <a:pPr>
              <a:buNone/>
            </a:pPr>
            <a:r>
              <a:rPr lang="en-US" sz="2000" dirty="0" smtClean="0"/>
              <a:t>-	Attractions</a:t>
            </a:r>
            <a:endParaRPr lang="tr-TR" sz="2000" dirty="0" smtClean="0"/>
          </a:p>
          <a:p>
            <a:pPr>
              <a:buNone/>
            </a:pPr>
            <a:r>
              <a:rPr lang="en-US" sz="2000" dirty="0" smtClean="0"/>
              <a:t>•	Beaches, museums or galleries, places of</a:t>
            </a:r>
            <a:br>
              <a:rPr lang="en-US" sz="2000" dirty="0" smtClean="0"/>
            </a:br>
            <a:r>
              <a:rPr lang="en-US" sz="2000" dirty="0" smtClean="0"/>
              <a:t>historical and cultural interest and events</a:t>
            </a:r>
            <a:endParaRPr lang="tr-TR" sz="2000" dirty="0" smtClean="0"/>
          </a:p>
          <a:p>
            <a:pPr>
              <a:buNone/>
            </a:pPr>
            <a:r>
              <a:rPr lang="en-US" sz="2000" dirty="0" smtClean="0"/>
              <a:t>-	Amenities</a:t>
            </a:r>
            <a:endParaRPr lang="tr-TR" sz="2000" dirty="0" smtClean="0"/>
          </a:p>
          <a:p>
            <a:pPr>
              <a:buNone/>
            </a:pPr>
            <a:r>
              <a:rPr lang="en-US" sz="2000" dirty="0" smtClean="0"/>
              <a:t>•	Infrastructure - airports, roads, parking, utilities,</a:t>
            </a:r>
            <a:br>
              <a:rPr lang="en-US" sz="2000" dirty="0" smtClean="0"/>
            </a:br>
            <a:r>
              <a:rPr lang="en-US" sz="2000" dirty="0" smtClean="0"/>
              <a:t>etc.; and superstructure - hotels, restaurants, etc.</a:t>
            </a:r>
            <a:endParaRPr lang="tr-TR" sz="2000" dirty="0" smtClean="0"/>
          </a:p>
          <a:p>
            <a:pPr>
              <a:buNone/>
            </a:pPr>
            <a:r>
              <a:rPr lang="en-US" sz="2000" dirty="0" smtClean="0"/>
              <a:t>-	Accessibility</a:t>
            </a:r>
            <a:endParaRPr lang="tr-TR" sz="2000" dirty="0" smtClean="0"/>
          </a:p>
          <a:p>
            <a:pPr>
              <a:buNone/>
            </a:pPr>
            <a:r>
              <a:rPr lang="en-US" sz="2000" dirty="0" smtClean="0"/>
              <a:t>•	Ease of access, both real and perceived</a:t>
            </a:r>
            <a:endParaRPr lang="tr-TR" sz="2000" dirty="0" smtClean="0"/>
          </a:p>
          <a:p>
            <a:pPr>
              <a:buNone/>
            </a:pPr>
            <a:r>
              <a:rPr lang="en-US" sz="2000" dirty="0" smtClean="0"/>
              <a:t>Sometimes Ancillary Services (such as guiding, marketing, etc) are considered alongside the above three elements</a:t>
            </a:r>
            <a:endParaRPr lang="tr-TR" sz="2000" dirty="0" smtClean="0"/>
          </a:p>
          <a:p>
            <a:pPr>
              <a:buNone/>
            </a:pPr>
            <a:endParaRPr lang="tr-TR" sz="20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245A-31E1-41BA-ACD3-C4EE96D44FD5}" type="slidenum">
              <a:rPr lang="bg-BG" smtClean="0"/>
              <a:pPr/>
              <a:t>18</a:t>
            </a:fld>
            <a:endParaRPr lang="bg-BG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Defining a tourist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245A-31E1-41BA-ACD3-C4EE96D44FD5}" type="slidenum">
              <a:rPr lang="bg-BG" smtClean="0"/>
              <a:pPr/>
              <a:t>19</a:t>
            </a:fld>
            <a:endParaRPr lang="bg-BG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3146"/>
            <a:ext cx="8568952" cy="51882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6 Dikdörtgen"/>
          <p:cNvSpPr/>
          <p:nvPr/>
        </p:nvSpPr>
        <p:spPr>
          <a:xfrm>
            <a:off x="6156176" y="807095"/>
            <a:ext cx="2160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i="1" dirty="0" smtClean="0"/>
              <a:t>(Courtesy of the UN </a:t>
            </a:r>
            <a:endParaRPr lang="tr-TR" sz="1200" i="1" dirty="0" smtClean="0"/>
          </a:p>
          <a:p>
            <a:pPr algn="r"/>
            <a:r>
              <a:rPr lang="en-US" sz="1200" i="1" dirty="0" smtClean="0"/>
              <a:t>World Tourism Organization)</a:t>
            </a:r>
            <a:endParaRPr lang="tr-TR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31863" y="-99"/>
            <a:ext cx="7158037" cy="1412875"/>
          </a:xfrm>
        </p:spPr>
        <p:txBody>
          <a:bodyPr/>
          <a:lstStyle/>
          <a:p>
            <a:pPr lvl="0" algn="ctr"/>
            <a:r>
              <a:rPr lang="tr-TR" sz="2400" b="1" dirty="0" smtClean="0"/>
              <a:t/>
            </a:r>
            <a:br>
              <a:rPr lang="tr-TR" sz="2400" b="1" dirty="0" smtClean="0"/>
            </a:br>
            <a:r>
              <a:rPr lang="tr-TR" sz="2400" b="1" dirty="0" smtClean="0"/>
              <a:t>-</a:t>
            </a:r>
            <a:r>
              <a:rPr lang="tr-TR" sz="2400" dirty="0" err="1" smtClean="0"/>
              <a:t>Content</a:t>
            </a:r>
            <a:r>
              <a:rPr lang="tr-TR" sz="2400" dirty="0" smtClean="0"/>
              <a:t>-</a:t>
            </a:r>
            <a:br>
              <a:rPr lang="tr-TR" sz="2400" dirty="0" smtClean="0"/>
            </a:br>
            <a:r>
              <a:rPr lang="en-US" dirty="0" smtClean="0"/>
              <a:t>An introduction to tourism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2232248"/>
            <a:ext cx="8352928" cy="4221088"/>
          </a:xfrm>
        </p:spPr>
        <p:txBody>
          <a:bodyPr numCol="2"/>
          <a:lstStyle/>
          <a:p>
            <a:pPr>
              <a:buFont typeface="Wingdings" pitchFamily="2" charset="2"/>
              <a:buChar char="q"/>
            </a:pPr>
            <a:r>
              <a:rPr lang="en-AU" altLang="zh-TW" sz="1800" dirty="0" smtClean="0"/>
              <a:t>Introduction to hospitality </a:t>
            </a:r>
            <a:r>
              <a:rPr lang="tr-TR" altLang="zh-TW" sz="1800" dirty="0" smtClean="0"/>
              <a:t>i</a:t>
            </a:r>
            <a:r>
              <a:rPr lang="en-AU" altLang="zh-TW" sz="1800" dirty="0" err="1" smtClean="0"/>
              <a:t>ndustry</a:t>
            </a:r>
            <a:endParaRPr lang="tr-TR" altLang="zh-TW" sz="1800" dirty="0" smtClean="0"/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Defining the hospitality</a:t>
            </a:r>
            <a:endParaRPr lang="tr-TR" sz="1800" dirty="0" smtClean="0"/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The act</a:t>
            </a:r>
            <a:r>
              <a:rPr lang="tr-TR" sz="1800" dirty="0" smtClean="0"/>
              <a:t>i</a:t>
            </a:r>
            <a:r>
              <a:rPr lang="en-US" sz="1800" dirty="0" smtClean="0"/>
              <a:t>v</a:t>
            </a:r>
            <a:r>
              <a:rPr lang="tr-TR" sz="1800" dirty="0" smtClean="0"/>
              <a:t>i</a:t>
            </a:r>
            <a:r>
              <a:rPr lang="en-US" sz="1800" dirty="0" smtClean="0"/>
              <a:t>t</a:t>
            </a:r>
            <a:r>
              <a:rPr lang="tr-TR" sz="1800" dirty="0" err="1" smtClean="0"/>
              <a:t>ies</a:t>
            </a:r>
            <a:r>
              <a:rPr lang="en-US" sz="1800" dirty="0" smtClean="0"/>
              <a:t> of the hosp</a:t>
            </a:r>
            <a:r>
              <a:rPr lang="tr-TR" sz="1800" dirty="0" err="1" smtClean="0"/>
              <a:t>itality</a:t>
            </a:r>
            <a:r>
              <a:rPr lang="tr-TR" sz="1800" dirty="0" smtClean="0"/>
              <a:t> </a:t>
            </a:r>
            <a:r>
              <a:rPr lang="tr-TR" sz="1800" dirty="0" err="1" smtClean="0"/>
              <a:t>industry</a:t>
            </a:r>
            <a:endParaRPr lang="tr-TR" sz="1800" dirty="0" smtClean="0"/>
          </a:p>
          <a:p>
            <a:pPr>
              <a:buFont typeface="Wingdings" pitchFamily="2" charset="2"/>
              <a:buChar char="q"/>
            </a:pPr>
            <a:r>
              <a:rPr lang="tr-TR" sz="1800" dirty="0" err="1" smtClean="0"/>
              <a:t>Hospitality</a:t>
            </a:r>
            <a:r>
              <a:rPr lang="tr-TR" sz="1800" dirty="0" smtClean="0"/>
              <a:t> </a:t>
            </a:r>
            <a:r>
              <a:rPr lang="en-US" sz="1800" dirty="0" smtClean="0"/>
              <a:t>is part of tourism </a:t>
            </a:r>
            <a:r>
              <a:rPr lang="tr-TR" sz="1800" dirty="0" smtClean="0"/>
              <a:t>i</a:t>
            </a:r>
            <a:r>
              <a:rPr lang="en-US" sz="1800" dirty="0" err="1" smtClean="0"/>
              <a:t>ndustry</a:t>
            </a:r>
            <a:r>
              <a:rPr lang="en-US" sz="1800" dirty="0" smtClean="0"/>
              <a:t>:</a:t>
            </a:r>
            <a:r>
              <a:rPr lang="tr-TR" sz="1800" dirty="0" smtClean="0"/>
              <a:t> </a:t>
            </a:r>
            <a:r>
              <a:rPr lang="en-US" sz="1800" dirty="0" smtClean="0"/>
              <a:t>tourism </a:t>
            </a:r>
            <a:r>
              <a:rPr lang="tr-TR" sz="1800" dirty="0" smtClean="0"/>
              <a:t>i</a:t>
            </a:r>
            <a:r>
              <a:rPr lang="en-US" sz="1800" dirty="0" err="1" smtClean="0"/>
              <a:t>ndustry</a:t>
            </a:r>
            <a:endParaRPr lang="zh-TW" altLang="en-US" sz="1800" dirty="0" smtClean="0"/>
          </a:p>
          <a:p>
            <a:pPr lvl="0">
              <a:buFont typeface="Wingdings" pitchFamily="2" charset="2"/>
              <a:buChar char="q"/>
            </a:pPr>
            <a:r>
              <a:rPr lang="en-US" sz="1800" dirty="0" smtClean="0"/>
              <a:t>The institutionalization of tourism</a:t>
            </a:r>
            <a:endParaRPr lang="tr-TR" sz="1800" dirty="0" smtClean="0"/>
          </a:p>
          <a:p>
            <a:pPr lvl="0">
              <a:buFont typeface="Wingdings" pitchFamily="2" charset="2"/>
              <a:buChar char="q"/>
            </a:pPr>
            <a:r>
              <a:rPr lang="en-US" sz="1800" dirty="0" smtClean="0"/>
              <a:t>The professionalization of the</a:t>
            </a:r>
            <a:r>
              <a:rPr lang="tr-TR" sz="1800" dirty="0" smtClean="0"/>
              <a:t> </a:t>
            </a:r>
            <a:r>
              <a:rPr lang="en-US" sz="1800" dirty="0" smtClean="0"/>
              <a:t>tourism industry</a:t>
            </a:r>
            <a:endParaRPr lang="tr-TR" sz="1800" dirty="0" smtClean="0"/>
          </a:p>
          <a:p>
            <a:pPr lvl="0">
              <a:buFont typeface="Wingdings" pitchFamily="2" charset="2"/>
              <a:buChar char="q"/>
            </a:pPr>
            <a:r>
              <a:rPr lang="en-US" sz="1800" dirty="0" smtClean="0"/>
              <a:t>What are the benefits of a standardized curriculum in tourism education?</a:t>
            </a:r>
            <a:endParaRPr lang="tr-TR" sz="1800" dirty="0" smtClean="0"/>
          </a:p>
          <a:p>
            <a:pPr lvl="0">
              <a:buFont typeface="Wingdings" pitchFamily="2" charset="2"/>
              <a:buChar char="q"/>
            </a:pPr>
            <a:endParaRPr lang="tr-TR" sz="1800" dirty="0" smtClean="0"/>
          </a:p>
          <a:p>
            <a:pPr lvl="0">
              <a:buFont typeface="Wingdings" pitchFamily="2" charset="2"/>
              <a:buChar char="q"/>
            </a:pPr>
            <a:r>
              <a:rPr lang="tr-TR" sz="1800" dirty="0" err="1" smtClean="0"/>
              <a:t>Different</a:t>
            </a:r>
            <a:r>
              <a:rPr lang="tr-TR" sz="1800" dirty="0" smtClean="0"/>
              <a:t> </a:t>
            </a:r>
            <a:r>
              <a:rPr lang="tr-TR" sz="1800" dirty="0" err="1" smtClean="0"/>
              <a:t>perspectives</a:t>
            </a:r>
            <a:r>
              <a:rPr lang="tr-TR" sz="1800" dirty="0" smtClean="0"/>
              <a:t> </a:t>
            </a:r>
            <a:r>
              <a:rPr lang="tr-TR" sz="1800" dirty="0" err="1" smtClean="0"/>
              <a:t>to</a:t>
            </a:r>
            <a:r>
              <a:rPr lang="tr-TR" sz="1800" dirty="0" smtClean="0"/>
              <a:t> </a:t>
            </a:r>
            <a:r>
              <a:rPr lang="tr-TR" sz="1800" dirty="0" err="1" smtClean="0"/>
              <a:t>tourism</a:t>
            </a:r>
            <a:endParaRPr lang="tr-TR" sz="1800" dirty="0" smtClean="0"/>
          </a:p>
          <a:p>
            <a:pPr lvl="0">
              <a:buFont typeface="Wingdings" pitchFamily="2" charset="2"/>
              <a:buChar char="q"/>
            </a:pPr>
            <a:r>
              <a:rPr lang="en-US" sz="1800" dirty="0" smtClean="0"/>
              <a:t>Defining tourism</a:t>
            </a:r>
            <a:endParaRPr lang="tr-TR" sz="1800" dirty="0" smtClean="0"/>
          </a:p>
          <a:p>
            <a:pPr lvl="0">
              <a:buFont typeface="Wingdings" pitchFamily="2" charset="2"/>
              <a:buChar char="q"/>
            </a:pPr>
            <a:r>
              <a:rPr lang="tr-TR" sz="1800" dirty="0" err="1" smtClean="0"/>
              <a:t>Importance</a:t>
            </a:r>
            <a:r>
              <a:rPr lang="tr-TR" sz="1800" dirty="0" smtClean="0"/>
              <a:t> of </a:t>
            </a:r>
            <a:r>
              <a:rPr lang="tr-TR" sz="1800" dirty="0" err="1" smtClean="0"/>
              <a:t>Tourism</a:t>
            </a:r>
            <a:endParaRPr lang="tr-TR" sz="1800" dirty="0" smtClean="0"/>
          </a:p>
          <a:p>
            <a:pPr lvl="0">
              <a:buFont typeface="Wingdings" pitchFamily="2" charset="2"/>
              <a:buChar char="q"/>
            </a:pPr>
            <a:r>
              <a:rPr lang="en-US" sz="1800" dirty="0" smtClean="0"/>
              <a:t>The tourism system</a:t>
            </a:r>
            <a:endParaRPr lang="tr-TR" sz="1800" dirty="0" smtClean="0"/>
          </a:p>
          <a:p>
            <a:pPr lvl="0">
              <a:buFont typeface="Wingdings" pitchFamily="2" charset="2"/>
              <a:buChar char="q"/>
            </a:pPr>
            <a:r>
              <a:rPr lang="en-US" sz="1800" dirty="0" smtClean="0"/>
              <a:t>The successful destination</a:t>
            </a:r>
            <a:endParaRPr lang="tr-TR" sz="1800" dirty="0" smtClean="0"/>
          </a:p>
          <a:p>
            <a:pPr lvl="0">
              <a:buFont typeface="Wingdings" pitchFamily="2" charset="2"/>
              <a:buChar char="q"/>
            </a:pPr>
            <a:r>
              <a:rPr lang="en-US" sz="1800" dirty="0" smtClean="0"/>
              <a:t>Defining a tourist</a:t>
            </a:r>
            <a:endParaRPr lang="tr-TR" sz="1800" dirty="0" smtClean="0"/>
          </a:p>
          <a:p>
            <a:pPr lvl="0">
              <a:buFont typeface="Wingdings" pitchFamily="2" charset="2"/>
              <a:buChar char="q"/>
            </a:pPr>
            <a:r>
              <a:rPr lang="en-US" sz="1800" dirty="0" smtClean="0"/>
              <a:t>Problems defining a tourist</a:t>
            </a:r>
            <a:endParaRPr lang="tr-TR" sz="1800" dirty="0" smtClean="0"/>
          </a:p>
          <a:p>
            <a:pPr lvl="0">
              <a:buFont typeface="Wingdings" pitchFamily="2" charset="2"/>
              <a:buChar char="q"/>
            </a:pPr>
            <a:r>
              <a:rPr lang="en-US" sz="1800" dirty="0" smtClean="0"/>
              <a:t>The purpose of visits</a:t>
            </a:r>
            <a:endParaRPr lang="tr-TR" sz="1800" dirty="0" smtClean="0"/>
          </a:p>
          <a:p>
            <a:pPr lvl="0">
              <a:buFont typeface="Wingdings" pitchFamily="2" charset="2"/>
              <a:buChar char="q"/>
            </a:pPr>
            <a:r>
              <a:rPr lang="tr-TR" sz="1800" dirty="0" err="1" smtClean="0"/>
              <a:t>Tourist</a:t>
            </a:r>
            <a:r>
              <a:rPr lang="tr-TR" sz="1800" dirty="0" smtClean="0"/>
              <a:t> </a:t>
            </a:r>
            <a:r>
              <a:rPr lang="tr-TR" sz="1800" dirty="0" err="1" smtClean="0"/>
              <a:t>services</a:t>
            </a:r>
            <a:endParaRPr lang="tr-TR" sz="1800" dirty="0" smtClean="0"/>
          </a:p>
          <a:p>
            <a:pPr lvl="0">
              <a:buFont typeface="Wingdings" pitchFamily="2" charset="2"/>
              <a:buChar char="q"/>
            </a:pPr>
            <a:r>
              <a:rPr lang="en-US" sz="1800" dirty="0" smtClean="0"/>
              <a:t>Four key characteristics of the</a:t>
            </a:r>
            <a:r>
              <a:rPr lang="tr-TR" sz="1800" dirty="0" smtClean="0"/>
              <a:t> </a:t>
            </a:r>
            <a:r>
              <a:rPr lang="en-US" sz="1800" dirty="0" smtClean="0"/>
              <a:t>tourism product</a:t>
            </a:r>
            <a:endParaRPr lang="tr-TR" sz="18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245A-31E1-41BA-ACD3-C4EE96D44FD5}" type="slidenum">
              <a:rPr lang="bg-BG" smtClean="0"/>
              <a:pPr/>
              <a:t>2</a:t>
            </a:fld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Problems defining a tourist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Are the following defined as tourists in official statistics?</a:t>
            </a:r>
            <a:endParaRPr lang="tr-TR" sz="2400" dirty="0" smtClean="0"/>
          </a:p>
          <a:p>
            <a:pPr lvl="0">
              <a:buFont typeface="Wingdings" pitchFamily="2" charset="2"/>
              <a:buChar char="Ø"/>
            </a:pPr>
            <a:r>
              <a:rPr lang="en-US" sz="2400" dirty="0" smtClean="0"/>
              <a:t>Local shoppers visiting a </a:t>
            </a:r>
            <a:r>
              <a:rPr lang="en-US" sz="2400" dirty="0" err="1" smtClean="0"/>
              <a:t>neighbourhood</a:t>
            </a:r>
            <a:r>
              <a:rPr lang="en-US" sz="2400" dirty="0" smtClean="0"/>
              <a:t> town</a:t>
            </a:r>
            <a:endParaRPr lang="tr-TR" sz="2400" dirty="0" smtClean="0"/>
          </a:p>
          <a:p>
            <a:pPr lvl="0">
              <a:buFont typeface="Wingdings" pitchFamily="2" charset="2"/>
              <a:buChar char="Ø"/>
            </a:pPr>
            <a:r>
              <a:rPr lang="en-US" sz="2400" dirty="0" smtClean="0"/>
              <a:t>Second home owners</a:t>
            </a:r>
            <a:endParaRPr lang="tr-TR" sz="2400" dirty="0" smtClean="0"/>
          </a:p>
          <a:p>
            <a:pPr lvl="0">
              <a:buFont typeface="Wingdings" pitchFamily="2" charset="2"/>
              <a:buChar char="Ø"/>
            </a:pPr>
            <a:r>
              <a:rPr lang="en-US" sz="2400" dirty="0" smtClean="0"/>
              <a:t>Tourists staying at a resort and making a day</a:t>
            </a:r>
            <a:br>
              <a:rPr lang="en-US" sz="2400" dirty="0" smtClean="0"/>
            </a:br>
            <a:r>
              <a:rPr lang="en-US" sz="2400" dirty="0" smtClean="0"/>
              <a:t>excursion across the border into another</a:t>
            </a:r>
            <a:br>
              <a:rPr lang="en-US" sz="2400" dirty="0" smtClean="0"/>
            </a:br>
            <a:r>
              <a:rPr lang="en-US" sz="2400" dirty="0" smtClean="0"/>
              <a:t>country</a:t>
            </a:r>
            <a:endParaRPr lang="tr-TR" sz="2400" dirty="0" smtClean="0"/>
          </a:p>
          <a:p>
            <a:pPr lvl="0">
              <a:buFont typeface="Wingdings" pitchFamily="2" charset="2"/>
              <a:buChar char="Ø"/>
            </a:pPr>
            <a:r>
              <a:rPr lang="en-US" sz="2400" dirty="0" smtClean="0"/>
              <a:t>'Snowbirds' coming down from Canada and</a:t>
            </a:r>
            <a:br>
              <a:rPr lang="en-US" sz="2400" dirty="0" smtClean="0"/>
            </a:br>
            <a:r>
              <a:rPr lang="en-US" sz="2400" dirty="0" smtClean="0"/>
              <a:t>Northern US states to spend their winters in</a:t>
            </a:r>
            <a:br>
              <a:rPr lang="en-US" sz="2400" dirty="0" smtClean="0"/>
            </a:br>
            <a:r>
              <a:rPr lang="en-US" sz="2400" dirty="0" smtClean="0"/>
              <a:t>warmer southern states</a:t>
            </a:r>
            <a:endParaRPr lang="tr-TR" sz="24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245A-31E1-41BA-ACD3-C4EE96D44FD5}" type="slidenum">
              <a:rPr lang="bg-BG" smtClean="0"/>
              <a:pPr/>
              <a:t>20</a:t>
            </a:fld>
            <a:endParaRPr lang="bg-BG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purpose of visits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Tourists embark on a trip for one of these three reasons:</a:t>
            </a:r>
            <a:endParaRPr lang="tr-TR" sz="2400" dirty="0" smtClean="0"/>
          </a:p>
          <a:p>
            <a:pPr lvl="0"/>
            <a:r>
              <a:rPr lang="en-US" sz="2400" dirty="0" smtClean="0"/>
              <a:t>Holidays (including visits to friends and</a:t>
            </a:r>
            <a:br>
              <a:rPr lang="en-US" sz="2400" dirty="0" smtClean="0"/>
            </a:br>
            <a:r>
              <a:rPr lang="en-US" sz="2400" dirty="0" smtClean="0"/>
              <a:t>relatives - VFR)</a:t>
            </a:r>
            <a:endParaRPr lang="tr-TR" sz="2400" dirty="0" smtClean="0"/>
          </a:p>
          <a:p>
            <a:pPr lvl="0"/>
            <a:r>
              <a:rPr lang="en-US" sz="2400" dirty="0" smtClean="0"/>
              <a:t>Business (including meetings and conferences)</a:t>
            </a:r>
            <a:endParaRPr lang="tr-TR" sz="2400" dirty="0" smtClean="0"/>
          </a:p>
          <a:p>
            <a:pPr lvl="0"/>
            <a:r>
              <a:rPr lang="en-US" sz="2400" dirty="0" smtClean="0"/>
              <a:t>Other miscellaneous (including religion, health</a:t>
            </a:r>
            <a:br>
              <a:rPr lang="en-US" sz="2400" dirty="0" smtClean="0"/>
            </a:br>
            <a:r>
              <a:rPr lang="en-US" sz="2400" dirty="0" smtClean="0"/>
              <a:t>and study)</a:t>
            </a:r>
            <a:endParaRPr lang="tr-TR" sz="24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245A-31E1-41BA-ACD3-C4EE96D44FD5}" type="slidenum">
              <a:rPr lang="bg-BG" smtClean="0"/>
              <a:pPr/>
              <a:t>21</a:t>
            </a:fld>
            <a:endParaRPr lang="bg-BG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Tourist</a:t>
            </a:r>
            <a:r>
              <a:rPr lang="tr-TR" b="1" dirty="0" smtClean="0"/>
              <a:t> </a:t>
            </a:r>
            <a:r>
              <a:rPr lang="tr-TR" b="1" dirty="0" err="1" smtClean="0"/>
              <a:t>services</a:t>
            </a:r>
            <a:endParaRPr lang="tr-TR" dirty="0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1. </a:t>
            </a:r>
            <a:r>
              <a:rPr lang="tr-TR" dirty="0" err="1" smtClean="0"/>
              <a:t>Passenger</a:t>
            </a:r>
            <a:r>
              <a:rPr lang="tr-TR" dirty="0" smtClean="0"/>
              <a:t> transport</a:t>
            </a:r>
          </a:p>
          <a:p>
            <a:pPr>
              <a:buNone/>
            </a:pPr>
            <a:r>
              <a:rPr lang="tr-TR" dirty="0" smtClean="0"/>
              <a:t>2. </a:t>
            </a:r>
            <a:r>
              <a:rPr lang="tr-TR" dirty="0" err="1" smtClean="0"/>
              <a:t>Accommodation</a:t>
            </a:r>
            <a:r>
              <a:rPr lang="tr-TR" dirty="0" smtClean="0"/>
              <a:t>, </a:t>
            </a:r>
            <a:r>
              <a:rPr lang="tr-TR" dirty="0" err="1" smtClean="0"/>
              <a:t>food</a:t>
            </a:r>
            <a:r>
              <a:rPr lang="tr-TR" dirty="0" smtClean="0"/>
              <a:t> &amp; </a:t>
            </a:r>
            <a:r>
              <a:rPr lang="tr-TR" dirty="0" err="1" smtClean="0"/>
              <a:t>beverage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entertainment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3. </a:t>
            </a:r>
            <a:r>
              <a:rPr lang="tr-TR" dirty="0" err="1" smtClean="0"/>
              <a:t>Consists</a:t>
            </a:r>
            <a:r>
              <a:rPr lang="tr-TR" dirty="0" smtClean="0"/>
              <a:t> of </a:t>
            </a:r>
            <a:r>
              <a:rPr lang="tr-TR" dirty="0" err="1" smtClean="0"/>
              <a:t>those</a:t>
            </a:r>
            <a:r>
              <a:rPr lang="tr-TR" dirty="0" smtClean="0"/>
              <a:t> </a:t>
            </a:r>
            <a:r>
              <a:rPr lang="tr-TR" dirty="0" err="1" smtClean="0"/>
              <a:t>provided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travel</a:t>
            </a:r>
            <a:r>
              <a:rPr lang="tr-TR" dirty="0" smtClean="0"/>
              <a:t> </a:t>
            </a:r>
            <a:r>
              <a:rPr lang="tr-TR" dirty="0" err="1" smtClean="0"/>
              <a:t>agent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tour</a:t>
            </a:r>
            <a:r>
              <a:rPr lang="tr-TR" dirty="0" smtClean="0"/>
              <a:t> </a:t>
            </a:r>
            <a:r>
              <a:rPr lang="tr-TR" dirty="0" err="1" smtClean="0"/>
              <a:t>operator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245A-31E1-41BA-ACD3-C4EE96D44FD5}" type="slidenum">
              <a:rPr lang="bg-BG" smtClean="0"/>
              <a:pPr/>
              <a:t>22</a:t>
            </a:fld>
            <a:endParaRPr lang="bg-BG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Four key characteristics of the</a:t>
            </a:r>
            <a:r>
              <a:rPr lang="tr-TR" dirty="0" smtClean="0"/>
              <a:t> </a:t>
            </a:r>
            <a:r>
              <a:rPr lang="en-US" b="1" dirty="0" smtClean="0"/>
              <a:t>tourism product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245A-31E1-41BA-ACD3-C4EE96D44FD5}" type="slidenum">
              <a:rPr lang="bg-BG" smtClean="0"/>
              <a:pPr/>
              <a:t>23</a:t>
            </a:fld>
            <a:endParaRPr lang="bg-BG"/>
          </a:p>
        </p:txBody>
      </p:sp>
      <p:graphicFrame>
        <p:nvGraphicFramePr>
          <p:cNvPr id="5" name="4 Diyagram"/>
          <p:cNvGraphicFramePr/>
          <p:nvPr/>
        </p:nvGraphicFramePr>
        <p:xfrm>
          <a:off x="611560" y="1885280"/>
          <a:ext cx="79208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Four key characteristics of the</a:t>
            </a:r>
            <a:r>
              <a:rPr lang="tr-TR" dirty="0" smtClean="0"/>
              <a:t> </a:t>
            </a:r>
            <a:r>
              <a:rPr lang="en-US" b="1" dirty="0" smtClean="0"/>
              <a:t>tourism product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772816"/>
            <a:ext cx="8352927" cy="4114800"/>
          </a:xfrm>
        </p:spPr>
        <p:txBody>
          <a:bodyPr/>
          <a:lstStyle/>
          <a:p>
            <a:pPr>
              <a:buNone/>
            </a:pPr>
            <a:r>
              <a:rPr lang="en-US" sz="1600" b="1" dirty="0" smtClean="0"/>
              <a:t>Intangibility</a:t>
            </a:r>
            <a:endParaRPr lang="tr-TR" sz="1600" b="1" dirty="0" smtClean="0"/>
          </a:p>
          <a:p>
            <a:pPr>
              <a:buNone/>
            </a:pPr>
            <a:r>
              <a:rPr lang="en-US" sz="1600" dirty="0" smtClean="0"/>
              <a:t>-	The consumer buys the product on trust, being unable to inspect it</a:t>
            </a:r>
            <a:br>
              <a:rPr lang="en-US" sz="1600" dirty="0" smtClean="0"/>
            </a:br>
            <a:r>
              <a:rPr lang="en-US" sz="1600" dirty="0" smtClean="0"/>
              <a:t>before committing themselves to the purchase</a:t>
            </a:r>
            <a:endParaRPr lang="tr-TR" sz="1600" dirty="0" smtClean="0"/>
          </a:p>
          <a:p>
            <a:pPr>
              <a:buNone/>
            </a:pPr>
            <a:r>
              <a:rPr lang="en-US" sz="1600" b="1" dirty="0" smtClean="0"/>
              <a:t>Complexity</a:t>
            </a:r>
            <a:endParaRPr lang="tr-TR" sz="1600" b="1" dirty="0" smtClean="0"/>
          </a:p>
          <a:p>
            <a:pPr>
              <a:buNone/>
            </a:pPr>
            <a:r>
              <a:rPr lang="en-US" sz="1600" dirty="0" smtClean="0"/>
              <a:t>-	The tourism product is seldom a single component. It invariably</a:t>
            </a:r>
            <a:r>
              <a:rPr lang="tr-TR" sz="1600" dirty="0" smtClean="0"/>
              <a:t> </a:t>
            </a:r>
            <a:r>
              <a:rPr lang="en-US" sz="1600" dirty="0" smtClean="0"/>
              <a:t>includes one or more forms of transport, accommodation, the</a:t>
            </a:r>
            <a:r>
              <a:rPr lang="tr-TR" sz="1600" dirty="0" smtClean="0"/>
              <a:t> </a:t>
            </a:r>
            <a:r>
              <a:rPr lang="en-US" sz="1600" dirty="0" smtClean="0"/>
              <a:t>customer service associated with each of these and the overall</a:t>
            </a:r>
            <a:r>
              <a:rPr lang="tr-TR" sz="1600" dirty="0" smtClean="0"/>
              <a:t> </a:t>
            </a:r>
            <a:r>
              <a:rPr lang="en-US" sz="1600" dirty="0" smtClean="0"/>
              <a:t>'experience' of the stay. Tourism experience is as much a</a:t>
            </a:r>
            <a:br>
              <a:rPr lang="en-US" sz="1600" dirty="0" smtClean="0"/>
            </a:br>
            <a:r>
              <a:rPr lang="en-US" sz="1600" dirty="0" smtClean="0"/>
              <a:t>psychological as a physical one</a:t>
            </a:r>
            <a:endParaRPr lang="tr-TR" sz="1600" dirty="0" smtClean="0"/>
          </a:p>
          <a:p>
            <a:pPr>
              <a:buNone/>
            </a:pPr>
            <a:r>
              <a:rPr lang="en-US" sz="1600" b="1" dirty="0" smtClean="0"/>
              <a:t>Heterogeneity. </a:t>
            </a:r>
            <a:endParaRPr lang="tr-TR" sz="1600" b="1" dirty="0" smtClean="0"/>
          </a:p>
          <a:p>
            <a:pPr>
              <a:buNone/>
            </a:pPr>
            <a:r>
              <a:rPr lang="tr-TR" sz="1600" dirty="0" smtClean="0"/>
              <a:t>-	</a:t>
            </a:r>
            <a:r>
              <a:rPr lang="en-US" sz="1600" dirty="0" smtClean="0"/>
              <a:t>Each element of a complex tourism product is subject to variations. Examples include:</a:t>
            </a:r>
            <a:endParaRPr lang="tr-TR" sz="1600" dirty="0" smtClean="0"/>
          </a:p>
          <a:p>
            <a:pPr lvl="2">
              <a:buNone/>
            </a:pPr>
            <a:r>
              <a:rPr lang="en-US" sz="1200" dirty="0" smtClean="0"/>
              <a:t>Flight turbulence</a:t>
            </a:r>
            <a:endParaRPr lang="tr-TR" sz="1200" dirty="0" smtClean="0"/>
          </a:p>
          <a:p>
            <a:pPr lvl="2">
              <a:buNone/>
            </a:pPr>
            <a:r>
              <a:rPr lang="en-US" sz="1200" dirty="0" smtClean="0"/>
              <a:t>Inclement weather</a:t>
            </a:r>
            <a:endParaRPr lang="tr-TR" sz="1200" dirty="0" smtClean="0"/>
          </a:p>
          <a:p>
            <a:pPr lvl="2">
              <a:buNone/>
            </a:pPr>
            <a:r>
              <a:rPr lang="en-US" sz="1200" dirty="0" smtClean="0"/>
              <a:t>The personality and mood of service personnel encountered by</a:t>
            </a:r>
            <a:r>
              <a:rPr lang="tr-TR" sz="1200" dirty="0" smtClean="0"/>
              <a:t> </a:t>
            </a:r>
            <a:r>
              <a:rPr lang="en-US" sz="1200" dirty="0" smtClean="0"/>
              <a:t>the tourist</a:t>
            </a:r>
            <a:endParaRPr lang="tr-TR" sz="1200" dirty="0" smtClean="0"/>
          </a:p>
          <a:p>
            <a:pPr>
              <a:buNone/>
            </a:pPr>
            <a:r>
              <a:rPr lang="en-US" sz="1600" b="1" dirty="0" err="1" smtClean="0"/>
              <a:t>Perishability</a:t>
            </a:r>
            <a:endParaRPr lang="tr-TR" sz="1600" b="1" dirty="0" smtClean="0"/>
          </a:p>
          <a:p>
            <a:pPr>
              <a:buNone/>
            </a:pPr>
            <a:r>
              <a:rPr lang="en-US" sz="1600" dirty="0" smtClean="0"/>
              <a:t>-	Unsold capacity (flights, hotel rooms, coach excursions, etc.)</a:t>
            </a:r>
            <a:r>
              <a:rPr lang="tr-TR" sz="1600" dirty="0" smtClean="0"/>
              <a:t> </a:t>
            </a:r>
            <a:r>
              <a:rPr lang="en-US" sz="1600" dirty="0" smtClean="0"/>
              <a:t>cannot be stored and sold at a later date</a:t>
            </a:r>
            <a:r>
              <a:rPr lang="tr-TR" sz="1600" dirty="0" smtClean="0"/>
              <a:t>.</a:t>
            </a:r>
            <a:endParaRPr lang="tr-TR" sz="16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245A-31E1-41BA-ACD3-C4EE96D44FD5}" type="slidenum">
              <a:rPr lang="bg-BG" smtClean="0"/>
              <a:pPr/>
              <a:t>24</a:t>
            </a:fld>
            <a:endParaRPr lang="bg-BG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>
          <a:xfrm>
            <a:off x="395536" y="2132856"/>
            <a:ext cx="8568952" cy="1362075"/>
          </a:xfrm>
        </p:spPr>
        <p:txBody>
          <a:bodyPr/>
          <a:lstStyle/>
          <a:p>
            <a:r>
              <a:rPr lang="en-US" b="1" dirty="0" smtClean="0"/>
              <a:t>An introduction to tourism</a:t>
            </a:r>
            <a:endParaRPr lang="es-MX" b="1" u="sng" dirty="0" smtClean="0"/>
          </a:p>
        </p:txBody>
      </p:sp>
      <p:sp>
        <p:nvSpPr>
          <p:cNvPr id="4099" name="2 Marcador de contenido"/>
          <p:cNvSpPr>
            <a:spLocks noGrp="1"/>
          </p:cNvSpPr>
          <p:nvPr>
            <p:ph type="body" idx="1"/>
          </p:nvPr>
        </p:nvSpPr>
        <p:spPr>
          <a:xfrm>
            <a:off x="832048" y="3645024"/>
            <a:ext cx="7772400" cy="1556792"/>
          </a:xfrm>
        </p:spPr>
        <p:txBody>
          <a:bodyPr/>
          <a:lstStyle/>
          <a:p>
            <a:pPr algn="r"/>
            <a:r>
              <a:rPr lang="en-US" sz="1600" dirty="0" smtClean="0"/>
              <a:t>Holloway, Humphreys and Davidson, </a:t>
            </a:r>
            <a:endParaRPr lang="tr-TR" sz="1600" dirty="0" smtClean="0"/>
          </a:p>
          <a:p>
            <a:pPr algn="r"/>
            <a:r>
              <a:rPr lang="en-US" sz="1600" i="1" dirty="0" smtClean="0"/>
              <a:t>The Business of Tourism, </a:t>
            </a:r>
            <a:endParaRPr lang="tr-TR" sz="1600" i="1" dirty="0" smtClean="0"/>
          </a:p>
          <a:p>
            <a:pPr algn="r"/>
            <a:r>
              <a:rPr lang="en-US" sz="1600" dirty="0" smtClean="0"/>
              <a:t>8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Edition, </a:t>
            </a:r>
            <a:endParaRPr lang="tr-TR" sz="1600" dirty="0" smtClean="0"/>
          </a:p>
          <a:p>
            <a:pPr algn="r"/>
            <a:r>
              <a:rPr lang="en-US" sz="1600" dirty="0" smtClean="0"/>
              <a:t>© Pearson Education Limited </a:t>
            </a:r>
            <a:endParaRPr lang="tr-TR" sz="1600" dirty="0" smtClean="0"/>
          </a:p>
          <a:p>
            <a:pPr algn="r"/>
            <a:r>
              <a:rPr lang="en-US" sz="1600" dirty="0" smtClean="0"/>
              <a:t>2009</a:t>
            </a:r>
            <a:endParaRPr lang="tr-TR" sz="1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矩形 5"/>
          <p:cNvSpPr>
            <a:spLocks noChangeArrowheads="1"/>
          </p:cNvSpPr>
          <p:nvPr/>
        </p:nvSpPr>
        <p:spPr bwMode="auto">
          <a:xfrm>
            <a:off x="827584" y="908720"/>
            <a:ext cx="652351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AU" altLang="zh-TW" sz="3200" b="1" dirty="0" smtClean="0">
                <a:latin typeface="Times New Roman" pitchFamily="18" charset="0"/>
                <a:cs typeface="Times New Roman" pitchFamily="18" charset="0"/>
              </a:rPr>
              <a:t>Introduction </a:t>
            </a:r>
            <a:r>
              <a:rPr kumimoji="0" lang="en-AU" altLang="zh-TW" sz="3200" b="1" dirty="0">
                <a:latin typeface="Times New Roman" pitchFamily="18" charset="0"/>
                <a:cs typeface="Times New Roman" pitchFamily="18" charset="0"/>
              </a:rPr>
              <a:t>to Hospitality Industry</a:t>
            </a:r>
            <a:endParaRPr kumimoji="0" lang="zh-TW" alt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矩形 6"/>
          <p:cNvSpPr>
            <a:spLocks noChangeArrowheads="1"/>
          </p:cNvSpPr>
          <p:nvPr/>
        </p:nvSpPr>
        <p:spPr bwMode="auto">
          <a:xfrm>
            <a:off x="395536" y="1609636"/>
            <a:ext cx="61157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AU" altLang="zh-TW" sz="28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kumimoji="0" lang="en-AU" altLang="zh-TW" sz="2800" b="1" dirty="0">
                <a:latin typeface="Times New Roman" pitchFamily="18" charset="0"/>
                <a:cs typeface="Times New Roman" pitchFamily="18" charset="0"/>
              </a:rPr>
              <a:t>Nature of the Hospitality Industry</a:t>
            </a:r>
            <a:endParaRPr kumimoji="0" lang="zh-TW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357188" y="2327820"/>
            <a:ext cx="84296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AU" altLang="zh-TW" sz="2400" dirty="0">
                <a:latin typeface="Times New Roman" pitchFamily="18" charset="0"/>
                <a:cs typeface="Times New Roman" pitchFamily="18" charset="0"/>
              </a:rPr>
              <a:t>What is the meaning of </a:t>
            </a:r>
            <a:r>
              <a:rPr lang="en-AU" altLang="zh-TW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HOSPITALITY</a:t>
            </a:r>
            <a:r>
              <a:rPr lang="en-AU" altLang="zh-TW" sz="2400" dirty="0">
                <a:latin typeface="Times New Roman" pitchFamily="18" charset="0"/>
                <a:cs typeface="Times New Roman" pitchFamily="18" charset="0"/>
              </a:rPr>
              <a:t>? The</a:t>
            </a:r>
            <a:r>
              <a:rPr lang="en-AU" altLang="zh-HK" sz="2400" dirty="0">
                <a:latin typeface="Times New Roman" pitchFamily="18" charset="0"/>
                <a:cs typeface="Times New Roman" pitchFamily="18" charset="0"/>
              </a:rPr>
              <a:t>re have been different</a:t>
            </a:r>
            <a:r>
              <a:rPr lang="en-AU" altLang="zh-TW" sz="2400" dirty="0">
                <a:latin typeface="Times New Roman" pitchFamily="18" charset="0"/>
                <a:cs typeface="Times New Roman" pitchFamily="18" charset="0"/>
              </a:rPr>
              <a:t> definition</a:t>
            </a:r>
            <a:r>
              <a:rPr lang="en-AU" altLang="zh-HK" sz="2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AU" altLang="zh-TW" sz="2400" dirty="0">
                <a:latin typeface="Times New Roman" pitchFamily="18" charset="0"/>
                <a:cs typeface="Times New Roman" pitchFamily="18" charset="0"/>
              </a:rPr>
              <a:t> of Hospitality. </a:t>
            </a:r>
            <a:endParaRPr lang="tr-TR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AU" altLang="zh-TW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AU" altLang="zh-TW" sz="2400" dirty="0">
                <a:latin typeface="Times New Roman" pitchFamily="18" charset="0"/>
                <a:cs typeface="Times New Roman" pitchFamily="18" charset="0"/>
              </a:rPr>
              <a:t>contemporary explanation of Hospitality refers to the relationship process between </a:t>
            </a:r>
            <a:r>
              <a:rPr lang="en-AU" altLang="zh-TW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 guest and a host</a:t>
            </a:r>
            <a:r>
              <a:rPr lang="en-AU" altLang="zh-HK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tr-TR" altLang="zh-HK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AU" altLang="zh-TW" sz="24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AU" altLang="zh-TW" sz="2400" dirty="0">
                <a:latin typeface="Times New Roman" pitchFamily="18" charset="0"/>
                <a:cs typeface="Times New Roman" pitchFamily="18" charset="0"/>
              </a:rPr>
              <a:t>we talk about the “Hospitality Industry”, we are referring to the companies or organisations which provide </a:t>
            </a:r>
            <a:r>
              <a:rPr lang="en-AU" altLang="zh-TW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food and/or drink and/or accommodation</a:t>
            </a:r>
            <a:r>
              <a:rPr lang="en-AU" altLang="zh-TW" sz="2400" dirty="0">
                <a:latin typeface="Times New Roman" pitchFamily="18" charset="0"/>
                <a:cs typeface="Times New Roman" pitchFamily="18" charset="0"/>
              </a:rPr>
              <a:t> to people who are away from </a:t>
            </a:r>
            <a:r>
              <a:rPr lang="en-AU" altLang="zh-TW" sz="2400" dirty="0" smtClean="0">
                <a:latin typeface="Times New Roman" pitchFamily="18" charset="0"/>
                <a:cs typeface="Times New Roman" pitchFamily="18" charset="0"/>
              </a:rPr>
              <a:t>home.</a:t>
            </a:r>
            <a:r>
              <a:rPr lang="tr-TR" altLang="zh-TW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AU" altLang="zh-TW" sz="2400" dirty="0" smtClean="0"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en-AU" altLang="zh-TW" sz="2400" dirty="0">
                <a:latin typeface="Times New Roman" pitchFamily="18" charset="0"/>
                <a:cs typeface="Times New Roman" pitchFamily="18" charset="0"/>
              </a:rPr>
              <a:t>, this definition of the “Hospitality Industry” only satisfies most situations. </a:t>
            </a:r>
            <a:endParaRPr lang="tr-TR" altLang="zh-TW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AU" altLang="zh-TW" sz="2400" dirty="0" smtClean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AU" altLang="zh-TW" sz="2400" dirty="0">
                <a:latin typeface="Times New Roman" pitchFamily="18" charset="0"/>
                <a:cs typeface="Times New Roman" pitchFamily="18" charset="0"/>
              </a:rPr>
              <a:t>you think of any circumstances where the phrase </a:t>
            </a:r>
            <a:r>
              <a:rPr lang="en-AU" altLang="zh-TW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“away from home” </a:t>
            </a:r>
            <a:r>
              <a:rPr lang="en-AU" altLang="zh-TW" sz="2400" dirty="0">
                <a:latin typeface="Times New Roman" pitchFamily="18" charset="0"/>
                <a:cs typeface="Times New Roman" pitchFamily="18" charset="0"/>
              </a:rPr>
              <a:t>would not be accurate? 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245A-31E1-41BA-ACD3-C4EE96D44FD5}" type="slidenum">
              <a:rPr lang="bg-BG" smtClean="0"/>
              <a:pPr/>
              <a:t>4</a:t>
            </a:fld>
            <a:endParaRPr lang="bg-BG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575965"/>
            <a:ext cx="7158037" cy="1412875"/>
          </a:xfrm>
        </p:spPr>
        <p:txBody>
          <a:bodyPr/>
          <a:lstStyle/>
          <a:p>
            <a:r>
              <a:rPr lang="en-US" dirty="0">
                <a:latin typeface="Georgia" pitchFamily="18" charset="0"/>
              </a:rPr>
              <a:t>Defining the </a:t>
            </a:r>
            <a:r>
              <a:rPr lang="en-US" dirty="0" smtClean="0">
                <a:latin typeface="Georgia" pitchFamily="18" charset="0"/>
              </a:rPr>
              <a:t>hospitality</a:t>
            </a:r>
            <a:r>
              <a:rPr lang="tr-TR" dirty="0" smtClean="0">
                <a:latin typeface="Georgia" pitchFamily="18" charset="0"/>
              </a:rPr>
              <a:t/>
            </a:r>
            <a:br>
              <a:rPr lang="tr-TR" dirty="0" smtClean="0">
                <a:latin typeface="Georgia" pitchFamily="18" charset="0"/>
              </a:rPr>
            </a:br>
            <a:r>
              <a:rPr lang="en-AU" altLang="zh-TW" sz="3200" b="1" dirty="0" smtClean="0">
                <a:latin typeface="Times New Roman" pitchFamily="18" charset="0"/>
                <a:cs typeface="Times New Roman" pitchFamily="18" charset="0"/>
              </a:rPr>
              <a:t>The Nature of the Hospitality Industry</a:t>
            </a:r>
            <a:endParaRPr lang="bg-BG" dirty="0">
              <a:latin typeface="Georgia" pitchFamily="18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2122512"/>
            <a:ext cx="7661275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bg-BG" sz="2800" dirty="0">
                <a:latin typeface="Georgia" pitchFamily="18" charset="0"/>
              </a:rPr>
              <a:t>The hospitality field, </a:t>
            </a:r>
            <a:r>
              <a:rPr lang="bg-BG" sz="2800" i="1" dirty="0">
                <a:latin typeface="Georgia" pitchFamily="18" charset="0"/>
              </a:rPr>
              <a:t>by definition</a:t>
            </a:r>
            <a:r>
              <a:rPr lang="bg-BG" sz="2800" dirty="0">
                <a:latin typeface="Georgia" pitchFamily="18" charset="0"/>
              </a:rPr>
              <a:t>, is a </a:t>
            </a:r>
            <a:r>
              <a:rPr lang="bg-BG" sz="2800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service industry</a:t>
            </a:r>
            <a:r>
              <a:rPr lang="bg-BG" sz="2800" dirty="0">
                <a:latin typeface="Georgia" pitchFamily="18" charset="0"/>
              </a:rPr>
              <a:t>. Its task is</a:t>
            </a:r>
            <a:r>
              <a:rPr lang="en-US" sz="2800" dirty="0">
                <a:latin typeface="Georgia" pitchFamily="18" charset="0"/>
              </a:rPr>
              <a:t> </a:t>
            </a:r>
            <a:r>
              <a:rPr lang="bg-BG" sz="2800" dirty="0">
                <a:latin typeface="Georgia" pitchFamily="18" charset="0"/>
              </a:rPr>
              <a:t>to create shareholder wealth by </a:t>
            </a:r>
            <a:r>
              <a:rPr lang="bg-BG" sz="2800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servicing and satisfying </a:t>
            </a:r>
            <a:r>
              <a:rPr lang="bg-BG" sz="2800" dirty="0">
                <a:latin typeface="Georgia" pitchFamily="18" charset="0"/>
              </a:rPr>
              <a:t>guests. </a:t>
            </a:r>
            <a:endParaRPr lang="tr-TR" sz="2800" dirty="0" smtClean="0">
              <a:latin typeface="Georgia" pitchFamily="18" charset="0"/>
            </a:endParaRPr>
          </a:p>
          <a:p>
            <a:pPr marL="441325" lvl="1" indent="0">
              <a:lnSpc>
                <a:spcPct val="80000"/>
              </a:lnSpc>
              <a:buFont typeface="Wingdings" pitchFamily="2" charset="2"/>
              <a:buNone/>
            </a:pPr>
            <a:r>
              <a:rPr lang="bg-BG" sz="2400" dirty="0" smtClean="0">
                <a:latin typeface="Georgia" pitchFamily="18" charset="0"/>
              </a:rPr>
              <a:t>Industry</a:t>
            </a:r>
            <a:r>
              <a:rPr lang="en-US" sz="2400" dirty="0" smtClean="0">
                <a:latin typeface="Georgia" pitchFamily="18" charset="0"/>
              </a:rPr>
              <a:t> </a:t>
            </a:r>
            <a:r>
              <a:rPr lang="bg-BG" sz="2400" dirty="0">
                <a:latin typeface="Georgia" pitchFamily="18" charset="0"/>
              </a:rPr>
              <a:t>segments include, among others: hotels, restaurants, private clubs, managed</a:t>
            </a:r>
            <a:r>
              <a:rPr lang="en-US" sz="2400" dirty="0">
                <a:latin typeface="Georgia" pitchFamily="18" charset="0"/>
              </a:rPr>
              <a:t> </a:t>
            </a:r>
            <a:r>
              <a:rPr lang="bg-BG" sz="2400" dirty="0">
                <a:latin typeface="Georgia" pitchFamily="18" charset="0"/>
              </a:rPr>
              <a:t>food service, event planning, tourism related businesses, and travel</a:t>
            </a:r>
            <a:r>
              <a:rPr lang="en-US" sz="2400" dirty="0">
                <a:latin typeface="Georgia" pitchFamily="18" charset="0"/>
              </a:rPr>
              <a:t> </a:t>
            </a:r>
            <a:r>
              <a:rPr lang="bg-BG" sz="2400" dirty="0">
                <a:latin typeface="Georgia" pitchFamily="18" charset="0"/>
              </a:rPr>
              <a:t>providers. </a:t>
            </a:r>
            <a:endParaRPr lang="tr-TR" sz="2400" dirty="0" smtClean="0">
              <a:latin typeface="Georgia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245A-31E1-41BA-ACD3-C4EE96D44FD5}" type="slidenum">
              <a:rPr lang="bg-BG" smtClean="0"/>
              <a:pPr/>
              <a:t>5</a:t>
            </a:fld>
            <a:endParaRPr lang="bg-BG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itchFamily="18" charset="0"/>
              </a:rPr>
              <a:t>Defining the hospitality</a:t>
            </a:r>
            <a:endParaRPr lang="bg-BG" dirty="0">
              <a:latin typeface="Georgia" pitchFamily="18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bg-BG" sz="2800" dirty="0">
                <a:latin typeface="Georgia" pitchFamily="18" charset="0"/>
              </a:rPr>
              <a:t>Langhorn (2004) noted that in hospitality,</a:t>
            </a:r>
            <a:r>
              <a:rPr lang="en-US" sz="2800" dirty="0">
                <a:latin typeface="Georgia" pitchFamily="18" charset="0"/>
              </a:rPr>
              <a:t> </a:t>
            </a:r>
            <a:r>
              <a:rPr lang="bg-BG" sz="2800" dirty="0">
                <a:latin typeface="Georgia" pitchFamily="18" charset="0"/>
              </a:rPr>
              <a:t>the service provider is </a:t>
            </a:r>
            <a:r>
              <a:rPr lang="bg-BG" sz="2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“part of the product itself”. </a:t>
            </a:r>
            <a:endParaRPr lang="tr-TR" sz="28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tr-TR" sz="28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bg-BG" sz="2400" dirty="0" smtClean="0">
                <a:latin typeface="Georgia" pitchFamily="18" charset="0"/>
              </a:rPr>
              <a:t>For </a:t>
            </a:r>
            <a:r>
              <a:rPr lang="bg-BG" sz="2400" dirty="0">
                <a:latin typeface="Georgia" pitchFamily="18" charset="0"/>
              </a:rPr>
              <a:t>guests to</a:t>
            </a:r>
            <a:r>
              <a:rPr lang="en-US" sz="2400" dirty="0">
                <a:latin typeface="Georgia" pitchFamily="18" charset="0"/>
              </a:rPr>
              <a:t> </a:t>
            </a:r>
            <a:r>
              <a:rPr lang="bg-BG" sz="2400" dirty="0">
                <a:latin typeface="Georgia" pitchFamily="18" charset="0"/>
              </a:rPr>
              <a:t>be satisfied, they not only must believe that they have received a valuable</a:t>
            </a:r>
            <a:r>
              <a:rPr lang="en-US" sz="2400" dirty="0">
                <a:latin typeface="Georgia" pitchFamily="18" charset="0"/>
              </a:rPr>
              <a:t> </a:t>
            </a:r>
            <a:r>
              <a:rPr lang="bg-BG" sz="2400" dirty="0">
                <a:latin typeface="Georgia" pitchFamily="18" charset="0"/>
              </a:rPr>
              <a:t>service for their dollar, but also </a:t>
            </a:r>
            <a:r>
              <a:rPr lang="bg-BG" sz="2400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feel valued and respected by </a:t>
            </a:r>
            <a:r>
              <a:rPr lang="bg-BG" sz="2400" dirty="0">
                <a:latin typeface="Georgia" pitchFamily="18" charset="0"/>
              </a:rPr>
              <a:t>the workers</a:t>
            </a:r>
            <a:r>
              <a:rPr lang="en-US" sz="2400" dirty="0">
                <a:latin typeface="Georgia" pitchFamily="18" charset="0"/>
              </a:rPr>
              <a:t> </a:t>
            </a:r>
            <a:r>
              <a:rPr lang="bg-BG" sz="2400" dirty="0">
                <a:latin typeface="Georgia" pitchFamily="18" charset="0"/>
              </a:rPr>
              <a:t>providing the service (Kernbach &amp; Schutte, 2005; Langhorn, 2004; Varca,2004; Winsted, 2000</a:t>
            </a:r>
            <a:r>
              <a:rPr lang="bg-BG" sz="2400" dirty="0" smtClean="0">
                <a:latin typeface="Georgia" pitchFamily="18" charset="0"/>
              </a:rPr>
              <a:t>).</a:t>
            </a:r>
            <a:endParaRPr lang="bg-BG" sz="1400" i="1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bg-BG" sz="1800" i="1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245A-31E1-41BA-ACD3-C4EE96D44FD5}" type="slidenum">
              <a:rPr lang="bg-BG" smtClean="0"/>
              <a:pPr/>
              <a:t>6</a:t>
            </a:fld>
            <a:endParaRPr lang="bg-BG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itchFamily="18" charset="0"/>
              </a:rPr>
              <a:t>Defining the hospitality</a:t>
            </a:r>
            <a:endParaRPr lang="bg-BG" dirty="0">
              <a:latin typeface="Georgia" pitchFamily="18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Hospitality is: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>
                <a:latin typeface="Georgia" pitchFamily="18" charset="0"/>
              </a:rPr>
              <a:t>- the act of </a:t>
            </a:r>
            <a:r>
              <a:rPr lang="en-US" sz="2800" dirty="0">
                <a:solidFill>
                  <a:srgbClr val="00B050"/>
                </a:solidFill>
                <a:latin typeface="Georgia" pitchFamily="18" charset="0"/>
              </a:rPr>
              <a:t>kindness</a:t>
            </a:r>
            <a:r>
              <a:rPr lang="en-US" sz="2800" dirty="0">
                <a:latin typeface="Georgia" pitchFamily="18" charset="0"/>
              </a:rPr>
              <a:t> in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welcoming and looking after</a:t>
            </a:r>
            <a:r>
              <a:rPr lang="en-US" sz="2800" dirty="0">
                <a:latin typeface="Georgia" pitchFamily="18" charset="0"/>
              </a:rPr>
              <a:t> the basic needs of guests or strangers, mainly in relation to food, drink and accommodation;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>
                <a:latin typeface="Georgia" pitchFamily="18" charset="0"/>
              </a:rPr>
              <a:t>- refers to the relationship process between </a:t>
            </a:r>
            <a:r>
              <a:rPr lang="en-US" sz="2800" dirty="0">
                <a:solidFill>
                  <a:srgbClr val="7030A0"/>
                </a:solidFill>
                <a:latin typeface="Georgia" pitchFamily="18" charset="0"/>
              </a:rPr>
              <a:t>a guest and a host</a:t>
            </a:r>
            <a:r>
              <a:rPr lang="en-US" sz="2800" dirty="0">
                <a:latin typeface="Georgia" pitchFamily="18" charset="0"/>
              </a:rPr>
              <a:t>;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>
                <a:latin typeface="Georgia" pitchFamily="18" charset="0"/>
              </a:rPr>
              <a:t>- the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reception and entertainment </a:t>
            </a:r>
            <a:r>
              <a:rPr lang="en-US" sz="2800" dirty="0">
                <a:latin typeface="Georgia" pitchFamily="18" charset="0"/>
              </a:rPr>
              <a:t>of guests, visitors, or strangers with </a:t>
            </a:r>
            <a:r>
              <a:rPr lang="en-US" sz="2800" dirty="0">
                <a:solidFill>
                  <a:srgbClr val="FF0000"/>
                </a:solidFill>
                <a:latin typeface="Georgia" pitchFamily="18" charset="0"/>
              </a:rPr>
              <a:t>liberality and goodwill </a:t>
            </a:r>
            <a:r>
              <a:rPr lang="en-US" sz="2800" dirty="0">
                <a:latin typeface="Georgia" pitchFamily="18" charset="0"/>
              </a:rPr>
              <a:t>(Oxford English Dictionary);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>
                <a:latin typeface="Georgia" pitchFamily="18" charset="0"/>
              </a:rPr>
              <a:t>- derived from the Latin word </a:t>
            </a:r>
            <a:r>
              <a:rPr lang="en-US" sz="2800" i="1" dirty="0" err="1">
                <a:solidFill>
                  <a:schemeClr val="accent4">
                    <a:lumMod val="75000"/>
                  </a:schemeClr>
                </a:solidFill>
                <a:latin typeface="Georgia" pitchFamily="18" charset="0"/>
              </a:rPr>
              <a:t>hospitare</a:t>
            </a:r>
            <a:r>
              <a:rPr lang="en-US" sz="2800" dirty="0">
                <a:latin typeface="Georgia" pitchFamily="18" charset="0"/>
              </a:rPr>
              <a:t> meaning to “</a:t>
            </a:r>
            <a:r>
              <a:rPr lang="en-US" sz="2800" dirty="0">
                <a:solidFill>
                  <a:srgbClr val="002060"/>
                </a:solidFill>
                <a:latin typeface="Georgia" pitchFamily="18" charset="0"/>
              </a:rPr>
              <a:t>receive as a guest</a:t>
            </a:r>
            <a:r>
              <a:rPr lang="en-US" sz="2800" dirty="0">
                <a:latin typeface="Georgia" pitchFamily="18" charset="0"/>
              </a:rPr>
              <a:t>” 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n-US" sz="2800" dirty="0">
              <a:latin typeface="Georgia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245A-31E1-41BA-ACD3-C4EE96D44FD5}" type="slidenum">
              <a:rPr lang="bg-BG" smtClean="0"/>
              <a:pPr/>
              <a:t>7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787847" y="44624"/>
            <a:ext cx="7600577" cy="1412875"/>
          </a:xfrm>
        </p:spPr>
        <p:txBody>
          <a:bodyPr/>
          <a:lstStyle/>
          <a:p>
            <a:r>
              <a:rPr lang="en-US" sz="2400" dirty="0" smtClean="0">
                <a:latin typeface="Georgia" pitchFamily="18" charset="0"/>
              </a:rPr>
              <a:t>THE ACT</a:t>
            </a:r>
            <a:r>
              <a:rPr lang="tr-TR" sz="2400" dirty="0" smtClean="0">
                <a:latin typeface="Georgia" pitchFamily="18" charset="0"/>
              </a:rPr>
              <a:t>I</a:t>
            </a:r>
            <a:r>
              <a:rPr lang="en-US" sz="2400" dirty="0" smtClean="0">
                <a:latin typeface="Georgia" pitchFamily="18" charset="0"/>
              </a:rPr>
              <a:t>V</a:t>
            </a:r>
            <a:r>
              <a:rPr lang="tr-TR" sz="2400" dirty="0" smtClean="0">
                <a:latin typeface="Georgia" pitchFamily="18" charset="0"/>
              </a:rPr>
              <a:t>I</a:t>
            </a:r>
            <a:r>
              <a:rPr lang="en-US" sz="2400" dirty="0" smtClean="0">
                <a:latin typeface="Georgia" pitchFamily="18" charset="0"/>
              </a:rPr>
              <a:t>T</a:t>
            </a:r>
            <a:r>
              <a:rPr lang="tr-TR" sz="2400" dirty="0" smtClean="0">
                <a:latin typeface="Georgia" pitchFamily="18" charset="0"/>
              </a:rPr>
              <a:t>I</a:t>
            </a:r>
            <a:r>
              <a:rPr lang="en-US" sz="2400" dirty="0" smtClean="0">
                <a:latin typeface="Georgia" pitchFamily="18" charset="0"/>
              </a:rPr>
              <a:t>ES OF THE HOSP</a:t>
            </a:r>
            <a:r>
              <a:rPr lang="tr-TR" sz="2400" dirty="0" smtClean="0">
                <a:latin typeface="Georgia" pitchFamily="18" charset="0"/>
              </a:rPr>
              <a:t>I</a:t>
            </a:r>
            <a:r>
              <a:rPr lang="en-US" sz="2400" dirty="0" smtClean="0">
                <a:latin typeface="Georgia" pitchFamily="18" charset="0"/>
              </a:rPr>
              <a:t>TAL</a:t>
            </a:r>
            <a:r>
              <a:rPr lang="tr-TR" sz="2400" dirty="0" smtClean="0">
                <a:latin typeface="Georgia" pitchFamily="18" charset="0"/>
              </a:rPr>
              <a:t>I</a:t>
            </a:r>
            <a:r>
              <a:rPr lang="en-US" sz="2400" dirty="0" smtClean="0">
                <a:latin typeface="Georgia" pitchFamily="18" charset="0"/>
              </a:rPr>
              <a:t>TY </a:t>
            </a:r>
            <a:r>
              <a:rPr lang="tr-TR" sz="2400" dirty="0" smtClean="0">
                <a:latin typeface="Georgia" pitchFamily="18" charset="0"/>
              </a:rPr>
              <a:t>I</a:t>
            </a:r>
            <a:r>
              <a:rPr lang="en-US" sz="2400" dirty="0" smtClean="0">
                <a:latin typeface="Georgia" pitchFamily="18" charset="0"/>
              </a:rPr>
              <a:t>NDUSTRY</a:t>
            </a:r>
            <a:endParaRPr lang="bg-BG" sz="2400" dirty="0">
              <a:latin typeface="Georgia" pitchFamily="18" charset="0"/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726363" cy="461645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>
                <a:latin typeface="Georgia" pitchFamily="18" charset="0"/>
              </a:rPr>
              <a:t>M</a:t>
            </a:r>
            <a:r>
              <a:rPr lang="bg-BG" sz="2400" dirty="0">
                <a:latin typeface="Georgia" pitchFamily="18" charset="0"/>
              </a:rPr>
              <a:t>ain business sectors in the </a:t>
            </a:r>
            <a:r>
              <a:rPr lang="bg-BG" sz="2400" dirty="0" smtClean="0">
                <a:latin typeface="Georgia" pitchFamily="18" charset="0"/>
              </a:rPr>
              <a:t>hospitality</a:t>
            </a:r>
            <a:r>
              <a:rPr lang="tr-TR" sz="2400" dirty="0" smtClean="0">
                <a:latin typeface="Georgia" pitchFamily="18" charset="0"/>
              </a:rPr>
              <a:t> </a:t>
            </a:r>
            <a:r>
              <a:rPr lang="bg-BG" sz="2400" dirty="0" smtClean="0">
                <a:latin typeface="Georgia" pitchFamily="18" charset="0"/>
              </a:rPr>
              <a:t>industry</a:t>
            </a:r>
            <a:r>
              <a:rPr lang="bg-BG" sz="2400" dirty="0">
                <a:latin typeface="Georgia" pitchFamily="18" charset="0"/>
              </a:rPr>
              <a:t>: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>
                <a:latin typeface="Georgia" pitchFamily="18" charset="0"/>
              </a:rPr>
              <a:t>- </a:t>
            </a:r>
            <a:r>
              <a:rPr lang="bg-BG" sz="28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Accommodation</a:t>
            </a:r>
            <a:r>
              <a:rPr lang="bg-BG" sz="2800" dirty="0">
                <a:latin typeface="Georgia" pitchFamily="18" charset="0"/>
              </a:rPr>
              <a:t> – To provide accommodation (and usually food and drink) to</a:t>
            </a:r>
            <a:r>
              <a:rPr lang="en-US" sz="2800" dirty="0">
                <a:latin typeface="Georgia" pitchFamily="18" charset="0"/>
              </a:rPr>
              <a:t> </a:t>
            </a:r>
            <a:r>
              <a:rPr lang="bg-BG" sz="2800" dirty="0">
                <a:latin typeface="Georgia" pitchFamily="18" charset="0"/>
              </a:rPr>
              <a:t>people who for whatever reason are away from home</a:t>
            </a:r>
          </a:p>
          <a:p>
            <a:pPr marL="0" indent="0">
              <a:lnSpc>
                <a:spcPct val="80000"/>
              </a:lnSpc>
              <a:buFontTx/>
              <a:buChar char="-"/>
            </a:pPr>
            <a:r>
              <a:rPr lang="bg-BG" sz="28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Food and beverage</a:t>
            </a:r>
            <a:r>
              <a:rPr lang="bg-BG" sz="2800" dirty="0">
                <a:latin typeface="Georgia" pitchFamily="18" charset="0"/>
              </a:rPr>
              <a:t> – To provide food and beverage to local, commuting, transient</a:t>
            </a:r>
            <a:r>
              <a:rPr lang="en-US" sz="2800" dirty="0">
                <a:latin typeface="Georgia" pitchFamily="18" charset="0"/>
              </a:rPr>
              <a:t> </a:t>
            </a:r>
            <a:r>
              <a:rPr lang="bg-BG" sz="2800" dirty="0">
                <a:latin typeface="Georgia" pitchFamily="18" charset="0"/>
              </a:rPr>
              <a:t>customers and tourists</a:t>
            </a:r>
            <a:endParaRPr lang="en-US" sz="2800" dirty="0">
              <a:latin typeface="Georgia" pitchFamily="18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bg-BG" sz="2000" dirty="0">
              <a:latin typeface="Georgia" pitchFamily="18" charset="0"/>
            </a:endParaRP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bg-BG" sz="2000" dirty="0">
              <a:latin typeface="Georgia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245A-31E1-41BA-ACD3-C4EE96D44FD5}" type="slidenum">
              <a:rPr lang="bg-BG" smtClean="0"/>
              <a:pPr/>
              <a:t>8</a:t>
            </a:fld>
            <a:endParaRPr lang="bg-BG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79"/>
          <p:cNvGrpSpPr>
            <a:grpSpLocks/>
          </p:cNvGrpSpPr>
          <p:nvPr/>
        </p:nvGrpSpPr>
        <p:grpSpPr bwMode="auto">
          <a:xfrm>
            <a:off x="2933700" y="1600200"/>
            <a:ext cx="3276600" cy="609600"/>
            <a:chOff x="1884" y="972"/>
            <a:chExt cx="2064" cy="456"/>
          </a:xfrm>
        </p:grpSpPr>
        <p:sp>
          <p:nvSpPr>
            <p:cNvPr id="40964" name="Rectangle 1028"/>
            <p:cNvSpPr>
              <a:spLocks noChangeArrowheads="1"/>
            </p:cNvSpPr>
            <p:nvPr/>
          </p:nvSpPr>
          <p:spPr bwMode="auto">
            <a:xfrm>
              <a:off x="1895" y="972"/>
              <a:ext cx="1977" cy="456"/>
            </a:xfrm>
            <a:prstGeom prst="rect">
              <a:avLst/>
            </a:prstGeom>
            <a:gradFill rotWithShape="0">
              <a:gsLst>
                <a:gs pos="0">
                  <a:srgbClr val="FF9999"/>
                </a:gs>
                <a:gs pos="100000">
                  <a:srgbClr val="FF9999">
                    <a:gamma/>
                    <a:tint val="3372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FF99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0965" name="Text Box 1029"/>
            <p:cNvSpPr txBox="1">
              <a:spLocks noChangeArrowheads="1"/>
            </p:cNvSpPr>
            <p:nvPr/>
          </p:nvSpPr>
          <p:spPr bwMode="auto">
            <a:xfrm>
              <a:off x="1884" y="1056"/>
              <a:ext cx="2064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Tourism Industry</a:t>
              </a:r>
            </a:p>
          </p:txBody>
        </p:sp>
      </p:grpSp>
      <p:grpSp>
        <p:nvGrpSpPr>
          <p:cNvPr id="3" name="Group 1094"/>
          <p:cNvGrpSpPr>
            <a:grpSpLocks/>
          </p:cNvGrpSpPr>
          <p:nvPr/>
        </p:nvGrpSpPr>
        <p:grpSpPr bwMode="auto">
          <a:xfrm>
            <a:off x="514350" y="2209800"/>
            <a:ext cx="8572500" cy="1066800"/>
            <a:chOff x="324" y="1476"/>
            <a:chExt cx="5400" cy="672"/>
          </a:xfrm>
        </p:grpSpPr>
        <p:sp>
          <p:nvSpPr>
            <p:cNvPr id="40970" name="Rectangle 1034"/>
            <p:cNvSpPr>
              <a:spLocks noChangeArrowheads="1"/>
            </p:cNvSpPr>
            <p:nvPr/>
          </p:nvSpPr>
          <p:spPr bwMode="auto">
            <a:xfrm>
              <a:off x="432" y="1692"/>
              <a:ext cx="1008" cy="456"/>
            </a:xfrm>
            <a:prstGeom prst="rect">
              <a:avLst/>
            </a:prstGeom>
            <a:gradFill rotWithShape="0">
              <a:gsLst>
                <a:gs pos="0">
                  <a:srgbClr val="FF9999"/>
                </a:gs>
                <a:gs pos="100000">
                  <a:srgbClr val="FF9999">
                    <a:gamma/>
                    <a:tint val="3372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FF99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0971" name="Text Box 1035"/>
            <p:cNvSpPr txBox="1">
              <a:spLocks noChangeArrowheads="1"/>
            </p:cNvSpPr>
            <p:nvPr/>
          </p:nvSpPr>
          <p:spPr bwMode="auto">
            <a:xfrm>
              <a:off x="324" y="1764"/>
              <a:ext cx="12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Hospitality</a:t>
              </a:r>
            </a:p>
          </p:txBody>
        </p:sp>
        <p:sp>
          <p:nvSpPr>
            <p:cNvPr id="40973" name="Rectangle 1037"/>
            <p:cNvSpPr>
              <a:spLocks noChangeArrowheads="1"/>
            </p:cNvSpPr>
            <p:nvPr/>
          </p:nvSpPr>
          <p:spPr bwMode="auto">
            <a:xfrm>
              <a:off x="1536" y="1692"/>
              <a:ext cx="1469" cy="456"/>
            </a:xfrm>
            <a:prstGeom prst="rect">
              <a:avLst/>
            </a:prstGeom>
            <a:gradFill rotWithShape="0">
              <a:gsLst>
                <a:gs pos="0">
                  <a:srgbClr val="FF9999"/>
                </a:gs>
                <a:gs pos="100000">
                  <a:srgbClr val="FF9999">
                    <a:gamma/>
                    <a:tint val="3372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FF99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0974" name="Text Box 1038"/>
            <p:cNvSpPr txBox="1">
              <a:spLocks noChangeArrowheads="1"/>
            </p:cNvSpPr>
            <p:nvPr/>
          </p:nvSpPr>
          <p:spPr bwMode="auto">
            <a:xfrm>
              <a:off x="1488" y="1680"/>
              <a:ext cx="163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Retail (Shopping) Stores</a:t>
              </a:r>
            </a:p>
          </p:txBody>
        </p:sp>
        <p:sp>
          <p:nvSpPr>
            <p:cNvPr id="40976" name="Rectangle 1040"/>
            <p:cNvSpPr>
              <a:spLocks noChangeArrowheads="1"/>
            </p:cNvSpPr>
            <p:nvPr/>
          </p:nvSpPr>
          <p:spPr bwMode="auto">
            <a:xfrm>
              <a:off x="3108" y="1692"/>
              <a:ext cx="1241" cy="456"/>
            </a:xfrm>
            <a:prstGeom prst="rect">
              <a:avLst/>
            </a:prstGeom>
            <a:gradFill rotWithShape="0">
              <a:gsLst>
                <a:gs pos="0">
                  <a:srgbClr val="FF9999"/>
                </a:gs>
                <a:gs pos="100000">
                  <a:srgbClr val="FF9999">
                    <a:gamma/>
                    <a:tint val="3372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FF99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0977" name="Text Box 1041"/>
            <p:cNvSpPr txBox="1">
              <a:spLocks noChangeArrowheads="1"/>
            </p:cNvSpPr>
            <p:nvPr/>
          </p:nvSpPr>
          <p:spPr bwMode="auto">
            <a:xfrm>
              <a:off x="3108" y="1680"/>
              <a:ext cx="129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Transportation Services</a:t>
              </a:r>
            </a:p>
          </p:txBody>
        </p:sp>
        <p:sp>
          <p:nvSpPr>
            <p:cNvPr id="40979" name="Rectangle 1043"/>
            <p:cNvSpPr>
              <a:spLocks noChangeArrowheads="1"/>
            </p:cNvSpPr>
            <p:nvPr/>
          </p:nvSpPr>
          <p:spPr bwMode="auto">
            <a:xfrm>
              <a:off x="4435" y="1692"/>
              <a:ext cx="1241" cy="456"/>
            </a:xfrm>
            <a:prstGeom prst="rect">
              <a:avLst/>
            </a:prstGeom>
            <a:gradFill rotWithShape="0">
              <a:gsLst>
                <a:gs pos="0">
                  <a:srgbClr val="FF9999"/>
                </a:gs>
                <a:gs pos="100000">
                  <a:srgbClr val="FF9999">
                    <a:gamma/>
                    <a:tint val="3372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FF99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0980" name="Text Box 1044"/>
            <p:cNvSpPr txBox="1">
              <a:spLocks noChangeArrowheads="1"/>
            </p:cNvSpPr>
            <p:nvPr/>
          </p:nvSpPr>
          <p:spPr bwMode="auto">
            <a:xfrm>
              <a:off x="4428" y="1668"/>
              <a:ext cx="129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Destination (Activity) Sites</a:t>
              </a:r>
            </a:p>
          </p:txBody>
        </p:sp>
        <p:grpSp>
          <p:nvGrpSpPr>
            <p:cNvPr id="4" name="Group 1075"/>
            <p:cNvGrpSpPr>
              <a:grpSpLocks/>
            </p:cNvGrpSpPr>
            <p:nvPr/>
          </p:nvGrpSpPr>
          <p:grpSpPr bwMode="auto">
            <a:xfrm>
              <a:off x="1056" y="1476"/>
              <a:ext cx="3984" cy="204"/>
              <a:chOff x="1056" y="1428"/>
              <a:chExt cx="3984" cy="384"/>
            </a:xfrm>
          </p:grpSpPr>
          <p:sp>
            <p:nvSpPr>
              <p:cNvPr id="40982" name="Line 1046"/>
              <p:cNvSpPr>
                <a:spLocks noChangeShapeType="1"/>
              </p:cNvSpPr>
              <p:nvPr/>
            </p:nvSpPr>
            <p:spPr bwMode="auto">
              <a:xfrm>
                <a:off x="1056" y="157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983" name="Line 1047"/>
              <p:cNvSpPr>
                <a:spLocks noChangeShapeType="1"/>
              </p:cNvSpPr>
              <p:nvPr/>
            </p:nvSpPr>
            <p:spPr bwMode="auto">
              <a:xfrm>
                <a:off x="2388" y="157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984" name="Line 1048"/>
              <p:cNvSpPr>
                <a:spLocks noChangeShapeType="1"/>
              </p:cNvSpPr>
              <p:nvPr/>
            </p:nvSpPr>
            <p:spPr bwMode="auto">
              <a:xfrm>
                <a:off x="3708" y="157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985" name="Line 1049"/>
              <p:cNvSpPr>
                <a:spLocks noChangeShapeType="1"/>
              </p:cNvSpPr>
              <p:nvPr/>
            </p:nvSpPr>
            <p:spPr bwMode="auto">
              <a:xfrm>
                <a:off x="5040" y="157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986" name="Line 1050"/>
              <p:cNvSpPr>
                <a:spLocks noChangeShapeType="1"/>
              </p:cNvSpPr>
              <p:nvPr/>
            </p:nvSpPr>
            <p:spPr bwMode="auto">
              <a:xfrm>
                <a:off x="1056" y="1572"/>
                <a:ext cx="39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987" name="Line 1051"/>
              <p:cNvSpPr>
                <a:spLocks noChangeShapeType="1"/>
              </p:cNvSpPr>
              <p:nvPr/>
            </p:nvSpPr>
            <p:spPr bwMode="auto">
              <a:xfrm>
                <a:off x="2880" y="14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</p:grpSp>
      <p:sp>
        <p:nvSpPr>
          <p:cNvPr id="41005" name="Rectangle 1069"/>
          <p:cNvSpPr>
            <a:spLocks noGrp="1" noChangeArrowheads="1"/>
          </p:cNvSpPr>
          <p:nvPr>
            <p:ph type="title"/>
          </p:nvPr>
        </p:nvSpPr>
        <p:spPr>
          <a:xfrm>
            <a:off x="976064" y="341784"/>
            <a:ext cx="7772400" cy="1143000"/>
          </a:xfrm>
          <a:noFill/>
          <a:ln/>
        </p:spPr>
        <p:txBody>
          <a:bodyPr/>
          <a:lstStyle/>
          <a:p>
            <a:r>
              <a:rPr lang="tr-TR" sz="2800" b="1" dirty="0" err="1" smtClean="0">
                <a:solidFill>
                  <a:schemeClr val="accent2"/>
                </a:solidFill>
              </a:rPr>
              <a:t>Hospitality</a:t>
            </a:r>
            <a:r>
              <a:rPr lang="tr-TR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smtClean="0">
                <a:solidFill>
                  <a:schemeClr val="accent2"/>
                </a:solidFill>
              </a:rPr>
              <a:t>is </a:t>
            </a:r>
            <a:r>
              <a:rPr lang="en-US" sz="2800" b="1" dirty="0">
                <a:solidFill>
                  <a:schemeClr val="accent2"/>
                </a:solidFill>
              </a:rPr>
              <a:t>Part of Tourism Industry:</a:t>
            </a:r>
            <a:r>
              <a:rPr lang="en-US" sz="3200" b="1" dirty="0">
                <a:solidFill>
                  <a:schemeClr val="accent2"/>
                </a:solidFill>
              </a:rPr>
              <a:t/>
            </a:r>
            <a:br>
              <a:rPr lang="en-US" sz="3200" b="1" dirty="0">
                <a:solidFill>
                  <a:schemeClr val="accent2"/>
                </a:solidFill>
              </a:rPr>
            </a:b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Tourism Industry</a:t>
            </a:r>
          </a:p>
        </p:txBody>
      </p:sp>
      <p:grpSp>
        <p:nvGrpSpPr>
          <p:cNvPr id="5" name="Group 1095"/>
          <p:cNvGrpSpPr>
            <a:grpSpLocks/>
          </p:cNvGrpSpPr>
          <p:nvPr/>
        </p:nvGrpSpPr>
        <p:grpSpPr bwMode="auto">
          <a:xfrm>
            <a:off x="114301" y="3276600"/>
            <a:ext cx="4533899" cy="1066800"/>
            <a:chOff x="72" y="2160"/>
            <a:chExt cx="2808" cy="708"/>
          </a:xfrm>
        </p:grpSpPr>
        <p:grpSp>
          <p:nvGrpSpPr>
            <p:cNvPr id="6" name="Group 1077"/>
            <p:cNvGrpSpPr>
              <a:grpSpLocks/>
            </p:cNvGrpSpPr>
            <p:nvPr/>
          </p:nvGrpSpPr>
          <p:grpSpPr bwMode="auto">
            <a:xfrm>
              <a:off x="720" y="2160"/>
              <a:ext cx="1440" cy="204"/>
              <a:chOff x="720" y="2628"/>
              <a:chExt cx="1440" cy="396"/>
            </a:xfrm>
          </p:grpSpPr>
          <p:sp>
            <p:nvSpPr>
              <p:cNvPr id="40999" name="Line 1063"/>
              <p:cNvSpPr>
                <a:spLocks noChangeShapeType="1"/>
              </p:cNvSpPr>
              <p:nvPr/>
            </p:nvSpPr>
            <p:spPr bwMode="auto">
              <a:xfrm>
                <a:off x="720" y="278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000" name="Line 1064"/>
              <p:cNvSpPr>
                <a:spLocks noChangeShapeType="1"/>
              </p:cNvSpPr>
              <p:nvPr/>
            </p:nvSpPr>
            <p:spPr bwMode="auto">
              <a:xfrm>
                <a:off x="2160" y="278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002" name="Line 1066"/>
              <p:cNvSpPr>
                <a:spLocks noChangeShapeType="1"/>
              </p:cNvSpPr>
              <p:nvPr/>
            </p:nvSpPr>
            <p:spPr bwMode="auto">
              <a:xfrm>
                <a:off x="720" y="2772"/>
                <a:ext cx="14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003" name="Line 1067"/>
              <p:cNvSpPr>
                <a:spLocks noChangeShapeType="1"/>
              </p:cNvSpPr>
              <p:nvPr/>
            </p:nvSpPr>
            <p:spPr bwMode="auto">
              <a:xfrm>
                <a:off x="1044" y="26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41007" name="Rectangle 1071"/>
            <p:cNvSpPr>
              <a:spLocks noChangeArrowheads="1"/>
            </p:cNvSpPr>
            <p:nvPr/>
          </p:nvSpPr>
          <p:spPr bwMode="auto">
            <a:xfrm>
              <a:off x="120" y="2340"/>
              <a:ext cx="1241" cy="528"/>
            </a:xfrm>
            <a:prstGeom prst="rect">
              <a:avLst/>
            </a:prstGeom>
            <a:gradFill rotWithShape="0">
              <a:gsLst>
                <a:gs pos="0">
                  <a:srgbClr val="FF9999"/>
                </a:gs>
                <a:gs pos="100000">
                  <a:srgbClr val="FF9999">
                    <a:gamma/>
                    <a:tint val="3372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FF99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1008" name="Text Box 1072"/>
            <p:cNvSpPr txBox="1">
              <a:spLocks noChangeArrowheads="1"/>
            </p:cNvSpPr>
            <p:nvPr/>
          </p:nvSpPr>
          <p:spPr bwMode="auto">
            <a:xfrm>
              <a:off x="72" y="2352"/>
              <a:ext cx="1378" cy="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 smtClean="0"/>
                <a:t>Lodging</a:t>
              </a:r>
              <a:r>
                <a:rPr lang="tr-TR" sz="2000" dirty="0" smtClean="0"/>
                <a:t> (</a:t>
              </a:r>
              <a:r>
                <a:rPr lang="tr-TR" sz="2000" dirty="0" err="1" smtClean="0"/>
                <a:t>Accommodation</a:t>
              </a:r>
              <a:r>
                <a:rPr lang="tr-TR" sz="2000" dirty="0" smtClean="0"/>
                <a:t>)</a:t>
              </a:r>
              <a:endParaRPr lang="en-US" dirty="0"/>
            </a:p>
          </p:txBody>
        </p:sp>
        <p:sp>
          <p:nvSpPr>
            <p:cNvPr id="41009" name="Rectangle 1073"/>
            <p:cNvSpPr>
              <a:spLocks noChangeArrowheads="1"/>
            </p:cNvSpPr>
            <p:nvPr/>
          </p:nvSpPr>
          <p:spPr bwMode="auto">
            <a:xfrm>
              <a:off x="1584" y="2340"/>
              <a:ext cx="1241" cy="528"/>
            </a:xfrm>
            <a:prstGeom prst="rect">
              <a:avLst/>
            </a:prstGeom>
            <a:gradFill rotWithShape="0">
              <a:gsLst>
                <a:gs pos="0">
                  <a:srgbClr val="FF9999"/>
                </a:gs>
                <a:gs pos="100000">
                  <a:srgbClr val="FF9999">
                    <a:gamma/>
                    <a:tint val="3372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FF99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1010" name="Text Box 1074"/>
            <p:cNvSpPr txBox="1">
              <a:spLocks noChangeArrowheads="1"/>
            </p:cNvSpPr>
            <p:nvPr/>
          </p:nvSpPr>
          <p:spPr bwMode="auto">
            <a:xfrm>
              <a:off x="1584" y="2328"/>
              <a:ext cx="1296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F&amp;B Operations</a:t>
              </a:r>
              <a:endParaRPr lang="en-US"/>
            </a:p>
          </p:txBody>
        </p:sp>
      </p:grpSp>
      <p:sp>
        <p:nvSpPr>
          <p:cNvPr id="41029" name="Text Box 1093"/>
          <p:cNvSpPr txBox="1">
            <a:spLocks noChangeArrowheads="1"/>
          </p:cNvSpPr>
          <p:nvPr/>
        </p:nvSpPr>
        <p:spPr bwMode="auto">
          <a:xfrm>
            <a:off x="2123728" y="4365104"/>
            <a:ext cx="6781800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 smtClean="0"/>
              <a:t>Figure: </a:t>
            </a:r>
            <a:r>
              <a:rPr lang="en-US" dirty="0"/>
              <a:t>Segments in the Tourism Industry</a:t>
            </a:r>
          </a:p>
        </p:txBody>
      </p:sp>
      <p:sp>
        <p:nvSpPr>
          <p:cNvPr id="40" name="3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245A-31E1-41BA-ACD3-C4EE96D44FD5}" type="slidenum">
              <a:rPr lang="bg-BG" smtClean="0"/>
              <a:pPr/>
              <a:t>9</a:t>
            </a:fld>
            <a:endParaRPr lang="bg-BG"/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 bwMode="auto">
          <a:xfrm>
            <a:off x="1475656" y="5221560"/>
            <a:ext cx="7661275" cy="20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2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eorgia" pitchFamily="18" charset="0"/>
                <a:ea typeface="+mn-ea"/>
                <a:cs typeface="+mn-cs"/>
              </a:rPr>
              <a:t>The Hospitality Industry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include the companies or organizations which provide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food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and/or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drink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and/or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accommodation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 to people who are away from home.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bg-BG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  <a:p>
            <a:pPr marL="2698750" marR="0" lvl="4" indent="-3873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</a:endParaRPr>
          </a:p>
          <a:p>
            <a:pPr marL="2698750" marR="0" lvl="4" indent="-3873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bg-BG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9" grpId="0" autoUpdateAnimBg="0"/>
    </p:bldLst>
  </p:timing>
</p:sld>
</file>

<file path=ppt/theme/theme1.xml><?xml version="1.0" encoding="utf-8"?>
<a:theme xmlns:a="http://schemas.openxmlformats.org/drawingml/2006/main" name="Axis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2204</TotalTime>
  <Words>1073</Words>
  <Application>Microsoft Office PowerPoint</Application>
  <PresentationFormat>Ekran Gösterisi (4:3)</PresentationFormat>
  <Paragraphs>190</Paragraphs>
  <Slides>24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Axis</vt:lpstr>
      <vt:lpstr>Course Name:  INTRODUCTION TO TOURISM (THM101) </vt:lpstr>
      <vt:lpstr> -Content- An introduction to tourism</vt:lpstr>
      <vt:lpstr>An introduction to tourism</vt:lpstr>
      <vt:lpstr>Slayt 4</vt:lpstr>
      <vt:lpstr>Defining the hospitality The Nature of the Hospitality Industry</vt:lpstr>
      <vt:lpstr>Defining the hospitality</vt:lpstr>
      <vt:lpstr>Defining the hospitality</vt:lpstr>
      <vt:lpstr>THE ACTIVITIES OF THE HOSPITALITY INDUSTRY</vt:lpstr>
      <vt:lpstr>Hospitality is Part of Tourism Industry: Tourism Industry</vt:lpstr>
      <vt:lpstr>The institutionalization of tourism</vt:lpstr>
      <vt:lpstr>The professionalization of the tourism industry</vt:lpstr>
      <vt:lpstr>What are the benefits of a standardized curriculum in tourism education?</vt:lpstr>
      <vt:lpstr>Different perspectives to tourism</vt:lpstr>
      <vt:lpstr>Defining tourism</vt:lpstr>
      <vt:lpstr>Defining tourism (2)</vt:lpstr>
      <vt:lpstr>Importance of Tourism</vt:lpstr>
      <vt:lpstr>The tourism system</vt:lpstr>
      <vt:lpstr>The successful destination</vt:lpstr>
      <vt:lpstr>Defining a tourist</vt:lpstr>
      <vt:lpstr>Problems defining a tourist</vt:lpstr>
      <vt:lpstr>The purpose of visits</vt:lpstr>
      <vt:lpstr>Tourist services</vt:lpstr>
      <vt:lpstr>Four key characteristics of the tourism product</vt:lpstr>
      <vt:lpstr>Four key characteristics of the tourism product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HOSPITALITY MANAGEMENT</dc:title>
  <dc:creator>CM</dc:creator>
  <cp:lastModifiedBy>C. Melek C.</cp:lastModifiedBy>
  <cp:revision>298</cp:revision>
  <dcterms:created xsi:type="dcterms:W3CDTF">2012-11-20T08:13:20Z</dcterms:created>
  <dcterms:modified xsi:type="dcterms:W3CDTF">2015-04-24T06:18:38Z</dcterms:modified>
</cp:coreProperties>
</file>