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0" r:id="rId2"/>
    <p:sldId id="290" r:id="rId3"/>
    <p:sldId id="307" r:id="rId4"/>
    <p:sldId id="292" r:id="rId5"/>
    <p:sldId id="301" r:id="rId6"/>
    <p:sldId id="293" r:id="rId7"/>
    <p:sldId id="295" r:id="rId8"/>
    <p:sldId id="296" r:id="rId9"/>
    <p:sldId id="297" r:id="rId10"/>
    <p:sldId id="298" r:id="rId11"/>
    <p:sldId id="306" r:id="rId12"/>
    <p:sldId id="299" r:id="rId13"/>
    <p:sldId id="302" r:id="rId14"/>
    <p:sldId id="303" r:id="rId15"/>
    <p:sldId id="300" r:id="rId16"/>
    <p:sldId id="304" r:id="rId17"/>
    <p:sldId id="305" r:id="rId18"/>
    <p:sldId id="291" r:id="rId19"/>
    <p:sldId id="310" r:id="rId20"/>
    <p:sldId id="311" r:id="rId21"/>
    <p:sldId id="308" r:id="rId22"/>
    <p:sldId id="309" r:id="rId23"/>
    <p:sldId id="28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665" autoAdjust="0"/>
  </p:normalViewPr>
  <p:slideViewPr>
    <p:cSldViewPr>
      <p:cViewPr varScale="1">
        <p:scale>
          <a:sx n="107" d="100"/>
          <a:sy n="107" d="100"/>
        </p:scale>
        <p:origin x="176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6E7D9-3269-4066-BBEE-4386A8F430D6}" type="datetimeFigureOut">
              <a:rPr lang="tr-TR" smtClean="0"/>
              <a:pPr/>
              <a:t>6.10.2021</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E93FA-23A8-4A21-B2FB-18D578968336}" type="slidenum">
              <a:rPr lang="tr-TR" smtClean="0"/>
              <a:pPr/>
              <a:t>‹#›</a:t>
            </a:fld>
            <a:endParaRPr lang="tr-TR"/>
          </a:p>
        </p:txBody>
      </p:sp>
    </p:spTree>
    <p:extLst>
      <p:ext uri="{BB962C8B-B14F-4D97-AF65-F5344CB8AC3E}">
        <p14:creationId xmlns:p14="http://schemas.microsoft.com/office/powerpoint/2010/main" val="93589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a:t>
            </a:fld>
            <a:endParaRPr lang="tr-TR"/>
          </a:p>
        </p:txBody>
      </p:sp>
    </p:spTree>
    <p:extLst>
      <p:ext uri="{BB962C8B-B14F-4D97-AF65-F5344CB8AC3E}">
        <p14:creationId xmlns:p14="http://schemas.microsoft.com/office/powerpoint/2010/main" val="1321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23</a:t>
            </a:fld>
            <a:endParaRPr lang="tr-TR"/>
          </a:p>
        </p:txBody>
      </p:sp>
    </p:spTree>
    <p:extLst>
      <p:ext uri="{BB962C8B-B14F-4D97-AF65-F5344CB8AC3E}">
        <p14:creationId xmlns:p14="http://schemas.microsoft.com/office/powerpoint/2010/main" val="396239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3</a:t>
            </a:fld>
            <a:endParaRPr lang="tr-TR"/>
          </a:p>
        </p:txBody>
      </p:sp>
    </p:spTree>
    <p:extLst>
      <p:ext uri="{BB962C8B-B14F-4D97-AF65-F5344CB8AC3E}">
        <p14:creationId xmlns:p14="http://schemas.microsoft.com/office/powerpoint/2010/main" val="1321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4</a:t>
            </a:fld>
            <a:endParaRPr lang="tr-TR"/>
          </a:p>
        </p:txBody>
      </p:sp>
    </p:spTree>
    <p:extLst>
      <p:ext uri="{BB962C8B-B14F-4D97-AF65-F5344CB8AC3E}">
        <p14:creationId xmlns:p14="http://schemas.microsoft.com/office/powerpoint/2010/main" val="70463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5</a:t>
            </a:fld>
            <a:endParaRPr lang="tr-TR"/>
          </a:p>
        </p:txBody>
      </p:sp>
    </p:spTree>
    <p:extLst>
      <p:ext uri="{BB962C8B-B14F-4D97-AF65-F5344CB8AC3E}">
        <p14:creationId xmlns:p14="http://schemas.microsoft.com/office/powerpoint/2010/main" val="316212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11</a:t>
            </a:fld>
            <a:endParaRPr lang="tr-TR"/>
          </a:p>
        </p:txBody>
      </p:sp>
    </p:spTree>
    <p:extLst>
      <p:ext uri="{BB962C8B-B14F-4D97-AF65-F5344CB8AC3E}">
        <p14:creationId xmlns:p14="http://schemas.microsoft.com/office/powerpoint/2010/main" val="207749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19</a:t>
            </a:fld>
            <a:endParaRPr lang="tr-TR"/>
          </a:p>
        </p:txBody>
      </p:sp>
    </p:spTree>
    <p:extLst>
      <p:ext uri="{BB962C8B-B14F-4D97-AF65-F5344CB8AC3E}">
        <p14:creationId xmlns:p14="http://schemas.microsoft.com/office/powerpoint/2010/main" val="302690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A5E93FA-23A8-4A21-B2FB-18D578968336}" type="slidenum">
              <a:rPr lang="tr-TR" smtClean="0"/>
              <a:pPr/>
              <a:t>20</a:t>
            </a:fld>
            <a:endParaRPr lang="tr-TR"/>
          </a:p>
        </p:txBody>
      </p:sp>
    </p:spTree>
    <p:extLst>
      <p:ext uri="{BB962C8B-B14F-4D97-AF65-F5344CB8AC3E}">
        <p14:creationId xmlns:p14="http://schemas.microsoft.com/office/powerpoint/2010/main" val="302690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21</a:t>
            </a:fld>
            <a:endParaRPr lang="tr-TR"/>
          </a:p>
        </p:txBody>
      </p:sp>
    </p:spTree>
    <p:extLst>
      <p:ext uri="{BB962C8B-B14F-4D97-AF65-F5344CB8AC3E}">
        <p14:creationId xmlns:p14="http://schemas.microsoft.com/office/powerpoint/2010/main" val="396239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22</a:t>
            </a:fld>
            <a:endParaRPr lang="tr-TR"/>
          </a:p>
        </p:txBody>
      </p:sp>
    </p:spTree>
    <p:extLst>
      <p:ext uri="{BB962C8B-B14F-4D97-AF65-F5344CB8AC3E}">
        <p14:creationId xmlns:p14="http://schemas.microsoft.com/office/powerpoint/2010/main" val="396239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6AD94F7-AC36-487F-85AD-503548CE489E}" type="datetimeFigureOut">
              <a:rPr lang="tr-TR" smtClean="0"/>
              <a:pPr/>
              <a:t>6.10.2021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64C0B64-3832-4712-87A1-46D70DA8175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AD94F7-AC36-487F-85AD-503548CE489E}" type="datetimeFigureOut">
              <a:rPr lang="tr-TR" smtClean="0"/>
              <a:pPr/>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6AD94F7-AC36-487F-85AD-503548CE489E}" type="datetimeFigureOut">
              <a:rPr lang="tr-TR" smtClean="0"/>
              <a:pPr/>
              <a:t>6.10.2021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4C0B64-3832-4712-87A1-46D70DA8175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6AD94F7-AC36-487F-85AD-503548CE489E}" type="datetimeFigureOut">
              <a:rPr lang="tr-TR" smtClean="0"/>
              <a:pPr/>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6AD94F7-AC36-487F-85AD-503548CE489E}" type="datetimeFigureOut">
              <a:rPr lang="tr-TR" smtClean="0"/>
              <a:pPr/>
              <a:t>6.10.2021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6AD94F7-AC36-487F-85AD-503548CE489E}" type="datetimeFigureOut">
              <a:rPr lang="tr-TR" smtClean="0"/>
              <a:pPr/>
              <a:t>6.10.2021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D94F7-AC36-487F-85AD-503548CE489E}" type="datetimeFigureOut">
              <a:rPr lang="tr-TR" smtClean="0"/>
              <a:pPr/>
              <a:t>6.10.2021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6AD94F7-AC36-487F-85AD-503548CE489E}" type="datetimeFigureOut">
              <a:rPr lang="tr-TR" smtClean="0"/>
              <a:pPr/>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4C0B64-3832-4712-87A1-46D70DA8175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6AD94F7-AC36-487F-85AD-503548CE489E}" type="datetimeFigureOut">
              <a:rPr lang="tr-TR" smtClean="0"/>
              <a:pPr/>
              <a:t>6.10.2021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64C0B64-3832-4712-87A1-46D70DA8175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AD94F7-AC36-487F-85AD-503548CE489E}" type="datetimeFigureOut">
              <a:rPr lang="tr-TR" smtClean="0"/>
              <a:pPr/>
              <a:t>6.10.2021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4C0B64-3832-4712-87A1-46D70DA8175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24936" cy="5976664"/>
          </a:xfrm>
        </p:spPr>
        <p:txBody>
          <a:bodyPr>
            <a:normAutofit/>
          </a:bodyPr>
          <a:lstStyle/>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r>
              <a:rPr lang="tr-TR" b="1" dirty="0">
                <a:latin typeface="Times New Roman" panose="02020603050405020304" pitchFamily="18" charset="0"/>
                <a:cs typeface="Times New Roman" panose="02020603050405020304" pitchFamily="18" charset="0"/>
              </a:rPr>
              <a:t>Course Title</a:t>
            </a:r>
          </a:p>
          <a:p>
            <a:pPr marL="0" indent="0" algn="ctr">
              <a:buNone/>
            </a:pPr>
            <a:r>
              <a:rPr lang="tr-TR" dirty="0">
                <a:latin typeface="Times New Roman" panose="02020603050405020304" pitchFamily="18" charset="0"/>
                <a:cs typeface="Times New Roman" panose="02020603050405020304" pitchFamily="18" charset="0"/>
              </a:rPr>
              <a:t>Financial Literacy</a:t>
            </a:r>
          </a:p>
          <a:p>
            <a:pPr marL="0" indent="0" algn="ctr">
              <a:buNone/>
            </a:pPr>
            <a:endParaRPr lang="tr-TR" b="1" dirty="0">
              <a:latin typeface="Times New Roman" panose="02020603050405020304" pitchFamily="18" charset="0"/>
              <a:cs typeface="Times New Roman" panose="02020603050405020304" pitchFamily="18" charset="0"/>
            </a:endParaRPr>
          </a:p>
          <a:p>
            <a:pPr marL="0" indent="0" algn="ctr">
              <a:buNone/>
            </a:pPr>
            <a:r>
              <a:rPr lang="tr-TR" b="1" dirty="0">
                <a:latin typeface="Times New Roman" panose="02020603050405020304" pitchFamily="18" charset="0"/>
                <a:cs typeface="Times New Roman" panose="02020603050405020304" pitchFamily="18" charset="0"/>
              </a:rPr>
              <a:t>Course Coordinator</a:t>
            </a:r>
          </a:p>
          <a:p>
            <a:pPr marL="0" indent="0" algn="ctr">
              <a:buNone/>
            </a:pPr>
            <a:r>
              <a:rPr lang="tr-TR" dirty="0">
                <a:latin typeface="Times New Roman" panose="02020603050405020304" pitchFamily="18" charset="0"/>
                <a:cs typeface="Times New Roman" panose="02020603050405020304" pitchFamily="18" charset="0"/>
              </a:rPr>
              <a:t>Assist.Prof.Dr. Gökhan Sökmen</a:t>
            </a:r>
          </a:p>
          <a:p>
            <a:pPr marL="0" indent="0" algn="ctr">
              <a:buNone/>
            </a:pPr>
            <a:endParaRPr lang="tr-T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finanslab10\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29576"/>
            <a:ext cx="2175452" cy="193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7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7166"/>
            <a:ext cx="8229600" cy="1143000"/>
          </a:xfrm>
        </p:spPr>
        <p:txBody>
          <a:bodyPr>
            <a:normAutofit/>
          </a:bodyPr>
          <a:lstStyle/>
          <a:p>
            <a:pPr algn="ctr"/>
            <a:r>
              <a:rPr lang="en-GB" sz="2800" b="1" dirty="0">
                <a:latin typeface="Times New Roman" pitchFamily="18" charset="0"/>
                <a:cs typeface="Times New Roman" pitchFamily="18" charset="0"/>
              </a:rPr>
              <a:t>Foreign Currency Time Deposit Account</a:t>
            </a:r>
            <a:endParaRPr lang="tr-TR" sz="2800" dirty="0"/>
          </a:p>
        </p:txBody>
      </p:sp>
      <p:pic>
        <p:nvPicPr>
          <p:cNvPr id="4098" name="Picture 2"/>
          <p:cNvPicPr>
            <a:picLocks noChangeAspect="1" noChangeArrowheads="1"/>
          </p:cNvPicPr>
          <p:nvPr/>
        </p:nvPicPr>
        <p:blipFill>
          <a:blip r:embed="rId2"/>
          <a:srcRect l="31296" t="39062" r="28074" b="37500"/>
          <a:stretch>
            <a:fillRect/>
          </a:stretch>
        </p:blipFill>
        <p:spPr bwMode="auto">
          <a:xfrm>
            <a:off x="642910" y="2071678"/>
            <a:ext cx="7929618" cy="292895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pPr algn="ctr">
              <a:lnSpc>
                <a:spcPct val="150000"/>
              </a:lnSpc>
            </a:pPr>
            <a:r>
              <a:rPr lang="tr-TR" sz="2800" b="1" dirty="0">
                <a:latin typeface="Times New Roman" panose="02020603050405020304" pitchFamily="18" charset="0"/>
                <a:cs typeface="Times New Roman" panose="02020603050405020304" pitchFamily="18" charset="0"/>
              </a:rPr>
              <a:t>LOANS</a:t>
            </a:r>
          </a:p>
        </p:txBody>
      </p:sp>
      <p:sp>
        <p:nvSpPr>
          <p:cNvPr id="3" name="2 İçerik Yer Tutucusu"/>
          <p:cNvSpPr>
            <a:spLocks noGrp="1"/>
          </p:cNvSpPr>
          <p:nvPr>
            <p:ph idx="1"/>
          </p:nvPr>
        </p:nvSpPr>
        <p:spPr>
          <a:xfrm>
            <a:off x="395536" y="1052736"/>
            <a:ext cx="8075240" cy="5256584"/>
          </a:xfrm>
        </p:spPr>
        <p:txBody>
          <a:bodyPr>
            <a:noAutofit/>
          </a:bodyPr>
          <a:lstStyle/>
          <a:p>
            <a:pPr marL="533400" indent="-533400"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Loans are the primary assets of modern commercial banks, accounting for well over one-half of assets.</a:t>
            </a:r>
          </a:p>
          <a:p>
            <a:pPr marL="533400" indent="-533400"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Loans can be divided into five categories:</a:t>
            </a:r>
          </a:p>
          <a:p>
            <a:pPr marL="914400" lvl="1" indent="-457200" algn="just">
              <a:lnSpc>
                <a:spcPct val="150000"/>
              </a:lnSpc>
              <a:buFontTx/>
              <a:buAutoNum type="arabicPeriod"/>
            </a:pPr>
            <a:r>
              <a:rPr lang="en-US" altLang="en-US" sz="2200" dirty="0">
                <a:latin typeface="Times New Roman" panose="02020603050405020304" pitchFamily="18" charset="0"/>
                <a:ea typeface="ＭＳ Ｐゴシック" charset="-128"/>
                <a:cs typeface="Times New Roman" panose="02020603050405020304" pitchFamily="18" charset="0"/>
              </a:rPr>
              <a:t>Business loans called commercial and industrial (C&amp;I) loans;</a:t>
            </a:r>
          </a:p>
          <a:p>
            <a:pPr marL="914400" lvl="1" indent="-457200" algn="just">
              <a:lnSpc>
                <a:spcPct val="150000"/>
              </a:lnSpc>
              <a:buFontTx/>
              <a:buAutoNum type="arabicPeriod"/>
            </a:pPr>
            <a:r>
              <a:rPr lang="en-US" altLang="en-US" sz="2200" dirty="0">
                <a:latin typeface="Times New Roman" panose="02020603050405020304" pitchFamily="18" charset="0"/>
                <a:ea typeface="ＭＳ Ｐゴシック" charset="-128"/>
                <a:cs typeface="Times New Roman" panose="02020603050405020304" pitchFamily="18" charset="0"/>
              </a:rPr>
              <a:t>Real estate loans, including both home and commercial mortgages and home equity loans;</a:t>
            </a:r>
          </a:p>
          <a:p>
            <a:pPr marL="914400" lvl="1" indent="-457200" algn="just">
              <a:lnSpc>
                <a:spcPct val="150000"/>
              </a:lnSpc>
              <a:buFontTx/>
              <a:buAutoNum type="arabicPeriod"/>
            </a:pPr>
            <a:r>
              <a:rPr lang="en-US" altLang="en-US" sz="2200" dirty="0">
                <a:latin typeface="Times New Roman" panose="02020603050405020304" pitchFamily="18" charset="0"/>
                <a:ea typeface="ＭＳ Ｐゴシック" charset="-128"/>
                <a:cs typeface="Times New Roman" panose="02020603050405020304" pitchFamily="18" charset="0"/>
              </a:rPr>
              <a:t>Consumer loans, like auto and credit card loans;</a:t>
            </a:r>
          </a:p>
          <a:p>
            <a:pPr marL="914400" lvl="1" indent="-457200" algn="just">
              <a:lnSpc>
                <a:spcPct val="150000"/>
              </a:lnSpc>
              <a:buFontTx/>
              <a:buAutoNum type="arabicPeriod"/>
            </a:pPr>
            <a:r>
              <a:rPr lang="en-US" altLang="en-US" sz="2200" dirty="0">
                <a:latin typeface="Times New Roman" panose="02020603050405020304" pitchFamily="18" charset="0"/>
                <a:ea typeface="ＭＳ Ｐゴシック" charset="-128"/>
                <a:cs typeface="Times New Roman" panose="02020603050405020304" pitchFamily="18" charset="0"/>
              </a:rPr>
              <a:t>Interbank loans; and</a:t>
            </a:r>
          </a:p>
          <a:p>
            <a:pPr marL="914400" lvl="1" indent="-457200" algn="just">
              <a:lnSpc>
                <a:spcPct val="150000"/>
              </a:lnSpc>
              <a:buFontTx/>
              <a:buAutoNum type="arabicPeriod"/>
            </a:pPr>
            <a:r>
              <a:rPr lang="en-US" altLang="en-US" sz="2200" dirty="0">
                <a:latin typeface="Times New Roman" panose="02020603050405020304" pitchFamily="18" charset="0"/>
                <a:ea typeface="ＭＳ Ｐゴシック" charset="-128"/>
                <a:cs typeface="Times New Roman" panose="02020603050405020304" pitchFamily="18" charset="0"/>
              </a:rPr>
              <a:t>Other types, including loans for the purchase of other securities.</a:t>
            </a:r>
          </a:p>
        </p:txBody>
      </p:sp>
    </p:spTree>
    <p:extLst>
      <p:ext uri="{BB962C8B-B14F-4D97-AF65-F5344CB8AC3E}">
        <p14:creationId xmlns:p14="http://schemas.microsoft.com/office/powerpoint/2010/main" val="416471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pPr algn="ctr"/>
            <a:r>
              <a:rPr lang="tr-TR" sz="2800" b="1" dirty="0">
                <a:latin typeface="Times New Roman" pitchFamily="18" charset="0"/>
                <a:cs typeface="Times New Roman" pitchFamily="18" charset="0"/>
              </a:rPr>
              <a:t>LOANS</a:t>
            </a:r>
          </a:p>
        </p:txBody>
      </p:sp>
      <p:sp>
        <p:nvSpPr>
          <p:cNvPr id="3" name="2 İçerik Yer Tutucusu"/>
          <p:cNvSpPr>
            <a:spLocks noGrp="1"/>
          </p:cNvSpPr>
          <p:nvPr>
            <p:ph idx="1"/>
          </p:nvPr>
        </p:nvSpPr>
        <p:spPr>
          <a:xfrm>
            <a:off x="1259632" y="1556792"/>
            <a:ext cx="7427168" cy="4767808"/>
          </a:xfrm>
        </p:spPr>
        <p:txBody>
          <a:bodyPr>
            <a:normAutofit lnSpcReduction="10000"/>
          </a:bodyPr>
          <a:lstStyle/>
          <a:p>
            <a:pPr>
              <a:lnSpc>
                <a:spcPct val="150000"/>
              </a:lnSpc>
            </a:pPr>
            <a:r>
              <a:rPr lang="tr-TR" sz="3200" dirty="0" err="1">
                <a:latin typeface="Times New Roman" panose="02020603050405020304" pitchFamily="18" charset="0"/>
                <a:cs typeface="Times New Roman" panose="02020603050405020304" pitchFamily="18" charset="0"/>
              </a:rPr>
              <a:t>Personal</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loan</a:t>
            </a:r>
            <a:endParaRPr lang="tr-TR" sz="3200" dirty="0">
              <a:latin typeface="Times New Roman" panose="02020603050405020304" pitchFamily="18" charset="0"/>
              <a:cs typeface="Times New Roman" panose="02020603050405020304" pitchFamily="18" charset="0"/>
            </a:endParaRPr>
          </a:p>
          <a:p>
            <a:pPr>
              <a:lnSpc>
                <a:spcPct val="150000"/>
              </a:lnSpc>
            </a:pPr>
            <a:r>
              <a:rPr lang="tr-TR" sz="3200" dirty="0">
                <a:latin typeface="Times New Roman" panose="02020603050405020304" pitchFamily="18" charset="0"/>
                <a:cs typeface="Times New Roman" panose="02020603050405020304" pitchFamily="18" charset="0"/>
              </a:rPr>
              <a:t>Land </a:t>
            </a:r>
            <a:r>
              <a:rPr lang="tr-TR" sz="3200" dirty="0" err="1">
                <a:latin typeface="Times New Roman" panose="02020603050405020304" pitchFamily="18" charset="0"/>
                <a:cs typeface="Times New Roman" panose="02020603050405020304" pitchFamily="18" charset="0"/>
              </a:rPr>
              <a:t>Loan</a:t>
            </a:r>
            <a:endParaRPr lang="tr-TR" sz="3200" dirty="0">
              <a:latin typeface="Times New Roman" panose="02020603050405020304" pitchFamily="18" charset="0"/>
              <a:cs typeface="Times New Roman" panose="02020603050405020304" pitchFamily="18" charset="0"/>
            </a:endParaRPr>
          </a:p>
          <a:p>
            <a:pPr>
              <a:lnSpc>
                <a:spcPct val="150000"/>
              </a:lnSpc>
            </a:pPr>
            <a:r>
              <a:rPr lang="tr-TR" sz="3200" dirty="0" err="1">
                <a:latin typeface="Times New Roman" panose="02020603050405020304" pitchFamily="18" charset="0"/>
                <a:cs typeface="Times New Roman" panose="02020603050405020304" pitchFamily="18" charset="0"/>
              </a:rPr>
              <a:t>Education</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Loan</a:t>
            </a:r>
            <a:endParaRPr lang="tr-TR" sz="3200" dirty="0">
              <a:latin typeface="Times New Roman" panose="02020603050405020304" pitchFamily="18" charset="0"/>
              <a:cs typeface="Times New Roman" panose="02020603050405020304" pitchFamily="18" charset="0"/>
            </a:endParaRPr>
          </a:p>
          <a:p>
            <a:pPr>
              <a:lnSpc>
                <a:spcPct val="150000"/>
              </a:lnSpc>
            </a:pPr>
            <a:r>
              <a:rPr lang="tr-TR" sz="3200" dirty="0" err="1">
                <a:latin typeface="Times New Roman" panose="02020603050405020304" pitchFamily="18" charset="0"/>
                <a:cs typeface="Times New Roman" panose="02020603050405020304" pitchFamily="18" charset="0"/>
              </a:rPr>
              <a:t>Overdraft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account</a:t>
            </a:r>
            <a:endParaRPr lang="tr-TR" sz="3200" dirty="0">
              <a:latin typeface="Times New Roman" panose="02020603050405020304" pitchFamily="18" charset="0"/>
              <a:cs typeface="Times New Roman" panose="02020603050405020304" pitchFamily="18" charset="0"/>
            </a:endParaRPr>
          </a:p>
          <a:p>
            <a:pPr>
              <a:lnSpc>
                <a:spcPct val="150000"/>
              </a:lnSpc>
            </a:pPr>
            <a:r>
              <a:rPr lang="tr-TR" sz="3200" dirty="0">
                <a:latin typeface="Times New Roman" panose="02020603050405020304" pitchFamily="18" charset="0"/>
                <a:cs typeface="Times New Roman" panose="02020603050405020304" pitchFamily="18" charset="0"/>
              </a:rPr>
              <a:t>House </a:t>
            </a:r>
            <a:r>
              <a:rPr lang="tr-TR" sz="3200" dirty="0" err="1">
                <a:latin typeface="Times New Roman" panose="02020603050405020304" pitchFamily="18" charset="0"/>
                <a:cs typeface="Times New Roman" panose="02020603050405020304" pitchFamily="18" charset="0"/>
              </a:rPr>
              <a:t>loan</a:t>
            </a:r>
            <a:endParaRPr lang="tr-TR" sz="3200" dirty="0">
              <a:latin typeface="Times New Roman" panose="02020603050405020304" pitchFamily="18" charset="0"/>
              <a:cs typeface="Times New Roman" panose="02020603050405020304" pitchFamily="18" charset="0"/>
            </a:endParaRPr>
          </a:p>
          <a:p>
            <a:pPr>
              <a:lnSpc>
                <a:spcPct val="150000"/>
              </a:lnSpc>
            </a:pPr>
            <a:r>
              <a:rPr lang="tr-TR" sz="3200" dirty="0">
                <a:latin typeface="Times New Roman" panose="02020603050405020304" pitchFamily="18" charset="0"/>
                <a:cs typeface="Times New Roman" panose="02020603050405020304" pitchFamily="18" charset="0"/>
              </a:rPr>
              <a:t>Car </a:t>
            </a:r>
            <a:r>
              <a:rPr lang="tr-TR" sz="3200" dirty="0" err="1">
                <a:latin typeface="Times New Roman" panose="02020603050405020304" pitchFamily="18" charset="0"/>
                <a:cs typeface="Times New Roman" panose="02020603050405020304" pitchFamily="18" charset="0"/>
              </a:rPr>
              <a:t>loan</a:t>
            </a:r>
            <a:endParaRPr lang="tr-T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pPr algn="ctr"/>
            <a:r>
              <a:rPr lang="tr-TR" sz="2800" b="1" dirty="0">
                <a:latin typeface="Times New Roman" panose="02020603050405020304" pitchFamily="18" charset="0"/>
                <a:cs typeface="Times New Roman" panose="02020603050405020304" pitchFamily="18" charset="0"/>
              </a:rPr>
              <a:t>LOANS</a:t>
            </a:r>
          </a:p>
        </p:txBody>
      </p:sp>
      <p:graphicFrame>
        <p:nvGraphicFramePr>
          <p:cNvPr id="4" name="Tablo 3"/>
          <p:cNvGraphicFramePr>
            <a:graphicFrameLocks noGrp="1"/>
          </p:cNvGraphicFramePr>
          <p:nvPr>
            <p:extLst>
              <p:ext uri="{D42A27DB-BD31-4B8C-83A1-F6EECF244321}">
                <p14:modId xmlns:p14="http://schemas.microsoft.com/office/powerpoint/2010/main" val="1192781126"/>
              </p:ext>
            </p:extLst>
          </p:nvPr>
        </p:nvGraphicFramePr>
        <p:xfrm>
          <a:off x="683568" y="1397000"/>
          <a:ext cx="7632848" cy="4837082"/>
        </p:xfrm>
        <a:graphic>
          <a:graphicData uri="http://schemas.openxmlformats.org/drawingml/2006/table">
            <a:tbl>
              <a:tblPr firstRow="1" bandRow="1">
                <a:tableStyleId>{5940675A-B579-460E-94D1-54222C63F5DA}</a:tableStyleId>
              </a:tblPr>
              <a:tblGrid>
                <a:gridCol w="2013189">
                  <a:extLst>
                    <a:ext uri="{9D8B030D-6E8A-4147-A177-3AD203B41FA5}">
                      <a16:colId xmlns:a16="http://schemas.microsoft.com/office/drawing/2014/main" val="20000"/>
                    </a:ext>
                  </a:extLst>
                </a:gridCol>
                <a:gridCol w="5619659">
                  <a:extLst>
                    <a:ext uri="{9D8B030D-6E8A-4147-A177-3AD203B41FA5}">
                      <a16:colId xmlns:a16="http://schemas.microsoft.com/office/drawing/2014/main" val="20001"/>
                    </a:ext>
                  </a:extLst>
                </a:gridCol>
              </a:tblGrid>
              <a:tr h="1358433">
                <a:tc>
                  <a:txBody>
                    <a:bodyPr/>
                    <a:lstStyle/>
                    <a:p>
                      <a:r>
                        <a:rPr lang="tr-TR" sz="1800" b="1" dirty="0" err="1">
                          <a:latin typeface="Times New Roman" panose="02020603050405020304" pitchFamily="18" charset="0"/>
                          <a:cs typeface="Times New Roman" panose="02020603050405020304" pitchFamily="18" charset="0"/>
                        </a:rPr>
                        <a:t>Personal</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Loan</a:t>
                      </a:r>
                      <a:r>
                        <a:rPr lang="tr-TR" sz="1800" b="1" dirty="0">
                          <a:latin typeface="Times New Roman" panose="02020603050405020304" pitchFamily="18" charset="0"/>
                          <a:cs typeface="Times New Roman" panose="02020603050405020304" pitchFamily="18" charset="0"/>
                        </a:rPr>
                        <a:t>: </a:t>
                      </a:r>
                      <a:endParaRPr lang="tr-TR"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Whatever is on your </a:t>
                      </a:r>
                      <a:r>
                        <a:rPr lang="en-US" sz="1800" dirty="0" err="1">
                          <a:latin typeface="Times New Roman" panose="02020603050405020304" pitchFamily="18" charset="0"/>
                          <a:cs typeface="Times New Roman" panose="02020603050405020304" pitchFamily="18" charset="0"/>
                        </a:rPr>
                        <a:t>wishlist</a:t>
                      </a:r>
                      <a:r>
                        <a:rPr lang="en-US"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the</a:t>
                      </a:r>
                      <a:r>
                        <a:rPr lang="en-US" sz="1800" dirty="0">
                          <a:latin typeface="Times New Roman" panose="02020603050405020304" pitchFamily="18" charset="0"/>
                          <a:cs typeface="Times New Roman" panose="02020603050405020304" pitchFamily="18" charset="0"/>
                        </a:rPr>
                        <a:t> personal loans can help you get it. A mobile phone, a computer or a holiday with your loved one… All you need is to decide.</a:t>
                      </a:r>
                      <a:endParaRPr lang="tr-TR" sz="1800" dirty="0">
                        <a:latin typeface="Times New Roman" panose="02020603050405020304" pitchFamily="18" charset="0"/>
                        <a:cs typeface="Times New Roman" panose="02020603050405020304" pitchFamily="18" charset="0"/>
                      </a:endParaRPr>
                    </a:p>
                    <a:p>
                      <a:endParaRPr lang="tr-TR" sz="1800" dirty="0"/>
                    </a:p>
                  </a:txBody>
                  <a:tcPr/>
                </a:tc>
                <a:extLst>
                  <a:ext uri="{0D108BD9-81ED-4DB2-BD59-A6C34878D82A}">
                    <a16:rowId xmlns:a16="http://schemas.microsoft.com/office/drawing/2014/main" val="10000"/>
                  </a:ext>
                </a:extLst>
              </a:tr>
              <a:tr h="1047934">
                <a:tc>
                  <a:txBody>
                    <a:bodyPr/>
                    <a:lstStyle/>
                    <a:p>
                      <a:r>
                        <a:rPr lang="tr-TR" sz="1800" b="1" dirty="0">
                          <a:latin typeface="Times New Roman" panose="02020603050405020304" pitchFamily="18" charset="0"/>
                          <a:cs typeface="Times New Roman" panose="02020603050405020304" pitchFamily="18" charset="0"/>
                        </a:rPr>
                        <a:t>Land </a:t>
                      </a:r>
                      <a:r>
                        <a:rPr lang="tr-TR" sz="1800" b="1" dirty="0" err="1">
                          <a:latin typeface="Times New Roman" panose="02020603050405020304" pitchFamily="18" charset="0"/>
                          <a:cs typeface="Times New Roman" panose="02020603050405020304" pitchFamily="18" charset="0"/>
                        </a:rPr>
                        <a:t>Loan</a:t>
                      </a:r>
                      <a:r>
                        <a:rPr lang="tr-TR" sz="1800" b="1" dirty="0">
                          <a:latin typeface="Times New Roman" panose="02020603050405020304" pitchFamily="18" charset="0"/>
                          <a:cs typeface="Times New Roman" panose="02020603050405020304" pitchFamily="18" charset="0"/>
                        </a:rPr>
                        <a:t>: </a:t>
                      </a:r>
                      <a:endParaRPr lang="tr-TR"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Purchasing a land by turning your savings into investment or creating your apple garden is easier than ever with Land Loan</a:t>
                      </a:r>
                      <a:r>
                        <a:rPr lang="tr-TR" sz="1800" dirty="0">
                          <a:latin typeface="Times New Roman" panose="02020603050405020304" pitchFamily="18" charset="0"/>
                          <a:cs typeface="Times New Roman" panose="02020603050405020304" pitchFamily="18" charset="0"/>
                        </a:rPr>
                        <a:t>.</a:t>
                      </a:r>
                    </a:p>
                    <a:p>
                      <a:endParaRPr lang="tr-TR" sz="1800" dirty="0"/>
                    </a:p>
                  </a:txBody>
                  <a:tcPr/>
                </a:tc>
                <a:extLst>
                  <a:ext uri="{0D108BD9-81ED-4DB2-BD59-A6C34878D82A}">
                    <a16:rowId xmlns:a16="http://schemas.microsoft.com/office/drawing/2014/main" val="10001"/>
                  </a:ext>
                </a:extLst>
              </a:tr>
              <a:tr h="2289929">
                <a:tc>
                  <a:txBody>
                    <a:bodyPr/>
                    <a:lstStyle/>
                    <a:p>
                      <a:r>
                        <a:rPr lang="tr-TR" sz="1800" b="1" dirty="0" err="1">
                          <a:latin typeface="Times New Roman" panose="02020603050405020304" pitchFamily="18" charset="0"/>
                          <a:cs typeface="Times New Roman" panose="02020603050405020304" pitchFamily="18" charset="0"/>
                        </a:rPr>
                        <a:t>Education</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Loan</a:t>
                      </a:r>
                      <a:r>
                        <a:rPr lang="tr-TR" sz="1800" b="1" dirty="0">
                          <a:latin typeface="Times New Roman" panose="02020603050405020304" pitchFamily="18" charset="0"/>
                          <a:cs typeface="Times New Roman" panose="02020603050405020304" pitchFamily="18" charset="0"/>
                        </a:rPr>
                        <a:t>: </a:t>
                      </a:r>
                      <a:endParaRPr lang="tr-TR"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Education expenses of your child increase day by day… Paying education expenses at once is a burden for the family budget. Now there is a loan to cover all education expenses of your child: “Education Loan”</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Education loan can be used in financing education expenses of your children such as private school, university and training center…</a:t>
                      </a:r>
                    </a:p>
                    <a:p>
                      <a:endParaRPr lang="tr-TR" sz="1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244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pPr algn="ctr">
              <a:lnSpc>
                <a:spcPct val="150000"/>
              </a:lnSpc>
            </a:pPr>
            <a:r>
              <a:rPr lang="tr-TR" sz="2800" b="1" dirty="0">
                <a:latin typeface="Times New Roman" panose="02020603050405020304" pitchFamily="18" charset="0"/>
                <a:cs typeface="Times New Roman" panose="02020603050405020304" pitchFamily="18" charset="0"/>
              </a:rPr>
              <a:t>LOANS</a:t>
            </a:r>
          </a:p>
        </p:txBody>
      </p:sp>
      <p:graphicFrame>
        <p:nvGraphicFramePr>
          <p:cNvPr id="4" name="Tablo 3"/>
          <p:cNvGraphicFramePr>
            <a:graphicFrameLocks noGrp="1"/>
          </p:cNvGraphicFramePr>
          <p:nvPr>
            <p:extLst>
              <p:ext uri="{D42A27DB-BD31-4B8C-83A1-F6EECF244321}">
                <p14:modId xmlns:p14="http://schemas.microsoft.com/office/powerpoint/2010/main" val="298046000"/>
              </p:ext>
            </p:extLst>
          </p:nvPr>
        </p:nvGraphicFramePr>
        <p:xfrm>
          <a:off x="611560" y="1340768"/>
          <a:ext cx="7848872" cy="4837082"/>
        </p:xfrm>
        <a:graphic>
          <a:graphicData uri="http://schemas.openxmlformats.org/drawingml/2006/table">
            <a:tbl>
              <a:tblPr firstRow="1" bandRow="1">
                <a:tableStyleId>{5940675A-B579-460E-94D1-54222C63F5DA}</a:tableStyleId>
              </a:tblPr>
              <a:tblGrid>
                <a:gridCol w="1999241">
                  <a:extLst>
                    <a:ext uri="{9D8B030D-6E8A-4147-A177-3AD203B41FA5}">
                      <a16:colId xmlns:a16="http://schemas.microsoft.com/office/drawing/2014/main" val="20000"/>
                    </a:ext>
                  </a:extLst>
                </a:gridCol>
                <a:gridCol w="5849631">
                  <a:extLst>
                    <a:ext uri="{9D8B030D-6E8A-4147-A177-3AD203B41FA5}">
                      <a16:colId xmlns:a16="http://schemas.microsoft.com/office/drawing/2014/main" val="20001"/>
                    </a:ext>
                  </a:extLst>
                </a:gridCol>
              </a:tblGrid>
              <a:tr h="1358433">
                <a:tc>
                  <a:txBody>
                    <a:bodyPr/>
                    <a:lstStyle/>
                    <a:p>
                      <a:endParaRPr lang="tr-TR" sz="1800" b="1" dirty="0">
                        <a:latin typeface="Times New Roman" panose="02020603050405020304" pitchFamily="18" charset="0"/>
                        <a:cs typeface="Times New Roman" panose="02020603050405020304" pitchFamily="18" charset="0"/>
                      </a:endParaRPr>
                    </a:p>
                    <a:p>
                      <a:r>
                        <a:rPr lang="tr-TR" sz="1800" b="1" dirty="0" err="1">
                          <a:latin typeface="Times New Roman" panose="02020603050405020304" pitchFamily="18" charset="0"/>
                          <a:cs typeface="Times New Roman" panose="02020603050405020304" pitchFamily="18" charset="0"/>
                        </a:rPr>
                        <a:t>Overdraft</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account</a:t>
                      </a:r>
                      <a:endParaRPr lang="tr-TR"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You can withdraw  money and make automatic payments even if you do not have money in your account. “Overdraft Account” is a lifesaver when your draw account balance is </a:t>
                      </a:r>
                      <a:r>
                        <a:rPr lang="en-US" sz="1800" dirty="0" err="1">
                          <a:latin typeface="Times New Roman" panose="02020603050405020304" pitchFamily="18" charset="0"/>
                          <a:cs typeface="Times New Roman" panose="02020603050405020304" pitchFamily="18" charset="0"/>
                        </a:rPr>
                        <a:t>insufficent</a:t>
                      </a:r>
                      <a:r>
                        <a:rPr lang="en-US" sz="1800" dirty="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047934">
                <a:tc>
                  <a:txBody>
                    <a:bodyPr/>
                    <a:lstStyle/>
                    <a:p>
                      <a:pPr algn="l"/>
                      <a:endParaRPr lang="tr-TR" sz="1800" b="1" dirty="0">
                        <a:latin typeface="Times New Roman" panose="02020603050405020304" pitchFamily="18" charset="0"/>
                        <a:cs typeface="Times New Roman" panose="02020603050405020304" pitchFamily="18" charset="0"/>
                      </a:endParaRPr>
                    </a:p>
                    <a:p>
                      <a:pPr algn="l"/>
                      <a:r>
                        <a:rPr lang="tr-TR" sz="1800" b="1" dirty="0">
                          <a:latin typeface="Times New Roman" panose="02020603050405020304" pitchFamily="18" charset="0"/>
                          <a:cs typeface="Times New Roman" panose="02020603050405020304" pitchFamily="18" charset="0"/>
                        </a:rPr>
                        <a:t>House </a:t>
                      </a:r>
                      <a:r>
                        <a:rPr lang="tr-TR" sz="1800" b="1" dirty="0" err="1">
                          <a:latin typeface="Times New Roman" panose="02020603050405020304" pitchFamily="18" charset="0"/>
                          <a:cs typeface="Times New Roman" panose="02020603050405020304" pitchFamily="18" charset="0"/>
                        </a:rPr>
                        <a:t>Loan</a:t>
                      </a:r>
                      <a:endParaRPr lang="tr-TR"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Housing Loan with long maturity term and small amount installment options, and own your dream home or workplace, enjoying the advantage of repaying your loan as if you are paying rent.</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289929">
                <a:tc>
                  <a:txBody>
                    <a:bodyPr/>
                    <a:lstStyle/>
                    <a:p>
                      <a:r>
                        <a:rPr lang="tr-TR" sz="1800" b="1" dirty="0">
                          <a:latin typeface="Times New Roman" panose="02020603050405020304" pitchFamily="18" charset="0"/>
                          <a:cs typeface="Times New Roman" panose="02020603050405020304" pitchFamily="18" charset="0"/>
                        </a:rPr>
                        <a:t> </a:t>
                      </a:r>
                    </a:p>
                    <a:p>
                      <a:r>
                        <a:rPr lang="tr-TR" sz="1800" b="1" dirty="0">
                          <a:latin typeface="Times New Roman" panose="02020603050405020304" pitchFamily="18" charset="0"/>
                          <a:cs typeface="Times New Roman" panose="02020603050405020304" pitchFamily="18" charset="0"/>
                        </a:rPr>
                        <a:t>Car </a:t>
                      </a:r>
                      <a:r>
                        <a:rPr lang="tr-TR" sz="1800" b="1" dirty="0" err="1">
                          <a:latin typeface="Times New Roman" panose="02020603050405020304" pitchFamily="18" charset="0"/>
                          <a:cs typeface="Times New Roman" panose="02020603050405020304" pitchFamily="18" charset="0"/>
                        </a:rPr>
                        <a:t>Loan</a:t>
                      </a:r>
                      <a:endParaRPr lang="tr-TR"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While purchasing a new or used car, light commercial vehicle, you can use vehicle loan.</a:t>
                      </a:r>
                      <a:r>
                        <a:rPr lang="tr-T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You don’t need to have a surety for a vehicle loan to purchase a new car, car pledge is enough.</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407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510334"/>
          </a:xfrm>
        </p:spPr>
        <p:txBody>
          <a:bodyPr>
            <a:normAutofit/>
          </a:bodyPr>
          <a:lstStyle/>
          <a:p>
            <a:pPr algn="ctr"/>
            <a:r>
              <a:rPr lang="tr-TR" sz="2800" b="1" dirty="0">
                <a:latin typeface="Times New Roman" pitchFamily="18" charset="0"/>
                <a:cs typeface="Times New Roman" pitchFamily="18" charset="0"/>
              </a:rPr>
              <a:t>CARDS</a:t>
            </a:r>
          </a:p>
        </p:txBody>
      </p:sp>
      <p:sp>
        <p:nvSpPr>
          <p:cNvPr id="3" name="2 İçerik Yer Tutucusu"/>
          <p:cNvSpPr>
            <a:spLocks noGrp="1"/>
          </p:cNvSpPr>
          <p:nvPr>
            <p:ph idx="1"/>
          </p:nvPr>
        </p:nvSpPr>
        <p:spPr>
          <a:xfrm>
            <a:off x="467544" y="1196752"/>
            <a:ext cx="8229600" cy="5127848"/>
          </a:xfrm>
        </p:spPr>
        <p:txBody>
          <a:bodyPr>
            <a:normAutofit lnSpcReduction="10000"/>
          </a:bodyPr>
          <a:lstStyle/>
          <a:p>
            <a:pPr algn="just">
              <a:lnSpc>
                <a:spcPct val="150000"/>
              </a:lnSpc>
            </a:pPr>
            <a:r>
              <a:rPr lang="en-US" sz="2000" b="1" dirty="0">
                <a:latin typeface="Times New Roman" panose="02020603050405020304" pitchFamily="18" charset="0"/>
                <a:cs typeface="Times New Roman" panose="02020603050405020304" pitchFamily="18" charset="0"/>
              </a:rPr>
              <a:t>Total Credit Limit</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indicates the maximum amount that you can use on cash draw and shopping transactions. In case the limit is not sufficient for your usage, you can apply to your branch for limit increase.</a:t>
            </a:r>
            <a:endParaRPr lang="tr-TR" sz="2000" dirty="0">
              <a:latin typeface="Times New Roman" panose="02020603050405020304" pitchFamily="18" charset="0"/>
              <a:cs typeface="Times New Roman" panose="02020603050405020304" pitchFamily="18" charset="0"/>
            </a:endParaRPr>
          </a:p>
          <a:p>
            <a:pPr algn="just">
              <a:lnSpc>
                <a:spcPct val="150000"/>
              </a:lnSpc>
            </a:pPr>
            <a:r>
              <a:rPr lang="en-US" sz="2000" b="1" dirty="0">
                <a:latin typeface="Times New Roman" panose="02020603050405020304" pitchFamily="18" charset="0"/>
                <a:cs typeface="Times New Roman" panose="02020603050405020304" pitchFamily="18" charset="0"/>
              </a:rPr>
              <a:t>Available Credit Limit</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indicates the amount remaining from the limit assigned to your credit card after deducting your debt and receivable transactions reaching to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Bank until the credit card statement date and running record</a:t>
            </a:r>
            <a:r>
              <a:rPr lang="tr-TR" sz="2000" dirty="0">
                <a:latin typeface="Times New Roman" panose="02020603050405020304" pitchFamily="18" charset="0"/>
                <a:cs typeface="Times New Roman" panose="02020603050405020304" pitchFamily="18" charset="0"/>
              </a:rPr>
              <a:t>.</a:t>
            </a:r>
          </a:p>
          <a:p>
            <a:pPr>
              <a:lnSpc>
                <a:spcPct val="150000"/>
              </a:lnSpc>
            </a:pPr>
            <a:r>
              <a:rPr lang="en-US" sz="2000" b="1" dirty="0">
                <a:latin typeface="Times New Roman" panose="02020603050405020304" pitchFamily="18" charset="0"/>
                <a:cs typeface="Times New Roman" panose="02020603050405020304" pitchFamily="18" charset="0"/>
              </a:rPr>
              <a:t>Debt for the Period</a:t>
            </a:r>
            <a:r>
              <a:rPr lang="tr-TR"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the total of your debt and receivable transactions reaching to our Bank until the credit card statement date and your running record.</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Previous Balance</a:t>
            </a:r>
            <a:r>
              <a:rPr lang="tr-TR"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indicates previous period debt </a:t>
            </a:r>
            <a:r>
              <a:rPr lang="en-US" sz="2000" dirty="0" err="1">
                <a:latin typeface="Times New Roman" panose="02020603050405020304" pitchFamily="18" charset="0"/>
                <a:cs typeface="Times New Roman" panose="02020603050405020304" pitchFamily="18" charset="0"/>
              </a:rPr>
              <a:t>statu</a:t>
            </a:r>
            <a:r>
              <a:rPr lang="tr-TR" sz="2000" dirty="0">
                <a:latin typeface="Times New Roman" panose="02020603050405020304" pitchFamily="18" charset="0"/>
                <a:cs typeface="Times New Roman" panose="02020603050405020304" pitchFamily="18" charset="0"/>
              </a:rPr>
              <a:t>s.</a:t>
            </a:r>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tr-T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510334"/>
          </a:xfrm>
        </p:spPr>
        <p:txBody>
          <a:bodyPr>
            <a:normAutofit/>
          </a:bodyPr>
          <a:lstStyle/>
          <a:p>
            <a:pPr algn="ctr"/>
            <a:r>
              <a:rPr lang="tr-TR" sz="2800" b="1" dirty="0">
                <a:latin typeface="Times New Roman" pitchFamily="18" charset="0"/>
                <a:cs typeface="Times New Roman" pitchFamily="18" charset="0"/>
              </a:rPr>
              <a:t>CARDS</a:t>
            </a:r>
          </a:p>
        </p:txBody>
      </p:sp>
      <p:sp>
        <p:nvSpPr>
          <p:cNvPr id="3" name="2 İçerik Yer Tutucusu"/>
          <p:cNvSpPr>
            <a:spLocks noGrp="1"/>
          </p:cNvSpPr>
          <p:nvPr>
            <p:ph idx="1"/>
          </p:nvPr>
        </p:nvSpPr>
        <p:spPr>
          <a:xfrm>
            <a:off x="467544" y="1196752"/>
            <a:ext cx="8229600" cy="5127848"/>
          </a:xfrm>
        </p:spPr>
        <p:txBody>
          <a:bodyPr>
            <a:normAutofit/>
          </a:bodyPr>
          <a:lstStyle/>
          <a:p>
            <a:pPr algn="just">
              <a:lnSpc>
                <a:spcPct val="150000"/>
              </a:lnSpc>
            </a:pPr>
            <a:r>
              <a:rPr lang="tr-TR" sz="2000" b="1" dirty="0">
                <a:latin typeface="Times New Roman" panose="02020603050405020304" pitchFamily="18" charset="0"/>
                <a:cs typeface="Times New Roman" panose="02020603050405020304" pitchFamily="18" charset="0"/>
              </a:rPr>
              <a:t>M</a:t>
            </a:r>
            <a:r>
              <a:rPr lang="en-US" sz="2000" b="1" dirty="0" err="1">
                <a:latin typeface="Times New Roman" panose="02020603050405020304" pitchFamily="18" charset="0"/>
                <a:cs typeface="Times New Roman" panose="02020603050405020304" pitchFamily="18" charset="0"/>
              </a:rPr>
              <a:t>inimum</a:t>
            </a:r>
            <a:r>
              <a:rPr lang="en-US" sz="2000" b="1" dirty="0">
                <a:latin typeface="Times New Roman" panose="02020603050405020304" pitchFamily="18" charset="0"/>
                <a:cs typeface="Times New Roman" panose="02020603050405020304" pitchFamily="18" charset="0"/>
              </a:rPr>
              <a:t> Amount Due</a:t>
            </a:r>
            <a:r>
              <a:rPr lang="tr-TR"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indicates the minimum amount due to be paid until the last payment date. This amount includes your overdue debts from the previous period.</a:t>
            </a:r>
          </a:p>
          <a:p>
            <a:pPr algn="just">
              <a:lnSpc>
                <a:spcPct val="150000"/>
              </a:lnSpc>
            </a:pPr>
            <a:r>
              <a:rPr lang="en-US" sz="2000" b="1" dirty="0">
                <a:latin typeface="Times New Roman" panose="02020603050405020304" pitchFamily="18" charset="0"/>
                <a:cs typeface="Times New Roman" panose="02020603050405020304" pitchFamily="18" charset="0"/>
              </a:rPr>
              <a:t>Account Closing Date</a:t>
            </a:r>
            <a:r>
              <a:rPr lang="tr-TR"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indicates the date when your credit card statement is arranged. This date is determined to be the same day for each month. But in case the day following the determined date is holiday (weekend or official holiday), the credit card statements are arranged at the last day of holiday.</a:t>
            </a: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Final Payment Date</a:t>
            </a:r>
            <a:r>
              <a:rPr lang="tr-TR"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the last payment date of your debt specified on the credit card statement.</a:t>
            </a:r>
          </a:p>
          <a:p>
            <a:pPr algn="just">
              <a:lnSpc>
                <a:spcPct val="150000"/>
              </a:lnSpc>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25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492664"/>
          </a:xfrm>
        </p:spPr>
        <p:txBody>
          <a:bodyPr>
            <a:normAutofit/>
          </a:bodyPr>
          <a:lstStyle/>
          <a:p>
            <a:pPr algn="ctr"/>
            <a:r>
              <a:rPr lang="tr-TR" sz="2800" b="1" dirty="0">
                <a:latin typeface="Times New Roman" panose="02020603050405020304" pitchFamily="18" charset="0"/>
                <a:cs typeface="Times New Roman" panose="02020603050405020304" pitchFamily="18" charset="0"/>
              </a:rPr>
              <a:t>Bank </a:t>
            </a:r>
            <a:r>
              <a:rPr lang="tr-TR" sz="2800" b="1" dirty="0" err="1">
                <a:latin typeface="Times New Roman" panose="02020603050405020304" pitchFamily="18" charset="0"/>
                <a:cs typeface="Times New Roman" panose="02020603050405020304" pitchFamily="18" charset="0"/>
              </a:rPr>
              <a:t>Card</a:t>
            </a:r>
            <a:endParaRPr lang="tr-TR" sz="28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323528" y="1124744"/>
            <a:ext cx="8445624" cy="5184576"/>
          </a:xfrm>
        </p:spPr>
        <p:txBody>
          <a:bodyPr>
            <a:noAutofit/>
          </a:bodyPr>
          <a:lstStyle/>
          <a:p>
            <a:pPr algn="just" fontAlgn="base">
              <a:lnSpc>
                <a:spcPct val="150000"/>
              </a:lnSpc>
            </a:pPr>
            <a:r>
              <a:rPr lang="en-US" sz="2200" dirty="0">
                <a:latin typeface="Times New Roman" panose="02020603050405020304" pitchFamily="18" charset="0"/>
                <a:cs typeface="Times New Roman" panose="02020603050405020304" pitchFamily="18" charset="0"/>
              </a:rPr>
              <a:t>Bank</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card</a:t>
            </a:r>
            <a:r>
              <a:rPr lang="en-US" sz="2200" dirty="0">
                <a:latin typeface="Times New Roman" panose="02020603050405020304" pitchFamily="18" charset="0"/>
                <a:cs typeface="Times New Roman" panose="02020603050405020304" pitchFamily="18" charset="0"/>
              </a:rPr>
              <a:t> is cash in its most secure state. It gives you the opportunity to shop and use the money in your account 365 days 24 hours without the risk of carrying cash with you.</a:t>
            </a:r>
          </a:p>
          <a:p>
            <a:pPr algn="just" fontAlgn="base">
              <a:lnSpc>
                <a:spcPct val="150000"/>
              </a:lnSpc>
            </a:pPr>
            <a:r>
              <a:rPr lang="en-US" sz="2200" dirty="0">
                <a:latin typeface="Times New Roman" panose="02020603050405020304" pitchFamily="18" charset="0"/>
                <a:cs typeface="Times New Roman" panose="02020603050405020304" pitchFamily="18" charset="0"/>
              </a:rPr>
              <a:t>Through the ATM's of </a:t>
            </a:r>
            <a:r>
              <a:rPr lang="tr-TR" sz="2200" dirty="0" err="1">
                <a:latin typeface="Times New Roman" panose="02020603050405020304" pitchFamily="18" charset="0"/>
                <a:cs typeface="Times New Roman" panose="02020603050405020304" pitchFamily="18" charset="0"/>
              </a:rPr>
              <a:t>the</a:t>
            </a:r>
            <a:r>
              <a:rPr lang="en-US" sz="2200" dirty="0">
                <a:latin typeface="Times New Roman" panose="02020603050405020304" pitchFamily="18" charset="0"/>
                <a:cs typeface="Times New Roman" panose="02020603050405020304" pitchFamily="18" charset="0"/>
              </a:rPr>
              <a:t> Bank, you may learn your account balance, withdraw money, transfer between your accounts, transfer to another account.</a:t>
            </a:r>
            <a:endParaRPr lang="tr-TR" sz="2200" dirty="0">
              <a:latin typeface="Times New Roman" panose="02020603050405020304" pitchFamily="18" charset="0"/>
              <a:cs typeface="Times New Roman" panose="02020603050405020304" pitchFamily="18" charset="0"/>
            </a:endParaRPr>
          </a:p>
          <a:p>
            <a:pPr algn="just" fontAlgn="base">
              <a:lnSpc>
                <a:spcPct val="150000"/>
              </a:lnSpc>
            </a:pPr>
            <a:r>
              <a:rPr lang="en-US" sz="2200" dirty="0">
                <a:latin typeface="Times New Roman" panose="02020603050405020304" pitchFamily="18" charset="0"/>
                <a:cs typeface="Times New Roman" panose="02020603050405020304" pitchFamily="18" charset="0"/>
              </a:rPr>
              <a:t>You may</a:t>
            </a:r>
            <a:r>
              <a:rPr lang="tr-TR"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withdraw money</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from</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ATM’s</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bearing</a:t>
            </a:r>
            <a:r>
              <a:rPr lang="tr-TR" sz="2200" dirty="0">
                <a:latin typeface="Times New Roman" panose="02020603050405020304" pitchFamily="18" charset="0"/>
                <a:cs typeface="Times New Roman" panose="02020603050405020304" pitchFamily="18" charset="0"/>
              </a:rPr>
              <a:t> VISA, </a:t>
            </a:r>
            <a:r>
              <a:rPr lang="tr-TR" sz="2200" dirty="0" err="1">
                <a:latin typeface="Times New Roman" panose="02020603050405020304" pitchFamily="18" charset="0"/>
                <a:cs typeface="Times New Roman" panose="02020603050405020304" pitchFamily="18" charset="0"/>
              </a:rPr>
              <a:t>MasterCard</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or</a:t>
            </a:r>
            <a:r>
              <a:rPr lang="tr-TR" sz="2200" dirty="0">
                <a:latin typeface="Times New Roman" panose="02020603050405020304" pitchFamily="18" charset="0"/>
                <a:cs typeface="Times New Roman" panose="02020603050405020304" pitchFamily="18" charset="0"/>
              </a:rPr>
              <a:t> TROY </a:t>
            </a:r>
            <a:r>
              <a:rPr lang="tr-TR" sz="2200" dirty="0" err="1">
                <a:latin typeface="Times New Roman" panose="02020603050405020304" pitchFamily="18" charset="0"/>
                <a:cs typeface="Times New Roman" panose="02020603050405020304" pitchFamily="18" charset="0"/>
              </a:rPr>
              <a:t>signs</a:t>
            </a:r>
            <a:r>
              <a:rPr lang="tr-TR"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fontAlgn="base">
              <a:lnSpc>
                <a:spcPct val="150000"/>
              </a:lnSpc>
            </a:pPr>
            <a:r>
              <a:rPr lang="en-US" sz="2200" dirty="0">
                <a:latin typeface="Times New Roman" panose="02020603050405020304" pitchFamily="18" charset="0"/>
                <a:cs typeface="Times New Roman" panose="02020603050405020304" pitchFamily="18" charset="0"/>
              </a:rPr>
              <a:t>You may shop in millions of establishments in Turkey and throughout the world.</a:t>
            </a:r>
          </a:p>
        </p:txBody>
      </p:sp>
    </p:spTree>
    <p:extLst>
      <p:ext uri="{BB962C8B-B14F-4D97-AF65-F5344CB8AC3E}">
        <p14:creationId xmlns:p14="http://schemas.microsoft.com/office/powerpoint/2010/main" val="7448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92664"/>
          </a:xfrm>
        </p:spPr>
        <p:txBody>
          <a:bodyPr>
            <a:normAutofit/>
          </a:bodyPr>
          <a:lstStyle/>
          <a:p>
            <a:pPr algn="ctr"/>
            <a:r>
              <a:rPr lang="tr-TR" sz="2800" b="1" dirty="0">
                <a:latin typeface="Times New Roman" panose="02020603050405020304" pitchFamily="18" charset="0"/>
                <a:cs typeface="Times New Roman" panose="02020603050405020304" pitchFamily="18" charset="0"/>
              </a:rPr>
              <a:t>Virtual </a:t>
            </a:r>
            <a:r>
              <a:rPr lang="tr-TR" sz="2800" b="1" dirty="0" err="1">
                <a:latin typeface="Times New Roman" panose="02020603050405020304" pitchFamily="18" charset="0"/>
                <a:cs typeface="Times New Roman" panose="02020603050405020304" pitchFamily="18" charset="0"/>
              </a:rPr>
              <a:t>Card</a:t>
            </a:r>
            <a:endParaRPr lang="tr-TR" sz="28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67544" y="1124744"/>
            <a:ext cx="8229600" cy="5112568"/>
          </a:xfrm>
        </p:spPr>
        <p:txBody>
          <a:bodyPr>
            <a:noAutofit/>
          </a:bodyPr>
          <a:lstStyle/>
          <a:p>
            <a:pPr>
              <a:lnSpc>
                <a:spcPct val="150000"/>
              </a:lnSpc>
            </a:pP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Virtual Card, you can set your card’s limit and shop safely on the internet.</a:t>
            </a:r>
          </a:p>
          <a:p>
            <a:pPr>
              <a:lnSpc>
                <a:spcPct val="150000"/>
              </a:lnSpc>
            </a:pPr>
            <a:r>
              <a:rPr lang="en-US" sz="2400" b="1" dirty="0">
                <a:latin typeface="Times New Roman" panose="02020603050405020304" pitchFamily="18" charset="0"/>
                <a:cs typeface="Times New Roman" panose="02020603050405020304" pitchFamily="18" charset="0"/>
              </a:rPr>
              <a:t>Features and Advantages:</a:t>
            </a:r>
          </a:p>
          <a:p>
            <a:pPr>
              <a:lnSpc>
                <a:spcPct val="150000"/>
              </a:lnSpc>
            </a:pPr>
            <a:r>
              <a:rPr lang="en-US" sz="2400" dirty="0">
                <a:latin typeface="Times New Roman" panose="02020603050405020304" pitchFamily="18" charset="0"/>
                <a:cs typeface="Times New Roman" panose="02020603050405020304" pitchFamily="18" charset="0"/>
              </a:rPr>
              <a:t>The Virtual Card is a card number that can only be used for Internet shopping. It does not exist in physical card form for security reasons.</a:t>
            </a:r>
          </a:p>
          <a:p>
            <a:pPr>
              <a:lnSpc>
                <a:spcPct val="150000"/>
              </a:lnSpc>
            </a:pPr>
            <a:r>
              <a:rPr lang="en-US" sz="2400" dirty="0">
                <a:latin typeface="Times New Roman" panose="02020603050405020304" pitchFamily="18" charset="0"/>
                <a:cs typeface="Times New Roman" panose="02020603050405020304" pitchFamily="18" charset="0"/>
              </a:rPr>
              <a:t>For maximum security, you can set your card’s limit based on the purchase you intend to do, and reset it after you have finished shopping.</a:t>
            </a: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92664"/>
          </a:xfrm>
        </p:spPr>
        <p:txBody>
          <a:bodyPr>
            <a:normAutofit/>
          </a:bodyPr>
          <a:lstStyle/>
          <a:p>
            <a:pPr algn="ctr"/>
            <a:r>
              <a:rPr lang="en-US" altLang="en-US" sz="2800" b="1" dirty="0"/>
              <a:t>Online and Mobile Banking</a:t>
            </a:r>
            <a:endParaRPr lang="tr-TR" sz="28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67544" y="1124744"/>
            <a:ext cx="8229600" cy="4248472"/>
          </a:xfrm>
        </p:spPr>
        <p:txBody>
          <a:bodyPr>
            <a:noAutofit/>
          </a:bodyPr>
          <a:lstStyle/>
          <a:p>
            <a:pPr marL="365760" indent="-365760">
              <a:lnSpc>
                <a:spcPct val="150000"/>
              </a:lnSpc>
              <a:buSzPct val="90000"/>
              <a:buFont typeface="Arial" pitchFamily="34" charset="0"/>
              <a:buChar char="–"/>
              <a:defRPr/>
            </a:pPr>
            <a:r>
              <a:rPr lang="en-US" sz="2200" dirty="0">
                <a:latin typeface="Times New Roman" panose="02020603050405020304" pitchFamily="18" charset="0"/>
                <a:cs typeface="Times New Roman" panose="02020603050405020304" pitchFamily="18" charset="0"/>
              </a:rPr>
              <a:t>Benefits of convenience and saving time along with instant information access</a:t>
            </a:r>
          </a:p>
          <a:p>
            <a:pPr marL="365760" indent="-365760">
              <a:lnSpc>
                <a:spcPct val="150000"/>
              </a:lnSpc>
              <a:buSzPct val="90000"/>
              <a:buFont typeface="Arial" pitchFamily="34" charset="0"/>
              <a:buChar char="–"/>
              <a:defRPr/>
            </a:pPr>
            <a:r>
              <a:rPr lang="en-US" sz="2200" dirty="0">
                <a:latin typeface="Times New Roman" panose="02020603050405020304" pitchFamily="18" charset="0"/>
                <a:cs typeface="Times New Roman" panose="02020603050405020304" pitchFamily="18" charset="0"/>
              </a:rPr>
              <a:t>Concerns of privacy, security of data, ease of overspending, costly fees, and online scams must also be considered</a:t>
            </a:r>
          </a:p>
          <a:p>
            <a:pPr marL="365760" indent="-365760">
              <a:lnSpc>
                <a:spcPct val="150000"/>
              </a:lnSpc>
              <a:buSzPct val="90000"/>
              <a:buFont typeface="Arial" pitchFamily="34" charset="0"/>
              <a:buChar char="–"/>
              <a:defRPr/>
            </a:pPr>
            <a:r>
              <a:rPr lang="en-US" sz="2200" dirty="0">
                <a:latin typeface="Times New Roman" panose="02020603050405020304" pitchFamily="18" charset="0"/>
                <a:cs typeface="Times New Roman" panose="02020603050405020304" pitchFamily="18" charset="0"/>
              </a:rPr>
              <a:t>Traditional Electronic Banking</a:t>
            </a:r>
          </a:p>
          <a:p>
            <a:pPr marL="731520" indent="-365760">
              <a:lnSpc>
                <a:spcPct val="150000"/>
              </a:lnSpc>
              <a:buSzPct val="80000"/>
              <a:buFont typeface="Arial" pitchFamily="34" charset="0"/>
              <a:buChar char="•"/>
              <a:defRPr/>
            </a:pPr>
            <a:r>
              <a:rPr lang="en-US" sz="2200" b="1" dirty="0">
                <a:latin typeface="Times New Roman" panose="02020603050405020304" pitchFamily="18" charset="0"/>
                <a:cs typeface="Times New Roman" panose="02020603050405020304" pitchFamily="18" charset="0"/>
              </a:rPr>
              <a:t>Automatic teller machine</a:t>
            </a:r>
            <a:r>
              <a:rPr lang="en-US" sz="2200" dirty="0">
                <a:latin typeface="Times New Roman" panose="02020603050405020304" pitchFamily="18" charset="0"/>
                <a:cs typeface="Times New Roman" panose="02020603050405020304" pitchFamily="18" charset="0"/>
              </a:rPr>
              <a:t> (ATM; also called a </a:t>
            </a:r>
            <a:r>
              <a:rPr lang="en-US" sz="2200" i="1" dirty="0">
                <a:latin typeface="Times New Roman" panose="02020603050405020304" pitchFamily="18" charset="0"/>
                <a:cs typeface="Times New Roman" panose="02020603050405020304" pitchFamily="18" charset="0"/>
              </a:rPr>
              <a:t>cash machine</a:t>
            </a:r>
            <a:r>
              <a:rPr lang="en-US" sz="2200" dirty="0">
                <a:latin typeface="Times New Roman" panose="02020603050405020304" pitchFamily="18" charset="0"/>
                <a:cs typeface="Times New Roman" panose="02020603050405020304" pitchFamily="18" charset="0"/>
              </a:rPr>
              <a:t>) offers various transactions</a:t>
            </a:r>
          </a:p>
          <a:p>
            <a:pPr marL="731520" indent="-365760">
              <a:lnSpc>
                <a:spcPct val="150000"/>
              </a:lnSpc>
              <a:buSzPct val="80000"/>
              <a:buFont typeface="Arial" pitchFamily="34" charset="0"/>
              <a:buChar char="•"/>
              <a:defRPr/>
            </a:pPr>
            <a:r>
              <a:rPr lang="en-US" sz="2200" b="1" dirty="0">
                <a:latin typeface="Times New Roman" panose="02020603050405020304" pitchFamily="18" charset="0"/>
                <a:cs typeface="Times New Roman" panose="02020603050405020304" pitchFamily="18" charset="0"/>
              </a:rPr>
              <a:t>Debit card </a:t>
            </a:r>
            <a:r>
              <a:rPr lang="en-US" sz="2200" dirty="0">
                <a:latin typeface="Times New Roman" panose="02020603050405020304" pitchFamily="18" charset="0"/>
                <a:cs typeface="Times New Roman" panose="02020603050405020304" pitchFamily="18" charset="0"/>
              </a:rPr>
              <a:t>(or </a:t>
            </a:r>
            <a:r>
              <a:rPr lang="en-US" sz="2200" i="1" dirty="0">
                <a:latin typeface="Times New Roman" panose="02020603050405020304" pitchFamily="18" charset="0"/>
                <a:cs typeface="Times New Roman" panose="02020603050405020304" pitchFamily="18" charset="0"/>
              </a:rPr>
              <a:t>cash card</a:t>
            </a:r>
            <a:r>
              <a:rPr lang="en-US" sz="2200" dirty="0">
                <a:latin typeface="Times New Roman" panose="02020603050405020304" pitchFamily="18" charset="0"/>
                <a:cs typeface="Times New Roman" panose="02020603050405020304" pitchFamily="18" charset="0"/>
              </a:rPr>
              <a:t>) used to make purchases with your own funds</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66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14422"/>
            <a:ext cx="8157592" cy="5127765"/>
          </a:xfrm>
        </p:spPr>
        <p:txBody>
          <a:bodyPr>
            <a:normAutofit fontScale="92500" lnSpcReduction="10000"/>
          </a:bodyPr>
          <a:lstStyle/>
          <a:p>
            <a:pPr marL="0" indent="0" algn="just">
              <a:lnSpc>
                <a:spcPct val="150000"/>
              </a:lnSpc>
              <a:buNone/>
            </a:pPr>
            <a:r>
              <a:rPr lang="tr-TR" altLang="en-US" sz="2800" dirty="0" err="1">
                <a:latin typeface="Times New Roman" panose="02020603050405020304" pitchFamily="18" charset="0"/>
                <a:cs typeface="Times New Roman" panose="02020603050405020304" pitchFamily="18" charset="0"/>
              </a:rPr>
              <a:t>After</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studying</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this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chapter</a:t>
            </a:r>
            <a:r>
              <a:rPr lang="tr-TR" altLang="en-US" sz="2800" dirty="0">
                <a:latin typeface="Times New Roman" panose="02020603050405020304" pitchFamily="18" charset="0"/>
                <a:cs typeface="Times New Roman" panose="02020603050405020304" pitchFamily="18" charset="0"/>
              </a:rPr>
              <a:t>;</a:t>
            </a:r>
          </a:p>
          <a:p>
            <a:pPr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explain</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deposit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accounts</a:t>
            </a:r>
            <a:r>
              <a:rPr lang="tr-TR" altLang="en-US" sz="2800" dirty="0">
                <a:latin typeface="Times New Roman" panose="02020603050405020304" pitchFamily="18" charset="0"/>
                <a:cs typeface="Times New Roman" panose="02020603050405020304" pitchFamily="18" charset="0"/>
              </a:rPr>
              <a:t>.</a:t>
            </a:r>
          </a:p>
          <a:p>
            <a:pPr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know</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types</a:t>
            </a:r>
            <a:r>
              <a:rPr lang="tr-TR" altLang="en-US" sz="2800" dirty="0">
                <a:latin typeface="Times New Roman" panose="02020603050405020304" pitchFamily="18" charset="0"/>
                <a:cs typeface="Times New Roman" panose="02020603050405020304" pitchFamily="18" charset="0"/>
              </a:rPr>
              <a:t> of </a:t>
            </a:r>
            <a:r>
              <a:rPr lang="tr-TR" altLang="en-US" sz="2800" dirty="0" err="1">
                <a:latin typeface="Times New Roman" panose="02020603050405020304" pitchFamily="18" charset="0"/>
                <a:cs typeface="Times New Roman" panose="02020603050405020304" pitchFamily="18" charset="0"/>
              </a:rPr>
              <a:t>loans</a:t>
            </a:r>
            <a:r>
              <a:rPr lang="tr-TR" altLang="en-US" sz="2800" dirty="0">
                <a:latin typeface="Times New Roman" panose="02020603050405020304" pitchFamily="18" charset="0"/>
                <a:cs typeface="Times New Roman" panose="02020603050405020304" pitchFamily="18" charset="0"/>
              </a:rPr>
              <a:t>.</a:t>
            </a:r>
          </a:p>
          <a:p>
            <a:pPr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identify</a:t>
            </a:r>
            <a:r>
              <a:rPr lang="tr-TR" altLang="en-US" sz="2800" dirty="0">
                <a:latin typeface="Times New Roman" panose="02020603050405020304" pitchFamily="18" charset="0"/>
                <a:cs typeface="Times New Roman" panose="02020603050405020304" pitchFamily="18" charset="0"/>
              </a:rPr>
              <a:t> e-</a:t>
            </a:r>
            <a:r>
              <a:rPr lang="tr-TR" altLang="en-US" sz="2800" dirty="0" err="1">
                <a:latin typeface="Times New Roman" panose="02020603050405020304" pitchFamily="18" charset="0"/>
                <a:cs typeface="Times New Roman" panose="02020603050405020304" pitchFamily="18" charset="0"/>
              </a:rPr>
              <a:t>savings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account</a:t>
            </a:r>
            <a:r>
              <a:rPr lang="tr-TR" altLang="en-US" sz="2800" dirty="0">
                <a:latin typeface="Times New Roman" panose="02020603050405020304" pitchFamily="18" charset="0"/>
                <a:cs typeface="Times New Roman" panose="02020603050405020304" pitchFamily="18" charset="0"/>
              </a:rPr>
              <a:t>.</a:t>
            </a:r>
          </a:p>
          <a:p>
            <a:pPr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know</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the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features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and</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benefits</a:t>
            </a:r>
            <a:r>
              <a:rPr lang="tr-TR" altLang="en-US" sz="2800" dirty="0">
                <a:latin typeface="Times New Roman" panose="02020603050405020304" pitchFamily="18" charset="0"/>
                <a:cs typeface="Times New Roman" panose="02020603050405020304" pitchFamily="18" charset="0"/>
              </a:rPr>
              <a:t> of </a:t>
            </a:r>
            <a:r>
              <a:rPr lang="tr-TR" sz="2800" dirty="0">
                <a:latin typeface="Times New Roman" pitchFamily="18" charset="0"/>
                <a:cs typeface="Times New Roman" pitchFamily="18" charset="0"/>
              </a:rPr>
              <a:t>e-</a:t>
            </a:r>
            <a:r>
              <a:rPr lang="tr-TR" sz="2800" dirty="0" err="1">
                <a:latin typeface="Times New Roman" pitchFamily="18" charset="0"/>
                <a:cs typeface="Times New Roman" pitchFamily="18" charset="0"/>
              </a:rPr>
              <a:t>savings</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account</a:t>
            </a:r>
            <a:r>
              <a:rPr lang="tr-TR" sz="2800" dirty="0">
                <a:latin typeface="Times New Roman" pitchFamily="18" charset="0"/>
                <a:cs typeface="Times New Roman" pitchFamily="18" charset="0"/>
              </a:rPr>
              <a:t>, </a:t>
            </a:r>
            <a:r>
              <a:rPr lang="tr-TR" altLang="en-US" sz="2800" dirty="0">
                <a:latin typeface="Times New Roman" panose="02020603050405020304" pitchFamily="18" charset="0"/>
                <a:cs typeface="Times New Roman" panose="02020603050405020304" pitchFamily="18" charset="0"/>
              </a:rPr>
              <a:t>TL time </a:t>
            </a:r>
            <a:r>
              <a:rPr lang="tr-TR" altLang="en-US" sz="2800" dirty="0" err="1">
                <a:latin typeface="Times New Roman" panose="02020603050405020304" pitchFamily="18" charset="0"/>
                <a:cs typeface="Times New Roman" panose="02020603050405020304" pitchFamily="18" charset="0"/>
              </a:rPr>
              <a:t>deposit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account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and</a:t>
            </a:r>
            <a:r>
              <a:rPr lang="tr-TR" altLang="en-US" sz="2800" dirty="0">
                <a:latin typeface="Times New Roman" panose="02020603050405020304" pitchFamily="18" charset="0"/>
                <a:cs typeface="Times New Roman" panose="02020603050405020304" pitchFamily="18" charset="0"/>
              </a:rPr>
              <a:t> </a:t>
            </a:r>
            <a:r>
              <a:rPr lang="en-GB" sz="2800" dirty="0">
                <a:latin typeface="Times New Roman" pitchFamily="18" charset="0"/>
                <a:cs typeface="Times New Roman" pitchFamily="18" charset="0"/>
              </a:rPr>
              <a:t>foreign currency time deposit account</a:t>
            </a:r>
            <a:r>
              <a:rPr lang="tr-TR" sz="2800" dirty="0">
                <a:latin typeface="Times New Roman" pitchFamily="18" charset="0"/>
                <a:cs typeface="Times New Roman" pitchFamily="18" charset="0"/>
              </a:rPr>
              <a:t>.</a:t>
            </a:r>
          </a:p>
          <a:p>
            <a:pPr algn="just">
              <a:lnSpc>
                <a:spcPct val="150000"/>
              </a:lnSpc>
            </a:pPr>
            <a:r>
              <a:rPr lang="tr-TR" altLang="en-US" sz="2800" dirty="0" err="1">
                <a:latin typeface="Times New Roman" panose="02020603050405020304" pitchFamily="18" charset="0"/>
                <a:cs typeface="Times New Roman" panose="02020603050405020304" pitchFamily="18" charset="0"/>
              </a:rPr>
              <a:t>You</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wil</a:t>
            </a:r>
            <a:r>
              <a:rPr lang="tr-TR" altLang="en-US" sz="2800" dirty="0">
                <a:latin typeface="Times New Roman" panose="02020603050405020304" pitchFamily="18" charset="0"/>
                <a:cs typeface="Times New Roman" panose="02020603050405020304" pitchFamily="18" charset="0"/>
              </a:rPr>
              <a:t> be </a:t>
            </a:r>
            <a:r>
              <a:rPr lang="tr-TR" altLang="en-US" sz="2800" dirty="0" err="1">
                <a:latin typeface="Times New Roman" panose="02020603050405020304" pitchFamily="18" charset="0"/>
                <a:cs typeface="Times New Roman" panose="02020603050405020304" pitchFamily="18" charset="0"/>
              </a:rPr>
              <a:t>able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to</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explain</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the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types</a:t>
            </a:r>
            <a:r>
              <a:rPr lang="tr-TR" altLang="en-US" sz="2800" dirty="0">
                <a:latin typeface="Times New Roman" panose="02020603050405020304" pitchFamily="18" charset="0"/>
                <a:cs typeface="Times New Roman" panose="02020603050405020304" pitchFamily="18" charset="0"/>
              </a:rPr>
              <a:t> of bank </a:t>
            </a:r>
            <a:r>
              <a:rPr lang="tr-TR" altLang="en-US" sz="2800" dirty="0" err="1">
                <a:latin typeface="Times New Roman" panose="02020603050405020304" pitchFamily="18" charset="0"/>
                <a:cs typeface="Times New Roman" panose="02020603050405020304" pitchFamily="18" charset="0"/>
              </a:rPr>
              <a:t>risks</a:t>
            </a:r>
            <a:r>
              <a:rPr lang="tr-TR" altLang="en-US" sz="2800" dirty="0">
                <a:latin typeface="Times New Roman" panose="02020603050405020304" pitchFamily="18" charset="0"/>
                <a:cs typeface="Times New Roman" panose="02020603050405020304" pitchFamily="18" charset="0"/>
              </a:rPr>
              <a:t>.</a:t>
            </a:r>
            <a:endParaRPr lang="en-GB" sz="2800" dirty="0">
              <a:latin typeface="Times New Roman" pitchFamily="18" charset="0"/>
              <a:cs typeface="Times New Roman" pitchFamily="18" charset="0"/>
            </a:endParaRPr>
          </a:p>
          <a:p>
            <a:pPr algn="just">
              <a:lnSpc>
                <a:spcPct val="150000"/>
              </a:lnSpc>
            </a:pPr>
            <a:endParaRPr lang="tr-TR" alt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57158" y="500042"/>
            <a:ext cx="8229600" cy="592138"/>
          </a:xfrm>
        </p:spPr>
        <p:txBody>
          <a:bodyPr>
            <a:normAutofit/>
          </a:bodyPr>
          <a:lstStyle/>
          <a:p>
            <a:pPr algn="ctr"/>
            <a:r>
              <a:rPr lang="tr-TR" sz="3200" b="1" dirty="0">
                <a:solidFill>
                  <a:schemeClr val="tx1"/>
                </a:solidFill>
              </a:rPr>
              <a:t>Learning Objectives</a:t>
            </a:r>
            <a:endParaRPr lang="en-US" sz="3200" b="1" dirty="0">
              <a:solidFill>
                <a:schemeClr val="tx1"/>
              </a:solidFill>
            </a:endParaRPr>
          </a:p>
        </p:txBody>
      </p:sp>
    </p:spTree>
    <p:extLst>
      <p:ext uri="{BB962C8B-B14F-4D97-AF65-F5344CB8AC3E}">
        <p14:creationId xmlns:p14="http://schemas.microsoft.com/office/powerpoint/2010/main" val="54162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92664"/>
          </a:xfrm>
        </p:spPr>
        <p:txBody>
          <a:bodyPr>
            <a:normAutofit/>
          </a:bodyPr>
          <a:lstStyle/>
          <a:p>
            <a:pPr algn="ctr"/>
            <a:r>
              <a:rPr lang="en-US" altLang="en-US" sz="2800" b="1" dirty="0"/>
              <a:t>Online and Mobile Banking</a:t>
            </a:r>
            <a:endParaRPr lang="tr-TR" sz="28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67544" y="1124744"/>
            <a:ext cx="8229600" cy="4248472"/>
          </a:xfrm>
        </p:spPr>
        <p:txBody>
          <a:bodyPr>
            <a:noAutofit/>
          </a:bodyPr>
          <a:lstStyle/>
          <a:p>
            <a:pPr>
              <a:lnSpc>
                <a:spcPct val="150000"/>
              </a:lnSpc>
              <a:buSzPct val="90000"/>
              <a:defRPr/>
            </a:pPr>
            <a:r>
              <a:rPr lang="en-US" sz="2000" dirty="0">
                <a:latin typeface="Times New Roman" panose="02020603050405020304" pitchFamily="18" charset="0"/>
                <a:cs typeface="Times New Roman" panose="02020603050405020304" pitchFamily="18" charset="0"/>
              </a:rPr>
              <a:t>Banking using text messages, mobile web banking, or banking apps</a:t>
            </a:r>
          </a:p>
          <a:p>
            <a:pPr marL="365760" indent="-365760">
              <a:lnSpc>
                <a:spcPct val="150000"/>
              </a:lnSpc>
              <a:buSzPct val="90000"/>
              <a:buFont typeface="Arial" pitchFamily="34" charset="0"/>
              <a:buChar char="–"/>
              <a:defRPr/>
            </a:pPr>
            <a:endParaRPr lang="en-US" sz="2200" i="1"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781626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029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592594"/>
          </a:xfrm>
        </p:spPr>
        <p:txBody>
          <a:bodyPr>
            <a:normAutofit/>
          </a:bodyPr>
          <a:lstStyle/>
          <a:p>
            <a:pPr algn="ctr"/>
            <a:r>
              <a:rPr lang="tr-TR" sz="3200" b="1" dirty="0">
                <a:solidFill>
                  <a:schemeClr val="accent3">
                    <a:lumMod val="75000"/>
                  </a:schemeClr>
                </a:solidFill>
                <a:latin typeface="Times New Roman" panose="02020603050405020304" pitchFamily="18" charset="0"/>
                <a:cs typeface="Times New Roman" panose="02020603050405020304" pitchFamily="18" charset="0"/>
              </a:rPr>
              <a:t>Bank </a:t>
            </a:r>
            <a:r>
              <a:rPr lang="tr-TR" sz="3200" b="1" dirty="0" err="1">
                <a:solidFill>
                  <a:schemeClr val="accent3">
                    <a:lumMod val="75000"/>
                  </a:schemeClr>
                </a:solidFill>
                <a:latin typeface="Times New Roman" panose="02020603050405020304" pitchFamily="18" charset="0"/>
                <a:cs typeface="Times New Roman" panose="02020603050405020304" pitchFamily="18" charset="0"/>
              </a:rPr>
              <a:t>Risks</a:t>
            </a:r>
            <a:endParaRPr lang="tr-TR" sz="32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340768"/>
            <a:ext cx="8229600" cy="5001419"/>
          </a:xfrm>
        </p:spPr>
        <p:txBody>
          <a:bodyPr>
            <a:normAutofit/>
          </a:bodyPr>
          <a:lstStyle/>
          <a:p>
            <a:pPr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The bank’s goal is to make a profit in each of its lines of business.</a:t>
            </a:r>
          </a:p>
          <a:p>
            <a:pPr lvl="1"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They want to pay less for the deposits they receive than for the loans they make and the securities they buy.</a:t>
            </a:r>
          </a:p>
          <a:p>
            <a:pPr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In the process of doing this, the bank is exposed to a host of risks:</a:t>
            </a:r>
          </a:p>
          <a:p>
            <a:pPr lvl="1"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Liquidity risk</a:t>
            </a:r>
          </a:p>
          <a:p>
            <a:pPr lvl="1"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Credit risk</a:t>
            </a:r>
          </a:p>
          <a:p>
            <a:pPr lvl="1"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Interest-rate risk</a:t>
            </a:r>
          </a:p>
          <a:p>
            <a:pPr lvl="1" algn="just">
              <a:lnSpc>
                <a:spcPct val="150000"/>
              </a:lnSpc>
            </a:pPr>
            <a:r>
              <a:rPr lang="en-US" altLang="en-US" sz="2200" dirty="0">
                <a:latin typeface="Times New Roman" panose="02020603050405020304" pitchFamily="18" charset="0"/>
                <a:ea typeface="ＭＳ Ｐゴシック" charset="-128"/>
                <a:cs typeface="Times New Roman" panose="02020603050405020304" pitchFamily="18" charset="0"/>
              </a:rPr>
              <a:t>Trading risk</a:t>
            </a:r>
          </a:p>
          <a:p>
            <a:pPr marL="514350" indent="-514350" algn="just">
              <a:lnSpc>
                <a:spcPct val="150000"/>
              </a:lnSpc>
              <a:spcAft>
                <a:spcPts val="600"/>
              </a:spcAft>
              <a:buFont typeface="+mj-lt"/>
              <a:buAutoNum type="arabicParenR"/>
            </a:pPr>
            <a:endParaRPr lang="en-US" altLang="en-US" sz="2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92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592594"/>
          </a:xfrm>
        </p:spPr>
        <p:txBody>
          <a:bodyPr>
            <a:normAutofit/>
          </a:bodyPr>
          <a:lstStyle/>
          <a:p>
            <a:pPr algn="ctr"/>
            <a:r>
              <a:rPr lang="tr-TR" sz="3200" b="1" dirty="0">
                <a:solidFill>
                  <a:schemeClr val="accent3">
                    <a:lumMod val="75000"/>
                  </a:schemeClr>
                </a:solidFill>
                <a:latin typeface="Times New Roman" panose="02020603050405020304" pitchFamily="18" charset="0"/>
                <a:cs typeface="Times New Roman" panose="02020603050405020304" pitchFamily="18" charset="0"/>
              </a:rPr>
              <a:t>Bank </a:t>
            </a:r>
            <a:r>
              <a:rPr lang="tr-TR" sz="3200" b="1" dirty="0" err="1">
                <a:solidFill>
                  <a:schemeClr val="accent3">
                    <a:lumMod val="75000"/>
                  </a:schemeClr>
                </a:solidFill>
                <a:latin typeface="Times New Roman" panose="02020603050405020304" pitchFamily="18" charset="0"/>
                <a:cs typeface="Times New Roman" panose="02020603050405020304" pitchFamily="18" charset="0"/>
              </a:rPr>
              <a:t>Risks</a:t>
            </a:r>
            <a:endParaRPr lang="tr-TR" sz="3200" b="1"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923"/>
          <a:stretch/>
        </p:blipFill>
        <p:spPr bwMode="auto">
          <a:xfrm>
            <a:off x="611560" y="1321296"/>
            <a:ext cx="784494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629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592594"/>
          </a:xfrm>
        </p:spPr>
        <p:txBody>
          <a:bodyPr>
            <a:normAutofit/>
          </a:bodyPr>
          <a:lstStyle/>
          <a:p>
            <a:pPr algn="ctr"/>
            <a:r>
              <a:rPr lang="tr-TR" sz="3200" b="1" dirty="0">
                <a:solidFill>
                  <a:schemeClr val="tx1"/>
                </a:solidFill>
                <a:latin typeface="Times New Roman" panose="02020603050405020304" pitchFamily="18" charset="0"/>
                <a:cs typeface="Times New Roman" panose="02020603050405020304" pitchFamily="18" charset="0"/>
              </a:rPr>
              <a:t>Questions</a:t>
            </a:r>
          </a:p>
        </p:txBody>
      </p:sp>
      <p:sp>
        <p:nvSpPr>
          <p:cNvPr id="3" name="Content Placeholder 2"/>
          <p:cNvSpPr>
            <a:spLocks noGrp="1"/>
          </p:cNvSpPr>
          <p:nvPr>
            <p:ph idx="1"/>
          </p:nvPr>
        </p:nvSpPr>
        <p:spPr>
          <a:xfrm>
            <a:off x="323528" y="1556792"/>
            <a:ext cx="8229600" cy="5001419"/>
          </a:xfrm>
        </p:spPr>
        <p:txBody>
          <a:bodyPr>
            <a:normAutofit/>
          </a:bodyPr>
          <a:lstStyle/>
          <a:p>
            <a:pPr marL="514350" indent="-514350" algn="just">
              <a:spcAft>
                <a:spcPts val="600"/>
              </a:spcAft>
              <a:buFont typeface="+mj-lt"/>
              <a:buAutoNum type="arabicParenR"/>
            </a:pPr>
            <a:r>
              <a:rPr lang="tr-TR" altLang="en-US" sz="2800" dirty="0" err="1">
                <a:latin typeface="Times New Roman" panose="02020603050405020304" pitchFamily="18" charset="0"/>
                <a:cs typeface="Times New Roman" panose="02020603050405020304" pitchFamily="18" charset="0"/>
              </a:rPr>
              <a:t>What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are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the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deposit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accounts</a:t>
            </a:r>
            <a:r>
              <a:rPr lang="tr-TR" altLang="en-US" sz="2800" dirty="0">
                <a:latin typeface="Times New Roman" panose="02020603050405020304" pitchFamily="18" charset="0"/>
                <a:cs typeface="Times New Roman" panose="02020603050405020304" pitchFamily="18" charset="0"/>
              </a:rPr>
              <a:t>?</a:t>
            </a:r>
          </a:p>
          <a:p>
            <a:pPr marL="514350" indent="-514350" algn="just">
              <a:spcAft>
                <a:spcPts val="600"/>
              </a:spcAft>
              <a:buFont typeface="+mj-lt"/>
              <a:buAutoNum type="arabicParenR"/>
            </a:pPr>
            <a:r>
              <a:rPr lang="tr-TR" altLang="en-US" sz="2800" dirty="0" err="1">
                <a:latin typeface="Times New Roman" panose="02020603050405020304" pitchFamily="18" charset="0"/>
                <a:cs typeface="Times New Roman" panose="02020603050405020304" pitchFamily="18" charset="0"/>
              </a:rPr>
              <a:t>What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are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a:t>
            </a:r>
            <a:r>
              <a:rPr lang="tr-TR" sz="2800" dirty="0" err="1">
                <a:latin typeface="Times New Roman" panose="02020603050405020304" pitchFamily="18" charset="0"/>
                <a:cs typeface="Times New Roman" panose="02020603050405020304" pitchFamily="18" charset="0"/>
              </a:rPr>
              <a:t>he</a:t>
            </a:r>
            <a:r>
              <a:rPr lang="tr-TR"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features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and</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benefits</a:t>
            </a:r>
            <a:r>
              <a:rPr lang="tr-TR" altLang="en-US" sz="2800" dirty="0">
                <a:latin typeface="Times New Roman" panose="02020603050405020304" pitchFamily="18" charset="0"/>
                <a:cs typeface="Times New Roman" panose="02020603050405020304" pitchFamily="18" charset="0"/>
              </a:rPr>
              <a:t> of </a:t>
            </a:r>
            <a:r>
              <a:rPr lang="tr-TR" sz="2800" dirty="0">
                <a:latin typeface="Times New Roman" pitchFamily="18" charset="0"/>
                <a:cs typeface="Times New Roman" pitchFamily="18" charset="0"/>
              </a:rPr>
              <a:t>e-</a:t>
            </a:r>
            <a:r>
              <a:rPr lang="tr-TR" sz="2800" dirty="0" err="1">
                <a:latin typeface="Times New Roman" pitchFamily="18" charset="0"/>
                <a:cs typeface="Times New Roman" pitchFamily="18" charset="0"/>
              </a:rPr>
              <a:t>savings</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account</a:t>
            </a:r>
            <a:r>
              <a:rPr lang="tr-TR" sz="2800" dirty="0">
                <a:latin typeface="Times New Roman" pitchFamily="18" charset="0"/>
                <a:cs typeface="Times New Roman" pitchFamily="18" charset="0"/>
              </a:rPr>
              <a:t>? </a:t>
            </a:r>
          </a:p>
          <a:p>
            <a:pPr marL="514350" indent="-514350" algn="just">
              <a:spcAft>
                <a:spcPts val="600"/>
              </a:spcAft>
              <a:buFont typeface="+mj-lt"/>
              <a:buAutoNum type="arabicParenR"/>
            </a:pPr>
            <a:r>
              <a:rPr lang="tr-TR" altLang="en-US" sz="2800" dirty="0" err="1">
                <a:latin typeface="Times New Roman" panose="02020603050405020304" pitchFamily="18" charset="0"/>
                <a:cs typeface="Times New Roman" panose="02020603050405020304" pitchFamily="18" charset="0"/>
              </a:rPr>
              <a:t>What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are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a:t>
            </a:r>
            <a:r>
              <a:rPr lang="tr-TR" sz="2800" dirty="0" err="1">
                <a:latin typeface="Times New Roman" panose="02020603050405020304" pitchFamily="18" charset="0"/>
                <a:cs typeface="Times New Roman" panose="02020603050405020304" pitchFamily="18" charset="0"/>
              </a:rPr>
              <a:t>he</a:t>
            </a:r>
            <a:r>
              <a:rPr lang="tr-TR"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features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and</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benefits</a:t>
            </a:r>
            <a:r>
              <a:rPr lang="tr-TR" altLang="en-US" sz="2800" dirty="0">
                <a:latin typeface="Times New Roman" panose="02020603050405020304" pitchFamily="18" charset="0"/>
                <a:cs typeface="Times New Roman" panose="02020603050405020304" pitchFamily="18" charset="0"/>
              </a:rPr>
              <a:t> of TL time </a:t>
            </a:r>
            <a:r>
              <a:rPr lang="tr-TR" altLang="en-US" sz="2800" dirty="0" err="1">
                <a:latin typeface="Times New Roman" panose="02020603050405020304" pitchFamily="18" charset="0"/>
                <a:cs typeface="Times New Roman" panose="02020603050405020304" pitchFamily="18" charset="0"/>
              </a:rPr>
              <a:t>deposit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account</a:t>
            </a:r>
            <a:r>
              <a:rPr lang="tr-TR" altLang="en-US" sz="2800" dirty="0">
                <a:latin typeface="Times New Roman" panose="02020603050405020304" pitchFamily="18" charset="0"/>
                <a:cs typeface="Times New Roman" panose="02020603050405020304" pitchFamily="18" charset="0"/>
              </a:rPr>
              <a:t>?</a:t>
            </a:r>
          </a:p>
          <a:p>
            <a:pPr marL="514350" indent="-514350" algn="just">
              <a:spcAft>
                <a:spcPts val="600"/>
              </a:spcAft>
              <a:buFont typeface="+mj-lt"/>
              <a:buAutoNum type="arabicParenR"/>
            </a:pPr>
            <a:r>
              <a:rPr lang="tr-TR" altLang="en-US" sz="2800" dirty="0" err="1">
                <a:latin typeface="Times New Roman" panose="02020603050405020304" pitchFamily="18" charset="0"/>
                <a:cs typeface="Times New Roman" panose="02020603050405020304" pitchFamily="18" charset="0"/>
              </a:rPr>
              <a:t>What</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are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a:t>
            </a:r>
            <a:r>
              <a:rPr lang="tr-TR" sz="2800" dirty="0" err="1">
                <a:latin typeface="Times New Roman" panose="02020603050405020304" pitchFamily="18" charset="0"/>
                <a:cs typeface="Times New Roman" panose="02020603050405020304" pitchFamily="18" charset="0"/>
              </a:rPr>
              <a:t>he</a:t>
            </a:r>
            <a:r>
              <a:rPr lang="tr-TR"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features</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and</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benefits</a:t>
            </a:r>
            <a:r>
              <a:rPr lang="tr-TR" altLang="en-US" sz="2800" dirty="0">
                <a:latin typeface="Times New Roman" panose="02020603050405020304" pitchFamily="18" charset="0"/>
                <a:cs typeface="Times New Roman" panose="02020603050405020304" pitchFamily="18" charset="0"/>
              </a:rPr>
              <a:t> of </a:t>
            </a:r>
            <a:r>
              <a:rPr lang="en-GB" sz="2800" dirty="0">
                <a:latin typeface="Times New Roman" pitchFamily="18" charset="0"/>
                <a:cs typeface="Times New Roman" pitchFamily="18" charset="0"/>
              </a:rPr>
              <a:t>foreign currency time deposit account</a:t>
            </a:r>
            <a:r>
              <a:rPr lang="tr-TR" sz="2800" dirty="0">
                <a:latin typeface="Times New Roman" pitchFamily="18" charset="0"/>
                <a:cs typeface="Times New Roman" pitchFamily="18" charset="0"/>
              </a:rPr>
              <a:t>?</a:t>
            </a:r>
          </a:p>
          <a:p>
            <a:pPr marL="514350" indent="-514350" algn="just">
              <a:spcAft>
                <a:spcPts val="600"/>
              </a:spcAft>
              <a:buFont typeface="+mj-lt"/>
              <a:buAutoNum type="arabicParenR"/>
            </a:pPr>
            <a:r>
              <a:rPr lang="tr-TR" sz="2800" dirty="0" err="1">
                <a:latin typeface="Times New Roman" pitchFamily="18" charset="0"/>
                <a:cs typeface="Times New Roman" pitchFamily="18" charset="0"/>
              </a:rPr>
              <a:t>Explain</a:t>
            </a:r>
            <a:r>
              <a:rPr lang="tr-TR" sz="2800" dirty="0">
                <a:latin typeface="Times New Roman" pitchFamily="18" charset="0"/>
                <a:cs typeface="Times New Roman" pitchFamily="18" charset="0"/>
              </a:rPr>
              <a:t> </a:t>
            </a:r>
            <a:r>
              <a:rPr lang="tr-TR" sz="2800" dirty="0" err="1">
                <a:latin typeface="Times New Roman" pitchFamily="18" charset="0"/>
                <a:cs typeface="Times New Roman" pitchFamily="18" charset="0"/>
              </a:rPr>
              <a:t>the</a:t>
            </a:r>
            <a:r>
              <a:rPr lang="tr-TR" sz="2800" dirty="0">
                <a:latin typeface="Times New Roman" pitchFamily="18" charset="0"/>
                <a:cs typeface="Times New Roman" pitchFamily="18" charset="0"/>
              </a:rPr>
              <a:t> </a:t>
            </a:r>
            <a:r>
              <a:rPr lang="tr-TR" altLang="en-US" sz="2800" dirty="0" err="1">
                <a:latin typeface="Times New Roman" panose="02020603050405020304" pitchFamily="18" charset="0"/>
                <a:cs typeface="Times New Roman" panose="02020603050405020304" pitchFamily="18" charset="0"/>
              </a:rPr>
              <a:t>types</a:t>
            </a:r>
            <a:r>
              <a:rPr lang="tr-TR" altLang="en-US" sz="2800" dirty="0">
                <a:latin typeface="Times New Roman" panose="02020603050405020304" pitchFamily="18" charset="0"/>
                <a:cs typeface="Times New Roman" panose="02020603050405020304" pitchFamily="18" charset="0"/>
              </a:rPr>
              <a:t> of </a:t>
            </a:r>
            <a:r>
              <a:rPr lang="tr-TR" altLang="en-US" sz="2800" dirty="0" err="1">
                <a:latin typeface="Times New Roman" panose="02020603050405020304" pitchFamily="18" charset="0"/>
                <a:cs typeface="Times New Roman" panose="02020603050405020304" pitchFamily="18" charset="0"/>
              </a:rPr>
              <a:t>loans</a:t>
            </a:r>
            <a:r>
              <a:rPr lang="tr-TR" altLang="en-US" sz="2800" dirty="0">
                <a:latin typeface="Times New Roman" panose="02020603050405020304" pitchFamily="18" charset="0"/>
                <a:cs typeface="Times New Roman" panose="02020603050405020304" pitchFamily="18" charset="0"/>
              </a:rPr>
              <a:t>.</a:t>
            </a:r>
          </a:p>
          <a:p>
            <a:pPr marL="514350" indent="-514350" algn="just">
              <a:spcAft>
                <a:spcPts val="600"/>
              </a:spcAft>
              <a:buFont typeface="+mj-lt"/>
              <a:buAutoNum type="arabicParenR"/>
            </a:pPr>
            <a:r>
              <a:rPr lang="tr-TR" sz="2800" dirty="0" err="1">
                <a:latin typeface="Times New Roman" panose="02020603050405020304" pitchFamily="18" charset="0"/>
                <a:cs typeface="Times New Roman" panose="02020603050405020304" pitchFamily="18" charset="0"/>
              </a:rPr>
              <a:t>What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are</a:t>
            </a:r>
            <a:r>
              <a:rPr lang="tr-TR"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the</a:t>
            </a:r>
            <a:r>
              <a:rPr lang="tr-TR" altLang="en-US" sz="2800" dirty="0">
                <a:latin typeface="Times New Roman" panose="02020603050405020304" pitchFamily="18" charset="0"/>
                <a:cs typeface="Times New Roman" panose="02020603050405020304" pitchFamily="18" charset="0"/>
              </a:rPr>
              <a:t> </a:t>
            </a:r>
            <a:r>
              <a:rPr lang="tr-TR" altLang="en-US" sz="2800" dirty="0" err="1">
                <a:latin typeface="Times New Roman" panose="02020603050405020304" pitchFamily="18" charset="0"/>
                <a:cs typeface="Times New Roman" panose="02020603050405020304" pitchFamily="18" charset="0"/>
              </a:rPr>
              <a:t>types</a:t>
            </a:r>
            <a:r>
              <a:rPr lang="tr-TR" altLang="en-US" sz="2800" dirty="0">
                <a:latin typeface="Times New Roman" panose="02020603050405020304" pitchFamily="18" charset="0"/>
                <a:cs typeface="Times New Roman" panose="02020603050405020304" pitchFamily="18" charset="0"/>
              </a:rPr>
              <a:t> of bank </a:t>
            </a:r>
            <a:r>
              <a:rPr lang="tr-TR" altLang="en-US" sz="2800" dirty="0" err="1">
                <a:latin typeface="Times New Roman" panose="02020603050405020304" pitchFamily="18" charset="0"/>
                <a:cs typeface="Times New Roman" panose="02020603050405020304" pitchFamily="18" charset="0"/>
              </a:rPr>
              <a:t>risks</a:t>
            </a:r>
            <a:r>
              <a:rPr lang="tr-TR" altLang="en-US" sz="2800" dirty="0">
                <a:latin typeface="Times New Roman" panose="02020603050405020304" pitchFamily="18" charset="0"/>
                <a:cs typeface="Times New Roman" panose="02020603050405020304" pitchFamily="18" charset="0"/>
              </a:rPr>
              <a:t>?</a:t>
            </a:r>
            <a:endParaRPr lang="en-GB" sz="2800" dirty="0">
              <a:latin typeface="Times New Roman" pitchFamily="18" charset="0"/>
              <a:cs typeface="Times New Roman" pitchFamily="18" charset="0"/>
            </a:endParaRPr>
          </a:p>
          <a:p>
            <a:pPr marL="514350" indent="-514350" algn="just">
              <a:spcAft>
                <a:spcPts val="600"/>
              </a:spcAft>
              <a:buFont typeface="+mj-lt"/>
              <a:buAutoNum type="arabicParenR"/>
            </a:pPr>
            <a:endParaRPr lang="en-GB" sz="2800" dirty="0">
              <a:latin typeface="Times New Roman" pitchFamily="18" charset="0"/>
              <a:cs typeface="Times New Roman" pitchFamily="18" charset="0"/>
            </a:endParaRPr>
          </a:p>
          <a:p>
            <a:pPr marL="514350" indent="-514350" algn="just">
              <a:spcAft>
                <a:spcPts val="600"/>
              </a:spcAft>
              <a:buFont typeface="+mj-lt"/>
              <a:buAutoNum type="arabicParenR"/>
            </a:pPr>
            <a:endParaRPr lang="en-US" alt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0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852935"/>
            <a:ext cx="8157592" cy="3489251"/>
          </a:xfrm>
        </p:spPr>
        <p:txBody>
          <a:bodyPr>
            <a:normAutofit fontScale="92500" lnSpcReduction="20000"/>
          </a:bodyPr>
          <a:lstStyle/>
          <a:p>
            <a:pPr>
              <a:lnSpc>
                <a:spcPct val="150000"/>
              </a:lnSpc>
            </a:pPr>
            <a:r>
              <a:rPr lang="en-US" altLang="en-US" sz="3200" dirty="0">
                <a:latin typeface="Times New Roman" panose="02020603050405020304" pitchFamily="18" charset="0"/>
                <a:ea typeface="ＭＳ Ｐゴシック" charset="-128"/>
                <a:cs typeface="Times New Roman" panose="02020603050405020304" pitchFamily="18" charset="0"/>
              </a:rPr>
              <a:t>When choosing a bank, make sure to ask questions.</a:t>
            </a:r>
          </a:p>
          <a:p>
            <a:pPr lvl="1">
              <a:lnSpc>
                <a:spcPct val="150000"/>
              </a:lnSpc>
            </a:pPr>
            <a:r>
              <a:rPr lang="en-US" altLang="en-US" sz="3200" dirty="0">
                <a:latin typeface="Times New Roman" panose="02020603050405020304" pitchFamily="18" charset="0"/>
                <a:ea typeface="ＭＳ Ｐゴシック" charset="-128"/>
                <a:cs typeface="Times New Roman" panose="02020603050405020304" pitchFamily="18" charset="0"/>
              </a:rPr>
              <a:t>What are the fees?</a:t>
            </a:r>
          </a:p>
          <a:p>
            <a:pPr lvl="1">
              <a:lnSpc>
                <a:spcPct val="150000"/>
              </a:lnSpc>
            </a:pPr>
            <a:r>
              <a:rPr lang="en-US" altLang="en-US" sz="3200" dirty="0">
                <a:latin typeface="Times New Roman" panose="02020603050405020304" pitchFamily="18" charset="0"/>
                <a:ea typeface="ＭＳ Ｐゴシック" charset="-128"/>
                <a:cs typeface="Times New Roman" panose="02020603050405020304" pitchFamily="18" charset="0"/>
              </a:rPr>
              <a:t>How easily can I reach a person?</a:t>
            </a:r>
          </a:p>
          <a:p>
            <a:pPr lvl="1">
              <a:lnSpc>
                <a:spcPct val="150000"/>
              </a:lnSpc>
            </a:pPr>
            <a:r>
              <a:rPr lang="en-US" altLang="en-US" sz="3200" dirty="0">
                <a:latin typeface="Times New Roman" panose="02020603050405020304" pitchFamily="18" charset="0"/>
                <a:ea typeface="ＭＳ Ｐゴシック" charset="-128"/>
                <a:cs typeface="Times New Roman" panose="02020603050405020304" pitchFamily="18" charset="0"/>
              </a:rPr>
              <a:t>How is the customer service?</a:t>
            </a:r>
          </a:p>
          <a:p>
            <a:pPr marL="0" indent="0" algn="just">
              <a:lnSpc>
                <a:spcPct val="150000"/>
              </a:lnSpc>
              <a:buNone/>
            </a:pPr>
            <a:endParaRPr lang="tr-TR"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12829327442\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00" y="908720"/>
            <a:ext cx="7715250" cy="192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632666"/>
          </a:xfrm>
        </p:spPr>
        <p:txBody>
          <a:bodyPr>
            <a:normAutofit/>
          </a:bodyPr>
          <a:lstStyle/>
          <a:p>
            <a:pPr algn="ctr"/>
            <a:r>
              <a:rPr lang="tr-TR" sz="2800" b="1" dirty="0" err="1">
                <a:latin typeface="Times New Roman" pitchFamily="18" charset="0"/>
                <a:cs typeface="Times New Roman" pitchFamily="18" charset="0"/>
              </a:rPr>
              <a:t>Deposit</a:t>
            </a:r>
            <a:r>
              <a:rPr lang="tr-TR" sz="2800" b="1" dirty="0">
                <a:latin typeface="Times New Roman" pitchFamily="18" charset="0"/>
                <a:cs typeface="Times New Roman" pitchFamily="18" charset="0"/>
              </a:rPr>
              <a:t> </a:t>
            </a:r>
            <a:r>
              <a:rPr lang="tr-TR" sz="2800" b="1" dirty="0" err="1">
                <a:latin typeface="Times New Roman" pitchFamily="18" charset="0"/>
                <a:cs typeface="Times New Roman" pitchFamily="18" charset="0"/>
              </a:rPr>
              <a:t>Accounts</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043608" y="1628800"/>
            <a:ext cx="7643192" cy="5014910"/>
          </a:xfrm>
        </p:spPr>
        <p:txBody>
          <a:bodyPr>
            <a:normAutofit/>
          </a:bodyPr>
          <a:lstStyle/>
          <a:p>
            <a:pPr algn="just">
              <a:lnSpc>
                <a:spcPct val="150000"/>
              </a:lnSpc>
            </a:pPr>
            <a:r>
              <a:rPr lang="tr-TR" dirty="0">
                <a:latin typeface="Times New Roman" pitchFamily="18" charset="0"/>
                <a:cs typeface="Times New Roman" pitchFamily="18" charset="0"/>
              </a:rPr>
              <a:t>e-</a:t>
            </a:r>
            <a:r>
              <a:rPr lang="tr-TR" dirty="0" err="1">
                <a:latin typeface="Times New Roman" pitchFamily="18" charset="0"/>
                <a:cs typeface="Times New Roman" pitchFamily="18" charset="0"/>
              </a:rPr>
              <a:t>Savings</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Account</a:t>
            </a:r>
            <a:endParaRPr lang="tr-TR" dirty="0">
              <a:latin typeface="Times New Roman" pitchFamily="18" charset="0"/>
              <a:cs typeface="Times New Roman" pitchFamily="18" charset="0"/>
            </a:endParaRPr>
          </a:p>
          <a:p>
            <a:pPr algn="just">
              <a:lnSpc>
                <a:spcPct val="150000"/>
              </a:lnSpc>
            </a:pPr>
            <a:r>
              <a:rPr lang="tr-TR" sz="2400" dirty="0">
                <a:latin typeface="Times New Roman" pitchFamily="18" charset="0"/>
                <a:cs typeface="Times New Roman" pitchFamily="18" charset="0"/>
              </a:rPr>
              <a:t>TL Time </a:t>
            </a:r>
            <a:r>
              <a:rPr lang="tr-TR" sz="2400" dirty="0" err="1">
                <a:latin typeface="Times New Roman" pitchFamily="18" charset="0"/>
                <a:cs typeface="Times New Roman" pitchFamily="18" charset="0"/>
              </a:rPr>
              <a:t>Deposit</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Account</a:t>
            </a:r>
            <a:endParaRPr lang="tr-TR" sz="2400" dirty="0">
              <a:latin typeface="Times New Roman" pitchFamily="18" charset="0"/>
              <a:cs typeface="Times New Roman" pitchFamily="18" charset="0"/>
            </a:endParaRPr>
          </a:p>
          <a:p>
            <a:pPr algn="just">
              <a:lnSpc>
                <a:spcPct val="150000"/>
              </a:lnSpc>
            </a:pPr>
            <a:r>
              <a:rPr lang="en-GB" sz="2400" dirty="0">
                <a:latin typeface="Times New Roman" pitchFamily="18" charset="0"/>
                <a:cs typeface="Times New Roman" pitchFamily="18" charset="0"/>
              </a:rPr>
              <a:t>Foreign Currency Time Deposit Account</a:t>
            </a:r>
            <a:endParaRPr lang="en-GB"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229600" cy="632666"/>
          </a:xfrm>
        </p:spPr>
        <p:txBody>
          <a:bodyPr>
            <a:normAutofit/>
          </a:bodyPr>
          <a:lstStyle/>
          <a:p>
            <a:pPr algn="ctr"/>
            <a:r>
              <a:rPr lang="tr-TR" sz="2800" b="1" dirty="0">
                <a:latin typeface="Times New Roman" pitchFamily="18" charset="0"/>
                <a:cs typeface="Times New Roman" pitchFamily="18" charset="0"/>
              </a:rPr>
              <a:t>e-</a:t>
            </a:r>
            <a:r>
              <a:rPr lang="tr-TR" sz="2800" b="1" dirty="0" err="1">
                <a:latin typeface="Times New Roman" pitchFamily="18" charset="0"/>
                <a:cs typeface="Times New Roman" pitchFamily="18" charset="0"/>
              </a:rPr>
              <a:t>Savings</a:t>
            </a:r>
            <a:r>
              <a:rPr lang="tr-TR" sz="2800" b="1" dirty="0">
                <a:latin typeface="Times New Roman" pitchFamily="18" charset="0"/>
                <a:cs typeface="Times New Roman" pitchFamily="18" charset="0"/>
              </a:rPr>
              <a:t> </a:t>
            </a:r>
            <a:r>
              <a:rPr lang="tr-TR" sz="2800" b="1" dirty="0" err="1">
                <a:latin typeface="Times New Roman" pitchFamily="18" charset="0"/>
                <a:cs typeface="Times New Roman" pitchFamily="18" charset="0"/>
              </a:rPr>
              <a:t>Account</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428596" y="1071546"/>
            <a:ext cx="8229600" cy="5572140"/>
          </a:xfrm>
        </p:spPr>
        <p:txBody>
          <a:bodyPr>
            <a:normAutofit fontScale="92500" lnSpcReduction="10000"/>
          </a:bodyPr>
          <a:lstStyle/>
          <a:p>
            <a:pPr algn="just"/>
            <a:r>
              <a:rPr lang="en-GB" dirty="0">
                <a:latin typeface="Times New Roman" pitchFamily="18" charset="0"/>
                <a:cs typeface="Times New Roman" pitchFamily="18" charset="0"/>
              </a:rPr>
              <a:t>You can easily open a time deposit account through Internet Banking and earn more with the advantageous interest rates exclusive to Internet Banking.</a:t>
            </a:r>
            <a:endParaRPr lang="tr-TR" dirty="0">
              <a:latin typeface="Times New Roman" pitchFamily="18" charset="0"/>
              <a:cs typeface="Times New Roman" pitchFamily="18" charset="0"/>
            </a:endParaRPr>
          </a:p>
          <a:p>
            <a:pPr algn="just">
              <a:buNone/>
            </a:pPr>
            <a:r>
              <a:rPr lang="tr-TR" dirty="0">
                <a:latin typeface="Times New Roman" pitchFamily="18" charset="0"/>
                <a:cs typeface="Times New Roman" pitchFamily="18" charset="0"/>
              </a:rPr>
              <a:t> 	</a:t>
            </a:r>
            <a:r>
              <a:rPr lang="tr-TR" b="1" dirty="0" err="1">
                <a:latin typeface="Times New Roman" pitchFamily="18" charset="0"/>
                <a:cs typeface="Times New Roman" pitchFamily="18" charset="0"/>
              </a:rPr>
              <a:t>Features</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and</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Benefits</a:t>
            </a:r>
            <a:r>
              <a:rPr lang="tr-TR" b="1" dirty="0">
                <a:latin typeface="Times New Roman" pitchFamily="18" charset="0"/>
                <a:cs typeface="Times New Roman" pitchFamily="18" charset="0"/>
              </a:rPr>
              <a:t>:</a:t>
            </a:r>
          </a:p>
          <a:p>
            <a:pPr lvl="1" algn="just" fontAlgn="base"/>
            <a:r>
              <a:rPr lang="en-GB" dirty="0">
                <a:latin typeface="Times New Roman" pitchFamily="18" charset="0"/>
                <a:cs typeface="Times New Roman" pitchFamily="18" charset="0"/>
              </a:rPr>
              <a:t>An additional interest rate of 5,75% for all TL accounts and 0,90% for USD and 0,85% for Euro accounts opened via Internet Banking is in effect</a:t>
            </a:r>
          </a:p>
          <a:p>
            <a:pPr lvl="1" algn="just" fontAlgn="base"/>
            <a:r>
              <a:rPr lang="en-GB" dirty="0">
                <a:latin typeface="Times New Roman" pitchFamily="18" charset="0"/>
                <a:cs typeface="Times New Roman" pitchFamily="18" charset="0"/>
              </a:rPr>
              <a:t>The minimum limit to open an account is TL 1.000, USD 1.000 and Euro 1.000.</a:t>
            </a:r>
          </a:p>
          <a:p>
            <a:pPr lvl="1" algn="just" fontAlgn="base"/>
            <a:r>
              <a:rPr lang="en-GB" dirty="0">
                <a:latin typeface="Times New Roman" pitchFamily="18" charset="0"/>
                <a:cs typeface="Times New Roman" pitchFamily="18" charset="0"/>
              </a:rPr>
              <a:t>The interest rate is gross rate.</a:t>
            </a:r>
          </a:p>
          <a:p>
            <a:pPr lvl="1" algn="just" fontAlgn="base"/>
            <a:r>
              <a:rPr lang="en-GB" dirty="0">
                <a:latin typeface="Times New Roman" pitchFamily="18" charset="0"/>
                <a:cs typeface="Times New Roman" pitchFamily="18" charset="0"/>
              </a:rPr>
              <a:t>The special interest rates exclusive to Internet Banking are available for all terms including broken maturity dates from 28 days to 365 days.</a:t>
            </a:r>
          </a:p>
          <a:p>
            <a:pPr lvl="1" algn="just" fontAlgn="base"/>
            <a:r>
              <a:rPr lang="en-GB" dirty="0">
                <a:latin typeface="Times New Roman" pitchFamily="18" charset="0"/>
                <a:cs typeface="Times New Roman" pitchFamily="18" charset="0"/>
              </a:rPr>
              <a:t>Your time deposit account opened via Internet Banking is extended with the interest rate exclusive to Internet Banking.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10334"/>
          </a:xfrm>
        </p:spPr>
        <p:txBody>
          <a:bodyPr>
            <a:normAutofit/>
          </a:bodyPr>
          <a:lstStyle/>
          <a:p>
            <a:pPr algn="ctr"/>
            <a:r>
              <a:rPr lang="tr-TR" sz="2800" b="1" dirty="0">
                <a:latin typeface="Times New Roman" pitchFamily="18" charset="0"/>
                <a:cs typeface="Times New Roman" pitchFamily="18" charset="0"/>
              </a:rPr>
              <a:t>e-</a:t>
            </a:r>
            <a:r>
              <a:rPr lang="tr-TR" sz="2800" b="1" dirty="0" err="1">
                <a:latin typeface="Times New Roman" pitchFamily="18" charset="0"/>
                <a:cs typeface="Times New Roman" pitchFamily="18" charset="0"/>
              </a:rPr>
              <a:t>SavingsAccount</a:t>
            </a:r>
            <a:endParaRPr lang="tr-TR" sz="2800" dirty="0"/>
          </a:p>
        </p:txBody>
      </p:sp>
      <p:pic>
        <p:nvPicPr>
          <p:cNvPr id="1026" name="Picture 2"/>
          <p:cNvPicPr>
            <a:picLocks noChangeAspect="1" noChangeArrowheads="1"/>
          </p:cNvPicPr>
          <p:nvPr/>
        </p:nvPicPr>
        <p:blipFill>
          <a:blip r:embed="rId2"/>
          <a:srcRect l="30747" t="41992" r="28623" b="26758"/>
          <a:stretch>
            <a:fillRect/>
          </a:stretch>
        </p:blipFill>
        <p:spPr bwMode="auto">
          <a:xfrm>
            <a:off x="428596" y="1357298"/>
            <a:ext cx="8452008" cy="507209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510334"/>
          </a:xfrm>
        </p:spPr>
        <p:txBody>
          <a:bodyPr>
            <a:normAutofit/>
          </a:bodyPr>
          <a:lstStyle/>
          <a:p>
            <a:pPr algn="ctr" fontAlgn="base"/>
            <a:r>
              <a:rPr lang="tr-TR" sz="2800" b="1" dirty="0">
                <a:latin typeface="Times New Roman" pitchFamily="18" charset="0"/>
                <a:cs typeface="Times New Roman" pitchFamily="18" charset="0"/>
              </a:rPr>
              <a:t>TL Time </a:t>
            </a:r>
            <a:r>
              <a:rPr lang="tr-TR" sz="2800" b="1" dirty="0" err="1">
                <a:latin typeface="Times New Roman" pitchFamily="18" charset="0"/>
                <a:cs typeface="Times New Roman" pitchFamily="18" charset="0"/>
              </a:rPr>
              <a:t>Deposit</a:t>
            </a:r>
            <a:r>
              <a:rPr lang="tr-TR" sz="2800" b="1" dirty="0">
                <a:latin typeface="Times New Roman" pitchFamily="18" charset="0"/>
                <a:cs typeface="Times New Roman" pitchFamily="18" charset="0"/>
              </a:rPr>
              <a:t> </a:t>
            </a:r>
            <a:r>
              <a:rPr lang="tr-TR" sz="2800" b="1" dirty="0" err="1">
                <a:latin typeface="Times New Roman" pitchFamily="18" charset="0"/>
                <a:cs typeface="Times New Roman" pitchFamily="18" charset="0"/>
              </a:rPr>
              <a:t>Account</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500034" y="1214422"/>
            <a:ext cx="8229600" cy="5357850"/>
          </a:xfrm>
        </p:spPr>
        <p:txBody>
          <a:bodyPr>
            <a:normAutofit lnSpcReduction="10000"/>
          </a:bodyPr>
          <a:lstStyle/>
          <a:p>
            <a:pPr algn="just"/>
            <a:r>
              <a:rPr lang="en-GB" sz="2400" dirty="0">
                <a:latin typeface="Times New Roman" pitchFamily="18" charset="0"/>
                <a:cs typeface="Times New Roman" pitchFamily="18" charset="0"/>
              </a:rPr>
              <a:t>To avoid getting affected by potential interest rate fluctuations in the long-run, you can open a </a:t>
            </a:r>
            <a:r>
              <a:rPr lang="en-GB" sz="2400" b="1" dirty="0">
                <a:latin typeface="Times New Roman" pitchFamily="18" charset="0"/>
                <a:cs typeface="Times New Roman" pitchFamily="18" charset="0"/>
              </a:rPr>
              <a:t>TL Time Deposit Account</a:t>
            </a:r>
            <a:r>
              <a:rPr lang="en-GB" sz="2400" dirty="0">
                <a:latin typeface="Times New Roman" pitchFamily="18" charset="0"/>
                <a:cs typeface="Times New Roman" pitchFamily="18" charset="0"/>
              </a:rPr>
              <a:t> and select the term that suits you the best. </a:t>
            </a:r>
            <a:endParaRPr lang="tr-TR"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With the TL Time Deposit Account, you obtain a risk-free return from your investment. </a:t>
            </a:r>
            <a:endParaRPr lang="tr-TR" sz="2400" dirty="0">
              <a:latin typeface="Times New Roman" pitchFamily="18" charset="0"/>
              <a:cs typeface="Times New Roman" pitchFamily="18" charset="0"/>
            </a:endParaRPr>
          </a:p>
          <a:p>
            <a:pPr algn="just">
              <a:buNone/>
            </a:pP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Features</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and</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Benefits</a:t>
            </a:r>
            <a:r>
              <a:rPr lang="tr-TR" sz="2400" b="1" dirty="0">
                <a:latin typeface="Times New Roman" pitchFamily="18" charset="0"/>
                <a:cs typeface="Times New Roman" pitchFamily="18" charset="0"/>
              </a:rPr>
              <a:t>:</a:t>
            </a:r>
          </a:p>
          <a:p>
            <a:pPr lvl="1" fontAlgn="base"/>
            <a:r>
              <a:rPr lang="en-GB" sz="2200" dirty="0">
                <a:latin typeface="Times New Roman" pitchFamily="18" charset="0"/>
                <a:cs typeface="Times New Roman" pitchFamily="18" charset="0"/>
              </a:rPr>
              <a:t>Does not get affected by the interest rate fluctuations in the market, provides constant returns.</a:t>
            </a:r>
          </a:p>
          <a:p>
            <a:pPr lvl="1" fontAlgn="base"/>
            <a:r>
              <a:rPr lang="en-GB" sz="2200" dirty="0">
                <a:latin typeface="Times New Roman" pitchFamily="18" charset="0"/>
                <a:cs typeface="Times New Roman" pitchFamily="18" charset="0"/>
              </a:rPr>
              <a:t>In addition to 1-month, 3-month, 6-month and 12-month terms, you can open a time deposit account with broken maturity dates from 32 days to 365 days.</a:t>
            </a:r>
          </a:p>
          <a:p>
            <a:pPr lvl="1" fontAlgn="base"/>
            <a:r>
              <a:rPr lang="en-GB" sz="2200" dirty="0">
                <a:latin typeface="Times New Roman" pitchFamily="18" charset="0"/>
                <a:cs typeface="Times New Roman" pitchFamily="18" charset="0"/>
              </a:rPr>
              <a:t>Interest rates are gross rates.</a:t>
            </a:r>
          </a:p>
          <a:p>
            <a:pPr lvl="1" fontAlgn="base"/>
            <a:r>
              <a:rPr lang="en-GB" sz="2200" dirty="0">
                <a:latin typeface="Times New Roman" pitchFamily="18" charset="0"/>
                <a:cs typeface="Times New Roman" pitchFamily="18" charset="0"/>
              </a:rPr>
              <a:t>The lower limit to open an account is TL 1.000.</a:t>
            </a:r>
          </a:p>
          <a:p>
            <a:pPr lvl="1" fontAlgn="base"/>
            <a:r>
              <a:rPr lang="en-GB" sz="2200" dirty="0">
                <a:latin typeface="Times New Roman" pitchFamily="18" charset="0"/>
                <a:cs typeface="Times New Roman" pitchFamily="18" charset="0"/>
              </a:rPr>
              <a:t>Accounts terminated before maturity do not accrue interest. </a:t>
            </a:r>
          </a:p>
          <a:p>
            <a:pPr algn="just">
              <a:buNone/>
            </a:pPr>
            <a:endParaRPr lang="tr-TR"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28596" y="928670"/>
            <a:ext cx="8229600" cy="510334"/>
          </a:xfrm>
        </p:spPr>
        <p:txBody>
          <a:bodyPr>
            <a:normAutofit/>
          </a:bodyPr>
          <a:lstStyle/>
          <a:p>
            <a:pPr algn="ctr" fontAlgn="base"/>
            <a:r>
              <a:rPr lang="tr-TR" sz="2800" b="1" dirty="0">
                <a:latin typeface="Times New Roman" pitchFamily="18" charset="0"/>
                <a:cs typeface="Times New Roman" pitchFamily="18" charset="0"/>
              </a:rPr>
              <a:t>TL </a:t>
            </a:r>
            <a:r>
              <a:rPr lang="tr-TR" sz="2800" b="1" dirty="0" err="1">
                <a:latin typeface="Times New Roman" pitchFamily="18" charset="0"/>
                <a:cs typeface="Times New Roman" pitchFamily="18" charset="0"/>
              </a:rPr>
              <a:t>TimeDeposit</a:t>
            </a:r>
            <a:r>
              <a:rPr lang="tr-TR" sz="2800" b="1" dirty="0">
                <a:latin typeface="Times New Roman" pitchFamily="18" charset="0"/>
                <a:cs typeface="Times New Roman" pitchFamily="18" charset="0"/>
              </a:rPr>
              <a:t> </a:t>
            </a:r>
            <a:r>
              <a:rPr lang="tr-TR" sz="2800" b="1" dirty="0" err="1">
                <a:latin typeface="Times New Roman" pitchFamily="18" charset="0"/>
                <a:cs typeface="Times New Roman" pitchFamily="18" charset="0"/>
              </a:rPr>
              <a:t>Account</a:t>
            </a:r>
            <a:endParaRPr lang="tr-TR"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30198" t="41016" r="27525" b="37500"/>
          <a:stretch>
            <a:fillRect/>
          </a:stretch>
        </p:blipFill>
        <p:spPr bwMode="auto">
          <a:xfrm>
            <a:off x="928662" y="2143116"/>
            <a:ext cx="7643866" cy="307183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pPr algn="ctr"/>
            <a:r>
              <a:rPr lang="en-GB" sz="2800" b="1" dirty="0">
                <a:latin typeface="Times New Roman" pitchFamily="18" charset="0"/>
                <a:cs typeface="Times New Roman" pitchFamily="18" charset="0"/>
              </a:rPr>
              <a:t>Foreign Currency Time Deposit Account</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285860"/>
            <a:ext cx="8229600" cy="5038740"/>
          </a:xfrm>
        </p:spPr>
        <p:txBody>
          <a:bodyPr>
            <a:normAutofit lnSpcReduction="10000"/>
          </a:bodyPr>
          <a:lstStyle/>
          <a:p>
            <a:pPr algn="just"/>
            <a:r>
              <a:rPr lang="en-GB" sz="2400" dirty="0">
                <a:latin typeface="Times New Roman" pitchFamily="18" charset="0"/>
                <a:cs typeface="Times New Roman" pitchFamily="18" charset="0"/>
              </a:rPr>
              <a:t>With the </a:t>
            </a:r>
            <a:r>
              <a:rPr lang="en-GB" sz="2400" b="1" dirty="0">
                <a:latin typeface="Times New Roman" pitchFamily="18" charset="0"/>
                <a:cs typeface="Times New Roman" pitchFamily="18" charset="0"/>
              </a:rPr>
              <a:t>FX (Foreign Currency) Time Deposit Account</a:t>
            </a:r>
            <a:r>
              <a:rPr lang="en-GB" sz="2400" dirty="0">
                <a:latin typeface="Times New Roman" pitchFamily="18" charset="0"/>
                <a:cs typeface="Times New Roman" pitchFamily="18" charset="0"/>
              </a:rPr>
              <a:t>, obtain risk-free returns without getting affected by  potential interest rate fluctuations in the long-term.</a:t>
            </a:r>
            <a:endParaRPr lang="tr-TR" sz="2400" dirty="0">
              <a:latin typeface="Times New Roman" pitchFamily="18" charset="0"/>
              <a:cs typeface="Times New Roman" pitchFamily="18" charset="0"/>
            </a:endParaRPr>
          </a:p>
          <a:p>
            <a:pPr algn="just"/>
            <a:r>
              <a:rPr lang="en-GB" sz="2400" dirty="0">
                <a:latin typeface="Times New Roman" pitchFamily="18" charset="0"/>
                <a:cs typeface="Times New Roman" pitchFamily="18" charset="0"/>
              </a:rPr>
              <a:t>For this, all you have to do is to select the term that best suits you for investing your foreign currency.</a:t>
            </a:r>
            <a:endParaRPr lang="tr-TR" sz="2400" dirty="0">
              <a:latin typeface="Times New Roman" pitchFamily="18" charset="0"/>
              <a:cs typeface="Times New Roman" pitchFamily="18" charset="0"/>
            </a:endParaRPr>
          </a:p>
          <a:p>
            <a:pPr algn="just">
              <a:buNone/>
            </a:pP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Features</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and</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Benefits</a:t>
            </a:r>
            <a:r>
              <a:rPr lang="tr-TR" sz="2400" b="1" dirty="0">
                <a:latin typeface="Times New Roman" pitchFamily="18" charset="0"/>
                <a:cs typeface="Times New Roman" pitchFamily="18" charset="0"/>
              </a:rPr>
              <a:t>:</a:t>
            </a:r>
          </a:p>
          <a:p>
            <a:pPr lvl="1" fontAlgn="base"/>
            <a:r>
              <a:rPr lang="en-GB" sz="2200" dirty="0">
                <a:latin typeface="Times New Roman" pitchFamily="18" charset="0"/>
                <a:cs typeface="Times New Roman" pitchFamily="18" charset="0"/>
              </a:rPr>
              <a:t>Does not get affected by the interest rate fluctuations in the market, provides constant returns.</a:t>
            </a:r>
          </a:p>
          <a:p>
            <a:pPr lvl="1" fontAlgn="base"/>
            <a:r>
              <a:rPr lang="en-GB" sz="2200" dirty="0">
                <a:latin typeface="Times New Roman" pitchFamily="18" charset="0"/>
                <a:cs typeface="Times New Roman" pitchFamily="18" charset="0"/>
              </a:rPr>
              <a:t>In addition to 1-month, 3-month, 6-month and 12-month terms, you can open a FX (Foreign Currency) Time Deposit Account with broken maturity dates from 32 days to 365 days.</a:t>
            </a:r>
          </a:p>
          <a:p>
            <a:pPr lvl="1" fontAlgn="base"/>
            <a:r>
              <a:rPr lang="en-GB" sz="2200" dirty="0">
                <a:latin typeface="Times New Roman" pitchFamily="18" charset="0"/>
                <a:cs typeface="Times New Roman" pitchFamily="18" charset="0"/>
              </a:rPr>
              <a:t>You can open a FX (Foreign Currency) Time Deposit Account in USD, Euro, JPY, CHF and GBP.</a:t>
            </a:r>
          </a:p>
          <a:p>
            <a:pPr lvl="1" fontAlgn="base"/>
            <a:r>
              <a:rPr lang="en-GB" sz="2200" dirty="0">
                <a:latin typeface="Times New Roman" pitchFamily="18" charset="0"/>
                <a:cs typeface="Times New Roman" pitchFamily="18" charset="0"/>
              </a:rPr>
              <a:t>Interest rates are gross rates.</a:t>
            </a:r>
          </a:p>
          <a:p>
            <a:pPr algn="just"/>
            <a:endParaRPr lang="tr-TR"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821</TotalTime>
  <Words>1503</Words>
  <Application>Microsoft Macintosh PowerPoint</Application>
  <PresentationFormat>On-screen Show (4:3)</PresentationFormat>
  <Paragraphs>141</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Constantia</vt:lpstr>
      <vt:lpstr>Times New Roman</vt:lpstr>
      <vt:lpstr>Wingdings 2</vt:lpstr>
      <vt:lpstr>Flow</vt:lpstr>
      <vt:lpstr>PowerPoint Presentation</vt:lpstr>
      <vt:lpstr>Learning Objectives</vt:lpstr>
      <vt:lpstr>PowerPoint Presentation</vt:lpstr>
      <vt:lpstr>Deposit Accounts</vt:lpstr>
      <vt:lpstr>e-Savings Account</vt:lpstr>
      <vt:lpstr>e-SavingsAccount</vt:lpstr>
      <vt:lpstr>TL Time Deposit Account</vt:lpstr>
      <vt:lpstr>TL TimeDeposit Account</vt:lpstr>
      <vt:lpstr>Foreign Currency Time Deposit Account</vt:lpstr>
      <vt:lpstr>Foreign Currency Time Deposit Account</vt:lpstr>
      <vt:lpstr>LOANS</vt:lpstr>
      <vt:lpstr>LOANS</vt:lpstr>
      <vt:lpstr>LOANS</vt:lpstr>
      <vt:lpstr>LOANS</vt:lpstr>
      <vt:lpstr>CARDS</vt:lpstr>
      <vt:lpstr>CARDS</vt:lpstr>
      <vt:lpstr>Bank Card</vt:lpstr>
      <vt:lpstr>Virtual Card</vt:lpstr>
      <vt:lpstr>Online and Mobile Banking</vt:lpstr>
      <vt:lpstr>Online and Mobile Banking</vt:lpstr>
      <vt:lpstr>Bank Risks</vt:lpstr>
      <vt:lpstr>Bank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FLOW</dc:title>
  <dc:creator>finanslab10</dc:creator>
  <cp:lastModifiedBy>Şefika Nilay Onatça</cp:lastModifiedBy>
  <cp:revision>66</cp:revision>
  <dcterms:created xsi:type="dcterms:W3CDTF">2019-09-12T07:12:57Z</dcterms:created>
  <dcterms:modified xsi:type="dcterms:W3CDTF">2021-10-06T10:50:54Z</dcterms:modified>
</cp:coreProperties>
</file>