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83" r:id="rId4"/>
  </p:sldMasterIdLst>
  <p:notesMasterIdLst>
    <p:notesMasterId r:id="rId36"/>
  </p:notesMasterIdLst>
  <p:handoutMasterIdLst>
    <p:handoutMasterId r:id="rId37"/>
  </p:handoutMasterIdLst>
  <p:sldIdLst>
    <p:sldId id="321" r:id="rId5"/>
    <p:sldId id="290" r:id="rId6"/>
    <p:sldId id="322" r:id="rId7"/>
    <p:sldId id="315" r:id="rId8"/>
    <p:sldId id="323" r:id="rId9"/>
    <p:sldId id="293" r:id="rId10"/>
    <p:sldId id="324" r:id="rId11"/>
    <p:sldId id="297" r:id="rId12"/>
    <p:sldId id="295" r:id="rId13"/>
    <p:sldId id="298" r:id="rId14"/>
    <p:sldId id="300" r:id="rId15"/>
    <p:sldId id="296" r:id="rId16"/>
    <p:sldId id="310" r:id="rId17"/>
    <p:sldId id="294" r:id="rId18"/>
    <p:sldId id="325" r:id="rId19"/>
    <p:sldId id="299" r:id="rId20"/>
    <p:sldId id="301" r:id="rId21"/>
    <p:sldId id="326" r:id="rId22"/>
    <p:sldId id="303" r:id="rId23"/>
    <p:sldId id="328" r:id="rId24"/>
    <p:sldId id="327" r:id="rId25"/>
    <p:sldId id="304" r:id="rId26"/>
    <p:sldId id="329" r:id="rId27"/>
    <p:sldId id="313" r:id="rId28"/>
    <p:sldId id="305" r:id="rId29"/>
    <p:sldId id="306" r:id="rId30"/>
    <p:sldId id="307" r:id="rId31"/>
    <p:sldId id="308" r:id="rId32"/>
    <p:sldId id="317" r:id="rId33"/>
    <p:sldId id="309" r:id="rId34"/>
    <p:sldId id="320" r:id="rId3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A14CCD-CDD3-2A6F-23B4-A6E781242578}" name="Teressa Farough" initials="TF" userId="ba06a992ca5cef6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FBE"/>
    <a:srgbClr val="CC0000"/>
    <a:srgbClr val="FFCC00"/>
    <a:srgbClr val="000066"/>
    <a:srgbClr val="663300"/>
    <a:srgbClr val="1C1C1C"/>
    <a:srgbClr val="CC9900"/>
    <a:srgbClr val="FEED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A23017-412D-D402-10BF-E15E4AAC955E}" v="1" dt="2023-09-12T16:25:02.470"/>
    <p1510:client id="{D257E8B7-9E6C-7867-4689-99B32E10B404}" v="10" dt="2023-09-05T20:47:50.2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8" autoAdjust="0"/>
    <p:restoredTop sz="66512" autoAdjust="0"/>
  </p:normalViewPr>
  <p:slideViewPr>
    <p:cSldViewPr snapToGrid="0">
      <p:cViewPr varScale="1">
        <p:scale>
          <a:sx n="73" d="100"/>
          <a:sy n="73" d="100"/>
        </p:scale>
        <p:origin x="267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060" y="40"/>
      </p:cViewPr>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ressafarough@gmail.com" userId="S::urn:spo:guest#teressafarough@gmail.com::" providerId="AD" clId="Web-{D257E8B7-9E6C-7867-4689-99B32E10B404}"/>
    <pc:docChg chg="modSld">
      <pc:chgData name="teressafarough@gmail.com" userId="S::urn:spo:guest#teressafarough@gmail.com::" providerId="AD" clId="Web-{D257E8B7-9E6C-7867-4689-99B32E10B404}" dt="2023-09-05T20:47:50.264" v="9"/>
      <pc:docMkLst>
        <pc:docMk/>
      </pc:docMkLst>
      <pc:sldChg chg="addSp delSp modSp">
        <pc:chgData name="teressafarough@gmail.com" userId="S::urn:spo:guest#teressafarough@gmail.com::" providerId="AD" clId="Web-{D257E8B7-9E6C-7867-4689-99B32E10B404}" dt="2023-09-05T20:46:31.778" v="1"/>
        <pc:sldMkLst>
          <pc:docMk/>
          <pc:sldMk cId="0" sldId="297"/>
        </pc:sldMkLst>
        <pc:spChg chg="add mod">
          <ac:chgData name="teressafarough@gmail.com" userId="S::urn:spo:guest#teressafarough@gmail.com::" providerId="AD" clId="Web-{D257E8B7-9E6C-7867-4689-99B32E10B404}" dt="2023-09-05T20:46:31.778" v="1"/>
          <ac:spMkLst>
            <pc:docMk/>
            <pc:sldMk cId="0" sldId="297"/>
            <ac:spMk id="3" creationId="{BDE03A0E-6DA7-2849-31FB-9F7601859E4A}"/>
          </ac:spMkLst>
        </pc:spChg>
        <pc:picChg chg="del">
          <ac:chgData name="teressafarough@gmail.com" userId="S::urn:spo:guest#teressafarough@gmail.com::" providerId="AD" clId="Web-{D257E8B7-9E6C-7867-4689-99B32E10B404}" dt="2023-09-05T20:46:31.778" v="1"/>
          <ac:picMkLst>
            <pc:docMk/>
            <pc:sldMk cId="0" sldId="297"/>
            <ac:picMk id="6" creationId="{973A0B98-5E2E-4AE9-93A5-59372D5CA728}"/>
          </ac:picMkLst>
        </pc:picChg>
      </pc:sldChg>
      <pc:sldChg chg="addSp delSp modSp">
        <pc:chgData name="teressafarough@gmail.com" userId="S::urn:spo:guest#teressafarough@gmail.com::" providerId="AD" clId="Web-{D257E8B7-9E6C-7867-4689-99B32E10B404}" dt="2023-09-05T20:46:39.138" v="2"/>
        <pc:sldMkLst>
          <pc:docMk/>
          <pc:sldMk cId="0" sldId="298"/>
        </pc:sldMkLst>
        <pc:spChg chg="add mod">
          <ac:chgData name="teressafarough@gmail.com" userId="S::urn:spo:guest#teressafarough@gmail.com::" providerId="AD" clId="Web-{D257E8B7-9E6C-7867-4689-99B32E10B404}" dt="2023-09-05T20:46:39.138" v="2"/>
          <ac:spMkLst>
            <pc:docMk/>
            <pc:sldMk cId="0" sldId="298"/>
            <ac:spMk id="3" creationId="{83F2B521-A955-3DD0-DC4D-F1261BD67C68}"/>
          </ac:spMkLst>
        </pc:spChg>
        <pc:picChg chg="del">
          <ac:chgData name="teressafarough@gmail.com" userId="S::urn:spo:guest#teressafarough@gmail.com::" providerId="AD" clId="Web-{D257E8B7-9E6C-7867-4689-99B32E10B404}" dt="2023-09-05T20:46:39.138" v="2"/>
          <ac:picMkLst>
            <pc:docMk/>
            <pc:sldMk cId="0" sldId="298"/>
            <ac:picMk id="6" creationId="{DF61857A-AF9C-45DB-A214-8F1A9DB2D5B0}"/>
          </ac:picMkLst>
        </pc:picChg>
      </pc:sldChg>
      <pc:sldChg chg="delSp">
        <pc:chgData name="teressafarough@gmail.com" userId="S::urn:spo:guest#teressafarough@gmail.com::" providerId="AD" clId="Web-{D257E8B7-9E6C-7867-4689-99B32E10B404}" dt="2023-09-05T20:47:02.326" v="4"/>
        <pc:sldMkLst>
          <pc:docMk/>
          <pc:sldMk cId="0" sldId="303"/>
        </pc:sldMkLst>
        <pc:picChg chg="del">
          <ac:chgData name="teressafarough@gmail.com" userId="S::urn:spo:guest#teressafarough@gmail.com::" providerId="AD" clId="Web-{D257E8B7-9E6C-7867-4689-99B32E10B404}" dt="2023-09-05T20:47:02.326" v="4"/>
          <ac:picMkLst>
            <pc:docMk/>
            <pc:sldMk cId="0" sldId="303"/>
            <ac:picMk id="4" creationId="{776DF993-8638-428C-B7C6-413E06B7DFAC}"/>
          </ac:picMkLst>
        </pc:picChg>
      </pc:sldChg>
      <pc:sldChg chg="addSp delSp">
        <pc:chgData name="teressafarough@gmail.com" userId="S::urn:spo:guest#teressafarough@gmail.com::" providerId="AD" clId="Web-{D257E8B7-9E6C-7867-4689-99B32E10B404}" dt="2023-09-05T20:47:37.483" v="8"/>
        <pc:sldMkLst>
          <pc:docMk/>
          <pc:sldMk cId="0" sldId="306"/>
        </pc:sldMkLst>
        <pc:spChg chg="add del">
          <ac:chgData name="teressafarough@gmail.com" userId="S::urn:spo:guest#teressafarough@gmail.com::" providerId="AD" clId="Web-{D257E8B7-9E6C-7867-4689-99B32E10B404}" dt="2023-09-05T20:47:29.795" v="7"/>
          <ac:spMkLst>
            <pc:docMk/>
            <pc:sldMk cId="0" sldId="306"/>
            <ac:spMk id="26629" creationId="{00000000-0000-0000-0000-000000000000}"/>
          </ac:spMkLst>
        </pc:spChg>
        <pc:picChg chg="del">
          <ac:chgData name="teressafarough@gmail.com" userId="S::urn:spo:guest#teressafarough@gmail.com::" providerId="AD" clId="Web-{D257E8B7-9E6C-7867-4689-99B32E10B404}" dt="2023-09-05T20:47:37.483" v="8"/>
          <ac:picMkLst>
            <pc:docMk/>
            <pc:sldMk cId="0" sldId="306"/>
            <ac:picMk id="4" creationId="{B1DB70FE-0539-4AE7-A676-D5FFC225ADE6}"/>
          </ac:picMkLst>
        </pc:picChg>
      </pc:sldChg>
      <pc:sldChg chg="delSp">
        <pc:chgData name="teressafarough@gmail.com" userId="S::urn:spo:guest#teressafarough@gmail.com::" providerId="AD" clId="Web-{D257E8B7-9E6C-7867-4689-99B32E10B404}" dt="2023-09-05T20:46:45.779" v="3"/>
        <pc:sldMkLst>
          <pc:docMk/>
          <pc:sldMk cId="0" sldId="310"/>
        </pc:sldMkLst>
        <pc:picChg chg="del">
          <ac:chgData name="teressafarough@gmail.com" userId="S::urn:spo:guest#teressafarough@gmail.com::" providerId="AD" clId="Web-{D257E8B7-9E6C-7867-4689-99B32E10B404}" dt="2023-09-05T20:46:45.779" v="3"/>
          <ac:picMkLst>
            <pc:docMk/>
            <pc:sldMk cId="0" sldId="310"/>
            <ac:picMk id="5" creationId="{F4C63BFC-E6EF-4B6F-B54D-35F31B98E1B7}"/>
          </ac:picMkLst>
        </pc:picChg>
      </pc:sldChg>
      <pc:sldChg chg="addSp delSp modSp">
        <pc:chgData name="teressafarough@gmail.com" userId="S::urn:spo:guest#teressafarough@gmail.com::" providerId="AD" clId="Web-{D257E8B7-9E6C-7867-4689-99B32E10B404}" dt="2023-09-05T20:46:24.997" v="0"/>
        <pc:sldMkLst>
          <pc:docMk/>
          <pc:sldMk cId="0" sldId="315"/>
        </pc:sldMkLst>
        <pc:spChg chg="add mod">
          <ac:chgData name="teressafarough@gmail.com" userId="S::urn:spo:guest#teressafarough@gmail.com::" providerId="AD" clId="Web-{D257E8B7-9E6C-7867-4689-99B32E10B404}" dt="2023-09-05T20:46:24.997" v="0"/>
          <ac:spMkLst>
            <pc:docMk/>
            <pc:sldMk cId="0" sldId="315"/>
            <ac:spMk id="3" creationId="{A74D9CAA-BB21-A09E-AC70-BEE17B7D47F2}"/>
          </ac:spMkLst>
        </pc:spChg>
        <pc:picChg chg="del">
          <ac:chgData name="teressafarough@gmail.com" userId="S::urn:spo:guest#teressafarough@gmail.com::" providerId="AD" clId="Web-{D257E8B7-9E6C-7867-4689-99B32E10B404}" dt="2023-09-05T20:46:24.997" v="0"/>
          <ac:picMkLst>
            <pc:docMk/>
            <pc:sldMk cId="0" sldId="315"/>
            <ac:picMk id="6" creationId="{26B8C465-C49E-48BB-9B9E-F2FBC216217E}"/>
          </ac:picMkLst>
        </pc:picChg>
      </pc:sldChg>
      <pc:sldChg chg="addSp delSp modSp">
        <pc:chgData name="teressafarough@gmail.com" userId="S::urn:spo:guest#teressafarough@gmail.com::" providerId="AD" clId="Web-{D257E8B7-9E6C-7867-4689-99B32E10B404}" dt="2023-09-05T20:47:50.264" v="9"/>
        <pc:sldMkLst>
          <pc:docMk/>
          <pc:sldMk cId="0" sldId="317"/>
        </pc:sldMkLst>
        <pc:spChg chg="add mod">
          <ac:chgData name="teressafarough@gmail.com" userId="S::urn:spo:guest#teressafarough@gmail.com::" providerId="AD" clId="Web-{D257E8B7-9E6C-7867-4689-99B32E10B404}" dt="2023-09-05T20:47:50.264" v="9"/>
          <ac:spMkLst>
            <pc:docMk/>
            <pc:sldMk cId="0" sldId="317"/>
            <ac:spMk id="3" creationId="{285A438C-607F-D551-0D9F-100C0ED605A1}"/>
          </ac:spMkLst>
        </pc:spChg>
        <pc:picChg chg="del">
          <ac:chgData name="teressafarough@gmail.com" userId="S::urn:spo:guest#teressafarough@gmail.com::" providerId="AD" clId="Web-{D257E8B7-9E6C-7867-4689-99B32E10B404}" dt="2023-09-05T20:47:50.264" v="9"/>
          <ac:picMkLst>
            <pc:docMk/>
            <pc:sldMk cId="0" sldId="317"/>
            <ac:picMk id="6" creationId="{32949D30-2540-4E0F-8684-7E62FAE8C051}"/>
          </ac:picMkLst>
        </pc:picChg>
      </pc:sldChg>
      <pc:sldChg chg="delSp">
        <pc:chgData name="teressafarough@gmail.com" userId="S::urn:spo:guest#teressafarough@gmail.com::" providerId="AD" clId="Web-{D257E8B7-9E6C-7867-4689-99B32E10B404}" dt="2023-09-05T20:47:12.607" v="5"/>
        <pc:sldMkLst>
          <pc:docMk/>
          <pc:sldMk cId="4584186" sldId="328"/>
        </pc:sldMkLst>
        <pc:picChg chg="del">
          <ac:chgData name="teressafarough@gmail.com" userId="S::urn:spo:guest#teressafarough@gmail.com::" providerId="AD" clId="Web-{D257E8B7-9E6C-7867-4689-99B32E10B404}" dt="2023-09-05T20:47:12.607" v="5"/>
          <ac:picMkLst>
            <pc:docMk/>
            <pc:sldMk cId="4584186" sldId="328"/>
            <ac:picMk id="3" creationId="{9371D2CD-ABB6-47D7-B9F2-BD2E5FAFEA88}"/>
          </ac:picMkLst>
        </pc:picChg>
      </pc:sldChg>
    </pc:docChg>
  </pc:docChgLst>
  <pc:docChgLst>
    <pc:chgData name="Lam, Amanda" userId="S::amanda.lam@mheducation.com::b23fb414-92b7-42ca-a50e-069dfd3bec31" providerId="AD" clId="Web-{B2A23017-412D-D402-10BF-E15E4AAC955E}"/>
    <pc:docChg chg="">
      <pc:chgData name="Lam, Amanda" userId="S::amanda.lam@mheducation.com::b23fb414-92b7-42ca-a50e-069dfd3bec31" providerId="AD" clId="Web-{B2A23017-412D-D402-10BF-E15E4AAC955E}" dt="2023-09-12T16:25:02.470" v="0"/>
      <pc:docMkLst>
        <pc:docMk/>
      </pc:docMkLst>
      <pc:sldChg chg="modCm">
        <pc:chgData name="Lam, Amanda" userId="S::amanda.lam@mheducation.com::b23fb414-92b7-42ca-a50e-069dfd3bec31" providerId="AD" clId="Web-{B2A23017-412D-D402-10BF-E15E4AAC955E}" dt="2023-09-12T16:25:02.470" v="0"/>
        <pc:sldMkLst>
          <pc:docMk/>
          <pc:sldMk cId="0" sldId="317"/>
        </pc:sldMkLst>
        <pc:extLst>
          <p:ext xmlns:p="http://schemas.openxmlformats.org/presentationml/2006/main" uri="{D6D511B9-2390-475A-947B-AFAB55BFBCF1}">
            <pc226:cmChg xmlns:pc226="http://schemas.microsoft.com/office/powerpoint/2022/06/main/command" chg="mod">
              <pc226:chgData name="Lam, Amanda" userId="S::amanda.lam@mheducation.com::b23fb414-92b7-42ca-a50e-069dfd3bec31" providerId="AD" clId="Web-{B2A23017-412D-D402-10BF-E15E4AAC955E}" dt="2023-09-12T16:25:02.470" v="0"/>
              <pc2:cmMkLst xmlns:pc2="http://schemas.microsoft.com/office/powerpoint/2019/9/main/command">
                <pc:docMk/>
                <pc:sldMk cId="0" sldId="317"/>
                <pc2:cmMk id="{CCF7F7E6-FA8B-47C4-A0B2-29C594AA9A4C}"/>
              </pc2:cmMkLst>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7475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7475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7475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F7A2DEA6-A6BE-409B-895D-38E6B697884C}" type="slidenum">
              <a:rPr lang="en-US"/>
              <a:pPr>
                <a:defRPr/>
              </a:pPr>
              <a:t>‹#›</a:t>
            </a:fld>
            <a:endParaRPr lang="en-US" dirty="0"/>
          </a:p>
        </p:txBody>
      </p:sp>
    </p:spTree>
    <p:extLst>
      <p:ext uri="{BB962C8B-B14F-4D97-AF65-F5344CB8AC3E}">
        <p14:creationId xmlns:p14="http://schemas.microsoft.com/office/powerpoint/2010/main" val="3785794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dirty="0"/>
          </a:p>
        </p:txBody>
      </p:sp>
      <p:sp>
        <p:nvSpPr>
          <p:cNvPr id="7373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dirty="0"/>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373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dirty="0"/>
          </a:p>
        </p:txBody>
      </p:sp>
      <p:sp>
        <p:nvSpPr>
          <p:cNvPr id="7373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6DDEA426-FFD1-4BF3-BE52-ED7BAB827CDD}" type="slidenum">
              <a:rPr lang="en-US"/>
              <a:pPr>
                <a:defRPr/>
              </a:pPr>
              <a:t>‹#›</a:t>
            </a:fld>
            <a:endParaRPr lang="en-US" dirty="0"/>
          </a:p>
        </p:txBody>
      </p:sp>
    </p:spTree>
    <p:extLst>
      <p:ext uri="{BB962C8B-B14F-4D97-AF65-F5344CB8AC3E}">
        <p14:creationId xmlns:p14="http://schemas.microsoft.com/office/powerpoint/2010/main" val="21892908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2B6A1AFA-8F16-4237-8578-8A411A4BBEBA}" type="slidenum">
              <a:rPr lang="en-US" altLang="en-US" sz="1200" smtClean="0"/>
              <a:pPr/>
              <a:t>2</a:t>
            </a:fld>
            <a:endParaRPr lang="en-US" altLang="en-US" sz="1200" dirty="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E9ECFA32-0468-4D7D-80C7-767C9187F303}" type="slidenum">
              <a:rPr lang="en-US" altLang="en-US" sz="1200"/>
              <a:pPr algn="r"/>
              <a:t>11</a:t>
            </a:fld>
            <a:endParaRPr lang="en-US" altLang="en-US" sz="1200" dirty="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While mutual funds dominate the investment company industry, two other types of funds are managed by these firms: closed-end funds and unit investment trusts. </a:t>
            </a:r>
            <a:endParaRPr lang="en-US" altLang="en-US" sz="1200" dirty="0">
              <a:latin typeface="+mn-l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2012D2B9-E092-4CBB-B145-896B12198C21}" type="slidenum">
              <a:rPr lang="en-US" altLang="en-US" sz="1200"/>
              <a:pPr algn="r"/>
              <a:t>12</a:t>
            </a:fld>
            <a:endParaRPr lang="en-US" altLang="en-US" sz="1200" dirty="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ECA477E0-21D3-4D46-BFA3-FF8626F34F27}" type="slidenum">
              <a:rPr lang="en-US" altLang="en-US" sz="1200"/>
              <a:pPr algn="r"/>
              <a:t>13</a:t>
            </a:fld>
            <a:endParaRPr lang="en-US" altLang="en-US" sz="1200" dirty="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17–5 classifies 13 major categories of investment objectives for mutual funds, with the assets allocated to each of these major categories. </a:t>
            </a:r>
            <a:endParaRPr lang="en-US" altLang="en-US" sz="1200" dirty="0">
              <a:latin typeface="+mn-l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E19A0533-39BD-4EF0-84FE-263DBE96B53A}" type="slidenum">
              <a:rPr lang="en-US" altLang="en-US" sz="1200"/>
              <a:pPr algn="r"/>
              <a:t>14</a:t>
            </a:fld>
            <a:endParaRPr lang="en-US" altLang="en-US" sz="1200" dirty="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ECA477E0-21D3-4D46-BFA3-FF8626F34F27}" type="slidenum">
              <a:rPr lang="en-US" altLang="en-US" sz="1200"/>
              <a:pPr algn="r"/>
              <a:t>15</a:t>
            </a:fld>
            <a:endParaRPr lang="en-US" altLang="en-US" sz="1200" dirty="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17–7 summarizes some of the main differences and similarities of open-end mutual funds, closed-end mutual funds, and ETFs. </a:t>
            </a:r>
            <a:endParaRPr lang="en-US" altLang="en-US" sz="1200" dirty="0">
              <a:latin typeface="+mn-lt"/>
            </a:endParaRPr>
          </a:p>
        </p:txBody>
      </p:sp>
    </p:spTree>
    <p:extLst>
      <p:ext uri="{BB962C8B-B14F-4D97-AF65-F5344CB8AC3E}">
        <p14:creationId xmlns:p14="http://schemas.microsoft.com/office/powerpoint/2010/main" val="2599521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BA85847B-98F5-436C-977A-4A2BA8ADEEB6}" type="slidenum">
              <a:rPr lang="en-US" altLang="en-US" sz="1200"/>
              <a:pPr algn="r"/>
              <a:t>16</a:t>
            </a:fld>
            <a:endParaRPr lang="en-US" altLang="en-US" sz="1200" dirty="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BE264059-0A72-480C-A3D4-164C7D04DD23}" type="slidenum">
              <a:rPr lang="en-US" altLang="en-US" sz="1200"/>
              <a:pPr algn="r"/>
              <a:t>17</a:t>
            </a:fld>
            <a:endParaRPr lang="en-US" altLang="en-US" sz="1200" dirty="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Mutual funds charge shareholders a price or fee for the services they provide (i.e., management of a diversified portfolio of financial securities). Two types of fees are incurred by investors: sales loads and fund operating expenses. </a:t>
            </a:r>
            <a:endParaRPr lang="en-US" altLang="en-US" sz="1200" dirty="0">
              <a:latin typeface="+mn-l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BE264059-0A72-480C-A3D4-164C7D04DD23}" type="slidenum">
              <a:rPr lang="en-US" altLang="en-US" sz="1200"/>
              <a:pPr algn="r"/>
              <a:t>18</a:t>
            </a:fld>
            <a:endParaRPr lang="en-US" altLang="en-US" sz="1200" dirty="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Most funds sold in multiple classes offer investors three payment plans through three share classes (A, B, and C), each having different mixes of sales loads and 12b-1 fees. </a:t>
            </a:r>
            <a:endParaRPr lang="en-US" altLang="en-US" sz="1200" dirty="0">
              <a:latin typeface="+mn-lt"/>
            </a:endParaRPr>
          </a:p>
        </p:txBody>
      </p:sp>
    </p:spTree>
    <p:extLst>
      <p:ext uri="{BB962C8B-B14F-4D97-AF65-F5344CB8AC3E}">
        <p14:creationId xmlns:p14="http://schemas.microsoft.com/office/powerpoint/2010/main" val="2600071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7FBC7B51-A6A3-43F0-902B-317FBD810B84}" type="slidenum">
              <a:rPr lang="en-US" altLang="en-US" sz="1200"/>
              <a:pPr algn="r"/>
              <a:t>19</a:t>
            </a:fld>
            <a:endParaRPr lang="en-US" altLang="en-US" sz="1200" dirty="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Note the asset distribution of long-term mutual funds in Table 17–8. </a:t>
            </a:r>
            <a:endParaRPr lang="en-US" altLang="en-US" sz="1200" dirty="0">
              <a:latin typeface="+mn-lt"/>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7FBC7B51-A6A3-43F0-902B-317FBD810B84}" type="slidenum">
              <a:rPr lang="en-US" altLang="en-US" sz="1200"/>
              <a:pPr algn="r"/>
              <a:t>20</a:t>
            </a:fld>
            <a:endParaRPr lang="en-US" altLang="en-US" sz="1200" dirty="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Look at the distribution of assets of money market mutual funds from 1990 through 2021 in Table 17–9. </a:t>
            </a:r>
            <a:endParaRPr lang="en-US" altLang="en-US" sz="1200" dirty="0">
              <a:latin typeface="+mn-lt"/>
            </a:endParaRPr>
          </a:p>
        </p:txBody>
      </p:sp>
    </p:spTree>
    <p:extLst>
      <p:ext uri="{BB962C8B-B14F-4D97-AF65-F5344CB8AC3E}">
        <p14:creationId xmlns:p14="http://schemas.microsoft.com/office/powerpoint/2010/main" val="4288447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4D4FAD62-29CC-480B-9B38-41E702193166}" type="slidenum">
              <a:rPr lang="en-US" altLang="en-US" sz="1200"/>
              <a:pPr algn="r"/>
              <a:t>3</a:t>
            </a:fld>
            <a:endParaRPr lang="en-US" altLang="en-US" sz="1200" dirty="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7695888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7FBC7B51-A6A3-43F0-902B-317FBD810B84}" type="slidenum">
              <a:rPr lang="en-US" altLang="en-US" sz="1200"/>
              <a:pPr algn="r"/>
              <a:t>21</a:t>
            </a:fld>
            <a:endParaRPr lang="en-US" altLang="en-US" sz="1200" dirty="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The Investment Company Act established rules to prevent conflicts of interest, fraud, and excessive fees or charges for fund shares. </a:t>
            </a:r>
            <a:endParaRPr lang="en-US" altLang="en-US" sz="1200" dirty="0">
              <a:latin typeface="+mn-lt"/>
            </a:endParaRPr>
          </a:p>
        </p:txBody>
      </p:sp>
    </p:spTree>
    <p:extLst>
      <p:ext uri="{BB962C8B-B14F-4D97-AF65-F5344CB8AC3E}">
        <p14:creationId xmlns:p14="http://schemas.microsoft.com/office/powerpoint/2010/main" val="26434263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B9A6D685-064D-4ADC-852B-4B3B4D7FAB6F}" type="slidenum">
              <a:rPr lang="en-US" altLang="en-US" sz="1200"/>
              <a:pPr algn="r"/>
              <a:t>22</a:t>
            </a:fld>
            <a:endParaRPr lang="en-US" altLang="en-US" sz="1200"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B9A6D685-064D-4ADC-852B-4B3B4D7FAB6F}" type="slidenum">
              <a:rPr lang="en-US" altLang="en-US" sz="1200"/>
              <a:pPr algn="r"/>
              <a:t>23</a:t>
            </a:fld>
            <a:endParaRPr lang="en-US" altLang="en-US" sz="1200"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As a result of the illegal and abusive activities discussed on the previous slide, rules and regulations were imposed (in 2004 and 2005) on mutual fund companies. </a:t>
            </a:r>
            <a:endParaRPr lang="en-US" altLang="en-US" sz="1200" dirty="0">
              <a:latin typeface="+mn-lt"/>
            </a:endParaRPr>
          </a:p>
        </p:txBody>
      </p:sp>
    </p:spTree>
    <p:extLst>
      <p:ext uri="{BB962C8B-B14F-4D97-AF65-F5344CB8AC3E}">
        <p14:creationId xmlns:p14="http://schemas.microsoft.com/office/powerpoint/2010/main" val="36626436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2E6C0274-A3CF-44FD-B588-55C3509D64EB}" type="slidenum">
              <a:rPr lang="en-US" altLang="en-US" sz="1200"/>
              <a:pPr algn="r"/>
              <a:t>24</a:t>
            </a:fld>
            <a:endParaRPr lang="en-US" altLang="en-US" sz="1200"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EC1197DB-4470-4072-8B99-5210EC6D8D17}" type="slidenum">
              <a:rPr lang="en-US" altLang="en-US" sz="1200"/>
              <a:pPr algn="r"/>
              <a:t>25</a:t>
            </a:fld>
            <a:endParaRPr lang="en-US" altLang="en-US" sz="1200"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56BCF12D-EF46-4F7B-B611-4FB471BA45A9}" type="slidenum">
              <a:rPr lang="en-US" altLang="en-US" sz="1200"/>
              <a:pPr algn="r"/>
              <a:t>26</a:t>
            </a:fld>
            <a:endParaRPr lang="en-US" altLang="en-US" sz="1200"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17–11 lists the estimated 10 largest hedge fund firms by total assets managed in 2021. </a:t>
            </a:r>
            <a:endParaRPr lang="en-US" altLang="en-US" sz="1200" dirty="0">
              <a:latin typeface="+mn-lt"/>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C729D63E-17C3-4875-994D-ABF215E3142C}" type="slidenum">
              <a:rPr lang="en-US" altLang="en-US" sz="1200"/>
              <a:pPr algn="r"/>
              <a:t>27</a:t>
            </a:fld>
            <a:endParaRPr lang="en-US" altLang="en-US" sz="1200" dirty="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Figure 17–7 shows the general categories of hedge funds by risk classification. </a:t>
            </a:r>
            <a:endParaRPr lang="en-US" altLang="en-US" sz="1200" b="0" i="0" u="none" strike="noStrike" baseline="0" dirty="0">
              <a:solidFill>
                <a:srgbClr val="424D67"/>
              </a:solidFill>
              <a:latin typeface="+mn-lt"/>
            </a:endParaRPr>
          </a:p>
          <a:p>
            <a:pPr marL="171450" indent="-171450">
              <a:buFont typeface="Arial" panose="020B0604020202020204" pitchFamily="34" charset="0"/>
              <a:buChar char="•"/>
            </a:pPr>
            <a:r>
              <a:rPr lang="en-US" sz="1200" b="0" i="1" u="none" strike="noStrike" baseline="0" dirty="0">
                <a:solidFill>
                  <a:srgbClr val="424D67"/>
                </a:solidFill>
                <a:latin typeface="+mn-lt"/>
              </a:rPr>
              <a:t>More risky </a:t>
            </a:r>
            <a:r>
              <a:rPr lang="en-US" sz="1200" b="0" i="0" u="none" strike="noStrike" baseline="0" dirty="0">
                <a:solidFill>
                  <a:srgbClr val="424D67"/>
                </a:solidFill>
                <a:latin typeface="+mn-lt"/>
              </a:rPr>
              <a:t>funds are the most aggressive and may produce profits in many types of market environments. Funds in this group are classified by objectives such as aggressive growth, emerging markets, macro, market timing, and short selling. </a:t>
            </a:r>
          </a:p>
          <a:p>
            <a:pPr marL="171450" indent="-171450">
              <a:buFont typeface="Arial" panose="020B0604020202020204" pitchFamily="34" charset="0"/>
              <a:buChar char="•"/>
            </a:pPr>
            <a:r>
              <a:rPr lang="en-US" sz="1200" b="0" i="1" u="none" strike="noStrike" baseline="0" dirty="0">
                <a:solidFill>
                  <a:srgbClr val="424D67"/>
                </a:solidFill>
                <a:latin typeface="+mn-lt"/>
              </a:rPr>
              <a:t>Moderate risk </a:t>
            </a:r>
            <a:r>
              <a:rPr lang="en-US" sz="1200" b="0" i="0" u="none" strike="noStrike" baseline="0" dirty="0">
                <a:solidFill>
                  <a:srgbClr val="424D67"/>
                </a:solidFill>
                <a:latin typeface="+mn-lt"/>
              </a:rPr>
              <a:t>funds are more traditional funds, similar to mutual funds, with only a portion of the portfolio being hedged. Funds in this group are classified by objectives such as distressed securities, fund of funds, opportunistic, multistrategy, and special situations. </a:t>
            </a:r>
          </a:p>
          <a:p>
            <a:pPr marL="171450" indent="-171450">
              <a:buFont typeface="Arial" panose="020B0604020202020204" pitchFamily="34" charset="0"/>
              <a:buChar char="•"/>
            </a:pPr>
            <a:r>
              <a:rPr lang="en-US" sz="1200" b="0" i="1" u="none" strike="noStrike" baseline="0" dirty="0">
                <a:solidFill>
                  <a:srgbClr val="424D67"/>
                </a:solidFill>
                <a:latin typeface="+mn-lt"/>
              </a:rPr>
              <a:t>Risk-avoidance </a:t>
            </a:r>
            <a:r>
              <a:rPr lang="en-US" sz="1200" b="0" i="0" u="none" strike="noStrike" baseline="0" dirty="0">
                <a:solidFill>
                  <a:srgbClr val="424D67"/>
                </a:solidFill>
                <a:latin typeface="+mn-lt"/>
              </a:rPr>
              <a:t>funds are also more traditional funds, emphasizing consistent but moderate returns while avoiding risk. Funds in this group are classified by objectives such as income, market neutral–arbitrage, market neutral–securities hedging, and value. </a:t>
            </a:r>
            <a:endParaRPr lang="en-US" altLang="en-US" sz="1200" dirty="0">
              <a:latin typeface="+mn-lt"/>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0A3AC55A-9A50-4158-9DB7-4CE138643ADE}" type="slidenum">
              <a:rPr lang="en-US" altLang="en-US" sz="1200"/>
              <a:pPr algn="r"/>
              <a:t>28</a:t>
            </a:fld>
            <a:endParaRPr lang="en-US" altLang="en-US" sz="1200" dirty="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Hedge fund managers generally charge two types of fees: management fees and performance fees. </a:t>
            </a:r>
          </a:p>
          <a:p>
            <a:endParaRPr lang="en-US" altLang="en-US" sz="1200" b="0" i="0" u="none" strike="noStrike" baseline="0" dirty="0">
              <a:solidFill>
                <a:srgbClr val="424D67"/>
              </a:solidFill>
              <a:latin typeface="+mn-lt"/>
            </a:endParaRPr>
          </a:p>
          <a:p>
            <a:r>
              <a:rPr lang="en-US" sz="1200" b="0" i="0" u="none" strike="noStrike" baseline="0" dirty="0">
                <a:solidFill>
                  <a:srgbClr val="424D67"/>
                </a:solidFill>
                <a:latin typeface="+mn-lt"/>
              </a:rPr>
              <a:t>Given hedge funds’ recent record of low returns, fees are one of the key issues affecting the industry today. Investors are increasingly dissatisfied with fees and consequently pushing for more favorable arrangements. </a:t>
            </a:r>
            <a:endParaRPr lang="en-US" altLang="en-US" sz="1200" dirty="0">
              <a:latin typeface="+mn-l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3BF4CEBA-E65E-484E-861C-771EC3044DB3}" type="slidenum">
              <a:rPr lang="en-US" altLang="en-US" sz="1200"/>
              <a:pPr algn="r"/>
              <a:t>29</a:t>
            </a:fld>
            <a:endParaRPr lang="en-US" altLang="en-US" sz="1200" dirty="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17–14 lists the top 10 earnings figures for hedge fund managers in 2021. </a:t>
            </a:r>
            <a:endParaRPr lang="en-US" altLang="en-US" sz="1200" dirty="0">
              <a:latin typeface="+mn-lt"/>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8737008B-273A-43BE-8613-8258D7E2015E}" type="slidenum">
              <a:rPr lang="en-US" altLang="en-US" sz="1200"/>
              <a:pPr algn="r"/>
              <a:t>30</a:t>
            </a:fld>
            <a:endParaRPr lang="en-US" altLang="en-US" sz="1200" dirty="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AAABAE9-AEF0-4E33-9B97-5E519FA9BA9E}" type="slidenum">
              <a:rPr lang="en-US" altLang="en-US" sz="1200"/>
              <a:pPr algn="r"/>
              <a:t>4</a:t>
            </a:fld>
            <a:endParaRPr lang="en-US" altLang="en-US" sz="1200" dirty="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17–1 documents the tremendous increase in mutual funds for various years from 1940 though 2021. For example, total assets invested in mutual funds increased from $0.5 billion in 1940 to $11,999.7 billion in 2007. In addition, the number of mutual funds increased from 68 in 1940 to 8,040 in 2007. </a:t>
            </a:r>
          </a:p>
          <a:p>
            <a:endParaRPr lang="en-US" altLang="en-US" sz="1200" b="0" i="0" u="none" strike="noStrike" baseline="0" dirty="0">
              <a:solidFill>
                <a:srgbClr val="424D67"/>
              </a:solidFill>
              <a:latin typeface="+mn-lt"/>
            </a:endParaRPr>
          </a:p>
          <a:p>
            <a:r>
              <a:rPr lang="en-US" sz="1200" b="0" i="0" u="none" strike="noStrike" baseline="0" dirty="0">
                <a:solidFill>
                  <a:srgbClr val="424D67"/>
                </a:solidFill>
                <a:latin typeface="+mn-lt"/>
              </a:rPr>
              <a:t>The 2008–2009 financial crisis and the collapse in stock and other security prices produced the largest drop ever recorded in the value of industry assets. At the end of 2008, total assets fell to $9,620.3 billion. As the economy recovered in 2009, so did assets invested in mutual funds, growing to $11,111.2 billion by the end of the year and to $33,124.5 billion in 2021. </a:t>
            </a:r>
          </a:p>
          <a:p>
            <a:endParaRPr lang="en-US" altLang="en-US" sz="1200" b="0" i="0" u="none" strike="noStrike" baseline="0" dirty="0">
              <a:solidFill>
                <a:srgbClr val="424D67"/>
              </a:solidFill>
              <a:latin typeface="+mn-lt"/>
            </a:endParaRPr>
          </a:p>
          <a:p>
            <a:endParaRPr lang="en-US" alt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1CAB80B8-A1DB-43A5-8D13-490BDC03D95F}" type="slidenum">
              <a:rPr lang="en-US" altLang="en-US" sz="1200"/>
              <a:pPr algn="r"/>
              <a:t>31</a:t>
            </a:fld>
            <a:endParaRPr lang="en-US" altLang="en-US" sz="1200" dirty="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A number of funds got mixed up in the scandals plaguing the mutual fund industry in the 2000s. </a:t>
            </a:r>
            <a:endParaRPr lang="en-US" altLang="en-US" sz="1200" dirty="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4D4FAD62-29CC-480B-9B38-41E702193166}" type="slidenum">
              <a:rPr lang="en-US" altLang="en-US" sz="1200"/>
              <a:pPr algn="r"/>
              <a:t>5</a:t>
            </a:fld>
            <a:endParaRPr lang="en-US" altLang="en-US" sz="1200" dirty="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4156605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6E86D118-7B18-4A2E-B045-C9A91950D8A0}" type="slidenum">
              <a:rPr lang="en-US" altLang="en-US" sz="1200"/>
              <a:pPr algn="r"/>
              <a:t>6</a:t>
            </a:fld>
            <a:endParaRPr lang="en-US" altLang="en-US" sz="1200" dirty="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6E86D118-7B18-4A2E-B045-C9A91950D8A0}" type="slidenum">
              <a:rPr lang="en-US" altLang="en-US" sz="1200"/>
              <a:pPr algn="r"/>
              <a:t>7</a:t>
            </a:fld>
            <a:endParaRPr lang="en-US" altLang="en-US" sz="1200" dirty="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92194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A097EF6D-F05C-45D1-8445-F71E36892231}" type="slidenum">
              <a:rPr lang="en-US" altLang="en-US" sz="1200"/>
              <a:pPr algn="r"/>
              <a:t>8</a:t>
            </a:fld>
            <a:endParaRPr lang="en-US" altLang="en-US" sz="1200" dirty="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n-lt"/>
              </a:rPr>
              <a:t>Table 17–3 reports the growth in the mutual fund industry based on the number of funds in existence from 1985 through 2021. </a:t>
            </a:r>
          </a:p>
          <a:p>
            <a:endParaRPr lang="en-US" sz="1200" b="0" i="0" u="none" strike="noStrike" baseline="0" dirty="0">
              <a:solidFill>
                <a:srgbClr val="424D67"/>
              </a:solidFill>
              <a:latin typeface="+mn-lt"/>
            </a:endParaRPr>
          </a:p>
          <a:p>
            <a:r>
              <a:rPr lang="en-US" sz="1200" b="0" i="0" u="none" strike="noStrike" baseline="0" dirty="0">
                <a:solidFill>
                  <a:srgbClr val="424D67"/>
                </a:solidFill>
                <a:latin typeface="+mn-lt"/>
              </a:rPr>
              <a:t>All categories of funds have generally increased in number in this time period, from a total of 1,528 in 1985 to 8,040 in 2007. Also, the number of equity funds boomed in the 1990s: equity funds numbered 4,737 in 2007, up from 1,099 in 1990, while bond funds numbered 2,002 in 2007, up from 1,047 in 1990. But again, the 2008–2009 financial crisis and the collapse in financial markets produced a significant drop in the number of mutual funds. The number of equity and bond funds was 4,589 and 1,889, respectively, by the end of 2009. The total number of funds dropped below 8,000 for the first time since 1999. In terms of the number of funds, the industry still had not recovered from the crisis. By 2021, the number of equity funds decreased to 4,380 and the total number of funds decreased to 7,481.</a:t>
            </a:r>
            <a:endParaRPr lang="en-US" altLang="en-US" dirty="0">
              <a:latin typeface="+mn-lt"/>
            </a:endParaRPr>
          </a:p>
          <a:p>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F78B4329-D92E-4635-96AE-C1287D0D0DCF}" type="slidenum">
              <a:rPr lang="en-US" altLang="en-US" sz="1200"/>
              <a:pPr algn="r"/>
              <a:t>9</a:t>
            </a:fld>
            <a:endParaRPr lang="en-US" altLang="en-US" sz="1200"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fld id="{CB94D469-57CA-4DAD-B98C-0A569553C3BA}" type="slidenum">
              <a:rPr lang="en-US" altLang="en-US" sz="1200"/>
              <a:pPr algn="r"/>
              <a:t>10</a:t>
            </a:fld>
            <a:endParaRPr lang="en-US" altLang="en-US" sz="1200" dirty="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baseline="0" dirty="0">
                <a:solidFill>
                  <a:srgbClr val="424D67"/>
                </a:solidFill>
                <a:latin typeface="+mj-lt"/>
              </a:rPr>
              <a:t>Table 17-4 lists some characteristics of household mutual fund owners as of 2021. </a:t>
            </a:r>
            <a:endParaRPr lang="en-US" altLang="en-US" sz="1200" dirty="0">
              <a:latin typeface="+mj-lt"/>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2" name="Rectangle 5">
            <a:extLst>
              <a:ext uri="{FF2B5EF4-FFF2-40B4-BE49-F238E27FC236}">
                <a16:creationId xmlns:a16="http://schemas.microsoft.com/office/drawing/2014/main" id="{7762B64E-429E-4EB5-B8CF-B9E94E6816A9}"/>
              </a:ext>
            </a:extLst>
          </p:cNvPr>
          <p:cNvSpPr>
            <a:spLocks noGrp="1" noChangeArrowheads="1"/>
          </p:cNvSpPr>
          <p:nvPr>
            <p:ph type="dt" sz="half" idx="10"/>
          </p:nvPr>
        </p:nvSpPr>
        <p:spPr>
          <a:xfrm>
            <a:off x="457200" y="6248400"/>
            <a:ext cx="2133600" cy="457200"/>
          </a:xfrm>
        </p:spPr>
        <p:txBody>
          <a:bodyPr/>
          <a:lstStyle>
            <a:lvl1pPr>
              <a:defRPr/>
            </a:lvl1pPr>
          </a:lstStyle>
          <a:p>
            <a:pPr>
              <a:defRPr/>
            </a:pPr>
            <a:fld id="{C6A0C016-4F7B-42B9-A7B6-407686D6EDE6}" type="datetime1">
              <a:rPr lang="en-US" smtClean="0"/>
              <a:t>3/13/2024</a:t>
            </a:fld>
            <a:endParaRPr lang="en-US" altLang="en-US" dirty="0"/>
          </a:p>
        </p:txBody>
      </p:sp>
      <p:sp>
        <p:nvSpPr>
          <p:cNvPr id="43" name="Line 2">
            <a:extLst>
              <a:ext uri="{FF2B5EF4-FFF2-40B4-BE49-F238E27FC236}">
                <a16:creationId xmlns:a16="http://schemas.microsoft.com/office/drawing/2014/main" id="{9535E30A-0E41-474E-865D-D95B33A08275}"/>
              </a:ext>
            </a:extLst>
          </p:cNvPr>
          <p:cNvSpPr>
            <a:spLocks noChangeShapeType="1"/>
          </p:cNvSpPr>
          <p:nvPr userDrawn="1"/>
        </p:nvSpPr>
        <p:spPr bwMode="auto">
          <a:xfrm>
            <a:off x="6019800" y="11811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grpSp>
        <p:nvGrpSpPr>
          <p:cNvPr id="44" name="Group 8">
            <a:extLst>
              <a:ext uri="{FF2B5EF4-FFF2-40B4-BE49-F238E27FC236}">
                <a16:creationId xmlns:a16="http://schemas.microsoft.com/office/drawing/2014/main" id="{D7286167-081F-4B49-BAD9-1B8218FED4CA}"/>
              </a:ext>
            </a:extLst>
          </p:cNvPr>
          <p:cNvGrpSpPr>
            <a:grpSpLocks/>
          </p:cNvGrpSpPr>
          <p:nvPr userDrawn="1"/>
        </p:nvGrpSpPr>
        <p:grpSpPr bwMode="auto">
          <a:xfrm rot="16200000">
            <a:off x="6595105" y="186698"/>
            <a:ext cx="1287785" cy="2133599"/>
            <a:chOff x="4704" y="1885"/>
            <a:chExt cx="843" cy="1379"/>
          </a:xfrm>
        </p:grpSpPr>
        <p:sp>
          <p:nvSpPr>
            <p:cNvPr id="45" name="Oval 9">
              <a:extLst>
                <a:ext uri="{FF2B5EF4-FFF2-40B4-BE49-F238E27FC236}">
                  <a16:creationId xmlns:a16="http://schemas.microsoft.com/office/drawing/2014/main" id="{E1EE6F28-12C0-4D87-AD48-C72FCD8BEB41}"/>
                </a:ext>
              </a:extLst>
            </p:cNvPr>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6" name="Oval 10">
              <a:extLst>
                <a:ext uri="{FF2B5EF4-FFF2-40B4-BE49-F238E27FC236}">
                  <a16:creationId xmlns:a16="http://schemas.microsoft.com/office/drawing/2014/main" id="{B7391A0A-F4E4-43CC-BED5-977B07075894}"/>
                </a:ext>
              </a:extLst>
            </p:cNvPr>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7" name="Oval 11">
              <a:extLst>
                <a:ext uri="{FF2B5EF4-FFF2-40B4-BE49-F238E27FC236}">
                  <a16:creationId xmlns:a16="http://schemas.microsoft.com/office/drawing/2014/main" id="{0901A9EC-E352-4B4D-802E-BE93A372AA60}"/>
                </a:ext>
              </a:extLst>
            </p:cNvPr>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8" name="Oval 12">
              <a:extLst>
                <a:ext uri="{FF2B5EF4-FFF2-40B4-BE49-F238E27FC236}">
                  <a16:creationId xmlns:a16="http://schemas.microsoft.com/office/drawing/2014/main" id="{D72B017F-5A24-470B-AE53-F1786F8C7571}"/>
                </a:ext>
              </a:extLst>
            </p:cNvPr>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49" name="Oval 13">
              <a:extLst>
                <a:ext uri="{FF2B5EF4-FFF2-40B4-BE49-F238E27FC236}">
                  <a16:creationId xmlns:a16="http://schemas.microsoft.com/office/drawing/2014/main" id="{1DD6DDF4-8F28-479D-BBBA-EEC1FFB91CD8}"/>
                </a:ext>
              </a:extLst>
            </p:cNvPr>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0" name="Oval 14">
              <a:extLst>
                <a:ext uri="{FF2B5EF4-FFF2-40B4-BE49-F238E27FC236}">
                  <a16:creationId xmlns:a16="http://schemas.microsoft.com/office/drawing/2014/main" id="{5C1F42DD-B36F-406C-80FF-D78BD275BB1F}"/>
                </a:ext>
              </a:extLst>
            </p:cNvPr>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1" name="Oval 15">
              <a:extLst>
                <a:ext uri="{FF2B5EF4-FFF2-40B4-BE49-F238E27FC236}">
                  <a16:creationId xmlns:a16="http://schemas.microsoft.com/office/drawing/2014/main" id="{59A2EED6-C4B6-45DE-B8BD-F22D39E106C8}"/>
                </a:ext>
              </a:extLst>
            </p:cNvPr>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2" name="Oval 16">
              <a:extLst>
                <a:ext uri="{FF2B5EF4-FFF2-40B4-BE49-F238E27FC236}">
                  <a16:creationId xmlns:a16="http://schemas.microsoft.com/office/drawing/2014/main" id="{A7826DE0-F190-4D8C-B08A-83934A05395C}"/>
                </a:ext>
              </a:extLst>
            </p:cNvPr>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3" name="Oval 17">
              <a:extLst>
                <a:ext uri="{FF2B5EF4-FFF2-40B4-BE49-F238E27FC236}">
                  <a16:creationId xmlns:a16="http://schemas.microsoft.com/office/drawing/2014/main" id="{7F238584-808C-4B22-9F3D-7B3EF19A5475}"/>
                </a:ext>
              </a:extLst>
            </p:cNvPr>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4" name="Oval 18">
              <a:extLst>
                <a:ext uri="{FF2B5EF4-FFF2-40B4-BE49-F238E27FC236}">
                  <a16:creationId xmlns:a16="http://schemas.microsoft.com/office/drawing/2014/main" id="{5481EF80-7B81-4457-9AEA-437200E81D42}"/>
                </a:ext>
              </a:extLst>
            </p:cNvPr>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5" name="Oval 19">
              <a:extLst>
                <a:ext uri="{FF2B5EF4-FFF2-40B4-BE49-F238E27FC236}">
                  <a16:creationId xmlns:a16="http://schemas.microsoft.com/office/drawing/2014/main" id="{1FDEEC52-00E2-4101-A0B1-3699EC1B5994}"/>
                </a:ext>
              </a:extLst>
            </p:cNvPr>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6" name="Oval 20">
              <a:extLst>
                <a:ext uri="{FF2B5EF4-FFF2-40B4-BE49-F238E27FC236}">
                  <a16:creationId xmlns:a16="http://schemas.microsoft.com/office/drawing/2014/main" id="{EBDC70A8-8853-4E94-8BE8-8044B83F8ED2}"/>
                </a:ext>
              </a:extLst>
            </p:cNvPr>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7" name="Oval 21">
              <a:extLst>
                <a:ext uri="{FF2B5EF4-FFF2-40B4-BE49-F238E27FC236}">
                  <a16:creationId xmlns:a16="http://schemas.microsoft.com/office/drawing/2014/main" id="{EC3CC028-76CB-40F9-B5EB-5EDEDC294254}"/>
                </a:ext>
              </a:extLst>
            </p:cNvPr>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8" name="Oval 22">
              <a:extLst>
                <a:ext uri="{FF2B5EF4-FFF2-40B4-BE49-F238E27FC236}">
                  <a16:creationId xmlns:a16="http://schemas.microsoft.com/office/drawing/2014/main" id="{9F010340-CD70-461C-A744-5414B0149CE1}"/>
                </a:ext>
              </a:extLst>
            </p:cNvPr>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59" name="Oval 23">
              <a:extLst>
                <a:ext uri="{FF2B5EF4-FFF2-40B4-BE49-F238E27FC236}">
                  <a16:creationId xmlns:a16="http://schemas.microsoft.com/office/drawing/2014/main" id="{B5CAEFCE-A3C4-474C-9878-F7AC96685F53}"/>
                </a:ext>
              </a:extLst>
            </p:cNvPr>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0" name="Oval 24">
              <a:extLst>
                <a:ext uri="{FF2B5EF4-FFF2-40B4-BE49-F238E27FC236}">
                  <a16:creationId xmlns:a16="http://schemas.microsoft.com/office/drawing/2014/main" id="{A902CC34-A325-4722-9CEE-1CA6A368CAA7}"/>
                </a:ext>
              </a:extLst>
            </p:cNvPr>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1" name="Oval 25">
              <a:extLst>
                <a:ext uri="{FF2B5EF4-FFF2-40B4-BE49-F238E27FC236}">
                  <a16:creationId xmlns:a16="http://schemas.microsoft.com/office/drawing/2014/main" id="{80814AC7-016F-47A7-A508-5EF6471CDEB5}"/>
                </a:ext>
              </a:extLst>
            </p:cNvPr>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2" name="Oval 26">
              <a:extLst>
                <a:ext uri="{FF2B5EF4-FFF2-40B4-BE49-F238E27FC236}">
                  <a16:creationId xmlns:a16="http://schemas.microsoft.com/office/drawing/2014/main" id="{63C7B018-4E66-490A-AD71-4B360EB03876}"/>
                </a:ext>
              </a:extLst>
            </p:cNvPr>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3" name="Oval 27">
              <a:extLst>
                <a:ext uri="{FF2B5EF4-FFF2-40B4-BE49-F238E27FC236}">
                  <a16:creationId xmlns:a16="http://schemas.microsoft.com/office/drawing/2014/main" id="{4F5D73FE-505C-458E-B142-B3A0BB8D39DD}"/>
                </a:ext>
              </a:extLst>
            </p:cNvPr>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4" name="Oval 28">
              <a:extLst>
                <a:ext uri="{FF2B5EF4-FFF2-40B4-BE49-F238E27FC236}">
                  <a16:creationId xmlns:a16="http://schemas.microsoft.com/office/drawing/2014/main" id="{A49B6E23-9D2C-42C9-A191-7635D7D5A887}"/>
                </a:ext>
              </a:extLst>
            </p:cNvPr>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5" name="Oval 29">
              <a:extLst>
                <a:ext uri="{FF2B5EF4-FFF2-40B4-BE49-F238E27FC236}">
                  <a16:creationId xmlns:a16="http://schemas.microsoft.com/office/drawing/2014/main" id="{8568EB90-D71C-418D-84BB-821B871301A5}"/>
                </a:ext>
              </a:extLst>
            </p:cNvPr>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6" name="Oval 30">
              <a:extLst>
                <a:ext uri="{FF2B5EF4-FFF2-40B4-BE49-F238E27FC236}">
                  <a16:creationId xmlns:a16="http://schemas.microsoft.com/office/drawing/2014/main" id="{33A31888-1FE8-46F0-BBD8-22D3B2C7B415}"/>
                </a:ext>
              </a:extLst>
            </p:cNvPr>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7" name="Oval 31">
              <a:extLst>
                <a:ext uri="{FF2B5EF4-FFF2-40B4-BE49-F238E27FC236}">
                  <a16:creationId xmlns:a16="http://schemas.microsoft.com/office/drawing/2014/main" id="{4207B0DA-5AC3-4862-92CB-EB3819CBBED2}"/>
                </a:ext>
              </a:extLst>
            </p:cNvPr>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8" name="Oval 32">
              <a:extLst>
                <a:ext uri="{FF2B5EF4-FFF2-40B4-BE49-F238E27FC236}">
                  <a16:creationId xmlns:a16="http://schemas.microsoft.com/office/drawing/2014/main" id="{47F3E1D3-1A55-4614-BDD8-855057236FAA}"/>
                </a:ext>
              </a:extLst>
            </p:cNvPr>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69" name="Oval 33">
              <a:extLst>
                <a:ext uri="{FF2B5EF4-FFF2-40B4-BE49-F238E27FC236}">
                  <a16:creationId xmlns:a16="http://schemas.microsoft.com/office/drawing/2014/main" id="{AF6E34E1-4C1C-43D6-A7BD-7BE40973E395}"/>
                </a:ext>
              </a:extLst>
            </p:cNvPr>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0" name="Oval 34">
              <a:extLst>
                <a:ext uri="{FF2B5EF4-FFF2-40B4-BE49-F238E27FC236}">
                  <a16:creationId xmlns:a16="http://schemas.microsoft.com/office/drawing/2014/main" id="{6D172958-B85B-4FE7-9442-3BE42426C616}"/>
                </a:ext>
              </a:extLst>
            </p:cNvPr>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1" name="Oval 35">
              <a:extLst>
                <a:ext uri="{FF2B5EF4-FFF2-40B4-BE49-F238E27FC236}">
                  <a16:creationId xmlns:a16="http://schemas.microsoft.com/office/drawing/2014/main" id="{FF3B5C4C-A726-4E4E-9DF4-76EC31B30E7D}"/>
                </a:ext>
              </a:extLst>
            </p:cNvPr>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2" name="Oval 36">
              <a:extLst>
                <a:ext uri="{FF2B5EF4-FFF2-40B4-BE49-F238E27FC236}">
                  <a16:creationId xmlns:a16="http://schemas.microsoft.com/office/drawing/2014/main" id="{56C80242-C160-4481-B9A0-5A8F14843F55}"/>
                </a:ext>
              </a:extLst>
            </p:cNvPr>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3" name="Oval 37">
              <a:extLst>
                <a:ext uri="{FF2B5EF4-FFF2-40B4-BE49-F238E27FC236}">
                  <a16:creationId xmlns:a16="http://schemas.microsoft.com/office/drawing/2014/main" id="{0C410789-1FDE-46E4-96AA-AD20C0AF24C8}"/>
                </a:ext>
              </a:extLst>
            </p:cNvPr>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4" name="Oval 38">
              <a:extLst>
                <a:ext uri="{FF2B5EF4-FFF2-40B4-BE49-F238E27FC236}">
                  <a16:creationId xmlns:a16="http://schemas.microsoft.com/office/drawing/2014/main" id="{002DDEE1-8649-4245-A65E-3810D8256982}"/>
                </a:ext>
              </a:extLst>
            </p:cNvPr>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sp>
          <p:nvSpPr>
            <p:cNvPr id="75" name="Oval 39">
              <a:extLst>
                <a:ext uri="{FF2B5EF4-FFF2-40B4-BE49-F238E27FC236}">
                  <a16:creationId xmlns:a16="http://schemas.microsoft.com/office/drawing/2014/main" id="{A56A1006-E62E-41DD-84CF-FFE15A724171}"/>
                </a:ext>
              </a:extLst>
            </p:cNvPr>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endParaRPr lang="en-US" altLang="en-US" dirty="0"/>
            </a:p>
          </p:txBody>
        </p:sp>
      </p:grpSp>
      <p:sp>
        <p:nvSpPr>
          <p:cNvPr id="76" name="Rectangle 3">
            <a:extLst>
              <a:ext uri="{FF2B5EF4-FFF2-40B4-BE49-F238E27FC236}">
                <a16:creationId xmlns:a16="http://schemas.microsoft.com/office/drawing/2014/main" id="{E97DE24F-830D-4867-AED2-5CCBD979034D}"/>
              </a:ext>
            </a:extLst>
          </p:cNvPr>
          <p:cNvSpPr>
            <a:spLocks noGrp="1" noChangeArrowheads="1"/>
          </p:cNvSpPr>
          <p:nvPr>
            <p:ph type="ctrTitle"/>
          </p:nvPr>
        </p:nvSpPr>
        <p:spPr>
          <a:xfrm>
            <a:off x="336986" y="329594"/>
            <a:ext cx="5530414" cy="1550916"/>
          </a:xfrm>
        </p:spPr>
        <p:txBody>
          <a:bodyPr/>
          <a:lstStyle>
            <a:lvl1pPr algn="r">
              <a:defRPr sz="4800"/>
            </a:lvl1pPr>
          </a:lstStyle>
          <a:p>
            <a:pPr lvl="0"/>
            <a:r>
              <a:rPr lang="en-US" altLang="en-US" noProof="0" dirty="0"/>
              <a:t>Click to edit Master title style</a:t>
            </a:r>
          </a:p>
        </p:txBody>
      </p:sp>
      <p:sp>
        <p:nvSpPr>
          <p:cNvPr id="77" name="Rectangle 4">
            <a:extLst>
              <a:ext uri="{FF2B5EF4-FFF2-40B4-BE49-F238E27FC236}">
                <a16:creationId xmlns:a16="http://schemas.microsoft.com/office/drawing/2014/main" id="{6BD7EBD8-03DE-4A95-A00E-5FEC8159B8A4}"/>
              </a:ext>
            </a:extLst>
          </p:cNvPr>
          <p:cNvSpPr>
            <a:spLocks noGrp="1" noChangeArrowheads="1"/>
          </p:cNvSpPr>
          <p:nvPr>
            <p:ph type="subTitle" idx="1"/>
          </p:nvPr>
        </p:nvSpPr>
        <p:spPr>
          <a:xfrm>
            <a:off x="288912" y="2247900"/>
            <a:ext cx="5575354" cy="2362200"/>
          </a:xfrm>
        </p:spPr>
        <p:txBody>
          <a:bodyPr/>
          <a:lstStyle>
            <a:lvl1pPr marL="0" indent="0" algn="r">
              <a:buFont typeface="Wingdings" pitchFamily="2" charset="2"/>
              <a:buNone/>
              <a:defRPr sz="3200"/>
            </a:lvl1pPr>
          </a:lstStyle>
          <a:p>
            <a:pPr lvl="0"/>
            <a:r>
              <a:rPr lang="en-US" altLang="en-US" noProof="0" dirty="0"/>
              <a:t>Click to edit Master subtitle style</a:t>
            </a:r>
          </a:p>
        </p:txBody>
      </p:sp>
      <p:pic>
        <p:nvPicPr>
          <p:cNvPr id="78" name="Picture 77" descr="A city skyline with tall buildings&#10;&#10;Description automatically generated with low confidence">
            <a:extLst>
              <a:ext uri="{FF2B5EF4-FFF2-40B4-BE49-F238E27FC236}">
                <a16:creationId xmlns:a16="http://schemas.microsoft.com/office/drawing/2014/main" id="{C0DAA52D-48E1-494D-B2EF-DF048FD6D80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2200" y="2162174"/>
            <a:ext cx="2716145" cy="3514721"/>
          </a:xfrm>
          <a:prstGeom prst="rect">
            <a:avLst/>
          </a:prstGeom>
        </p:spPr>
      </p:pic>
      <p:sp>
        <p:nvSpPr>
          <p:cNvPr id="79" name="Line 40">
            <a:extLst>
              <a:ext uri="{FF2B5EF4-FFF2-40B4-BE49-F238E27FC236}">
                <a16:creationId xmlns:a16="http://schemas.microsoft.com/office/drawing/2014/main" id="{62425D7F-A961-43C0-B194-328A09E6B851}"/>
              </a:ext>
            </a:extLst>
          </p:cNvPr>
          <p:cNvSpPr>
            <a:spLocks noChangeShapeType="1"/>
          </p:cNvSpPr>
          <p:nvPr userDrawn="1"/>
        </p:nvSpPr>
        <p:spPr bwMode="auto">
          <a:xfrm>
            <a:off x="341603" y="2017712"/>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80" name="Rectangle 6">
            <a:extLst>
              <a:ext uri="{FF2B5EF4-FFF2-40B4-BE49-F238E27FC236}">
                <a16:creationId xmlns:a16="http://schemas.microsoft.com/office/drawing/2014/main" id="{43853FB0-28AB-4ACE-97F0-BECA135033C8}"/>
              </a:ext>
            </a:extLst>
          </p:cNvPr>
          <p:cNvSpPr>
            <a:spLocks noGrp="1" noChangeArrowheads="1"/>
          </p:cNvSpPr>
          <p:nvPr>
            <p:ph type="ftr" sz="quarter" idx="11"/>
          </p:nvPr>
        </p:nvSpPr>
        <p:spPr>
          <a:xfrm>
            <a:off x="3124200" y="6248400"/>
            <a:ext cx="2895600" cy="457200"/>
          </a:xfrm>
        </p:spPr>
        <p:txBody>
          <a:bodyPr/>
          <a:lstStyle>
            <a:lvl1pPr>
              <a:defRPr dirty="0"/>
            </a:lvl1pPr>
          </a:lstStyle>
          <a:p>
            <a:pPr>
              <a:defRPr/>
            </a:pPr>
            <a:r>
              <a:rPr lang="en-US" altLang="en-US" dirty="0"/>
              <a:t>© 2022 McGraw Hill Education.</a:t>
            </a:r>
          </a:p>
        </p:txBody>
      </p:sp>
    </p:spTree>
    <p:extLst>
      <p:ext uri="{BB962C8B-B14F-4D97-AF65-F5344CB8AC3E}">
        <p14:creationId xmlns:p14="http://schemas.microsoft.com/office/powerpoint/2010/main" val="616025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CB41CF04-E7F5-4D7A-A43E-4E1AADC43D23}"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6D51A812-E6A8-4AD1-B119-F1A6B23586A0}" type="slidenum">
              <a:rPr lang="en-US" altLang="en-US"/>
              <a:pPr>
                <a:defRPr/>
              </a:pPr>
              <a:t>‹#›</a:t>
            </a:fld>
            <a:endParaRPr lang="en-US" altLang="en-US" dirty="0"/>
          </a:p>
        </p:txBody>
      </p:sp>
    </p:spTree>
    <p:extLst>
      <p:ext uri="{BB962C8B-B14F-4D97-AF65-F5344CB8AC3E}">
        <p14:creationId xmlns:p14="http://schemas.microsoft.com/office/powerpoint/2010/main" val="315098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771031C3-0433-4E7F-837A-A912B4B69042}"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11A21860-0734-4A31-A83B-3F22C0A41F2F}" type="slidenum">
              <a:rPr lang="en-US" altLang="en-US"/>
              <a:pPr>
                <a:defRPr/>
              </a:pPr>
              <a:t>‹#›</a:t>
            </a:fld>
            <a:endParaRPr lang="en-US" altLang="en-US" dirty="0"/>
          </a:p>
        </p:txBody>
      </p:sp>
    </p:spTree>
    <p:extLst>
      <p:ext uri="{BB962C8B-B14F-4D97-AF65-F5344CB8AC3E}">
        <p14:creationId xmlns:p14="http://schemas.microsoft.com/office/powerpoint/2010/main" val="3203913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B8AE1AF3-4B7C-44BC-9E8F-6DFDD092762F}"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7534FC70-E461-4F01-B11C-E2B50B4BC034}" type="slidenum">
              <a:rPr lang="en-US" altLang="en-US"/>
              <a:pPr>
                <a:defRPr/>
              </a:pPr>
              <a:t>‹#›</a:t>
            </a:fld>
            <a:endParaRPr lang="en-US" altLang="en-US" dirty="0"/>
          </a:p>
        </p:txBody>
      </p:sp>
    </p:spTree>
    <p:extLst>
      <p:ext uri="{BB962C8B-B14F-4D97-AF65-F5344CB8AC3E}">
        <p14:creationId xmlns:p14="http://schemas.microsoft.com/office/powerpoint/2010/main" val="3850731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337054C0-CF12-4815-92A7-49743BFBDB7B}" type="datetime1">
              <a:rPr lang="en-US" smtClean="0"/>
              <a:t>3/13/2024</a:t>
            </a:fld>
            <a:endParaRPr lang="en-US" altLang="en-US" dirty="0"/>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6" name="Rectangle 7"/>
          <p:cNvSpPr>
            <a:spLocks noGrp="1" noChangeArrowheads="1"/>
          </p:cNvSpPr>
          <p:nvPr>
            <p:ph type="sldNum" sz="quarter" idx="12"/>
          </p:nvPr>
        </p:nvSpPr>
        <p:spPr>
          <a:ln/>
        </p:spPr>
        <p:txBody>
          <a:bodyPr/>
          <a:lstStyle>
            <a:lvl1pPr>
              <a:defRPr/>
            </a:lvl1pPr>
          </a:lstStyle>
          <a:p>
            <a:pPr>
              <a:defRPr/>
            </a:pPr>
            <a:r>
              <a:rPr lang="en-US" altLang="en-US" dirty="0"/>
              <a:t>1-</a:t>
            </a:r>
            <a:fld id="{7C8605B8-6250-4702-8C8D-73E4B9C6D9EB}" type="slidenum">
              <a:rPr lang="en-US" altLang="en-US"/>
              <a:pPr>
                <a:defRPr/>
              </a:pPr>
              <a:t>‹#›</a:t>
            </a:fld>
            <a:endParaRPr lang="en-US" altLang="en-US" dirty="0"/>
          </a:p>
        </p:txBody>
      </p:sp>
    </p:spTree>
    <p:extLst>
      <p:ext uri="{BB962C8B-B14F-4D97-AF65-F5344CB8AC3E}">
        <p14:creationId xmlns:p14="http://schemas.microsoft.com/office/powerpoint/2010/main" val="2670465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AA0FF125-ED6D-4345-AFDD-B7D0353D45AA}"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A516E93D-D1DE-47B3-9F4E-FFC5E5E91C95}" type="slidenum">
              <a:rPr lang="en-US" altLang="en-US"/>
              <a:pPr>
                <a:defRPr/>
              </a:pPr>
              <a:t>‹#›</a:t>
            </a:fld>
            <a:endParaRPr lang="en-US" altLang="en-US" dirty="0"/>
          </a:p>
        </p:txBody>
      </p:sp>
    </p:spTree>
    <p:extLst>
      <p:ext uri="{BB962C8B-B14F-4D97-AF65-F5344CB8AC3E}">
        <p14:creationId xmlns:p14="http://schemas.microsoft.com/office/powerpoint/2010/main" val="4194953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2B37CADC-5A91-481F-A178-36127F1421E4}" type="datetime1">
              <a:rPr lang="en-US" smtClean="0"/>
              <a:t>3/13/2024</a:t>
            </a:fld>
            <a:endParaRPr lang="en-US" altLang="en-US" dirty="0"/>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9" name="Rectangle 7"/>
          <p:cNvSpPr>
            <a:spLocks noGrp="1" noChangeArrowheads="1"/>
          </p:cNvSpPr>
          <p:nvPr>
            <p:ph type="sldNum" sz="quarter" idx="12"/>
          </p:nvPr>
        </p:nvSpPr>
        <p:spPr>
          <a:ln/>
        </p:spPr>
        <p:txBody>
          <a:bodyPr/>
          <a:lstStyle>
            <a:lvl1pPr>
              <a:defRPr/>
            </a:lvl1pPr>
          </a:lstStyle>
          <a:p>
            <a:pPr>
              <a:defRPr/>
            </a:pPr>
            <a:r>
              <a:rPr lang="en-US" altLang="en-US" dirty="0"/>
              <a:t>1-</a:t>
            </a:r>
            <a:fld id="{16EC7DA8-CB43-4A57-9034-20060DC9DBB4}" type="slidenum">
              <a:rPr lang="en-US" altLang="en-US"/>
              <a:pPr>
                <a:defRPr/>
              </a:pPr>
              <a:t>‹#›</a:t>
            </a:fld>
            <a:endParaRPr lang="en-US" altLang="en-US" dirty="0"/>
          </a:p>
        </p:txBody>
      </p:sp>
    </p:spTree>
    <p:extLst>
      <p:ext uri="{BB962C8B-B14F-4D97-AF65-F5344CB8AC3E}">
        <p14:creationId xmlns:p14="http://schemas.microsoft.com/office/powerpoint/2010/main" val="3825696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98F2445E-DD2B-41E7-87B0-BE2DE2EF7860}" type="datetime1">
              <a:rPr lang="en-US" smtClean="0"/>
              <a:t>3/13/2024</a:t>
            </a:fld>
            <a:endParaRPr lang="en-US" altLang="en-US" dirty="0"/>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5" name="Rectangle 7"/>
          <p:cNvSpPr>
            <a:spLocks noGrp="1" noChangeArrowheads="1"/>
          </p:cNvSpPr>
          <p:nvPr>
            <p:ph type="sldNum" sz="quarter" idx="12"/>
          </p:nvPr>
        </p:nvSpPr>
        <p:spPr>
          <a:ln/>
        </p:spPr>
        <p:txBody>
          <a:bodyPr/>
          <a:lstStyle>
            <a:lvl1pPr>
              <a:defRPr/>
            </a:lvl1pPr>
          </a:lstStyle>
          <a:p>
            <a:pPr>
              <a:defRPr/>
            </a:pPr>
            <a:r>
              <a:rPr lang="en-US" altLang="en-US" dirty="0"/>
              <a:t>1-</a:t>
            </a:r>
            <a:fld id="{E0BE7138-9285-410D-B9C0-F38B08AB751B}" type="slidenum">
              <a:rPr lang="en-US" altLang="en-US"/>
              <a:pPr>
                <a:defRPr/>
              </a:pPr>
              <a:t>‹#›</a:t>
            </a:fld>
            <a:endParaRPr lang="en-US" altLang="en-US" dirty="0"/>
          </a:p>
        </p:txBody>
      </p:sp>
    </p:spTree>
    <p:extLst>
      <p:ext uri="{BB962C8B-B14F-4D97-AF65-F5344CB8AC3E}">
        <p14:creationId xmlns:p14="http://schemas.microsoft.com/office/powerpoint/2010/main" val="3293133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C1AEC259-6271-4623-B44C-0B54D5889351}" type="datetime1">
              <a:rPr lang="en-US" smtClean="0"/>
              <a:t>3/13/2024</a:t>
            </a:fld>
            <a:endParaRPr lang="en-US" altLang="en-US" dirty="0"/>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4" name="Rectangle 7"/>
          <p:cNvSpPr>
            <a:spLocks noGrp="1" noChangeArrowheads="1"/>
          </p:cNvSpPr>
          <p:nvPr>
            <p:ph type="sldNum" sz="quarter" idx="12"/>
          </p:nvPr>
        </p:nvSpPr>
        <p:spPr>
          <a:ln/>
        </p:spPr>
        <p:txBody>
          <a:bodyPr/>
          <a:lstStyle>
            <a:lvl1pPr>
              <a:defRPr/>
            </a:lvl1pPr>
          </a:lstStyle>
          <a:p>
            <a:pPr>
              <a:defRPr/>
            </a:pPr>
            <a:r>
              <a:rPr lang="en-US" altLang="en-US" dirty="0"/>
              <a:t>1-</a:t>
            </a:r>
            <a:fld id="{52CE7ADD-A795-4921-A2BD-28D5CD18E819}" type="slidenum">
              <a:rPr lang="en-US" altLang="en-US"/>
              <a:pPr>
                <a:defRPr/>
              </a:pPr>
              <a:t>‹#›</a:t>
            </a:fld>
            <a:endParaRPr lang="en-US" altLang="en-US" dirty="0"/>
          </a:p>
        </p:txBody>
      </p:sp>
    </p:spTree>
    <p:extLst>
      <p:ext uri="{BB962C8B-B14F-4D97-AF65-F5344CB8AC3E}">
        <p14:creationId xmlns:p14="http://schemas.microsoft.com/office/powerpoint/2010/main" val="2046410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C8A3667-B8A7-4B06-97D5-8CF8D7DBD5AF}"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DEE86895-B9B6-48EC-A9CF-F83446F01202}" type="slidenum">
              <a:rPr lang="en-US" altLang="en-US"/>
              <a:pPr>
                <a:defRPr/>
              </a:pPr>
              <a:t>‹#›</a:t>
            </a:fld>
            <a:endParaRPr lang="en-US" altLang="en-US" dirty="0"/>
          </a:p>
        </p:txBody>
      </p:sp>
    </p:spTree>
    <p:extLst>
      <p:ext uri="{BB962C8B-B14F-4D97-AF65-F5344CB8AC3E}">
        <p14:creationId xmlns:p14="http://schemas.microsoft.com/office/powerpoint/2010/main" val="1028889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1E78EDD-07A7-4D36-8002-CC532C37AC6A}" type="datetime1">
              <a:rPr lang="en-US" smtClean="0"/>
              <a:t>3/13/2024</a:t>
            </a:fld>
            <a:endParaRPr lang="en-US" altLang="en-US" dirty="0"/>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7" name="Rectangle 7"/>
          <p:cNvSpPr>
            <a:spLocks noGrp="1" noChangeArrowheads="1"/>
          </p:cNvSpPr>
          <p:nvPr>
            <p:ph type="sldNum" sz="quarter" idx="12"/>
          </p:nvPr>
        </p:nvSpPr>
        <p:spPr>
          <a:ln/>
        </p:spPr>
        <p:txBody>
          <a:bodyPr/>
          <a:lstStyle>
            <a:lvl1pPr>
              <a:defRPr/>
            </a:lvl1pPr>
          </a:lstStyle>
          <a:p>
            <a:pPr>
              <a:defRPr/>
            </a:pPr>
            <a:r>
              <a:rPr lang="en-US" altLang="en-US" dirty="0"/>
              <a:t>1-</a:t>
            </a:r>
            <a:fld id="{6EB4B551-3156-402D-A5DB-B3C473D0B2F7}" type="slidenum">
              <a:rPr lang="en-US" altLang="en-US"/>
              <a:pPr>
                <a:defRPr/>
              </a:pPr>
              <a:t>‹#›</a:t>
            </a:fld>
            <a:endParaRPr lang="en-US" altLang="en-US" dirty="0"/>
          </a:p>
        </p:txBody>
      </p:sp>
    </p:spTree>
    <p:extLst>
      <p:ext uri="{BB962C8B-B14F-4D97-AF65-F5344CB8AC3E}">
        <p14:creationId xmlns:p14="http://schemas.microsoft.com/office/powerpoint/2010/main" val="4038668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27"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4213"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smtClean="0">
                <a:latin typeface="+mn-lt"/>
              </a:defRPr>
            </a:lvl1pPr>
          </a:lstStyle>
          <a:p>
            <a:pPr>
              <a:defRPr/>
            </a:pPr>
            <a:fld id="{871CE441-94A2-4E8C-B302-C9C079AA1FE8}" type="datetime1">
              <a:rPr lang="en-US" smtClean="0"/>
              <a:t>3/13/2024</a:t>
            </a:fld>
            <a:endParaRPr lang="en-US" altLang="en-US" dirty="0"/>
          </a:p>
        </p:txBody>
      </p:sp>
      <p:sp>
        <p:nvSpPr>
          <p:cNvPr id="94214"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r>
              <a:rPr lang="en-US" altLang="en-US" dirty="0"/>
              <a:t>© 2019 McGraw-Hill Education. All rights reserved. Authorized only for instructor use in the classroom. No reproduction or further distribution permitted without the prior written consent of McGraw-Hill Education.</a:t>
            </a:r>
          </a:p>
        </p:txBody>
      </p:sp>
      <p:sp>
        <p:nvSpPr>
          <p:cNvPr id="94215"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latin typeface="+mn-lt"/>
              </a:defRPr>
            </a:lvl1pPr>
          </a:lstStyle>
          <a:p>
            <a:pPr>
              <a:defRPr/>
            </a:pPr>
            <a:r>
              <a:rPr lang="en-US" altLang="en-US" dirty="0"/>
              <a:t>1-</a:t>
            </a:r>
            <a:fld id="{20135558-509D-4083-973B-3ADE68AF318B}" type="slidenum">
              <a:rPr lang="en-US" altLang="en-US"/>
              <a:pPr>
                <a:defRPr/>
              </a:pPr>
              <a:t>‹#›</a:t>
            </a:fld>
            <a:endParaRPr lang="en-US" altLang="en-US" dirty="0"/>
          </a:p>
        </p:txBody>
      </p:sp>
      <p:grpSp>
        <p:nvGrpSpPr>
          <p:cNvPr id="1032" name="Group 8"/>
          <p:cNvGrpSpPr>
            <a:grpSpLocks/>
          </p:cNvGrpSpPr>
          <p:nvPr/>
        </p:nvGrpSpPr>
        <p:grpSpPr bwMode="auto">
          <a:xfrm>
            <a:off x="8153400" y="152400"/>
            <a:ext cx="792163" cy="1295400"/>
            <a:chOff x="5136" y="960"/>
            <a:chExt cx="528" cy="864"/>
          </a:xfrm>
        </p:grpSpPr>
        <p:sp>
          <p:nvSpPr>
            <p:cNvPr id="1033"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4"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5"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6"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7"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8"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39"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0"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1"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2"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3"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4"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5"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6"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7"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8"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49"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0"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1"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2"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3"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4"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5"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6"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7"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8"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59"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0"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1"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2"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sp>
          <p:nvSpPr>
            <p:cNvPr id="1063"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n-US" altLang="en-US" dirty="0"/>
            </a:p>
          </p:txBody>
        </p:sp>
      </p:grpSp>
    </p:spTree>
  </p:cSld>
  <p:clrMap bg1="lt1" tx1="dk1" bg2="lt2" tx2="dk2" accent1="accent1" accent2="accent2" accent3="accent3" accent4="accent4" accent5="accent5" accent6="accent6" hlink="hlink" folHlink="folHlink"/>
  <p:sldLayoutIdLst>
    <p:sldLayoutId id="2147483706"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hf sldNum="0"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pitchFamily="34" charset="0"/>
        </a:defRPr>
      </a:lvl2pPr>
      <a:lvl3pPr algn="l" rtl="0" eaLnBrk="0" fontAlgn="base" hangingPunct="0">
        <a:spcBef>
          <a:spcPct val="0"/>
        </a:spcBef>
        <a:spcAft>
          <a:spcPct val="0"/>
        </a:spcAft>
        <a:defRPr sz="3900" b="1">
          <a:solidFill>
            <a:schemeClr val="tx2"/>
          </a:solidFill>
          <a:latin typeface="Arial" pitchFamily="34" charset="0"/>
        </a:defRPr>
      </a:lvl3pPr>
      <a:lvl4pPr algn="l" rtl="0" eaLnBrk="0" fontAlgn="base" hangingPunct="0">
        <a:spcBef>
          <a:spcPct val="0"/>
        </a:spcBef>
        <a:spcAft>
          <a:spcPct val="0"/>
        </a:spcAft>
        <a:defRPr sz="3900" b="1">
          <a:solidFill>
            <a:schemeClr val="tx2"/>
          </a:solidFill>
          <a:latin typeface="Arial" pitchFamily="34" charset="0"/>
        </a:defRPr>
      </a:lvl4pPr>
      <a:lvl5pPr algn="l" rtl="0" eaLnBrk="0" fontAlgn="base" hangingPunct="0">
        <a:spcBef>
          <a:spcPct val="0"/>
        </a:spcBef>
        <a:spcAft>
          <a:spcPct val="0"/>
        </a:spcAft>
        <a:defRPr sz="3900" b="1">
          <a:solidFill>
            <a:schemeClr val="tx2"/>
          </a:solidFill>
          <a:latin typeface="Arial" pitchFamily="34" charset="0"/>
        </a:defRPr>
      </a:lvl5pPr>
      <a:lvl6pPr marL="457200" algn="l" rtl="0" fontAlgn="base">
        <a:spcBef>
          <a:spcPct val="0"/>
        </a:spcBef>
        <a:spcAft>
          <a:spcPct val="0"/>
        </a:spcAft>
        <a:defRPr sz="3900" b="1">
          <a:solidFill>
            <a:schemeClr val="tx2"/>
          </a:solidFill>
          <a:latin typeface="Arial" pitchFamily="34" charset="0"/>
        </a:defRPr>
      </a:lvl6pPr>
      <a:lvl7pPr marL="914400" algn="l" rtl="0" fontAlgn="base">
        <a:spcBef>
          <a:spcPct val="0"/>
        </a:spcBef>
        <a:spcAft>
          <a:spcPct val="0"/>
        </a:spcAft>
        <a:defRPr sz="3900" b="1">
          <a:solidFill>
            <a:schemeClr val="tx2"/>
          </a:solidFill>
          <a:latin typeface="Arial" pitchFamily="34" charset="0"/>
        </a:defRPr>
      </a:lvl7pPr>
      <a:lvl8pPr marL="1371600" algn="l" rtl="0" fontAlgn="base">
        <a:spcBef>
          <a:spcPct val="0"/>
        </a:spcBef>
        <a:spcAft>
          <a:spcPct val="0"/>
        </a:spcAft>
        <a:defRPr sz="3900" b="1">
          <a:solidFill>
            <a:schemeClr val="tx2"/>
          </a:solidFill>
          <a:latin typeface="Arial" pitchFamily="34" charset="0"/>
        </a:defRPr>
      </a:lvl8pPr>
      <a:lvl9pPr marL="1828800" algn="l" rtl="0" fontAlgn="base">
        <a:spcBef>
          <a:spcPct val="0"/>
        </a:spcBef>
        <a:spcAft>
          <a:spcPct val="0"/>
        </a:spcAft>
        <a:defRPr sz="3900" b="1">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p:txBody>
          <a:bodyPr/>
          <a:lstStyle/>
          <a:p>
            <a:pPr eaLnBrk="1" hangingPunct="1"/>
            <a:r>
              <a:rPr lang="en-US" altLang="en-US" dirty="0"/>
              <a:t>Chapter Seventeen</a:t>
            </a:r>
          </a:p>
        </p:txBody>
      </p:sp>
      <p:sp>
        <p:nvSpPr>
          <p:cNvPr id="3075" name="Rectangle 5"/>
          <p:cNvSpPr>
            <a:spLocks noGrp="1" noChangeArrowheads="1"/>
          </p:cNvSpPr>
          <p:nvPr>
            <p:ph type="subTitle" idx="1"/>
          </p:nvPr>
        </p:nvSpPr>
        <p:spPr/>
        <p:txBody>
          <a:bodyPr/>
          <a:lstStyle/>
          <a:p>
            <a:pPr eaLnBrk="1" hangingPunct="1"/>
            <a:r>
              <a:rPr lang="en-US" altLang="en-US" sz="5500" dirty="0"/>
              <a:t>Investment Companies</a:t>
            </a:r>
          </a:p>
        </p:txBody>
      </p:sp>
      <p:sp>
        <p:nvSpPr>
          <p:cNvPr id="2" name="Content Placeholder 1">
            <a:extLst>
              <a:ext uri="{FF2B5EF4-FFF2-40B4-BE49-F238E27FC236}">
                <a16:creationId xmlns:a16="http://schemas.microsoft.com/office/drawing/2014/main" id="{11649CBF-0F7E-43B4-B90B-56A8101246A8}"/>
              </a:ext>
            </a:extLst>
          </p:cNvPr>
          <p:cNvSpPr txBox="1">
            <a:spLocks/>
          </p:cNvSpPr>
          <p:nvPr/>
        </p:nvSpPr>
        <p:spPr bwMode="auto">
          <a:xfrm>
            <a:off x="315913" y="6392777"/>
            <a:ext cx="8617072" cy="325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eaLnBrk="1" fontAlgn="base" hangingPunct="1">
              <a:spcBef>
                <a:spcPct val="0"/>
              </a:spcBef>
              <a:spcAft>
                <a:spcPct val="0"/>
              </a:spcAft>
              <a:defRPr sz="1000" kern="1200" dirty="0">
                <a:solidFill>
                  <a:schemeClr val="tx1"/>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US" dirty="0">
                <a:latin typeface="+mj-lt"/>
                <a:cs typeface="Calibri" panose="020F0502020204030204" pitchFamily="34" charset="0"/>
              </a:rPr>
              <a:t>©McGraw Hill LLC. All rights reserved. No reproduction or distribution without the prior written consent of McGraw Hill. </a:t>
            </a:r>
          </a:p>
          <a:p>
            <a:pPr algn="l"/>
            <a:endParaRPr lang="en-US" dirty="0">
              <a:latin typeface="+mj-lt"/>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5364" name="Rectangle 2"/>
          <p:cNvSpPr>
            <a:spLocks noGrp="1" noChangeArrowheads="1"/>
          </p:cNvSpPr>
          <p:nvPr>
            <p:ph type="title"/>
          </p:nvPr>
        </p:nvSpPr>
        <p:spPr/>
        <p:txBody>
          <a:bodyPr anchor="ctr"/>
          <a:lstStyle/>
          <a:p>
            <a:pPr eaLnBrk="1" hangingPunct="1"/>
            <a:r>
              <a:rPr lang="en-US" altLang="en-US" sz="3200" dirty="0"/>
              <a:t>Selected Characteristics of Household Owners of Mutual Funds</a:t>
            </a:r>
          </a:p>
        </p:txBody>
      </p:sp>
      <p:sp>
        <p:nvSpPr>
          <p:cNvPr id="9" name="Footer Placeholder 3">
            <a:extLst>
              <a:ext uri="{FF2B5EF4-FFF2-40B4-BE49-F238E27FC236}">
                <a16:creationId xmlns:a16="http://schemas.microsoft.com/office/drawing/2014/main" id="{C46DB85A-B41F-48C6-8559-1EB7837022EA}"/>
              </a:ext>
            </a:extLst>
          </p:cNvPr>
          <p:cNvSpPr>
            <a:spLocks noGrp="1"/>
          </p:cNvSpPr>
          <p:nvPr>
            <p:ph type="ftr" sz="quarter" idx="11"/>
          </p:nvPr>
        </p:nvSpPr>
        <p:spPr>
          <a:xfrm>
            <a:off x="1042416" y="6553200"/>
            <a:ext cx="6958584" cy="304800"/>
          </a:xfrm>
        </p:spPr>
        <p:txBody>
          <a:bodyPr/>
          <a:lstStyle/>
          <a:p>
            <a:pPr>
              <a:defRPr/>
            </a:pPr>
            <a:r>
              <a:rPr lang="en-US" altLang="en-US" dirty="0"/>
              <a:t>©McGraw Hill LLC. All rights reserved. No reproduction or distribution without the prior written consent of McGraw Hill. </a:t>
            </a:r>
          </a:p>
        </p:txBody>
      </p:sp>
      <p:sp>
        <p:nvSpPr>
          <p:cNvPr id="10" name="Slide Number Placeholder 2">
            <a:extLst>
              <a:ext uri="{FF2B5EF4-FFF2-40B4-BE49-F238E27FC236}">
                <a16:creationId xmlns:a16="http://schemas.microsoft.com/office/drawing/2014/main" id="{0D40AC05-B942-48FE-A629-E09E7688427E}"/>
              </a:ext>
            </a:extLst>
          </p:cNvPr>
          <p:cNvSpPr>
            <a:spLocks noGrp="1"/>
          </p:cNvSpPr>
          <p:nvPr>
            <p:ph type="sldNum" sz="quarter" idx="12"/>
          </p:nvPr>
        </p:nvSpPr>
        <p:spPr>
          <a:xfrm>
            <a:off x="6523222" y="6569075"/>
            <a:ext cx="2133600" cy="273050"/>
          </a:xfrm>
        </p:spPr>
        <p:txBody>
          <a:bodyPr/>
          <a:lstStyle/>
          <a:p>
            <a:pPr>
              <a:defRPr/>
            </a:pPr>
            <a:r>
              <a:rPr lang="en-US" altLang="en-US" dirty="0"/>
              <a:t>17-10</a:t>
            </a:r>
          </a:p>
        </p:txBody>
      </p:sp>
      <p:sp>
        <p:nvSpPr>
          <p:cNvPr id="3" name="Content Placeholder 2">
            <a:extLst>
              <a:ext uri="{FF2B5EF4-FFF2-40B4-BE49-F238E27FC236}">
                <a16:creationId xmlns:a16="http://schemas.microsoft.com/office/drawing/2014/main" id="{83F2B521-A955-3DD0-DC4D-F1261BD67C68}"/>
              </a:ext>
            </a:extLst>
          </p:cNvPr>
          <p:cNvSpPr>
            <a:spLocks noGrp="1"/>
          </p:cNvSpPr>
          <p:nvPr>
            <p:ph idx="1"/>
          </p:nvPr>
        </p:nvSpPr>
        <p:spPr/>
        <p:txBody>
          <a:bodyPr/>
          <a:lstStyle/>
          <a:p>
            <a:endParaRPr 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6388" name="Rectangle 2"/>
          <p:cNvSpPr>
            <a:spLocks noGrp="1" noChangeArrowheads="1"/>
          </p:cNvSpPr>
          <p:nvPr>
            <p:ph type="title" idx="4294967295"/>
          </p:nvPr>
        </p:nvSpPr>
        <p:spPr/>
        <p:txBody>
          <a:bodyPr anchor="ctr"/>
          <a:lstStyle/>
          <a:p>
            <a:pPr eaLnBrk="1" hangingPunct="1"/>
            <a:r>
              <a:rPr lang="en-US" altLang="en-US" sz="3500" dirty="0"/>
              <a:t>Other Types of Investment Company Funds</a:t>
            </a:r>
          </a:p>
        </p:txBody>
      </p:sp>
      <p:sp>
        <p:nvSpPr>
          <p:cNvPr id="16389" name="Rectangle 3"/>
          <p:cNvSpPr>
            <a:spLocks noGrp="1" noChangeArrowheads="1"/>
          </p:cNvSpPr>
          <p:nvPr>
            <p:ph type="body" sz="half" idx="4294967295"/>
          </p:nvPr>
        </p:nvSpPr>
        <p:spPr>
          <a:xfrm>
            <a:off x="139700" y="1719263"/>
            <a:ext cx="88646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dirty="0"/>
              <a:t>An </a:t>
            </a:r>
            <a:r>
              <a:rPr lang="en-US" altLang="en-US" sz="2300" b="1" dirty="0"/>
              <a:t>open-end MF </a:t>
            </a:r>
            <a:r>
              <a:rPr lang="en-US" altLang="en-US" sz="2300" dirty="0"/>
              <a:t>is a fund for which the supply of shares is not fixed, but can increase or decrease daily with purchases and redemptions of shares</a:t>
            </a:r>
          </a:p>
          <a:p>
            <a:pPr lvl="1" eaLnBrk="1" hangingPunct="1">
              <a:lnSpc>
                <a:spcPct val="90000"/>
              </a:lnSpc>
            </a:pPr>
            <a:r>
              <a:rPr lang="en-US" altLang="en-US" sz="2100" dirty="0"/>
              <a:t>In 2021, $34.2 trillion was invested in 10,051 open-end MFs</a:t>
            </a:r>
          </a:p>
          <a:p>
            <a:pPr eaLnBrk="1" hangingPunct="1">
              <a:lnSpc>
                <a:spcPct val="90000"/>
              </a:lnSpc>
            </a:pPr>
            <a:r>
              <a:rPr lang="en-US" altLang="en-US" sz="2300" dirty="0"/>
              <a:t>A </a:t>
            </a:r>
            <a:r>
              <a:rPr lang="en-US" altLang="en-US" sz="2300" b="1" dirty="0"/>
              <a:t>closed-end investment company</a:t>
            </a:r>
            <a:r>
              <a:rPr lang="en-US" altLang="en-US" sz="2300" dirty="0"/>
              <a:t> is a specialized investment company that has a fixed supply of outstanding shares and generally do not continuously offer shares for sale</a:t>
            </a:r>
          </a:p>
          <a:p>
            <a:pPr lvl="1" eaLnBrk="1" hangingPunct="1">
              <a:lnSpc>
                <a:spcPct val="90000"/>
              </a:lnSpc>
            </a:pPr>
            <a:r>
              <a:rPr lang="en-US" altLang="en-US" sz="2100" dirty="0"/>
              <a:t>In 2021, $309.2 billion was invested in 461 closed-end funds</a:t>
            </a:r>
          </a:p>
          <a:p>
            <a:pPr lvl="1" eaLnBrk="1" hangingPunct="1">
              <a:lnSpc>
                <a:spcPct val="90000"/>
              </a:lnSpc>
            </a:pPr>
            <a:r>
              <a:rPr lang="en-US" altLang="en-US" sz="2100" b="1" dirty="0"/>
              <a:t>Real estate investment trust (REIT) </a:t>
            </a:r>
            <a:r>
              <a:rPr lang="en-US" altLang="en-US" sz="2100" dirty="0"/>
              <a:t>are closed-end investment companies that specialize in investing in real estate company shares and/or in buying mortgages</a:t>
            </a:r>
          </a:p>
          <a:p>
            <a:pPr eaLnBrk="1" hangingPunct="1">
              <a:lnSpc>
                <a:spcPct val="90000"/>
              </a:lnSpc>
            </a:pPr>
            <a:r>
              <a:rPr lang="en-US" altLang="en-US" sz="2300" b="1" dirty="0"/>
              <a:t>Unit investment trusts (UITs) </a:t>
            </a:r>
            <a:r>
              <a:rPr lang="en-US" altLang="en-US" sz="2300" dirty="0"/>
              <a:t>sell a fixed number of redeemable shares that are redeemed on a set termination date</a:t>
            </a:r>
          </a:p>
          <a:p>
            <a:pPr lvl="1" eaLnBrk="1" hangingPunct="1">
              <a:lnSpc>
                <a:spcPct val="90000"/>
              </a:lnSpc>
            </a:pPr>
            <a:r>
              <a:rPr lang="en-US" altLang="en-US" sz="2100" dirty="0"/>
              <a:t>In 2021, $95.0 billion was invested in 4,112 UITs</a:t>
            </a:r>
          </a:p>
        </p:txBody>
      </p:sp>
      <p:sp>
        <p:nvSpPr>
          <p:cNvPr id="6" name="Footer Placeholder 3">
            <a:extLst>
              <a:ext uri="{FF2B5EF4-FFF2-40B4-BE49-F238E27FC236}">
                <a16:creationId xmlns:a16="http://schemas.microsoft.com/office/drawing/2014/main" id="{B5843A06-F8C4-4B58-A0D1-881A36DCB666}"/>
              </a:ext>
            </a:extLst>
          </p:cNvPr>
          <p:cNvSpPr>
            <a:spLocks noGrp="1"/>
          </p:cNvSpPr>
          <p:nvPr>
            <p:ph type="ftr" sz="quarter" idx="11"/>
          </p:nvPr>
        </p:nvSpPr>
        <p:spPr>
          <a:xfrm>
            <a:off x="1124712" y="6592189"/>
            <a:ext cx="6894576"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15A88E13-59EB-4F7E-BDFF-F2FE2FA71A3E}"/>
              </a:ext>
            </a:extLst>
          </p:cNvPr>
          <p:cNvSpPr>
            <a:spLocks noGrp="1"/>
          </p:cNvSpPr>
          <p:nvPr>
            <p:ph type="sldNum" sz="quarter" idx="12"/>
          </p:nvPr>
        </p:nvSpPr>
        <p:spPr>
          <a:xfrm>
            <a:off x="6523222" y="6569075"/>
            <a:ext cx="2133600" cy="273050"/>
          </a:xfrm>
        </p:spPr>
        <p:txBody>
          <a:bodyPr/>
          <a:lstStyle/>
          <a:p>
            <a:pPr>
              <a:defRPr/>
            </a:pPr>
            <a:r>
              <a:rPr lang="en-US" altLang="en-US" dirty="0"/>
              <a:t>17-11</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2292" name="Rectangle 2"/>
          <p:cNvSpPr>
            <a:spLocks noGrp="1" noChangeArrowheads="1"/>
          </p:cNvSpPr>
          <p:nvPr>
            <p:ph type="title" idx="4294967295"/>
          </p:nvPr>
        </p:nvSpPr>
        <p:spPr/>
        <p:txBody>
          <a:bodyPr anchor="ctr"/>
          <a:lstStyle/>
          <a:p>
            <a:pPr eaLnBrk="1" hangingPunct="1"/>
            <a:r>
              <a:rPr lang="en-US" altLang="en-US" sz="3500" dirty="0"/>
              <a:t>Mutual Fund Prospectus and Objectives</a:t>
            </a:r>
          </a:p>
        </p:txBody>
      </p:sp>
      <p:sp>
        <p:nvSpPr>
          <p:cNvPr id="12293" name="Rectangle 3"/>
          <p:cNvSpPr>
            <a:spLocks noGrp="1" noChangeArrowheads="1"/>
          </p:cNvSpPr>
          <p:nvPr>
            <p:ph type="body" sz="half" idx="4294967295"/>
          </p:nvPr>
        </p:nvSpPr>
        <p:spPr>
          <a:xfrm>
            <a:off x="457200" y="1719263"/>
            <a:ext cx="8148638" cy="464581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dirty="0"/>
              <a:t>MF managers must specify their fund’s investment objectives in a </a:t>
            </a:r>
            <a:r>
              <a:rPr lang="en-US" altLang="en-US" sz="2400" i="1" dirty="0"/>
              <a:t>prospectus</a:t>
            </a:r>
            <a:r>
              <a:rPr lang="en-US" altLang="en-US" sz="2400" b="1" dirty="0"/>
              <a:t> </a:t>
            </a:r>
            <a:r>
              <a:rPr lang="en-US" altLang="en-US" sz="2400" dirty="0"/>
              <a:t>(a formal summary of a proposed investment), which is made available to potential investors</a:t>
            </a:r>
          </a:p>
          <a:p>
            <a:pPr lvl="1" eaLnBrk="1" hangingPunct="1"/>
            <a:r>
              <a:rPr lang="en-US" altLang="en-US" sz="2200" dirty="0"/>
              <a:t>Provides general information about the types of securities the mutual fund holds as assets</a:t>
            </a:r>
          </a:p>
          <a:p>
            <a:pPr lvl="1" eaLnBrk="1" hangingPunct="1"/>
            <a:r>
              <a:rPr lang="en-US" altLang="en-US" sz="2200" dirty="0"/>
              <a:t>In 1998, the Securities and Exchange Commission (SEC) mandated that fund prospectuses must be written in “plain English” instead of overly legal language</a:t>
            </a:r>
          </a:p>
          <a:p>
            <a:pPr lvl="1" eaLnBrk="1" hangingPunct="1"/>
            <a:r>
              <a:rPr lang="en-US" altLang="en-US" sz="2200" dirty="0"/>
              <a:t>Individual’s preferences for a mutual fund’s objective often change over time</a:t>
            </a:r>
          </a:p>
        </p:txBody>
      </p:sp>
      <p:sp>
        <p:nvSpPr>
          <p:cNvPr id="6" name="Footer Placeholder 3">
            <a:extLst>
              <a:ext uri="{FF2B5EF4-FFF2-40B4-BE49-F238E27FC236}">
                <a16:creationId xmlns:a16="http://schemas.microsoft.com/office/drawing/2014/main" id="{EC40F0F4-9D3A-470C-9573-34A193147ED9}"/>
              </a:ext>
            </a:extLst>
          </p:cNvPr>
          <p:cNvSpPr>
            <a:spLocks noGrp="1"/>
          </p:cNvSpPr>
          <p:nvPr>
            <p:ph type="ftr" sz="quarter" idx="11"/>
          </p:nvPr>
        </p:nvSpPr>
        <p:spPr>
          <a:xfrm>
            <a:off x="1033272" y="6569075"/>
            <a:ext cx="7077456"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DFFE2E0F-6C06-4292-8838-0AD44B41899D}"/>
              </a:ext>
            </a:extLst>
          </p:cNvPr>
          <p:cNvSpPr>
            <a:spLocks noGrp="1"/>
          </p:cNvSpPr>
          <p:nvPr>
            <p:ph type="sldNum" sz="quarter" idx="12"/>
          </p:nvPr>
        </p:nvSpPr>
        <p:spPr>
          <a:xfrm>
            <a:off x="6523222" y="6569075"/>
            <a:ext cx="2133600" cy="273050"/>
          </a:xfrm>
        </p:spPr>
        <p:txBody>
          <a:bodyPr/>
          <a:lstStyle/>
          <a:p>
            <a:pPr>
              <a:defRPr/>
            </a:pPr>
            <a:r>
              <a:rPr lang="en-US" altLang="en-US" dirty="0"/>
              <a:t>17-12</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9460" name="Rectangle 2"/>
          <p:cNvSpPr>
            <a:spLocks noGrp="1" noChangeArrowheads="1"/>
          </p:cNvSpPr>
          <p:nvPr>
            <p:ph type="title" idx="4294967295"/>
          </p:nvPr>
        </p:nvSpPr>
        <p:spPr/>
        <p:txBody>
          <a:bodyPr anchor="ctr"/>
          <a:lstStyle/>
          <a:p>
            <a:pPr eaLnBrk="1" hangingPunct="1"/>
            <a:r>
              <a:rPr lang="en-US" altLang="en-US" sz="3500" dirty="0"/>
              <a:t>Mutual Funds: Total Net Assets by Composite Investment Objective</a:t>
            </a:r>
          </a:p>
        </p:txBody>
      </p:sp>
      <p:sp>
        <p:nvSpPr>
          <p:cNvPr id="6" name="Footer Placeholder 3">
            <a:extLst>
              <a:ext uri="{FF2B5EF4-FFF2-40B4-BE49-F238E27FC236}">
                <a16:creationId xmlns:a16="http://schemas.microsoft.com/office/drawing/2014/main" id="{08CEB80B-0C55-4918-BAB7-B70B4958C92C}"/>
              </a:ext>
            </a:extLst>
          </p:cNvPr>
          <p:cNvSpPr>
            <a:spLocks noGrp="1"/>
          </p:cNvSpPr>
          <p:nvPr>
            <p:ph type="ftr" sz="quarter" idx="11"/>
          </p:nvPr>
        </p:nvSpPr>
        <p:spPr>
          <a:xfrm>
            <a:off x="777240" y="6553200"/>
            <a:ext cx="690372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0BA030A7-9546-4B09-99F5-B724ACCE454C}"/>
              </a:ext>
            </a:extLst>
          </p:cNvPr>
          <p:cNvSpPr>
            <a:spLocks noGrp="1"/>
          </p:cNvSpPr>
          <p:nvPr>
            <p:ph type="sldNum" sz="quarter" idx="12"/>
          </p:nvPr>
        </p:nvSpPr>
        <p:spPr>
          <a:xfrm>
            <a:off x="6523222" y="6569075"/>
            <a:ext cx="2133600" cy="273050"/>
          </a:xfrm>
        </p:spPr>
        <p:txBody>
          <a:bodyPr/>
          <a:lstStyle/>
          <a:p>
            <a:pPr>
              <a:defRPr/>
            </a:pPr>
            <a:r>
              <a:rPr lang="en-US" altLang="en-US" dirty="0"/>
              <a:t>17-13</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0244" name="Rectangle 2"/>
          <p:cNvSpPr>
            <a:spLocks noGrp="1" noChangeArrowheads="1"/>
          </p:cNvSpPr>
          <p:nvPr>
            <p:ph type="title" idx="4294967295"/>
          </p:nvPr>
        </p:nvSpPr>
        <p:spPr/>
        <p:txBody>
          <a:bodyPr anchor="ctr"/>
          <a:lstStyle/>
          <a:p>
            <a:pPr eaLnBrk="1" hangingPunct="1"/>
            <a:r>
              <a:rPr lang="en-US" altLang="en-US" sz="3500" dirty="0"/>
              <a:t>Index Funds and Exchange Traded Funds (ETFs)</a:t>
            </a:r>
          </a:p>
        </p:txBody>
      </p:sp>
      <p:sp>
        <p:nvSpPr>
          <p:cNvPr id="10245" name="Rectangle 3"/>
          <p:cNvSpPr>
            <a:spLocks noGrp="1" noChangeArrowheads="1"/>
          </p:cNvSpPr>
          <p:nvPr>
            <p:ph type="body" sz="half" idx="4294967295"/>
          </p:nvPr>
        </p:nvSpPr>
        <p:spPr>
          <a:xfrm>
            <a:off x="139700" y="1719263"/>
            <a:ext cx="8826500" cy="47958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dirty="0"/>
              <a:t>In 2021, there were 496 </a:t>
            </a:r>
            <a:r>
              <a:rPr lang="en-US" altLang="en-US" sz="2200" i="1" dirty="0"/>
              <a:t>index funds </a:t>
            </a:r>
            <a:r>
              <a:rPr lang="en-US" altLang="en-US" sz="2200" dirty="0"/>
              <a:t>managing total net assets of $5.7 trillion, compared to 6,680 </a:t>
            </a:r>
            <a:r>
              <a:rPr lang="en-US" altLang="en-US" sz="2200" i="1" dirty="0"/>
              <a:t>active funds </a:t>
            </a:r>
            <a:r>
              <a:rPr lang="en-US" altLang="en-US" sz="2200" dirty="0"/>
              <a:t>with net assets of $16.5 trillion</a:t>
            </a:r>
          </a:p>
          <a:p>
            <a:pPr lvl="1" eaLnBrk="1" hangingPunct="1">
              <a:lnSpc>
                <a:spcPct val="90000"/>
              </a:lnSpc>
            </a:pPr>
            <a:r>
              <a:rPr lang="en-US" altLang="en-US" sz="2000" dirty="0"/>
              <a:t>Index funds are funds in which managers buy securities in proportions similar to those included in a specified major index</a:t>
            </a:r>
          </a:p>
          <a:p>
            <a:pPr lvl="1" eaLnBrk="1" hangingPunct="1">
              <a:lnSpc>
                <a:spcPct val="90000"/>
              </a:lnSpc>
            </a:pPr>
            <a:r>
              <a:rPr lang="en-US" altLang="en-US" sz="2000" dirty="0"/>
              <a:t>Index funds involve little research or management, which results in lower fees and higher returns than more actively managed funds</a:t>
            </a:r>
          </a:p>
          <a:p>
            <a:pPr eaLnBrk="1" hangingPunct="1">
              <a:lnSpc>
                <a:spcPct val="90000"/>
              </a:lnSpc>
            </a:pPr>
            <a:r>
              <a:rPr lang="en-US" altLang="en-US" sz="2200" i="1" dirty="0"/>
              <a:t>Exchange traded funds (ETFs) </a:t>
            </a:r>
            <a:r>
              <a:rPr lang="en-US" altLang="en-US" sz="2200" dirty="0"/>
              <a:t>are long-term mutual funds that are also designed to replicate a particular stock market index</a:t>
            </a:r>
          </a:p>
          <a:p>
            <a:pPr lvl="1" eaLnBrk="1" hangingPunct="1">
              <a:lnSpc>
                <a:spcPct val="90000"/>
              </a:lnSpc>
            </a:pPr>
            <a:r>
              <a:rPr lang="en-US" altLang="en-US" sz="2000" dirty="0"/>
              <a:t>Legally classified as open-end mutual funds, but similar to closed-end funds in that a fixed number of shares are outstanding at any point</a:t>
            </a:r>
          </a:p>
          <a:p>
            <a:pPr lvl="1" eaLnBrk="1" hangingPunct="1">
              <a:lnSpc>
                <a:spcPct val="90000"/>
              </a:lnSpc>
            </a:pPr>
            <a:r>
              <a:rPr lang="en-US" altLang="en-US" sz="2000" dirty="0"/>
              <a:t>Trade intraday on a stock exchange at pries determined by the market</a:t>
            </a:r>
          </a:p>
          <a:p>
            <a:pPr lvl="1" eaLnBrk="1" hangingPunct="1">
              <a:lnSpc>
                <a:spcPct val="90000"/>
              </a:lnSpc>
            </a:pPr>
            <a:r>
              <a:rPr lang="en-US" altLang="en-US" sz="2000" dirty="0"/>
              <a:t>Management fees are lower than actively managed mutual funds</a:t>
            </a:r>
          </a:p>
          <a:p>
            <a:pPr lvl="1" eaLnBrk="1" hangingPunct="1">
              <a:lnSpc>
                <a:spcPct val="90000"/>
              </a:lnSpc>
            </a:pPr>
            <a:r>
              <a:rPr lang="en-US" altLang="en-US" sz="2000" dirty="0"/>
              <a:t>Unlike index funds, ETFs can be traded during the day, sold short, and purchased on margin</a:t>
            </a:r>
          </a:p>
        </p:txBody>
      </p:sp>
      <p:sp>
        <p:nvSpPr>
          <p:cNvPr id="6" name="Footer Placeholder 3">
            <a:extLst>
              <a:ext uri="{FF2B5EF4-FFF2-40B4-BE49-F238E27FC236}">
                <a16:creationId xmlns:a16="http://schemas.microsoft.com/office/drawing/2014/main" id="{27BEB3EC-26E6-4D03-A2C3-5AD360647F2A}"/>
              </a:ext>
            </a:extLst>
          </p:cNvPr>
          <p:cNvSpPr>
            <a:spLocks noGrp="1"/>
          </p:cNvSpPr>
          <p:nvPr>
            <p:ph type="ftr" sz="quarter" idx="11"/>
          </p:nvPr>
        </p:nvSpPr>
        <p:spPr>
          <a:xfrm>
            <a:off x="1092708" y="6591300"/>
            <a:ext cx="6958584"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AA59ADC9-B75C-4D88-902B-392F419D7C00}"/>
              </a:ext>
            </a:extLst>
          </p:cNvPr>
          <p:cNvSpPr>
            <a:spLocks noGrp="1"/>
          </p:cNvSpPr>
          <p:nvPr>
            <p:ph type="sldNum" sz="quarter" idx="12"/>
          </p:nvPr>
        </p:nvSpPr>
        <p:spPr>
          <a:xfrm>
            <a:off x="6523222" y="6569075"/>
            <a:ext cx="2133600" cy="273050"/>
          </a:xfrm>
        </p:spPr>
        <p:txBody>
          <a:bodyPr/>
          <a:lstStyle/>
          <a:p>
            <a:pPr>
              <a:defRPr/>
            </a:pPr>
            <a:r>
              <a:rPr lang="en-US" altLang="en-US" dirty="0"/>
              <a:t>17-14</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9460" name="Rectangle 2"/>
          <p:cNvSpPr>
            <a:spLocks noGrp="1" noChangeArrowheads="1"/>
          </p:cNvSpPr>
          <p:nvPr>
            <p:ph type="title" idx="4294967295"/>
          </p:nvPr>
        </p:nvSpPr>
        <p:spPr>
          <a:xfrm>
            <a:off x="381000" y="234949"/>
            <a:ext cx="7543800" cy="1295400"/>
          </a:xfrm>
        </p:spPr>
        <p:txBody>
          <a:bodyPr anchor="ctr"/>
          <a:lstStyle/>
          <a:p>
            <a:pPr eaLnBrk="1" hangingPunct="1"/>
            <a:r>
              <a:rPr lang="en-US" altLang="en-US" sz="3500" dirty="0"/>
              <a:t>Differences among Open-End Mutual Funds, Closed-End Mutual Funds, and ETFs</a:t>
            </a:r>
          </a:p>
        </p:txBody>
      </p:sp>
      <p:sp>
        <p:nvSpPr>
          <p:cNvPr id="6" name="Footer Placeholder 3">
            <a:extLst>
              <a:ext uri="{FF2B5EF4-FFF2-40B4-BE49-F238E27FC236}">
                <a16:creationId xmlns:a16="http://schemas.microsoft.com/office/drawing/2014/main" id="{08CEB80B-0C55-4918-BAB7-B70B4958C92C}"/>
              </a:ext>
            </a:extLst>
          </p:cNvPr>
          <p:cNvSpPr>
            <a:spLocks noGrp="1"/>
          </p:cNvSpPr>
          <p:nvPr>
            <p:ph type="ftr" sz="quarter" idx="11"/>
          </p:nvPr>
        </p:nvSpPr>
        <p:spPr>
          <a:xfrm>
            <a:off x="1138428" y="6570345"/>
            <a:ext cx="6867144"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0BA030A7-9546-4B09-99F5-B724ACCE454C}"/>
              </a:ext>
            </a:extLst>
          </p:cNvPr>
          <p:cNvSpPr>
            <a:spLocks noGrp="1"/>
          </p:cNvSpPr>
          <p:nvPr>
            <p:ph type="sldNum" sz="quarter" idx="12"/>
          </p:nvPr>
        </p:nvSpPr>
        <p:spPr>
          <a:xfrm>
            <a:off x="6523222" y="6569075"/>
            <a:ext cx="2133600" cy="273050"/>
          </a:xfrm>
        </p:spPr>
        <p:txBody>
          <a:bodyPr/>
          <a:lstStyle/>
          <a:p>
            <a:pPr>
              <a:defRPr/>
            </a:pPr>
            <a:r>
              <a:rPr lang="en-US" altLang="en-US" dirty="0"/>
              <a:t>17-15</a:t>
            </a:r>
          </a:p>
        </p:txBody>
      </p:sp>
      <p:pic>
        <p:nvPicPr>
          <p:cNvPr id="3" name="Picture 2">
            <a:extLst>
              <a:ext uri="{FF2B5EF4-FFF2-40B4-BE49-F238E27FC236}">
                <a16:creationId xmlns:a16="http://schemas.microsoft.com/office/drawing/2014/main" id="{D78542D5-2DCB-43B0-A722-80B26420348E}"/>
              </a:ext>
            </a:extLst>
          </p:cNvPr>
          <p:cNvPicPr>
            <a:picLocks noChangeAspect="1"/>
          </p:cNvPicPr>
          <p:nvPr/>
        </p:nvPicPr>
        <p:blipFill>
          <a:blip r:embed="rId3"/>
          <a:stretch>
            <a:fillRect/>
          </a:stretch>
        </p:blipFill>
        <p:spPr>
          <a:xfrm>
            <a:off x="0" y="3050381"/>
            <a:ext cx="9144000" cy="1885950"/>
          </a:xfrm>
          <a:prstGeom prst="rect">
            <a:avLst/>
          </a:prstGeom>
        </p:spPr>
      </p:pic>
    </p:spTree>
    <p:extLst>
      <p:ext uri="{BB962C8B-B14F-4D97-AF65-F5344CB8AC3E}">
        <p14:creationId xmlns:p14="http://schemas.microsoft.com/office/powerpoint/2010/main" val="379534070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7412" name="Rectangle 2"/>
          <p:cNvSpPr>
            <a:spLocks noGrp="1" noChangeArrowheads="1"/>
          </p:cNvSpPr>
          <p:nvPr>
            <p:ph type="title" idx="4294967295"/>
          </p:nvPr>
        </p:nvSpPr>
        <p:spPr/>
        <p:txBody>
          <a:bodyPr anchor="ctr"/>
          <a:lstStyle/>
          <a:p>
            <a:pPr eaLnBrk="1" hangingPunct="1"/>
            <a:r>
              <a:rPr lang="en-US" altLang="en-US" sz="3500" dirty="0"/>
              <a:t>Investor Returns from Mutual Fund Ownership</a:t>
            </a:r>
          </a:p>
        </p:txBody>
      </p:sp>
      <p:sp>
        <p:nvSpPr>
          <p:cNvPr id="17413" name="Rectangle 3"/>
          <p:cNvSpPr>
            <a:spLocks noGrp="1" noChangeArrowheads="1"/>
          </p:cNvSpPr>
          <p:nvPr>
            <p:ph type="body" sz="half" idx="4294967295"/>
          </p:nvPr>
        </p:nvSpPr>
        <p:spPr>
          <a:xfrm>
            <a:off x="234950" y="1719263"/>
            <a:ext cx="86741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dirty="0"/>
              <a:t>Return for the investor from investing in MF shares reflects three aspects of the underlying portfolio of MF assets:</a:t>
            </a:r>
          </a:p>
          <a:p>
            <a:pPr marL="801687" lvl="1" indent="-457200" eaLnBrk="1" hangingPunct="1">
              <a:lnSpc>
                <a:spcPct val="90000"/>
              </a:lnSpc>
              <a:buFont typeface="+mj-lt"/>
              <a:buAutoNum type="arabicPeriod"/>
            </a:pPr>
            <a:r>
              <a:rPr lang="en-US" altLang="en-US" sz="2000" dirty="0"/>
              <a:t>Portfolio earns income and dividends on those assets</a:t>
            </a:r>
          </a:p>
          <a:p>
            <a:pPr marL="801687" lvl="1" indent="-457200" eaLnBrk="1" hangingPunct="1">
              <a:lnSpc>
                <a:spcPct val="90000"/>
              </a:lnSpc>
              <a:buFont typeface="+mj-lt"/>
              <a:buAutoNum type="arabicPeriod"/>
            </a:pPr>
            <a:r>
              <a:rPr lang="en-US" altLang="en-US" sz="2000" dirty="0"/>
              <a:t>Capital gains occur when the MF sells an asset at prices higher than the original purchase price of the asset</a:t>
            </a:r>
          </a:p>
          <a:p>
            <a:pPr marL="801687" lvl="1" indent="-457200" eaLnBrk="1" hangingPunct="1">
              <a:lnSpc>
                <a:spcPct val="90000"/>
              </a:lnSpc>
              <a:buFont typeface="+mj-lt"/>
              <a:buAutoNum type="arabicPeriod"/>
            </a:pPr>
            <a:r>
              <a:rPr lang="en-US" altLang="en-US" sz="2000" dirty="0"/>
              <a:t>Sale of additional MF shares and the profitable investment made with the funds from these shares can produce a capital appreciation that adds to the value of all shares in the MF</a:t>
            </a:r>
          </a:p>
          <a:p>
            <a:pPr eaLnBrk="1" hangingPunct="1">
              <a:lnSpc>
                <a:spcPct val="90000"/>
              </a:lnSpc>
            </a:pPr>
            <a:r>
              <a:rPr lang="en-US" altLang="en-US" sz="2200" dirty="0"/>
              <a:t>Mutual fund assets are normally </a:t>
            </a:r>
            <a:r>
              <a:rPr lang="en-US" altLang="en-US" sz="2200" b="1" dirty="0"/>
              <a:t>marked to market </a:t>
            </a:r>
            <a:r>
              <a:rPr lang="en-US" altLang="en-US" sz="2200" dirty="0"/>
              <a:t>daily</a:t>
            </a:r>
          </a:p>
          <a:p>
            <a:pPr lvl="1" eaLnBrk="1" hangingPunct="1">
              <a:lnSpc>
                <a:spcPct val="90000"/>
              </a:lnSpc>
            </a:pPr>
            <a:r>
              <a:rPr lang="en-US" altLang="en-US" sz="2000" dirty="0"/>
              <a:t>Managers of fund calculate current value of each share by computing daily market value of fund’s total asset portfolio less any liabilities and then dividing this amount by number of shares outstanding</a:t>
            </a:r>
          </a:p>
          <a:p>
            <a:pPr eaLnBrk="1" hangingPunct="1">
              <a:lnSpc>
                <a:spcPct val="90000"/>
              </a:lnSpc>
            </a:pPr>
            <a:r>
              <a:rPr lang="en-US" altLang="en-US" sz="2200" b="1" dirty="0"/>
              <a:t>Net asset value (NAV)</a:t>
            </a:r>
            <a:r>
              <a:rPr lang="en-US" altLang="en-US" sz="2200" dirty="0"/>
              <a:t> of a MF share is equal to the market value of the assets in the MF portfolio divided by the number of shares outstanding</a:t>
            </a:r>
          </a:p>
        </p:txBody>
      </p:sp>
      <p:sp>
        <p:nvSpPr>
          <p:cNvPr id="6" name="Footer Placeholder 3">
            <a:extLst>
              <a:ext uri="{FF2B5EF4-FFF2-40B4-BE49-F238E27FC236}">
                <a16:creationId xmlns:a16="http://schemas.microsoft.com/office/drawing/2014/main" id="{575A1B62-9CEB-4ECF-9BC3-6A95C6DC6144}"/>
              </a:ext>
            </a:extLst>
          </p:cNvPr>
          <p:cNvSpPr>
            <a:spLocks noGrp="1"/>
          </p:cNvSpPr>
          <p:nvPr>
            <p:ph type="ftr" sz="quarter" idx="11"/>
          </p:nvPr>
        </p:nvSpPr>
        <p:spPr>
          <a:xfrm>
            <a:off x="781812" y="6569075"/>
            <a:ext cx="7580376"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55105E99-2ECF-4E5B-A088-778F867D662A}"/>
              </a:ext>
            </a:extLst>
          </p:cNvPr>
          <p:cNvSpPr>
            <a:spLocks noGrp="1"/>
          </p:cNvSpPr>
          <p:nvPr>
            <p:ph type="sldNum" sz="quarter" idx="12"/>
          </p:nvPr>
        </p:nvSpPr>
        <p:spPr>
          <a:xfrm>
            <a:off x="6523222" y="6569075"/>
            <a:ext cx="2133600" cy="273050"/>
          </a:xfrm>
        </p:spPr>
        <p:txBody>
          <a:bodyPr/>
          <a:lstStyle/>
          <a:p>
            <a:pPr>
              <a:defRPr/>
            </a:pPr>
            <a:r>
              <a:rPr lang="en-US" altLang="en-US" dirty="0"/>
              <a:t>17-16</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8436" name="Rectangle 2"/>
          <p:cNvSpPr>
            <a:spLocks noGrp="1" noChangeArrowheads="1"/>
          </p:cNvSpPr>
          <p:nvPr>
            <p:ph type="title" idx="4294967295"/>
          </p:nvPr>
        </p:nvSpPr>
        <p:spPr/>
        <p:txBody>
          <a:bodyPr anchor="ctr"/>
          <a:lstStyle/>
          <a:p>
            <a:pPr eaLnBrk="1" hangingPunct="1"/>
            <a:r>
              <a:rPr lang="en-US" altLang="en-US" sz="3500" dirty="0"/>
              <a:t>Mutual Fund Costs</a:t>
            </a:r>
          </a:p>
        </p:txBody>
      </p:sp>
      <p:sp>
        <p:nvSpPr>
          <p:cNvPr id="18437" name="Rectangle 3"/>
          <p:cNvSpPr>
            <a:spLocks noGrp="1" noChangeArrowheads="1"/>
          </p:cNvSpPr>
          <p:nvPr>
            <p:ph type="body" sz="half" idx="4294967295"/>
          </p:nvPr>
        </p:nvSpPr>
        <p:spPr>
          <a:xfrm>
            <a:off x="69850" y="1645667"/>
            <a:ext cx="9004300" cy="484981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marL="457200" indent="-457200" eaLnBrk="1" hangingPunct="1">
              <a:lnSpc>
                <a:spcPct val="85000"/>
              </a:lnSpc>
              <a:buFont typeface="+mj-lt"/>
              <a:buAutoNum type="arabicPeriod"/>
            </a:pPr>
            <a:r>
              <a:rPr lang="en-US" altLang="en-US" sz="2300" dirty="0"/>
              <a:t>Sales loads </a:t>
            </a:r>
          </a:p>
          <a:p>
            <a:pPr lvl="1" eaLnBrk="1" hangingPunct="1">
              <a:lnSpc>
                <a:spcPct val="85000"/>
              </a:lnSpc>
            </a:pPr>
            <a:r>
              <a:rPr lang="en-US" altLang="en-US" sz="2100" b="1" dirty="0"/>
              <a:t>Load fund</a:t>
            </a:r>
            <a:r>
              <a:rPr lang="en-US" altLang="en-US" sz="2100" dirty="0"/>
              <a:t> has an up-front (one-time) sales or commission charge that the investor must pay</a:t>
            </a:r>
          </a:p>
          <a:p>
            <a:pPr lvl="2" eaLnBrk="1" hangingPunct="1">
              <a:lnSpc>
                <a:spcPct val="85000"/>
              </a:lnSpc>
            </a:pPr>
            <a:r>
              <a:rPr lang="en-US" altLang="en-US" sz="1900" dirty="0"/>
              <a:t>Argument in favor of load funds is that they provide the investor with more personal attention and advise on fund selection </a:t>
            </a:r>
          </a:p>
          <a:p>
            <a:pPr lvl="1" eaLnBrk="1" hangingPunct="1">
              <a:lnSpc>
                <a:spcPct val="85000"/>
              </a:lnSpc>
            </a:pPr>
            <a:r>
              <a:rPr lang="en-US" altLang="en-US" sz="2100" b="1" dirty="0"/>
              <a:t>No-load fund</a:t>
            </a:r>
            <a:r>
              <a:rPr lang="en-US" altLang="en-US" sz="2100" dirty="0"/>
              <a:t> does not charge up-front sales or commission charges on the sale of MF shares to investors</a:t>
            </a:r>
            <a:endParaRPr lang="en-US" altLang="en-US" sz="2100" b="1" dirty="0"/>
          </a:p>
          <a:p>
            <a:pPr marL="457200" indent="-457200" eaLnBrk="1" hangingPunct="1">
              <a:lnSpc>
                <a:spcPct val="85000"/>
              </a:lnSpc>
              <a:buFont typeface="+mj-lt"/>
              <a:buAutoNum type="arabicPeriod"/>
            </a:pPr>
            <a:r>
              <a:rPr lang="en-US" altLang="en-US" sz="2300" dirty="0"/>
              <a:t>Fund operating expenses are annual fees</a:t>
            </a:r>
          </a:p>
          <a:p>
            <a:pPr marL="806450" lvl="1" indent="-457200" eaLnBrk="1" hangingPunct="1">
              <a:lnSpc>
                <a:spcPct val="85000"/>
              </a:lnSpc>
            </a:pPr>
            <a:r>
              <a:rPr lang="en-US" altLang="en-US" sz="2100" dirty="0"/>
              <a:t>Management fee is charged to meet operating costs (e.g., administration and shareholder services)</a:t>
            </a:r>
          </a:p>
          <a:p>
            <a:pPr marL="1101725" lvl="2" indent="-457200" eaLnBrk="1" hangingPunct="1">
              <a:lnSpc>
                <a:spcPct val="85000"/>
              </a:lnSpc>
            </a:pPr>
            <a:r>
              <a:rPr lang="en-US" altLang="en-US" sz="1900" dirty="0"/>
              <a:t>Generally the largest fee charged to MF owners</a:t>
            </a:r>
          </a:p>
          <a:p>
            <a:pPr marL="806450" lvl="1" indent="-457200" eaLnBrk="1" hangingPunct="1">
              <a:lnSpc>
                <a:spcPct val="85000"/>
              </a:lnSpc>
            </a:pPr>
            <a:r>
              <a:rPr lang="en-US" altLang="en-US" sz="2100" b="1" dirty="0"/>
              <a:t>12b-1 fees </a:t>
            </a:r>
            <a:r>
              <a:rPr lang="en-US" altLang="en-US" sz="2100" dirty="0"/>
              <a:t>relate to the distribution costs of MF shares</a:t>
            </a:r>
          </a:p>
          <a:p>
            <a:pPr marL="1101725" lvl="2" indent="-457200" eaLnBrk="1" hangingPunct="1">
              <a:lnSpc>
                <a:spcPct val="85000"/>
              </a:lnSpc>
            </a:pPr>
            <a:r>
              <a:rPr lang="en-US" altLang="en-US" sz="1900" dirty="0"/>
              <a:t>Distribution fees include fees paid for marketing and selling fund shares</a:t>
            </a:r>
          </a:p>
          <a:p>
            <a:pPr marL="1101725" lvl="2" indent="-457200" eaLnBrk="1" hangingPunct="1">
              <a:lnSpc>
                <a:spcPct val="85000"/>
              </a:lnSpc>
            </a:pPr>
            <a:r>
              <a:rPr lang="en-US" altLang="en-US" sz="1900" dirty="0"/>
              <a:t>Under FINRA rules, 12b-1 fees that are used to pay marketing and distribution expenses (as opposed to shareholder service expenses) cannot exceed 0.75% of a fund’s average net assets per year</a:t>
            </a:r>
          </a:p>
        </p:txBody>
      </p:sp>
      <p:sp>
        <p:nvSpPr>
          <p:cNvPr id="6" name="Footer Placeholder 3">
            <a:extLst>
              <a:ext uri="{FF2B5EF4-FFF2-40B4-BE49-F238E27FC236}">
                <a16:creationId xmlns:a16="http://schemas.microsoft.com/office/drawing/2014/main" id="{C7B98A00-AC28-4C00-ADC4-FEFC53A85DB0}"/>
              </a:ext>
            </a:extLst>
          </p:cNvPr>
          <p:cNvSpPr>
            <a:spLocks noGrp="1"/>
          </p:cNvSpPr>
          <p:nvPr>
            <p:ph type="ftr" sz="quarter" idx="11"/>
          </p:nvPr>
        </p:nvSpPr>
        <p:spPr>
          <a:xfrm>
            <a:off x="1024128" y="6580632"/>
            <a:ext cx="7095744"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78F68D71-854D-46CE-A945-977462347FA8}"/>
              </a:ext>
            </a:extLst>
          </p:cNvPr>
          <p:cNvSpPr>
            <a:spLocks noGrp="1"/>
          </p:cNvSpPr>
          <p:nvPr>
            <p:ph type="sldNum" sz="quarter" idx="12"/>
          </p:nvPr>
        </p:nvSpPr>
        <p:spPr>
          <a:xfrm>
            <a:off x="6523222" y="6569075"/>
            <a:ext cx="2133600" cy="273050"/>
          </a:xfrm>
        </p:spPr>
        <p:txBody>
          <a:bodyPr/>
          <a:lstStyle/>
          <a:p>
            <a:pPr>
              <a:defRPr/>
            </a:pPr>
            <a:r>
              <a:rPr lang="en-US" altLang="en-US" dirty="0"/>
              <a:t>17-17</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8436" name="Rectangle 2"/>
          <p:cNvSpPr>
            <a:spLocks noGrp="1" noChangeArrowheads="1"/>
          </p:cNvSpPr>
          <p:nvPr>
            <p:ph type="title" idx="4294967295"/>
          </p:nvPr>
        </p:nvSpPr>
        <p:spPr/>
        <p:txBody>
          <a:bodyPr anchor="ctr"/>
          <a:lstStyle/>
          <a:p>
            <a:pPr eaLnBrk="1" hangingPunct="1"/>
            <a:r>
              <a:rPr lang="en-US" altLang="en-US" sz="3500" dirty="0"/>
              <a:t>Mutual Fund Costs (Continued)</a:t>
            </a:r>
          </a:p>
        </p:txBody>
      </p:sp>
      <p:sp>
        <p:nvSpPr>
          <p:cNvPr id="18437" name="Rectangle 3"/>
          <p:cNvSpPr>
            <a:spLocks noGrp="1" noChangeArrowheads="1"/>
          </p:cNvSpPr>
          <p:nvPr>
            <p:ph type="body" sz="half" idx="4294967295"/>
          </p:nvPr>
        </p:nvSpPr>
        <p:spPr>
          <a:xfrm>
            <a:off x="177800" y="1627188"/>
            <a:ext cx="8788400" cy="484981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dirty="0"/>
              <a:t>Often, funds offer different share classes (all of which invest in the same underlying portfolio of assets), but each share class may offer investors different methods of paying for broker services</a:t>
            </a:r>
          </a:p>
          <a:p>
            <a:pPr lvl="1" eaLnBrk="1" hangingPunct="1">
              <a:lnSpc>
                <a:spcPct val="90000"/>
              </a:lnSpc>
            </a:pPr>
            <a:r>
              <a:rPr lang="en-US" altLang="en-US" sz="2100" i="1" dirty="0"/>
              <a:t>Class A shares </a:t>
            </a:r>
            <a:r>
              <a:rPr lang="en-US" altLang="en-US" sz="2100" dirty="0"/>
              <a:t>carry a front-end load that is charged at the time of purchase as a percentage of the sales price and usually have an annual 12b-1 fee between 25 and 35 basis points of the portfolio’s assets</a:t>
            </a:r>
          </a:p>
          <a:p>
            <a:pPr lvl="1" eaLnBrk="1" hangingPunct="1">
              <a:lnSpc>
                <a:spcPct val="90000"/>
              </a:lnSpc>
            </a:pPr>
            <a:r>
              <a:rPr lang="en-US" altLang="en-US" sz="2100" i="1" dirty="0"/>
              <a:t>Class B shares </a:t>
            </a:r>
            <a:r>
              <a:rPr lang="en-US" altLang="en-US" sz="2100" dirty="0"/>
              <a:t>are offered for sale at NAV without a front-end load, but charge an annual 12b-1 fee (usually 1%) and a back-end load (usually based on the lesser of the original cost of the shares or the market value at the time of sale)</a:t>
            </a:r>
          </a:p>
          <a:p>
            <a:pPr lvl="1" eaLnBrk="1" hangingPunct="1">
              <a:lnSpc>
                <a:spcPct val="90000"/>
              </a:lnSpc>
            </a:pPr>
            <a:r>
              <a:rPr lang="en-US" altLang="en-US" sz="2100" i="1" dirty="0"/>
              <a:t>Class C shares </a:t>
            </a:r>
            <a:r>
              <a:rPr lang="en-US" altLang="en-US" sz="2100" dirty="0"/>
              <a:t>are offered at NAV with no front-end load, but charge an annual 12b-1 fee of 1% and a back-end load (set at 1% in first year of purchase; not charged on redemption after first year)</a:t>
            </a:r>
          </a:p>
          <a:p>
            <a:pPr lvl="1" eaLnBrk="1" hangingPunct="1">
              <a:lnSpc>
                <a:spcPct val="90000"/>
              </a:lnSpc>
            </a:pPr>
            <a:endParaRPr lang="en-US" altLang="en-US" sz="1900" dirty="0"/>
          </a:p>
        </p:txBody>
      </p:sp>
      <p:sp>
        <p:nvSpPr>
          <p:cNvPr id="6" name="Footer Placeholder 3">
            <a:extLst>
              <a:ext uri="{FF2B5EF4-FFF2-40B4-BE49-F238E27FC236}">
                <a16:creationId xmlns:a16="http://schemas.microsoft.com/office/drawing/2014/main" id="{C7B98A00-AC28-4C00-ADC4-FEFC53A85DB0}"/>
              </a:ext>
            </a:extLst>
          </p:cNvPr>
          <p:cNvSpPr>
            <a:spLocks noGrp="1"/>
          </p:cNvSpPr>
          <p:nvPr>
            <p:ph type="ftr" sz="quarter" idx="11"/>
          </p:nvPr>
        </p:nvSpPr>
        <p:spPr>
          <a:xfrm>
            <a:off x="798576" y="6578727"/>
            <a:ext cx="747064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78F68D71-854D-46CE-A945-977462347FA8}"/>
              </a:ext>
            </a:extLst>
          </p:cNvPr>
          <p:cNvSpPr>
            <a:spLocks noGrp="1"/>
          </p:cNvSpPr>
          <p:nvPr>
            <p:ph type="sldNum" sz="quarter" idx="12"/>
          </p:nvPr>
        </p:nvSpPr>
        <p:spPr>
          <a:xfrm>
            <a:off x="6523222" y="6569075"/>
            <a:ext cx="2133600" cy="273050"/>
          </a:xfrm>
        </p:spPr>
        <p:txBody>
          <a:bodyPr/>
          <a:lstStyle/>
          <a:p>
            <a:pPr>
              <a:defRPr/>
            </a:pPr>
            <a:r>
              <a:rPr lang="en-US" altLang="en-US" dirty="0"/>
              <a:t>17-18</a:t>
            </a:r>
          </a:p>
        </p:txBody>
      </p:sp>
    </p:spTree>
    <p:extLst>
      <p:ext uri="{BB962C8B-B14F-4D97-AF65-F5344CB8AC3E}">
        <p14:creationId xmlns:p14="http://schemas.microsoft.com/office/powerpoint/2010/main" val="3744369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2532" name="Rectangle 2"/>
          <p:cNvSpPr>
            <a:spLocks noGrp="1" noChangeArrowheads="1"/>
          </p:cNvSpPr>
          <p:nvPr>
            <p:ph type="title" idx="4294967295"/>
          </p:nvPr>
        </p:nvSpPr>
        <p:spPr>
          <a:xfrm>
            <a:off x="228600" y="122238"/>
            <a:ext cx="7772400" cy="1295400"/>
          </a:xfrm>
        </p:spPr>
        <p:txBody>
          <a:bodyPr anchor="ctr"/>
          <a:lstStyle/>
          <a:p>
            <a:pPr eaLnBrk="1" hangingPunct="1"/>
            <a:r>
              <a:rPr lang="en-US" altLang="en-US" sz="3500" dirty="0"/>
              <a:t>Distribution of Assets in Long-Term Mutual Funds from 1990-2021</a:t>
            </a:r>
          </a:p>
        </p:txBody>
      </p:sp>
      <p:sp>
        <p:nvSpPr>
          <p:cNvPr id="6" name="Footer Placeholder 3">
            <a:extLst>
              <a:ext uri="{FF2B5EF4-FFF2-40B4-BE49-F238E27FC236}">
                <a16:creationId xmlns:a16="http://schemas.microsoft.com/office/drawing/2014/main" id="{D059A668-FCF9-4B6A-9D85-90B5C7353ABF}"/>
              </a:ext>
            </a:extLst>
          </p:cNvPr>
          <p:cNvSpPr>
            <a:spLocks noGrp="1"/>
          </p:cNvSpPr>
          <p:nvPr>
            <p:ph type="ftr" sz="quarter" idx="11"/>
          </p:nvPr>
        </p:nvSpPr>
        <p:spPr>
          <a:xfrm>
            <a:off x="358140" y="6583362"/>
            <a:ext cx="758952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4C89C960-1543-4867-A285-39E7F262E27D}"/>
              </a:ext>
            </a:extLst>
          </p:cNvPr>
          <p:cNvSpPr>
            <a:spLocks noGrp="1"/>
          </p:cNvSpPr>
          <p:nvPr>
            <p:ph type="sldNum" sz="quarter" idx="12"/>
          </p:nvPr>
        </p:nvSpPr>
        <p:spPr>
          <a:xfrm>
            <a:off x="6523222" y="6569075"/>
            <a:ext cx="2133600" cy="273050"/>
          </a:xfrm>
        </p:spPr>
        <p:txBody>
          <a:bodyPr/>
          <a:lstStyle/>
          <a:p>
            <a:pPr>
              <a:defRPr/>
            </a:pPr>
            <a:r>
              <a:rPr lang="en-US" altLang="en-US" dirty="0"/>
              <a:t>17-19</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idx="4294967295"/>
          </p:nvPr>
        </p:nvSpPr>
        <p:spPr/>
        <p:txBody>
          <a:bodyPr anchor="ctr"/>
          <a:lstStyle/>
          <a:p>
            <a:pPr eaLnBrk="1" hangingPunct="1"/>
            <a:r>
              <a:rPr lang="en-US" altLang="en-US" sz="3500" dirty="0"/>
              <a:t>Investment Companies</a:t>
            </a:r>
          </a:p>
        </p:txBody>
      </p:sp>
      <p:sp>
        <p:nvSpPr>
          <p:cNvPr id="4101" name="Rectangle 3"/>
          <p:cNvSpPr>
            <a:spLocks noGrp="1" noChangeArrowheads="1"/>
          </p:cNvSpPr>
          <p:nvPr>
            <p:ph type="body" sz="half" idx="4294967295"/>
          </p:nvPr>
        </p:nvSpPr>
        <p:spPr>
          <a:xfrm>
            <a:off x="222250" y="1603057"/>
            <a:ext cx="8699500" cy="48339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500" dirty="0"/>
              <a:t>Investment companies are FIs that pool the financial resources of individual and companies and invest those resources in (diversified) portfolios of assets</a:t>
            </a:r>
          </a:p>
          <a:p>
            <a:pPr eaLnBrk="1" hangingPunct="1">
              <a:lnSpc>
                <a:spcPct val="90000"/>
              </a:lnSpc>
            </a:pPr>
            <a:r>
              <a:rPr lang="en-US" altLang="en-US" sz="2500" i="1" dirty="0"/>
              <a:t>Open-end mutual funds </a:t>
            </a:r>
            <a:r>
              <a:rPr lang="en-US" altLang="en-US" sz="2500" dirty="0"/>
              <a:t>sell new shares to investors and redeem outstanding shares on demand at their fair market values </a:t>
            </a:r>
          </a:p>
          <a:p>
            <a:pPr lvl="1" eaLnBrk="1" hangingPunct="1">
              <a:lnSpc>
                <a:spcPct val="90000"/>
              </a:lnSpc>
            </a:pPr>
            <a:r>
              <a:rPr lang="en-US" altLang="en-US" sz="2200" dirty="0"/>
              <a:t>Single share of a mutual fund could represent ownership in over a thousand different companies</a:t>
            </a:r>
          </a:p>
          <a:p>
            <a:pPr eaLnBrk="1" hangingPunct="1">
              <a:lnSpc>
                <a:spcPct val="90000"/>
              </a:lnSpc>
            </a:pPr>
            <a:r>
              <a:rPr lang="en-US" altLang="en-US" sz="2500" i="1" dirty="0"/>
              <a:t>Hedge funds (HFs) </a:t>
            </a:r>
            <a:r>
              <a:rPr lang="en-US" altLang="en-US" sz="2500" dirty="0"/>
              <a:t>are a type of investment pool that solicits funds from (wealthy) individuals and other investors (e.g., commercial banks) and invests these funds on their behalf</a:t>
            </a:r>
          </a:p>
          <a:p>
            <a:pPr lvl="1" eaLnBrk="1" hangingPunct="1">
              <a:lnSpc>
                <a:spcPct val="90000"/>
              </a:lnSpc>
            </a:pPr>
            <a:r>
              <a:rPr lang="en-US" altLang="en-US" sz="2200" dirty="0"/>
              <a:t>Investments in HFs are restricted to more wealthy clients</a:t>
            </a:r>
          </a:p>
        </p:txBody>
      </p:sp>
      <p:sp>
        <p:nvSpPr>
          <p:cNvPr id="5" name="Footer Placeholder 3">
            <a:extLst>
              <a:ext uri="{FF2B5EF4-FFF2-40B4-BE49-F238E27FC236}">
                <a16:creationId xmlns:a16="http://schemas.microsoft.com/office/drawing/2014/main" id="{FA3AD9DC-BC79-4CD9-908F-45439A73EE0F}"/>
              </a:ext>
            </a:extLst>
          </p:cNvPr>
          <p:cNvSpPr>
            <a:spLocks noGrp="1"/>
          </p:cNvSpPr>
          <p:nvPr>
            <p:ph type="ftr" sz="quarter" idx="11"/>
          </p:nvPr>
        </p:nvSpPr>
        <p:spPr>
          <a:xfrm>
            <a:off x="832104" y="6585458"/>
            <a:ext cx="7479792" cy="304800"/>
          </a:xfrm>
        </p:spPr>
        <p:txBody>
          <a:bodyPr/>
          <a:lstStyle/>
          <a:p>
            <a:pPr>
              <a:defRPr/>
            </a:pPr>
            <a:r>
              <a:rPr lang="en-US" altLang="en-US" dirty="0"/>
              <a:t>©McGraw Hill LLC. All rights reserved. No reproduction or distribution without the prior written consent of McGraw Hill. </a:t>
            </a:r>
          </a:p>
        </p:txBody>
      </p:sp>
      <p:sp>
        <p:nvSpPr>
          <p:cNvPr id="6" name="Slide Number Placeholder 2">
            <a:extLst>
              <a:ext uri="{FF2B5EF4-FFF2-40B4-BE49-F238E27FC236}">
                <a16:creationId xmlns:a16="http://schemas.microsoft.com/office/drawing/2014/main" id="{C16BB9A5-D6D1-4A76-A6EC-3D5F2022F55B}"/>
              </a:ext>
            </a:extLst>
          </p:cNvPr>
          <p:cNvSpPr>
            <a:spLocks noGrp="1"/>
          </p:cNvSpPr>
          <p:nvPr>
            <p:ph type="sldNum" sz="quarter" idx="12"/>
          </p:nvPr>
        </p:nvSpPr>
        <p:spPr>
          <a:xfrm>
            <a:off x="6523222" y="6585458"/>
            <a:ext cx="2133600" cy="273050"/>
          </a:xfrm>
        </p:spPr>
        <p:txBody>
          <a:bodyPr/>
          <a:lstStyle/>
          <a:p>
            <a:pPr>
              <a:defRPr/>
            </a:pPr>
            <a:r>
              <a:rPr lang="en-US" altLang="en-US" dirty="0"/>
              <a:t>17-2</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2532" name="Rectangle 2"/>
          <p:cNvSpPr>
            <a:spLocks noGrp="1" noChangeArrowheads="1"/>
          </p:cNvSpPr>
          <p:nvPr>
            <p:ph type="title" idx="4294967295"/>
          </p:nvPr>
        </p:nvSpPr>
        <p:spPr>
          <a:xfrm>
            <a:off x="228600" y="122238"/>
            <a:ext cx="7772400" cy="1295400"/>
          </a:xfrm>
        </p:spPr>
        <p:txBody>
          <a:bodyPr anchor="ctr"/>
          <a:lstStyle/>
          <a:p>
            <a:pPr eaLnBrk="1" hangingPunct="1"/>
            <a:r>
              <a:rPr lang="en-US" altLang="en-US" sz="3500" dirty="0"/>
              <a:t>Distribution of Assets in Money Market Mutual Funds, 1990-2021</a:t>
            </a:r>
          </a:p>
        </p:txBody>
      </p:sp>
      <p:sp>
        <p:nvSpPr>
          <p:cNvPr id="6" name="Footer Placeholder 3">
            <a:extLst>
              <a:ext uri="{FF2B5EF4-FFF2-40B4-BE49-F238E27FC236}">
                <a16:creationId xmlns:a16="http://schemas.microsoft.com/office/drawing/2014/main" id="{D059A668-FCF9-4B6A-9D85-90B5C7353ABF}"/>
              </a:ext>
            </a:extLst>
          </p:cNvPr>
          <p:cNvSpPr>
            <a:spLocks noGrp="1"/>
          </p:cNvSpPr>
          <p:nvPr>
            <p:ph type="ftr" sz="quarter" idx="11"/>
          </p:nvPr>
        </p:nvSpPr>
        <p:spPr>
          <a:xfrm>
            <a:off x="941832" y="6553200"/>
            <a:ext cx="737920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4C89C960-1543-4867-A285-39E7F262E27D}"/>
              </a:ext>
            </a:extLst>
          </p:cNvPr>
          <p:cNvSpPr>
            <a:spLocks noGrp="1"/>
          </p:cNvSpPr>
          <p:nvPr>
            <p:ph type="sldNum" sz="quarter" idx="12"/>
          </p:nvPr>
        </p:nvSpPr>
        <p:spPr>
          <a:xfrm>
            <a:off x="6523222" y="6569075"/>
            <a:ext cx="2133600" cy="273050"/>
          </a:xfrm>
        </p:spPr>
        <p:txBody>
          <a:bodyPr/>
          <a:lstStyle/>
          <a:p>
            <a:pPr>
              <a:defRPr/>
            </a:pPr>
            <a:r>
              <a:rPr lang="en-US" altLang="en-US" dirty="0"/>
              <a:t>17-20</a:t>
            </a:r>
          </a:p>
        </p:txBody>
      </p:sp>
    </p:spTree>
    <p:extLst>
      <p:ext uri="{BB962C8B-B14F-4D97-AF65-F5344CB8AC3E}">
        <p14:creationId xmlns:p14="http://schemas.microsoft.com/office/powerpoint/2010/main" val="4584186"/>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2532" name="Rectangle 2"/>
          <p:cNvSpPr>
            <a:spLocks noGrp="1" noChangeArrowheads="1"/>
          </p:cNvSpPr>
          <p:nvPr>
            <p:ph type="title" idx="4294967295"/>
          </p:nvPr>
        </p:nvSpPr>
        <p:spPr/>
        <p:txBody>
          <a:bodyPr anchor="ctr"/>
          <a:lstStyle/>
          <a:p>
            <a:pPr eaLnBrk="1" hangingPunct="1"/>
            <a:r>
              <a:rPr lang="en-US" altLang="en-US" sz="3500" dirty="0"/>
              <a:t>Mutual Fund Regulation</a:t>
            </a:r>
          </a:p>
        </p:txBody>
      </p:sp>
      <p:sp>
        <p:nvSpPr>
          <p:cNvPr id="22533" name="Rectangle 3"/>
          <p:cNvSpPr>
            <a:spLocks noGrp="1" noChangeArrowheads="1"/>
          </p:cNvSpPr>
          <p:nvPr>
            <p:ph type="body" sz="half" idx="4294967295"/>
          </p:nvPr>
        </p:nvSpPr>
        <p:spPr>
          <a:xfrm>
            <a:off x="127000" y="1611312"/>
            <a:ext cx="8890000" cy="4849813"/>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5000"/>
              </a:lnSpc>
              <a:spcBef>
                <a:spcPts val="400"/>
              </a:spcBef>
            </a:pPr>
            <a:r>
              <a:rPr lang="en-US" altLang="en-US" sz="2300" dirty="0"/>
              <a:t>MFs are heavily regulated because they manage and invest small investor savings; SEC is the primary regulator</a:t>
            </a:r>
          </a:p>
          <a:p>
            <a:pPr lvl="1" eaLnBrk="1" hangingPunct="1">
              <a:lnSpc>
                <a:spcPct val="85000"/>
              </a:lnSpc>
              <a:spcBef>
                <a:spcPts val="400"/>
              </a:spcBef>
            </a:pPr>
            <a:r>
              <a:rPr lang="en-US" altLang="en-US" sz="2100" i="1" dirty="0"/>
              <a:t>Securities Act of 1933 </a:t>
            </a:r>
            <a:r>
              <a:rPr lang="en-US" altLang="en-US" sz="2100" dirty="0"/>
              <a:t>requires MF to file registration statement with SEC and sets rules and procedures regarding fund’s prospectus </a:t>
            </a:r>
          </a:p>
          <a:p>
            <a:pPr lvl="1" eaLnBrk="1" hangingPunct="1">
              <a:lnSpc>
                <a:spcPct val="85000"/>
              </a:lnSpc>
              <a:spcBef>
                <a:spcPts val="400"/>
              </a:spcBef>
            </a:pPr>
            <a:r>
              <a:rPr lang="en-US" altLang="en-US" sz="2100" i="1" dirty="0"/>
              <a:t>Securities Exchange Act of 1934 </a:t>
            </a:r>
            <a:r>
              <a:rPr lang="en-US" altLang="en-US" sz="2100" dirty="0"/>
              <a:t>makes the purchase and sale of mutual fund shares subject to various antifraud provisions</a:t>
            </a:r>
          </a:p>
          <a:p>
            <a:pPr lvl="1" eaLnBrk="1" hangingPunct="1">
              <a:lnSpc>
                <a:spcPct val="85000"/>
              </a:lnSpc>
              <a:spcBef>
                <a:spcPts val="400"/>
              </a:spcBef>
            </a:pPr>
            <a:r>
              <a:rPr lang="en-US" altLang="en-US" sz="2100" dirty="0"/>
              <a:t>In 1940, Congress passed the </a:t>
            </a:r>
            <a:r>
              <a:rPr lang="en-US" altLang="en-US" sz="2100" i="1" dirty="0"/>
              <a:t>Investment Advisers Act </a:t>
            </a:r>
            <a:r>
              <a:rPr lang="en-US" altLang="en-US" sz="2100" dirty="0"/>
              <a:t>and </a:t>
            </a:r>
            <a:r>
              <a:rPr lang="en-US" altLang="en-US" sz="2100" i="1" dirty="0"/>
              <a:t>Investment Company Act</a:t>
            </a:r>
          </a:p>
          <a:p>
            <a:pPr lvl="1" eaLnBrk="1" hangingPunct="1">
              <a:lnSpc>
                <a:spcPct val="85000"/>
              </a:lnSpc>
              <a:spcBef>
                <a:spcPts val="400"/>
              </a:spcBef>
            </a:pPr>
            <a:r>
              <a:rPr lang="en-US" altLang="en-US" sz="2100" i="1" dirty="0"/>
              <a:t>Insider Trading and Securities Fraud Enforcement Act </a:t>
            </a:r>
            <a:r>
              <a:rPr lang="en-US" altLang="en-US" sz="2100" dirty="0"/>
              <a:t>of 1988 required MFs to develop mechanisms and procedures to avoid insider trading abuses</a:t>
            </a:r>
          </a:p>
          <a:p>
            <a:pPr lvl="1" eaLnBrk="1" hangingPunct="1">
              <a:lnSpc>
                <a:spcPct val="85000"/>
              </a:lnSpc>
              <a:spcBef>
                <a:spcPts val="400"/>
              </a:spcBef>
            </a:pPr>
            <a:r>
              <a:rPr lang="en-US" altLang="en-US" sz="2100" i="1" dirty="0"/>
              <a:t>Market Reform Act </a:t>
            </a:r>
            <a:r>
              <a:rPr lang="en-US" altLang="en-US" sz="2100" dirty="0"/>
              <a:t>of 1990 allows the SEC to introduce circuit breakers to halt trading on exchanges and restrict program trading when deemed necessary</a:t>
            </a:r>
          </a:p>
          <a:p>
            <a:pPr lvl="1" eaLnBrk="1" hangingPunct="1">
              <a:lnSpc>
                <a:spcPct val="85000"/>
              </a:lnSpc>
              <a:spcBef>
                <a:spcPts val="400"/>
              </a:spcBef>
            </a:pPr>
            <a:r>
              <a:rPr lang="en-US" altLang="en-US" sz="2100" i="1" dirty="0"/>
              <a:t>National Securities Market Improvement Act (NSMIA) </a:t>
            </a:r>
            <a:r>
              <a:rPr lang="en-US" altLang="en-US" sz="2100" dirty="0"/>
              <a:t>of 1996 exempts MF companies from oversight by state regulators</a:t>
            </a:r>
          </a:p>
        </p:txBody>
      </p:sp>
      <p:sp>
        <p:nvSpPr>
          <p:cNvPr id="6" name="Footer Placeholder 3">
            <a:extLst>
              <a:ext uri="{FF2B5EF4-FFF2-40B4-BE49-F238E27FC236}">
                <a16:creationId xmlns:a16="http://schemas.microsoft.com/office/drawing/2014/main" id="{D059A668-FCF9-4B6A-9D85-90B5C7353ABF}"/>
              </a:ext>
            </a:extLst>
          </p:cNvPr>
          <p:cNvSpPr>
            <a:spLocks noGrp="1"/>
          </p:cNvSpPr>
          <p:nvPr>
            <p:ph type="ftr" sz="quarter" idx="11"/>
          </p:nvPr>
        </p:nvSpPr>
        <p:spPr>
          <a:xfrm>
            <a:off x="1143000" y="6553200"/>
            <a:ext cx="722376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4C89C960-1543-4867-A285-39E7F262E27D}"/>
              </a:ext>
            </a:extLst>
          </p:cNvPr>
          <p:cNvSpPr>
            <a:spLocks noGrp="1"/>
          </p:cNvSpPr>
          <p:nvPr>
            <p:ph type="sldNum" sz="quarter" idx="12"/>
          </p:nvPr>
        </p:nvSpPr>
        <p:spPr>
          <a:xfrm>
            <a:off x="6523222" y="6569075"/>
            <a:ext cx="2133600" cy="273050"/>
          </a:xfrm>
        </p:spPr>
        <p:txBody>
          <a:bodyPr/>
          <a:lstStyle/>
          <a:p>
            <a:pPr>
              <a:defRPr/>
            </a:pPr>
            <a:r>
              <a:rPr lang="en-US" altLang="en-US" dirty="0"/>
              <a:t>17-21</a:t>
            </a:r>
          </a:p>
        </p:txBody>
      </p:sp>
    </p:spTree>
    <p:extLst>
      <p:ext uri="{BB962C8B-B14F-4D97-AF65-F5344CB8AC3E}">
        <p14:creationId xmlns:p14="http://schemas.microsoft.com/office/powerpoint/2010/main" val="314748083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3556" name="Rectangle 2"/>
          <p:cNvSpPr>
            <a:spLocks noGrp="1" noChangeArrowheads="1"/>
          </p:cNvSpPr>
          <p:nvPr>
            <p:ph type="title" idx="4294967295"/>
          </p:nvPr>
        </p:nvSpPr>
        <p:spPr/>
        <p:txBody>
          <a:bodyPr anchor="ctr"/>
          <a:lstStyle/>
          <a:p>
            <a:pPr eaLnBrk="1" hangingPunct="1"/>
            <a:r>
              <a:rPr lang="en-US" altLang="en-US" sz="3500" dirty="0"/>
              <a:t>Investor Abuses</a:t>
            </a:r>
          </a:p>
        </p:txBody>
      </p:sp>
      <p:sp>
        <p:nvSpPr>
          <p:cNvPr id="23557" name="Rectangle 3"/>
          <p:cNvSpPr>
            <a:spLocks noGrp="1" noChangeArrowheads="1"/>
          </p:cNvSpPr>
          <p:nvPr>
            <p:ph type="body" sz="half" idx="4294967295"/>
          </p:nvPr>
        </p:nvSpPr>
        <p:spPr>
          <a:xfrm>
            <a:off x="203200" y="1719262"/>
            <a:ext cx="87249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5000"/>
              </a:lnSpc>
            </a:pPr>
            <a:r>
              <a:rPr lang="en-US" altLang="en-US" sz="2400" dirty="0"/>
              <a:t>Several allegations of trading abuse and the improper assignment of fees were revealed and prosecuted in the early 2000s</a:t>
            </a:r>
          </a:p>
          <a:p>
            <a:pPr eaLnBrk="1" hangingPunct="1">
              <a:lnSpc>
                <a:spcPct val="85000"/>
              </a:lnSpc>
            </a:pPr>
            <a:r>
              <a:rPr lang="en-US" altLang="en-US" sz="2400" dirty="0"/>
              <a:t>Abusive activities fell into four general categories:</a:t>
            </a:r>
          </a:p>
          <a:p>
            <a:pPr marL="801687" lvl="1" indent="-457200" eaLnBrk="1" hangingPunct="1">
              <a:lnSpc>
                <a:spcPct val="85000"/>
              </a:lnSpc>
              <a:buFont typeface="+mj-lt"/>
              <a:buAutoNum type="arabicPeriod"/>
            </a:pPr>
            <a:r>
              <a:rPr lang="en-US" altLang="en-US" sz="2200" i="1" dirty="0"/>
              <a:t>Market timing </a:t>
            </a:r>
            <a:r>
              <a:rPr lang="en-US" altLang="en-US" sz="2200" dirty="0"/>
              <a:t>is short-term trading of MFs that seeks to take advantage of short-term discrepancies between the price of a MF’s shares and out-of-date values on the securities in the fund’s portfolio</a:t>
            </a:r>
          </a:p>
          <a:p>
            <a:pPr marL="801687" lvl="1" indent="-457200" eaLnBrk="1" hangingPunct="1">
              <a:lnSpc>
                <a:spcPct val="85000"/>
              </a:lnSpc>
              <a:buFont typeface="+mj-lt"/>
              <a:buAutoNum type="arabicPeriod"/>
            </a:pPr>
            <a:r>
              <a:rPr lang="en-US" altLang="en-US" sz="2200" i="1" dirty="0"/>
              <a:t>Late trading </a:t>
            </a:r>
            <a:r>
              <a:rPr lang="en-US" altLang="en-US" sz="2200" dirty="0"/>
              <a:t>occurs when investors are able to buy or sell MF shares after the price has been set (at 4:00 P.M. EST daily)</a:t>
            </a:r>
          </a:p>
          <a:p>
            <a:pPr marL="801687" lvl="1" indent="-457200" eaLnBrk="1" hangingPunct="1">
              <a:lnSpc>
                <a:spcPct val="85000"/>
              </a:lnSpc>
              <a:buFont typeface="+mj-lt"/>
              <a:buAutoNum type="arabicPeriod"/>
            </a:pPr>
            <a:r>
              <a:rPr lang="en-US" altLang="en-US" sz="2200" i="1" dirty="0"/>
              <a:t>Directed brokerage </a:t>
            </a:r>
            <a:r>
              <a:rPr lang="en-US" altLang="en-US" sz="2200" dirty="0"/>
              <a:t>occurs when brokers improperly influence investors on their fund recommendations</a:t>
            </a:r>
          </a:p>
          <a:p>
            <a:pPr marL="801687" lvl="1" indent="-457200" eaLnBrk="1" hangingPunct="1">
              <a:lnSpc>
                <a:spcPct val="85000"/>
              </a:lnSpc>
              <a:buFont typeface="+mj-lt"/>
              <a:buAutoNum type="arabicPeriod"/>
            </a:pPr>
            <a:r>
              <a:rPr lang="en-US" altLang="en-US" sz="2200" i="1" dirty="0"/>
              <a:t>Improperly assessed fees </a:t>
            </a:r>
            <a:r>
              <a:rPr lang="en-US" altLang="en-US" sz="2200" dirty="0"/>
              <a:t>occur when brokers trick customers into thinking they are buying no-load funds or fail to provide discounts properly</a:t>
            </a:r>
          </a:p>
        </p:txBody>
      </p:sp>
      <p:sp>
        <p:nvSpPr>
          <p:cNvPr id="6" name="Footer Placeholder 3">
            <a:extLst>
              <a:ext uri="{FF2B5EF4-FFF2-40B4-BE49-F238E27FC236}">
                <a16:creationId xmlns:a16="http://schemas.microsoft.com/office/drawing/2014/main" id="{4B9AD451-37CB-495B-A829-FDA5C9FFE4DD}"/>
              </a:ext>
            </a:extLst>
          </p:cNvPr>
          <p:cNvSpPr>
            <a:spLocks noGrp="1"/>
          </p:cNvSpPr>
          <p:nvPr>
            <p:ph type="ftr" sz="quarter" idx="11"/>
          </p:nvPr>
        </p:nvSpPr>
        <p:spPr>
          <a:xfrm>
            <a:off x="640080" y="6569075"/>
            <a:ext cx="786384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0AB2CDC5-3CE7-4232-853D-31385BFB3EBF}"/>
              </a:ext>
            </a:extLst>
          </p:cNvPr>
          <p:cNvSpPr>
            <a:spLocks noGrp="1"/>
          </p:cNvSpPr>
          <p:nvPr>
            <p:ph type="sldNum" sz="quarter" idx="12"/>
          </p:nvPr>
        </p:nvSpPr>
        <p:spPr>
          <a:xfrm>
            <a:off x="6523222" y="6569075"/>
            <a:ext cx="2133600" cy="273050"/>
          </a:xfrm>
        </p:spPr>
        <p:txBody>
          <a:bodyPr/>
          <a:lstStyle/>
          <a:p>
            <a:pPr>
              <a:defRPr/>
            </a:pPr>
            <a:r>
              <a:rPr lang="en-US" altLang="en-US" dirty="0"/>
              <a:t>17-22</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3556" name="Rectangle 2"/>
          <p:cNvSpPr>
            <a:spLocks noGrp="1" noChangeArrowheads="1"/>
          </p:cNvSpPr>
          <p:nvPr>
            <p:ph type="title" idx="4294967295"/>
          </p:nvPr>
        </p:nvSpPr>
        <p:spPr/>
        <p:txBody>
          <a:bodyPr anchor="ctr"/>
          <a:lstStyle/>
          <a:p>
            <a:pPr eaLnBrk="1" hangingPunct="1"/>
            <a:r>
              <a:rPr lang="en-US" altLang="en-US" sz="3500" dirty="0"/>
              <a:t>Mutual Fund Regulation (Continued)</a:t>
            </a:r>
          </a:p>
        </p:txBody>
      </p:sp>
      <p:sp>
        <p:nvSpPr>
          <p:cNvPr id="23557" name="Rectangle 3"/>
          <p:cNvSpPr>
            <a:spLocks noGrp="1" noChangeArrowheads="1"/>
          </p:cNvSpPr>
          <p:nvPr>
            <p:ph type="body" sz="half" idx="4294967295"/>
          </p:nvPr>
        </p:nvSpPr>
        <p:spPr>
          <a:xfrm>
            <a:off x="203200" y="1719262"/>
            <a:ext cx="87249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dirty="0"/>
              <a:t>Starting October 5, 2004, the SEC requires MFs hire chief compliance officers to monitor whether a MF company is following the rules enacted to address investor abuses:</a:t>
            </a:r>
          </a:p>
          <a:p>
            <a:pPr lvl="1" eaLnBrk="1" hangingPunct="1">
              <a:lnSpc>
                <a:spcPct val="90000"/>
              </a:lnSpc>
            </a:pPr>
            <a:r>
              <a:rPr lang="en-US" altLang="en-US" sz="2000" dirty="0"/>
              <a:t>Portfolio managers must report trading in funds they manage</a:t>
            </a:r>
          </a:p>
          <a:p>
            <a:pPr lvl="1" eaLnBrk="1" hangingPunct="1">
              <a:lnSpc>
                <a:spcPct val="90000"/>
              </a:lnSpc>
            </a:pPr>
            <a:r>
              <a:rPr lang="en-US" altLang="en-US" sz="2000" dirty="0"/>
              <a:t>To address the problem of market timing, SEC requires funds to provide expanded disclosure of the risks of frequent trading in fund shares and of their policies and procedures regarding such activities</a:t>
            </a:r>
          </a:p>
          <a:p>
            <a:pPr lvl="1" eaLnBrk="1" hangingPunct="1">
              <a:lnSpc>
                <a:spcPct val="90000"/>
              </a:lnSpc>
            </a:pPr>
            <a:r>
              <a:rPr lang="en-US" altLang="en-US" sz="2000" dirty="0"/>
              <a:t>MFs must be more open about their use of fair value pricing to guard against stale share prices that could produce profit for market timers</a:t>
            </a:r>
          </a:p>
          <a:p>
            <a:pPr lvl="1" eaLnBrk="1" hangingPunct="1">
              <a:lnSpc>
                <a:spcPct val="90000"/>
              </a:lnSpc>
            </a:pPr>
            <a:r>
              <a:rPr lang="en-US" altLang="en-US" sz="2000" dirty="0"/>
              <a:t>To combat late trading abuses, SEC proposed MFs or their agents receive all trading orders by 4:00 p.m. Eastern time</a:t>
            </a:r>
          </a:p>
          <a:p>
            <a:pPr lvl="1" eaLnBrk="1" hangingPunct="1">
              <a:lnSpc>
                <a:spcPct val="90000"/>
              </a:lnSpc>
            </a:pPr>
            <a:r>
              <a:rPr lang="en-US" altLang="en-US" sz="2000" dirty="0"/>
              <a:t>Shareholder reports must include fees shareholders paid, as well as management’s discussion of the fund’s performance over that period</a:t>
            </a:r>
          </a:p>
          <a:p>
            <a:pPr lvl="1" eaLnBrk="1" hangingPunct="1">
              <a:lnSpc>
                <a:spcPct val="90000"/>
              </a:lnSpc>
            </a:pPr>
            <a:r>
              <a:rPr lang="en-US" altLang="en-US" sz="2000" dirty="0"/>
              <a:t>As of September 1, 2004, MF companies must provide clear information to investors on brokerage commissions and discounts</a:t>
            </a:r>
          </a:p>
        </p:txBody>
      </p:sp>
      <p:sp>
        <p:nvSpPr>
          <p:cNvPr id="6" name="Footer Placeholder 3">
            <a:extLst>
              <a:ext uri="{FF2B5EF4-FFF2-40B4-BE49-F238E27FC236}">
                <a16:creationId xmlns:a16="http://schemas.microsoft.com/office/drawing/2014/main" id="{4B9AD451-37CB-495B-A829-FDA5C9FFE4DD}"/>
              </a:ext>
            </a:extLst>
          </p:cNvPr>
          <p:cNvSpPr>
            <a:spLocks noGrp="1"/>
          </p:cNvSpPr>
          <p:nvPr>
            <p:ph type="ftr" sz="quarter" idx="11"/>
          </p:nvPr>
        </p:nvSpPr>
        <p:spPr>
          <a:xfrm>
            <a:off x="726948" y="6572758"/>
            <a:ext cx="7004304"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0AB2CDC5-3CE7-4232-853D-31385BFB3EBF}"/>
              </a:ext>
            </a:extLst>
          </p:cNvPr>
          <p:cNvSpPr>
            <a:spLocks noGrp="1"/>
          </p:cNvSpPr>
          <p:nvPr>
            <p:ph type="sldNum" sz="quarter" idx="12"/>
          </p:nvPr>
        </p:nvSpPr>
        <p:spPr>
          <a:xfrm>
            <a:off x="6523222" y="6569075"/>
            <a:ext cx="2133600" cy="273050"/>
          </a:xfrm>
        </p:spPr>
        <p:txBody>
          <a:bodyPr/>
          <a:lstStyle/>
          <a:p>
            <a:pPr>
              <a:defRPr/>
            </a:pPr>
            <a:r>
              <a:rPr lang="en-US" altLang="en-US" dirty="0"/>
              <a:t>17-23</a:t>
            </a:r>
          </a:p>
        </p:txBody>
      </p:sp>
    </p:spTree>
    <p:extLst>
      <p:ext uri="{BB962C8B-B14F-4D97-AF65-F5344CB8AC3E}">
        <p14:creationId xmlns:p14="http://schemas.microsoft.com/office/powerpoint/2010/main" val="298156915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4580" name="Rectangle 2"/>
          <p:cNvSpPr>
            <a:spLocks noGrp="1" noChangeArrowheads="1"/>
          </p:cNvSpPr>
          <p:nvPr>
            <p:ph type="title" idx="4294967295"/>
          </p:nvPr>
        </p:nvSpPr>
        <p:spPr/>
        <p:txBody>
          <a:bodyPr anchor="ctr"/>
          <a:lstStyle/>
          <a:p>
            <a:pPr eaLnBrk="1" hangingPunct="1"/>
            <a:r>
              <a:rPr lang="en-US" altLang="en-US" sz="3500" dirty="0"/>
              <a:t>Global Issues</a:t>
            </a:r>
          </a:p>
        </p:txBody>
      </p:sp>
      <p:sp>
        <p:nvSpPr>
          <p:cNvPr id="24581" name="Rectangle 3"/>
          <p:cNvSpPr>
            <a:spLocks noGrp="1" noChangeArrowheads="1"/>
          </p:cNvSpPr>
          <p:nvPr>
            <p:ph type="body" sz="half" idx="4294967295"/>
          </p:nvPr>
        </p:nvSpPr>
        <p:spPr>
          <a:xfrm>
            <a:off x="139700" y="1663701"/>
            <a:ext cx="8864600" cy="4851400"/>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dirty="0"/>
              <a:t>During the 1990s and into the 2000s, MFs were the fasting growing sector in the U.S. financial institutions industry </a:t>
            </a:r>
          </a:p>
          <a:p>
            <a:pPr eaLnBrk="1" hangingPunct="1">
              <a:lnSpc>
                <a:spcPct val="90000"/>
              </a:lnSpc>
            </a:pPr>
            <a:r>
              <a:rPr lang="en-US" altLang="en-US" sz="2200" dirty="0"/>
              <a:t>Worldwide (other than in the U.S.), investments in MFs increased over 187%, from $4.916 trillion in 1999 to $14.130 trillion in 2007</a:t>
            </a:r>
          </a:p>
          <a:p>
            <a:pPr lvl="1" eaLnBrk="1" hangingPunct="1">
              <a:lnSpc>
                <a:spcPct val="90000"/>
              </a:lnSpc>
            </a:pPr>
            <a:r>
              <a:rPr lang="en-US" altLang="en-US" sz="2000" dirty="0"/>
              <a:t>This compares to growth of 75% in U.S. funds</a:t>
            </a:r>
          </a:p>
          <a:p>
            <a:pPr eaLnBrk="1" hangingPunct="1">
              <a:lnSpc>
                <a:spcPct val="90000"/>
              </a:lnSpc>
            </a:pPr>
            <a:r>
              <a:rPr lang="en-US" altLang="en-US" sz="2200" dirty="0"/>
              <a:t>Non-U.S. mutual funds experienced bigger losses in total assets during the financial crisis</a:t>
            </a:r>
          </a:p>
          <a:p>
            <a:pPr lvl="1" eaLnBrk="1" hangingPunct="1">
              <a:lnSpc>
                <a:spcPct val="90000"/>
              </a:lnSpc>
            </a:pPr>
            <a:r>
              <a:rPr lang="en-US" altLang="en-US" sz="2000" dirty="0"/>
              <a:t>Worldwide funds fell to $9.316 trillion (34.1%) in 2008, while U.S. funds fell to $9.603 trillion (20.0%)</a:t>
            </a:r>
          </a:p>
          <a:p>
            <a:pPr eaLnBrk="1" hangingPunct="1">
              <a:lnSpc>
                <a:spcPct val="90000"/>
              </a:lnSpc>
            </a:pPr>
            <a:r>
              <a:rPr lang="en-US" altLang="en-US" sz="2200" dirty="0"/>
              <a:t>By 2021, non-U.S. investments in MFs increased to $36.90 trillion (an increase of 296.1% from 2008), while U.S. investments increased to $34.15 trillion (an increase of 255.7%)</a:t>
            </a:r>
          </a:p>
        </p:txBody>
      </p:sp>
      <p:sp>
        <p:nvSpPr>
          <p:cNvPr id="6" name="Footer Placeholder 3">
            <a:extLst>
              <a:ext uri="{FF2B5EF4-FFF2-40B4-BE49-F238E27FC236}">
                <a16:creationId xmlns:a16="http://schemas.microsoft.com/office/drawing/2014/main" id="{FF215EDA-E9D3-48BE-B65A-DF516A938B54}"/>
              </a:ext>
            </a:extLst>
          </p:cNvPr>
          <p:cNvSpPr>
            <a:spLocks noGrp="1"/>
          </p:cNvSpPr>
          <p:nvPr>
            <p:ph type="ftr" sz="quarter" idx="11"/>
          </p:nvPr>
        </p:nvSpPr>
        <p:spPr>
          <a:xfrm>
            <a:off x="1138428" y="6560439"/>
            <a:ext cx="6867144"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6463EB92-5987-424B-8223-3A941FE555F1}"/>
              </a:ext>
            </a:extLst>
          </p:cNvPr>
          <p:cNvSpPr>
            <a:spLocks noGrp="1"/>
          </p:cNvSpPr>
          <p:nvPr>
            <p:ph type="sldNum" sz="quarter" idx="12"/>
          </p:nvPr>
        </p:nvSpPr>
        <p:spPr>
          <a:xfrm>
            <a:off x="6523222" y="6569075"/>
            <a:ext cx="2133600" cy="273050"/>
          </a:xfrm>
        </p:spPr>
        <p:txBody>
          <a:bodyPr/>
          <a:lstStyle/>
          <a:p>
            <a:pPr>
              <a:defRPr/>
            </a:pPr>
            <a:r>
              <a:rPr lang="en-US" altLang="en-US" dirty="0"/>
              <a:t>17-24</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5604" name="Rectangle 2"/>
          <p:cNvSpPr>
            <a:spLocks noGrp="1" noChangeArrowheads="1"/>
          </p:cNvSpPr>
          <p:nvPr>
            <p:ph type="title" idx="4294967295"/>
          </p:nvPr>
        </p:nvSpPr>
        <p:spPr/>
        <p:txBody>
          <a:bodyPr anchor="ctr"/>
          <a:lstStyle/>
          <a:p>
            <a:pPr eaLnBrk="1" hangingPunct="1"/>
            <a:r>
              <a:rPr lang="en-US" altLang="en-US" sz="3500" dirty="0"/>
              <a:t>Hedge Funds</a:t>
            </a:r>
          </a:p>
        </p:txBody>
      </p:sp>
      <p:sp>
        <p:nvSpPr>
          <p:cNvPr id="25605" name="Rectangle 3"/>
          <p:cNvSpPr>
            <a:spLocks noGrp="1" noChangeArrowheads="1"/>
          </p:cNvSpPr>
          <p:nvPr>
            <p:ph type="body" sz="half" idx="4294967295"/>
          </p:nvPr>
        </p:nvSpPr>
        <p:spPr>
          <a:xfrm>
            <a:off x="177800" y="1719262"/>
            <a:ext cx="8686800" cy="47958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200" b="1" dirty="0"/>
              <a:t>Hedge funds (HFs)</a:t>
            </a:r>
            <a:r>
              <a:rPr lang="en-US" altLang="en-US" sz="2200" dirty="0"/>
              <a:t> are investment pools that invest funds for (wealthy) individuals and other investors (e.g., commercial banks)</a:t>
            </a:r>
          </a:p>
          <a:p>
            <a:pPr lvl="1" eaLnBrk="1" hangingPunct="1">
              <a:lnSpc>
                <a:spcPct val="90000"/>
              </a:lnSpc>
            </a:pPr>
            <a:r>
              <a:rPr lang="en-US" altLang="en-US" sz="2000" dirty="0"/>
              <a:t>Similar to MFs in that they are pooled investment vehicles that accept investors’ money and generally invest it on a collective basis</a:t>
            </a:r>
          </a:p>
          <a:p>
            <a:pPr lvl="1" eaLnBrk="1" hangingPunct="1">
              <a:lnSpc>
                <a:spcPct val="90000"/>
              </a:lnSpc>
            </a:pPr>
            <a:r>
              <a:rPr lang="en-US" altLang="en-US" sz="2000" dirty="0"/>
              <a:t>Not subject to the numerous regulations that apply to MFs for the protection of individuals</a:t>
            </a:r>
          </a:p>
          <a:p>
            <a:pPr lvl="1" eaLnBrk="1" hangingPunct="1">
              <a:lnSpc>
                <a:spcPct val="90000"/>
              </a:lnSpc>
            </a:pPr>
            <a:r>
              <a:rPr lang="en-US" altLang="en-US" sz="2000" dirty="0"/>
              <a:t>Do not have to disclose their activities to third parties, and thus offer a high degree of privacy for their investors</a:t>
            </a:r>
          </a:p>
          <a:p>
            <a:pPr lvl="1" eaLnBrk="1" hangingPunct="1">
              <a:lnSpc>
                <a:spcPct val="90000"/>
              </a:lnSpc>
            </a:pPr>
            <a:r>
              <a:rPr lang="en-US" altLang="en-US" sz="2000" dirty="0"/>
              <a:t>Use aggressive strategies unavailable to MFs, including short selling, leveraging, program trading, arbitrage, and derivatives trading</a:t>
            </a:r>
          </a:p>
          <a:p>
            <a:pPr eaLnBrk="1" hangingPunct="1">
              <a:lnSpc>
                <a:spcPct val="90000"/>
              </a:lnSpc>
            </a:pPr>
            <a:r>
              <a:rPr lang="en-US" altLang="en-US" sz="2200" dirty="0"/>
              <a:t>Historically, HFs have avoided regulation by limiting the number of investors to </a:t>
            </a:r>
            <a:r>
              <a:rPr lang="en-US" altLang="en-US" sz="2200" b="1" dirty="0"/>
              <a:t>less than 100 individuals </a:t>
            </a:r>
            <a:r>
              <a:rPr lang="en-US" altLang="en-US" sz="2200" dirty="0"/>
              <a:t>and by requiring investors to be “accredited”</a:t>
            </a:r>
          </a:p>
          <a:p>
            <a:pPr lvl="1" eaLnBrk="1" hangingPunct="1">
              <a:lnSpc>
                <a:spcPct val="90000"/>
              </a:lnSpc>
            </a:pPr>
            <a:r>
              <a:rPr lang="en-US" altLang="en-US" sz="2000" dirty="0"/>
              <a:t>Accredited investors have net worth over $1 million or annual income over $200,000 ($300,000 if married)</a:t>
            </a:r>
          </a:p>
        </p:txBody>
      </p:sp>
      <p:sp>
        <p:nvSpPr>
          <p:cNvPr id="6" name="Footer Placeholder 3">
            <a:extLst>
              <a:ext uri="{FF2B5EF4-FFF2-40B4-BE49-F238E27FC236}">
                <a16:creationId xmlns:a16="http://schemas.microsoft.com/office/drawing/2014/main" id="{CBEEE9B1-C1A8-4A57-84EA-51BF408F2CBD}"/>
              </a:ext>
            </a:extLst>
          </p:cNvPr>
          <p:cNvSpPr>
            <a:spLocks noGrp="1"/>
          </p:cNvSpPr>
          <p:nvPr>
            <p:ph type="ftr" sz="quarter" idx="11"/>
          </p:nvPr>
        </p:nvSpPr>
        <p:spPr>
          <a:xfrm>
            <a:off x="109728" y="6567170"/>
            <a:ext cx="8238744"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B9CC66D2-F5C8-45EF-8657-14CCFC5D6A66}"/>
              </a:ext>
            </a:extLst>
          </p:cNvPr>
          <p:cNvSpPr>
            <a:spLocks noGrp="1"/>
          </p:cNvSpPr>
          <p:nvPr>
            <p:ph type="sldNum" sz="quarter" idx="12"/>
          </p:nvPr>
        </p:nvSpPr>
        <p:spPr>
          <a:xfrm>
            <a:off x="6523222" y="6569075"/>
            <a:ext cx="2133600" cy="273050"/>
          </a:xfrm>
        </p:spPr>
        <p:txBody>
          <a:bodyPr/>
          <a:lstStyle/>
          <a:p>
            <a:pPr>
              <a:defRPr/>
            </a:pPr>
            <a:r>
              <a:rPr lang="en-US" altLang="en-US" dirty="0"/>
              <a:t>17-25</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p:cNvSpPr txBox="1">
            <a:spLocks noGrp="1"/>
          </p:cNvSpPr>
          <p:nvPr/>
        </p:nvSpPr>
        <p:spPr bwMode="auto">
          <a:xfrm>
            <a:off x="3619500" y="6461125"/>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6628" name="Rectangle 2"/>
          <p:cNvSpPr>
            <a:spLocks noGrp="1" noChangeArrowheads="1"/>
          </p:cNvSpPr>
          <p:nvPr>
            <p:ph type="title" idx="4294967295"/>
          </p:nvPr>
        </p:nvSpPr>
        <p:spPr/>
        <p:txBody>
          <a:bodyPr anchor="ctr"/>
          <a:lstStyle/>
          <a:p>
            <a:pPr eaLnBrk="1" hangingPunct="1"/>
            <a:r>
              <a:rPr lang="en-US" altLang="en-US" sz="3500" dirty="0"/>
              <a:t>Hedge Funds (Continued)</a:t>
            </a:r>
          </a:p>
        </p:txBody>
      </p:sp>
      <p:sp>
        <p:nvSpPr>
          <p:cNvPr id="26629" name="Rectangle 3"/>
          <p:cNvSpPr>
            <a:spLocks noGrp="1" noChangeArrowheads="1"/>
          </p:cNvSpPr>
          <p:nvPr>
            <p:ph type="body" sz="half" idx="4294967295"/>
          </p:nvPr>
        </p:nvSpPr>
        <p:spPr>
          <a:xfrm>
            <a:off x="304800" y="1719262"/>
            <a:ext cx="84836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dirty="0"/>
              <a:t>Since HFs that do not exceed $100 million in assets under management do not register with the SEC, their actual data cannot be independently tracked (i.e., data are self-reported)</a:t>
            </a:r>
          </a:p>
          <a:p>
            <a:pPr lvl="1" eaLnBrk="1" hangingPunct="1">
              <a:lnSpc>
                <a:spcPct val="90000"/>
              </a:lnSpc>
            </a:pPr>
            <a:r>
              <a:rPr lang="en-US" altLang="en-US" sz="2100" dirty="0"/>
              <a:t>Estimated that in 2021, there were over 9,400 hedge funds in the U.S., with assets of $4.01 trillion</a:t>
            </a:r>
          </a:p>
        </p:txBody>
      </p:sp>
      <p:sp>
        <p:nvSpPr>
          <p:cNvPr id="6" name="Footer Placeholder 3">
            <a:extLst>
              <a:ext uri="{FF2B5EF4-FFF2-40B4-BE49-F238E27FC236}">
                <a16:creationId xmlns:a16="http://schemas.microsoft.com/office/drawing/2014/main" id="{010F3F0C-0FEC-4E29-B59D-E5AEF76E30EA}"/>
              </a:ext>
            </a:extLst>
          </p:cNvPr>
          <p:cNvSpPr>
            <a:spLocks noGrp="1"/>
          </p:cNvSpPr>
          <p:nvPr>
            <p:ph type="ftr" sz="quarter" idx="11"/>
          </p:nvPr>
        </p:nvSpPr>
        <p:spPr>
          <a:xfrm>
            <a:off x="685800" y="6553200"/>
            <a:ext cx="754380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26E562B4-AAD1-481C-9005-0F58A032F1AE}"/>
              </a:ext>
            </a:extLst>
          </p:cNvPr>
          <p:cNvSpPr>
            <a:spLocks noGrp="1"/>
          </p:cNvSpPr>
          <p:nvPr>
            <p:ph type="sldNum" sz="quarter" idx="12"/>
          </p:nvPr>
        </p:nvSpPr>
        <p:spPr>
          <a:xfrm>
            <a:off x="6523222" y="6569075"/>
            <a:ext cx="2133600" cy="273050"/>
          </a:xfrm>
        </p:spPr>
        <p:txBody>
          <a:bodyPr/>
          <a:lstStyle/>
          <a:p>
            <a:pPr>
              <a:defRPr/>
            </a:pPr>
            <a:r>
              <a:rPr lang="en-US" altLang="en-US" dirty="0"/>
              <a:t>17-26</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7652" name="Rectangle 2"/>
          <p:cNvSpPr>
            <a:spLocks noGrp="1" noChangeArrowheads="1"/>
          </p:cNvSpPr>
          <p:nvPr>
            <p:ph type="title" idx="4294967295"/>
          </p:nvPr>
        </p:nvSpPr>
        <p:spPr/>
        <p:txBody>
          <a:bodyPr anchor="ctr"/>
          <a:lstStyle/>
          <a:p>
            <a:pPr eaLnBrk="1" hangingPunct="1"/>
            <a:r>
              <a:rPr lang="en-US" altLang="en-US" sz="3500" dirty="0"/>
              <a:t>Types of Hedge Funds</a:t>
            </a:r>
          </a:p>
        </p:txBody>
      </p:sp>
      <p:sp>
        <p:nvSpPr>
          <p:cNvPr id="6" name="Footer Placeholder 3">
            <a:extLst>
              <a:ext uri="{FF2B5EF4-FFF2-40B4-BE49-F238E27FC236}">
                <a16:creationId xmlns:a16="http://schemas.microsoft.com/office/drawing/2014/main" id="{3F07FD48-E431-4223-BF1E-D415E749A19D}"/>
              </a:ext>
            </a:extLst>
          </p:cNvPr>
          <p:cNvSpPr>
            <a:spLocks noGrp="1"/>
          </p:cNvSpPr>
          <p:nvPr>
            <p:ph type="ftr" sz="quarter" idx="11"/>
          </p:nvPr>
        </p:nvSpPr>
        <p:spPr>
          <a:xfrm>
            <a:off x="-310896" y="6569075"/>
            <a:ext cx="9079992"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07D4573F-DAC4-4C3C-B96E-FC5A181A91AF}"/>
              </a:ext>
            </a:extLst>
          </p:cNvPr>
          <p:cNvSpPr>
            <a:spLocks noGrp="1"/>
          </p:cNvSpPr>
          <p:nvPr>
            <p:ph type="sldNum" sz="quarter" idx="12"/>
          </p:nvPr>
        </p:nvSpPr>
        <p:spPr>
          <a:xfrm>
            <a:off x="6523222" y="6569075"/>
            <a:ext cx="2133600" cy="273050"/>
          </a:xfrm>
        </p:spPr>
        <p:txBody>
          <a:bodyPr/>
          <a:lstStyle/>
          <a:p>
            <a:pPr>
              <a:defRPr/>
            </a:pPr>
            <a:r>
              <a:rPr lang="en-US" altLang="en-US" dirty="0"/>
              <a:t>17-27</a:t>
            </a:r>
          </a:p>
        </p:txBody>
      </p:sp>
      <p:pic>
        <p:nvPicPr>
          <p:cNvPr id="4" name="Picture 3">
            <a:extLst>
              <a:ext uri="{FF2B5EF4-FFF2-40B4-BE49-F238E27FC236}">
                <a16:creationId xmlns:a16="http://schemas.microsoft.com/office/drawing/2014/main" id="{F84F37ED-19A5-4230-AB5E-0E48A6FC34EA}"/>
              </a:ext>
            </a:extLst>
          </p:cNvPr>
          <p:cNvPicPr>
            <a:picLocks noChangeAspect="1"/>
          </p:cNvPicPr>
          <p:nvPr/>
        </p:nvPicPr>
        <p:blipFill>
          <a:blip r:embed="rId3"/>
          <a:stretch>
            <a:fillRect/>
          </a:stretch>
        </p:blipFill>
        <p:spPr>
          <a:xfrm>
            <a:off x="343880" y="2351882"/>
            <a:ext cx="8456239" cy="3401218"/>
          </a:xfrm>
          <a:prstGeom prst="rect">
            <a:avLst/>
          </a:prstGeom>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8676" name="Rectangle 2"/>
          <p:cNvSpPr>
            <a:spLocks noGrp="1" noChangeArrowheads="1"/>
          </p:cNvSpPr>
          <p:nvPr>
            <p:ph type="title" idx="4294967295"/>
          </p:nvPr>
        </p:nvSpPr>
        <p:spPr/>
        <p:txBody>
          <a:bodyPr anchor="ctr"/>
          <a:lstStyle/>
          <a:p>
            <a:pPr eaLnBrk="1" hangingPunct="1"/>
            <a:r>
              <a:rPr lang="en-US" altLang="en-US" sz="3500" dirty="0"/>
              <a:t>Fees on Hedge Funds</a:t>
            </a:r>
          </a:p>
        </p:txBody>
      </p:sp>
      <p:sp>
        <p:nvSpPr>
          <p:cNvPr id="28677" name="Rectangle 3"/>
          <p:cNvSpPr>
            <a:spLocks noGrp="1" noChangeArrowheads="1"/>
          </p:cNvSpPr>
          <p:nvPr>
            <p:ph type="body" sz="half" idx="4294967295"/>
          </p:nvPr>
        </p:nvSpPr>
        <p:spPr>
          <a:xfrm>
            <a:off x="228600" y="1719262"/>
            <a:ext cx="86614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5000"/>
              </a:lnSpc>
            </a:pPr>
            <a:r>
              <a:rPr lang="en-US" altLang="en-US" sz="2200" i="1" dirty="0"/>
              <a:t>Management fees </a:t>
            </a:r>
            <a:r>
              <a:rPr lang="en-US" altLang="en-US" sz="2200" dirty="0"/>
              <a:t>are computed as a percentage of the total assets under management (usually between 1.5% and 2.0%)</a:t>
            </a:r>
          </a:p>
          <a:p>
            <a:pPr eaLnBrk="1" hangingPunct="1">
              <a:lnSpc>
                <a:spcPct val="85000"/>
              </a:lnSpc>
            </a:pPr>
            <a:r>
              <a:rPr lang="en-US" altLang="en-US" sz="2200" i="1" dirty="0"/>
              <a:t>Performance fees </a:t>
            </a:r>
            <a:r>
              <a:rPr lang="en-US" altLang="en-US" sz="2200" dirty="0"/>
              <a:t>are unique to hedge funds, and the average performance fee is approximately 20% but varies widely</a:t>
            </a:r>
          </a:p>
          <a:p>
            <a:pPr lvl="1" eaLnBrk="1" hangingPunct="1">
              <a:lnSpc>
                <a:spcPct val="85000"/>
              </a:lnSpc>
            </a:pPr>
            <a:r>
              <a:rPr lang="en-US" altLang="en-US" sz="2000" dirty="0"/>
              <a:t>Paid to hedge fund manager before returns are paid to fund investors</a:t>
            </a:r>
          </a:p>
          <a:p>
            <a:pPr lvl="1" eaLnBrk="1" hangingPunct="1">
              <a:lnSpc>
                <a:spcPct val="85000"/>
              </a:lnSpc>
            </a:pPr>
            <a:r>
              <a:rPr lang="en-US" altLang="en-US" sz="2000" i="1" dirty="0"/>
              <a:t>Hurdle rate </a:t>
            </a:r>
            <a:r>
              <a:rPr lang="en-US" altLang="en-US" sz="2000" dirty="0"/>
              <a:t>is a minimum annualized performance benchmark that must be realized before a performance fee can be assessed</a:t>
            </a:r>
          </a:p>
          <a:p>
            <a:pPr lvl="1" eaLnBrk="1" hangingPunct="1">
              <a:lnSpc>
                <a:spcPct val="85000"/>
              </a:lnSpc>
            </a:pPr>
            <a:r>
              <a:rPr lang="en-US" altLang="en-US" sz="2000" i="1" dirty="0"/>
              <a:t>High-water mark </a:t>
            </a:r>
            <a:r>
              <a:rPr lang="en-US" altLang="en-US" sz="2000" dirty="0"/>
              <a:t>is usually used for hedge funds in which the manager does not receive a performance fee unless the value of the fund exceeds the highest net asset value it has previously achieved</a:t>
            </a:r>
          </a:p>
          <a:p>
            <a:pPr lvl="2" eaLnBrk="1" hangingPunct="1">
              <a:lnSpc>
                <a:spcPct val="85000"/>
              </a:lnSpc>
            </a:pPr>
            <a:r>
              <a:rPr lang="en-US" altLang="en-US" sz="1800" dirty="0"/>
              <a:t>Used to link fund manager’s incentives more closely to those of fund investors and to reduce manager’s incentive to increase the risk of trades</a:t>
            </a:r>
          </a:p>
          <a:p>
            <a:pPr eaLnBrk="1" hangingPunct="1">
              <a:lnSpc>
                <a:spcPct val="85000"/>
              </a:lnSpc>
            </a:pPr>
            <a:r>
              <a:rPr lang="en-US" altLang="en-US" sz="2200" i="1" dirty="0"/>
              <a:t>Domestic HFs </a:t>
            </a:r>
            <a:r>
              <a:rPr lang="en-US" altLang="en-US" sz="2200" dirty="0"/>
              <a:t>are organized in U.S., while funds located outside the U.S. and structured under foreign laws are </a:t>
            </a:r>
            <a:r>
              <a:rPr lang="en-US" altLang="en-US" sz="2200" i="1" dirty="0"/>
              <a:t>offshore HFs</a:t>
            </a:r>
          </a:p>
          <a:p>
            <a:pPr lvl="1" eaLnBrk="1" hangingPunct="1">
              <a:lnSpc>
                <a:spcPct val="85000"/>
              </a:lnSpc>
            </a:pPr>
            <a:r>
              <a:rPr lang="en-US" altLang="en-US" sz="2000" dirty="0"/>
              <a:t>Offshore HFs are not subject to U.S. income taxes on distributions of profit or the U.S. estate taxes on fund shares</a:t>
            </a:r>
          </a:p>
        </p:txBody>
      </p:sp>
      <p:sp>
        <p:nvSpPr>
          <p:cNvPr id="6" name="Footer Placeholder 3">
            <a:extLst>
              <a:ext uri="{FF2B5EF4-FFF2-40B4-BE49-F238E27FC236}">
                <a16:creationId xmlns:a16="http://schemas.microsoft.com/office/drawing/2014/main" id="{73538DFC-22E7-43FC-B5FC-6DC482DAC7FB}"/>
              </a:ext>
            </a:extLst>
          </p:cNvPr>
          <p:cNvSpPr>
            <a:spLocks noGrp="1"/>
          </p:cNvSpPr>
          <p:nvPr>
            <p:ph type="ftr" sz="quarter" idx="11"/>
          </p:nvPr>
        </p:nvSpPr>
        <p:spPr>
          <a:xfrm>
            <a:off x="357889" y="6601333"/>
            <a:ext cx="8402822"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09F7798A-1856-485C-8C83-D36C9D9780C0}"/>
              </a:ext>
            </a:extLst>
          </p:cNvPr>
          <p:cNvSpPr>
            <a:spLocks noGrp="1"/>
          </p:cNvSpPr>
          <p:nvPr>
            <p:ph type="sldNum" sz="quarter" idx="12"/>
          </p:nvPr>
        </p:nvSpPr>
        <p:spPr>
          <a:xfrm>
            <a:off x="6523222" y="6569075"/>
            <a:ext cx="2133600" cy="273050"/>
          </a:xfrm>
        </p:spPr>
        <p:txBody>
          <a:bodyPr/>
          <a:lstStyle/>
          <a:p>
            <a:pPr>
              <a:defRPr/>
            </a:pPr>
            <a:r>
              <a:rPr lang="en-US" altLang="en-US" dirty="0"/>
              <a:t>17-28</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29700" name="Rectangle 2"/>
          <p:cNvSpPr>
            <a:spLocks noGrp="1" noChangeArrowheads="1"/>
          </p:cNvSpPr>
          <p:nvPr>
            <p:ph type="title"/>
          </p:nvPr>
        </p:nvSpPr>
        <p:spPr/>
        <p:txBody>
          <a:bodyPr anchor="ctr"/>
          <a:lstStyle/>
          <a:p>
            <a:pPr eaLnBrk="1" hangingPunct="1"/>
            <a:r>
              <a:rPr lang="en-US" altLang="en-US" sz="3500" dirty="0"/>
              <a:t>Highest-paid Hedge Fund Managers, 2021</a:t>
            </a:r>
          </a:p>
        </p:txBody>
      </p:sp>
      <p:sp>
        <p:nvSpPr>
          <p:cNvPr id="7" name="Footer Placeholder 3">
            <a:extLst>
              <a:ext uri="{FF2B5EF4-FFF2-40B4-BE49-F238E27FC236}">
                <a16:creationId xmlns:a16="http://schemas.microsoft.com/office/drawing/2014/main" id="{388BBD55-180D-4488-9265-055C794B4B9A}"/>
              </a:ext>
            </a:extLst>
          </p:cNvPr>
          <p:cNvSpPr>
            <a:spLocks noGrp="1"/>
          </p:cNvSpPr>
          <p:nvPr>
            <p:ph type="ftr" sz="quarter" idx="11"/>
          </p:nvPr>
        </p:nvSpPr>
        <p:spPr>
          <a:xfrm>
            <a:off x="1083563" y="6572758"/>
            <a:ext cx="6976872" cy="304800"/>
          </a:xfrm>
        </p:spPr>
        <p:txBody>
          <a:bodyPr/>
          <a:lstStyle/>
          <a:p>
            <a:pPr>
              <a:defRPr/>
            </a:pPr>
            <a:r>
              <a:rPr lang="en-US" altLang="en-US" dirty="0"/>
              <a:t>©McGraw Hill LLC. All rights reserved. No reproduction or distribution without the prior written consent of McGraw Hill. </a:t>
            </a:r>
          </a:p>
        </p:txBody>
      </p:sp>
      <p:sp>
        <p:nvSpPr>
          <p:cNvPr id="8" name="Slide Number Placeholder 2">
            <a:extLst>
              <a:ext uri="{FF2B5EF4-FFF2-40B4-BE49-F238E27FC236}">
                <a16:creationId xmlns:a16="http://schemas.microsoft.com/office/drawing/2014/main" id="{7B2AE13E-75EA-44D3-8B63-9AC0DE95B7B1}"/>
              </a:ext>
            </a:extLst>
          </p:cNvPr>
          <p:cNvSpPr>
            <a:spLocks noGrp="1"/>
          </p:cNvSpPr>
          <p:nvPr>
            <p:ph type="sldNum" sz="quarter" idx="12"/>
          </p:nvPr>
        </p:nvSpPr>
        <p:spPr>
          <a:xfrm>
            <a:off x="6523222" y="6569075"/>
            <a:ext cx="2133600" cy="273050"/>
          </a:xfrm>
        </p:spPr>
        <p:txBody>
          <a:bodyPr/>
          <a:lstStyle/>
          <a:p>
            <a:pPr>
              <a:defRPr/>
            </a:pPr>
            <a:r>
              <a:rPr lang="en-US" altLang="en-US" dirty="0"/>
              <a:t>17-29</a:t>
            </a:r>
          </a:p>
        </p:txBody>
      </p:sp>
      <p:sp>
        <p:nvSpPr>
          <p:cNvPr id="3" name="Content Placeholder 2">
            <a:extLst>
              <a:ext uri="{FF2B5EF4-FFF2-40B4-BE49-F238E27FC236}">
                <a16:creationId xmlns:a16="http://schemas.microsoft.com/office/drawing/2014/main" id="{285A438C-607F-D551-0D9F-100C0ED605A1}"/>
              </a:ext>
            </a:extLst>
          </p:cNvPr>
          <p:cNvSpPr>
            <a:spLocks noGrp="1"/>
          </p:cNvSpPr>
          <p:nvPr>
            <p:ph idx="1"/>
          </p:nvPr>
        </p:nvSpPr>
        <p:spPr/>
        <p:txBody>
          <a:bodyPr/>
          <a:lstStyle/>
          <a:p>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124" name="Rectangle 2"/>
          <p:cNvSpPr>
            <a:spLocks noGrp="1" noChangeArrowheads="1"/>
          </p:cNvSpPr>
          <p:nvPr>
            <p:ph type="title" idx="4294967295"/>
          </p:nvPr>
        </p:nvSpPr>
        <p:spPr/>
        <p:txBody>
          <a:bodyPr anchor="ctr"/>
          <a:lstStyle/>
          <a:p>
            <a:pPr eaLnBrk="1" hangingPunct="1"/>
            <a:r>
              <a:rPr lang="en-US" altLang="en-US" sz="3500" dirty="0"/>
              <a:t>Mutual Fund Industry</a:t>
            </a:r>
          </a:p>
        </p:txBody>
      </p:sp>
      <p:sp>
        <p:nvSpPr>
          <p:cNvPr id="5125" name="Rectangle 3"/>
          <p:cNvSpPr>
            <a:spLocks noGrp="1" noChangeArrowheads="1"/>
          </p:cNvSpPr>
          <p:nvPr>
            <p:ph type="body" sz="half" idx="4294967295"/>
          </p:nvPr>
        </p:nvSpPr>
        <p:spPr>
          <a:xfrm>
            <a:off x="54864" y="1643064"/>
            <a:ext cx="8951976" cy="4818062"/>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400" dirty="0"/>
              <a:t>First mutual fund established in Boston in 1924</a:t>
            </a:r>
          </a:p>
          <a:p>
            <a:pPr eaLnBrk="1" hangingPunct="1">
              <a:lnSpc>
                <a:spcPct val="90000"/>
              </a:lnSpc>
            </a:pPr>
            <a:r>
              <a:rPr lang="en-US" altLang="en-US" sz="2400" dirty="0"/>
              <a:t>Industry grew slowly at first; since then, number of funds and asset size of industry have increased dramatically due to:</a:t>
            </a:r>
          </a:p>
          <a:p>
            <a:pPr lvl="1" eaLnBrk="1" hangingPunct="1">
              <a:lnSpc>
                <a:spcPct val="90000"/>
              </a:lnSpc>
            </a:pPr>
            <a:r>
              <a:rPr lang="en-US" altLang="en-US" sz="2200" dirty="0"/>
              <a:t>Advent of </a:t>
            </a:r>
            <a:r>
              <a:rPr lang="en-US" altLang="en-US" sz="2200" i="1" dirty="0"/>
              <a:t>money market mutual funds</a:t>
            </a:r>
            <a:r>
              <a:rPr lang="en-US" altLang="en-US" sz="2200" dirty="0"/>
              <a:t>, funds that invest in securities with an original maturity under one year, in 1972</a:t>
            </a:r>
          </a:p>
          <a:p>
            <a:pPr lvl="1" eaLnBrk="1" hangingPunct="1">
              <a:lnSpc>
                <a:spcPct val="90000"/>
              </a:lnSpc>
            </a:pPr>
            <a:r>
              <a:rPr lang="en-US" altLang="en-US" sz="2200" dirty="0"/>
              <a:t>Tax-exempt money market mutual funds first established in 1979</a:t>
            </a:r>
          </a:p>
          <a:p>
            <a:pPr lvl="1" eaLnBrk="1" hangingPunct="1">
              <a:lnSpc>
                <a:spcPct val="90000"/>
              </a:lnSpc>
            </a:pPr>
            <a:r>
              <a:rPr lang="en-US" altLang="en-US" sz="2200" dirty="0"/>
              <a:t>Explosion of special-purpose equity, bond, emerging market, and derivative funds</a:t>
            </a:r>
          </a:p>
          <a:p>
            <a:pPr lvl="1" eaLnBrk="1" hangingPunct="1">
              <a:lnSpc>
                <a:spcPct val="90000"/>
              </a:lnSpc>
            </a:pPr>
            <a:r>
              <a:rPr lang="en-US" altLang="en-US" sz="2200" dirty="0"/>
              <a:t>Rise in retirement funds under management by mutual funds</a:t>
            </a:r>
          </a:p>
          <a:p>
            <a:pPr lvl="2" eaLnBrk="1" hangingPunct="1">
              <a:lnSpc>
                <a:spcPct val="90000"/>
              </a:lnSpc>
            </a:pPr>
            <a:r>
              <a:rPr lang="en-US" altLang="en-US" sz="2000" dirty="0"/>
              <a:t>Many of these retirement funds are </a:t>
            </a:r>
            <a:r>
              <a:rPr lang="en-US" altLang="en-US" sz="2000" i="1" dirty="0"/>
              <a:t>institutional funds</a:t>
            </a:r>
            <a:r>
              <a:rPr lang="en-US" altLang="en-US" sz="2000" dirty="0"/>
              <a:t>, mutual funds that manage retirement plans for an institutions’ employees</a:t>
            </a:r>
          </a:p>
          <a:p>
            <a:pPr lvl="2" eaLnBrk="1" hangingPunct="1">
              <a:lnSpc>
                <a:spcPct val="90000"/>
              </a:lnSpc>
            </a:pPr>
            <a:r>
              <a:rPr lang="en-US" altLang="en-US" sz="2000" i="1" dirty="0"/>
              <a:t>Target date funds</a:t>
            </a:r>
            <a:r>
              <a:rPr lang="en-US" altLang="en-US" sz="2000" dirty="0"/>
              <a:t>, which follow a predetermined reallocation of risk over time, and </a:t>
            </a:r>
            <a:r>
              <a:rPr lang="en-US" altLang="en-US" sz="2000" i="1" dirty="0"/>
              <a:t>lifestyle funds</a:t>
            </a:r>
            <a:r>
              <a:rPr lang="en-US" altLang="en-US" sz="2000" dirty="0"/>
              <a:t>, which maintain a predetermined risk level, are also popular among retirement funds</a:t>
            </a:r>
          </a:p>
          <a:p>
            <a:pPr lvl="1" eaLnBrk="1" hangingPunct="1">
              <a:lnSpc>
                <a:spcPct val="90000"/>
              </a:lnSpc>
            </a:pPr>
            <a:endParaRPr lang="en-US" altLang="en-US" sz="1900" dirty="0"/>
          </a:p>
          <a:p>
            <a:pPr eaLnBrk="1" hangingPunct="1">
              <a:lnSpc>
                <a:spcPct val="90000"/>
              </a:lnSpc>
            </a:pPr>
            <a:endParaRPr lang="en-US" altLang="en-US" sz="2500" dirty="0"/>
          </a:p>
        </p:txBody>
      </p:sp>
      <p:sp>
        <p:nvSpPr>
          <p:cNvPr id="6" name="Footer Placeholder 3">
            <a:extLst>
              <a:ext uri="{FF2B5EF4-FFF2-40B4-BE49-F238E27FC236}">
                <a16:creationId xmlns:a16="http://schemas.microsoft.com/office/drawing/2014/main" id="{B7F69003-B13C-4C59-8224-EACB4BE15F93}"/>
              </a:ext>
            </a:extLst>
          </p:cNvPr>
          <p:cNvSpPr>
            <a:spLocks noGrp="1"/>
          </p:cNvSpPr>
          <p:nvPr>
            <p:ph type="ftr" sz="quarter" idx="11"/>
          </p:nvPr>
        </p:nvSpPr>
        <p:spPr>
          <a:xfrm>
            <a:off x="868680" y="6583362"/>
            <a:ext cx="740664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2A47C80F-AF5F-4135-9CC5-E43BD5864458}"/>
              </a:ext>
            </a:extLst>
          </p:cNvPr>
          <p:cNvSpPr>
            <a:spLocks noGrp="1"/>
          </p:cNvSpPr>
          <p:nvPr>
            <p:ph type="sldNum" sz="quarter" idx="12"/>
          </p:nvPr>
        </p:nvSpPr>
        <p:spPr>
          <a:xfrm>
            <a:off x="6523222" y="6569075"/>
            <a:ext cx="2133600" cy="273050"/>
          </a:xfrm>
        </p:spPr>
        <p:txBody>
          <a:bodyPr/>
          <a:lstStyle/>
          <a:p>
            <a:pPr>
              <a:defRPr/>
            </a:pPr>
            <a:r>
              <a:rPr lang="en-US" altLang="en-US" dirty="0"/>
              <a:t>17-3</a:t>
            </a:r>
          </a:p>
        </p:txBody>
      </p:sp>
    </p:spTree>
    <p:extLst>
      <p:ext uri="{BB962C8B-B14F-4D97-AF65-F5344CB8AC3E}">
        <p14:creationId xmlns:p14="http://schemas.microsoft.com/office/powerpoint/2010/main" val="2437776359"/>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30724" name="Rectangle 2"/>
          <p:cNvSpPr>
            <a:spLocks noGrp="1" noChangeArrowheads="1"/>
          </p:cNvSpPr>
          <p:nvPr>
            <p:ph type="title" idx="4294967295"/>
          </p:nvPr>
        </p:nvSpPr>
        <p:spPr/>
        <p:txBody>
          <a:bodyPr anchor="ctr"/>
          <a:lstStyle/>
          <a:p>
            <a:pPr eaLnBrk="1" hangingPunct="1"/>
            <a:r>
              <a:rPr lang="en-US" altLang="en-US" sz="3500" dirty="0"/>
              <a:t>Regulation of Hedge Funds</a:t>
            </a:r>
          </a:p>
        </p:txBody>
      </p:sp>
      <p:sp>
        <p:nvSpPr>
          <p:cNvPr id="30725" name="Rectangle 3"/>
          <p:cNvSpPr>
            <a:spLocks noGrp="1" noChangeArrowheads="1"/>
          </p:cNvSpPr>
          <p:nvPr>
            <p:ph type="body" sz="half" idx="4294967295"/>
          </p:nvPr>
        </p:nvSpPr>
        <p:spPr>
          <a:xfrm>
            <a:off x="228600" y="1719263"/>
            <a:ext cx="86868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spcBef>
                <a:spcPct val="0"/>
              </a:spcBef>
            </a:pPr>
            <a:r>
              <a:rPr lang="en-US" altLang="en-US" sz="2300" dirty="0"/>
              <a:t>While MFs are very highly regulated, HFs have generally been unregulated</a:t>
            </a:r>
          </a:p>
          <a:p>
            <a:pPr lvl="1" eaLnBrk="1" hangingPunct="1">
              <a:lnSpc>
                <a:spcPct val="90000"/>
              </a:lnSpc>
              <a:spcBef>
                <a:spcPct val="0"/>
              </a:spcBef>
            </a:pPr>
            <a:r>
              <a:rPr lang="en-US" altLang="en-US" sz="2100" dirty="0"/>
              <a:t>MFs in the U.S. are required to be registered with the SEC</a:t>
            </a:r>
          </a:p>
          <a:p>
            <a:pPr marL="338137" eaLnBrk="1" hangingPunct="1">
              <a:lnSpc>
                <a:spcPct val="90000"/>
              </a:lnSpc>
              <a:spcBef>
                <a:spcPct val="0"/>
              </a:spcBef>
            </a:pPr>
            <a:r>
              <a:rPr lang="en-US" altLang="en-US" sz="2300" dirty="0"/>
              <a:t>HFs operate under two exemptions from registration requirements as set forth in the Investment Company Act of 1940</a:t>
            </a:r>
          </a:p>
          <a:p>
            <a:pPr marL="796924" lvl="1" indent="-457200" eaLnBrk="1" hangingPunct="1">
              <a:lnSpc>
                <a:spcPct val="90000"/>
              </a:lnSpc>
              <a:spcBef>
                <a:spcPct val="0"/>
              </a:spcBef>
              <a:buFont typeface="+mj-lt"/>
              <a:buAutoNum type="arabicPeriod"/>
            </a:pPr>
            <a:r>
              <a:rPr lang="en-US" altLang="en-US" sz="2100" dirty="0"/>
              <a:t>Funds are exempt if they have less than 100 investors</a:t>
            </a:r>
          </a:p>
          <a:p>
            <a:pPr marL="796924" lvl="1" indent="-457200" eaLnBrk="1" hangingPunct="1">
              <a:lnSpc>
                <a:spcPct val="90000"/>
              </a:lnSpc>
              <a:spcBef>
                <a:spcPct val="0"/>
              </a:spcBef>
              <a:buFont typeface="+mj-lt"/>
              <a:buAutoNum type="arabicPeriod"/>
            </a:pPr>
            <a:r>
              <a:rPr lang="en-US" altLang="en-US" sz="2100" dirty="0"/>
              <a:t>Funds are exempt if the investors are “accredited”</a:t>
            </a:r>
          </a:p>
          <a:p>
            <a:pPr marL="338137" eaLnBrk="1" hangingPunct="1">
              <a:lnSpc>
                <a:spcPct val="90000"/>
              </a:lnSpc>
              <a:spcBef>
                <a:spcPct val="0"/>
              </a:spcBef>
            </a:pPr>
            <a:r>
              <a:rPr lang="en-US" altLang="en-US" sz="2300" dirty="0"/>
              <a:t>HFs are only sold via private placements, and may not be offered or advertised to the general investing public</a:t>
            </a:r>
          </a:p>
          <a:p>
            <a:pPr marL="338137" eaLnBrk="1" hangingPunct="1">
              <a:lnSpc>
                <a:spcPct val="90000"/>
              </a:lnSpc>
              <a:spcBef>
                <a:spcPct val="0"/>
              </a:spcBef>
            </a:pPr>
            <a:r>
              <a:rPr lang="en-US" altLang="en-US" sz="2300" dirty="0"/>
              <a:t>HFs are prohibited from abusive trading practices</a:t>
            </a:r>
          </a:p>
          <a:p>
            <a:pPr marL="338137" eaLnBrk="1" hangingPunct="1">
              <a:lnSpc>
                <a:spcPct val="90000"/>
              </a:lnSpc>
              <a:spcBef>
                <a:spcPct val="0"/>
              </a:spcBef>
            </a:pPr>
            <a:r>
              <a:rPr lang="en-US" altLang="en-US" sz="2300" i="1" dirty="0"/>
              <a:t>Wall Street Reform and Consumer Protection Act </a:t>
            </a:r>
            <a:r>
              <a:rPr lang="en-US" altLang="en-US" sz="2300" dirty="0"/>
              <a:t>of 2010 required HF advisors with private pools of capital exceeding $100 million in assets to register with SEC and become subject to all rules which apply to registered advisors by July 2011</a:t>
            </a:r>
          </a:p>
        </p:txBody>
      </p:sp>
      <p:sp>
        <p:nvSpPr>
          <p:cNvPr id="6" name="Footer Placeholder 3">
            <a:extLst>
              <a:ext uri="{FF2B5EF4-FFF2-40B4-BE49-F238E27FC236}">
                <a16:creationId xmlns:a16="http://schemas.microsoft.com/office/drawing/2014/main" id="{B2A1DC1F-FE4D-4791-934D-5F0D380C858D}"/>
              </a:ext>
            </a:extLst>
          </p:cNvPr>
          <p:cNvSpPr>
            <a:spLocks noGrp="1"/>
          </p:cNvSpPr>
          <p:nvPr>
            <p:ph type="ftr" sz="quarter" idx="11"/>
          </p:nvPr>
        </p:nvSpPr>
        <p:spPr>
          <a:xfrm>
            <a:off x="960120" y="6583362"/>
            <a:ext cx="7223760"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BD06372B-02BC-440F-982E-9FDAC9AFC6B4}"/>
              </a:ext>
            </a:extLst>
          </p:cNvPr>
          <p:cNvSpPr>
            <a:spLocks noGrp="1"/>
          </p:cNvSpPr>
          <p:nvPr>
            <p:ph type="sldNum" sz="quarter" idx="12"/>
          </p:nvPr>
        </p:nvSpPr>
        <p:spPr>
          <a:xfrm>
            <a:off x="6523222" y="6569075"/>
            <a:ext cx="2133600" cy="273050"/>
          </a:xfrm>
        </p:spPr>
        <p:txBody>
          <a:bodyPr/>
          <a:lstStyle/>
          <a:p>
            <a:pPr>
              <a:defRPr/>
            </a:pPr>
            <a:r>
              <a:rPr lang="en-US" altLang="en-US" dirty="0"/>
              <a:t>17-30</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34820" name="Rectangle 2"/>
          <p:cNvSpPr>
            <a:spLocks noGrp="1" noChangeArrowheads="1"/>
          </p:cNvSpPr>
          <p:nvPr>
            <p:ph type="title" idx="4294967295"/>
          </p:nvPr>
        </p:nvSpPr>
        <p:spPr/>
        <p:txBody>
          <a:bodyPr anchor="ctr"/>
          <a:lstStyle/>
          <a:p>
            <a:pPr eaLnBrk="1" hangingPunct="1"/>
            <a:r>
              <a:rPr lang="en-US" altLang="en-US" sz="3500" dirty="0"/>
              <a:t>Regulation of Hedge Funds (Continued)</a:t>
            </a:r>
          </a:p>
        </p:txBody>
      </p:sp>
      <p:sp>
        <p:nvSpPr>
          <p:cNvPr id="34821" name="Rectangle 3"/>
          <p:cNvSpPr>
            <a:spLocks noGrp="1" noChangeArrowheads="1"/>
          </p:cNvSpPr>
          <p:nvPr>
            <p:ph type="body" sz="half" idx="4294967295"/>
          </p:nvPr>
        </p:nvSpPr>
        <p:spPr>
          <a:xfrm>
            <a:off x="304800" y="1719263"/>
            <a:ext cx="8352022"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0000"/>
              </a:lnSpc>
            </a:pPr>
            <a:r>
              <a:rPr lang="en-US" altLang="en-US" sz="2300" dirty="0"/>
              <a:t>In March 2007, the SEC charged 14 defendants in a scheme involving insiders at UBS Securities, Morgan Stanley, and several HFs and HF managers</a:t>
            </a:r>
          </a:p>
          <a:p>
            <a:pPr eaLnBrk="1" hangingPunct="1">
              <a:lnSpc>
                <a:spcPct val="90000"/>
              </a:lnSpc>
            </a:pPr>
            <a:r>
              <a:rPr lang="en-US" altLang="en-US" sz="2300" dirty="0"/>
              <a:t>Bernard L. Madoff Investment Securities, run by former NASDAQ chairman, Bernie Madoff, ran a $65 billion Ponzi scheme</a:t>
            </a:r>
          </a:p>
          <a:p>
            <a:pPr eaLnBrk="1" hangingPunct="1">
              <a:lnSpc>
                <a:spcPct val="90000"/>
              </a:lnSpc>
            </a:pPr>
            <a:r>
              <a:rPr lang="en-US" altLang="en-US" sz="2300" dirty="0"/>
              <a:t>In October 2009, a large hedge fund, Galleon Group LLC, was closed due to an insider trading scandal</a:t>
            </a:r>
          </a:p>
          <a:p>
            <a:pPr eaLnBrk="1" hangingPunct="1">
              <a:lnSpc>
                <a:spcPct val="90000"/>
              </a:lnSpc>
            </a:pPr>
            <a:r>
              <a:rPr lang="en-US" altLang="en-US" sz="2300" dirty="0"/>
              <a:t>Billionaire Steven A. Cohen and his former HF SAC Capital Advisors agreed to a $135 million class-action settlement in November 2016</a:t>
            </a:r>
          </a:p>
          <a:p>
            <a:pPr lvl="1" eaLnBrk="1" hangingPunct="1">
              <a:lnSpc>
                <a:spcPct val="90000"/>
              </a:lnSpc>
            </a:pPr>
            <a:r>
              <a:rPr lang="en-US" altLang="en-US" sz="2100" dirty="0"/>
              <a:t>SAC plead guilty in 2013 to criminal-insider trading charges, and paid $1.8 billion in penalties, the largest penalty on record for an insider trading case</a:t>
            </a:r>
          </a:p>
        </p:txBody>
      </p:sp>
      <p:sp>
        <p:nvSpPr>
          <p:cNvPr id="7" name="Slide Number Placeholder 2">
            <a:extLst>
              <a:ext uri="{FF2B5EF4-FFF2-40B4-BE49-F238E27FC236}">
                <a16:creationId xmlns:a16="http://schemas.microsoft.com/office/drawing/2014/main" id="{6B9DC915-2FA7-41B9-A4F3-1C915474940A}"/>
              </a:ext>
            </a:extLst>
          </p:cNvPr>
          <p:cNvSpPr>
            <a:spLocks noGrp="1"/>
          </p:cNvSpPr>
          <p:nvPr>
            <p:ph type="sldNum" sz="quarter" idx="12"/>
          </p:nvPr>
        </p:nvSpPr>
        <p:spPr>
          <a:xfrm>
            <a:off x="6523222" y="6569075"/>
            <a:ext cx="2133600" cy="273050"/>
          </a:xfrm>
        </p:spPr>
        <p:txBody>
          <a:bodyPr/>
          <a:lstStyle/>
          <a:p>
            <a:pPr>
              <a:defRPr/>
            </a:pPr>
            <a:r>
              <a:rPr lang="en-US" altLang="en-US" dirty="0"/>
              <a:t>17-31</a:t>
            </a:r>
          </a:p>
        </p:txBody>
      </p:sp>
      <p:sp>
        <p:nvSpPr>
          <p:cNvPr id="8" name="Footer Placeholder 3">
            <a:extLst>
              <a:ext uri="{FF2B5EF4-FFF2-40B4-BE49-F238E27FC236}">
                <a16:creationId xmlns:a16="http://schemas.microsoft.com/office/drawing/2014/main" id="{9E5D7B41-0CEA-4B1D-B6FE-46D45DE85F18}"/>
              </a:ext>
            </a:extLst>
          </p:cNvPr>
          <p:cNvSpPr>
            <a:spLocks noGrp="1"/>
          </p:cNvSpPr>
          <p:nvPr>
            <p:ph type="ftr" sz="quarter" idx="11"/>
          </p:nvPr>
        </p:nvSpPr>
        <p:spPr>
          <a:xfrm>
            <a:off x="882396" y="6553200"/>
            <a:ext cx="7379208" cy="304800"/>
          </a:xfrm>
        </p:spPr>
        <p:txBody>
          <a:bodyPr/>
          <a:lstStyle/>
          <a:p>
            <a:pPr>
              <a:defRPr/>
            </a:pPr>
            <a:r>
              <a:rPr lang="en-US" altLang="en-US" dirty="0"/>
              <a:t>©McGraw Hill LLC. All rights reserved. No reproduction or distribution without the prior written consent of McGraw Hill.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6148" name="Rectangle 2"/>
          <p:cNvSpPr>
            <a:spLocks noGrp="1" noChangeArrowheads="1"/>
          </p:cNvSpPr>
          <p:nvPr>
            <p:ph type="title"/>
          </p:nvPr>
        </p:nvSpPr>
        <p:spPr/>
        <p:txBody>
          <a:bodyPr anchor="ctr"/>
          <a:lstStyle/>
          <a:p>
            <a:pPr eaLnBrk="1" hangingPunct="1"/>
            <a:r>
              <a:rPr lang="en-US" altLang="en-US" sz="3400" dirty="0"/>
              <a:t>Growth of Mutual Fund Industry, 1940 - 2021</a:t>
            </a:r>
          </a:p>
        </p:txBody>
      </p:sp>
      <p:sp>
        <p:nvSpPr>
          <p:cNvPr id="9" name="Footer Placeholder 3">
            <a:extLst>
              <a:ext uri="{FF2B5EF4-FFF2-40B4-BE49-F238E27FC236}">
                <a16:creationId xmlns:a16="http://schemas.microsoft.com/office/drawing/2014/main" id="{242E1182-48BD-4F32-A2D6-68FFFA0D4E6E}"/>
              </a:ext>
            </a:extLst>
          </p:cNvPr>
          <p:cNvSpPr>
            <a:spLocks noGrp="1"/>
          </p:cNvSpPr>
          <p:nvPr>
            <p:ph type="ftr" sz="quarter" idx="11"/>
          </p:nvPr>
        </p:nvSpPr>
        <p:spPr>
          <a:xfrm>
            <a:off x="836675" y="6566027"/>
            <a:ext cx="7470648" cy="304800"/>
          </a:xfrm>
        </p:spPr>
        <p:txBody>
          <a:bodyPr/>
          <a:lstStyle/>
          <a:p>
            <a:pPr>
              <a:defRPr/>
            </a:pPr>
            <a:r>
              <a:rPr lang="en-US" altLang="en-US" dirty="0"/>
              <a:t>©McGraw Hill LLC. All rights reserved. No reproduction or distribution without the prior written consent of McGraw Hill. </a:t>
            </a:r>
          </a:p>
        </p:txBody>
      </p:sp>
      <p:sp>
        <p:nvSpPr>
          <p:cNvPr id="10" name="Slide Number Placeholder 2">
            <a:extLst>
              <a:ext uri="{FF2B5EF4-FFF2-40B4-BE49-F238E27FC236}">
                <a16:creationId xmlns:a16="http://schemas.microsoft.com/office/drawing/2014/main" id="{28723C76-9227-4204-8DA1-BCE6FA2F8A65}"/>
              </a:ext>
            </a:extLst>
          </p:cNvPr>
          <p:cNvSpPr>
            <a:spLocks noGrp="1"/>
          </p:cNvSpPr>
          <p:nvPr>
            <p:ph type="sldNum" sz="quarter" idx="12"/>
          </p:nvPr>
        </p:nvSpPr>
        <p:spPr>
          <a:xfrm>
            <a:off x="6523222" y="6569075"/>
            <a:ext cx="2133600" cy="273050"/>
          </a:xfrm>
        </p:spPr>
        <p:txBody>
          <a:bodyPr/>
          <a:lstStyle/>
          <a:p>
            <a:pPr>
              <a:defRPr/>
            </a:pPr>
            <a:r>
              <a:rPr lang="en-US" altLang="en-US" dirty="0"/>
              <a:t>17-4</a:t>
            </a:r>
          </a:p>
        </p:txBody>
      </p:sp>
      <p:sp>
        <p:nvSpPr>
          <p:cNvPr id="3" name="Content Placeholder 2">
            <a:extLst>
              <a:ext uri="{FF2B5EF4-FFF2-40B4-BE49-F238E27FC236}">
                <a16:creationId xmlns:a16="http://schemas.microsoft.com/office/drawing/2014/main" id="{A74D9CAA-BB21-A09E-AC70-BEE17B7D47F2}"/>
              </a:ext>
            </a:extLst>
          </p:cNvPr>
          <p:cNvSpPr>
            <a:spLocks noGrp="1"/>
          </p:cNvSpPr>
          <p:nvPr>
            <p:ph idx="1"/>
          </p:nvPr>
        </p:nvSpPr>
        <p:spPr/>
        <p:txBody>
          <a:bodyPr/>
          <a:lstStyle/>
          <a:p>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5124" name="Rectangle 2"/>
          <p:cNvSpPr>
            <a:spLocks noGrp="1" noChangeArrowheads="1"/>
          </p:cNvSpPr>
          <p:nvPr>
            <p:ph type="title" idx="4294967295"/>
          </p:nvPr>
        </p:nvSpPr>
        <p:spPr/>
        <p:txBody>
          <a:bodyPr anchor="ctr"/>
          <a:lstStyle/>
          <a:p>
            <a:pPr eaLnBrk="1" hangingPunct="1"/>
            <a:r>
              <a:rPr lang="en-US" altLang="en-US" sz="3500" dirty="0"/>
              <a:t>Mutual Fund Industry (Continued)</a:t>
            </a:r>
          </a:p>
        </p:txBody>
      </p:sp>
      <p:sp>
        <p:nvSpPr>
          <p:cNvPr id="5125" name="Rectangle 3"/>
          <p:cNvSpPr>
            <a:spLocks noGrp="1" noChangeArrowheads="1"/>
          </p:cNvSpPr>
          <p:nvPr>
            <p:ph type="body" sz="half" idx="4294967295"/>
          </p:nvPr>
        </p:nvSpPr>
        <p:spPr>
          <a:xfrm>
            <a:off x="114300" y="1643063"/>
            <a:ext cx="8915400" cy="48339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5000"/>
              </a:lnSpc>
            </a:pPr>
            <a:r>
              <a:rPr lang="en-US" altLang="en-US" sz="2400" dirty="0"/>
              <a:t>Mutual fund (money market and long-term mutual funds) industry is larger than the insurance industry but only slightly larger than the depository institutions industry</a:t>
            </a:r>
          </a:p>
          <a:p>
            <a:pPr lvl="1" eaLnBrk="1" hangingPunct="1">
              <a:lnSpc>
                <a:spcPct val="95000"/>
              </a:lnSpc>
            </a:pPr>
            <a:r>
              <a:rPr lang="en-US" altLang="en-US" sz="2200" dirty="0"/>
              <a:t>Through the end of 2018, the DI industry was the largest FI group, but the mutual fund industry surpassed the DI industry in size in 2019</a:t>
            </a:r>
          </a:p>
          <a:p>
            <a:pPr eaLnBrk="1" hangingPunct="1">
              <a:lnSpc>
                <a:spcPct val="95000"/>
              </a:lnSpc>
            </a:pPr>
            <a:r>
              <a:rPr lang="en-US" altLang="en-US" sz="2400" dirty="0"/>
              <a:t>Low barriers to entry in the U.S. mutual fund industry have allowed new entrants to offer funds to compete for investor attention</a:t>
            </a:r>
          </a:p>
          <a:p>
            <a:pPr lvl="1" eaLnBrk="1" hangingPunct="1">
              <a:lnSpc>
                <a:spcPct val="95000"/>
              </a:lnSpc>
            </a:pPr>
            <a:r>
              <a:rPr lang="en-US" altLang="en-US" sz="2200" dirty="0"/>
              <a:t>Share of industry assets held by largest mutual fund sponsors has changed little since 1990</a:t>
            </a:r>
          </a:p>
          <a:p>
            <a:pPr lvl="1" eaLnBrk="1" hangingPunct="1">
              <a:lnSpc>
                <a:spcPct val="95000"/>
              </a:lnSpc>
            </a:pPr>
            <a:r>
              <a:rPr lang="en-US" altLang="en-US" sz="2200" dirty="0"/>
              <a:t>Largest 25 companies that sponsor mutual funds managed 80% of the industry’s assets in 2019, slightly larger than 76% in 1990</a:t>
            </a:r>
          </a:p>
          <a:p>
            <a:pPr lvl="1" eaLnBrk="1" hangingPunct="1">
              <a:lnSpc>
                <a:spcPct val="95000"/>
              </a:lnSpc>
            </a:pPr>
            <a:endParaRPr lang="en-US" altLang="en-US" sz="1600" dirty="0"/>
          </a:p>
          <a:p>
            <a:pPr lvl="1" eaLnBrk="1" hangingPunct="1">
              <a:lnSpc>
                <a:spcPct val="95000"/>
              </a:lnSpc>
            </a:pPr>
            <a:endParaRPr lang="en-US" altLang="en-US" sz="1900" dirty="0"/>
          </a:p>
          <a:p>
            <a:pPr eaLnBrk="1" hangingPunct="1">
              <a:lnSpc>
                <a:spcPct val="95000"/>
              </a:lnSpc>
            </a:pPr>
            <a:endParaRPr lang="en-US" altLang="en-US" sz="2500" dirty="0"/>
          </a:p>
        </p:txBody>
      </p:sp>
      <p:sp>
        <p:nvSpPr>
          <p:cNvPr id="6" name="Footer Placeholder 3">
            <a:extLst>
              <a:ext uri="{FF2B5EF4-FFF2-40B4-BE49-F238E27FC236}">
                <a16:creationId xmlns:a16="http://schemas.microsoft.com/office/drawing/2014/main" id="{B7F69003-B13C-4C59-8224-EACB4BE15F93}"/>
              </a:ext>
            </a:extLst>
          </p:cNvPr>
          <p:cNvSpPr>
            <a:spLocks noGrp="1"/>
          </p:cNvSpPr>
          <p:nvPr>
            <p:ph type="ftr" sz="quarter" idx="11"/>
          </p:nvPr>
        </p:nvSpPr>
        <p:spPr>
          <a:xfrm>
            <a:off x="658368" y="6561138"/>
            <a:ext cx="7827264"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2A47C80F-AF5F-4135-9CC5-E43BD5864458}"/>
              </a:ext>
            </a:extLst>
          </p:cNvPr>
          <p:cNvSpPr>
            <a:spLocks noGrp="1"/>
          </p:cNvSpPr>
          <p:nvPr>
            <p:ph type="sldNum" sz="quarter" idx="12"/>
          </p:nvPr>
        </p:nvSpPr>
        <p:spPr>
          <a:xfrm>
            <a:off x="6523222" y="6569075"/>
            <a:ext cx="2133600" cy="273050"/>
          </a:xfrm>
        </p:spPr>
        <p:txBody>
          <a:bodyPr/>
          <a:lstStyle/>
          <a:p>
            <a:pPr>
              <a:defRPr/>
            </a:pPr>
            <a:r>
              <a:rPr lang="en-US" altLang="en-US" dirty="0"/>
              <a:t>17-5</a:t>
            </a:r>
          </a:p>
        </p:txBody>
      </p:sp>
    </p:spTree>
    <p:extLst>
      <p:ext uri="{BB962C8B-B14F-4D97-AF65-F5344CB8AC3E}">
        <p14:creationId xmlns:p14="http://schemas.microsoft.com/office/powerpoint/2010/main" val="120061921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9220" name="Rectangle 2"/>
          <p:cNvSpPr>
            <a:spLocks noGrp="1" noChangeArrowheads="1"/>
          </p:cNvSpPr>
          <p:nvPr>
            <p:ph type="title" idx="4294967295"/>
          </p:nvPr>
        </p:nvSpPr>
        <p:spPr/>
        <p:txBody>
          <a:bodyPr anchor="ctr"/>
          <a:lstStyle/>
          <a:p>
            <a:pPr eaLnBrk="1" hangingPunct="1"/>
            <a:r>
              <a:rPr lang="en-US" altLang="en-US" sz="3500" dirty="0"/>
              <a:t>Different Types of Mutual Funds</a:t>
            </a:r>
          </a:p>
        </p:txBody>
      </p:sp>
      <p:sp>
        <p:nvSpPr>
          <p:cNvPr id="9221" name="Rectangle 3"/>
          <p:cNvSpPr>
            <a:spLocks noGrp="1" noChangeArrowheads="1"/>
          </p:cNvSpPr>
          <p:nvPr>
            <p:ph type="body" sz="half" idx="4294967295"/>
          </p:nvPr>
        </p:nvSpPr>
        <p:spPr>
          <a:xfrm>
            <a:off x="342900" y="1568450"/>
            <a:ext cx="8458200" cy="4833938"/>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95000"/>
              </a:lnSpc>
            </a:pPr>
            <a:r>
              <a:rPr lang="en-US" altLang="en-US" sz="2400" dirty="0"/>
              <a:t>Mutual fund (MF) industry is usually considered to have two sectors: short-term funds and long-term funds</a:t>
            </a:r>
          </a:p>
          <a:p>
            <a:pPr eaLnBrk="1" hangingPunct="1">
              <a:lnSpc>
                <a:spcPct val="95000"/>
              </a:lnSpc>
            </a:pPr>
            <a:r>
              <a:rPr lang="en-US" altLang="en-US" sz="2400" b="1" dirty="0"/>
              <a:t>Short-term funds</a:t>
            </a:r>
            <a:r>
              <a:rPr lang="en-US" altLang="en-US" sz="2400" dirty="0"/>
              <a:t> comprise taxable money market mutual funds (MMMFs) and tax-exempt money market funds</a:t>
            </a:r>
          </a:p>
          <a:p>
            <a:pPr lvl="1" eaLnBrk="1" hangingPunct="1">
              <a:lnSpc>
                <a:spcPct val="95000"/>
              </a:lnSpc>
            </a:pPr>
            <a:r>
              <a:rPr lang="en-US" altLang="en-US" sz="2200" dirty="0"/>
              <a:t>Principal type of risk is interest rate risk due to predominance of fixed-income securities, but this risk is mitigated to a large extent because of the shortness of maturity of the assets (often less than 60 days)</a:t>
            </a:r>
          </a:p>
          <a:p>
            <a:pPr lvl="1" eaLnBrk="1" hangingPunct="1">
              <a:lnSpc>
                <a:spcPct val="95000"/>
              </a:lnSpc>
            </a:pPr>
            <a:r>
              <a:rPr lang="en-US" altLang="en-US" sz="2200" dirty="0"/>
              <a:t>Have virtually no liquidity or default risk</a:t>
            </a:r>
          </a:p>
          <a:p>
            <a:pPr lvl="2" eaLnBrk="1" hangingPunct="1">
              <a:lnSpc>
                <a:spcPct val="95000"/>
              </a:lnSpc>
            </a:pPr>
            <a:r>
              <a:rPr lang="en-US" altLang="en-US" sz="2000" b="1" dirty="0"/>
              <a:t>Money market mutual funds (MMMFs) </a:t>
            </a:r>
            <a:r>
              <a:rPr lang="en-US" altLang="en-US" sz="2000" dirty="0"/>
              <a:t>consist of various mixtures of money market securities</a:t>
            </a:r>
            <a:endParaRPr lang="en-US" altLang="en-US" sz="2000" b="1" dirty="0"/>
          </a:p>
          <a:p>
            <a:pPr lvl="2" eaLnBrk="1" hangingPunct="1">
              <a:lnSpc>
                <a:spcPct val="95000"/>
              </a:lnSpc>
            </a:pPr>
            <a:r>
              <a:rPr lang="en-US" altLang="en-US" sz="2000" i="1" dirty="0"/>
              <a:t>Tax-exempt money market mutual funds </a:t>
            </a:r>
            <a:r>
              <a:rPr lang="en-US" altLang="en-US" sz="2000" dirty="0"/>
              <a:t>contain various mixes of those money market securities with an original maturity of less than one year</a:t>
            </a:r>
            <a:endParaRPr lang="en-US" altLang="en-US" sz="2000" b="1" dirty="0"/>
          </a:p>
        </p:txBody>
      </p:sp>
      <p:sp>
        <p:nvSpPr>
          <p:cNvPr id="6" name="Footer Placeholder 3">
            <a:extLst>
              <a:ext uri="{FF2B5EF4-FFF2-40B4-BE49-F238E27FC236}">
                <a16:creationId xmlns:a16="http://schemas.microsoft.com/office/drawing/2014/main" id="{A6759924-B4CF-4AC3-B675-02CD58CE3BC6}"/>
              </a:ext>
            </a:extLst>
          </p:cNvPr>
          <p:cNvSpPr>
            <a:spLocks noGrp="1"/>
          </p:cNvSpPr>
          <p:nvPr>
            <p:ph type="ftr" sz="quarter" idx="11"/>
          </p:nvPr>
        </p:nvSpPr>
        <p:spPr>
          <a:xfrm>
            <a:off x="905256" y="6553200"/>
            <a:ext cx="7751566"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8441BFB0-0D49-4AC9-9808-A520F5EDA317}"/>
              </a:ext>
            </a:extLst>
          </p:cNvPr>
          <p:cNvSpPr>
            <a:spLocks noGrp="1"/>
          </p:cNvSpPr>
          <p:nvPr>
            <p:ph type="sldNum" sz="quarter" idx="12"/>
          </p:nvPr>
        </p:nvSpPr>
        <p:spPr>
          <a:xfrm>
            <a:off x="6523222" y="6569075"/>
            <a:ext cx="2133600" cy="273050"/>
          </a:xfrm>
        </p:spPr>
        <p:txBody>
          <a:bodyPr/>
          <a:lstStyle/>
          <a:p>
            <a:pPr>
              <a:defRPr/>
            </a:pPr>
            <a:r>
              <a:rPr lang="en-US" altLang="en-US" dirty="0"/>
              <a:t>17-6</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9220" name="Rectangle 2"/>
          <p:cNvSpPr>
            <a:spLocks noGrp="1" noChangeArrowheads="1"/>
          </p:cNvSpPr>
          <p:nvPr>
            <p:ph type="title" idx="4294967295"/>
          </p:nvPr>
        </p:nvSpPr>
        <p:spPr/>
        <p:txBody>
          <a:bodyPr anchor="ctr"/>
          <a:lstStyle/>
          <a:p>
            <a:pPr eaLnBrk="1" hangingPunct="1"/>
            <a:r>
              <a:rPr lang="en-US" altLang="en-US" sz="3500" dirty="0"/>
              <a:t>Different Types of Mutual Funds (Continued)</a:t>
            </a:r>
          </a:p>
        </p:txBody>
      </p:sp>
      <p:sp>
        <p:nvSpPr>
          <p:cNvPr id="9221" name="Rectangle 3"/>
          <p:cNvSpPr>
            <a:spLocks noGrp="1" noChangeArrowheads="1"/>
          </p:cNvSpPr>
          <p:nvPr>
            <p:ph type="body" sz="half" idx="4294967295"/>
          </p:nvPr>
        </p:nvSpPr>
        <p:spPr>
          <a:xfrm>
            <a:off x="279400" y="1719262"/>
            <a:ext cx="8534400"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r>
              <a:rPr lang="en-US" altLang="en-US" sz="2400" b="1" dirty="0"/>
              <a:t>Long-term funds</a:t>
            </a:r>
            <a:r>
              <a:rPr lang="en-US" altLang="en-US" sz="2400" dirty="0"/>
              <a:t> comprise equity funds, bond funds, and hybrid funds</a:t>
            </a:r>
          </a:p>
          <a:p>
            <a:pPr lvl="1" eaLnBrk="1" hangingPunct="1"/>
            <a:r>
              <a:rPr lang="en-US" altLang="en-US" sz="2200" b="1" dirty="0"/>
              <a:t>Equity funds</a:t>
            </a:r>
            <a:r>
              <a:rPr lang="en-US" altLang="en-US" sz="2200" dirty="0"/>
              <a:t> consist of common and preferred stock securities</a:t>
            </a:r>
          </a:p>
          <a:p>
            <a:pPr lvl="2" eaLnBrk="1" hangingPunct="1"/>
            <a:r>
              <a:rPr lang="en-US" altLang="en-US" sz="2000" dirty="0"/>
              <a:t>Typically well diversified, and the risk is more systematic or market based</a:t>
            </a:r>
          </a:p>
          <a:p>
            <a:pPr lvl="1" eaLnBrk="1" hangingPunct="1"/>
            <a:r>
              <a:rPr lang="en-US" altLang="en-US" sz="2200" b="1" dirty="0"/>
              <a:t>Bond funds</a:t>
            </a:r>
            <a:r>
              <a:rPr lang="en-US" altLang="en-US" sz="2200" dirty="0"/>
              <a:t> consist of fixed-income capital market debt securities</a:t>
            </a:r>
          </a:p>
          <a:p>
            <a:pPr lvl="2" eaLnBrk="1" hangingPunct="1"/>
            <a:r>
              <a:rPr lang="en-US" altLang="en-US" sz="2000" dirty="0"/>
              <a:t>Extensive interest rate risk because of their long-term, fixed-rate nature</a:t>
            </a:r>
          </a:p>
          <a:p>
            <a:pPr lvl="1" eaLnBrk="1" hangingPunct="1"/>
            <a:r>
              <a:rPr lang="en-US" altLang="en-US" sz="2200" b="1" dirty="0"/>
              <a:t>Hybrid funds</a:t>
            </a:r>
            <a:r>
              <a:rPr lang="en-US" altLang="en-US" sz="2200" dirty="0"/>
              <a:t> consist of both stock and bond securities</a:t>
            </a:r>
          </a:p>
        </p:txBody>
      </p:sp>
      <p:sp>
        <p:nvSpPr>
          <p:cNvPr id="6" name="Footer Placeholder 3">
            <a:extLst>
              <a:ext uri="{FF2B5EF4-FFF2-40B4-BE49-F238E27FC236}">
                <a16:creationId xmlns:a16="http://schemas.microsoft.com/office/drawing/2014/main" id="{A6759924-B4CF-4AC3-B675-02CD58CE3BC6}"/>
              </a:ext>
            </a:extLst>
          </p:cNvPr>
          <p:cNvSpPr>
            <a:spLocks noGrp="1"/>
          </p:cNvSpPr>
          <p:nvPr>
            <p:ph type="ftr" sz="quarter" idx="11"/>
          </p:nvPr>
        </p:nvSpPr>
        <p:spPr>
          <a:xfrm>
            <a:off x="950976" y="6578727"/>
            <a:ext cx="7242048" cy="304800"/>
          </a:xfrm>
        </p:spPr>
        <p:txBody>
          <a:bodyPr/>
          <a:lstStyle/>
          <a:p>
            <a:pPr>
              <a:defRPr/>
            </a:pPr>
            <a:r>
              <a:rPr lang="en-US" altLang="en-US" dirty="0"/>
              <a:t>©McGraw Hill LLC. All rights reserved. No reproduction or distribution without the prior written consent of McGraw Hill. </a:t>
            </a:r>
          </a:p>
        </p:txBody>
      </p:sp>
      <p:sp>
        <p:nvSpPr>
          <p:cNvPr id="7" name="Slide Number Placeholder 2">
            <a:extLst>
              <a:ext uri="{FF2B5EF4-FFF2-40B4-BE49-F238E27FC236}">
                <a16:creationId xmlns:a16="http://schemas.microsoft.com/office/drawing/2014/main" id="{8441BFB0-0D49-4AC9-9808-A520F5EDA317}"/>
              </a:ext>
            </a:extLst>
          </p:cNvPr>
          <p:cNvSpPr>
            <a:spLocks noGrp="1"/>
          </p:cNvSpPr>
          <p:nvPr>
            <p:ph type="sldNum" sz="quarter" idx="12"/>
          </p:nvPr>
        </p:nvSpPr>
        <p:spPr>
          <a:xfrm>
            <a:off x="6523222" y="6569075"/>
            <a:ext cx="2133600" cy="273050"/>
          </a:xfrm>
        </p:spPr>
        <p:txBody>
          <a:bodyPr/>
          <a:lstStyle/>
          <a:p>
            <a:pPr>
              <a:defRPr/>
            </a:pPr>
            <a:r>
              <a:rPr lang="en-US" altLang="en-US" dirty="0"/>
              <a:t>17-7</a:t>
            </a:r>
          </a:p>
        </p:txBody>
      </p:sp>
    </p:spTree>
    <p:extLst>
      <p:ext uri="{BB962C8B-B14F-4D97-AF65-F5344CB8AC3E}">
        <p14:creationId xmlns:p14="http://schemas.microsoft.com/office/powerpoint/2010/main" val="323784799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4340" name="Rectangle 2"/>
          <p:cNvSpPr>
            <a:spLocks noGrp="1" noChangeArrowheads="1"/>
          </p:cNvSpPr>
          <p:nvPr>
            <p:ph type="title"/>
          </p:nvPr>
        </p:nvSpPr>
        <p:spPr/>
        <p:txBody>
          <a:bodyPr anchor="ctr"/>
          <a:lstStyle/>
          <a:p>
            <a:pPr eaLnBrk="1" hangingPunct="1"/>
            <a:r>
              <a:rPr lang="en-US" altLang="en-US" sz="3500" dirty="0"/>
              <a:t>Number of Mutual Funds, </a:t>
            </a:r>
            <a:br>
              <a:rPr lang="en-US" altLang="en-US" sz="3500" dirty="0"/>
            </a:br>
            <a:r>
              <a:rPr lang="en-US" altLang="en-US" sz="3500" dirty="0"/>
              <a:t>1985 through 2021</a:t>
            </a:r>
          </a:p>
        </p:txBody>
      </p:sp>
      <p:sp>
        <p:nvSpPr>
          <p:cNvPr id="9" name="Footer Placeholder 3">
            <a:extLst>
              <a:ext uri="{FF2B5EF4-FFF2-40B4-BE49-F238E27FC236}">
                <a16:creationId xmlns:a16="http://schemas.microsoft.com/office/drawing/2014/main" id="{2AC17CBC-E66A-4770-8F71-3330CEF56602}"/>
              </a:ext>
            </a:extLst>
          </p:cNvPr>
          <p:cNvSpPr>
            <a:spLocks noGrp="1"/>
          </p:cNvSpPr>
          <p:nvPr>
            <p:ph type="ftr" sz="quarter" idx="11"/>
          </p:nvPr>
        </p:nvSpPr>
        <p:spPr>
          <a:xfrm>
            <a:off x="1069847" y="6569075"/>
            <a:ext cx="7004304" cy="304800"/>
          </a:xfrm>
        </p:spPr>
        <p:txBody>
          <a:bodyPr/>
          <a:lstStyle/>
          <a:p>
            <a:pPr>
              <a:defRPr/>
            </a:pPr>
            <a:r>
              <a:rPr lang="en-US" altLang="en-US" dirty="0"/>
              <a:t>©McGraw Hill LLC. All rights reserved. No reproduction or distribution without the prior written consent of McGraw Hill. </a:t>
            </a:r>
          </a:p>
        </p:txBody>
      </p:sp>
      <p:sp>
        <p:nvSpPr>
          <p:cNvPr id="10" name="Slide Number Placeholder 2">
            <a:extLst>
              <a:ext uri="{FF2B5EF4-FFF2-40B4-BE49-F238E27FC236}">
                <a16:creationId xmlns:a16="http://schemas.microsoft.com/office/drawing/2014/main" id="{7F240634-8B49-4825-B1CC-A08F19282DE2}"/>
              </a:ext>
            </a:extLst>
          </p:cNvPr>
          <p:cNvSpPr>
            <a:spLocks noGrp="1"/>
          </p:cNvSpPr>
          <p:nvPr>
            <p:ph type="sldNum" sz="quarter" idx="12"/>
          </p:nvPr>
        </p:nvSpPr>
        <p:spPr>
          <a:xfrm>
            <a:off x="6523222" y="6569075"/>
            <a:ext cx="2133600" cy="273050"/>
          </a:xfrm>
        </p:spPr>
        <p:txBody>
          <a:bodyPr/>
          <a:lstStyle/>
          <a:p>
            <a:pPr>
              <a:defRPr/>
            </a:pPr>
            <a:r>
              <a:rPr lang="en-US" altLang="en-US" dirty="0"/>
              <a:t>17-8</a:t>
            </a:r>
          </a:p>
        </p:txBody>
      </p:sp>
      <p:sp>
        <p:nvSpPr>
          <p:cNvPr id="3" name="Content Placeholder 2">
            <a:extLst>
              <a:ext uri="{FF2B5EF4-FFF2-40B4-BE49-F238E27FC236}">
                <a16:creationId xmlns:a16="http://schemas.microsoft.com/office/drawing/2014/main" id="{BDE03A0E-6DA7-2849-31FB-9F7601859E4A}"/>
              </a:ext>
            </a:extLst>
          </p:cNvPr>
          <p:cNvSpPr>
            <a:spLocks noGrp="1"/>
          </p:cNvSpPr>
          <p:nvPr>
            <p:ph idx="1"/>
          </p:nvPr>
        </p:nvSpPr>
        <p:spPr/>
        <p:txBody>
          <a:bodyPr/>
          <a:lstStyle/>
          <a:p>
            <a:endParaRPr lang="en-US"/>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p:cNvSpPr txBox="1">
            <a:spLocks noGrp="1"/>
          </p:cNvSpPr>
          <p:nvPr/>
        </p:nvSpPr>
        <p:spPr bwMode="auto">
          <a:xfrm>
            <a:off x="3733800" y="6477000"/>
            <a:ext cx="838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a:endParaRPr lang="en-US" altLang="en-US" sz="2000" b="1" dirty="0"/>
          </a:p>
        </p:txBody>
      </p:sp>
      <p:sp>
        <p:nvSpPr>
          <p:cNvPr id="11268" name="Rectangle 2"/>
          <p:cNvSpPr>
            <a:spLocks noGrp="1" noChangeArrowheads="1"/>
          </p:cNvSpPr>
          <p:nvPr>
            <p:ph type="title" idx="4294967295"/>
          </p:nvPr>
        </p:nvSpPr>
        <p:spPr/>
        <p:txBody>
          <a:bodyPr anchor="ctr"/>
          <a:lstStyle/>
          <a:p>
            <a:pPr eaLnBrk="1" hangingPunct="1"/>
            <a:r>
              <a:rPr lang="en-US" altLang="en-US" sz="3500" dirty="0"/>
              <a:t>Different Types of Mutual Funds (Concluded)</a:t>
            </a:r>
          </a:p>
        </p:txBody>
      </p:sp>
      <p:sp>
        <p:nvSpPr>
          <p:cNvPr id="11269" name="Rectangle 3"/>
          <p:cNvSpPr>
            <a:spLocks noGrp="1" noChangeArrowheads="1"/>
          </p:cNvSpPr>
          <p:nvPr>
            <p:ph type="body" sz="half" idx="4294967295"/>
          </p:nvPr>
        </p:nvSpPr>
        <p:spPr>
          <a:xfrm>
            <a:off x="457200" y="1719262"/>
            <a:ext cx="8148638" cy="4757737"/>
          </a:xfrm>
          <a:solidFill>
            <a:schemeClr val="bg1"/>
          </a:solidFill>
          <a:ln w="31750">
            <a:solidFill>
              <a:srgbClr val="007FBE"/>
            </a:solidFill>
            <a:miter lim="800000"/>
            <a:headEnd/>
            <a:tailEnd/>
          </a:ln>
          <a:effectLst>
            <a:outerShdw dist="107763" dir="2700000" algn="ctr" rotWithShape="0">
              <a:schemeClr val="bg2"/>
            </a:outerShdw>
          </a:effectLst>
        </p:spPr>
        <p:txBody>
          <a:bodyPr/>
          <a:lstStyle/>
          <a:p>
            <a:pPr eaLnBrk="1" hangingPunct="1">
              <a:lnSpc>
                <a:spcPct val="80000"/>
              </a:lnSpc>
            </a:pPr>
            <a:r>
              <a:rPr lang="en-US" altLang="en-US" sz="2400" dirty="0"/>
              <a:t>Money market mutual funds (MMMFs) provide an alternative investment opportunity to interest-bearing deposits at commercial banks</a:t>
            </a:r>
          </a:p>
          <a:p>
            <a:pPr lvl="1" eaLnBrk="1" hangingPunct="1">
              <a:lnSpc>
                <a:spcPct val="80000"/>
              </a:lnSpc>
            </a:pPr>
            <a:r>
              <a:rPr lang="en-US" altLang="en-US" sz="2200" dirty="0"/>
              <a:t>Main difference between the two is that interest-bearing deposits (below $250,000) are fully insured by the FDIC but generally offer lower returns than noninsured MMMFs</a:t>
            </a:r>
          </a:p>
          <a:p>
            <a:pPr eaLnBrk="1" hangingPunct="1">
              <a:lnSpc>
                <a:spcPct val="80000"/>
              </a:lnSpc>
            </a:pPr>
            <a:r>
              <a:rPr lang="en-US" altLang="en-US" sz="2400" b="1" dirty="0"/>
              <a:t>Households</a:t>
            </a:r>
            <a:r>
              <a:rPr lang="en-US" altLang="en-US" sz="2400" dirty="0"/>
              <a:t> own the majority of both long- and short-term funds</a:t>
            </a:r>
          </a:p>
          <a:p>
            <a:pPr lvl="1" eaLnBrk="1" hangingPunct="1">
              <a:lnSpc>
                <a:spcPct val="80000"/>
              </a:lnSpc>
            </a:pPr>
            <a:r>
              <a:rPr lang="en-US" altLang="en-US" sz="2200" dirty="0"/>
              <a:t>As of 2021, 62.2 million U.S. households 47.9%) owned mutual funds</a:t>
            </a:r>
          </a:p>
          <a:p>
            <a:pPr lvl="1" eaLnBrk="1" hangingPunct="1">
              <a:lnSpc>
                <a:spcPct val="80000"/>
              </a:lnSpc>
            </a:pPr>
            <a:r>
              <a:rPr lang="en-US" altLang="en-US" sz="2200" dirty="0"/>
              <a:t>Typical fund-owning household has $200,000 invested in four mutual funds</a:t>
            </a:r>
          </a:p>
        </p:txBody>
      </p:sp>
      <p:sp>
        <p:nvSpPr>
          <p:cNvPr id="7" name="Slide Number Placeholder 2">
            <a:extLst>
              <a:ext uri="{FF2B5EF4-FFF2-40B4-BE49-F238E27FC236}">
                <a16:creationId xmlns:a16="http://schemas.microsoft.com/office/drawing/2014/main" id="{79606BC9-9E46-4388-88B7-9C14DA89F7B9}"/>
              </a:ext>
            </a:extLst>
          </p:cNvPr>
          <p:cNvSpPr>
            <a:spLocks noGrp="1"/>
          </p:cNvSpPr>
          <p:nvPr>
            <p:ph type="sldNum" sz="quarter" idx="12"/>
          </p:nvPr>
        </p:nvSpPr>
        <p:spPr>
          <a:xfrm>
            <a:off x="6523222" y="6569075"/>
            <a:ext cx="2133600" cy="273050"/>
          </a:xfrm>
        </p:spPr>
        <p:txBody>
          <a:bodyPr/>
          <a:lstStyle/>
          <a:p>
            <a:pPr>
              <a:defRPr/>
            </a:pPr>
            <a:r>
              <a:rPr lang="en-US" altLang="en-US" dirty="0"/>
              <a:t>17-9</a:t>
            </a:r>
          </a:p>
        </p:txBody>
      </p:sp>
      <p:sp>
        <p:nvSpPr>
          <p:cNvPr id="8" name="Footer Placeholder 3">
            <a:extLst>
              <a:ext uri="{FF2B5EF4-FFF2-40B4-BE49-F238E27FC236}">
                <a16:creationId xmlns:a16="http://schemas.microsoft.com/office/drawing/2014/main" id="{0E3436B6-31A1-40C4-A725-702B40C6CE24}"/>
              </a:ext>
            </a:extLst>
          </p:cNvPr>
          <p:cNvSpPr>
            <a:spLocks noGrp="1"/>
          </p:cNvSpPr>
          <p:nvPr>
            <p:ph type="ftr" sz="quarter" idx="11"/>
          </p:nvPr>
        </p:nvSpPr>
        <p:spPr>
          <a:xfrm>
            <a:off x="909828" y="6572758"/>
            <a:ext cx="7324344" cy="304800"/>
          </a:xfrm>
        </p:spPr>
        <p:txBody>
          <a:bodyPr/>
          <a:lstStyle/>
          <a:p>
            <a:pPr>
              <a:defRPr/>
            </a:pPr>
            <a:r>
              <a:rPr lang="en-US" altLang="en-US" dirty="0"/>
              <a:t>©McGraw Hill LLC. All rights reserved. No reproduction or distribution without the prior written consent of McGraw Hill. </a:t>
            </a:r>
          </a:p>
        </p:txBody>
      </p:sp>
    </p:spTree>
  </p:cSld>
  <p:clrMapOvr>
    <a:masterClrMapping/>
  </p:clrMapOvr>
  <p:transition/>
</p:sld>
</file>

<file path=ppt/theme/theme1.xml><?xml version="1.0" encoding="utf-8"?>
<a:theme xmlns:a="http://schemas.openxmlformats.org/drawingml/2006/main" name="Network">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
      <a:clrScheme name="Network 11">
        <a:dk1>
          <a:srgbClr val="000000"/>
        </a:dk1>
        <a:lt1>
          <a:srgbClr val="FFFFFF"/>
        </a:lt1>
        <a:dk2>
          <a:srgbClr val="A50021"/>
        </a:dk2>
        <a:lt2>
          <a:srgbClr val="808080"/>
        </a:lt2>
        <a:accent1>
          <a:srgbClr val="006699"/>
        </a:accent1>
        <a:accent2>
          <a:srgbClr val="DDDDDD"/>
        </a:accent2>
        <a:accent3>
          <a:srgbClr val="FFFFFF"/>
        </a:accent3>
        <a:accent4>
          <a:srgbClr val="000000"/>
        </a:accent4>
        <a:accent5>
          <a:srgbClr val="AAB8CA"/>
        </a:accent5>
        <a:accent6>
          <a:srgbClr val="C8C8C8"/>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C51905A83F92F40BD0DC72259F8AAD9" ma:contentTypeVersion="16" ma:contentTypeDescription="Create a new document." ma:contentTypeScope="" ma:versionID="ca52bbee1f1be16a242bb9a6e17d9915">
  <xsd:schema xmlns:xsd="http://www.w3.org/2001/XMLSchema" xmlns:xs="http://www.w3.org/2001/XMLSchema" xmlns:p="http://schemas.microsoft.com/office/2006/metadata/properties" xmlns:ns2="ceffe371-beea-496d-8355-49b3f4f3bd58" xmlns:ns3="893f84f8-0566-415c-9cf5-b575de20e0a3" targetNamespace="http://schemas.microsoft.com/office/2006/metadata/properties" ma:root="true" ma:fieldsID="3076bdf8b688088cd7b1e8ac2c87d7a7" ns2:_="" ns3:_="">
    <xsd:import namespace="ceffe371-beea-496d-8355-49b3f4f3bd58"/>
    <xsd:import namespace="893f84f8-0566-415c-9cf5-b575de20e0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ffe371-beea-496d-8355-49b3f4f3bd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b8617a1-beef-4e24-867f-51551f54cf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3f84f8-0566-415c-9cf5-b575de20e0a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9f135d9-025e-4c4d-bd42-7a46997d5481}" ma:internalName="TaxCatchAll" ma:showField="CatchAllData" ma:web="893f84f8-0566-415c-9cf5-b575de20e0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effe371-beea-496d-8355-49b3f4f3bd58">
      <Terms xmlns="http://schemas.microsoft.com/office/infopath/2007/PartnerControls"/>
    </lcf76f155ced4ddcb4097134ff3c332f>
    <TaxCatchAll xmlns="893f84f8-0566-415c-9cf5-b575de20e0a3" xsi:nil="true"/>
  </documentManagement>
</p:properties>
</file>

<file path=customXml/itemProps1.xml><?xml version="1.0" encoding="utf-8"?>
<ds:datastoreItem xmlns:ds="http://schemas.openxmlformats.org/officeDocument/2006/customXml" ds:itemID="{CA5D32E1-34AC-43FD-A8FC-6B56828A6B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ffe371-beea-496d-8355-49b3f4f3bd58"/>
    <ds:schemaRef ds:uri="893f84f8-0566-415c-9cf5-b575de20e0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A6CEEF-2229-4509-AF4C-89E24BC8F0CD}">
  <ds:schemaRefs>
    <ds:schemaRef ds:uri="http://schemas.microsoft.com/sharepoint/v3/contenttype/forms"/>
  </ds:schemaRefs>
</ds:datastoreItem>
</file>

<file path=customXml/itemProps3.xml><?xml version="1.0" encoding="utf-8"?>
<ds:datastoreItem xmlns:ds="http://schemas.openxmlformats.org/officeDocument/2006/customXml" ds:itemID="{6E1966AC-8B47-47B3-B32F-5F6C8572A182}">
  <ds:schemaRefs>
    <ds:schemaRef ds:uri="http://schemas.microsoft.com/office/2006/metadata/properties"/>
    <ds:schemaRef ds:uri="http://schemas.microsoft.com/office/infopath/2007/PartnerControls"/>
    <ds:schemaRef ds:uri="ceffe371-beea-496d-8355-49b3f4f3bd58"/>
    <ds:schemaRef ds:uri="893f84f8-0566-415c-9cf5-b575de20e0a3"/>
  </ds:schemaRefs>
</ds:datastoreItem>
</file>

<file path=docProps/app.xml><?xml version="1.0" encoding="utf-8"?>
<Properties xmlns="http://schemas.openxmlformats.org/officeDocument/2006/extended-properties" xmlns:vt="http://schemas.openxmlformats.org/officeDocument/2006/docPropsVTypes">
  <Template>C:\WINDOWS\Application Data\Microsoft\Templates\template2ndEdS&amp;C.pot</Template>
  <TotalTime>5589</TotalTime>
  <Words>4415</Words>
  <Application>Microsoft Office PowerPoint</Application>
  <PresentationFormat>On-screen Show (4:3)</PresentationFormat>
  <Paragraphs>281</Paragraphs>
  <Slides>31</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Times New Roman</vt:lpstr>
      <vt:lpstr>Wingdings</vt:lpstr>
      <vt:lpstr>Network</vt:lpstr>
      <vt:lpstr>Chapter Seventeen</vt:lpstr>
      <vt:lpstr>Investment Companies</vt:lpstr>
      <vt:lpstr>Mutual Fund Industry</vt:lpstr>
      <vt:lpstr>Growth of Mutual Fund Industry, 1940 - 2021</vt:lpstr>
      <vt:lpstr>Mutual Fund Industry (Continued)</vt:lpstr>
      <vt:lpstr>Different Types of Mutual Funds</vt:lpstr>
      <vt:lpstr>Different Types of Mutual Funds (Continued)</vt:lpstr>
      <vt:lpstr>Number of Mutual Funds,  1985 through 2021</vt:lpstr>
      <vt:lpstr>Different Types of Mutual Funds (Concluded)</vt:lpstr>
      <vt:lpstr>Selected Characteristics of Household Owners of Mutual Funds</vt:lpstr>
      <vt:lpstr>Other Types of Investment Company Funds</vt:lpstr>
      <vt:lpstr>Mutual Fund Prospectus and Objectives</vt:lpstr>
      <vt:lpstr>Mutual Funds: Total Net Assets by Composite Investment Objective</vt:lpstr>
      <vt:lpstr>Index Funds and Exchange Traded Funds (ETFs)</vt:lpstr>
      <vt:lpstr>Differences among Open-End Mutual Funds, Closed-End Mutual Funds, and ETFs</vt:lpstr>
      <vt:lpstr>Investor Returns from Mutual Fund Ownership</vt:lpstr>
      <vt:lpstr>Mutual Fund Costs</vt:lpstr>
      <vt:lpstr>Mutual Fund Costs (Continued)</vt:lpstr>
      <vt:lpstr>Distribution of Assets in Long-Term Mutual Funds from 1990-2021</vt:lpstr>
      <vt:lpstr>Distribution of Assets in Money Market Mutual Funds, 1990-2021</vt:lpstr>
      <vt:lpstr>Mutual Fund Regulation</vt:lpstr>
      <vt:lpstr>Investor Abuses</vt:lpstr>
      <vt:lpstr>Mutual Fund Regulation (Continued)</vt:lpstr>
      <vt:lpstr>Global Issues</vt:lpstr>
      <vt:lpstr>Hedge Funds</vt:lpstr>
      <vt:lpstr>Hedge Funds (Continued)</vt:lpstr>
      <vt:lpstr>Types of Hedge Funds</vt:lpstr>
      <vt:lpstr>Fees on Hedge Funds</vt:lpstr>
      <vt:lpstr>Highest-paid Hedge Fund Managers, 2021</vt:lpstr>
      <vt:lpstr>Regulation of Hedge Funds</vt:lpstr>
      <vt:lpstr>Regulation of Hedge Funds (Continued)</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MARKETS AND INSTITIUTIONS: A Modern Perspective</dc:title>
  <dc:creator>Joseph Ogden</dc:creator>
  <cp:lastModifiedBy>Gunasundari Kuppan</cp:lastModifiedBy>
  <cp:revision>547</cp:revision>
  <dcterms:created xsi:type="dcterms:W3CDTF">2000-07-01T19:33:32Z</dcterms:created>
  <dcterms:modified xsi:type="dcterms:W3CDTF">2024-03-13T09:36:34Z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0x0101000C51905A83F92F40BD0DC72259F8AAD9</vt:lpwstr>
  </property>
  <property fmtid="{D5CDD505-2E9C-101B-9397-08002B2CF9AE}" pid="3" name="MediaServiceImageTags">
    <vt:lpwstr/>
  </property>
</Properties>
</file>