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6.png"/><Relationship Id="rId6" Type="http://schemas.openxmlformats.org/officeDocument/2006/relationships/image" Target="../media/image7.png"/><Relationship Id="rId7" Type="http://schemas.openxmlformats.org/officeDocument/2006/relationships/image" Target="../media/image8.png"/><Relationship Id="rId8" Type="http://schemas.openxmlformats.org/officeDocument/2006/relationships/image" Target="../media/image9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Relationship Id="rId3" Type="http://schemas.openxmlformats.org/officeDocument/2006/relationships/image" Target="../media/image12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13.pn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png"/><Relationship Id="rId3" Type="http://schemas.openxmlformats.org/officeDocument/2006/relationships/image" Target="../media/image15.png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png"/><Relationship Id="rId3" Type="http://schemas.openxmlformats.org/officeDocument/2006/relationships/image" Target="../media/image17.png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png"/><Relationship Id="rId3" Type="http://schemas.openxmlformats.org/officeDocument/2006/relationships/image" Target="../media/image19.png"/><Relationship Id="rId4" Type="http://schemas.openxmlformats.org/officeDocument/2006/relationships/image" Target="../media/image20.png"/><Relationship Id="rId5" Type="http://schemas.openxmlformats.org/officeDocument/2006/relationships/image" Target="../media/image21.png"/><Relationship Id="rId6" Type="http://schemas.openxmlformats.org/officeDocument/2006/relationships/image" Target="../media/image22.png"/><Relationship Id="rId7" Type="http://schemas.openxmlformats.org/officeDocument/2006/relationships/image" Target="../media/image23.png"/><Relationship Id="rId8" Type="http://schemas.openxmlformats.org/officeDocument/2006/relationships/image" Target="../media/image24.png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png"/><Relationship Id="rId3" Type="http://schemas.openxmlformats.org/officeDocument/2006/relationships/image" Target="../media/image25.png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6.png"/><Relationship Id="rId3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5600" y="0"/>
            <a:ext cx="54864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66750" y="2458491"/>
            <a:ext cx="5840730" cy="1340941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5280"/>
              </a:lnSpc>
            </a:pPr>
            <a:r>
              <a:rPr b="0" sz="4800" i="0" u="none">
                <a:solidFill>
                  <a:srgbClr val="1A1A1A"/>
                </a:solidFill>
                <a:latin typeface="Oswald Medium"/>
              </a:rPr>
              <a:t>Marketing Management and Strategic Planning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66750" y="3951833"/>
            <a:ext cx="5562600" cy="3143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75"/>
              </a:lnSpc>
            </a:pPr>
            <a:r>
              <a:rPr b="0" sz="1650" i="0" u="none">
                <a:solidFill>
                  <a:srgbClr val="4A4A4A"/>
                </a:solidFill>
                <a:latin typeface="Roboto"/>
              </a:rPr>
              <a:t>Marketing Management Process</a:t>
            </a:r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6748" y="2140743"/>
            <a:ext cx="4724102" cy="257636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1819275"/>
            <a:ext cx="11049000" cy="619125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3048000"/>
            <a:ext cx="3530500" cy="1714500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0600" y="3048000"/>
            <a:ext cx="3530649" cy="1714500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89850" y="3048000"/>
            <a:ext cx="3530500" cy="17145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1500" y="571500"/>
            <a:ext cx="11601450" cy="56956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4484"/>
              </a:lnSpc>
            </a:pPr>
            <a:r>
              <a:rPr b="0" sz="3900" i="0" u="none">
                <a:solidFill>
                  <a:srgbClr val="1A1A1A"/>
                </a:solidFill>
                <a:latin typeface="Oswald Medium"/>
              </a:rPr>
              <a:t>Marketing Management Process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71500" y="5429250"/>
            <a:ext cx="10991850" cy="27429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0" sz="1350" i="0" u="none">
                <a:solidFill>
                  <a:srgbClr val="333333"/>
                </a:solidFill>
                <a:latin typeface="Roboto"/>
              </a:rPr>
              <a:t>As in all management activities, marketing management consists of four core stages: </a:t>
            </a:r>
            <a:r>
              <a:rPr b="1" sz="1350" i="0" u="none">
                <a:solidFill>
                  <a:srgbClr val="333333"/>
                </a:solidFill>
                <a:latin typeface="Roboto"/>
              </a:rPr>
              <a:t>analysis, planning, implementation (direction), and control</a:t>
            </a:r>
            <a:r>
              <a:rPr b="0" sz="1350" i="0" u="none">
                <a:solidFill>
                  <a:srgbClr val="333333"/>
                </a:solidFill>
                <a:latin typeface="Roboto"/>
              </a:rPr>
              <a:t>.</a:t>
            </a:r>
          </a:p>
        </p:txBody>
      </p:sp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500" y="2628900"/>
            <a:ext cx="3682900" cy="228600"/>
          </a:xfrm>
          <a:prstGeom prst="rect">
            <a:avLst/>
          </a:prstGeom>
        </p:spPr>
      </p:pic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54400" y="2628900"/>
            <a:ext cx="3683049" cy="228600"/>
          </a:xfrm>
          <a:prstGeom prst="rect">
            <a:avLst/>
          </a:prstGeom>
        </p:spPr>
      </p:pic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37450" y="2628900"/>
            <a:ext cx="3682900" cy="2286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609725" y="4705350"/>
            <a:ext cx="132010" cy="152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050" i="0" u="none">
                <a:solidFill>
                  <a:srgbClr val="1E3A8A"/>
                </a:solidFill>
                <a:latin typeface="Roboto"/>
              </a:rPr>
              <a:t>▲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23371" y="4705350"/>
            <a:ext cx="132010" cy="152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050" i="0" u="none">
                <a:solidFill>
                  <a:srgbClr val="1E3A8A"/>
                </a:solidFill>
                <a:latin typeface="Roboto"/>
              </a:rPr>
              <a:t>▲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63259" y="3257550"/>
            <a:ext cx="3346980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0" sz="1650" i="0" u="none">
                <a:solidFill>
                  <a:srgbClr val="1E3A8A"/>
                </a:solidFill>
                <a:latin typeface="Oswald Medium"/>
              </a:rPr>
              <a:t>Planning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42950" y="3676650"/>
            <a:ext cx="3187600" cy="2000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1575"/>
              </a:lnSpc>
            </a:pPr>
            <a:r>
              <a:rPr b="0" sz="1125" i="0" u="none">
                <a:solidFill>
                  <a:srgbClr val="1E293B"/>
                </a:solidFill>
                <a:latin typeface="Roboto"/>
              </a:rPr>
              <a:t>• Strategic planning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42950" y="3952875"/>
            <a:ext cx="3187600" cy="2000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1575"/>
              </a:lnSpc>
            </a:pPr>
            <a:r>
              <a:rPr b="0" sz="1125" i="0" u="none">
                <a:solidFill>
                  <a:srgbClr val="1E293B"/>
                </a:solidFill>
                <a:latin typeface="Roboto"/>
              </a:rPr>
              <a:t>• Marketing planning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422357" y="3257550"/>
            <a:ext cx="3347137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0" sz="1650" i="0" u="none">
                <a:solidFill>
                  <a:srgbClr val="1E3A8A"/>
                </a:solidFill>
                <a:latin typeface="Oswald Medium"/>
              </a:rPr>
              <a:t>Implementation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502050" y="3676650"/>
            <a:ext cx="3187749" cy="4000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1575"/>
              </a:lnSpc>
            </a:pPr>
            <a:r>
              <a:rPr b="0" sz="1125" i="0" u="none">
                <a:solidFill>
                  <a:srgbClr val="1E293B"/>
                </a:solidFill>
                <a:latin typeface="Roboto"/>
              </a:rPr>
              <a:t>Executing activities in accordance with established plans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81610" y="3257550"/>
            <a:ext cx="3346980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0" sz="1650" i="0" u="none">
                <a:solidFill>
                  <a:srgbClr val="1E3A8A"/>
                </a:solidFill>
                <a:latin typeface="Oswald Medium"/>
              </a:rPr>
              <a:t>Control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261300" y="3676650"/>
            <a:ext cx="3187600" cy="2000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1575"/>
              </a:lnSpc>
            </a:pPr>
            <a:r>
              <a:rPr b="0" sz="1125" i="0" u="none">
                <a:solidFill>
                  <a:srgbClr val="1E293B"/>
                </a:solidFill>
                <a:latin typeface="Roboto"/>
              </a:rPr>
              <a:t>• Measuring results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261300" y="3952875"/>
            <a:ext cx="3187600" cy="2000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1575"/>
              </a:lnSpc>
            </a:pPr>
            <a:r>
              <a:rPr b="0" sz="1125" i="0" u="none">
                <a:solidFill>
                  <a:srgbClr val="1E293B"/>
                </a:solidFill>
                <a:latin typeface="Roboto"/>
              </a:rPr>
              <a:t>• Evaluating outcomes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261300" y="4229100"/>
            <a:ext cx="3187600" cy="2000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1575"/>
              </a:lnSpc>
            </a:pPr>
            <a:r>
              <a:rPr b="0" sz="1125" i="0" u="none">
                <a:solidFill>
                  <a:srgbClr val="1E293B"/>
                </a:solidFill>
                <a:latin typeface="Roboto"/>
              </a:rPr>
              <a:t>• Taking necessary corrective measures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71500" y="571500"/>
            <a:ext cx="11601450" cy="56956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4484"/>
              </a:lnSpc>
            </a:pPr>
            <a:r>
              <a:rPr b="0" sz="3900" i="0" u="none">
                <a:solidFill>
                  <a:srgbClr val="1A1A1A"/>
                </a:solidFill>
                <a:latin typeface="Oswald Medium"/>
              </a:rPr>
              <a:t>Marketing Management Process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52500" y="2337345"/>
            <a:ext cx="3790473" cy="4476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2400" i="0" u="none">
                <a:solidFill>
                  <a:srgbClr val="5C3A47"/>
                </a:solidFill>
                <a:latin typeface="Oswald Medium"/>
              </a:rPr>
              <a:t>Analysis Stage &amp; SWOT Analysis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52500" y="2975520"/>
            <a:ext cx="10287000" cy="609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333333"/>
                </a:solidFill>
                <a:latin typeface="Roboto"/>
              </a:rPr>
              <a:t>The primary purpose of the analysis stage is to reveal the business's </a:t>
            </a:r>
            <a:r>
              <a:rPr b="1" sz="1500" i="0" u="none">
                <a:solidFill>
                  <a:srgbClr val="333333"/>
                </a:solidFill>
                <a:latin typeface="Roboto"/>
              </a:rPr>
              <a:t>Strengths</a:t>
            </a:r>
            <a:r>
              <a:rPr b="0" sz="1500" i="0" u="none">
                <a:solidFill>
                  <a:srgbClr val="333333"/>
                </a:solidFill>
                <a:latin typeface="Roboto"/>
              </a:rPr>
              <a:t> and </a:t>
            </a:r>
            <a:r>
              <a:rPr b="1" sz="1500" i="0" u="none">
                <a:solidFill>
                  <a:srgbClr val="333333"/>
                </a:solidFill>
                <a:latin typeface="Roboto"/>
              </a:rPr>
              <a:t>Weaknesses</a:t>
            </a:r>
            <a:r>
              <a:rPr b="0" sz="1500" i="0" u="none">
                <a:solidFill>
                  <a:srgbClr val="333333"/>
                </a:solidFill>
                <a:latin typeface="Roboto"/>
              </a:rPr>
              <a:t>, and to identify </a:t>
            </a:r>
            <a:r>
              <a:rPr b="1" sz="1500" i="0" u="none">
                <a:solidFill>
                  <a:srgbClr val="333333"/>
                </a:solidFill>
                <a:latin typeface="Roboto"/>
              </a:rPr>
              <a:t>Opportunities</a:t>
            </a:r>
            <a:r>
              <a:rPr b="0" sz="1500" i="0" u="none">
                <a:solidFill>
                  <a:srgbClr val="333333"/>
                </a:solidFill>
                <a:latin typeface="Roboto"/>
              </a:rPr>
              <a:t> and </a:t>
            </a:r>
            <a:r>
              <a:rPr b="1" sz="1500" i="0" u="none">
                <a:solidFill>
                  <a:srgbClr val="333333"/>
                </a:solidFill>
                <a:latin typeface="Roboto"/>
              </a:rPr>
              <a:t>Threats</a:t>
            </a:r>
            <a:r>
              <a:rPr b="0" sz="1500" i="0" u="none">
                <a:solidFill>
                  <a:srgbClr val="333333"/>
                </a:solidFill>
                <a:latin typeface="Roboto"/>
              </a:rPr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52500" y="3775620"/>
            <a:ext cx="10287000" cy="609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333333"/>
                </a:solidFill>
                <a:latin typeface="Roboto"/>
              </a:rPr>
              <a:t>Through this method, known as </a:t>
            </a:r>
            <a:r>
              <a:rPr b="1" sz="1500" i="0" u="none">
                <a:solidFill>
                  <a:srgbClr val="333333"/>
                </a:solidFill>
                <a:latin typeface="Roboto"/>
              </a:rPr>
              <a:t>SWOT analysis</a:t>
            </a:r>
            <a:r>
              <a:rPr b="0" sz="1500" i="0" u="none">
                <a:solidFill>
                  <a:srgbClr val="333333"/>
                </a:solidFill>
                <a:latin typeface="Roboto"/>
              </a:rPr>
              <a:t>, the entrepreneur clearly evaluates capabilities, strengths, sectoral opportunities, competitor threats, and areas of disadvantage.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52500" y="4575720"/>
            <a:ext cx="10287000" cy="609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333333"/>
                </a:solidFill>
                <a:latin typeface="Roboto"/>
              </a:rPr>
              <a:t>Furthermore, by revealing the opportunities and threats created by environmental conditions, the entrepreneur obtains essential data required for a qualified plan.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71500" y="571500"/>
            <a:ext cx="11601450" cy="56956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4484"/>
              </a:lnSpc>
            </a:pPr>
            <a:r>
              <a:rPr b="0" sz="3900" i="0" u="none">
                <a:solidFill>
                  <a:srgbClr val="1A1A1A"/>
                </a:solidFill>
                <a:latin typeface="Oswald Medium"/>
              </a:rPr>
              <a:t>Marketing Management Process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52500" y="2299245"/>
            <a:ext cx="1780222" cy="4476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2400" i="0" u="none">
                <a:solidFill>
                  <a:srgbClr val="5C3A47"/>
                </a:solidFill>
                <a:latin typeface="Oswald Medium"/>
              </a:rPr>
              <a:t>Planning Stage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52500" y="2937420"/>
            <a:ext cx="10287000" cy="609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333333"/>
                </a:solidFill>
                <a:latin typeface="Roboto"/>
              </a:rPr>
              <a:t>The planning stage forms a sequence of activities that begins with determining overall business strategies based on information gathered during the analysis stage.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52500" y="3775620"/>
            <a:ext cx="10287000" cy="609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333333"/>
                </a:solidFill>
                <a:latin typeface="Roboto"/>
              </a:rPr>
              <a:t>Plans related to the marketing department must be fully aligned with and supportive of the business's general corporate strategies.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52500" y="4613820"/>
            <a:ext cx="10287000" cy="609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333333"/>
                </a:solidFill>
                <a:latin typeface="Roboto"/>
              </a:rPr>
              <a:t>Once these strategic planning activities covering all operations of the enterprise are completed, the marketing planning phase begins.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3204120"/>
            <a:ext cx="11049000" cy="20859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71500" y="571500"/>
            <a:ext cx="11601450" cy="56956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4484"/>
              </a:lnSpc>
            </a:pPr>
            <a:r>
              <a:rPr b="0" sz="3900" i="0" u="none">
                <a:solidFill>
                  <a:srgbClr val="1A1A1A"/>
                </a:solidFill>
                <a:latin typeface="Oswald Medium"/>
              </a:rPr>
              <a:t>Marketing Management Process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71500" y="2365920"/>
            <a:ext cx="11049000" cy="609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333333"/>
                </a:solidFill>
                <a:latin typeface="Roboto"/>
              </a:rPr>
              <a:t>In sound marketing planning, the entrepreneur must identify beneficial market opportunities, determine a strategy to evaluate them, and transform that strategy into a qualified action plan.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95350" y="3470820"/>
            <a:ext cx="10981372" cy="3714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950" i="0" u="none">
                <a:solidFill>
                  <a:srgbClr val="5C3A47"/>
                </a:solidFill>
                <a:latin typeface="Oswald Medium"/>
              </a:rPr>
              <a:t>Marketing planning must address four core topics: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81075" y="3994695"/>
            <a:ext cx="142875" cy="2571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350" i="0" u="none">
                <a:solidFill>
                  <a:srgbClr val="333333"/>
                </a:solidFill>
                <a:latin typeface="Roboto"/>
              </a:rPr>
              <a:t>1.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23950" y="3994695"/>
            <a:ext cx="10229850" cy="257175"/>
          </a:xfrm>
          <a:prstGeom prst="rect">
            <a:avLst/>
          </a:prstGeom>
          <a:noFill/>
        </p:spPr>
        <p:txBody>
          <a:bodyPr wrap="square" lIns="142875" rIns="0" tIns="0" bIns="0" anchor="t">
            <a:spAutoFit/>
          </a:bodyPr>
          <a:lstStyle/>
          <a:p>
            <a:pPr algn="l">
              <a:lnSpc>
                <a:spcPts val="2025"/>
              </a:lnSpc>
            </a:pPr>
            <a:r>
              <a:rPr b="0" sz="1350" i="0" u="none">
                <a:solidFill>
                  <a:srgbClr val="333333"/>
                </a:solidFill>
                <a:latin typeface="Roboto"/>
              </a:rPr>
              <a:t>Analysis of market opportunities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81075" y="4251870"/>
            <a:ext cx="142875" cy="2571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350" i="0" u="none">
                <a:solidFill>
                  <a:srgbClr val="333333"/>
                </a:solidFill>
                <a:latin typeface="Roboto"/>
              </a:rPr>
              <a:t>2.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23950" y="4251870"/>
            <a:ext cx="10229850" cy="257175"/>
          </a:xfrm>
          <a:prstGeom prst="rect">
            <a:avLst/>
          </a:prstGeom>
          <a:noFill/>
        </p:spPr>
        <p:txBody>
          <a:bodyPr wrap="square" lIns="142875" rIns="0" tIns="0" bIns="0" anchor="t">
            <a:spAutoFit/>
          </a:bodyPr>
          <a:lstStyle/>
          <a:p>
            <a:pPr algn="l">
              <a:lnSpc>
                <a:spcPts val="2025"/>
              </a:lnSpc>
            </a:pPr>
            <a:r>
              <a:rPr b="0" sz="1350" i="0" u="none">
                <a:solidFill>
                  <a:srgbClr val="333333"/>
                </a:solidFill>
                <a:latin typeface="Roboto"/>
              </a:rPr>
              <a:t>Establishment of clear objectives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81075" y="4509045"/>
            <a:ext cx="142875" cy="2571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350" i="0" u="none">
                <a:solidFill>
                  <a:srgbClr val="333333"/>
                </a:solidFill>
                <a:latin typeface="Roboto"/>
              </a:rPr>
              <a:t>3.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23950" y="4509045"/>
            <a:ext cx="10229850" cy="257175"/>
          </a:xfrm>
          <a:prstGeom prst="rect">
            <a:avLst/>
          </a:prstGeom>
          <a:noFill/>
        </p:spPr>
        <p:txBody>
          <a:bodyPr wrap="square" lIns="142875" rIns="0" tIns="0" bIns="0" anchor="t">
            <a:spAutoFit/>
          </a:bodyPr>
          <a:lstStyle/>
          <a:p>
            <a:pPr algn="l">
              <a:lnSpc>
                <a:spcPts val="2025"/>
              </a:lnSpc>
            </a:pPr>
            <a:r>
              <a:rPr b="0" sz="1350" i="0" u="none">
                <a:solidFill>
                  <a:srgbClr val="333333"/>
                </a:solidFill>
                <a:latin typeface="Roboto"/>
              </a:rPr>
              <a:t>Formulation of marketing strategies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81075" y="4766220"/>
            <a:ext cx="142875" cy="2571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350" i="0" u="none">
                <a:solidFill>
                  <a:srgbClr val="333333"/>
                </a:solidFill>
                <a:latin typeface="Roboto"/>
              </a:rPr>
              <a:t>4.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23950" y="4766220"/>
            <a:ext cx="10229850" cy="257175"/>
          </a:xfrm>
          <a:prstGeom prst="rect">
            <a:avLst/>
          </a:prstGeom>
          <a:noFill/>
        </p:spPr>
        <p:txBody>
          <a:bodyPr wrap="square" lIns="142875" rIns="0" tIns="0" bIns="0" anchor="t">
            <a:spAutoFit/>
          </a:bodyPr>
          <a:lstStyle/>
          <a:p>
            <a:pPr algn="l">
              <a:lnSpc>
                <a:spcPts val="2025"/>
              </a:lnSpc>
            </a:pPr>
            <a:r>
              <a:rPr b="0" sz="1350" i="0" u="none">
                <a:solidFill>
                  <a:srgbClr val="333333"/>
                </a:solidFill>
                <a:latin typeface="Roboto"/>
              </a:rPr>
              <a:t>Creation of the marketing mix (Product, Price, Place, Promotion)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71500" y="571500"/>
            <a:ext cx="11601450" cy="56956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4484"/>
              </a:lnSpc>
            </a:pPr>
            <a:r>
              <a:rPr b="0" sz="3900" i="0" u="none">
                <a:solidFill>
                  <a:srgbClr val="1A1A1A"/>
                </a:solidFill>
                <a:latin typeface="Oswald Medium"/>
              </a:rPr>
              <a:t>Marketing Management Process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52500" y="2489745"/>
            <a:ext cx="2630328" cy="4476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2400" i="0" u="none">
                <a:solidFill>
                  <a:srgbClr val="5C3A47"/>
                </a:solidFill>
                <a:latin typeface="Oswald Medium"/>
              </a:rPr>
              <a:t>Implementation Stage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52500" y="3127920"/>
            <a:ext cx="10287000" cy="609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333333"/>
                </a:solidFill>
                <a:latin typeface="Roboto"/>
              </a:rPr>
              <a:t>During the implementation stage, the enterprise strives to reach the destination charted in the planning phase. No matter how well a plan is designed, failure is almost certain if it is not executed correctly.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52500" y="3928020"/>
            <a:ext cx="10287000" cy="609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333333"/>
                </a:solidFill>
                <a:latin typeface="Roboto"/>
              </a:rPr>
              <a:t>Therefore, the entrepreneur must translate planned targets into operational practices in line with established strategies. Planning and implementation carry equal importance.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52500" y="4728120"/>
            <a:ext cx="9906000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333333"/>
                </a:solidFill>
                <a:latin typeface="Roboto"/>
              </a:rPr>
              <a:t>Building a qualified team composed of the right individuals is of paramount importance for effective implementation.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71500" y="571500"/>
            <a:ext cx="11601450" cy="56956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4484"/>
              </a:lnSpc>
            </a:pPr>
            <a:r>
              <a:rPr b="0" sz="3900" i="0" u="none">
                <a:solidFill>
                  <a:srgbClr val="1A1A1A"/>
                </a:solidFill>
                <a:latin typeface="Oswald Medium"/>
              </a:rPr>
              <a:t>Marketing Management Process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52500" y="2337345"/>
            <a:ext cx="1635204" cy="4476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2400" i="0" u="none">
                <a:solidFill>
                  <a:srgbClr val="5C3A47"/>
                </a:solidFill>
                <a:latin typeface="Oswald Medium"/>
              </a:rPr>
              <a:t>Control Stage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52500" y="2975520"/>
            <a:ext cx="10287000" cy="609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333333"/>
                </a:solidFill>
                <a:latin typeface="Roboto"/>
              </a:rPr>
              <a:t>In the control stage, financial and non-financial results obtained from implementation are compared against their respective targets.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52500" y="3775620"/>
            <a:ext cx="10287000" cy="609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333333"/>
                </a:solidFill>
                <a:latin typeface="Roboto"/>
              </a:rPr>
              <a:t>For instance, if the business falls short of its sales target, the underlying causes must be identified, and necessary measures determined to prevent a recurrence of such negative outcomes.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52500" y="4575720"/>
            <a:ext cx="10287000" cy="609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333333"/>
                </a:solidFill>
                <a:latin typeface="Roboto"/>
              </a:rPr>
              <a:t>Taking these corrective measures ensures that the subsequent planning period produces higher-quality, more reliable results.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1861244"/>
            <a:ext cx="1047750" cy="10477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52500" y="3137594"/>
            <a:ext cx="11201400" cy="74473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5865"/>
              </a:lnSpc>
            </a:pPr>
            <a:r>
              <a:rPr b="0" sz="5100" i="0" u="none">
                <a:solidFill>
                  <a:srgbClr val="1A1A1A"/>
                </a:solidFill>
                <a:latin typeface="Oswald Medium"/>
              </a:rPr>
              <a:t>Analysis of Market Opportunities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52500" y="4253805"/>
            <a:ext cx="8572500" cy="609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333333"/>
                </a:solidFill>
                <a:latin typeface="Roboto"/>
              </a:rPr>
              <a:t>Detecting market opportunities holds special significance in entrepreneurship, forming the foundational core of business ideas through observation and research.</a:t>
            </a:r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75" y="2194619"/>
            <a:ext cx="381000" cy="381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71500" y="571500"/>
            <a:ext cx="11601450" cy="56956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4484"/>
              </a:lnSpc>
            </a:pPr>
            <a:r>
              <a:rPr b="0" sz="3900" i="0" u="none">
                <a:solidFill>
                  <a:srgbClr val="1A1A1A"/>
                </a:solidFill>
                <a:latin typeface="Oswald Medium"/>
              </a:rPr>
              <a:t>Analysis of Market Opportunities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52500" y="2651670"/>
            <a:ext cx="2915364" cy="4286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2250" i="0" u="none">
                <a:solidFill>
                  <a:srgbClr val="5C3A47"/>
                </a:solidFill>
                <a:latin typeface="Oswald Medium"/>
              </a:rPr>
              <a:t>Situation Analysis &amp; SWOT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52500" y="3270795"/>
            <a:ext cx="8658225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333333"/>
                </a:solidFill>
                <a:latin typeface="Roboto"/>
              </a:rPr>
              <a:t>To detect market opportunities, performing a systematic situation analysis is generally recommended.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52500" y="3766095"/>
            <a:ext cx="10220325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333333"/>
                </a:solidFill>
                <a:latin typeface="Roboto"/>
              </a:rPr>
              <a:t>Although numerous methods exist for situation analysis, the simplest and most widely utilized method is </a:t>
            </a:r>
            <a:r>
              <a:rPr b="1" sz="1500" i="0" u="none">
                <a:solidFill>
                  <a:srgbClr val="333333"/>
                </a:solidFill>
                <a:latin typeface="Roboto"/>
              </a:rPr>
              <a:t>SWOT analysis</a:t>
            </a:r>
            <a:r>
              <a:rPr b="0" sz="1500" i="0" u="none">
                <a:solidFill>
                  <a:srgbClr val="333333"/>
                </a:solidFill>
                <a:latin typeface="Roboto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52500" y="4261395"/>
            <a:ext cx="10287000" cy="609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333333"/>
                </a:solidFill>
                <a:latin typeface="Roboto"/>
              </a:rPr>
              <a:t>Through this analysis, the entrepreneur aims to clearly establish the overall position and condition of the enterprise across multiple dimensions.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5600" y="0"/>
            <a:ext cx="54864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66750" y="1387226"/>
            <a:ext cx="5840730" cy="113913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4484"/>
              </a:lnSpc>
            </a:pPr>
            <a:r>
              <a:rPr b="0" sz="3900" i="0" u="none">
                <a:solidFill>
                  <a:srgbClr val="1A1A1A"/>
                </a:solidFill>
                <a:latin typeface="Oswald Medium"/>
              </a:rPr>
              <a:t>Analysis of Opportunities and Threats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66750" y="2754957"/>
            <a:ext cx="5562600" cy="86841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279"/>
              </a:lnSpc>
            </a:pPr>
            <a:r>
              <a:rPr b="0" sz="1425" i="0" u="none">
                <a:solidFill>
                  <a:srgbClr val="333333"/>
                </a:solidFill>
                <a:latin typeface="Roboto"/>
              </a:rPr>
              <a:t>For instance, the rapid growth and widespread consumer adoption of e-commerce can pose significant threats to physical retail chains like Migros.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66750" y="3756719"/>
            <a:ext cx="5562600" cy="86841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279"/>
              </a:lnSpc>
            </a:pPr>
            <a:r>
              <a:rPr b="0" sz="1425" i="0" u="none">
                <a:solidFill>
                  <a:srgbClr val="333333"/>
                </a:solidFill>
                <a:latin typeface="Roboto"/>
              </a:rPr>
              <a:t>Consequently, such large retailers observed these developments in a timely manner and began shifting their operations into digital environments.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66750" y="4758481"/>
            <a:ext cx="5562600" cy="578941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279"/>
              </a:lnSpc>
            </a:pPr>
            <a:r>
              <a:rPr b="0" sz="1425" i="0" u="none">
                <a:solidFill>
                  <a:srgbClr val="333333"/>
                </a:solidFill>
                <a:latin typeface="Roboto"/>
              </a:rPr>
              <a:t>The advancement of the internet can serve as an opportunity for some businesses while acting as a threat factor for others.</a:t>
            </a:r>
          </a:p>
        </p:txBody>
      </p:sp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7200" y="3338512"/>
            <a:ext cx="2743200" cy="18097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3427958"/>
            <a:ext cx="3530500" cy="16002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0600" y="3427958"/>
            <a:ext cx="3530649" cy="1600200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9850" y="3427958"/>
            <a:ext cx="3530500" cy="160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1500" y="571500"/>
            <a:ext cx="11601450" cy="56956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4484"/>
              </a:lnSpc>
            </a:pPr>
            <a:r>
              <a:rPr b="0" sz="3900" i="0" u="none">
                <a:solidFill>
                  <a:srgbClr val="1A1A1A"/>
                </a:solidFill>
                <a:latin typeface="Oswald Medium"/>
              </a:rPr>
              <a:t>Analysis of Market Opportunities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71500" y="2627858"/>
            <a:ext cx="11049000" cy="5715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250"/>
              </a:lnSpc>
            </a:pPr>
            <a:r>
              <a:rPr b="0" sz="1500" i="0" u="none">
                <a:solidFill>
                  <a:srgbClr val="333333"/>
                </a:solidFill>
                <a:latin typeface="Roboto Medium"/>
              </a:rPr>
              <a:t>A market opportunity is the activity of creating a profitable solution to a problem for a potential buyer group. For entrepreneurs, there are three main sources of market opportunities: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38200" y="3656558"/>
            <a:ext cx="3186960" cy="3429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800" i="0" u="none">
                <a:solidFill>
                  <a:srgbClr val="5C3A47"/>
                </a:solidFill>
                <a:latin typeface="Oswald Medium"/>
              </a:rPr>
              <a:t>1. Short-Term Profitable Solutions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38200" y="4113758"/>
            <a:ext cx="303520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800"/>
              </a:lnSpc>
            </a:pPr>
            <a:r>
              <a:rPr b="0" sz="1200" i="0" u="none">
                <a:solidFill>
                  <a:srgbClr val="333333"/>
                </a:solidFill>
                <a:latin typeface="Roboto"/>
              </a:rPr>
              <a:t>Offering a quick, profitable solution to an immediate consumer problem or market gap.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7300" y="3656558"/>
            <a:ext cx="3187117" cy="3429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800" i="0" u="none">
                <a:solidFill>
                  <a:srgbClr val="5C3A47"/>
                </a:solidFill>
                <a:latin typeface="Oswald Medium"/>
              </a:rPr>
              <a:t>2. Product Attribute Improvement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597300" y="4113758"/>
            <a:ext cx="3035349" cy="685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800"/>
              </a:lnSpc>
            </a:pPr>
            <a:r>
              <a:rPr b="0" sz="1200" i="0" u="none">
                <a:solidFill>
                  <a:srgbClr val="333333"/>
                </a:solidFill>
                <a:latin typeface="Roboto"/>
              </a:rPr>
              <a:t>Enhancing the qualities, features, or performance of an existing product in the market.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356550" y="3656558"/>
            <a:ext cx="3186960" cy="3429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800" i="0" u="none">
                <a:solidFill>
                  <a:srgbClr val="5C3A47"/>
                </a:solidFill>
                <a:latin typeface="Oswald Medium"/>
              </a:rPr>
              <a:t>3. Launching Brand New Products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356550" y="4113758"/>
            <a:ext cx="3035200" cy="685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800"/>
              </a:lnSpc>
            </a:pPr>
            <a:r>
              <a:rPr b="0" sz="1200" i="0" u="none">
                <a:solidFill>
                  <a:srgbClr val="333333"/>
                </a:solidFill>
                <a:latin typeface="Roboto"/>
              </a:rPr>
              <a:t>Introducing entirely novel products or services that solve unaddressed consumer needs.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2189708"/>
            <a:ext cx="5429250" cy="1114425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1250" y="2189708"/>
            <a:ext cx="5429250" cy="1114425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3494633"/>
            <a:ext cx="5429250" cy="1114425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1250" y="3494633"/>
            <a:ext cx="5429250" cy="1114425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4799558"/>
            <a:ext cx="5429250" cy="1114425"/>
          </a:xfrm>
          <a:prstGeom prst="rect">
            <a:avLst/>
          </a:prstGeom>
        </p:spPr>
      </p:pic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0" y="4799558"/>
            <a:ext cx="5429250" cy="111442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71500" y="571500"/>
            <a:ext cx="11601450" cy="56956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4484"/>
              </a:lnSpc>
            </a:pPr>
            <a:r>
              <a:rPr b="0" sz="3900" i="0" u="none">
                <a:solidFill>
                  <a:srgbClr val="1A1A1A"/>
                </a:solidFill>
                <a:latin typeface="Oswald Medium"/>
              </a:rPr>
              <a:t>Methods for Identifying Opportunities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1500" y="1742033"/>
            <a:ext cx="8820150" cy="2571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025"/>
              </a:lnSpc>
            </a:pPr>
            <a:r>
              <a:rPr b="0" sz="1350" i="0" u="none">
                <a:solidFill>
                  <a:srgbClr val="5C3A47"/>
                </a:solidFill>
                <a:latin typeface="Roboto Medium"/>
              </a:rPr>
              <a:t>Additional recommendations that can assist entrepreneurs in detecting market opportunities (Kotler &amp; Keller, 2012):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9150" y="2361158"/>
            <a:ext cx="5220652" cy="2857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500" i="0" u="none">
                <a:solidFill>
                  <a:srgbClr val="5C3A47"/>
                </a:solidFill>
                <a:latin typeface="Oswald Medium"/>
              </a:rPr>
              <a:t>Hybrid Solutions from Tech Trends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19150" y="2704058"/>
            <a:ext cx="4972050" cy="4286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687"/>
              </a:lnSpc>
            </a:pPr>
            <a:r>
              <a:rPr b="0" sz="1125" i="0" u="none">
                <a:solidFill>
                  <a:srgbClr val="333333"/>
                </a:solidFill>
                <a:latin typeface="Roboto"/>
              </a:rPr>
              <a:t>Observing market trends and tech developments to produce novel hybrid market solutions.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38900" y="2361158"/>
            <a:ext cx="5220652" cy="2857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500" i="0" u="none">
                <a:solidFill>
                  <a:srgbClr val="5C3A47"/>
                </a:solidFill>
                <a:latin typeface="Oswald Medium"/>
              </a:rPr>
              <a:t>Efficient Purchasing Process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38900" y="2704058"/>
            <a:ext cx="4972050" cy="4286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687"/>
              </a:lnSpc>
            </a:pPr>
            <a:r>
              <a:rPr b="0" sz="1125" i="0" u="none">
                <a:solidFill>
                  <a:srgbClr val="333333"/>
                </a:solidFill>
                <a:latin typeface="Roboto"/>
              </a:rPr>
              <a:t>Making the consumer buying process more seamless, convenient, and efficient.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9150" y="3666083"/>
            <a:ext cx="5220652" cy="2857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500" i="0" u="none">
                <a:solidFill>
                  <a:srgbClr val="5C3A47"/>
                </a:solidFill>
                <a:latin typeface="Oswald Medium"/>
              </a:rPr>
              <a:t>Fulfilling Information Needs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9150" y="4008983"/>
            <a:ext cx="4972050" cy="21431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687"/>
              </a:lnSpc>
            </a:pPr>
            <a:r>
              <a:rPr b="0" sz="1125" i="0" u="none">
                <a:solidFill>
                  <a:srgbClr val="333333"/>
                </a:solidFill>
                <a:latin typeface="Roboto"/>
              </a:rPr>
              <a:t>Addressing consumers' needs for reliable information, advice, and guidance.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38900" y="3666083"/>
            <a:ext cx="5220652" cy="2857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500" i="0" u="none">
                <a:solidFill>
                  <a:srgbClr val="5C3A47"/>
                </a:solidFill>
                <a:latin typeface="Oswald Medium"/>
              </a:rPr>
              <a:t>Product Personalization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38900" y="4008983"/>
            <a:ext cx="4972050" cy="4286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687"/>
              </a:lnSpc>
            </a:pPr>
            <a:r>
              <a:rPr b="0" sz="1125" i="0" u="none">
                <a:solidFill>
                  <a:srgbClr val="333333"/>
                </a:solidFill>
                <a:latin typeface="Roboto"/>
              </a:rPr>
              <a:t>Customizing products to match individual consumer preferences and requirements.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9150" y="4971008"/>
            <a:ext cx="5220652" cy="2857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500" i="0" u="none">
                <a:solidFill>
                  <a:srgbClr val="5C3A47"/>
                </a:solidFill>
                <a:latin typeface="Oswald Medium"/>
              </a:rPr>
              <a:t>Adding New Features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9150" y="5313908"/>
            <a:ext cx="4972050" cy="4286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687"/>
              </a:lnSpc>
            </a:pPr>
            <a:r>
              <a:rPr b="0" sz="1125" i="0" u="none">
                <a:solidFill>
                  <a:srgbClr val="333333"/>
                </a:solidFill>
                <a:latin typeface="Roboto"/>
              </a:rPr>
              <a:t>Incorporating new capabilities and functionalities into existing product offerings.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438900" y="4971008"/>
            <a:ext cx="5220652" cy="2857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500" i="0" u="none">
                <a:solidFill>
                  <a:srgbClr val="5C3A47"/>
                </a:solidFill>
                <a:latin typeface="Oswald Medium"/>
              </a:rPr>
              <a:t>Accelerating Distribution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438900" y="5313908"/>
            <a:ext cx="4972050" cy="4286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687"/>
              </a:lnSpc>
            </a:pPr>
            <a:r>
              <a:rPr b="0" sz="1125" i="0" u="none">
                <a:solidFill>
                  <a:srgbClr val="333333"/>
                </a:solidFill>
                <a:latin typeface="Roboto"/>
              </a:rPr>
              <a:t>Speeding up delivery or differentiating distribution channels to reach buyers faster.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3000" y="2908845"/>
            <a:ext cx="2286000" cy="85725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50" y="3575595"/>
            <a:ext cx="2095500" cy="857250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3000" y="2956470"/>
            <a:ext cx="2095500" cy="2095500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24750" y="3575595"/>
            <a:ext cx="2095500" cy="857250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53000" y="4242345"/>
            <a:ext cx="2286000" cy="857250"/>
          </a:xfrm>
          <a:prstGeom prst="rect">
            <a:avLst/>
          </a:prstGeom>
        </p:spPr>
      </p:pic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81575" y="2985045"/>
            <a:ext cx="2038350" cy="1019175"/>
          </a:xfrm>
          <a:prstGeom prst="rect">
            <a:avLst/>
          </a:prstGeom>
        </p:spPr>
      </p:pic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81575" y="4004220"/>
            <a:ext cx="2038350" cy="101917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71500" y="571500"/>
            <a:ext cx="11601450" cy="56956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4484"/>
              </a:lnSpc>
            </a:pPr>
            <a:r>
              <a:rPr b="0" sz="3900" i="0" u="none">
                <a:solidFill>
                  <a:srgbClr val="1A1A1A"/>
                </a:solidFill>
                <a:latin typeface="Oswald Medium"/>
              </a:rPr>
              <a:t>Environmental Analysis (PEST)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71500" y="2270670"/>
            <a:ext cx="11049000" cy="2571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2025"/>
              </a:lnSpc>
            </a:pPr>
            <a:r>
              <a:rPr b="0" sz="1350" i="0" u="none">
                <a:solidFill>
                  <a:srgbClr val="333333"/>
                </a:solidFill>
                <a:latin typeface="Roboto"/>
              </a:rPr>
              <a:t>In addition to specific methods, entrepreneurs must continuously analyze internal and external environmental factors: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2196851"/>
            <a:ext cx="5429250" cy="1114425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1250" y="2196851"/>
            <a:ext cx="5429250" cy="1114425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3501776"/>
            <a:ext cx="5429250" cy="1114425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1250" y="3501776"/>
            <a:ext cx="5429250" cy="1114425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4806701"/>
            <a:ext cx="5429250" cy="1114425"/>
          </a:xfrm>
          <a:prstGeom prst="rect">
            <a:avLst/>
          </a:prstGeom>
        </p:spPr>
      </p:pic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0" y="4806701"/>
            <a:ext cx="5429250" cy="111442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71500" y="571500"/>
            <a:ext cx="11601450" cy="56956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4484"/>
              </a:lnSpc>
            </a:pPr>
            <a:r>
              <a:rPr b="0" sz="3900" i="0" u="none">
                <a:solidFill>
                  <a:srgbClr val="1A1A1A"/>
                </a:solidFill>
                <a:latin typeface="Oswald Medium"/>
              </a:rPr>
              <a:t>Evaluating Opportunities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1500" y="1734889"/>
            <a:ext cx="4543425" cy="27146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37"/>
              </a:lnSpc>
            </a:pPr>
            <a:r>
              <a:rPr b="0" sz="1425" i="0" u="none">
                <a:solidFill>
                  <a:srgbClr val="333333"/>
                </a:solidFill>
                <a:latin typeface="Roboto Medium"/>
              </a:rPr>
              <a:t>Key criteria for evaluating a defined market opportunity: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9150" y="2368301"/>
            <a:ext cx="5220652" cy="2857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500" i="0" u="none">
                <a:solidFill>
                  <a:srgbClr val="5C3A47"/>
                </a:solidFill>
                <a:latin typeface="Oswald Medium"/>
              </a:rPr>
              <a:t>1. Customer Attractiveness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19150" y="2711201"/>
            <a:ext cx="4972050" cy="4286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687"/>
              </a:lnSpc>
            </a:pPr>
            <a:r>
              <a:rPr b="0" sz="1125" i="0" u="none">
                <a:solidFill>
                  <a:srgbClr val="333333"/>
                </a:solidFill>
                <a:latin typeface="Roboto"/>
              </a:rPr>
              <a:t>The attractiveness level of the identified opportunity for existing or potential customers.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38900" y="2368301"/>
            <a:ext cx="5220652" cy="2857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500" i="0" u="none">
                <a:solidFill>
                  <a:srgbClr val="5C3A47"/>
                </a:solidFill>
                <a:latin typeface="Oswald Medium"/>
              </a:rPr>
              <a:t>2. Cost-Effective Value Delivery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38900" y="2711201"/>
            <a:ext cx="4972050" cy="4286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687"/>
              </a:lnSpc>
            </a:pPr>
            <a:r>
              <a:rPr b="0" sz="1125" i="0" u="none">
                <a:solidFill>
                  <a:srgbClr val="333333"/>
                </a:solidFill>
                <a:latin typeface="Roboto"/>
              </a:rPr>
              <a:t>The feasibility of delivering the created value to the target audience at an appropriate cost.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9150" y="3673226"/>
            <a:ext cx="5220652" cy="2857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500" i="0" u="none">
                <a:solidFill>
                  <a:srgbClr val="5C3A47"/>
                </a:solidFill>
                <a:latin typeface="Oswald Medium"/>
              </a:rPr>
              <a:t>3. Resource Accessibility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9150" y="4016126"/>
            <a:ext cx="4972050" cy="4286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687"/>
              </a:lnSpc>
            </a:pPr>
            <a:r>
              <a:rPr b="0" sz="1125" i="0" u="none">
                <a:solidFill>
                  <a:srgbClr val="333333"/>
                </a:solidFill>
                <a:latin typeface="Roboto"/>
              </a:rPr>
              <a:t>Availability or accessibility of required human, financial, equipment, and material resources.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38900" y="3673226"/>
            <a:ext cx="5220652" cy="2857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500" i="0" u="none">
                <a:solidFill>
                  <a:srgbClr val="5C3A47"/>
                </a:solidFill>
                <a:latin typeface="Oswald Medium"/>
              </a:rPr>
              <a:t>4. Competitive Advantage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38900" y="4016126"/>
            <a:ext cx="4972050" cy="4286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687"/>
              </a:lnSpc>
            </a:pPr>
            <a:r>
              <a:rPr b="0" sz="1125" i="0" u="none">
                <a:solidFill>
                  <a:srgbClr val="333333"/>
                </a:solidFill>
                <a:latin typeface="Roboto"/>
              </a:rPr>
              <a:t>The degree of sustainable competitive advantage the opportunity will yield for the firm.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9150" y="4978151"/>
            <a:ext cx="5220652" cy="2857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500" i="0" u="none">
                <a:solidFill>
                  <a:srgbClr val="5C3A47"/>
                </a:solidFill>
                <a:latin typeface="Oswald Medium"/>
              </a:rPr>
              <a:t>5. Superior Capability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9150" y="5321051"/>
            <a:ext cx="4972050" cy="4286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687"/>
              </a:lnSpc>
            </a:pPr>
            <a:r>
              <a:rPr b="0" sz="1125" i="0" u="none">
                <a:solidFill>
                  <a:srgbClr val="333333"/>
                </a:solidFill>
                <a:latin typeface="Roboto"/>
              </a:rPr>
              <a:t>The presence of distinct capabilities to execute the opportunity better than competitors.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438900" y="4978151"/>
            <a:ext cx="5220652" cy="2857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500" i="0" u="none">
                <a:solidFill>
                  <a:srgbClr val="5C3A47"/>
                </a:solidFill>
                <a:latin typeface="Oswald Medium"/>
              </a:rPr>
              <a:t>6. Adequate Return on Investment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438900" y="5321051"/>
            <a:ext cx="4972050" cy="4286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687"/>
              </a:lnSpc>
            </a:pPr>
            <a:r>
              <a:rPr b="0" sz="1125" i="0" u="none">
                <a:solidFill>
                  <a:srgbClr val="333333"/>
                </a:solidFill>
                <a:latin typeface="Roboto"/>
              </a:rPr>
              <a:t>Sufficiency of expected earnings and profitability generated from the required investment.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71500" y="571500"/>
            <a:ext cx="11601450" cy="56956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4484"/>
              </a:lnSpc>
            </a:pPr>
            <a:r>
              <a:rPr b="0" sz="3900" i="0" u="none">
                <a:solidFill>
                  <a:srgbClr val="1A1A1A"/>
                </a:solidFill>
                <a:latin typeface="Oswald Medium"/>
              </a:rPr>
              <a:t>Image Sources</a:t>
            </a:r>
          </a:p>
        </p:txBody>
      </p:sp>
      <p:sp>
        <p:nvSpPr>
          <p:cNvPr id="3" name="Rectangle 2"/>
          <p:cNvSpPr/>
          <p:nvPr/>
        </p:nvSpPr>
        <p:spPr>
          <a:xfrm>
            <a:off x="571500" y="2975520"/>
            <a:ext cx="11049000" cy="94297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571500" y="3908970"/>
            <a:ext cx="11049000" cy="9525"/>
          </a:xfrm>
          <a:prstGeom prst="rect">
            <a:avLst/>
          </a:prstGeom>
          <a:solidFill>
            <a:srgbClr val="7575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571500" y="3908970"/>
            <a:ext cx="11049000" cy="9525"/>
          </a:xfrm>
          <a:prstGeom prst="rect">
            <a:avLst/>
          </a:prstGeom>
          <a:solidFill>
            <a:srgbClr val="7575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3204120"/>
            <a:ext cx="857250" cy="47625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666875" y="3118395"/>
            <a:ext cx="9953625" cy="3714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462"/>
              </a:lnSpc>
            </a:pPr>
            <a:r>
              <a:rPr b="0" sz="975" i="0" u="none">
                <a:solidFill>
                  <a:srgbClr val="333333"/>
                </a:solidFill>
                <a:latin typeface="Roboto"/>
              </a:rPr>
              <a:t>https://static.vecteezy.com/system/resources/previews/070/574/153/non_2x/business-team-analyzing-data-graphs-and-charts-at-meeting-table-for-strategic-planning-and-growth-photo.jpeg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666875" y="3537495"/>
            <a:ext cx="9953625" cy="228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800"/>
              </a:lnSpc>
            </a:pPr>
            <a:r>
              <a:rPr b="0" sz="1200" i="0" u="none">
                <a:solidFill>
                  <a:srgbClr val="333333"/>
                </a:solidFill>
                <a:latin typeface="Roboto"/>
              </a:rPr>
              <a:t>Source: </a:t>
            </a:r>
            <a:r>
              <a:rPr b="0" sz="1200" i="0" u="none">
                <a:solidFill>
                  <a:srgbClr val="4F46E5"/>
                </a:solidFill>
                <a:latin typeface="Roboto"/>
              </a:rPr>
              <a:t>www.vecteezy.com</a:t>
            </a:r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4061370"/>
            <a:ext cx="857250" cy="47625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666875" y="4068514"/>
            <a:ext cx="9953625" cy="185737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462"/>
              </a:lnSpc>
            </a:pPr>
            <a:r>
              <a:rPr b="0" sz="975" i="0" u="none">
                <a:solidFill>
                  <a:srgbClr val="333333"/>
                </a:solidFill>
                <a:latin typeface="Roboto"/>
              </a:rPr>
              <a:t>https://images.stockcake.com/public/d/3/b/d3b0c049-3d8c-4c27-a6a5-ae07d19ecb4d_large/online-shopping-platforms-stockcake.jpg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66875" y="4301876"/>
            <a:ext cx="9953625" cy="228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800"/>
              </a:lnSpc>
            </a:pPr>
            <a:r>
              <a:rPr b="0" sz="1200" i="0" u="none">
                <a:solidFill>
                  <a:srgbClr val="333333"/>
                </a:solidFill>
                <a:latin typeface="Roboto"/>
              </a:rPr>
              <a:t>Source: </a:t>
            </a:r>
            <a:r>
              <a:rPr b="0" sz="1200" i="0" u="none">
                <a:solidFill>
                  <a:srgbClr val="4F46E5"/>
                </a:solidFill>
                <a:latin typeface="Roboto"/>
              </a:rPr>
              <a:t>stockcake.com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