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76" d="100"/>
          <a:sy n="76" d="100"/>
        </p:scale>
        <p:origin x="-120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744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75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332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66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06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0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765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185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39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946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49B6E-1D93-46A4-BE5F-B6B0FD1DE243}" type="datetimeFigureOut">
              <a:rPr lang="tr-TR" smtClean="0"/>
              <a:t>5.12.2023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F9346-D78B-42AB-9201-6F3530221C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57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Discourse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Relevance</a:t>
            </a:r>
            <a:r>
              <a:rPr lang="tr-TR" dirty="0" smtClean="0"/>
              <a:t>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Reassessment of Coherence Relations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484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5. </a:t>
            </a:r>
            <a:r>
              <a:rPr lang="tr-TR" dirty="0" err="1" smtClean="0"/>
              <a:t>Restatement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(25) We will have to let her go.</a:t>
            </a:r>
          </a:p>
          <a:p>
            <a:pPr marL="0" indent="0">
              <a:buNone/>
            </a:pPr>
            <a:r>
              <a:rPr lang="en-US" dirty="0" smtClean="0"/>
              <a:t>(26) What did the director say?</a:t>
            </a:r>
          </a:p>
          <a:p>
            <a:pPr marL="0" indent="0">
              <a:buNone/>
            </a:pPr>
            <a:r>
              <a:rPr lang="en-US" dirty="0" smtClean="0"/>
              <a:t>(27) </a:t>
            </a:r>
            <a:r>
              <a:rPr lang="tr-TR" dirty="0" smtClean="0"/>
              <a:t> </a:t>
            </a:r>
            <a:r>
              <a:rPr lang="en-US" dirty="0" smtClean="0"/>
              <a:t>a. We will have to let her go.</a:t>
            </a:r>
          </a:p>
          <a:p>
            <a:pPr marL="0" indent="0">
              <a:buNone/>
            </a:pPr>
            <a:r>
              <a:rPr lang="tr-TR" dirty="0" smtClean="0"/>
              <a:t>         </a:t>
            </a:r>
            <a:r>
              <a:rPr lang="en-US" dirty="0" smtClean="0"/>
              <a:t>b. They’ll have to let her go.</a:t>
            </a:r>
          </a:p>
          <a:p>
            <a:pPr marL="0" indent="0">
              <a:buNone/>
            </a:pPr>
            <a:r>
              <a:rPr lang="tr-TR" dirty="0" smtClean="0"/>
              <a:t>         </a:t>
            </a:r>
            <a:r>
              <a:rPr lang="en-US" dirty="0" smtClean="0"/>
              <a:t>c. She’s fired.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5003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(27a) is a direct quotation </a:t>
            </a:r>
            <a:r>
              <a:rPr lang="tr-TR" sz="2400" dirty="0"/>
              <a:t>/</a:t>
            </a:r>
            <a:r>
              <a:rPr lang="en-US" sz="2400" dirty="0" smtClean="0"/>
              <a:t>represents the director’s utterance in virtue of </a:t>
            </a:r>
            <a:r>
              <a:rPr lang="en-US" sz="2400" u="sng" dirty="0" smtClean="0"/>
              <a:t>resemblances in linguistic</a:t>
            </a:r>
            <a:r>
              <a:rPr lang="en-US" sz="2400" dirty="0" smtClean="0"/>
              <a:t> and </a:t>
            </a:r>
            <a:r>
              <a:rPr lang="en-US" sz="2400" u="sng" dirty="0" smtClean="0"/>
              <a:t>semantic structure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(27b) has a different semantic structure</a:t>
            </a:r>
            <a:r>
              <a:rPr lang="tr-TR" sz="2400" dirty="0" smtClean="0"/>
              <a:t> </a:t>
            </a:r>
            <a:r>
              <a:rPr lang="en-US" sz="2400" dirty="0" smtClean="0"/>
              <a:t>(since it uses </a:t>
            </a:r>
            <a:r>
              <a:rPr lang="en-US" sz="2400" u="sng" dirty="0" smtClean="0"/>
              <a:t>the third person pronoun </a:t>
            </a:r>
            <a:r>
              <a:rPr lang="en-US" sz="2400" dirty="0" smtClean="0"/>
              <a:t>instead of the original first person pronoun),</a:t>
            </a:r>
            <a:r>
              <a:rPr lang="tr-TR" sz="2400" dirty="0" smtClean="0"/>
              <a:t> </a:t>
            </a:r>
            <a:r>
              <a:rPr lang="en-US" sz="2400" dirty="0" smtClean="0"/>
              <a:t>but the two utterances share </a:t>
            </a:r>
            <a:r>
              <a:rPr lang="en-US" sz="2400" u="sng" dirty="0" smtClean="0"/>
              <a:t>a common propositional form.</a:t>
            </a:r>
            <a:endParaRPr lang="tr-TR" sz="2400" u="sng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(27c) has </a:t>
            </a:r>
            <a:r>
              <a:rPr lang="en-US" sz="2400" u="sng" dirty="0" smtClean="0"/>
              <a:t>neither the</a:t>
            </a:r>
            <a:r>
              <a:rPr lang="tr-TR" sz="2400" u="sng" dirty="0" smtClean="0"/>
              <a:t> </a:t>
            </a:r>
            <a:r>
              <a:rPr lang="en-US" sz="2400" u="sng" dirty="0" smtClean="0"/>
              <a:t>same linguistic structure </a:t>
            </a:r>
            <a:r>
              <a:rPr lang="en-US" sz="2400" dirty="0" smtClean="0"/>
              <a:t>nor</a:t>
            </a:r>
            <a:r>
              <a:rPr lang="en-US" sz="2400" u="sng" dirty="0" smtClean="0"/>
              <a:t> the same propositional form </a:t>
            </a:r>
            <a:r>
              <a:rPr lang="en-US" sz="2400" dirty="0" smtClean="0"/>
              <a:t>as the original.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52518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620688"/>
            <a:ext cx="8517632" cy="4886003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/>
              <a:t>          </a:t>
            </a:r>
            <a:r>
              <a:rPr lang="tr-TR" sz="2800" u="sng" dirty="0" err="1" smtClean="0"/>
              <a:t>Example</a:t>
            </a:r>
            <a:r>
              <a:rPr lang="tr-TR" sz="2800" u="sng" dirty="0" smtClean="0"/>
              <a:t> in </a:t>
            </a:r>
            <a:r>
              <a:rPr lang="en-US" sz="2800" u="sng" dirty="0" smtClean="0"/>
              <a:t>(29)</a:t>
            </a:r>
            <a:r>
              <a:rPr lang="tr-TR" sz="2800" u="sng" dirty="0" smtClean="0"/>
              <a:t> </a:t>
            </a:r>
            <a:r>
              <a:rPr lang="en-US" sz="2800" u="sng" dirty="0" smtClean="0"/>
              <a:t>is an advertisement for car polish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(29) a. A WELL-GROOMED </a:t>
            </a:r>
            <a:r>
              <a:rPr lang="en-US" b="1" dirty="0" smtClean="0"/>
              <a:t>CAR</a:t>
            </a:r>
            <a:r>
              <a:rPr lang="en-US" dirty="0" smtClean="0"/>
              <a:t> REFLECTS ITS OWNER.</a:t>
            </a:r>
          </a:p>
          <a:p>
            <a:pPr marL="0" indent="0">
              <a:buNone/>
            </a:pPr>
            <a:r>
              <a:rPr lang="tr-TR" dirty="0" smtClean="0"/>
              <a:t>          </a:t>
            </a:r>
            <a:r>
              <a:rPr lang="en-US" dirty="0" smtClean="0"/>
              <a:t>b. The </a:t>
            </a:r>
            <a:r>
              <a:rPr lang="en-US" b="1" dirty="0" smtClean="0"/>
              <a:t>car</a:t>
            </a:r>
            <a:r>
              <a:rPr lang="en-US" dirty="0" smtClean="0"/>
              <a:t> you drive says a lot about you. (Mann and Thompson 1988)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690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>
            <a:normAutofit/>
          </a:bodyPr>
          <a:lstStyle/>
          <a:p>
            <a:r>
              <a:rPr lang="en-US" dirty="0" smtClean="0"/>
              <a:t>The pun in the first segment captures the hearer’s attention by presenting her with a</a:t>
            </a:r>
            <a:r>
              <a:rPr lang="tr-TR" dirty="0" smtClean="0"/>
              <a:t> </a:t>
            </a:r>
            <a:r>
              <a:rPr lang="en-US" dirty="0" smtClean="0"/>
              <a:t>sort of puzzle: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NOTE:</a:t>
            </a:r>
            <a:r>
              <a:rPr lang="en-US" dirty="0" smtClean="0"/>
              <a:t> </a:t>
            </a:r>
            <a:r>
              <a:rPr lang="en-US" sz="2800" dirty="0" smtClean="0"/>
              <a:t>the speaker could mean either that one’s reflection shows on a </a:t>
            </a:r>
            <a:r>
              <a:rPr lang="en-US" sz="2800" dirty="0" err="1" smtClean="0"/>
              <a:t>wellgroomed</a:t>
            </a:r>
            <a:r>
              <a:rPr lang="en-US" sz="2800" dirty="0" smtClean="0"/>
              <a:t>, shiny car or that owning a well-groomed car is evidence for being a </a:t>
            </a:r>
            <a:r>
              <a:rPr lang="en-US" sz="2800" dirty="0" err="1" smtClean="0"/>
              <a:t>wellgroomed</a:t>
            </a:r>
            <a:r>
              <a:rPr lang="en-US" sz="2800" dirty="0" smtClean="0"/>
              <a:t>, smart kind of person. </a:t>
            </a:r>
            <a:endParaRPr lang="tr-TR" sz="2800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4486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question of whether an utterance is relevant as an interpretation is not a question about how it is connected to</a:t>
            </a:r>
            <a:r>
              <a:rPr lang="tr-TR" sz="2400" dirty="0" smtClean="0"/>
              <a:t> </a:t>
            </a:r>
            <a:r>
              <a:rPr lang="en-US" sz="2400" dirty="0" smtClean="0"/>
              <a:t>the preceding text, but a question about the relationship between the proposition it</a:t>
            </a:r>
            <a:r>
              <a:rPr lang="tr-TR" sz="2400" dirty="0" smtClean="0"/>
              <a:t>  </a:t>
            </a:r>
            <a:r>
              <a:rPr lang="en-US" sz="2400" dirty="0" smtClean="0"/>
              <a:t>expresses</a:t>
            </a:r>
            <a:r>
              <a:rPr lang="tr-TR" sz="2400" dirty="0" smtClean="0"/>
              <a:t>,</a:t>
            </a:r>
            <a:r>
              <a:rPr lang="en-US" sz="2400" dirty="0" smtClean="0"/>
              <a:t> and the thought it represents.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notion of interpretive representation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en-US" sz="2400" dirty="0" smtClean="0"/>
              <a:t>involved </a:t>
            </a:r>
            <a:r>
              <a:rPr lang="en-US" sz="2400" dirty="0"/>
              <a:t>in the analysis of a range of phenomena; </a:t>
            </a:r>
            <a:endParaRPr lang="tr-TR" sz="2400" dirty="0"/>
          </a:p>
          <a:p>
            <a:pPr lvl="2"/>
            <a:r>
              <a:rPr lang="en-US" sz="2000" dirty="0" smtClean="0"/>
              <a:t> </a:t>
            </a:r>
            <a:r>
              <a:rPr lang="en-US" sz="2000" dirty="0"/>
              <a:t>reported speech, </a:t>
            </a:r>
            <a:endParaRPr lang="tr-TR" sz="2000" dirty="0" smtClean="0"/>
          </a:p>
          <a:p>
            <a:pPr lvl="2"/>
            <a:r>
              <a:rPr lang="tr-TR" sz="2000" dirty="0" smtClean="0"/>
              <a:t> f</a:t>
            </a:r>
            <a:r>
              <a:rPr lang="en-US" sz="2000" dirty="0" err="1" smtClean="0"/>
              <a:t>ree</a:t>
            </a:r>
            <a:r>
              <a:rPr lang="tr-TR" sz="2000" dirty="0" smtClean="0"/>
              <a:t> </a:t>
            </a:r>
            <a:r>
              <a:rPr lang="en-US" sz="2000" dirty="0" smtClean="0"/>
              <a:t>indirect </a:t>
            </a:r>
            <a:r>
              <a:rPr lang="en-US" sz="2000" dirty="0"/>
              <a:t>speech</a:t>
            </a:r>
            <a:r>
              <a:rPr lang="en-US" sz="2000" dirty="0" smtClean="0"/>
              <a:t>,</a:t>
            </a:r>
            <a:endParaRPr lang="tr-TR" sz="2000" dirty="0" smtClean="0"/>
          </a:p>
          <a:p>
            <a:pPr lvl="2"/>
            <a:r>
              <a:rPr lang="en-US" sz="2000" dirty="0" smtClean="0"/>
              <a:t> </a:t>
            </a:r>
            <a:r>
              <a:rPr lang="en-US" sz="2000" dirty="0"/>
              <a:t>interrogatives, </a:t>
            </a:r>
            <a:endParaRPr lang="tr-TR" sz="2000" dirty="0" smtClean="0"/>
          </a:p>
          <a:p>
            <a:pPr lvl="2"/>
            <a:r>
              <a:rPr lang="tr-TR" sz="2000" dirty="0"/>
              <a:t> </a:t>
            </a:r>
            <a:r>
              <a:rPr lang="en-US" sz="2000" dirty="0" smtClean="0"/>
              <a:t>irony</a:t>
            </a:r>
            <a:endParaRPr lang="tr-TR" sz="2000" dirty="0" smtClean="0"/>
          </a:p>
          <a:p>
            <a:pPr lvl="2"/>
            <a:r>
              <a:rPr lang="en-US" sz="2000" dirty="0" smtClean="0"/>
              <a:t> </a:t>
            </a:r>
            <a:r>
              <a:rPr lang="en-US" sz="2000" dirty="0"/>
              <a:t>metaphor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8749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1. </a:t>
            </a:r>
            <a:r>
              <a:rPr lang="tr-TR" dirty="0" err="1" smtClean="0"/>
              <a:t>Sequence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 a coherence-based framework</a:t>
            </a:r>
            <a:r>
              <a:rPr lang="tr-TR" sz="2400" dirty="0" smtClean="0"/>
              <a:t>,</a:t>
            </a:r>
            <a:r>
              <a:rPr lang="en-US" sz="2400" dirty="0" smtClean="0"/>
              <a:t> the interpretation of sequences in (14)</a:t>
            </a:r>
            <a:r>
              <a:rPr lang="tr-TR" sz="2400" dirty="0" smtClean="0"/>
              <a:t> </a:t>
            </a:r>
            <a:r>
              <a:rPr lang="en-US" sz="2400" dirty="0" smtClean="0"/>
              <a:t>and (15</a:t>
            </a:r>
            <a:r>
              <a:rPr lang="en-US" sz="2400" dirty="0"/>
              <a:t>) involve the identification of relations of </a:t>
            </a:r>
            <a:r>
              <a:rPr lang="en-US" sz="2400" b="1" dirty="0"/>
              <a:t>temporal</a:t>
            </a:r>
            <a:r>
              <a:rPr lang="en-US" sz="2400" dirty="0"/>
              <a:t> and </a:t>
            </a:r>
            <a:r>
              <a:rPr lang="en-US" sz="2400" b="1" dirty="0"/>
              <a:t>causal</a:t>
            </a:r>
            <a:r>
              <a:rPr lang="en-US" sz="2400" dirty="0"/>
              <a:t> </a:t>
            </a:r>
            <a:r>
              <a:rPr lang="en-US" sz="2400" dirty="0" smtClean="0"/>
              <a:t>sequence</a:t>
            </a:r>
            <a:r>
              <a:rPr lang="tr-TR" sz="2400" dirty="0" smtClean="0"/>
              <a:t>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(14) </a:t>
            </a:r>
            <a:r>
              <a:rPr lang="en-US" b="1" dirty="0" smtClean="0"/>
              <a:t>a. A number 16 bus finally arrived.</a:t>
            </a:r>
          </a:p>
          <a:p>
            <a:pPr marL="0" indent="0">
              <a:buNone/>
            </a:pPr>
            <a:r>
              <a:rPr lang="tr-TR" b="1" dirty="0" smtClean="0"/>
              <a:t>        </a:t>
            </a:r>
            <a:r>
              <a:rPr lang="en-US" b="1" dirty="0" smtClean="0"/>
              <a:t>b. I asked the driver whether he was going to the university.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b="1" dirty="0"/>
              <a:t>(15) a. The number 16 bus was half an hour late.</a:t>
            </a:r>
          </a:p>
          <a:p>
            <a:pPr marL="0" indent="0">
              <a:buNone/>
            </a:pPr>
            <a:r>
              <a:rPr lang="en-US" b="1" dirty="0"/>
              <a:t>         </a:t>
            </a:r>
            <a:r>
              <a:rPr lang="en-US" b="1" dirty="0" smtClean="0"/>
              <a:t>b</a:t>
            </a:r>
            <a:r>
              <a:rPr lang="en-US" b="1" dirty="0"/>
              <a:t>. I missed most of the syntax lecture.</a:t>
            </a:r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1156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(16) </a:t>
            </a:r>
            <a:r>
              <a:rPr lang="en-US" b="1" dirty="0" smtClean="0"/>
              <a:t>a. It’s too hot.</a:t>
            </a:r>
          </a:p>
          <a:p>
            <a:pPr marL="0" indent="0">
              <a:buNone/>
            </a:pPr>
            <a:r>
              <a:rPr lang="tr-TR" b="1" dirty="0" smtClean="0"/>
              <a:t>             </a:t>
            </a:r>
            <a:r>
              <a:rPr lang="en-US" b="1" dirty="0" smtClean="0"/>
              <a:t>b. Too hot.</a:t>
            </a: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sz="2800" dirty="0"/>
              <a:t>T</a:t>
            </a:r>
            <a:r>
              <a:rPr lang="en-US" sz="2800" dirty="0" smtClean="0"/>
              <a:t>he hearer</a:t>
            </a:r>
            <a:r>
              <a:rPr lang="tr-TR" sz="2800" dirty="0" smtClean="0"/>
              <a:t> </a:t>
            </a:r>
            <a:r>
              <a:rPr lang="en-US" sz="2800" dirty="0" smtClean="0"/>
              <a:t>must use contextual information to recover the reference of </a:t>
            </a:r>
            <a:r>
              <a:rPr lang="en-US" sz="2800" u="sng" dirty="0" smtClean="0"/>
              <a:t>whatever is too hot</a:t>
            </a:r>
            <a:r>
              <a:rPr lang="en-US" sz="2800" dirty="0" smtClean="0"/>
              <a:t>, the</a:t>
            </a:r>
            <a:r>
              <a:rPr lang="tr-TR" sz="2800" dirty="0" smtClean="0"/>
              <a:t> </a:t>
            </a:r>
            <a:r>
              <a:rPr lang="en-US" sz="2800" dirty="0" smtClean="0"/>
              <a:t>intended sense of hot and the identity of </a:t>
            </a:r>
            <a:r>
              <a:rPr lang="en-US" sz="2800" u="sng" dirty="0" smtClean="0"/>
              <a:t>what it is too hot for. </a:t>
            </a:r>
            <a:endParaRPr lang="tr-TR" sz="2800" u="sng" dirty="0"/>
          </a:p>
        </p:txBody>
      </p:sp>
    </p:spTree>
    <p:extLst>
      <p:ext uri="{BB962C8B-B14F-4D97-AF65-F5344CB8AC3E}">
        <p14:creationId xmlns:p14="http://schemas.microsoft.com/office/powerpoint/2010/main" val="200679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err="1" smtClean="0"/>
              <a:t>Explanation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(20) a. John broke his leg.</a:t>
            </a:r>
          </a:p>
          <a:p>
            <a:pPr marL="0" indent="0">
              <a:buNone/>
            </a:pPr>
            <a:r>
              <a:rPr lang="tr-TR" dirty="0" smtClean="0"/>
              <a:t>        </a:t>
            </a:r>
            <a:r>
              <a:rPr lang="en-US" dirty="0" smtClean="0"/>
              <a:t>b. He skied over a precipice. (examples from Smith 1990)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223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</a:t>
            </a:r>
            <a:r>
              <a:rPr lang="en-US" sz="2800" dirty="0" err="1" smtClean="0"/>
              <a:t>ince</a:t>
            </a:r>
            <a:r>
              <a:rPr lang="en-US" sz="2800" dirty="0" smtClean="0"/>
              <a:t> we are “question-asking, explanation-seeking creatures” (1993: 38),</a:t>
            </a:r>
            <a:r>
              <a:rPr lang="tr-TR" sz="2800" dirty="0" smtClean="0"/>
              <a:t> </a:t>
            </a:r>
            <a:r>
              <a:rPr lang="en-US" sz="2800" dirty="0" smtClean="0"/>
              <a:t>our search for optimal relevance in a sequence in which the speaker has presented a</a:t>
            </a:r>
            <a:r>
              <a:rPr lang="tr-TR" sz="2800" dirty="0" smtClean="0"/>
              <a:t> </a:t>
            </a:r>
            <a:r>
              <a:rPr lang="en-US" sz="2800" dirty="0" smtClean="0"/>
              <a:t>fact involves asking </a:t>
            </a:r>
            <a:r>
              <a:rPr lang="en-US" sz="2800" u="sng" dirty="0" smtClean="0"/>
              <a:t>“Why?”</a:t>
            </a:r>
            <a:endParaRPr lang="tr-TR" sz="2800" u="sng" dirty="0" smtClean="0"/>
          </a:p>
          <a:p>
            <a:endParaRPr lang="tr-TR" dirty="0"/>
          </a:p>
          <a:p>
            <a:r>
              <a:rPr lang="en-US" sz="2800" dirty="0" smtClean="0"/>
              <a:t>If the first segment of (20) raises the question</a:t>
            </a:r>
            <a:r>
              <a:rPr lang="tr-TR" sz="2800" dirty="0" smtClean="0"/>
              <a:t> </a:t>
            </a:r>
            <a:r>
              <a:rPr lang="en-US" sz="2800" u="sng" dirty="0" smtClean="0"/>
              <a:t>“Why?,” </a:t>
            </a:r>
            <a:r>
              <a:rPr lang="en-US" sz="2800" dirty="0" smtClean="0"/>
              <a:t>then the second will achieve optimal relevance in virtue of answering that</a:t>
            </a:r>
            <a:r>
              <a:rPr lang="tr-TR" sz="2800" dirty="0" smtClean="0"/>
              <a:t> </a:t>
            </a:r>
            <a:r>
              <a:rPr lang="en-US" sz="2800" dirty="0" smtClean="0"/>
              <a:t>question</a:t>
            </a:r>
            <a:r>
              <a:rPr lang="en-US" dirty="0" smtClean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71281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800" dirty="0" smtClean="0"/>
          </a:p>
          <a:p>
            <a:r>
              <a:rPr lang="en-US" sz="2400" dirty="0" smtClean="0"/>
              <a:t>In the</a:t>
            </a:r>
            <a:r>
              <a:rPr lang="tr-TR" sz="2400" dirty="0" smtClean="0"/>
              <a:t> </a:t>
            </a:r>
            <a:r>
              <a:rPr lang="en-US" sz="2400" dirty="0" smtClean="0"/>
              <a:t>following examples, which in a coherence framework would be analyzed in terms of</a:t>
            </a:r>
            <a:r>
              <a:rPr lang="tr-TR" sz="2400" dirty="0" smtClean="0"/>
              <a:t> </a:t>
            </a:r>
            <a:r>
              <a:rPr lang="en-US" sz="2400" dirty="0" smtClean="0"/>
              <a:t>elaboration, the (b) segments seem to answer implicit “</a:t>
            </a:r>
            <a:r>
              <a:rPr lang="en-US" sz="2400" b="1" dirty="0" smtClean="0"/>
              <a:t>Where?” </a:t>
            </a:r>
            <a:r>
              <a:rPr lang="en-US" sz="2400" dirty="0" smtClean="0"/>
              <a:t>and </a:t>
            </a:r>
            <a:r>
              <a:rPr lang="en-US" sz="2400" b="1" dirty="0" smtClean="0"/>
              <a:t>“Who?” </a:t>
            </a:r>
            <a:r>
              <a:rPr lang="en-US" sz="2400" dirty="0" smtClean="0"/>
              <a:t>questions:</a:t>
            </a:r>
            <a:endParaRPr lang="tr-TR" sz="2400" dirty="0" smtClean="0"/>
          </a:p>
          <a:p>
            <a:endParaRPr lang="tr-TR" sz="2000" dirty="0"/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800" dirty="0"/>
              <a:t>21) </a:t>
            </a:r>
            <a:r>
              <a:rPr lang="tr-TR" sz="2800" dirty="0" smtClean="0"/>
              <a:t>   </a:t>
            </a:r>
            <a:r>
              <a:rPr lang="en-US" sz="2800" dirty="0" smtClean="0"/>
              <a:t>a</a:t>
            </a:r>
            <a:r>
              <a:rPr lang="en-US" sz="2800" dirty="0"/>
              <a:t>. I ate at a good restaurant last week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marL="0" indent="0">
              <a:buNone/>
            </a:pPr>
            <a:r>
              <a:rPr lang="en-US" sz="2800" dirty="0" smtClean="0"/>
              <a:t>           </a:t>
            </a:r>
            <a:r>
              <a:rPr lang="en-US" sz="2800" dirty="0"/>
              <a:t>b. It was McDonald’s.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(22) a. I met a great actress at the party.</a:t>
            </a:r>
          </a:p>
          <a:p>
            <a:pPr marL="0" indent="0">
              <a:buNone/>
            </a:pPr>
            <a:r>
              <a:rPr lang="en-US" sz="2800" dirty="0"/>
              <a:t>        </a:t>
            </a:r>
            <a:r>
              <a:rPr lang="en-US" sz="2800" dirty="0" smtClean="0"/>
              <a:t> </a:t>
            </a:r>
            <a:r>
              <a:rPr lang="en-US" sz="2800" dirty="0"/>
              <a:t>b. It was Vanessa Redgrave. (examples due to Deirdre Wilson)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3845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 err="1" smtClean="0"/>
              <a:t>Exemplification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 startAt="23"/>
            </a:pPr>
            <a:r>
              <a:rPr lang="en-US" sz="2800" dirty="0" smtClean="0"/>
              <a:t>a. The buses never arrive on time these days. Yesterday I waited 20 minutes</a:t>
            </a:r>
            <a:r>
              <a:rPr lang="tr-TR" sz="2800" dirty="0" smtClean="0"/>
              <a:t> </a:t>
            </a:r>
            <a:r>
              <a:rPr lang="en-US" sz="2800" dirty="0" smtClean="0"/>
              <a:t>for the number 16.</a:t>
            </a:r>
            <a:endParaRPr lang="tr-TR" sz="2800" dirty="0" smtClean="0"/>
          </a:p>
          <a:p>
            <a:pPr marL="514350" indent="-514350">
              <a:buAutoNum type="arabicParenBoth" startAt="23"/>
            </a:pPr>
            <a:endParaRPr lang="en-US" sz="2800" dirty="0" smtClean="0"/>
          </a:p>
          <a:p>
            <a:pPr marL="0" indent="0">
              <a:buNone/>
            </a:pPr>
            <a:r>
              <a:rPr lang="tr-TR" sz="2800" dirty="0" smtClean="0"/>
              <a:t>          </a:t>
            </a:r>
            <a:r>
              <a:rPr lang="en-US" sz="2800" dirty="0" smtClean="0"/>
              <a:t>b. The buses never arrive on time and yesterday I waited 20 minutes for the</a:t>
            </a:r>
            <a:r>
              <a:rPr lang="tr-TR" sz="2800" dirty="0" smtClean="0"/>
              <a:t> </a:t>
            </a:r>
            <a:r>
              <a:rPr lang="en-US" sz="2800" dirty="0" smtClean="0"/>
              <a:t>number 16.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5799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800" dirty="0"/>
          </a:p>
          <a:p>
            <a:r>
              <a:rPr lang="en-US" sz="2800" dirty="0"/>
              <a:t>On the assumption that “exemplification is a common way of providing evidence </a:t>
            </a:r>
            <a:r>
              <a:rPr lang="en-US" sz="2800" dirty="0" smtClean="0"/>
              <a:t>for</a:t>
            </a:r>
            <a:r>
              <a:rPr lang="tr-TR" sz="2800" dirty="0" smtClean="0"/>
              <a:t> </a:t>
            </a:r>
            <a:r>
              <a:rPr lang="en-US" sz="2800" dirty="0" smtClean="0"/>
              <a:t>a </a:t>
            </a:r>
            <a:r>
              <a:rPr lang="en-US" sz="2800" dirty="0"/>
              <a:t>claim or, equivalently, giving a reason for believing something” (</a:t>
            </a:r>
            <a:r>
              <a:rPr lang="en-US" sz="2800" dirty="0" err="1"/>
              <a:t>Carston</a:t>
            </a:r>
            <a:r>
              <a:rPr lang="en-US" sz="2800" dirty="0"/>
              <a:t> 1992: 11</a:t>
            </a:r>
            <a:r>
              <a:rPr lang="en-US" sz="2800" dirty="0" smtClean="0"/>
              <a:t>),</a:t>
            </a:r>
            <a:r>
              <a:rPr lang="tr-TR" sz="2800" dirty="0"/>
              <a:t> o</a:t>
            </a:r>
            <a:r>
              <a:rPr lang="en-US" sz="2800" dirty="0" err="1" smtClean="0"/>
              <a:t>nly</a:t>
            </a:r>
            <a:r>
              <a:rPr lang="en-US" sz="2800" dirty="0" smtClean="0"/>
              <a:t> </a:t>
            </a:r>
            <a:r>
              <a:rPr lang="en-US" sz="2800" dirty="0"/>
              <a:t>the juxtaposed sequence in (23a) can be </a:t>
            </a:r>
            <a:r>
              <a:rPr lang="en-US" sz="2800" dirty="0" smtClean="0"/>
              <a:t>interpreted</a:t>
            </a:r>
            <a:r>
              <a:rPr lang="tr-TR" sz="2800" dirty="0" smtClean="0"/>
              <a:t> </a:t>
            </a:r>
            <a:r>
              <a:rPr lang="en-US" sz="2800" dirty="0" smtClean="0"/>
              <a:t>as </a:t>
            </a:r>
            <a:r>
              <a:rPr lang="en-US" sz="2800" dirty="0"/>
              <a:t>a claim and </a:t>
            </a:r>
            <a:r>
              <a:rPr lang="en-US" sz="2800" dirty="0" smtClean="0"/>
              <a:t>exemplification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en-US" sz="2800" dirty="0" smtClean="0"/>
              <a:t>For </a:t>
            </a:r>
            <a:r>
              <a:rPr lang="en-US" sz="2800" dirty="0"/>
              <a:t>to present a claim and then to present </a:t>
            </a:r>
            <a:r>
              <a:rPr lang="en-US" sz="2800" dirty="0" smtClean="0"/>
              <a:t>evidence</a:t>
            </a:r>
            <a:r>
              <a:rPr lang="tr-TR" sz="2800" dirty="0" smtClean="0"/>
              <a:t> </a:t>
            </a:r>
            <a:r>
              <a:rPr lang="en-US" sz="2800" dirty="0" smtClean="0"/>
              <a:t>for </a:t>
            </a:r>
            <a:r>
              <a:rPr lang="en-US" sz="2800" dirty="0"/>
              <a:t>it is to present two utterances each of which carries the presumption of </a:t>
            </a:r>
            <a:r>
              <a:rPr lang="en-US" sz="2800" dirty="0" smtClean="0"/>
              <a:t>relevance</a:t>
            </a:r>
            <a:r>
              <a:rPr lang="tr-TR" sz="2800" dirty="0" smtClean="0"/>
              <a:t> </a:t>
            </a:r>
            <a:r>
              <a:rPr lang="en-US" sz="2800" dirty="0" smtClean="0"/>
              <a:t>individually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0564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988840"/>
            <a:ext cx="8579296" cy="413732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role played by the interpretation of the preceding utterance is to give the hearer</a:t>
            </a:r>
            <a:r>
              <a:rPr lang="tr-TR" sz="2800" dirty="0" smtClean="0"/>
              <a:t> </a:t>
            </a:r>
            <a:r>
              <a:rPr lang="en-US" sz="2800" dirty="0" smtClean="0"/>
              <a:t>access to contextual assumptions which enable him or her to identify this respect.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069771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772</Words>
  <Application>Microsoft Office PowerPoint</Application>
  <PresentationFormat>Ekran Gösterisi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Discourse and Relevance 2</vt:lpstr>
      <vt:lpstr>1. Sequence </vt:lpstr>
      <vt:lpstr>PowerPoint Sunusu</vt:lpstr>
      <vt:lpstr>2. Explanation</vt:lpstr>
      <vt:lpstr>PowerPoint Sunusu</vt:lpstr>
      <vt:lpstr>PowerPoint Sunusu</vt:lpstr>
      <vt:lpstr>3. Exemplification</vt:lpstr>
      <vt:lpstr>PowerPoint Sunusu</vt:lpstr>
      <vt:lpstr>PowerPoint Sunusu</vt:lpstr>
      <vt:lpstr>5. Restatement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Discourse and Relevance 2</dc:title>
  <dc:creator>DELL</dc:creator>
  <cp:lastModifiedBy>Betul ALTAS</cp:lastModifiedBy>
  <cp:revision>92</cp:revision>
  <dcterms:created xsi:type="dcterms:W3CDTF">2020-11-29T18:31:32Z</dcterms:created>
  <dcterms:modified xsi:type="dcterms:W3CDTF">2023-12-05T06:11:46Z</dcterms:modified>
</cp:coreProperties>
</file>