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90" r:id="rId1"/>
  </p:sldMasterIdLst>
  <p:sldIdLst>
    <p:sldId id="256" r:id="rId2"/>
    <p:sldId id="283" r:id="rId3"/>
    <p:sldId id="282" r:id="rId4"/>
    <p:sldId id="257" r:id="rId5"/>
    <p:sldId id="258" r:id="rId6"/>
    <p:sldId id="259" r:id="rId7"/>
    <p:sldId id="260" r:id="rId8"/>
    <p:sldId id="261" r:id="rId9"/>
    <p:sldId id="263" r:id="rId10"/>
    <p:sldId id="264" r:id="rId11"/>
    <p:sldId id="278" r:id="rId12"/>
    <p:sldId id="267" r:id="rId13"/>
    <p:sldId id="269" r:id="rId14"/>
    <p:sldId id="279" r:id="rId15"/>
    <p:sldId id="272" r:id="rId16"/>
    <p:sldId id="273" r:id="rId17"/>
    <p:sldId id="280" r:id="rId18"/>
    <p:sldId id="270" r:id="rId19"/>
    <p:sldId id="271" r:id="rId20"/>
    <p:sldId id="274" r:id="rId21"/>
    <p:sldId id="275" r:id="rId22"/>
    <p:sldId id="276" r:id="rId23"/>
    <p:sldId id="281" r:id="rId24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1D8BD707-D9CF-40AE-B4C6-C98DA3205C09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8200" y="1415534"/>
            <a:ext cx="7620000" cy="167545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696595" algn="r">
              <a:lnSpc>
                <a:spcPct val="100000"/>
              </a:lnSpc>
              <a:spcBef>
                <a:spcPts val="105"/>
              </a:spcBef>
            </a:pPr>
            <a:r>
              <a:rPr lang="tr-TR" sz="5400" b="1" spc="-1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/>
                <a:cs typeface="Palatino Linotype"/>
              </a:rPr>
              <a:t>PSY104- STATISTICS </a:t>
            </a:r>
            <a:r>
              <a:rPr lang="tr-TR" sz="5400" b="1" spc="-1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/>
                <a:cs typeface="Palatino Linotype"/>
              </a:rPr>
              <a:t>IN </a:t>
            </a:r>
            <a:r>
              <a:rPr lang="tr-TR" sz="5400" b="1" spc="-1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/>
                <a:cs typeface="Palatino Linotype"/>
              </a:rPr>
              <a:t>SOCIAL SCIENCES</a:t>
            </a:r>
            <a:endParaRPr sz="5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/>
              <a:cs typeface="Palatino Linotype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971800" y="3080796"/>
            <a:ext cx="5502910" cy="200888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r">
              <a:lnSpc>
                <a:spcPct val="100000"/>
              </a:lnSpc>
              <a:spcBef>
                <a:spcPts val="105"/>
              </a:spcBef>
            </a:pPr>
            <a:r>
              <a:rPr lang="tr-TR" sz="3200" b="1" spc="-385" dirty="0">
                <a:solidFill>
                  <a:srgbClr val="0070C0"/>
                </a:solidFill>
                <a:latin typeface="Palatino Linotype" pitchFamily="18" charset="0"/>
                <a:cs typeface="Tahoma"/>
              </a:rPr>
              <a:t>General </a:t>
            </a:r>
            <a:r>
              <a:rPr lang="tr-TR" sz="3200" b="1" spc="-385" dirty="0" err="1">
                <a:solidFill>
                  <a:srgbClr val="0070C0"/>
                </a:solidFill>
                <a:latin typeface="Palatino Linotype" pitchFamily="18" charset="0"/>
                <a:cs typeface="Tahoma"/>
              </a:rPr>
              <a:t>Revision</a:t>
            </a:r>
            <a:r>
              <a:rPr lang="tr-TR" sz="3200" b="1" spc="-385" dirty="0">
                <a:solidFill>
                  <a:srgbClr val="0070C0"/>
                </a:solidFill>
                <a:latin typeface="Palatino Linotype" pitchFamily="18" charset="0"/>
                <a:cs typeface="Tahoma"/>
              </a:rPr>
              <a:t> </a:t>
            </a:r>
          </a:p>
          <a:p>
            <a:pPr marL="12700" algn="r">
              <a:lnSpc>
                <a:spcPct val="100000"/>
              </a:lnSpc>
              <a:spcBef>
                <a:spcPts val="105"/>
              </a:spcBef>
            </a:pPr>
            <a:r>
              <a:rPr lang="tr-TR" sz="3200" b="1" spc="-385" dirty="0">
                <a:solidFill>
                  <a:srgbClr val="0070C0"/>
                </a:solidFill>
                <a:latin typeface="Palatino Linotype" pitchFamily="18" charset="0"/>
                <a:cs typeface="Tahoma"/>
              </a:rPr>
              <a:t>&amp; </a:t>
            </a:r>
          </a:p>
          <a:p>
            <a:pPr marL="12700" algn="r">
              <a:lnSpc>
                <a:spcPct val="100000"/>
              </a:lnSpc>
              <a:spcBef>
                <a:spcPts val="105"/>
              </a:spcBef>
            </a:pPr>
            <a:r>
              <a:rPr lang="tr-TR" sz="3200" b="1" spc="-385" dirty="0" err="1">
                <a:solidFill>
                  <a:srgbClr val="0070C0"/>
                </a:solidFill>
                <a:latin typeface="Palatino Linotype" pitchFamily="18" charset="0"/>
                <a:cs typeface="Tahoma"/>
              </a:rPr>
              <a:t>Classification</a:t>
            </a:r>
            <a:r>
              <a:rPr lang="tr-TR" sz="3200" b="1" spc="-385" dirty="0">
                <a:solidFill>
                  <a:srgbClr val="0070C0"/>
                </a:solidFill>
                <a:latin typeface="Palatino Linotype" pitchFamily="18" charset="0"/>
                <a:cs typeface="Tahoma"/>
              </a:rPr>
              <a:t> of </a:t>
            </a:r>
            <a:r>
              <a:rPr lang="tr-TR" sz="3200" b="1" spc="-385" dirty="0" err="1">
                <a:solidFill>
                  <a:srgbClr val="0070C0"/>
                </a:solidFill>
                <a:latin typeface="Palatino Linotype" pitchFamily="18" charset="0"/>
                <a:cs typeface="Tahoma"/>
              </a:rPr>
              <a:t>Variables</a:t>
            </a:r>
            <a:r>
              <a:rPr lang="tr-TR" sz="3200" b="1" spc="-385" dirty="0">
                <a:solidFill>
                  <a:srgbClr val="0070C0"/>
                </a:solidFill>
                <a:latin typeface="Palatino Linotype" pitchFamily="18" charset="0"/>
                <a:cs typeface="Tahoma"/>
              </a:rPr>
              <a:t> on </a:t>
            </a:r>
            <a:r>
              <a:rPr lang="tr-TR" sz="3200" b="1" spc="-385" dirty="0" err="1">
                <a:solidFill>
                  <a:srgbClr val="0070C0"/>
                </a:solidFill>
                <a:latin typeface="Palatino Linotype" pitchFamily="18" charset="0"/>
                <a:cs typeface="Tahoma"/>
              </a:rPr>
              <a:t>Psychological</a:t>
            </a:r>
            <a:r>
              <a:rPr lang="tr-TR" sz="3200" b="1" spc="-385" dirty="0">
                <a:solidFill>
                  <a:srgbClr val="0070C0"/>
                </a:solidFill>
                <a:latin typeface="Palatino Linotype" pitchFamily="18" charset="0"/>
                <a:cs typeface="Tahoma"/>
              </a:rPr>
              <a:t> </a:t>
            </a:r>
            <a:r>
              <a:rPr lang="tr-TR" sz="3200" b="1" spc="-385" dirty="0" err="1">
                <a:solidFill>
                  <a:srgbClr val="0070C0"/>
                </a:solidFill>
                <a:latin typeface="Palatino Linotype" pitchFamily="18" charset="0"/>
                <a:cs typeface="Tahoma"/>
              </a:rPr>
              <a:t>Research</a:t>
            </a:r>
            <a:endParaRPr sz="3200" dirty="0">
              <a:solidFill>
                <a:srgbClr val="0070C0"/>
              </a:solidFill>
              <a:latin typeface="Palatino Linotype" pitchFamily="18" charset="0"/>
              <a:cs typeface="Tahoma"/>
            </a:endParaRPr>
          </a:p>
        </p:txBody>
      </p:sp>
      <p:sp>
        <p:nvSpPr>
          <p:cNvPr id="4" name="Metin kutusu 3"/>
          <p:cNvSpPr txBox="1"/>
          <p:nvPr/>
        </p:nvSpPr>
        <p:spPr>
          <a:xfrm>
            <a:off x="1981200" y="5474732"/>
            <a:ext cx="571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tr-TR" sz="2400" b="1" dirty="0">
              <a:solidFill>
                <a:schemeClr val="accent1">
                  <a:lumMod val="75000"/>
                </a:schemeClr>
              </a:solidFill>
              <a:latin typeface="Palatino Linotype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66800" y="661070"/>
            <a:ext cx="7024744" cy="12439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875" algn="ctr">
              <a:lnSpc>
                <a:spcPct val="100000"/>
              </a:lnSpc>
              <a:spcBef>
                <a:spcPts val="100"/>
              </a:spcBef>
            </a:pPr>
            <a:r>
              <a:rPr lang="tr-TR" b="1" spc="-10" dirty="0"/>
              <a:t>CLASSIFICATION OF VARIABLES</a:t>
            </a:r>
            <a:endParaRPr b="1" spc="-10" dirty="0"/>
          </a:p>
        </p:txBody>
      </p:sp>
      <p:sp>
        <p:nvSpPr>
          <p:cNvPr id="4" name="object 4"/>
          <p:cNvSpPr txBox="1"/>
          <p:nvPr/>
        </p:nvSpPr>
        <p:spPr>
          <a:xfrm>
            <a:off x="533400" y="2133600"/>
            <a:ext cx="10058400" cy="38702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2099310" algn="ctr">
              <a:lnSpc>
                <a:spcPct val="100000"/>
              </a:lnSpc>
              <a:spcBef>
                <a:spcPts val="100"/>
              </a:spcBef>
              <a:tabLst>
                <a:tab pos="527685" algn="l"/>
              </a:tabLst>
            </a:pPr>
            <a:r>
              <a:rPr lang="en-US" sz="2000" b="1" spc="70" dirty="0">
                <a:solidFill>
                  <a:schemeClr val="tx1"/>
                </a:solidFill>
                <a:latin typeface="Tahoma"/>
                <a:cs typeface="Tahoma"/>
              </a:rPr>
              <a:t>Variables in Measurement and</a:t>
            </a:r>
            <a:r>
              <a:rPr lang="tr-TR" sz="2000" b="1" spc="70" dirty="0">
                <a:solidFill>
                  <a:schemeClr val="tx1"/>
                </a:solidFill>
                <a:latin typeface="Tahoma"/>
                <a:cs typeface="Tahoma"/>
              </a:rPr>
              <a:t> </a:t>
            </a:r>
            <a:r>
              <a:rPr lang="en-US" sz="2000" b="1" spc="70" dirty="0">
                <a:solidFill>
                  <a:schemeClr val="tx1"/>
                </a:solidFill>
                <a:latin typeface="Tahoma"/>
                <a:cs typeface="Tahoma"/>
              </a:rPr>
              <a:t>Statistics</a:t>
            </a:r>
          </a:p>
          <a:p>
            <a:pPr marL="354965" marR="2099310" indent="-342900" algn="l">
              <a:lnSpc>
                <a:spcPct val="100000"/>
              </a:lnSpc>
              <a:spcBef>
                <a:spcPts val="100"/>
              </a:spcBef>
              <a:buFont typeface="Arial" pitchFamily="34" charset="0"/>
              <a:buChar char="•"/>
              <a:tabLst>
                <a:tab pos="527685" algn="l"/>
              </a:tabLst>
            </a:pPr>
            <a:endParaRPr lang="tr-TR" sz="2400" b="1" spc="70" dirty="0">
              <a:solidFill>
                <a:schemeClr val="tx1"/>
              </a:solidFill>
              <a:latin typeface="Tahoma"/>
              <a:cs typeface="Tahoma"/>
            </a:endParaRPr>
          </a:p>
          <a:p>
            <a:pPr marL="354965" marR="2099310" indent="-342900" algn="l">
              <a:lnSpc>
                <a:spcPct val="100000"/>
              </a:lnSpc>
              <a:spcBef>
                <a:spcPts val="100"/>
              </a:spcBef>
              <a:buFont typeface="Arial" pitchFamily="34" charset="0"/>
              <a:buChar char="•"/>
              <a:tabLst>
                <a:tab pos="527685" algn="l"/>
              </a:tabLst>
            </a:pPr>
            <a:r>
              <a:rPr lang="en-US" sz="2000" spc="7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 order to use variables correctly in measurement and statistics, we need to understand their nature.</a:t>
            </a:r>
            <a:endParaRPr lang="tr-TR" sz="2000" spc="7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354965" marR="2099310" indent="-342900" algn="l">
              <a:lnSpc>
                <a:spcPct val="100000"/>
              </a:lnSpc>
              <a:spcBef>
                <a:spcPts val="100"/>
              </a:spcBef>
              <a:buFont typeface="Arial" pitchFamily="34" charset="0"/>
              <a:buChar char="•"/>
              <a:tabLst>
                <a:tab pos="527685" algn="l"/>
              </a:tabLst>
            </a:pPr>
            <a:endParaRPr lang="en-US" sz="2000" spc="7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354965" marR="2099310" indent="-342900" algn="l">
              <a:lnSpc>
                <a:spcPct val="100000"/>
              </a:lnSpc>
              <a:spcBef>
                <a:spcPts val="100"/>
              </a:spcBef>
              <a:buFont typeface="Arial" pitchFamily="34" charset="0"/>
              <a:buChar char="•"/>
              <a:tabLst>
                <a:tab pos="527685" algn="l"/>
              </a:tabLst>
            </a:pPr>
            <a:r>
              <a:rPr lang="en-US" sz="2000" spc="7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Measurement is the numerical expression of the variable examined in the research.</a:t>
            </a:r>
            <a:endParaRPr lang="tr-TR" sz="2000" spc="7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354965" marR="2099310" indent="-342900" algn="l">
              <a:lnSpc>
                <a:spcPct val="100000"/>
              </a:lnSpc>
              <a:spcBef>
                <a:spcPts val="100"/>
              </a:spcBef>
              <a:buFont typeface="Arial" pitchFamily="34" charset="0"/>
              <a:buChar char="•"/>
              <a:tabLst>
                <a:tab pos="527685" algn="l"/>
              </a:tabLst>
            </a:pPr>
            <a:endParaRPr lang="en-US" sz="2000" spc="7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354965" marR="2099310" indent="-342900" algn="l">
              <a:lnSpc>
                <a:spcPct val="100000"/>
              </a:lnSpc>
              <a:spcBef>
                <a:spcPts val="100"/>
              </a:spcBef>
              <a:buFont typeface="Arial" pitchFamily="34" charset="0"/>
              <a:buChar char="•"/>
              <a:tabLst>
                <a:tab pos="527685" algn="l"/>
              </a:tabLst>
            </a:pPr>
            <a:r>
              <a:rPr lang="en-US" sz="2000" spc="7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Each participant in the study is assigned a score related to the relevant characteristic.</a:t>
            </a:r>
            <a:endParaRPr lang="tr-TR" sz="2000" spc="7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354965" marR="2099310" indent="-342900" algn="l">
              <a:lnSpc>
                <a:spcPct val="100000"/>
              </a:lnSpc>
              <a:spcBef>
                <a:spcPts val="100"/>
              </a:spcBef>
              <a:buFont typeface="Arial" pitchFamily="34" charset="0"/>
              <a:buChar char="•"/>
              <a:tabLst>
                <a:tab pos="527685" algn="l"/>
              </a:tabLst>
            </a:pPr>
            <a:endParaRPr lang="tr-TR" sz="2000" spc="7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354965" marR="2099310" indent="-342900" algn="l">
              <a:lnSpc>
                <a:spcPct val="100000"/>
              </a:lnSpc>
              <a:spcBef>
                <a:spcPts val="100"/>
              </a:spcBef>
              <a:buFont typeface="Arial" pitchFamily="34" charset="0"/>
              <a:buChar char="•"/>
              <a:tabLst>
                <a:tab pos="527685" algn="l"/>
              </a:tabLst>
            </a:pPr>
            <a:r>
              <a:rPr lang="en-US" sz="20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Everything in nature can be measured in </a:t>
            </a:r>
            <a:r>
              <a:rPr lang="en-US" sz="2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four different</a:t>
            </a:r>
            <a:r>
              <a:rPr lang="en-US" sz="20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ways.</a:t>
            </a:r>
            <a:endParaRPr sz="200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542925" y="533400"/>
            <a:ext cx="8229599" cy="1143000"/>
          </a:xfrm>
        </p:spPr>
        <p:txBody>
          <a:bodyPr>
            <a:noAutofit/>
          </a:bodyPr>
          <a:lstStyle/>
          <a:p>
            <a:pPr algn="ctr"/>
            <a:r>
              <a:rPr lang="tr-TR" sz="4400" b="1" spc="-10" dirty="0"/>
              <a:t>CLASSIFICATION OF VARIABLES</a:t>
            </a:r>
            <a:endParaRPr lang="tr-TR" sz="4400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026" name="Picture 2" descr="Statistics | Types of Variables | K2 Analytic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05000"/>
            <a:ext cx="9315450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180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143000" y="762000"/>
            <a:ext cx="7024744" cy="12439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875" algn="ctr">
              <a:lnSpc>
                <a:spcPct val="100000"/>
              </a:lnSpc>
              <a:spcBef>
                <a:spcPts val="100"/>
              </a:spcBef>
            </a:pPr>
            <a:r>
              <a:rPr lang="tr-TR" b="1" spc="-10" dirty="0"/>
              <a:t>CLASSIFICATION OF VARIABLES</a:t>
            </a:r>
            <a:endParaRPr spc="-10" dirty="0"/>
          </a:p>
        </p:txBody>
      </p:sp>
      <p:sp>
        <p:nvSpPr>
          <p:cNvPr id="7" name="object 7"/>
          <p:cNvSpPr txBox="1"/>
          <p:nvPr/>
        </p:nvSpPr>
        <p:spPr>
          <a:xfrm>
            <a:off x="697604" y="2209800"/>
            <a:ext cx="7912996" cy="41985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r>
              <a:rPr lang="tr-TR" sz="2000" b="1" dirty="0"/>
              <a:t>A </a:t>
            </a:r>
            <a:r>
              <a:rPr lang="en-US" sz="2000" b="1" dirty="0"/>
              <a:t>discrete variable</a:t>
            </a:r>
            <a:r>
              <a:rPr lang="en-US" sz="2000" dirty="0"/>
              <a:t> is a variable that can only take specific, countable values. </a:t>
            </a:r>
            <a:endParaRPr lang="tr-TR" sz="2000" dirty="0"/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tr-TR" sz="2000" dirty="0"/>
              <a:t>I</a:t>
            </a:r>
            <a:r>
              <a:rPr lang="en-US" sz="2000" dirty="0"/>
              <a:t>t is typically expressed in whole numbers, and there are no intermediate values between two given points.</a:t>
            </a:r>
          </a:p>
          <a:p>
            <a:r>
              <a:rPr lang="en-US" sz="2000" b="1" i="1" dirty="0">
                <a:solidFill>
                  <a:srgbClr val="FF0000"/>
                </a:solidFill>
              </a:rPr>
              <a:t>Examples: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/>
              <a:t>Number of students</a:t>
            </a:r>
            <a:r>
              <a:rPr lang="en-US" sz="2000" dirty="0"/>
              <a:t> (A class can have 20, 21, or 22 students, but not 20.5)</a:t>
            </a:r>
            <a:endParaRPr lang="tr-TR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Number of siblings a person has</a:t>
            </a:r>
            <a:r>
              <a:rPr lang="tr-TR" sz="2000" dirty="0"/>
              <a:t>, n</a:t>
            </a:r>
            <a:r>
              <a:rPr lang="en-US" sz="2000" dirty="0"/>
              <a:t>umber of correct answers on a test</a:t>
            </a:r>
            <a:r>
              <a:rPr lang="tr-TR" sz="2000" dirty="0"/>
              <a:t>, n</a:t>
            </a:r>
            <a:r>
              <a:rPr lang="en-US" sz="2000" dirty="0"/>
              <a:t>umber of participants in a study</a:t>
            </a:r>
            <a:r>
              <a:rPr lang="tr-TR" sz="2000" dirty="0"/>
              <a:t>.</a:t>
            </a:r>
            <a:endParaRPr lang="en-US" sz="2000" dirty="0"/>
          </a:p>
          <a:p>
            <a:endParaRPr lang="tr-TR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In contrast, </a:t>
            </a:r>
            <a:r>
              <a:rPr lang="en-US" sz="2000" b="1" dirty="0"/>
              <a:t>continuous variables</a:t>
            </a:r>
            <a:r>
              <a:rPr lang="en-US" sz="2000" dirty="0"/>
              <a:t> can take an </a:t>
            </a:r>
            <a:r>
              <a:rPr lang="en-US" sz="2000" b="1" dirty="0"/>
              <a:t>infinite number </a:t>
            </a:r>
            <a:r>
              <a:rPr lang="en-US" sz="2000" dirty="0"/>
              <a:t>of values within a given range (e.g., height, weight, temperature).</a:t>
            </a:r>
          </a:p>
          <a:p>
            <a:pPr marL="355600" lvl="1" indent="-342900">
              <a:lnSpc>
                <a:spcPct val="100000"/>
              </a:lnSpc>
              <a:spcBef>
                <a:spcPts val="645"/>
              </a:spcBef>
              <a:buFont typeface="Arial MT"/>
              <a:buChar char="•"/>
              <a:tabLst>
                <a:tab pos="355600" algn="l"/>
              </a:tabLst>
            </a:pPr>
            <a:endParaRPr sz="2700" dirty="0">
              <a:latin typeface="Tahoma"/>
              <a:cs typeface="Tahom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219200" y="914400"/>
            <a:ext cx="7024744" cy="12439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875" algn="ctr">
              <a:lnSpc>
                <a:spcPct val="100000"/>
              </a:lnSpc>
              <a:spcBef>
                <a:spcPts val="100"/>
              </a:spcBef>
            </a:pPr>
            <a:r>
              <a:rPr lang="tr-TR" b="1" spc="-10" dirty="0"/>
              <a:t>CLASSIFICATION OF VARIABLES</a:t>
            </a:r>
            <a:endParaRPr spc="-10" dirty="0"/>
          </a:p>
        </p:txBody>
      </p:sp>
      <p:sp>
        <p:nvSpPr>
          <p:cNvPr id="7" name="object 7"/>
          <p:cNvSpPr txBox="1"/>
          <p:nvPr/>
        </p:nvSpPr>
        <p:spPr>
          <a:xfrm>
            <a:off x="685800" y="2185520"/>
            <a:ext cx="7922895" cy="4281300"/>
          </a:xfrm>
          <a:prstGeom prst="rect">
            <a:avLst/>
          </a:prstGeom>
        </p:spPr>
        <p:txBody>
          <a:bodyPr vert="horz" wrap="square" lIns="0" tIns="64135" rIns="0" bIns="0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/>
              <a:t>A</a:t>
            </a:r>
            <a:r>
              <a:rPr lang="en-US" sz="2000" dirty="0"/>
              <a:t> </a:t>
            </a:r>
            <a:r>
              <a:rPr lang="en-US" sz="2000" b="1" dirty="0"/>
              <a:t>continuous variable</a:t>
            </a:r>
            <a:r>
              <a:rPr lang="en-US" sz="2000" dirty="0"/>
              <a:t> is a variable that can take an infinite number of values between two specific points. </a:t>
            </a:r>
            <a:endParaRPr lang="tr-T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It typically represents measurable quantities and can include fractional or decimal values.</a:t>
            </a:r>
          </a:p>
          <a:p>
            <a:r>
              <a:rPr lang="en-US" sz="2000" b="1" i="1" dirty="0">
                <a:solidFill>
                  <a:srgbClr val="FF0000"/>
                </a:solidFill>
              </a:rPr>
              <a:t>Examples: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/>
              <a:t>Height</a:t>
            </a:r>
            <a:r>
              <a:rPr lang="en-US" sz="2000" dirty="0"/>
              <a:t> (A person could be 170 cm, 170.2 cm, or 170.25 cm tall.)</a:t>
            </a:r>
            <a:endParaRPr lang="tr-T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/>
              <a:t>Weight</a:t>
            </a:r>
            <a:r>
              <a:rPr lang="en-US" sz="2000" dirty="0"/>
              <a:t> (An object could weigh 50 kg, 50.3 kg, or 50.35 kg.)</a:t>
            </a:r>
            <a:endParaRPr lang="tr-T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/>
              <a:t>Temperature</a:t>
            </a:r>
            <a:r>
              <a:rPr lang="en-US" sz="2000" dirty="0"/>
              <a:t> (The temperature could be 25°C, 25.1°C, or 25.15°C.)</a:t>
            </a:r>
            <a:endParaRPr lang="tr-T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/>
              <a:t>Time</a:t>
            </a:r>
            <a:r>
              <a:rPr lang="en-US" sz="2000" dirty="0"/>
              <a:t> (A runner might finish a race in 10 seconds, 10.2 seconds, or 10.25 seconds)</a:t>
            </a:r>
            <a:endParaRPr lang="tr-T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i="1" dirty="0"/>
          </a:p>
          <a:p>
            <a:r>
              <a:rPr lang="en-US" i="1" dirty="0"/>
              <a:t>In contrast to continuous variables, </a:t>
            </a:r>
            <a:r>
              <a:rPr lang="en-US" b="1" i="1" dirty="0"/>
              <a:t>discrete variables</a:t>
            </a:r>
            <a:r>
              <a:rPr lang="en-US" i="1" dirty="0"/>
              <a:t> can only take specific, countable values</a:t>
            </a:r>
            <a:r>
              <a:rPr lang="tr-TR" i="1" dirty="0"/>
              <a:t>…</a:t>
            </a:r>
            <a:endParaRPr lang="en-US" i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4D6DDAF-B44A-243C-7078-B02940F67F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>
            <a:extLst>
              <a:ext uri="{FF2B5EF4-FFF2-40B4-BE49-F238E27FC236}">
                <a16:creationId xmlns="" xmlns:a16="http://schemas.microsoft.com/office/drawing/2014/main" id="{11128358-2F3E-076F-80C2-CF280FF011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2925" y="971326"/>
            <a:ext cx="8229599" cy="1143000"/>
          </a:xfrm>
        </p:spPr>
        <p:txBody>
          <a:bodyPr>
            <a:noAutofit/>
          </a:bodyPr>
          <a:lstStyle/>
          <a:p>
            <a:pPr algn="ctr"/>
            <a:r>
              <a:rPr lang="tr-TR" sz="4400" b="1" spc="-10" dirty="0"/>
              <a:t>CLASSIFICATION OF VARIABLES</a:t>
            </a:r>
            <a:endParaRPr lang="tr-TR" sz="4400" dirty="0"/>
          </a:p>
        </p:txBody>
      </p:sp>
      <p:sp>
        <p:nvSpPr>
          <p:cNvPr id="5" name="İçerik Yer Tutucusu 4">
            <a:extLst>
              <a:ext uri="{FF2B5EF4-FFF2-40B4-BE49-F238E27FC236}">
                <a16:creationId xmlns="" xmlns:a16="http://schemas.microsoft.com/office/drawing/2014/main" id="{BFAD9470-D17A-36D7-C17B-62BAD59C62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026" name="Picture 2" descr="Statistics | Types of Variables | K2 Analytics">
            <a:extLst>
              <a:ext uri="{FF2B5EF4-FFF2-40B4-BE49-F238E27FC236}">
                <a16:creationId xmlns="" xmlns:a16="http://schemas.microsoft.com/office/drawing/2014/main" id="{1E717877-C09C-B83E-547D-707878176B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05000"/>
            <a:ext cx="9315450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Dikdörtgen 1">
            <a:extLst>
              <a:ext uri="{FF2B5EF4-FFF2-40B4-BE49-F238E27FC236}">
                <a16:creationId xmlns="" xmlns:a16="http://schemas.microsoft.com/office/drawing/2014/main" id="{FB802B64-8F46-5B0F-7D1A-F0FBDAA09F2F}"/>
              </a:ext>
            </a:extLst>
          </p:cNvPr>
          <p:cNvSpPr/>
          <p:nvPr/>
        </p:nvSpPr>
        <p:spPr>
          <a:xfrm>
            <a:off x="4403889" y="5181600"/>
            <a:ext cx="4724400" cy="1219200"/>
          </a:xfrm>
          <a:prstGeom prst="rect">
            <a:avLst/>
          </a:prstGeom>
          <a:noFill/>
          <a:ln w="95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7539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52456" y="762000"/>
            <a:ext cx="7024744" cy="12439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875" algn="ctr">
              <a:lnSpc>
                <a:spcPct val="100000"/>
              </a:lnSpc>
              <a:spcBef>
                <a:spcPts val="100"/>
              </a:spcBef>
            </a:pPr>
            <a:r>
              <a:rPr lang="tr-TR" b="1" spc="-10" dirty="0"/>
              <a:t>CLASSIFICATION OF VARIABLES</a:t>
            </a:r>
            <a:endParaRPr spc="-10" dirty="0"/>
          </a:p>
        </p:txBody>
      </p:sp>
      <p:sp>
        <p:nvSpPr>
          <p:cNvPr id="4" name="object 4"/>
          <p:cNvSpPr txBox="1"/>
          <p:nvPr/>
        </p:nvSpPr>
        <p:spPr>
          <a:xfrm>
            <a:off x="609600" y="1905000"/>
            <a:ext cx="7772399" cy="516551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r>
              <a:rPr sz="2400" b="1" spc="-20" dirty="0">
                <a:solidFill>
                  <a:schemeClr val="tx1"/>
                </a:solidFill>
                <a:latin typeface="Tahoma"/>
                <a:cs typeface="Tahoma"/>
              </a:rPr>
              <a:t> </a:t>
            </a:r>
            <a:r>
              <a:rPr lang="tr-TR" sz="2000" b="1" spc="-200" dirty="0">
                <a:solidFill>
                  <a:schemeClr val="tx1"/>
                </a:solidFill>
                <a:latin typeface="Tahoma"/>
                <a:cs typeface="Tahoma"/>
              </a:rPr>
              <a:t>I</a:t>
            </a:r>
            <a:r>
              <a:rPr sz="2000" b="1" spc="-200" dirty="0" err="1">
                <a:solidFill>
                  <a:schemeClr val="tx1"/>
                </a:solidFill>
                <a:latin typeface="Tahoma"/>
                <a:cs typeface="Tahoma"/>
              </a:rPr>
              <a:t>nterval</a:t>
            </a:r>
            <a:r>
              <a:rPr sz="2000" b="1" spc="-40" dirty="0">
                <a:solidFill>
                  <a:schemeClr val="tx1"/>
                </a:solidFill>
                <a:latin typeface="Tahoma"/>
                <a:cs typeface="Tahoma"/>
              </a:rPr>
              <a:t> </a:t>
            </a:r>
            <a:r>
              <a:rPr lang="tr-TR" sz="2000" b="1" spc="-40" dirty="0" err="1">
                <a:solidFill>
                  <a:schemeClr val="tx1"/>
                </a:solidFill>
                <a:latin typeface="Tahoma"/>
                <a:cs typeface="Tahoma"/>
              </a:rPr>
              <a:t>Variable</a:t>
            </a:r>
            <a:r>
              <a:rPr lang="tr-TR" sz="2000" b="1" spc="-40" dirty="0">
                <a:solidFill>
                  <a:schemeClr val="tx1"/>
                </a:solidFill>
                <a:latin typeface="Tahoma"/>
                <a:cs typeface="Tahoma"/>
              </a:rPr>
              <a:t>: (Eşit aralıklı düzeyde ölçme)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An </a:t>
            </a:r>
            <a:r>
              <a:rPr lang="en-US" sz="2000" b="1" dirty="0"/>
              <a:t>interval variable</a:t>
            </a:r>
            <a:r>
              <a:rPr lang="en-US" sz="2000" dirty="0"/>
              <a:t> is a type of quantitative variable where the difference between values is meaningful and consistent, but there is </a:t>
            </a:r>
            <a:r>
              <a:rPr lang="tr-TR" sz="2000" b="1" dirty="0"/>
              <a:t>NO</a:t>
            </a:r>
            <a:r>
              <a:rPr lang="en-US" sz="2000" b="1" dirty="0"/>
              <a:t> true zero point</a:t>
            </a:r>
            <a:r>
              <a:rPr lang="en-US" sz="2000" dirty="0"/>
              <a:t> (i.e., zero does not indicate the absence of the measured characteristic). </a:t>
            </a:r>
            <a:endParaRPr lang="tr-TR" sz="2000" dirty="0"/>
          </a:p>
          <a:p>
            <a:r>
              <a:rPr lang="en-US" sz="2000" b="1" i="1" dirty="0">
                <a:solidFill>
                  <a:srgbClr val="C00000"/>
                </a:solidFill>
              </a:rPr>
              <a:t>Examples: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/>
              <a:t>Temperature in Celsius or Fahrenheit</a:t>
            </a:r>
            <a:r>
              <a:rPr lang="en-US" sz="2000" dirty="0"/>
              <a:t> (The difference between 10°C and 20°C is the same as between 20°C and 30°C, but 0°C does not mean "no temperature.")</a:t>
            </a:r>
            <a:endParaRPr lang="tr-TR" sz="2000" dirty="0"/>
          </a:p>
          <a:p>
            <a:pPr>
              <a:buFont typeface="Arial" panose="020B0604020202020204" pitchFamily="34" charset="0"/>
              <a:buChar char="•"/>
            </a:pP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/>
              <a:t>IQ scores</a:t>
            </a:r>
            <a:r>
              <a:rPr lang="en-US" sz="2000" dirty="0"/>
              <a:t> (An IQ of 120 is higher than 100, but an IQ of 0 does not mean the absence of intelligence.)</a:t>
            </a:r>
            <a:endParaRPr lang="tr-TR" sz="2000" dirty="0"/>
          </a:p>
          <a:p>
            <a:pPr>
              <a:buFont typeface="Arial" panose="020B0604020202020204" pitchFamily="34" charset="0"/>
              <a:buChar char="•"/>
            </a:pP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/>
              <a:t>Calendar years</a:t>
            </a:r>
            <a:r>
              <a:rPr lang="en-US" sz="2000" dirty="0"/>
              <a:t> (The year 2000 is 100 years after 1900, but the year 0 does not represent the absence of time.)</a:t>
            </a:r>
          </a:p>
          <a:p>
            <a:pPr marL="12701">
              <a:lnSpc>
                <a:spcPct val="100000"/>
              </a:lnSpc>
              <a:spcBef>
                <a:spcPts val="100"/>
              </a:spcBef>
              <a:tabLst>
                <a:tab pos="527685" algn="l"/>
              </a:tabLst>
            </a:pPr>
            <a:endParaRPr lang="tr-TR" sz="3000" b="1" spc="-40" dirty="0">
              <a:solidFill>
                <a:srgbClr val="7E7E7E"/>
              </a:solidFill>
              <a:latin typeface="Tahoma"/>
              <a:cs typeface="Tahom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90556" y="870620"/>
            <a:ext cx="7024744" cy="12439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875" algn="ctr">
              <a:lnSpc>
                <a:spcPct val="100000"/>
              </a:lnSpc>
              <a:spcBef>
                <a:spcPts val="100"/>
              </a:spcBef>
            </a:pPr>
            <a:r>
              <a:rPr lang="tr-TR" b="1" spc="-10" dirty="0"/>
              <a:t>CLASSIFICATION OF VARIABLES</a:t>
            </a:r>
            <a:endParaRPr spc="-10" dirty="0"/>
          </a:p>
        </p:txBody>
      </p:sp>
      <p:sp>
        <p:nvSpPr>
          <p:cNvPr id="4" name="object 4"/>
          <p:cNvSpPr txBox="1"/>
          <p:nvPr/>
        </p:nvSpPr>
        <p:spPr>
          <a:xfrm>
            <a:off x="838200" y="2133600"/>
            <a:ext cx="7620000" cy="324447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1">
              <a:lnSpc>
                <a:spcPts val="3595"/>
              </a:lnSpc>
              <a:spcBef>
                <a:spcPts val="100"/>
              </a:spcBef>
              <a:tabLst>
                <a:tab pos="527685" algn="l"/>
              </a:tabLst>
            </a:pPr>
            <a:r>
              <a:rPr sz="2400" b="1" spc="-175" dirty="0">
                <a:solidFill>
                  <a:schemeClr val="tx1"/>
                </a:solidFill>
                <a:latin typeface="Tahoma"/>
                <a:cs typeface="Tahoma"/>
              </a:rPr>
              <a:t>Ratio</a:t>
            </a:r>
            <a:r>
              <a:rPr lang="tr-TR" sz="2400" b="1" spc="-175" dirty="0">
                <a:solidFill>
                  <a:schemeClr val="tx1"/>
                </a:solidFill>
                <a:latin typeface="Tahoma"/>
                <a:cs typeface="Tahoma"/>
              </a:rPr>
              <a:t> </a:t>
            </a:r>
            <a:r>
              <a:rPr lang="tr-TR" sz="2400" b="1" spc="-175" dirty="0" err="1">
                <a:solidFill>
                  <a:schemeClr val="tx1"/>
                </a:solidFill>
                <a:latin typeface="Tahoma"/>
                <a:cs typeface="Tahoma"/>
              </a:rPr>
              <a:t>Variable</a:t>
            </a:r>
            <a:r>
              <a:rPr lang="tr-TR" sz="2400" b="1" spc="-175">
                <a:solidFill>
                  <a:schemeClr val="tx1"/>
                </a:solidFill>
                <a:latin typeface="Tahoma"/>
                <a:cs typeface="Tahoma"/>
              </a:rPr>
              <a:t>:</a:t>
            </a:r>
            <a:endParaRPr sz="2400" dirty="0">
              <a:solidFill>
                <a:schemeClr val="tx1"/>
              </a:solidFill>
              <a:latin typeface="Tahoma"/>
              <a:cs typeface="Tahom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 </a:t>
            </a:r>
            <a:r>
              <a:rPr lang="en-US" b="1" dirty="0"/>
              <a:t>ratio variable</a:t>
            </a:r>
            <a:r>
              <a:rPr lang="en-US" dirty="0"/>
              <a:t> is a type of quantitative variable that has all the properties of an </a:t>
            </a:r>
            <a:r>
              <a:rPr lang="en-US" b="1" dirty="0"/>
              <a:t>interval variable</a:t>
            </a:r>
            <a:r>
              <a:rPr lang="en-US" dirty="0"/>
              <a:t>, but </a:t>
            </a:r>
            <a:r>
              <a:rPr lang="tr-TR" b="1" dirty="0"/>
              <a:t>WITH A</a:t>
            </a:r>
            <a:r>
              <a:rPr lang="en-US" b="1" dirty="0"/>
              <a:t> TRUE ZERO POINT</a:t>
            </a:r>
            <a:r>
              <a:rPr lang="en-US" dirty="0"/>
              <a:t>, meaning that zero represents the complete absence of the characteristic being measured. </a:t>
            </a:r>
            <a:endParaRPr lang="tr-TR" dirty="0"/>
          </a:p>
          <a:p>
            <a:r>
              <a:rPr lang="en-US" b="1" i="1" dirty="0">
                <a:solidFill>
                  <a:srgbClr val="FF0000"/>
                </a:solidFill>
              </a:rPr>
              <a:t>Examples: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Weight</a:t>
            </a:r>
            <a:r>
              <a:rPr lang="en-US" dirty="0"/>
              <a:t> (50 kg is half of 100 kg, and 0 kg means no weight at all.)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Age</a:t>
            </a:r>
            <a:r>
              <a:rPr lang="en-US" dirty="0"/>
              <a:t> (A 40-year-old is twice as old as a 20-year-old, and 0 years means no age.)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Income</a:t>
            </a:r>
            <a:r>
              <a:rPr lang="en-US" dirty="0"/>
              <a:t> (Earning $0 means having no income, and $100 is twice as much as $50.)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40B0122-D386-4BEF-76F2-4EAF16023A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>
            <a:extLst>
              <a:ext uri="{FF2B5EF4-FFF2-40B4-BE49-F238E27FC236}">
                <a16:creationId xmlns="" xmlns:a16="http://schemas.microsoft.com/office/drawing/2014/main" id="{5A4B19EE-AFAE-D1C9-6F62-A356D6FDE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2925" y="971326"/>
            <a:ext cx="8229599" cy="1143000"/>
          </a:xfrm>
        </p:spPr>
        <p:txBody>
          <a:bodyPr>
            <a:noAutofit/>
          </a:bodyPr>
          <a:lstStyle/>
          <a:p>
            <a:pPr algn="ctr"/>
            <a:r>
              <a:rPr lang="tr-TR" sz="4400" b="1" spc="-10" dirty="0"/>
              <a:t>CLASSIFICATION OF VARIABLES</a:t>
            </a:r>
            <a:endParaRPr lang="tr-TR" sz="4400" dirty="0"/>
          </a:p>
        </p:txBody>
      </p:sp>
      <p:sp>
        <p:nvSpPr>
          <p:cNvPr id="5" name="İçerik Yer Tutucusu 4">
            <a:extLst>
              <a:ext uri="{FF2B5EF4-FFF2-40B4-BE49-F238E27FC236}">
                <a16:creationId xmlns="" xmlns:a16="http://schemas.microsoft.com/office/drawing/2014/main" id="{8A2B78EF-85D3-07A4-0740-3ABA27CD00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026" name="Picture 2" descr="Statistics | Types of Variables | K2 Analytics">
            <a:extLst>
              <a:ext uri="{FF2B5EF4-FFF2-40B4-BE49-F238E27FC236}">
                <a16:creationId xmlns="" xmlns:a16="http://schemas.microsoft.com/office/drawing/2014/main" id="{2ECC72B0-0A2B-3394-2B7F-CBA9AC2AC7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05000"/>
            <a:ext cx="9315450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Dikdörtgen 1">
            <a:extLst>
              <a:ext uri="{FF2B5EF4-FFF2-40B4-BE49-F238E27FC236}">
                <a16:creationId xmlns="" xmlns:a16="http://schemas.microsoft.com/office/drawing/2014/main" id="{2E9A32EF-E4B6-F187-1DF5-024449BBE6D4}"/>
              </a:ext>
            </a:extLst>
          </p:cNvPr>
          <p:cNvSpPr/>
          <p:nvPr/>
        </p:nvSpPr>
        <p:spPr>
          <a:xfrm>
            <a:off x="0" y="4065571"/>
            <a:ext cx="4724400" cy="1219200"/>
          </a:xfrm>
          <a:prstGeom prst="rect">
            <a:avLst/>
          </a:prstGeom>
          <a:noFill/>
          <a:ln w="95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3192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90600" y="838200"/>
            <a:ext cx="7024744" cy="12439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875" algn="ctr">
              <a:lnSpc>
                <a:spcPct val="100000"/>
              </a:lnSpc>
              <a:spcBef>
                <a:spcPts val="100"/>
              </a:spcBef>
            </a:pPr>
            <a:r>
              <a:rPr lang="tr-TR" b="1" spc="-10" dirty="0"/>
              <a:t>CLASSIFICATION OF VARIABLES</a:t>
            </a:r>
            <a:endParaRPr spc="-10" dirty="0"/>
          </a:p>
        </p:txBody>
      </p:sp>
      <p:sp>
        <p:nvSpPr>
          <p:cNvPr id="4" name="object 4"/>
          <p:cNvSpPr txBox="1"/>
          <p:nvPr/>
        </p:nvSpPr>
        <p:spPr>
          <a:xfrm>
            <a:off x="990600" y="2286000"/>
            <a:ext cx="7239000" cy="416844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1">
              <a:lnSpc>
                <a:spcPts val="3600"/>
              </a:lnSpc>
              <a:tabLst>
                <a:tab pos="527685" algn="l"/>
              </a:tabLst>
            </a:pPr>
            <a:r>
              <a:rPr sz="2400" b="1" spc="-105" dirty="0">
                <a:solidFill>
                  <a:schemeClr val="tx1"/>
                </a:solidFill>
                <a:latin typeface="Tahoma"/>
                <a:cs typeface="Tahoma"/>
              </a:rPr>
              <a:t>Nominal</a:t>
            </a:r>
            <a:r>
              <a:rPr lang="tr-TR" sz="2400" b="1" spc="-105" dirty="0">
                <a:solidFill>
                  <a:schemeClr val="tx1"/>
                </a:solidFill>
                <a:latin typeface="Tahoma"/>
                <a:cs typeface="Tahoma"/>
              </a:rPr>
              <a:t> </a:t>
            </a:r>
            <a:r>
              <a:rPr lang="tr-TR" sz="2400" b="1" spc="-105" dirty="0" err="1">
                <a:solidFill>
                  <a:schemeClr val="tx1"/>
                </a:solidFill>
                <a:latin typeface="Tahoma"/>
                <a:cs typeface="Tahoma"/>
              </a:rPr>
              <a:t>Variable</a:t>
            </a:r>
            <a:r>
              <a:rPr sz="2400" b="1" spc="-10" dirty="0">
                <a:solidFill>
                  <a:schemeClr val="tx1"/>
                </a:solidFill>
                <a:latin typeface="Tahoma"/>
                <a:cs typeface="Tahoma"/>
              </a:rPr>
              <a:t>:</a:t>
            </a:r>
            <a:endParaRPr sz="2400" dirty="0">
              <a:solidFill>
                <a:schemeClr val="tx1"/>
              </a:solidFill>
              <a:latin typeface="Tahoma"/>
              <a:cs typeface="Tahoma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A </a:t>
            </a:r>
            <a:r>
              <a:rPr lang="en-US" sz="2000" b="1" dirty="0"/>
              <a:t>nominal variable</a:t>
            </a:r>
            <a:r>
              <a:rPr lang="en-US" sz="2000" dirty="0"/>
              <a:t> is a type of categorical variable that represents different groups or categories without any inherent order or numerical meaning. </a:t>
            </a:r>
            <a:endParaRPr lang="tr-T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These variables </a:t>
            </a:r>
            <a:r>
              <a:rPr lang="en-US" sz="2000" b="1" dirty="0"/>
              <a:t>cannot be ranked</a:t>
            </a:r>
            <a:r>
              <a:rPr lang="en-US" sz="2000" dirty="0"/>
              <a:t> and the differences between them cannot be measured.</a:t>
            </a:r>
            <a:endParaRPr lang="tr-TR" sz="2000" dirty="0"/>
          </a:p>
          <a:p>
            <a:endParaRPr lang="en-US" sz="2000" dirty="0"/>
          </a:p>
          <a:p>
            <a:r>
              <a:rPr lang="en-US" sz="2000" b="1" i="1" dirty="0">
                <a:solidFill>
                  <a:srgbClr val="FF0000"/>
                </a:solidFill>
              </a:rPr>
              <a:t>Examples: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/>
              <a:t>Gender</a:t>
            </a:r>
            <a:r>
              <a:rPr lang="en-US" sz="2000" dirty="0"/>
              <a:t> (Male, Female, Other)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/>
              <a:t>Eye color</a:t>
            </a:r>
            <a:r>
              <a:rPr lang="en-US" sz="2000" dirty="0"/>
              <a:t> (Blue, Green, Brown)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/>
              <a:t>Blood type</a:t>
            </a:r>
            <a:r>
              <a:rPr lang="en-US" sz="2000" dirty="0"/>
              <a:t> (A, B, AB, O)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/>
              <a:t>Birthplace</a:t>
            </a:r>
            <a:r>
              <a:rPr lang="en-US" sz="2000" dirty="0"/>
              <a:t> (New York, London, Tokyo</a:t>
            </a:r>
            <a:r>
              <a:rPr lang="tr-TR" sz="2000" dirty="0"/>
              <a:t>, Türkiye</a:t>
            </a:r>
            <a:r>
              <a:rPr lang="en-US" sz="2000" dirty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/>
              <a:t>Occupation</a:t>
            </a:r>
            <a:r>
              <a:rPr lang="en-US" sz="2000" dirty="0"/>
              <a:t> (Doctor, Teacher, Engineer)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83428" y="838200"/>
            <a:ext cx="7024744" cy="12439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875" algn="ctr">
              <a:lnSpc>
                <a:spcPct val="100000"/>
              </a:lnSpc>
              <a:spcBef>
                <a:spcPts val="100"/>
              </a:spcBef>
            </a:pPr>
            <a:r>
              <a:rPr lang="tr-TR" b="1" spc="-10" dirty="0"/>
              <a:t>CLASSIFICATION OF VARIABLES</a:t>
            </a:r>
            <a:endParaRPr spc="-10" dirty="0"/>
          </a:p>
        </p:txBody>
      </p:sp>
      <p:sp>
        <p:nvSpPr>
          <p:cNvPr id="4" name="object 4"/>
          <p:cNvSpPr txBox="1"/>
          <p:nvPr/>
        </p:nvSpPr>
        <p:spPr>
          <a:xfrm>
            <a:off x="762000" y="2209800"/>
            <a:ext cx="7467600" cy="3840795"/>
          </a:xfrm>
          <a:prstGeom prst="rect">
            <a:avLst/>
          </a:prstGeom>
        </p:spPr>
        <p:txBody>
          <a:bodyPr vert="horz" wrap="square" lIns="0" tIns="85090" rIns="0" bIns="0" rtlCol="0">
            <a:spAutoFit/>
          </a:bodyPr>
          <a:lstStyle/>
          <a:p>
            <a:pPr marL="12701">
              <a:lnSpc>
                <a:spcPct val="100000"/>
              </a:lnSpc>
              <a:spcBef>
                <a:spcPts val="670"/>
              </a:spcBef>
              <a:tabLst>
                <a:tab pos="527685" algn="l"/>
              </a:tabLst>
            </a:pPr>
            <a:r>
              <a:rPr sz="2400" b="1" spc="-75" dirty="0">
                <a:solidFill>
                  <a:schemeClr val="tx1"/>
                </a:solidFill>
                <a:latin typeface="Tahoma"/>
                <a:cs typeface="Tahoma"/>
              </a:rPr>
              <a:t>Ordinal</a:t>
            </a:r>
            <a:r>
              <a:rPr lang="tr-TR" sz="2400" b="1" spc="-75" dirty="0">
                <a:solidFill>
                  <a:schemeClr val="tx1"/>
                </a:solidFill>
                <a:latin typeface="Tahoma"/>
                <a:cs typeface="Tahoma"/>
              </a:rPr>
              <a:t> </a:t>
            </a:r>
            <a:r>
              <a:rPr lang="tr-TR" sz="2400" b="1" spc="-75" dirty="0" err="1">
                <a:solidFill>
                  <a:schemeClr val="tx1"/>
                </a:solidFill>
                <a:latin typeface="Tahoma"/>
                <a:cs typeface="Tahoma"/>
              </a:rPr>
              <a:t>Variable</a:t>
            </a:r>
            <a:r>
              <a:rPr lang="tr-TR" sz="2400" b="1" spc="-75" dirty="0">
                <a:solidFill>
                  <a:schemeClr val="tx1"/>
                </a:solidFill>
                <a:latin typeface="Tahoma"/>
                <a:cs typeface="Tahoma"/>
              </a:rPr>
              <a:t>: (</a:t>
            </a:r>
            <a:r>
              <a:rPr lang="tr-TR" sz="2400" b="1" i="1" spc="-75" dirty="0">
                <a:solidFill>
                  <a:schemeClr val="tx1"/>
                </a:solidFill>
                <a:latin typeface="Tahoma"/>
                <a:cs typeface="Tahoma"/>
              </a:rPr>
              <a:t>Sıralama</a:t>
            </a:r>
            <a:r>
              <a:rPr lang="tr-TR" sz="2400" b="1" spc="-75" dirty="0">
                <a:solidFill>
                  <a:schemeClr val="tx1"/>
                </a:solidFill>
                <a:latin typeface="Tahoma"/>
                <a:cs typeface="Tahoma"/>
              </a:rPr>
              <a:t>)</a:t>
            </a:r>
            <a:endParaRPr sz="2400" dirty="0">
              <a:solidFill>
                <a:schemeClr val="tx1"/>
              </a:solidFill>
              <a:latin typeface="Tahoma"/>
              <a:cs typeface="Tahoma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An </a:t>
            </a:r>
            <a:r>
              <a:rPr lang="en-US" sz="2000" b="1" dirty="0"/>
              <a:t>ordinal variable</a:t>
            </a:r>
            <a:r>
              <a:rPr lang="en-US" sz="2000" dirty="0"/>
              <a:t> is a type of categorical variable that has a </a:t>
            </a:r>
            <a:r>
              <a:rPr lang="en-US" sz="2000" b="1" dirty="0"/>
              <a:t>specific order or ranking</a:t>
            </a:r>
            <a:r>
              <a:rPr lang="en-US" sz="2000" dirty="0"/>
              <a:t>, but the differences between the categories cannot be measured precisely. In other words, there is a </a:t>
            </a:r>
            <a:r>
              <a:rPr lang="en-US" sz="2000" b="1" dirty="0"/>
              <a:t>hierarchical relationship</a:t>
            </a:r>
            <a:r>
              <a:rPr lang="en-US" sz="2000" dirty="0"/>
              <a:t> between the values, but the distance between them may not be equal.</a:t>
            </a:r>
          </a:p>
          <a:p>
            <a:r>
              <a:rPr lang="en-US" sz="2000" b="1" i="1" dirty="0">
                <a:solidFill>
                  <a:srgbClr val="FF0000"/>
                </a:solidFill>
              </a:rPr>
              <a:t>Examples: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/>
              <a:t>Education level</a:t>
            </a:r>
            <a:r>
              <a:rPr lang="en-US" sz="2000" dirty="0"/>
              <a:t> (Elementary school &lt; Middle school &lt; High school &lt; University)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/>
              <a:t>Satisfaction level</a:t>
            </a:r>
            <a:r>
              <a:rPr lang="en-US" sz="2000" dirty="0"/>
              <a:t> (Not satisfied &lt; Slightly satisfied &lt; Very satisfied)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/>
              <a:t>Social status</a:t>
            </a:r>
            <a:r>
              <a:rPr lang="en-US" sz="2000" dirty="0"/>
              <a:t> (Low income &lt; Middle income &lt; High income)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="" xmlns:a16="http://schemas.microsoft.com/office/drawing/2014/main" id="{047AB995-B57A-0080-93C7-9FE90544E6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i="1" dirty="0" err="1"/>
              <a:t>To</a:t>
            </a:r>
            <a:r>
              <a:rPr lang="tr-TR" b="1" i="1" dirty="0"/>
              <a:t> </a:t>
            </a:r>
            <a:r>
              <a:rPr lang="tr-TR" b="1" i="1" dirty="0" err="1"/>
              <a:t>review</a:t>
            </a:r>
            <a:r>
              <a:rPr lang="tr-TR" b="1" i="1" dirty="0"/>
              <a:t>…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9D8B6748-C833-50D2-08B5-87CA72DD9D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2323652"/>
            <a:ext cx="7543800" cy="3508977"/>
          </a:xfrm>
        </p:spPr>
        <p:txBody>
          <a:bodyPr>
            <a:normAutofit lnSpcReduction="10000"/>
          </a:bodyPr>
          <a:lstStyle/>
          <a:p>
            <a:pPr marL="68580" indent="0">
              <a:buNone/>
            </a:pPr>
            <a:r>
              <a:rPr lang="tr-TR" sz="1800" dirty="0"/>
              <a:t>1. Bir veri setinde </a:t>
            </a:r>
            <a:r>
              <a:rPr lang="tr-TR" sz="1800" b="1" dirty="0" err="1"/>
              <a:t>mean</a:t>
            </a:r>
            <a:r>
              <a:rPr lang="tr-TR" sz="1800" b="1" dirty="0"/>
              <a:t> = 72</a:t>
            </a:r>
            <a:r>
              <a:rPr lang="tr-TR" sz="1800" dirty="0"/>
              <a:t>, </a:t>
            </a:r>
            <a:r>
              <a:rPr lang="tr-TR" sz="1800" b="1" dirty="0" err="1"/>
              <a:t>median</a:t>
            </a:r>
            <a:r>
              <a:rPr lang="tr-TR" sz="1800" b="1" dirty="0"/>
              <a:t> = 65</a:t>
            </a:r>
            <a:r>
              <a:rPr lang="tr-TR" sz="1800" dirty="0"/>
              <a:t>, </a:t>
            </a:r>
            <a:r>
              <a:rPr lang="tr-TR" sz="1800" b="1" dirty="0" err="1"/>
              <a:t>mode</a:t>
            </a:r>
            <a:r>
              <a:rPr lang="tr-TR" sz="1800" b="1" dirty="0"/>
              <a:t> = 60</a:t>
            </a:r>
            <a:r>
              <a:rPr lang="tr-TR" sz="1800" dirty="0"/>
              <a:t>.</a:t>
            </a:r>
          </a:p>
          <a:p>
            <a:pPr marL="68580" indent="0">
              <a:buNone/>
            </a:pPr>
            <a:r>
              <a:rPr lang="tr-TR" sz="1800" b="1" dirty="0"/>
              <a:t>a) </a:t>
            </a:r>
            <a:r>
              <a:rPr lang="tr-TR" sz="1800" dirty="0"/>
              <a:t>Bu dağılım sağa mı sola mı çarpıktır? Neden?</a:t>
            </a:r>
          </a:p>
          <a:p>
            <a:pPr marL="411480" indent="-342900">
              <a:buAutoNum type="alphaLcParenR"/>
            </a:pPr>
            <a:endParaRPr lang="tr-TR" sz="1800" dirty="0"/>
          </a:p>
          <a:p>
            <a:pPr marL="68580" indent="0">
              <a:buNone/>
            </a:pPr>
            <a:r>
              <a:rPr lang="tr-TR" sz="1800" dirty="0"/>
              <a:t>2. İki grubun sınav ortalaması aynıdır (X̄ = 75).</a:t>
            </a:r>
            <a:br>
              <a:rPr lang="tr-TR" sz="1800" dirty="0"/>
            </a:br>
            <a:r>
              <a:rPr lang="tr-TR" sz="1800" dirty="0"/>
              <a:t>Grup A’nın standart sapması 3, Grup B’nin standart sapması 15’tir.</a:t>
            </a:r>
          </a:p>
          <a:p>
            <a:pPr marL="68580" indent="0">
              <a:buNone/>
            </a:pPr>
            <a:r>
              <a:rPr lang="tr-TR" sz="1800" b="1" dirty="0"/>
              <a:t>a) </a:t>
            </a:r>
            <a:r>
              <a:rPr lang="tr-TR" sz="1800" dirty="0"/>
              <a:t>Hangi grup daha </a:t>
            </a:r>
            <a:r>
              <a:rPr lang="tr-TR" sz="1800" b="1" dirty="0"/>
              <a:t>homojendir</a:t>
            </a:r>
            <a:r>
              <a:rPr lang="tr-TR" sz="1800" dirty="0"/>
              <a:t>?</a:t>
            </a:r>
            <a:br>
              <a:rPr lang="tr-TR" sz="1800" dirty="0"/>
            </a:br>
            <a:r>
              <a:rPr lang="tr-TR" sz="1800" b="1" dirty="0"/>
              <a:t>b)</a:t>
            </a:r>
            <a:r>
              <a:rPr lang="tr-TR" sz="1800" dirty="0"/>
              <a:t> Standart sapma farkı sonuçların yorumunu nasıl etkiler?</a:t>
            </a:r>
          </a:p>
          <a:p>
            <a:pPr marL="411480" indent="-342900">
              <a:buAutoNum type="alphaLcParenR"/>
            </a:pPr>
            <a:endParaRPr lang="tr-TR" sz="1800" dirty="0"/>
          </a:p>
          <a:p>
            <a:pPr marL="68580" indent="0">
              <a:buNone/>
            </a:pPr>
            <a:r>
              <a:rPr lang="tr-TR" sz="1800" dirty="0"/>
              <a:t>3. Bir araştırmada aynı öğrencilerin sınav öncesi ve sınav sonrası kaygı puanları karşılaştırılıyor.</a:t>
            </a:r>
          </a:p>
          <a:p>
            <a:pPr marL="68580" indent="0">
              <a:buNone/>
            </a:pPr>
            <a:r>
              <a:rPr lang="tr-TR" sz="1800" b="1" dirty="0"/>
              <a:t>a)</a:t>
            </a:r>
            <a:r>
              <a:rPr lang="tr-TR" sz="1800" dirty="0"/>
              <a:t> Hangi t-testi kullanılmalıdır?</a:t>
            </a:r>
            <a:br>
              <a:rPr lang="tr-TR" sz="1800" dirty="0"/>
            </a:br>
            <a:r>
              <a:rPr lang="tr-TR" sz="1800" b="1" dirty="0"/>
              <a:t>b)</a:t>
            </a:r>
            <a:r>
              <a:rPr lang="tr-TR" sz="1800" dirty="0"/>
              <a:t> Neden diğer t-testleri uygun değildir?</a:t>
            </a:r>
          </a:p>
          <a:p>
            <a:endParaRPr lang="tr-TR" sz="1800" dirty="0"/>
          </a:p>
          <a:p>
            <a:pPr marL="68580" indent="0">
              <a:buNone/>
            </a:pPr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2782191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43490" y="926734"/>
            <a:ext cx="7024744" cy="12439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875" algn="ctr">
              <a:spcBef>
                <a:spcPts val="100"/>
              </a:spcBef>
            </a:pPr>
            <a:r>
              <a:rPr lang="en-US" b="1" spc="60" dirty="0">
                <a:solidFill>
                  <a:schemeClr val="accent1">
                    <a:lumMod val="75000"/>
                  </a:schemeClr>
                </a:solidFill>
                <a:cs typeface="Tahoma"/>
              </a:rPr>
              <a:t>Why Levels of Measurement Matter?</a:t>
            </a:r>
            <a:endParaRPr spc="-1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09600" y="2438400"/>
            <a:ext cx="7772400" cy="2742739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755650" lvl="1" indent="-285750">
              <a:lnSpc>
                <a:spcPts val="2850"/>
              </a:lnSpc>
              <a:spcBef>
                <a:spcPts val="295"/>
              </a:spcBef>
              <a:buFont typeface="Courier New"/>
              <a:buChar char="o"/>
              <a:tabLst>
                <a:tab pos="755650" algn="l"/>
              </a:tabLst>
            </a:pPr>
            <a:r>
              <a:rPr lang="en-US" sz="2400" spc="-11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What kind of measurement of the variables you choose</a:t>
            </a:r>
            <a:r>
              <a:rPr lang="tr-TR" sz="2400" spc="-11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spc="-11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you decide that it is appropriate for their level.</a:t>
            </a:r>
          </a:p>
          <a:p>
            <a:pPr marL="755650" lvl="1" indent="-285750">
              <a:lnSpc>
                <a:spcPts val="2850"/>
              </a:lnSpc>
              <a:spcBef>
                <a:spcPts val="295"/>
              </a:spcBef>
              <a:buFont typeface="Courier New"/>
              <a:buChar char="o"/>
              <a:tabLst>
                <a:tab pos="755650" algn="l"/>
              </a:tabLst>
            </a:pPr>
            <a:r>
              <a:rPr lang="en-US" sz="2400" spc="-11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Research problem and hypotheses</a:t>
            </a:r>
            <a:r>
              <a:rPr lang="tr-TR" sz="2400" spc="-11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spc="-11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</a:t>
            </a:r>
            <a:r>
              <a:rPr lang="tr-TR" sz="2400" spc="-11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spc="-11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measurement level appropriate to the</a:t>
            </a:r>
            <a:r>
              <a:rPr lang="tr-TR" sz="2400" spc="-11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spc="-11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measurement levels of the variables</a:t>
            </a:r>
            <a:r>
              <a:rPr lang="tr-TR" sz="2400" spc="-11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spc="-11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build with</a:t>
            </a:r>
            <a:r>
              <a:rPr lang="tr-TR" sz="2400" spc="-11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spc="-11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language</a:t>
            </a:r>
          </a:p>
          <a:p>
            <a:pPr marL="755650" lvl="1" indent="-285750">
              <a:lnSpc>
                <a:spcPts val="2850"/>
              </a:lnSpc>
              <a:spcBef>
                <a:spcPts val="295"/>
              </a:spcBef>
              <a:buFont typeface="Courier New"/>
              <a:buChar char="o"/>
              <a:tabLst>
                <a:tab pos="755650" algn="l"/>
              </a:tabLst>
            </a:pPr>
            <a:r>
              <a:rPr lang="en-US" sz="2400" spc="-11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Selecting appropriate statistical analyses</a:t>
            </a:r>
          </a:p>
          <a:p>
            <a:pPr marL="755650" lvl="1" indent="-285750">
              <a:lnSpc>
                <a:spcPts val="2850"/>
              </a:lnSpc>
              <a:spcBef>
                <a:spcPts val="295"/>
              </a:spcBef>
              <a:buFont typeface="Courier New"/>
              <a:buChar char="o"/>
              <a:tabLst>
                <a:tab pos="755650" algn="l"/>
              </a:tabLst>
            </a:pPr>
            <a:r>
              <a:rPr lang="en-US" sz="2400" spc="-11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Making correct inferences</a:t>
            </a:r>
            <a:endParaRPr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-685800" y="1066800"/>
            <a:ext cx="8915400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12415" lvl="1" algn="l">
              <a:spcBef>
                <a:spcPts val="1785"/>
              </a:spcBef>
            </a:pPr>
            <a:r>
              <a:rPr lang="tr-TR" sz="4000" b="1" dirty="0" err="1">
                <a:solidFill>
                  <a:srgbClr val="252525"/>
                </a:solidFill>
                <a:latin typeface="Times New Roman"/>
                <a:cs typeface="Times New Roman"/>
              </a:rPr>
              <a:t>Operational</a:t>
            </a:r>
            <a:r>
              <a:rPr lang="tr-TR" sz="4000" b="1" dirty="0">
                <a:solidFill>
                  <a:srgbClr val="252525"/>
                </a:solidFill>
                <a:latin typeface="Times New Roman"/>
                <a:cs typeface="Times New Roman"/>
              </a:rPr>
              <a:t> Definition</a:t>
            </a:r>
            <a:endParaRPr lang="tr-TR" sz="4000" dirty="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3400" y="1730979"/>
            <a:ext cx="8305800" cy="4691669"/>
          </a:xfrm>
          <a:prstGeom prst="rect">
            <a:avLst/>
          </a:prstGeom>
        </p:spPr>
        <p:txBody>
          <a:bodyPr vert="horz" wrap="square" lIns="0" tIns="226695" rIns="0" bIns="0" rtlCol="0">
            <a:spAutoFit/>
          </a:bodyPr>
          <a:lstStyle/>
          <a:p>
            <a:pPr marL="354965" marR="270510" indent="-342900">
              <a:lnSpc>
                <a:spcPct val="100000"/>
              </a:lnSpc>
              <a:spcBef>
                <a:spcPts val="1535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 **operational definition** is a definition that describes how a concept or variable will be measured or observed in research or practical applications. It provides a clear, measurable expression of an abstract concept, specifying what it means and how it will be evaluated.</a:t>
            </a:r>
          </a:p>
          <a:p>
            <a:pPr marL="354965" marR="270510" indent="-342900">
              <a:lnSpc>
                <a:spcPct val="100000"/>
              </a:lnSpc>
              <a:spcBef>
                <a:spcPts val="1535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Happiness</a:t>
            </a:r>
            <a:r>
              <a:rPr lang="tr-TR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(A person's happiness might be defined by their score on a specific happiness survey.)  </a:t>
            </a:r>
          </a:p>
          <a:p>
            <a:pPr marL="354965" marR="270510" indent="-342900">
              <a:lnSpc>
                <a:spcPct val="100000"/>
              </a:lnSpc>
              <a:spcBef>
                <a:spcPts val="1535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Success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(A student's success might be measured by their score on an exam.)  </a:t>
            </a:r>
          </a:p>
          <a:p>
            <a:pPr marL="354965" marR="270510" indent="-342900">
              <a:lnSpc>
                <a:spcPct val="100000"/>
              </a:lnSpc>
              <a:spcBef>
                <a:spcPts val="1535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Stress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(Stress level can be determined by the result of a specific psychological test.) </a:t>
            </a:r>
            <a:endParaRPr lang="tr-T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54965" marR="270510" indent="-342900">
              <a:lnSpc>
                <a:spcPct val="100000"/>
              </a:lnSpc>
              <a:spcBef>
                <a:spcPts val="1535"/>
              </a:spcBef>
              <a:buFont typeface="Arial MT"/>
              <a:buChar char="•"/>
              <a:tabLst>
                <a:tab pos="354965" algn="l"/>
              </a:tabLst>
            </a:pPr>
            <a:r>
              <a:rPr lang="tr-TR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SOYUT ---- SOMUT</a:t>
            </a: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685800" y="1981200"/>
            <a:ext cx="8048625" cy="3953005"/>
          </a:xfrm>
          <a:prstGeom prst="rect">
            <a:avLst/>
          </a:prstGeom>
        </p:spPr>
        <p:txBody>
          <a:bodyPr vert="horz" wrap="square" lIns="0" tIns="226695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535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concept can have </a:t>
            </a:r>
            <a:r>
              <a:rPr lang="en-US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more than one </a:t>
            </a:r>
            <a:r>
              <a:rPr lang="tr-TR" sz="24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operational</a:t>
            </a:r>
            <a:r>
              <a:rPr lang="en-US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definition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The important thing is which operations you use to define the variables in your research.</a:t>
            </a:r>
          </a:p>
          <a:p>
            <a:pPr marL="12065" marR="5080">
              <a:lnSpc>
                <a:spcPct val="100000"/>
              </a:lnSpc>
              <a:spcBef>
                <a:spcPts val="1535"/>
              </a:spcBef>
              <a:tabLst>
                <a:tab pos="354965" algn="l"/>
              </a:tabLst>
            </a:pPr>
            <a:r>
              <a:rPr lang="tr-TR" sz="24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E.g</a:t>
            </a:r>
            <a:r>
              <a:rPr lang="tr-TR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r>
              <a:rPr lang="en-US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What are the working definitions of anxiety?</a:t>
            </a:r>
          </a:p>
          <a:p>
            <a:pPr marL="354965" marR="5080" indent="-342900">
              <a:lnSpc>
                <a:spcPct val="100000"/>
              </a:lnSpc>
              <a:spcBef>
                <a:spcPts val="1535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State-Trait Anxiety Scale scores</a:t>
            </a:r>
          </a:p>
          <a:p>
            <a:pPr marL="354965" marR="5080" indent="-342900">
              <a:lnSpc>
                <a:spcPct val="100000"/>
              </a:lnSpc>
              <a:spcBef>
                <a:spcPts val="1535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May be an avoidance reaction</a:t>
            </a:r>
            <a:r>
              <a:rPr 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… </a:t>
            </a:r>
            <a:r>
              <a:rPr 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</a:t>
            </a: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54965" marR="5080" indent="-342900">
              <a:lnSpc>
                <a:spcPct val="100000"/>
              </a:lnSpc>
              <a:spcBef>
                <a:spcPts val="1535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Movement in the sympathetic nervous system </a:t>
            </a:r>
            <a:r>
              <a:rPr 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heart rate, sweating, etc.</a:t>
            </a:r>
            <a:endParaRPr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object 3">
            <a:extLst>
              <a:ext uri="{FF2B5EF4-FFF2-40B4-BE49-F238E27FC236}">
                <a16:creationId xmlns="" xmlns:a16="http://schemas.microsoft.com/office/drawing/2014/main" id="{FE9F6C4D-2F2E-BCF7-859C-16BDD0D73FDC}"/>
              </a:ext>
            </a:extLst>
          </p:cNvPr>
          <p:cNvSpPr txBox="1">
            <a:spLocks/>
          </p:cNvSpPr>
          <p:nvPr/>
        </p:nvSpPr>
        <p:spPr>
          <a:xfrm>
            <a:off x="-762000" y="1143000"/>
            <a:ext cx="8915400" cy="627736"/>
          </a:xfrm>
          <a:prstGeom prst="rect">
            <a:avLst/>
          </a:prstGeom>
        </p:spPr>
        <p:txBody>
          <a:bodyPr vert="horz" wrap="square" lIns="0" tIns="12065" rIns="0" bIns="0" rtlCol="0" anchor="b">
            <a:sp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2812415" lvl="1" algn="l">
              <a:spcBef>
                <a:spcPts val="1785"/>
              </a:spcBef>
            </a:pPr>
            <a:r>
              <a:rPr lang="tr-TR" sz="4000" b="1" dirty="0" err="1">
                <a:solidFill>
                  <a:srgbClr val="252525"/>
                </a:solidFill>
                <a:latin typeface="Times New Roman"/>
                <a:cs typeface="Times New Roman"/>
              </a:rPr>
              <a:t>Operational</a:t>
            </a:r>
            <a:r>
              <a:rPr lang="tr-TR" sz="4000" b="1" dirty="0">
                <a:solidFill>
                  <a:srgbClr val="252525"/>
                </a:solidFill>
                <a:latin typeface="Times New Roman"/>
                <a:cs typeface="Times New Roman"/>
              </a:rPr>
              <a:t> Definition</a:t>
            </a:r>
            <a:endParaRPr lang="tr-TR" sz="40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="" xmlns:a16="http://schemas.microsoft.com/office/drawing/2014/main" id="{88381736-6C37-ACA4-86EB-AF2D316A75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383DE781-088F-2E42-0E47-45CF8A2EFA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3492" y="2323652"/>
            <a:ext cx="7490908" cy="3508977"/>
          </a:xfrm>
        </p:spPr>
        <p:txBody>
          <a:bodyPr/>
          <a:lstStyle/>
          <a:p>
            <a:pPr marL="68580" indent="0">
              <a:buNone/>
            </a:pPr>
            <a:endParaRPr lang="tr-TR" dirty="0"/>
          </a:p>
          <a:p>
            <a:pPr marL="68580" indent="0">
              <a:buNone/>
            </a:pPr>
            <a:endParaRPr lang="tr-TR" dirty="0"/>
          </a:p>
          <a:p>
            <a:pPr marL="68580" indent="0">
              <a:buNone/>
            </a:pPr>
            <a:endParaRPr lang="tr-TR" dirty="0"/>
          </a:p>
          <a:p>
            <a:pPr marL="68580" indent="0" algn="r">
              <a:buNone/>
            </a:pPr>
            <a:endParaRPr lang="tr-TR" dirty="0"/>
          </a:p>
          <a:p>
            <a:pPr marL="68580" indent="0" algn="r">
              <a:buNone/>
            </a:pPr>
            <a:endParaRPr lang="tr-TR" dirty="0"/>
          </a:p>
          <a:p>
            <a:pPr marL="68580" indent="0" algn="r">
              <a:buNone/>
            </a:pPr>
            <a:r>
              <a:rPr lang="tr-TR" sz="3200" b="1" i="1" dirty="0" err="1">
                <a:solidFill>
                  <a:srgbClr val="FF0000"/>
                </a:solidFill>
              </a:rPr>
              <a:t>Any</a:t>
            </a:r>
            <a:r>
              <a:rPr lang="tr-TR" sz="3200" b="1" i="1" dirty="0">
                <a:solidFill>
                  <a:srgbClr val="FF0000"/>
                </a:solidFill>
              </a:rPr>
              <a:t> </a:t>
            </a:r>
            <a:r>
              <a:rPr lang="tr-TR" sz="3200" b="1" i="1" dirty="0" err="1">
                <a:solidFill>
                  <a:srgbClr val="FF0000"/>
                </a:solidFill>
              </a:rPr>
              <a:t>questions</a:t>
            </a:r>
            <a:r>
              <a:rPr lang="tr-TR" sz="3200" b="1" i="1" dirty="0">
                <a:solidFill>
                  <a:srgbClr val="FF000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862922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="" xmlns:a16="http://schemas.microsoft.com/office/drawing/2014/main" id="{A7ABDC85-7B10-7621-AB0E-BB1133B71B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838200"/>
            <a:ext cx="7024744" cy="1143000"/>
          </a:xfrm>
        </p:spPr>
        <p:txBody>
          <a:bodyPr/>
          <a:lstStyle/>
          <a:p>
            <a:r>
              <a:rPr lang="tr-TR" b="1" i="1" dirty="0" err="1"/>
              <a:t>To</a:t>
            </a:r>
            <a:r>
              <a:rPr lang="tr-TR" b="1" i="1" dirty="0"/>
              <a:t> start…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="" xmlns:a16="http://schemas.microsoft.com/office/drawing/2014/main" id="{867D323B-4C53-AEEF-966C-B8EFC6389B65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571500" y="1981200"/>
            <a:ext cx="8001000" cy="2949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tr-TR" altLang="tr-TR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What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tr-TR" altLang="tr-TR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are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tr-TR" altLang="tr-TR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main </a:t>
            </a:r>
            <a:r>
              <a:rPr kumimoji="0" lang="tr-TR" altLang="tr-TR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ways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tr-TR" altLang="tr-TR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tr-TR" altLang="tr-TR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classify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tr-TR" altLang="tr-TR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research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in </a:t>
            </a:r>
            <a:r>
              <a:rPr kumimoji="0" lang="tr-TR" altLang="tr-TR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psychology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?</a:t>
            </a:r>
          </a:p>
          <a:p>
            <a:pPr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How </a:t>
            </a:r>
            <a:r>
              <a:rPr kumimoji="0" lang="tr-TR" altLang="tr-TR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does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tr-TR" altLang="tr-TR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quantitative</a:t>
            </a:r>
            <a:r>
              <a:rPr kumimoji="0" lang="tr-TR" altLang="tr-TR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tr-TR" altLang="tr-TR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research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tr-TR" altLang="tr-TR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differ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tr-TR" altLang="tr-TR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from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tr-TR" altLang="tr-TR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qualitative</a:t>
            </a:r>
            <a:r>
              <a:rPr kumimoji="0" lang="tr-TR" altLang="tr-TR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tr-TR" altLang="tr-TR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research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?</a:t>
            </a:r>
          </a:p>
          <a:p>
            <a:pPr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tr-TR" altLang="tr-TR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What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tr-TR" altLang="tr-TR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distinguishes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tr-TR" altLang="tr-TR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descriptive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tr-TR" altLang="tr-TR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correlational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tr-TR" altLang="tr-TR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and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tr-TR" altLang="tr-TR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experimental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tr-TR" altLang="tr-TR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research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?</a:t>
            </a:r>
          </a:p>
          <a:p>
            <a:pPr lvl="0" indent="-3429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</a:pP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would you ensure representativeness?</a:t>
            </a:r>
            <a:r>
              <a:rPr lang="tr-TR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in </a:t>
            </a:r>
            <a:r>
              <a:rPr lang="tr-TR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terms</a:t>
            </a:r>
            <a:r>
              <a:rPr lang="tr-TR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sample</a:t>
            </a:r>
            <a:r>
              <a:rPr lang="tr-TR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tr-TR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population</a:t>
            </a:r>
            <a:endParaRPr kumimoji="0" lang="tr-TR" alt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Can a </a:t>
            </a:r>
            <a:r>
              <a:rPr kumimoji="0" lang="tr-TR" altLang="tr-TR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study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be </a:t>
            </a:r>
            <a:r>
              <a:rPr kumimoji="0" lang="tr-TR" altLang="tr-TR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both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tr-TR" altLang="tr-TR" sz="1800" dirty="0" err="1">
                <a:solidFill>
                  <a:schemeClr val="tx1"/>
                </a:solidFill>
                <a:latin typeface="Arial" panose="020B0604020202020204" pitchFamily="34" charset="0"/>
              </a:rPr>
              <a:t>correlational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tr-TR" altLang="tr-TR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and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tr-TR" altLang="tr-TR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experimental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? </a:t>
            </a:r>
            <a:r>
              <a:rPr kumimoji="0" lang="tr-TR" altLang="tr-TR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Why</a:t>
            </a:r>
            <a:r>
              <a:rPr kumimoji="0" lang="tr-TR" altLang="tr-TR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tr-TR" altLang="tr-TR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or</a:t>
            </a:r>
            <a:r>
              <a:rPr kumimoji="0" lang="tr-TR" altLang="tr-TR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tr-TR" altLang="tr-TR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why</a:t>
            </a:r>
            <a:r>
              <a:rPr kumimoji="0" lang="tr-TR" altLang="tr-TR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not?</a:t>
            </a:r>
          </a:p>
        </p:txBody>
      </p:sp>
      <p:pic>
        <p:nvPicPr>
          <p:cNvPr id="1027" name="Picture 3" descr="The power of the question mark - SWOOP Analytics® | Digital Workplace  Analytics">
            <a:extLst>
              <a:ext uri="{FF2B5EF4-FFF2-40B4-BE49-F238E27FC236}">
                <a16:creationId xmlns="" xmlns:a16="http://schemas.microsoft.com/office/drawing/2014/main" id="{AA3E8676-1001-1496-BD5D-2421BD1C8D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4457" y="4972427"/>
            <a:ext cx="6629400" cy="1420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2874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143000" y="826159"/>
            <a:ext cx="6705600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tr-TR" sz="4000" b="1" dirty="0">
                <a:solidFill>
                  <a:srgbClr val="2E5796"/>
                </a:solidFill>
                <a:latin typeface="Palatino Linotype"/>
                <a:cs typeface="Palatino Linotype"/>
              </a:rPr>
              <a:t>RESEARCH HYPOTHESIS</a:t>
            </a:r>
            <a:endParaRPr sz="4000" b="1" dirty="0">
              <a:latin typeface="Palatino Linotype"/>
              <a:cs typeface="Palatino Linotype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18540" y="1524000"/>
            <a:ext cx="7988300" cy="5640006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354965" marR="417195" indent="-342900">
              <a:lnSpc>
                <a:spcPts val="3020"/>
              </a:lnSpc>
              <a:spcBef>
                <a:spcPts val="480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z="2000" dirty="0">
                <a:solidFill>
                  <a:schemeClr val="tx1"/>
                </a:solidFill>
                <a:latin typeface="Times New Roman"/>
                <a:cs typeface="Times New Roman"/>
              </a:rPr>
              <a:t>It is the concrete, analyzable-testable form of a research problem.</a:t>
            </a:r>
          </a:p>
          <a:p>
            <a:pPr marL="354965" marR="417195" indent="-342900">
              <a:lnSpc>
                <a:spcPts val="3020"/>
              </a:lnSpc>
              <a:spcBef>
                <a:spcPts val="480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z="2000" dirty="0">
                <a:solidFill>
                  <a:schemeClr val="tx1"/>
                </a:solidFill>
                <a:latin typeface="Times New Roman"/>
                <a:cs typeface="Times New Roman"/>
              </a:rPr>
              <a:t>It is the expression of predictions about the possible outcome of a research, scientific propositions.</a:t>
            </a:r>
          </a:p>
          <a:p>
            <a:pPr marL="354965" marR="417195" indent="-342900">
              <a:lnSpc>
                <a:spcPts val="3020"/>
              </a:lnSpc>
              <a:spcBef>
                <a:spcPts val="480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z="2000" dirty="0">
                <a:solidFill>
                  <a:schemeClr val="tx1"/>
                </a:solidFill>
                <a:latin typeface="Times New Roman"/>
                <a:cs typeface="Times New Roman"/>
              </a:rPr>
              <a:t>We form our hypotheses in the light of theories and based on the results of studies in the literature.</a:t>
            </a:r>
            <a:endParaRPr lang="tr-TR" sz="20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354965" marR="417195" indent="-342900">
              <a:lnSpc>
                <a:spcPts val="3020"/>
              </a:lnSpc>
              <a:spcBef>
                <a:spcPts val="480"/>
              </a:spcBef>
              <a:buFont typeface="Arial MT"/>
              <a:buChar char="•"/>
              <a:tabLst>
                <a:tab pos="354965" algn="l"/>
              </a:tabLst>
            </a:pPr>
            <a:endParaRPr lang="en-US" sz="20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12065" marR="417195">
              <a:lnSpc>
                <a:spcPts val="3020"/>
              </a:lnSpc>
              <a:spcBef>
                <a:spcPts val="480"/>
              </a:spcBef>
              <a:tabLst>
                <a:tab pos="354965" algn="l"/>
              </a:tabLst>
            </a:pPr>
            <a:r>
              <a:rPr lang="en-US" sz="2000" b="1" dirty="0">
                <a:solidFill>
                  <a:schemeClr val="tx1"/>
                </a:solidFill>
                <a:latin typeface="Times New Roman"/>
                <a:cs typeface="Times New Roman"/>
              </a:rPr>
              <a:t>Writing a hypothesis;</a:t>
            </a:r>
          </a:p>
          <a:p>
            <a:pPr marL="354965" marR="417195" indent="-342900">
              <a:lnSpc>
                <a:spcPts val="3020"/>
              </a:lnSpc>
              <a:spcBef>
                <a:spcPts val="480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z="2000" i="1" dirty="0">
                <a:solidFill>
                  <a:schemeClr val="tx1"/>
                </a:solidFill>
                <a:latin typeface="Times New Roman"/>
                <a:cs typeface="Times New Roman"/>
              </a:rPr>
              <a:t>The variables of the research and the levels (different conditions) of the variables are clear.</a:t>
            </a:r>
          </a:p>
          <a:p>
            <a:pPr marL="354965" marR="417195" indent="-342900">
              <a:lnSpc>
                <a:spcPts val="3020"/>
              </a:lnSpc>
              <a:spcBef>
                <a:spcPts val="480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z="2000" i="1" dirty="0">
                <a:solidFill>
                  <a:schemeClr val="tx1"/>
                </a:solidFill>
                <a:latin typeface="Times New Roman"/>
                <a:cs typeface="Times New Roman"/>
              </a:rPr>
              <a:t>Our research method and design</a:t>
            </a:r>
          </a:p>
          <a:p>
            <a:pPr marL="354965" marR="417195" indent="-342900">
              <a:lnSpc>
                <a:spcPts val="3020"/>
              </a:lnSpc>
              <a:spcBef>
                <a:spcPts val="480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z="2000" i="1" dirty="0">
                <a:solidFill>
                  <a:schemeClr val="tx1"/>
                </a:solidFill>
                <a:latin typeface="Times New Roman"/>
                <a:cs typeface="Times New Roman"/>
              </a:rPr>
              <a:t>It guides the researcher about the statistical analyzes we will use.</a:t>
            </a:r>
          </a:p>
          <a:p>
            <a:pPr marL="354965" marR="417195" indent="-342900">
              <a:lnSpc>
                <a:spcPts val="3020"/>
              </a:lnSpc>
              <a:spcBef>
                <a:spcPts val="480"/>
              </a:spcBef>
              <a:buFont typeface="Arial MT"/>
              <a:buChar char="•"/>
              <a:tabLst>
                <a:tab pos="354965" algn="l"/>
              </a:tabLst>
            </a:pPr>
            <a:endParaRPr lang="en-US" sz="28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354965" marR="417195" indent="-342900">
              <a:lnSpc>
                <a:spcPts val="3020"/>
              </a:lnSpc>
              <a:spcBef>
                <a:spcPts val="480"/>
              </a:spcBef>
              <a:buFont typeface="Arial MT"/>
              <a:buChar char="•"/>
              <a:tabLst>
                <a:tab pos="354965" algn="l"/>
              </a:tabLst>
            </a:pPr>
            <a:endParaRPr sz="2200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71600" y="781964"/>
            <a:ext cx="6934200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tr-TR" sz="4000" b="1" dirty="0">
                <a:solidFill>
                  <a:srgbClr val="2E5796"/>
                </a:solidFill>
                <a:latin typeface="Palatino Linotype"/>
                <a:cs typeface="Palatino Linotype"/>
              </a:rPr>
              <a:t>RESEARCH HYPOTHESIS</a:t>
            </a:r>
            <a:endParaRPr sz="4000" b="1" dirty="0">
              <a:latin typeface="Palatino Linotype"/>
              <a:cs typeface="Palatino Linotype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97407" y="1371600"/>
            <a:ext cx="7833359" cy="4473661"/>
          </a:xfrm>
          <a:prstGeom prst="rect">
            <a:avLst/>
          </a:prstGeom>
        </p:spPr>
        <p:txBody>
          <a:bodyPr vert="horz" wrap="square" lIns="0" tIns="2546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05"/>
              </a:spcBef>
            </a:pPr>
            <a:r>
              <a:rPr lang="en-US" sz="3000" b="1" dirty="0">
                <a:solidFill>
                  <a:srgbClr val="FF0000"/>
                </a:solidFill>
                <a:latin typeface="Times New Roman"/>
                <a:cs typeface="Times New Roman"/>
              </a:rPr>
              <a:t>A good hypothesis;</a:t>
            </a:r>
          </a:p>
          <a:p>
            <a:pPr marL="469900" indent="-457200">
              <a:lnSpc>
                <a:spcPct val="100000"/>
              </a:lnSpc>
              <a:spcBef>
                <a:spcPts val="2005"/>
              </a:spcBef>
              <a:buFont typeface="Arial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Times New Roman"/>
                <a:cs typeface="Times New Roman"/>
              </a:rPr>
              <a:t>Theoretical foundation,</a:t>
            </a:r>
          </a:p>
          <a:p>
            <a:pPr marL="469900" indent="-457200">
              <a:lnSpc>
                <a:spcPct val="100000"/>
              </a:lnSpc>
              <a:spcBef>
                <a:spcPts val="2005"/>
              </a:spcBef>
              <a:buFont typeface="Arial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Times New Roman"/>
                <a:cs typeface="Times New Roman"/>
              </a:rPr>
              <a:t>Not contradicting what is known,</a:t>
            </a:r>
          </a:p>
          <a:p>
            <a:pPr marL="469900" indent="-457200">
              <a:lnSpc>
                <a:spcPct val="100000"/>
              </a:lnSpc>
              <a:spcBef>
                <a:spcPts val="2005"/>
              </a:spcBef>
              <a:buFont typeface="Arial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Times New Roman"/>
                <a:cs typeface="Times New Roman"/>
              </a:rPr>
              <a:t>The relationship between variables should be well defined,</a:t>
            </a:r>
          </a:p>
          <a:p>
            <a:pPr marL="469900" indent="-457200">
              <a:lnSpc>
                <a:spcPct val="100000"/>
              </a:lnSpc>
              <a:spcBef>
                <a:spcPts val="2005"/>
              </a:spcBef>
              <a:buFont typeface="Arial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Times New Roman"/>
                <a:cs typeface="Times New Roman"/>
              </a:rPr>
              <a:t>It should be testable,</a:t>
            </a:r>
          </a:p>
          <a:p>
            <a:pPr marL="469900" indent="-457200">
              <a:lnSpc>
                <a:spcPct val="100000"/>
              </a:lnSpc>
              <a:spcBef>
                <a:spcPts val="2005"/>
              </a:spcBef>
              <a:buFont typeface="Arial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Times New Roman"/>
                <a:cs typeface="Times New Roman"/>
              </a:rPr>
              <a:t>It should be testable with the time and means available,</a:t>
            </a:r>
          </a:p>
          <a:p>
            <a:pPr marL="469900" indent="-457200">
              <a:lnSpc>
                <a:spcPct val="100000"/>
              </a:lnSpc>
              <a:spcBef>
                <a:spcPts val="2005"/>
              </a:spcBef>
              <a:buFont typeface="Arial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Times New Roman"/>
                <a:cs typeface="Times New Roman"/>
              </a:rPr>
              <a:t>Clear, simple, understandable and useful</a:t>
            </a:r>
            <a:r>
              <a:rPr lang="tr-TR" sz="2400" dirty="0">
                <a:solidFill>
                  <a:schemeClr val="tx1"/>
                </a:solidFill>
                <a:latin typeface="Times New Roman"/>
                <a:cs typeface="Times New Roman"/>
              </a:rPr>
              <a:t>…</a:t>
            </a:r>
            <a:endParaRPr sz="2400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24000" y="820064"/>
            <a:ext cx="6592862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tr-TR" b="1" dirty="0">
                <a:solidFill>
                  <a:srgbClr val="2E5796"/>
                </a:solidFill>
                <a:latin typeface="Palatino Linotype"/>
                <a:cs typeface="Palatino Linotype"/>
              </a:rPr>
              <a:t>RESEARCH HYPOTHESIS</a:t>
            </a:r>
            <a:endParaRPr sz="4000" dirty="0">
              <a:latin typeface="Palatino Linotype"/>
              <a:cs typeface="Palatino Linotype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18541" y="1447800"/>
            <a:ext cx="7763460" cy="4384534"/>
          </a:xfrm>
          <a:prstGeom prst="rect">
            <a:avLst/>
          </a:prstGeom>
        </p:spPr>
        <p:txBody>
          <a:bodyPr vert="horz" wrap="square" lIns="0" tIns="2070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630"/>
              </a:spcBef>
            </a:pPr>
            <a:r>
              <a:rPr lang="en-US" sz="20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Types of hypothesis:</a:t>
            </a:r>
          </a:p>
          <a:p>
            <a:pPr marL="469900" indent="-457200">
              <a:lnSpc>
                <a:spcPct val="100000"/>
              </a:lnSpc>
              <a:spcBef>
                <a:spcPts val="1630"/>
              </a:spcBef>
              <a:buFont typeface="+mj-lt"/>
              <a:buAutoNum type="arabicPeriod"/>
            </a:pPr>
            <a:r>
              <a:rPr lang="en-US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Null Hypothesis (H0): </a:t>
            </a:r>
            <a:r>
              <a:rPr lang="en-US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There is </a:t>
            </a:r>
            <a:r>
              <a:rPr lang="en-US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 difference </a:t>
            </a:r>
            <a:r>
              <a:rPr lang="en-US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between the groups or</a:t>
            </a:r>
            <a:r>
              <a:rPr lang="tr-TR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indicates that there is no relationship between the variables.</a:t>
            </a:r>
          </a:p>
          <a:p>
            <a:pPr marL="469900" indent="-457200">
              <a:lnSpc>
                <a:spcPct val="100000"/>
              </a:lnSpc>
              <a:spcBef>
                <a:spcPts val="1630"/>
              </a:spcBef>
              <a:buFont typeface="+mj-lt"/>
              <a:buAutoNum type="arabicPeriod"/>
            </a:pPr>
            <a:r>
              <a:rPr lang="en-US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Research Hypothesis (H1): </a:t>
            </a:r>
            <a:r>
              <a:rPr lang="en-US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</a:t>
            </a:r>
            <a:r>
              <a:rPr lang="en-US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significant difference </a:t>
            </a:r>
            <a:r>
              <a:rPr lang="en-US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between groups</a:t>
            </a:r>
            <a:r>
              <a:rPr lang="tr-TR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 that there is a significant relationship between variables. The research hypothesis is established in two ways;</a:t>
            </a:r>
          </a:p>
          <a:p>
            <a:pPr marL="355600" lvl="4" indent="-342900" algn="just">
              <a:spcBef>
                <a:spcPts val="1630"/>
              </a:spcBef>
              <a:buFont typeface="Arial" pitchFamily="34" charset="0"/>
              <a:buChar char="•"/>
            </a:pPr>
            <a:r>
              <a:rPr lang="tr-TR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Two </a:t>
            </a:r>
            <a:r>
              <a:rPr lang="tr-TR" b="1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way</a:t>
            </a:r>
            <a:r>
              <a:rPr lang="tr-TR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</a:t>
            </a:r>
            <a:r>
              <a:rPr lang="en-US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There is </a:t>
            </a:r>
            <a:r>
              <a:rPr lang="en-US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significant difference </a:t>
            </a:r>
            <a:r>
              <a:rPr lang="en-US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 a </a:t>
            </a:r>
            <a:r>
              <a:rPr lang="en-US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significant</a:t>
            </a:r>
            <a:r>
              <a:rPr lang="tr-TR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relationship</a:t>
            </a:r>
            <a:r>
              <a:rPr lang="en-US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....</a:t>
            </a:r>
            <a:r>
              <a:rPr lang="tr-TR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are available.</a:t>
            </a:r>
          </a:p>
          <a:p>
            <a:pPr marL="355600" lvl="2" indent="-342900" algn="just">
              <a:spcBef>
                <a:spcPts val="1630"/>
              </a:spcBef>
              <a:buFont typeface="Arial" pitchFamily="34" charset="0"/>
              <a:buChar char="•"/>
            </a:pPr>
            <a:r>
              <a:rPr lang="tr-TR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</a:t>
            </a:r>
            <a:r>
              <a:rPr lang="en-US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One-way </a:t>
            </a:r>
            <a:r>
              <a:rPr lang="tr-TR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</a:t>
            </a:r>
            <a:r>
              <a:rPr lang="en-US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indicates the </a:t>
            </a:r>
            <a:r>
              <a:rPr lang="en-US" b="1" u="sng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direction of the relationship </a:t>
            </a:r>
            <a:r>
              <a:rPr lang="en-US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 difference (if an experimental study is not being conducted or the result is uncertain, two-way hypotheses should be preferred)</a:t>
            </a:r>
            <a:endParaRPr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24000" y="820064"/>
            <a:ext cx="6324599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tr-TR" b="1" dirty="0">
                <a:solidFill>
                  <a:srgbClr val="2E5796"/>
                </a:solidFill>
                <a:latin typeface="Palatino Linotype"/>
                <a:cs typeface="Palatino Linotype"/>
              </a:rPr>
              <a:t>RESEARCH VARIABLES</a:t>
            </a:r>
            <a:endParaRPr sz="4000" b="1" dirty="0">
              <a:latin typeface="Palatino Linotype"/>
              <a:cs typeface="Palatino Linotype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10259" y="1752600"/>
            <a:ext cx="7752080" cy="2755241"/>
          </a:xfrm>
          <a:prstGeom prst="rect">
            <a:avLst/>
          </a:prstGeom>
        </p:spPr>
        <p:txBody>
          <a:bodyPr vert="horz" wrap="square" lIns="0" tIns="641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5"/>
              </a:spcBef>
            </a:pPr>
            <a:endParaRPr lang="tr-TR" sz="3000" b="1" spc="-1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lang="en-US" sz="2800" b="1" i="1" spc="-10" dirty="0">
                <a:solidFill>
                  <a:schemeClr val="tx1"/>
                </a:solidFill>
                <a:latin typeface="Times New Roman"/>
                <a:cs typeface="Times New Roman"/>
              </a:rPr>
              <a:t>Variables included in the study</a:t>
            </a:r>
            <a:r>
              <a:rPr lang="tr-TR" sz="2800" b="1" i="1" spc="-1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tr-TR" sz="2800" b="1" i="1" spc="-10" dirty="0" err="1">
                <a:solidFill>
                  <a:schemeClr val="tx1"/>
                </a:solidFill>
                <a:latin typeface="Times New Roman"/>
                <a:cs typeface="Times New Roman"/>
              </a:rPr>
              <a:t>are</a:t>
            </a:r>
            <a:r>
              <a:rPr lang="tr-TR" sz="2800" b="1" i="1" spc="-10" dirty="0">
                <a:solidFill>
                  <a:schemeClr val="tx1"/>
                </a:solidFill>
                <a:latin typeface="Times New Roman"/>
                <a:cs typeface="Times New Roman"/>
              </a:rPr>
              <a:t>;</a:t>
            </a:r>
            <a:endParaRPr lang="en-US" sz="2800" b="1" i="1" spc="-1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527050" lvl="1" indent="-514350">
              <a:spcBef>
                <a:spcPts val="505"/>
              </a:spcBef>
              <a:buFont typeface="+mj-lt"/>
              <a:buAutoNum type="arabicPeriod"/>
            </a:pPr>
            <a:r>
              <a:rPr lang="en-US" sz="2400" spc="-10" dirty="0">
                <a:solidFill>
                  <a:schemeClr val="tx1"/>
                </a:solidFill>
                <a:latin typeface="Times New Roman"/>
                <a:cs typeface="Times New Roman"/>
              </a:rPr>
              <a:t>Dependent</a:t>
            </a:r>
            <a:r>
              <a:rPr lang="tr-TR" sz="2400" spc="-1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tr-TR" sz="2400" spc="-10" dirty="0" err="1">
                <a:solidFill>
                  <a:schemeClr val="tx1"/>
                </a:solidFill>
                <a:latin typeface="Times New Roman"/>
                <a:cs typeface="Times New Roman"/>
              </a:rPr>
              <a:t>Variable</a:t>
            </a:r>
            <a:endParaRPr lang="en-US" sz="2400" spc="-1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527050" lvl="1" indent="-514350">
              <a:spcBef>
                <a:spcPts val="505"/>
              </a:spcBef>
              <a:buFont typeface="+mj-lt"/>
              <a:buAutoNum type="arabicPeriod"/>
            </a:pPr>
            <a:r>
              <a:rPr lang="en-US" sz="2400" spc="-10" dirty="0">
                <a:solidFill>
                  <a:schemeClr val="tx1"/>
                </a:solidFill>
                <a:latin typeface="Times New Roman"/>
                <a:cs typeface="Times New Roman"/>
              </a:rPr>
              <a:t>Independent </a:t>
            </a:r>
            <a:r>
              <a:rPr lang="tr-TR" sz="2400" spc="-10" dirty="0" err="1">
                <a:solidFill>
                  <a:schemeClr val="tx1"/>
                </a:solidFill>
                <a:latin typeface="Times New Roman"/>
                <a:cs typeface="Times New Roman"/>
              </a:rPr>
              <a:t>Variable</a:t>
            </a:r>
            <a:endParaRPr lang="en-US" sz="2400" spc="-1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527050" lvl="1" indent="-514350">
              <a:spcBef>
                <a:spcPts val="505"/>
              </a:spcBef>
              <a:buFont typeface="+mj-lt"/>
              <a:buAutoNum type="arabicPeriod"/>
            </a:pPr>
            <a:r>
              <a:rPr lang="tr-TR" sz="2400" spc="-10" dirty="0" err="1">
                <a:solidFill>
                  <a:schemeClr val="tx1"/>
                </a:solidFill>
                <a:latin typeface="Times New Roman"/>
                <a:cs typeface="Times New Roman"/>
              </a:rPr>
              <a:t>Confounding</a:t>
            </a:r>
            <a:r>
              <a:rPr lang="tr-TR" sz="2400" spc="-1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tr-TR" sz="2400" spc="-10" dirty="0" err="1">
                <a:solidFill>
                  <a:schemeClr val="tx1"/>
                </a:solidFill>
                <a:latin typeface="Times New Roman"/>
                <a:cs typeface="Times New Roman"/>
              </a:rPr>
              <a:t>Variable</a:t>
            </a:r>
            <a:endParaRPr lang="en-US" sz="2400" spc="-1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527050" lvl="1" indent="-514350">
              <a:spcBef>
                <a:spcPts val="505"/>
              </a:spcBef>
              <a:buFont typeface="+mj-lt"/>
              <a:buAutoNum type="arabicPeriod"/>
            </a:pPr>
            <a:r>
              <a:rPr lang="en-US" sz="2400" spc="-10" dirty="0">
                <a:solidFill>
                  <a:schemeClr val="tx1"/>
                </a:solidFill>
                <a:latin typeface="Times New Roman"/>
                <a:cs typeface="Times New Roman"/>
              </a:rPr>
              <a:t>Control </a:t>
            </a:r>
            <a:r>
              <a:rPr lang="tr-TR" sz="2400" spc="-10" dirty="0" err="1">
                <a:solidFill>
                  <a:schemeClr val="tx1"/>
                </a:solidFill>
                <a:latin typeface="Times New Roman"/>
                <a:cs typeface="Times New Roman"/>
              </a:rPr>
              <a:t>Variable</a:t>
            </a:r>
            <a:endParaRPr lang="en-US" sz="2400" spc="-10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71600" y="743864"/>
            <a:ext cx="6781800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tr-TR" b="1" dirty="0">
                <a:solidFill>
                  <a:srgbClr val="2E5796"/>
                </a:solidFill>
                <a:latin typeface="Palatino Linotype"/>
                <a:cs typeface="Palatino Linotype"/>
              </a:rPr>
              <a:t>RESEARCH VARIABLES</a:t>
            </a:r>
            <a:endParaRPr sz="4000" dirty="0">
              <a:latin typeface="Palatino Linotype"/>
              <a:cs typeface="Palatino Linotype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09600" y="1371600"/>
            <a:ext cx="7905267" cy="505843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355600" algn="l"/>
              </a:tabLst>
            </a:pPr>
            <a:r>
              <a:rPr lang="en-US" sz="2300" b="1" spc="-80" dirty="0">
                <a:solidFill>
                  <a:schemeClr val="tx1"/>
                </a:solidFill>
                <a:latin typeface="Tahoma"/>
                <a:cs typeface="Tahoma"/>
              </a:rPr>
              <a:t>Dependent Variable</a:t>
            </a:r>
            <a:r>
              <a:rPr lang="en-US" sz="2300" spc="-80" dirty="0">
                <a:solidFill>
                  <a:schemeClr val="tx1"/>
                </a:solidFill>
                <a:latin typeface="Tahoma"/>
                <a:cs typeface="Tahoma"/>
              </a:rPr>
              <a:t>: The outcome variable (Y) is the</a:t>
            </a:r>
            <a:r>
              <a:rPr lang="tr-TR" sz="2300" spc="-80" dirty="0">
                <a:solidFill>
                  <a:schemeClr val="tx1"/>
                </a:solidFill>
                <a:latin typeface="Tahoma"/>
                <a:cs typeface="Tahoma"/>
              </a:rPr>
              <a:t> </a:t>
            </a:r>
            <a:r>
              <a:rPr lang="en-US" sz="2300" spc="-80" dirty="0">
                <a:solidFill>
                  <a:schemeClr val="tx1"/>
                </a:solidFill>
                <a:latin typeface="Tahoma"/>
                <a:cs typeface="Tahoma"/>
              </a:rPr>
              <a:t>variable whose change is of interest and whose change with</a:t>
            </a:r>
            <a:r>
              <a:rPr lang="tr-TR" sz="2300" spc="-80" dirty="0">
                <a:solidFill>
                  <a:schemeClr val="tx1"/>
                </a:solidFill>
                <a:latin typeface="Tahoma"/>
                <a:cs typeface="Tahoma"/>
              </a:rPr>
              <a:t> </a:t>
            </a:r>
            <a:r>
              <a:rPr lang="en-US" sz="2300" spc="-80" dirty="0">
                <a:solidFill>
                  <a:schemeClr val="tx1"/>
                </a:solidFill>
                <a:latin typeface="Tahoma"/>
                <a:cs typeface="Tahoma"/>
              </a:rPr>
              <a:t>respect to other variables is examined (referred to as the</a:t>
            </a:r>
            <a:r>
              <a:rPr lang="tr-TR" sz="2300" spc="-80" dirty="0">
                <a:solidFill>
                  <a:schemeClr val="tx1"/>
                </a:solidFill>
                <a:latin typeface="Tahoma"/>
                <a:cs typeface="Tahoma"/>
              </a:rPr>
              <a:t> </a:t>
            </a:r>
            <a:r>
              <a:rPr lang="en-US" sz="2300" spc="-80" dirty="0">
                <a:solidFill>
                  <a:schemeClr val="tx1"/>
                </a:solidFill>
                <a:latin typeface="Tahoma"/>
                <a:cs typeface="Tahoma"/>
              </a:rPr>
              <a:t>predictor variable in correlational research).</a:t>
            </a:r>
          </a:p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355600" algn="l"/>
              </a:tabLst>
            </a:pPr>
            <a:r>
              <a:rPr lang="en-US" sz="2300" spc="-80" dirty="0">
                <a:solidFill>
                  <a:schemeClr val="tx1"/>
                </a:solidFill>
                <a:latin typeface="Tahoma"/>
                <a:cs typeface="Tahoma"/>
              </a:rPr>
              <a:t>The word “dependent”</a:t>
            </a:r>
          </a:p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355600" algn="l"/>
              </a:tabLst>
            </a:pPr>
            <a:r>
              <a:rPr lang="en-US" sz="2300" b="1" spc="-80" dirty="0">
                <a:solidFill>
                  <a:schemeClr val="tx1"/>
                </a:solidFill>
                <a:latin typeface="Tahoma"/>
                <a:cs typeface="Tahoma"/>
              </a:rPr>
              <a:t>Example</a:t>
            </a:r>
            <a:r>
              <a:rPr lang="en-US" sz="2300" spc="-80" dirty="0">
                <a:solidFill>
                  <a:schemeClr val="tx1"/>
                </a:solidFill>
                <a:latin typeface="Tahoma"/>
                <a:cs typeface="Tahoma"/>
              </a:rPr>
              <a:t> </a:t>
            </a:r>
            <a:r>
              <a:rPr lang="tr-TR" sz="2300" spc="-80" dirty="0">
                <a:solidFill>
                  <a:schemeClr val="tx1"/>
                </a:solidFill>
                <a:latin typeface="Tahoma"/>
                <a:cs typeface="Tahoma"/>
              </a:rPr>
              <a:t>-</a:t>
            </a:r>
            <a:r>
              <a:rPr lang="en-US" sz="2300" spc="-80" dirty="0">
                <a:solidFill>
                  <a:schemeClr val="tx1"/>
                </a:solidFill>
                <a:latin typeface="Tahoma"/>
                <a:cs typeface="Tahoma"/>
              </a:rPr>
              <a:t> Anxiety in social interaction</a:t>
            </a:r>
            <a:r>
              <a:rPr lang="tr-TR" sz="2300" spc="-80" dirty="0">
                <a:solidFill>
                  <a:schemeClr val="tx1"/>
                </a:solidFill>
                <a:latin typeface="Tahoma"/>
                <a:cs typeface="Tahoma"/>
              </a:rPr>
              <a:t> </a:t>
            </a:r>
            <a:r>
              <a:rPr lang="en-US" sz="2300" spc="-80" dirty="0">
                <a:solidFill>
                  <a:schemeClr val="tx1"/>
                </a:solidFill>
                <a:latin typeface="Tahoma"/>
                <a:cs typeface="Tahoma"/>
              </a:rPr>
              <a:t>impact on</a:t>
            </a:r>
          </a:p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355600" algn="l"/>
              </a:tabLst>
            </a:pPr>
            <a:endParaRPr lang="tr-TR" sz="2300" spc="-80" dirty="0">
              <a:solidFill>
                <a:schemeClr val="tx1"/>
              </a:solidFill>
              <a:latin typeface="Tahoma"/>
              <a:cs typeface="Tahoma"/>
            </a:endParaRPr>
          </a:p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355600" algn="l"/>
              </a:tabLst>
            </a:pPr>
            <a:r>
              <a:rPr lang="en-US" sz="2300" b="1" spc="-80" dirty="0">
                <a:solidFill>
                  <a:schemeClr val="tx1"/>
                </a:solidFill>
                <a:latin typeface="Tahoma"/>
                <a:cs typeface="Tahoma"/>
              </a:rPr>
              <a:t>Independent Variable</a:t>
            </a:r>
            <a:r>
              <a:rPr lang="en-US" sz="2300" spc="-80" dirty="0">
                <a:solidFill>
                  <a:schemeClr val="tx1"/>
                </a:solidFill>
                <a:latin typeface="Tahoma"/>
                <a:cs typeface="Tahoma"/>
              </a:rPr>
              <a:t>: An effect on the dependent</a:t>
            </a:r>
            <a:r>
              <a:rPr lang="tr-TR" sz="2300" spc="-80" dirty="0">
                <a:solidFill>
                  <a:schemeClr val="tx1"/>
                </a:solidFill>
                <a:latin typeface="Tahoma"/>
                <a:cs typeface="Tahoma"/>
              </a:rPr>
              <a:t> </a:t>
            </a:r>
            <a:r>
              <a:rPr lang="en-US" sz="2300" spc="-80" dirty="0">
                <a:solidFill>
                  <a:schemeClr val="tx1"/>
                </a:solidFill>
                <a:latin typeface="Tahoma"/>
                <a:cs typeface="Tahoma"/>
              </a:rPr>
              <a:t>variable that is thought to provide an effect on the</a:t>
            </a:r>
            <a:r>
              <a:rPr lang="tr-TR" sz="2300" spc="-80" dirty="0">
                <a:solidFill>
                  <a:schemeClr val="tx1"/>
                </a:solidFill>
                <a:latin typeface="Tahoma"/>
                <a:cs typeface="Tahoma"/>
              </a:rPr>
              <a:t> </a:t>
            </a:r>
            <a:r>
              <a:rPr lang="en-US" sz="2300" spc="-80" dirty="0">
                <a:solidFill>
                  <a:schemeClr val="tx1"/>
                </a:solidFill>
                <a:latin typeface="Tahoma"/>
                <a:cs typeface="Tahoma"/>
              </a:rPr>
              <a:t>dependent variable</a:t>
            </a:r>
            <a:r>
              <a:rPr lang="tr-TR" sz="2300" spc="-80" dirty="0">
                <a:solidFill>
                  <a:schemeClr val="tx1"/>
                </a:solidFill>
                <a:latin typeface="Tahoma"/>
                <a:cs typeface="Tahoma"/>
              </a:rPr>
              <a:t> </a:t>
            </a:r>
            <a:r>
              <a:rPr lang="en-US" sz="2300" spc="-80" dirty="0">
                <a:solidFill>
                  <a:schemeClr val="tx1"/>
                </a:solidFill>
                <a:latin typeface="Tahoma"/>
                <a:cs typeface="Tahoma"/>
              </a:rPr>
              <a:t>included in the study as having an effect (Relational</a:t>
            </a:r>
            <a:r>
              <a:rPr lang="tr-TR" sz="2300" spc="-80" dirty="0">
                <a:solidFill>
                  <a:schemeClr val="tx1"/>
                </a:solidFill>
                <a:latin typeface="Tahoma"/>
                <a:cs typeface="Tahoma"/>
              </a:rPr>
              <a:t> </a:t>
            </a:r>
            <a:r>
              <a:rPr lang="en-US" sz="2300" spc="-80" dirty="0">
                <a:solidFill>
                  <a:schemeClr val="tx1"/>
                </a:solidFill>
                <a:latin typeface="Tahoma"/>
                <a:cs typeface="Tahoma"/>
              </a:rPr>
              <a:t>referred to as predictor in research).</a:t>
            </a:r>
            <a:r>
              <a:rPr lang="tr-TR" sz="2300" spc="-80" dirty="0">
                <a:solidFill>
                  <a:schemeClr val="tx1"/>
                </a:solidFill>
                <a:latin typeface="Tahoma"/>
                <a:cs typeface="Tahoma"/>
              </a:rPr>
              <a:t> – YORDAYICI</a:t>
            </a:r>
          </a:p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355600" algn="l"/>
              </a:tabLst>
            </a:pPr>
            <a:endParaRPr lang="en-US" sz="2300" spc="-80" dirty="0">
              <a:solidFill>
                <a:schemeClr val="tx1"/>
              </a:solidFill>
              <a:latin typeface="Tahoma"/>
              <a:cs typeface="Tahoma"/>
            </a:endParaRPr>
          </a:p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355600" algn="l"/>
              </a:tabLst>
            </a:pPr>
            <a:r>
              <a:rPr lang="en-US" sz="2300" spc="-80" dirty="0">
                <a:solidFill>
                  <a:schemeClr val="tx1"/>
                </a:solidFill>
                <a:latin typeface="Tahoma"/>
                <a:cs typeface="Tahoma"/>
              </a:rPr>
              <a:t>What affects the dependent variable?</a:t>
            </a:r>
          </a:p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355600" algn="l"/>
              </a:tabLst>
            </a:pPr>
            <a:r>
              <a:rPr lang="en-US" sz="2300" b="1" spc="-80" dirty="0">
                <a:solidFill>
                  <a:schemeClr val="tx1"/>
                </a:solidFill>
                <a:latin typeface="Tahoma"/>
                <a:cs typeface="Tahoma"/>
              </a:rPr>
              <a:t>Example</a:t>
            </a:r>
            <a:r>
              <a:rPr lang="en-US" sz="2300" spc="-80" dirty="0">
                <a:solidFill>
                  <a:schemeClr val="tx1"/>
                </a:solidFill>
                <a:latin typeface="Tahoma"/>
                <a:cs typeface="Tahoma"/>
              </a:rPr>
              <a:t> </a:t>
            </a:r>
            <a:r>
              <a:rPr lang="tr-TR" sz="2300" spc="-80" dirty="0">
                <a:solidFill>
                  <a:schemeClr val="tx1"/>
                </a:solidFill>
                <a:latin typeface="Tahoma"/>
                <a:cs typeface="Tahoma"/>
              </a:rPr>
              <a:t>-</a:t>
            </a:r>
            <a:r>
              <a:rPr lang="en-US" sz="2300" spc="-80" dirty="0">
                <a:solidFill>
                  <a:schemeClr val="tx1"/>
                </a:solidFill>
                <a:latin typeface="Tahoma"/>
                <a:cs typeface="Tahoma"/>
              </a:rPr>
              <a:t> Anxiety in social interaction</a:t>
            </a:r>
            <a:r>
              <a:rPr lang="tr-TR" sz="2300" spc="-80" dirty="0">
                <a:solidFill>
                  <a:schemeClr val="tx1"/>
                </a:solidFill>
                <a:latin typeface="Tahoma"/>
                <a:cs typeface="Tahoma"/>
              </a:rPr>
              <a:t> </a:t>
            </a:r>
            <a:r>
              <a:rPr lang="en-US" sz="2300" spc="-80" dirty="0">
                <a:solidFill>
                  <a:schemeClr val="tx1"/>
                </a:solidFill>
                <a:latin typeface="Tahoma"/>
                <a:cs typeface="Tahoma"/>
              </a:rPr>
              <a:t>impact on</a:t>
            </a:r>
            <a:endParaRPr sz="2300" dirty="0">
              <a:solidFill>
                <a:schemeClr val="tx1"/>
              </a:solidFill>
              <a:latin typeface="Verdana"/>
              <a:cs typeface="Verdan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819149" y="914400"/>
            <a:ext cx="7458661" cy="4996881"/>
          </a:xfrm>
          <a:prstGeom prst="rect">
            <a:avLst/>
          </a:prstGeom>
        </p:spPr>
        <p:txBody>
          <a:bodyPr vert="horz" wrap="square" lIns="0" tIns="236855" rIns="0" bIns="0" rtlCol="0">
            <a:spAutoFit/>
          </a:bodyPr>
          <a:lstStyle/>
          <a:p>
            <a:pPr marL="513715" algn="ctr">
              <a:lnSpc>
                <a:spcPct val="100000"/>
              </a:lnSpc>
              <a:spcBef>
                <a:spcPts val="1865"/>
              </a:spcBef>
            </a:pPr>
            <a:r>
              <a:rPr lang="tr-TR" sz="3500" b="1" spc="-10" dirty="0">
                <a:solidFill>
                  <a:srgbClr val="252525"/>
                </a:solidFill>
                <a:latin typeface="Times New Roman"/>
                <a:cs typeface="Times New Roman"/>
              </a:rPr>
              <a:t>EXAMPLE</a:t>
            </a:r>
            <a:endParaRPr sz="3500" dirty="0">
              <a:latin typeface="Times New Roman"/>
              <a:cs typeface="Times New Roman"/>
            </a:endParaRPr>
          </a:p>
          <a:p>
            <a:pPr marL="354965" marR="358140" indent="-342900">
              <a:lnSpc>
                <a:spcPct val="100200"/>
              </a:lnSpc>
              <a:spcBef>
                <a:spcPts val="1345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Are students' attitudes towards the course, the teaching method applied, and their gender related to their school achievement scores?</a:t>
            </a:r>
            <a:endParaRPr lang="tr-T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54965" marR="358140" indent="-342900">
              <a:lnSpc>
                <a:spcPct val="100200"/>
              </a:lnSpc>
              <a:spcBef>
                <a:spcPts val="1345"/>
              </a:spcBef>
              <a:buFont typeface="Arial MT"/>
              <a:buChar char="•"/>
              <a:tabLst>
                <a:tab pos="354965" algn="l"/>
              </a:tabLst>
            </a:pP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2065" marR="358140">
              <a:lnSpc>
                <a:spcPct val="100200"/>
              </a:lnSpc>
              <a:spcBef>
                <a:spcPts val="1345"/>
              </a:spcBef>
              <a:tabLst>
                <a:tab pos="354965" algn="l"/>
              </a:tabLst>
            </a:pPr>
            <a:r>
              <a:rPr lang="en-US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Independent Variable</a:t>
            </a:r>
            <a:r>
              <a:rPr lang="tr-TR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en-US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</a:t>
            </a:r>
            <a:r>
              <a:rPr lang="tr-TR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r>
              <a:rPr 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ttitudes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towards the course, the teaching method applied, and their gender </a:t>
            </a:r>
          </a:p>
          <a:p>
            <a:pPr marL="12065" marR="358140">
              <a:lnSpc>
                <a:spcPct val="100200"/>
              </a:lnSpc>
              <a:spcBef>
                <a:spcPts val="1345"/>
              </a:spcBef>
              <a:tabLst>
                <a:tab pos="354965" algn="l"/>
              </a:tabLst>
            </a:pPr>
            <a:r>
              <a:rPr lang="en-US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Dependent Variable</a:t>
            </a:r>
            <a:r>
              <a:rPr lang="tr-TR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School achievement scores</a:t>
            </a:r>
            <a:endParaRPr lang="tr-T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54965" marR="358140" indent="-342900">
              <a:lnSpc>
                <a:spcPct val="100200"/>
              </a:lnSpc>
              <a:spcBef>
                <a:spcPts val="1345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z="28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Hypothesis?</a:t>
            </a:r>
            <a:endParaRPr sz="32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191</TotalTime>
  <Words>1489</Words>
  <Application>Microsoft Office PowerPoint</Application>
  <PresentationFormat>Ekran Gösterisi (4:3)</PresentationFormat>
  <Paragraphs>152</Paragraphs>
  <Slides>23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23</vt:i4>
      </vt:variant>
    </vt:vector>
  </HeadingPairs>
  <TitlesOfParts>
    <vt:vector size="24" baseType="lpstr">
      <vt:lpstr>Austin</vt:lpstr>
      <vt:lpstr>PSY104- STATISTICS IN SOCIAL SCIENCES</vt:lpstr>
      <vt:lpstr>To review…</vt:lpstr>
      <vt:lpstr>To start…</vt:lpstr>
      <vt:lpstr>RESEARCH HYPOTHESIS</vt:lpstr>
      <vt:lpstr>RESEARCH HYPOTHESIS</vt:lpstr>
      <vt:lpstr>RESEARCH HYPOTHESIS</vt:lpstr>
      <vt:lpstr>RESEARCH VARIABLES</vt:lpstr>
      <vt:lpstr>RESEARCH VARIABLES</vt:lpstr>
      <vt:lpstr>PowerPoint Sunusu</vt:lpstr>
      <vt:lpstr>CLASSIFICATION OF VARIABLES</vt:lpstr>
      <vt:lpstr>CLASSIFICATION OF VARIABLES</vt:lpstr>
      <vt:lpstr>CLASSIFICATION OF VARIABLES</vt:lpstr>
      <vt:lpstr>CLASSIFICATION OF VARIABLES</vt:lpstr>
      <vt:lpstr>CLASSIFICATION OF VARIABLES</vt:lpstr>
      <vt:lpstr>CLASSIFICATION OF VARIABLES</vt:lpstr>
      <vt:lpstr>CLASSIFICATION OF VARIABLES</vt:lpstr>
      <vt:lpstr>CLASSIFICATION OF VARIABLES</vt:lpstr>
      <vt:lpstr>CLASSIFICATION OF VARIABLES</vt:lpstr>
      <vt:lpstr>CLASSIFICATION OF VARIABLES</vt:lpstr>
      <vt:lpstr>Why Levels of Measurement Matter?</vt:lpstr>
      <vt:lpstr>Operational Definition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Araştırma Yöntemleri II</dc:title>
  <dc:creator>Asus</dc:creator>
  <cp:lastModifiedBy>Sena Doğruyol</cp:lastModifiedBy>
  <cp:revision>102</cp:revision>
  <dcterms:created xsi:type="dcterms:W3CDTF">2025-02-20T11:00:41Z</dcterms:created>
  <dcterms:modified xsi:type="dcterms:W3CDTF">2026-02-26T10:11:20Z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2024-06-22T00:00:00Z</vt:filetime>
  </property>
  <property fmtid="{D5CDD505-2E9C-101B-9397-08002B2CF9AE}" pid="3" name="Creator">
    <vt:lpwstr>Microsoft® PowerPoint® Microsoft 365 için</vt:lpwstr>
  </property>
  <property fmtid="{D5CDD505-2E9C-101B-9397-08002B2CF9AE}" pid="4" name="LastSaved">
    <vt:filetime>2025-02-20T00:00:00Z</vt:filetime>
  </property>
  <property fmtid="{D5CDD505-2E9C-101B-9397-08002B2CF9AE}" pid="5" name="Producer">
    <vt:lpwstr>Microsoft® PowerPoint® Microsoft 365 için</vt:lpwstr>
  </property>
</Properties>
</file>