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58" r:id="rId4"/>
    <p:sldId id="260" r:id="rId5"/>
    <p:sldId id="259" r:id="rId6"/>
    <p:sldId id="261" r:id="rId7"/>
    <p:sldId id="262" r:id="rId8"/>
    <p:sldId id="263" r:id="rId9"/>
    <p:sldId id="264" r:id="rId10"/>
    <p:sldId id="282" r:id="rId11"/>
    <p:sldId id="283" r:id="rId12"/>
    <p:sldId id="284" r:id="rId13"/>
    <p:sldId id="285" r:id="rId14"/>
    <p:sldId id="265" r:id="rId15"/>
    <p:sldId id="266" r:id="rId16"/>
    <p:sldId id="267" r:id="rId17"/>
    <p:sldId id="268" r:id="rId18"/>
    <p:sldId id="269" r:id="rId19"/>
    <p:sldId id="270" r:id="rId20"/>
    <p:sldId id="271" r:id="rId21"/>
    <p:sldId id="273" r:id="rId22"/>
    <p:sldId id="272" r:id="rId23"/>
    <p:sldId id="274" r:id="rId24"/>
    <p:sldId id="275" r:id="rId25"/>
    <p:sldId id="276" r:id="rId26"/>
    <p:sldId id="277" r:id="rId27"/>
    <p:sldId id="278" r:id="rId28"/>
    <p:sldId id="279" r:id="rId29"/>
    <p:sldId id="280" r:id="rId30"/>
    <p:sldId id="281" r:id="rId31"/>
    <p:sldId id="286" r:id="rId32"/>
    <p:sldId id="287" r:id="rId33"/>
    <p:sldId id="288" r:id="rId34"/>
    <p:sldId id="289" r:id="rId35"/>
    <p:sldId id="290" r:id="rId36"/>
    <p:sldId id="291"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4BC6A78-20C6-4F9A-84B4-08AD164FA36D}" v="3" dt="2024-03-06T06:41:04.7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1" d="100"/>
          <a:sy n="51" d="100"/>
        </p:scale>
        <p:origin x="1232" y="2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ehnaz Sahinkarakas" userId="6ab5f47fef076132" providerId="LiveId" clId="{54BC6A78-20C6-4F9A-84B4-08AD164FA36D}"/>
    <pc:docChg chg="custSel addSld delSld modSld">
      <pc:chgData name="Sehnaz Sahinkarakas" userId="6ab5f47fef076132" providerId="LiveId" clId="{54BC6A78-20C6-4F9A-84B4-08AD164FA36D}" dt="2024-03-06T07:05:27.325" v="162" actId="20577"/>
      <pc:docMkLst>
        <pc:docMk/>
      </pc:docMkLst>
      <pc:sldChg chg="modSp mod">
        <pc:chgData name="Sehnaz Sahinkarakas" userId="6ab5f47fef076132" providerId="LiveId" clId="{54BC6A78-20C6-4F9A-84B4-08AD164FA36D}" dt="2024-03-06T06:31:53.724" v="1" actId="20577"/>
        <pc:sldMkLst>
          <pc:docMk/>
          <pc:sldMk cId="4247967640" sldId="266"/>
        </pc:sldMkLst>
        <pc:spChg chg="mod">
          <ac:chgData name="Sehnaz Sahinkarakas" userId="6ab5f47fef076132" providerId="LiveId" clId="{54BC6A78-20C6-4F9A-84B4-08AD164FA36D}" dt="2024-03-06T06:31:53.724" v="1" actId="20577"/>
          <ac:spMkLst>
            <pc:docMk/>
            <pc:sldMk cId="4247967640" sldId="266"/>
            <ac:spMk id="3" creationId="{9A1EB57D-E26A-4AA8-8970-67F52511B2C3}"/>
          </ac:spMkLst>
        </pc:spChg>
      </pc:sldChg>
      <pc:sldChg chg="modSp mod">
        <pc:chgData name="Sehnaz Sahinkarakas" userId="6ab5f47fef076132" providerId="LiveId" clId="{54BC6A78-20C6-4F9A-84B4-08AD164FA36D}" dt="2024-03-06T06:33:40.821" v="29" actId="20577"/>
        <pc:sldMkLst>
          <pc:docMk/>
          <pc:sldMk cId="2712040284" sldId="268"/>
        </pc:sldMkLst>
        <pc:spChg chg="mod">
          <ac:chgData name="Sehnaz Sahinkarakas" userId="6ab5f47fef076132" providerId="LiveId" clId="{54BC6A78-20C6-4F9A-84B4-08AD164FA36D}" dt="2024-03-06T06:33:40.821" v="29" actId="20577"/>
          <ac:spMkLst>
            <pc:docMk/>
            <pc:sldMk cId="2712040284" sldId="268"/>
            <ac:spMk id="5" creationId="{2923881A-7FCE-4DAC-B1E2-84BEE4F71922}"/>
          </ac:spMkLst>
        </pc:spChg>
      </pc:sldChg>
      <pc:sldChg chg="addSp modSp mod">
        <pc:chgData name="Sehnaz Sahinkarakas" userId="6ab5f47fef076132" providerId="LiveId" clId="{54BC6A78-20C6-4F9A-84B4-08AD164FA36D}" dt="2024-03-06T06:41:12.388" v="69" actId="20577"/>
        <pc:sldMkLst>
          <pc:docMk/>
          <pc:sldMk cId="247609390" sldId="270"/>
        </pc:sldMkLst>
        <pc:spChg chg="mod">
          <ac:chgData name="Sehnaz Sahinkarakas" userId="6ab5f47fef076132" providerId="LiveId" clId="{54BC6A78-20C6-4F9A-84B4-08AD164FA36D}" dt="2024-03-06T06:40:18.440" v="65" actId="122"/>
          <ac:spMkLst>
            <pc:docMk/>
            <pc:sldMk cId="247609390" sldId="270"/>
            <ac:spMk id="2" creationId="{9B3885BD-607E-4DD9-B1B6-EA2DCC727755}"/>
          </ac:spMkLst>
        </pc:spChg>
        <pc:spChg chg="mod">
          <ac:chgData name="Sehnaz Sahinkarakas" userId="6ab5f47fef076132" providerId="LiveId" clId="{54BC6A78-20C6-4F9A-84B4-08AD164FA36D}" dt="2024-03-06T06:41:12.388" v="69" actId="20577"/>
          <ac:spMkLst>
            <pc:docMk/>
            <pc:sldMk cId="247609390" sldId="270"/>
            <ac:spMk id="3" creationId="{A39A36EA-6BB8-4BDB-982D-4E4DAB4C4AE6}"/>
          </ac:spMkLst>
        </pc:spChg>
        <pc:picChg chg="add mod">
          <ac:chgData name="Sehnaz Sahinkarakas" userId="6ab5f47fef076132" providerId="LiveId" clId="{54BC6A78-20C6-4F9A-84B4-08AD164FA36D}" dt="2024-03-06T06:40:32.666" v="67" actId="14100"/>
          <ac:picMkLst>
            <pc:docMk/>
            <pc:sldMk cId="247609390" sldId="270"/>
            <ac:picMk id="5" creationId="{98C18DDD-9E09-76AB-C773-7C11AC91400C}"/>
          </ac:picMkLst>
        </pc:picChg>
      </pc:sldChg>
      <pc:sldChg chg="modSp mod">
        <pc:chgData name="Sehnaz Sahinkarakas" userId="6ab5f47fef076132" providerId="LiveId" clId="{54BC6A78-20C6-4F9A-84B4-08AD164FA36D}" dt="2024-03-06T06:44:28.034" v="71" actId="1036"/>
        <pc:sldMkLst>
          <pc:docMk/>
          <pc:sldMk cId="903701030" sldId="271"/>
        </pc:sldMkLst>
        <pc:picChg chg="mod">
          <ac:chgData name="Sehnaz Sahinkarakas" userId="6ab5f47fef076132" providerId="LiveId" clId="{54BC6A78-20C6-4F9A-84B4-08AD164FA36D}" dt="2024-03-06T06:44:28.034" v="71" actId="1036"/>
          <ac:picMkLst>
            <pc:docMk/>
            <pc:sldMk cId="903701030" sldId="271"/>
            <ac:picMk id="4" creationId="{9393B00E-29BB-4CDE-8D36-43F1602A8484}"/>
          </ac:picMkLst>
        </pc:picChg>
      </pc:sldChg>
      <pc:sldChg chg="modSp mod">
        <pc:chgData name="Sehnaz Sahinkarakas" userId="6ab5f47fef076132" providerId="LiveId" clId="{54BC6A78-20C6-4F9A-84B4-08AD164FA36D}" dt="2024-03-06T06:51:10.943" v="75" actId="20577"/>
        <pc:sldMkLst>
          <pc:docMk/>
          <pc:sldMk cId="424730015" sldId="275"/>
        </pc:sldMkLst>
        <pc:spChg chg="mod">
          <ac:chgData name="Sehnaz Sahinkarakas" userId="6ab5f47fef076132" providerId="LiveId" clId="{54BC6A78-20C6-4F9A-84B4-08AD164FA36D}" dt="2024-03-06T06:51:10.943" v="75" actId="20577"/>
          <ac:spMkLst>
            <pc:docMk/>
            <pc:sldMk cId="424730015" sldId="275"/>
            <ac:spMk id="3" creationId="{1801F573-C44D-41C7-A6FF-4C270A2571DB}"/>
          </ac:spMkLst>
        </pc:spChg>
      </pc:sldChg>
      <pc:sldChg chg="modSp mod">
        <pc:chgData name="Sehnaz Sahinkarakas" userId="6ab5f47fef076132" providerId="LiveId" clId="{54BC6A78-20C6-4F9A-84B4-08AD164FA36D}" dt="2024-03-06T06:59:56.459" v="103" actId="6549"/>
        <pc:sldMkLst>
          <pc:docMk/>
          <pc:sldMk cId="439022389" sldId="276"/>
        </pc:sldMkLst>
        <pc:spChg chg="mod">
          <ac:chgData name="Sehnaz Sahinkarakas" userId="6ab5f47fef076132" providerId="LiveId" clId="{54BC6A78-20C6-4F9A-84B4-08AD164FA36D}" dt="2024-03-06T06:59:56.459" v="103" actId="6549"/>
          <ac:spMkLst>
            <pc:docMk/>
            <pc:sldMk cId="439022389" sldId="276"/>
            <ac:spMk id="3" creationId="{75878AD8-E62B-4A3A-B5EC-C63DCFF53B6D}"/>
          </ac:spMkLst>
        </pc:spChg>
      </pc:sldChg>
      <pc:sldChg chg="modSp mod">
        <pc:chgData name="Sehnaz Sahinkarakas" userId="6ab5f47fef076132" providerId="LiveId" clId="{54BC6A78-20C6-4F9A-84B4-08AD164FA36D}" dt="2024-03-06T07:04:47.318" v="155" actId="20577"/>
        <pc:sldMkLst>
          <pc:docMk/>
          <pc:sldMk cId="799595800" sldId="279"/>
        </pc:sldMkLst>
        <pc:spChg chg="mod">
          <ac:chgData name="Sehnaz Sahinkarakas" userId="6ab5f47fef076132" providerId="LiveId" clId="{54BC6A78-20C6-4F9A-84B4-08AD164FA36D}" dt="2024-03-06T07:04:43.266" v="150" actId="122"/>
          <ac:spMkLst>
            <pc:docMk/>
            <pc:sldMk cId="799595800" sldId="279"/>
            <ac:spMk id="2" creationId="{0CFAEF31-332C-4183-BF63-DCD02D76F1F3}"/>
          </ac:spMkLst>
        </pc:spChg>
        <pc:spChg chg="mod">
          <ac:chgData name="Sehnaz Sahinkarakas" userId="6ab5f47fef076132" providerId="LiveId" clId="{54BC6A78-20C6-4F9A-84B4-08AD164FA36D}" dt="2024-03-06T07:04:47.318" v="155" actId="20577"/>
          <ac:spMkLst>
            <pc:docMk/>
            <pc:sldMk cId="799595800" sldId="279"/>
            <ac:spMk id="3" creationId="{7E86FC67-41B4-4D5C-81B6-90371901A747}"/>
          </ac:spMkLst>
        </pc:spChg>
      </pc:sldChg>
      <pc:sldChg chg="modSp mod">
        <pc:chgData name="Sehnaz Sahinkarakas" userId="6ab5f47fef076132" providerId="LiveId" clId="{54BC6A78-20C6-4F9A-84B4-08AD164FA36D}" dt="2024-03-06T07:05:27.325" v="162" actId="20577"/>
        <pc:sldMkLst>
          <pc:docMk/>
          <pc:sldMk cId="1870794799" sldId="280"/>
        </pc:sldMkLst>
        <pc:spChg chg="mod">
          <ac:chgData name="Sehnaz Sahinkarakas" userId="6ab5f47fef076132" providerId="LiveId" clId="{54BC6A78-20C6-4F9A-84B4-08AD164FA36D}" dt="2024-03-06T07:05:27.325" v="162" actId="20577"/>
          <ac:spMkLst>
            <pc:docMk/>
            <pc:sldMk cId="1870794799" sldId="280"/>
            <ac:spMk id="2" creationId="{7D563C33-BF72-4979-A16B-3F2C3D47484E}"/>
          </ac:spMkLst>
        </pc:spChg>
      </pc:sldChg>
      <pc:sldChg chg="addSp delSp modSp new del mod">
        <pc:chgData name="Sehnaz Sahinkarakas" userId="6ab5f47fef076132" providerId="LiveId" clId="{54BC6A78-20C6-4F9A-84B4-08AD164FA36D}" dt="2024-03-06T06:41:31.296" v="70" actId="47"/>
        <pc:sldMkLst>
          <pc:docMk/>
          <pc:sldMk cId="742109605" sldId="282"/>
        </pc:sldMkLst>
        <pc:spChg chg="del">
          <ac:chgData name="Sehnaz Sahinkarakas" userId="6ab5f47fef076132" providerId="LiveId" clId="{54BC6A78-20C6-4F9A-84B4-08AD164FA36D}" dt="2024-03-06T06:37:47.231" v="32" actId="22"/>
          <ac:spMkLst>
            <pc:docMk/>
            <pc:sldMk cId="742109605" sldId="282"/>
            <ac:spMk id="3" creationId="{A625B39E-1DAE-988D-0C38-A7239163E909}"/>
          </ac:spMkLst>
        </pc:spChg>
        <pc:picChg chg="add mod ord">
          <ac:chgData name="Sehnaz Sahinkarakas" userId="6ab5f47fef076132" providerId="LiveId" clId="{54BC6A78-20C6-4F9A-84B4-08AD164FA36D}" dt="2024-03-06T06:37:47.231" v="32" actId="22"/>
          <ac:picMkLst>
            <pc:docMk/>
            <pc:sldMk cId="742109605" sldId="282"/>
            <ac:picMk id="5" creationId="{936772CF-D133-727C-43F7-ADF6604C49DF}"/>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4010FDB4-0543-4DE5-81B7-D3878A5707A1}" type="datetimeFigureOut">
              <a:rPr lang="tr-TR" smtClean="0"/>
              <a:t>27.02.2025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B5C8E60-20A8-44A8-89A9-2B750BFEE544}" type="slidenum">
              <a:rPr lang="tr-TR" smtClean="0"/>
              <a:t>‹#›</a:t>
            </a:fld>
            <a:endParaRPr lang="tr-TR"/>
          </a:p>
        </p:txBody>
      </p:sp>
    </p:spTree>
    <p:extLst>
      <p:ext uri="{BB962C8B-B14F-4D97-AF65-F5344CB8AC3E}">
        <p14:creationId xmlns:p14="http://schemas.microsoft.com/office/powerpoint/2010/main" val="3777140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4010FDB4-0543-4DE5-81B7-D3878A5707A1}" type="datetimeFigureOut">
              <a:rPr lang="tr-TR" smtClean="0"/>
              <a:t>27.02.2025</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8B5C8E60-20A8-44A8-89A9-2B750BFEE544}" type="slidenum">
              <a:rPr lang="tr-TR" smtClean="0"/>
              <a:t>‹#›</a:t>
            </a:fld>
            <a:endParaRPr lang="tr-TR"/>
          </a:p>
        </p:txBody>
      </p:sp>
    </p:spTree>
    <p:extLst>
      <p:ext uri="{BB962C8B-B14F-4D97-AF65-F5344CB8AC3E}">
        <p14:creationId xmlns:p14="http://schemas.microsoft.com/office/powerpoint/2010/main" val="12910657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4010FDB4-0543-4DE5-81B7-D3878A5707A1}" type="datetimeFigureOut">
              <a:rPr lang="tr-TR" smtClean="0"/>
              <a:t>27.02.2025</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8B5C8E60-20A8-44A8-89A9-2B750BFEE544}" type="slidenum">
              <a:rPr lang="tr-TR" smtClean="0"/>
              <a:t>‹#›</a:t>
            </a:fld>
            <a:endParaRPr lang="tr-TR"/>
          </a:p>
        </p:txBody>
      </p:sp>
    </p:spTree>
    <p:extLst>
      <p:ext uri="{BB962C8B-B14F-4D97-AF65-F5344CB8AC3E}">
        <p14:creationId xmlns:p14="http://schemas.microsoft.com/office/powerpoint/2010/main" val="1653799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010FDB4-0543-4DE5-81B7-D3878A5707A1}" type="datetimeFigureOut">
              <a:rPr lang="tr-TR" smtClean="0"/>
              <a:t>27.02.2025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B5C8E60-20A8-44A8-89A9-2B750BFEE544}" type="slidenum">
              <a:rPr lang="tr-TR" smtClean="0"/>
              <a:t>‹#›</a:t>
            </a:fld>
            <a:endParaRPr lang="tr-TR"/>
          </a:p>
        </p:txBody>
      </p:sp>
    </p:spTree>
    <p:extLst>
      <p:ext uri="{BB962C8B-B14F-4D97-AF65-F5344CB8AC3E}">
        <p14:creationId xmlns:p14="http://schemas.microsoft.com/office/powerpoint/2010/main" val="656825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4010FDB4-0543-4DE5-81B7-D3878A5707A1}" type="datetimeFigureOut">
              <a:rPr lang="tr-TR" smtClean="0"/>
              <a:t>27.02.2025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B5C8E60-20A8-44A8-89A9-2B750BFEE544}" type="slidenum">
              <a:rPr lang="tr-TR" smtClean="0"/>
              <a:t>‹#›</a:t>
            </a:fld>
            <a:endParaRPr lang="tr-TR"/>
          </a:p>
        </p:txBody>
      </p:sp>
    </p:spTree>
    <p:extLst>
      <p:ext uri="{BB962C8B-B14F-4D97-AF65-F5344CB8AC3E}">
        <p14:creationId xmlns:p14="http://schemas.microsoft.com/office/powerpoint/2010/main" val="12625888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8" name="Date Placeholder 7"/>
          <p:cNvSpPr>
            <a:spLocks noGrp="1"/>
          </p:cNvSpPr>
          <p:nvPr>
            <p:ph type="dt" sz="half" idx="10"/>
          </p:nvPr>
        </p:nvSpPr>
        <p:spPr/>
        <p:txBody>
          <a:bodyPr/>
          <a:lstStyle/>
          <a:p>
            <a:fld id="{4010FDB4-0543-4DE5-81B7-D3878A5707A1}" type="datetimeFigureOut">
              <a:rPr lang="tr-TR" smtClean="0"/>
              <a:t>27.02.2025</a:t>
            </a:fld>
            <a:endParaRPr lang="tr-TR"/>
          </a:p>
        </p:txBody>
      </p:sp>
      <p:sp>
        <p:nvSpPr>
          <p:cNvPr id="9" name="Footer Placeholder 8"/>
          <p:cNvSpPr>
            <a:spLocks noGrp="1"/>
          </p:cNvSpPr>
          <p:nvPr>
            <p:ph type="ftr" sz="quarter" idx="11"/>
          </p:nvPr>
        </p:nvSpPr>
        <p:spPr/>
        <p:txBody>
          <a:bodyPr/>
          <a:lstStyle/>
          <a:p>
            <a:endParaRPr lang="tr-TR"/>
          </a:p>
        </p:txBody>
      </p:sp>
      <p:sp>
        <p:nvSpPr>
          <p:cNvPr id="10" name="Slide Number Placeholder 9"/>
          <p:cNvSpPr>
            <a:spLocks noGrp="1"/>
          </p:cNvSpPr>
          <p:nvPr>
            <p:ph type="sldNum" sz="quarter" idx="12"/>
          </p:nvPr>
        </p:nvSpPr>
        <p:spPr/>
        <p:txBody>
          <a:bodyPr/>
          <a:lstStyle/>
          <a:p>
            <a:fld id="{8B5C8E60-20A8-44A8-89A9-2B750BFEE544}" type="slidenum">
              <a:rPr lang="tr-TR" smtClean="0"/>
              <a:t>‹#›</a:t>
            </a:fld>
            <a:endParaRPr lang="tr-TR"/>
          </a:p>
        </p:txBody>
      </p:sp>
    </p:spTree>
    <p:extLst>
      <p:ext uri="{BB962C8B-B14F-4D97-AF65-F5344CB8AC3E}">
        <p14:creationId xmlns:p14="http://schemas.microsoft.com/office/powerpoint/2010/main" val="2864745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2" name="Date Placeholder 1"/>
          <p:cNvSpPr>
            <a:spLocks noGrp="1"/>
          </p:cNvSpPr>
          <p:nvPr>
            <p:ph type="dt" sz="half" idx="10"/>
          </p:nvPr>
        </p:nvSpPr>
        <p:spPr/>
        <p:txBody>
          <a:bodyPr/>
          <a:lstStyle/>
          <a:p>
            <a:fld id="{4010FDB4-0543-4DE5-81B7-D3878A5707A1}" type="datetimeFigureOut">
              <a:rPr lang="tr-TR" smtClean="0"/>
              <a:t>27.02.2025</a:t>
            </a:fld>
            <a:endParaRPr lang="tr-TR"/>
          </a:p>
        </p:txBody>
      </p:sp>
      <p:sp>
        <p:nvSpPr>
          <p:cNvPr id="11" name="Footer Placeholder 10"/>
          <p:cNvSpPr>
            <a:spLocks noGrp="1"/>
          </p:cNvSpPr>
          <p:nvPr>
            <p:ph type="ftr" sz="quarter" idx="11"/>
          </p:nvPr>
        </p:nvSpPr>
        <p:spPr/>
        <p:txBody>
          <a:bodyPr/>
          <a:lstStyle/>
          <a:p>
            <a:endParaRPr lang="tr-TR"/>
          </a:p>
        </p:txBody>
      </p:sp>
      <p:sp>
        <p:nvSpPr>
          <p:cNvPr id="12" name="Slide Number Placeholder 11"/>
          <p:cNvSpPr>
            <a:spLocks noGrp="1"/>
          </p:cNvSpPr>
          <p:nvPr>
            <p:ph type="sldNum" sz="quarter" idx="12"/>
          </p:nvPr>
        </p:nvSpPr>
        <p:spPr/>
        <p:txBody>
          <a:bodyPr/>
          <a:lstStyle/>
          <a:p>
            <a:fld id="{8B5C8E60-20A8-44A8-89A9-2B750BFEE544}" type="slidenum">
              <a:rPr lang="tr-TR" smtClean="0"/>
              <a:t>‹#›</a:t>
            </a:fld>
            <a:endParaRPr lang="tr-TR"/>
          </a:p>
        </p:txBody>
      </p:sp>
    </p:spTree>
    <p:extLst>
      <p:ext uri="{BB962C8B-B14F-4D97-AF65-F5344CB8AC3E}">
        <p14:creationId xmlns:p14="http://schemas.microsoft.com/office/powerpoint/2010/main" val="11532977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tr-TR"/>
              <a:t>Asıl başlık stilini düzenlemek için tıklayın</a:t>
            </a:r>
            <a:endParaRPr lang="en-US" dirty="0"/>
          </a:p>
        </p:txBody>
      </p:sp>
      <p:sp>
        <p:nvSpPr>
          <p:cNvPr id="2" name="Date Placeholder 1"/>
          <p:cNvSpPr>
            <a:spLocks noGrp="1"/>
          </p:cNvSpPr>
          <p:nvPr>
            <p:ph type="dt" sz="half" idx="10"/>
          </p:nvPr>
        </p:nvSpPr>
        <p:spPr/>
        <p:txBody>
          <a:bodyPr/>
          <a:lstStyle/>
          <a:p>
            <a:fld id="{4010FDB4-0543-4DE5-81B7-D3878A5707A1}" type="datetimeFigureOut">
              <a:rPr lang="tr-TR" smtClean="0"/>
              <a:t>27.02.2025</a:t>
            </a:fld>
            <a:endParaRPr lang="tr-TR"/>
          </a:p>
        </p:txBody>
      </p:sp>
      <p:sp>
        <p:nvSpPr>
          <p:cNvPr id="7" name="Footer Placeholder 6"/>
          <p:cNvSpPr>
            <a:spLocks noGrp="1"/>
          </p:cNvSpPr>
          <p:nvPr>
            <p:ph type="ftr" sz="quarter" idx="11"/>
          </p:nvPr>
        </p:nvSpPr>
        <p:spPr/>
        <p:txBody>
          <a:bodyPr/>
          <a:lstStyle/>
          <a:p>
            <a:endParaRPr lang="tr-TR"/>
          </a:p>
        </p:txBody>
      </p:sp>
      <p:sp>
        <p:nvSpPr>
          <p:cNvPr id="8" name="Slide Number Placeholder 7"/>
          <p:cNvSpPr>
            <a:spLocks noGrp="1"/>
          </p:cNvSpPr>
          <p:nvPr>
            <p:ph type="sldNum" sz="quarter" idx="12"/>
          </p:nvPr>
        </p:nvSpPr>
        <p:spPr/>
        <p:txBody>
          <a:bodyPr/>
          <a:lstStyle/>
          <a:p>
            <a:fld id="{8B5C8E60-20A8-44A8-89A9-2B750BFEE544}" type="slidenum">
              <a:rPr lang="tr-TR" smtClean="0"/>
              <a:t>‹#›</a:t>
            </a:fld>
            <a:endParaRPr lang="tr-TR"/>
          </a:p>
        </p:txBody>
      </p:sp>
    </p:spTree>
    <p:extLst>
      <p:ext uri="{BB962C8B-B14F-4D97-AF65-F5344CB8AC3E}">
        <p14:creationId xmlns:p14="http://schemas.microsoft.com/office/powerpoint/2010/main" val="20485643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010FDB4-0543-4DE5-81B7-D3878A5707A1}" type="datetimeFigureOut">
              <a:rPr lang="tr-TR" smtClean="0"/>
              <a:t>27.02.2025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8B5C8E60-20A8-44A8-89A9-2B750BFEE544}" type="slidenum">
              <a:rPr lang="tr-TR" smtClean="0"/>
              <a:t>‹#›</a:t>
            </a:fld>
            <a:endParaRPr lang="tr-TR"/>
          </a:p>
        </p:txBody>
      </p:sp>
    </p:spTree>
    <p:extLst>
      <p:ext uri="{BB962C8B-B14F-4D97-AF65-F5344CB8AC3E}">
        <p14:creationId xmlns:p14="http://schemas.microsoft.com/office/powerpoint/2010/main" val="7179863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tr-TR"/>
              <a:t>Asıl başlık stilini düzenlemek için tıklayın</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8" name="Date Placeholder 7"/>
          <p:cNvSpPr>
            <a:spLocks noGrp="1"/>
          </p:cNvSpPr>
          <p:nvPr>
            <p:ph type="dt" sz="half" idx="10"/>
          </p:nvPr>
        </p:nvSpPr>
        <p:spPr/>
        <p:txBody>
          <a:bodyPr/>
          <a:lstStyle/>
          <a:p>
            <a:fld id="{4010FDB4-0543-4DE5-81B7-D3878A5707A1}" type="datetimeFigureOut">
              <a:rPr lang="tr-TR" smtClean="0"/>
              <a:t>27.02.2025</a:t>
            </a:fld>
            <a:endParaRPr lang="tr-TR"/>
          </a:p>
        </p:txBody>
      </p:sp>
      <p:sp>
        <p:nvSpPr>
          <p:cNvPr id="9" name="Footer Placeholder 8"/>
          <p:cNvSpPr>
            <a:spLocks noGrp="1"/>
          </p:cNvSpPr>
          <p:nvPr>
            <p:ph type="ftr" sz="quarter" idx="11"/>
          </p:nvPr>
        </p:nvSpPr>
        <p:spPr/>
        <p:txBody>
          <a:bodyPr/>
          <a:lstStyle/>
          <a:p>
            <a:endParaRPr lang="tr-TR"/>
          </a:p>
        </p:txBody>
      </p:sp>
      <p:sp>
        <p:nvSpPr>
          <p:cNvPr id="10" name="Slide Number Placeholder 9"/>
          <p:cNvSpPr>
            <a:spLocks noGrp="1"/>
          </p:cNvSpPr>
          <p:nvPr>
            <p:ph type="sldNum" sz="quarter" idx="12"/>
          </p:nvPr>
        </p:nvSpPr>
        <p:spPr/>
        <p:txBody>
          <a:bodyPr/>
          <a:lstStyle/>
          <a:p>
            <a:fld id="{8B5C8E60-20A8-44A8-89A9-2B750BFEE544}" type="slidenum">
              <a:rPr lang="tr-TR" smtClean="0"/>
              <a:t>‹#›</a:t>
            </a:fld>
            <a:endParaRPr lang="tr-TR"/>
          </a:p>
        </p:txBody>
      </p:sp>
    </p:spTree>
    <p:extLst>
      <p:ext uri="{BB962C8B-B14F-4D97-AF65-F5344CB8AC3E}">
        <p14:creationId xmlns:p14="http://schemas.microsoft.com/office/powerpoint/2010/main" val="37551858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8" name="Date Placeholder 7"/>
          <p:cNvSpPr>
            <a:spLocks noGrp="1"/>
          </p:cNvSpPr>
          <p:nvPr>
            <p:ph type="dt" sz="half" idx="10"/>
          </p:nvPr>
        </p:nvSpPr>
        <p:spPr/>
        <p:txBody>
          <a:bodyPr/>
          <a:lstStyle/>
          <a:p>
            <a:fld id="{4010FDB4-0543-4DE5-81B7-D3878A5707A1}" type="datetimeFigureOut">
              <a:rPr lang="tr-TR" smtClean="0"/>
              <a:t>27.02.2025</a:t>
            </a:fld>
            <a:endParaRPr lang="tr-TR"/>
          </a:p>
        </p:txBody>
      </p:sp>
      <p:sp>
        <p:nvSpPr>
          <p:cNvPr id="9" name="Footer Placeholder 8"/>
          <p:cNvSpPr>
            <a:spLocks noGrp="1"/>
          </p:cNvSpPr>
          <p:nvPr>
            <p:ph type="ftr" sz="quarter" idx="11"/>
          </p:nvPr>
        </p:nvSpPr>
        <p:spPr>
          <a:xfrm>
            <a:off x="3499101" y="6356350"/>
            <a:ext cx="5911517" cy="365125"/>
          </a:xfrm>
        </p:spPr>
        <p:txBody>
          <a:bodyPr/>
          <a:lstStyle/>
          <a:p>
            <a:endParaRPr lang="tr-TR"/>
          </a:p>
        </p:txBody>
      </p:sp>
      <p:sp>
        <p:nvSpPr>
          <p:cNvPr id="10" name="Slide Number Placeholder 9"/>
          <p:cNvSpPr>
            <a:spLocks noGrp="1"/>
          </p:cNvSpPr>
          <p:nvPr>
            <p:ph type="sldNum" sz="quarter" idx="12"/>
          </p:nvPr>
        </p:nvSpPr>
        <p:spPr/>
        <p:txBody>
          <a:bodyPr/>
          <a:lstStyle/>
          <a:p>
            <a:fld id="{8B5C8E60-20A8-44A8-89A9-2B750BFEE544}" type="slidenum">
              <a:rPr lang="tr-TR" smtClean="0"/>
              <a:t>‹#›</a:t>
            </a:fld>
            <a:endParaRPr lang="tr-TR"/>
          </a:p>
        </p:txBody>
      </p:sp>
    </p:spTree>
    <p:extLst>
      <p:ext uri="{BB962C8B-B14F-4D97-AF65-F5344CB8AC3E}">
        <p14:creationId xmlns:p14="http://schemas.microsoft.com/office/powerpoint/2010/main" val="1445090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tr-TR"/>
              <a:t>Asıl başlık stilini düzenlemek için tıklayın</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4010FDB4-0543-4DE5-81B7-D3878A5707A1}" type="datetimeFigureOut">
              <a:rPr lang="tr-TR" smtClean="0"/>
              <a:t>27.02.2025</a:t>
            </a:fld>
            <a:endParaRPr lang="tr-TR"/>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tr-TR"/>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8B5C8E60-20A8-44A8-89A9-2B750BFEE544}" type="slidenum">
              <a:rPr lang="tr-TR" smtClean="0"/>
              <a:t>‹#›</a:t>
            </a:fld>
            <a:endParaRPr lang="tr-TR"/>
          </a:p>
        </p:txBody>
      </p:sp>
    </p:spTree>
    <p:extLst>
      <p:ext uri="{BB962C8B-B14F-4D97-AF65-F5344CB8AC3E}">
        <p14:creationId xmlns:p14="http://schemas.microsoft.com/office/powerpoint/2010/main" val="2405405353"/>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C2B51D0-67B6-470E-B803-F1A8B383CFE2}"/>
              </a:ext>
            </a:extLst>
          </p:cNvPr>
          <p:cNvSpPr>
            <a:spLocks noGrp="1"/>
          </p:cNvSpPr>
          <p:nvPr>
            <p:ph type="ctrTitle"/>
          </p:nvPr>
        </p:nvSpPr>
        <p:spPr/>
        <p:txBody>
          <a:bodyPr/>
          <a:lstStyle/>
          <a:p>
            <a:pPr algn="ctr"/>
            <a:r>
              <a:rPr kumimoji="0" lang="tr-TR" sz="2800" b="0" i="0" u="none" strike="noStrike" kern="1200" cap="all" spc="0" normalizeH="0" baseline="0" noProof="0" dirty="0">
                <a:ln>
                  <a:noFill/>
                </a:ln>
                <a:solidFill>
                  <a:srgbClr val="191B0E"/>
                </a:solidFill>
                <a:effectLst/>
                <a:uLnTx/>
                <a:uFillTx/>
                <a:latin typeface="Arial Black" panose="020B0A04020102020204"/>
                <a:ea typeface="+mj-ea"/>
                <a:cs typeface="+mj-cs"/>
              </a:rPr>
              <a:t>Quantıtatıve </a:t>
            </a:r>
            <a:r>
              <a:rPr kumimoji="0" lang="tr-TR" sz="2800" b="0" i="0" u="none" strike="noStrike" kern="1200" cap="all" spc="0" normalizeH="0" baseline="0" noProof="0" dirty="0" err="1">
                <a:ln>
                  <a:noFill/>
                </a:ln>
                <a:solidFill>
                  <a:srgbClr val="191B0E"/>
                </a:solidFill>
                <a:effectLst/>
                <a:uLnTx/>
                <a:uFillTx/>
                <a:latin typeface="Arial Black" panose="020B0A04020102020204"/>
                <a:ea typeface="+mj-ea"/>
                <a:cs typeface="+mj-cs"/>
              </a:rPr>
              <a:t>research</a:t>
            </a:r>
            <a:r>
              <a:rPr kumimoji="0" lang="tr-TR" sz="2800" b="0" i="0" u="none" strike="noStrike" kern="1200" cap="all" spc="0" normalizeH="0" baseline="0" noProof="0" dirty="0">
                <a:ln>
                  <a:noFill/>
                </a:ln>
                <a:solidFill>
                  <a:srgbClr val="191B0E"/>
                </a:solidFill>
                <a:effectLst/>
                <a:uLnTx/>
                <a:uFillTx/>
                <a:latin typeface="Arial Black" panose="020B0A04020102020204"/>
                <a:ea typeface="+mj-ea"/>
                <a:cs typeface="+mj-cs"/>
              </a:rPr>
              <a:t>: </a:t>
            </a:r>
            <a:br>
              <a:rPr kumimoji="0" lang="tr-TR" sz="2800" b="0" i="0" u="none" strike="noStrike" kern="1200" cap="all" spc="0" normalizeH="0" baseline="0" noProof="0" dirty="0">
                <a:ln>
                  <a:noFill/>
                </a:ln>
                <a:solidFill>
                  <a:srgbClr val="191B0E"/>
                </a:solidFill>
                <a:effectLst/>
                <a:uLnTx/>
                <a:uFillTx/>
                <a:latin typeface="Arial Black" panose="020B0A04020102020204"/>
                <a:ea typeface="+mj-ea"/>
                <a:cs typeface="+mj-cs"/>
              </a:rPr>
            </a:br>
            <a:br>
              <a:rPr kumimoji="0" lang="tr-TR" sz="2800" b="0" i="0" u="none" strike="noStrike" kern="1200" cap="all" spc="0" normalizeH="0" baseline="0" noProof="0" dirty="0">
                <a:ln>
                  <a:noFill/>
                </a:ln>
                <a:solidFill>
                  <a:srgbClr val="191B0E"/>
                </a:solidFill>
                <a:effectLst/>
                <a:uLnTx/>
                <a:uFillTx/>
                <a:latin typeface="Arial Black" panose="020B0A04020102020204"/>
                <a:ea typeface="+mj-ea"/>
                <a:cs typeface="+mj-cs"/>
              </a:rPr>
            </a:br>
            <a:r>
              <a:rPr kumimoji="0" lang="tr-TR" sz="2400" b="0" i="0" u="none" strike="noStrike" kern="1200" cap="all" spc="0" normalizeH="0" baseline="0" noProof="0" dirty="0">
                <a:ln>
                  <a:noFill/>
                </a:ln>
                <a:solidFill>
                  <a:srgbClr val="191B0E"/>
                </a:solidFill>
                <a:effectLst/>
                <a:uLnTx/>
                <a:uFillTx/>
                <a:latin typeface="Arial Black" panose="020B0A04020102020204"/>
                <a:ea typeface="+mj-ea"/>
                <a:cs typeface="+mj-cs"/>
              </a:rPr>
              <a:t>QUESTIONS, PROBLEMS, HYPOTHESES</a:t>
            </a:r>
            <a:br>
              <a:rPr kumimoji="0" lang="tr-TR" sz="2800" b="0" i="0" u="none" strike="noStrike" kern="1200" cap="all" spc="0" normalizeH="0" baseline="0" noProof="0" dirty="0">
                <a:ln>
                  <a:noFill/>
                </a:ln>
                <a:solidFill>
                  <a:srgbClr val="191B0E"/>
                </a:solidFill>
                <a:effectLst/>
                <a:uLnTx/>
                <a:uFillTx/>
                <a:latin typeface="Arial Black" panose="020B0A04020102020204"/>
                <a:ea typeface="+mj-ea"/>
                <a:cs typeface="+mj-cs"/>
              </a:rPr>
            </a:br>
            <a:br>
              <a:rPr kumimoji="0" lang="tr-TR" sz="2800" b="0" i="0" u="none" strike="noStrike" kern="1200" cap="all" spc="0" normalizeH="0" baseline="0" noProof="0" dirty="0">
                <a:ln>
                  <a:noFill/>
                </a:ln>
                <a:solidFill>
                  <a:srgbClr val="191B0E"/>
                </a:solidFill>
                <a:effectLst/>
                <a:uLnTx/>
                <a:uFillTx/>
                <a:latin typeface="Arial Black" panose="020B0A04020102020204"/>
                <a:ea typeface="+mj-ea"/>
                <a:cs typeface="+mj-cs"/>
              </a:rPr>
            </a:br>
            <a:endParaRPr lang="tr-TR" dirty="0"/>
          </a:p>
        </p:txBody>
      </p:sp>
      <p:sp>
        <p:nvSpPr>
          <p:cNvPr id="3" name="Alt Başlık 2">
            <a:extLst>
              <a:ext uri="{FF2B5EF4-FFF2-40B4-BE49-F238E27FC236}">
                <a16:creationId xmlns:a16="http://schemas.microsoft.com/office/drawing/2014/main" id="{376DAA3B-E43A-41AF-9E76-F961C6467FE1}"/>
              </a:ext>
            </a:extLst>
          </p:cNvPr>
          <p:cNvSpPr>
            <a:spLocks noGrp="1"/>
          </p:cNvSpPr>
          <p:nvPr>
            <p:ph type="subTitle" idx="1"/>
          </p:nvPr>
        </p:nvSpPr>
        <p:spPr>
          <a:xfrm>
            <a:off x="1100015" y="4876800"/>
            <a:ext cx="7315200" cy="707846"/>
          </a:xfrm>
        </p:spPr>
        <p:txBody>
          <a:bodyPr/>
          <a:lstStyle/>
          <a:p>
            <a:pPr algn="r"/>
            <a:r>
              <a:rPr lang="tr-TR" dirty="0"/>
              <a:t>Prof. Dr. Şehnaz </a:t>
            </a:r>
            <a:r>
              <a:rPr lang="tr-TR" dirty="0" err="1"/>
              <a:t>Şahinkarakaş</a:t>
            </a:r>
            <a:endParaRPr lang="tr-TR" dirty="0"/>
          </a:p>
        </p:txBody>
      </p:sp>
    </p:spTree>
    <p:extLst>
      <p:ext uri="{BB962C8B-B14F-4D97-AF65-F5344CB8AC3E}">
        <p14:creationId xmlns:p14="http://schemas.microsoft.com/office/powerpoint/2010/main" val="11197784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16696B1-A9E5-C2E9-2BA9-7311B4268F2C}"/>
              </a:ext>
            </a:extLst>
          </p:cNvPr>
          <p:cNvSpPr>
            <a:spLocks noGrp="1"/>
          </p:cNvSpPr>
          <p:nvPr>
            <p:ph type="title"/>
          </p:nvPr>
        </p:nvSpPr>
        <p:spPr/>
        <p:txBody>
          <a:bodyPr/>
          <a:lstStyle/>
          <a:p>
            <a:r>
              <a:rPr lang="tr-TR" dirty="0" err="1"/>
              <a:t>Some</a:t>
            </a:r>
            <a:r>
              <a:rPr lang="tr-TR" dirty="0"/>
              <a:t> </a:t>
            </a:r>
            <a:r>
              <a:rPr lang="tr-TR" dirty="0" err="1"/>
              <a:t>Well-Written</a:t>
            </a:r>
            <a:r>
              <a:rPr lang="tr-TR" dirty="0"/>
              <a:t> Problem </a:t>
            </a:r>
            <a:r>
              <a:rPr lang="tr-TR" dirty="0" err="1"/>
              <a:t>Statements</a:t>
            </a:r>
            <a:endParaRPr lang="tr-TR" dirty="0"/>
          </a:p>
        </p:txBody>
      </p:sp>
      <p:sp>
        <p:nvSpPr>
          <p:cNvPr id="3" name="İçerik Yer Tutucusu 2">
            <a:extLst>
              <a:ext uri="{FF2B5EF4-FFF2-40B4-BE49-F238E27FC236}">
                <a16:creationId xmlns:a16="http://schemas.microsoft.com/office/drawing/2014/main" id="{C88A3B6C-A137-3919-5771-8A8C369EF261}"/>
              </a:ext>
            </a:extLst>
          </p:cNvPr>
          <p:cNvSpPr>
            <a:spLocks noGrp="1"/>
          </p:cNvSpPr>
          <p:nvPr>
            <p:ph idx="1"/>
          </p:nvPr>
        </p:nvSpPr>
        <p:spPr/>
        <p:txBody>
          <a:bodyPr/>
          <a:lstStyle/>
          <a:p>
            <a:pPr marL="0" lvl="0" indent="0">
              <a:lnSpc>
                <a:spcPct val="107000"/>
              </a:lnSpc>
              <a:spcAft>
                <a:spcPts val="800"/>
              </a:spcAft>
              <a:buNone/>
              <a:tabLst>
                <a:tab pos="457200" algn="l"/>
              </a:tabLst>
            </a:pPr>
            <a:r>
              <a:rPr lang="tr-TR" sz="2000" b="1" kern="100" dirty="0">
                <a:effectLst/>
                <a:latin typeface="Aptos" panose="020B0004020202020204" pitchFamily="34" charset="0"/>
                <a:ea typeface="Aptos" panose="020B0004020202020204" pitchFamily="34" charset="0"/>
                <a:cs typeface="Times New Roman" panose="02020603050405020304" pitchFamily="18" charset="0"/>
              </a:rPr>
              <a:t>1. </a:t>
            </a:r>
            <a:r>
              <a:rPr lang="en-US" sz="2000" b="1" kern="100" dirty="0">
                <a:effectLst/>
                <a:latin typeface="Aptos" panose="020B0004020202020204" pitchFamily="34" charset="0"/>
                <a:ea typeface="Aptos" panose="020B0004020202020204" pitchFamily="34" charset="0"/>
                <a:cs typeface="Times New Roman" panose="02020603050405020304" pitchFamily="18" charset="0"/>
              </a:rPr>
              <a:t>Effects of Explicit Vocabulary Instruction on Reading Comprehension in EFL Learners</a:t>
            </a:r>
            <a:endParaRPr lang="tr-TR" sz="2000" b="1" kern="100" dirty="0">
              <a:effectLst/>
              <a:latin typeface="Aptos" panose="020B0004020202020204" pitchFamily="34" charset="0"/>
              <a:ea typeface="Aptos" panose="020B0004020202020204" pitchFamily="34" charset="0"/>
              <a:cs typeface="Times New Roman" panose="02020603050405020304" pitchFamily="18" charset="0"/>
            </a:endParaRPr>
          </a:p>
          <a:p>
            <a:pPr marL="0" lvl="0" indent="0">
              <a:lnSpc>
                <a:spcPct val="107000"/>
              </a:lnSpc>
              <a:spcAft>
                <a:spcPts val="800"/>
              </a:spcAft>
              <a:buNone/>
              <a:tabLst>
                <a:tab pos="457200" algn="l"/>
              </a:tabLst>
            </a:pPr>
            <a:br>
              <a:rPr lang="en-US" sz="2000" kern="100" dirty="0">
                <a:effectLst/>
                <a:latin typeface="Aptos" panose="020B0004020202020204" pitchFamily="34" charset="0"/>
                <a:ea typeface="Aptos" panose="020B0004020202020204" pitchFamily="34" charset="0"/>
                <a:cs typeface="Times New Roman" panose="02020603050405020304" pitchFamily="18" charset="0"/>
              </a:rPr>
            </a:br>
            <a:r>
              <a:rPr lang="en-US" sz="2000" i="1" kern="100" dirty="0">
                <a:effectLst/>
                <a:latin typeface="Aptos" panose="020B0004020202020204" pitchFamily="34" charset="0"/>
                <a:ea typeface="Aptos" panose="020B0004020202020204" pitchFamily="34" charset="0"/>
                <a:cs typeface="Times New Roman" panose="02020603050405020304" pitchFamily="18" charset="0"/>
              </a:rPr>
              <a:t>Many English as a Foreign Language (EFL) learners struggle with reading comprehension due to limited vocabulary knowledge. While explicit vocabulary instruction has been suggested as a means to enhance comprehension skills, there is limited empirical research on its effectiveness in non-native English-speaking contexts. This study seeks to examine the impact of explicit vocabulary instruction on the reading comprehension skills of intermediate EFL learners.</a:t>
            </a:r>
            <a:endParaRPr lang="tr-TR" sz="20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tr-TR" dirty="0"/>
          </a:p>
        </p:txBody>
      </p:sp>
    </p:spTree>
    <p:extLst>
      <p:ext uri="{BB962C8B-B14F-4D97-AF65-F5344CB8AC3E}">
        <p14:creationId xmlns:p14="http://schemas.microsoft.com/office/powerpoint/2010/main" val="5311409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3204F5C-0618-30CF-A35A-FCDBE0DCF1D6}"/>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D49F4945-0266-FEE3-F775-882DBD8E4824}"/>
              </a:ext>
            </a:extLst>
          </p:cNvPr>
          <p:cNvSpPr>
            <a:spLocks noGrp="1"/>
          </p:cNvSpPr>
          <p:nvPr>
            <p:ph idx="1"/>
          </p:nvPr>
        </p:nvSpPr>
        <p:spPr/>
        <p:txBody>
          <a:bodyPr/>
          <a:lstStyle/>
          <a:p>
            <a:pPr marL="0" lvl="0" indent="0">
              <a:lnSpc>
                <a:spcPct val="107000"/>
              </a:lnSpc>
              <a:spcAft>
                <a:spcPts val="800"/>
              </a:spcAft>
              <a:buNone/>
              <a:tabLst>
                <a:tab pos="457200" algn="l"/>
              </a:tabLst>
            </a:pPr>
            <a:r>
              <a:rPr lang="tr-TR" sz="2000" b="1" kern="100" dirty="0">
                <a:effectLst/>
                <a:latin typeface="Aptos" panose="020B0004020202020204" pitchFamily="34" charset="0"/>
                <a:ea typeface="Aptos" panose="020B0004020202020204" pitchFamily="34" charset="0"/>
                <a:cs typeface="Times New Roman" panose="02020603050405020304" pitchFamily="18" charset="0"/>
              </a:rPr>
              <a:t>2. </a:t>
            </a:r>
            <a:r>
              <a:rPr lang="en-US" sz="2000" b="1" kern="100" dirty="0">
                <a:effectLst/>
                <a:latin typeface="Aptos" panose="020B0004020202020204" pitchFamily="34" charset="0"/>
                <a:ea typeface="Aptos" panose="020B0004020202020204" pitchFamily="34" charset="0"/>
                <a:cs typeface="Times New Roman" panose="02020603050405020304" pitchFamily="18" charset="0"/>
              </a:rPr>
              <a:t>Impact of Online vs. Face-to-Face Feedback on ESL Writing Development</a:t>
            </a:r>
            <a:endParaRPr lang="tr-TR" sz="2000" b="1" kern="100" dirty="0">
              <a:effectLst/>
              <a:latin typeface="Aptos" panose="020B0004020202020204" pitchFamily="34" charset="0"/>
              <a:ea typeface="Aptos" panose="020B0004020202020204" pitchFamily="34" charset="0"/>
              <a:cs typeface="Times New Roman" panose="02020603050405020304" pitchFamily="18" charset="0"/>
            </a:endParaRPr>
          </a:p>
          <a:p>
            <a:pPr marL="0" lvl="0" indent="0">
              <a:lnSpc>
                <a:spcPct val="107000"/>
              </a:lnSpc>
              <a:spcAft>
                <a:spcPts val="800"/>
              </a:spcAft>
              <a:buNone/>
              <a:tabLst>
                <a:tab pos="457200" algn="l"/>
              </a:tabLst>
            </a:pPr>
            <a:br>
              <a:rPr lang="en-US" sz="2000" kern="100" dirty="0">
                <a:effectLst/>
                <a:latin typeface="Aptos" panose="020B0004020202020204" pitchFamily="34" charset="0"/>
                <a:ea typeface="Aptos" panose="020B0004020202020204" pitchFamily="34" charset="0"/>
                <a:cs typeface="Times New Roman" panose="02020603050405020304" pitchFamily="18" charset="0"/>
              </a:rPr>
            </a:br>
            <a:r>
              <a:rPr lang="en-US" sz="2000" i="1" kern="100" dirty="0">
                <a:effectLst/>
                <a:latin typeface="Aptos" panose="020B0004020202020204" pitchFamily="34" charset="0"/>
                <a:ea typeface="Aptos" panose="020B0004020202020204" pitchFamily="34" charset="0"/>
                <a:cs typeface="Times New Roman" panose="02020603050405020304" pitchFamily="18" charset="0"/>
              </a:rPr>
              <a:t>Providing feedback is an essential component of language learning, but there is ongoing debate on whether online written feedback is as effective as face-to-face feedback in improving writing proficiency. Despite the increasing use of technology in education, little research has compared the effectiveness of these two feedback modes in ESL writing classrooms. This study aims to investigate the impact of online versus face-to-face feedback on ESL students’ writing performance and revision behaviors.</a:t>
            </a:r>
            <a:endParaRPr lang="tr-TR" sz="20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tr-TR" dirty="0"/>
          </a:p>
        </p:txBody>
      </p:sp>
    </p:spTree>
    <p:extLst>
      <p:ext uri="{BB962C8B-B14F-4D97-AF65-F5344CB8AC3E}">
        <p14:creationId xmlns:p14="http://schemas.microsoft.com/office/powerpoint/2010/main" val="17740772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DEDB725-5B5E-9272-E9B3-6C63318A17DC}"/>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D55867B2-8C36-242F-8035-ABDB656724B5}"/>
              </a:ext>
            </a:extLst>
          </p:cNvPr>
          <p:cNvSpPr>
            <a:spLocks noGrp="1"/>
          </p:cNvSpPr>
          <p:nvPr>
            <p:ph idx="1"/>
          </p:nvPr>
        </p:nvSpPr>
        <p:spPr/>
        <p:txBody>
          <a:bodyPr/>
          <a:lstStyle/>
          <a:p>
            <a:pPr marL="0" lvl="0" indent="0">
              <a:lnSpc>
                <a:spcPct val="107000"/>
              </a:lnSpc>
              <a:spcAft>
                <a:spcPts val="800"/>
              </a:spcAft>
              <a:buNone/>
              <a:tabLst>
                <a:tab pos="457200" algn="l"/>
              </a:tabLst>
            </a:pPr>
            <a:r>
              <a:rPr lang="tr-TR" sz="2000" b="1" kern="100" dirty="0">
                <a:effectLst/>
                <a:latin typeface="Aptos" panose="020B0004020202020204" pitchFamily="34" charset="0"/>
                <a:ea typeface="Aptos" panose="020B0004020202020204" pitchFamily="34" charset="0"/>
                <a:cs typeface="Times New Roman" panose="02020603050405020304" pitchFamily="18" charset="0"/>
              </a:rPr>
              <a:t>3. </a:t>
            </a:r>
            <a:r>
              <a:rPr lang="en-US" sz="2000" b="1" kern="100" dirty="0">
                <a:effectLst/>
                <a:latin typeface="Aptos" panose="020B0004020202020204" pitchFamily="34" charset="0"/>
                <a:ea typeface="Aptos" panose="020B0004020202020204" pitchFamily="34" charset="0"/>
                <a:cs typeface="Times New Roman" panose="02020603050405020304" pitchFamily="18" charset="0"/>
              </a:rPr>
              <a:t>The Relationship Between Teacher Classroom Management Strategies and Student Motivation in ELT</a:t>
            </a:r>
            <a:endParaRPr lang="tr-TR" sz="2000" b="1" kern="100" dirty="0">
              <a:effectLst/>
              <a:latin typeface="Aptos" panose="020B0004020202020204" pitchFamily="34" charset="0"/>
              <a:ea typeface="Aptos" panose="020B0004020202020204" pitchFamily="34" charset="0"/>
              <a:cs typeface="Times New Roman" panose="02020603050405020304" pitchFamily="18" charset="0"/>
            </a:endParaRPr>
          </a:p>
          <a:p>
            <a:pPr marL="0" lvl="0" indent="0">
              <a:lnSpc>
                <a:spcPct val="107000"/>
              </a:lnSpc>
              <a:spcAft>
                <a:spcPts val="800"/>
              </a:spcAft>
              <a:buNone/>
              <a:tabLst>
                <a:tab pos="457200" algn="l"/>
              </a:tabLst>
            </a:pPr>
            <a:br>
              <a:rPr lang="en-US" sz="2000" kern="100" dirty="0">
                <a:effectLst/>
                <a:latin typeface="Aptos" panose="020B0004020202020204" pitchFamily="34" charset="0"/>
                <a:ea typeface="Aptos" panose="020B0004020202020204" pitchFamily="34" charset="0"/>
                <a:cs typeface="Times New Roman" panose="02020603050405020304" pitchFamily="18" charset="0"/>
              </a:rPr>
            </a:br>
            <a:r>
              <a:rPr lang="en-US" sz="2000" i="1" kern="100" dirty="0">
                <a:effectLst/>
                <a:latin typeface="Aptos" panose="020B0004020202020204" pitchFamily="34" charset="0"/>
                <a:ea typeface="Aptos" panose="020B0004020202020204" pitchFamily="34" charset="0"/>
                <a:cs typeface="Times New Roman" panose="02020603050405020304" pitchFamily="18" charset="0"/>
              </a:rPr>
              <a:t>Student motivation plays a crucial role in language learning success. However, there is insufficient research on how different classroom management strategies used by English language teachers influence student motivation. This study aims to explore the relationship between specific classroom management techniques and student motivation levels in EFL classrooms.</a:t>
            </a:r>
            <a:endParaRPr lang="tr-TR" sz="20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tr-TR" dirty="0"/>
          </a:p>
        </p:txBody>
      </p:sp>
    </p:spTree>
    <p:extLst>
      <p:ext uri="{BB962C8B-B14F-4D97-AF65-F5344CB8AC3E}">
        <p14:creationId xmlns:p14="http://schemas.microsoft.com/office/powerpoint/2010/main" val="17190512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0A5C8CF-F3A9-3621-ACB2-4E8E8FDD3BD7}"/>
              </a:ext>
            </a:extLst>
          </p:cNvPr>
          <p:cNvSpPr>
            <a:spLocks noGrp="1"/>
          </p:cNvSpPr>
          <p:nvPr>
            <p:ph type="title"/>
          </p:nvPr>
        </p:nvSpPr>
        <p:spPr>
          <a:xfrm>
            <a:off x="252919" y="1123837"/>
            <a:ext cx="3216792" cy="4601183"/>
          </a:xfrm>
        </p:spPr>
        <p:txBody>
          <a:bodyPr/>
          <a:lstStyle/>
          <a:p>
            <a:r>
              <a:rPr lang="tr-TR" dirty="0" err="1"/>
              <a:t>Practice</a:t>
            </a:r>
            <a:r>
              <a:rPr lang="tr-TR" dirty="0"/>
              <a:t> Time</a:t>
            </a:r>
          </a:p>
        </p:txBody>
      </p:sp>
      <p:sp>
        <p:nvSpPr>
          <p:cNvPr id="3" name="İçerik Yer Tutucusu 2">
            <a:extLst>
              <a:ext uri="{FF2B5EF4-FFF2-40B4-BE49-F238E27FC236}">
                <a16:creationId xmlns:a16="http://schemas.microsoft.com/office/drawing/2014/main" id="{6B07B953-4B4A-8183-9B12-E6A8B0BF91EA}"/>
              </a:ext>
            </a:extLst>
          </p:cNvPr>
          <p:cNvSpPr>
            <a:spLocks noGrp="1"/>
          </p:cNvSpPr>
          <p:nvPr>
            <p:ph idx="1"/>
          </p:nvPr>
        </p:nvSpPr>
        <p:spPr/>
        <p:txBody>
          <a:bodyPr/>
          <a:lstStyle/>
          <a:p>
            <a:r>
              <a:rPr lang="tr-TR" dirty="0" err="1"/>
              <a:t>Let’s</a:t>
            </a:r>
            <a:r>
              <a:rPr lang="tr-TR" dirty="0"/>
              <a:t> </a:t>
            </a:r>
            <a:r>
              <a:rPr lang="tr-TR" dirty="0" err="1"/>
              <a:t>go</a:t>
            </a:r>
            <a:r>
              <a:rPr lang="tr-TR" dirty="0"/>
              <a:t> </a:t>
            </a:r>
            <a:r>
              <a:rPr lang="tr-TR" dirty="0" err="1"/>
              <a:t>to</a:t>
            </a:r>
            <a:r>
              <a:rPr lang="tr-TR" dirty="0"/>
              <a:t> Workout </a:t>
            </a:r>
            <a:r>
              <a:rPr lang="tr-TR" dirty="0" err="1"/>
              <a:t>Rooms</a:t>
            </a:r>
            <a:endParaRPr lang="tr-TR" dirty="0"/>
          </a:p>
        </p:txBody>
      </p:sp>
    </p:spTree>
    <p:extLst>
      <p:ext uri="{BB962C8B-B14F-4D97-AF65-F5344CB8AC3E}">
        <p14:creationId xmlns:p14="http://schemas.microsoft.com/office/powerpoint/2010/main" val="6444421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52DF84D-5789-446A-89FC-445AF68F50B2}"/>
              </a:ext>
            </a:extLst>
          </p:cNvPr>
          <p:cNvSpPr>
            <a:spLocks noGrp="1"/>
          </p:cNvSpPr>
          <p:nvPr>
            <p:ph type="title"/>
          </p:nvPr>
        </p:nvSpPr>
        <p:spPr>
          <a:xfrm>
            <a:off x="252919" y="1123837"/>
            <a:ext cx="3159646" cy="4601183"/>
          </a:xfrm>
        </p:spPr>
        <p:txBody>
          <a:bodyPr>
            <a:normAutofit/>
          </a:bodyPr>
          <a:lstStyle/>
          <a:p>
            <a:r>
              <a:rPr kumimoji="0" lang="tr-TR" sz="2800" b="0" i="0" u="none" strike="noStrike" kern="1200" cap="none" spc="0" normalizeH="0" baseline="0" noProof="0" dirty="0">
                <a:ln>
                  <a:noFill/>
                </a:ln>
                <a:solidFill>
                  <a:srgbClr val="191B0E"/>
                </a:solidFill>
                <a:effectLst/>
                <a:uLnTx/>
                <a:uFillTx/>
                <a:latin typeface="Arial Black" panose="020B0A04020102020204"/>
                <a:ea typeface="+mj-ea"/>
                <a:cs typeface="+mj-cs"/>
              </a:rPr>
              <a:t>RESEARCH QUESTION FORMULATION</a:t>
            </a:r>
            <a:endParaRPr lang="tr-TR" sz="2800" dirty="0"/>
          </a:p>
        </p:txBody>
      </p:sp>
      <p:sp>
        <p:nvSpPr>
          <p:cNvPr id="3" name="İçerik Yer Tutucusu 2">
            <a:extLst>
              <a:ext uri="{FF2B5EF4-FFF2-40B4-BE49-F238E27FC236}">
                <a16:creationId xmlns:a16="http://schemas.microsoft.com/office/drawing/2014/main" id="{95E9B4C3-36BE-4E14-9639-D2ED45A00EA5}"/>
              </a:ext>
            </a:extLst>
          </p:cNvPr>
          <p:cNvSpPr>
            <a:spLocks noGrp="1"/>
          </p:cNvSpPr>
          <p:nvPr>
            <p:ph idx="1"/>
          </p:nvPr>
        </p:nvSpPr>
        <p:spPr/>
        <p:txBody>
          <a:bodyPr/>
          <a:lstStyle/>
          <a:p>
            <a:endParaRPr lang="tr-TR" dirty="0"/>
          </a:p>
        </p:txBody>
      </p:sp>
      <p:pic>
        <p:nvPicPr>
          <p:cNvPr id="4" name="İçerik Yer Tutucusu 4">
            <a:extLst>
              <a:ext uri="{FF2B5EF4-FFF2-40B4-BE49-F238E27FC236}">
                <a16:creationId xmlns:a16="http://schemas.microsoft.com/office/drawing/2014/main" id="{4C388225-08D0-4FFF-8088-D3A3C8D4F39B}"/>
              </a:ext>
            </a:extLst>
          </p:cNvPr>
          <p:cNvPicPr>
            <a:picLocks noChangeAspect="1"/>
          </p:cNvPicPr>
          <p:nvPr/>
        </p:nvPicPr>
        <p:blipFill>
          <a:blip r:embed="rId2"/>
          <a:stretch>
            <a:fillRect/>
          </a:stretch>
        </p:blipFill>
        <p:spPr>
          <a:xfrm>
            <a:off x="3944471" y="2682092"/>
            <a:ext cx="7530801" cy="1675772"/>
          </a:xfrm>
          <a:prstGeom prst="rect">
            <a:avLst/>
          </a:prstGeom>
        </p:spPr>
      </p:pic>
    </p:spTree>
    <p:extLst>
      <p:ext uri="{BB962C8B-B14F-4D97-AF65-F5344CB8AC3E}">
        <p14:creationId xmlns:p14="http://schemas.microsoft.com/office/powerpoint/2010/main" val="14241167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1BFEC13-39A3-4142-8A56-A4DB3AFD6B8A}"/>
              </a:ext>
            </a:extLst>
          </p:cNvPr>
          <p:cNvSpPr>
            <a:spLocks noGrp="1"/>
          </p:cNvSpPr>
          <p:nvPr>
            <p:ph type="title"/>
          </p:nvPr>
        </p:nvSpPr>
        <p:spPr/>
        <p:txBody>
          <a:bodyPr/>
          <a:lstStyle/>
          <a:p>
            <a:r>
              <a:rPr lang="tr-TR" dirty="0" err="1"/>
              <a:t>Construct</a:t>
            </a:r>
            <a:endParaRPr lang="tr-TR" dirty="0"/>
          </a:p>
        </p:txBody>
      </p:sp>
      <p:sp>
        <p:nvSpPr>
          <p:cNvPr id="3" name="İçerik Yer Tutucusu 2">
            <a:extLst>
              <a:ext uri="{FF2B5EF4-FFF2-40B4-BE49-F238E27FC236}">
                <a16:creationId xmlns:a16="http://schemas.microsoft.com/office/drawing/2014/main" id="{9A1EB57D-E26A-4AA8-8970-67F52511B2C3}"/>
              </a:ext>
            </a:extLst>
          </p:cNvPr>
          <p:cNvSpPr>
            <a:spLocks noGrp="1"/>
          </p:cNvSpPr>
          <p:nvPr>
            <p:ph idx="1"/>
          </p:nvPr>
        </p:nvSpPr>
        <p:spPr/>
        <p:txBody>
          <a:bodyPr/>
          <a:lstStyle/>
          <a:p>
            <a:pPr marL="384048" marR="0" lvl="0" indent="-384048" algn="l" defTabSz="914400" rtl="0" eaLnBrk="1" fontAlgn="auto" latinLnBrk="0" hangingPunct="1">
              <a:lnSpc>
                <a:spcPct val="94000"/>
              </a:lnSpc>
              <a:spcBef>
                <a:spcPts val="1000"/>
              </a:spcBef>
              <a:spcAft>
                <a:spcPts val="200"/>
              </a:spcAft>
              <a:buClrTx/>
              <a:buSzTx/>
              <a:buFont typeface="Franklin Gothic Book" panose="020B0503020102020204" pitchFamily="34" charset="0"/>
              <a:buChar char="■"/>
              <a:tabLst/>
              <a:defRPr/>
            </a:pPr>
            <a:r>
              <a:rPr kumimoji="0" lang="tr-TR" sz="2800" b="0" i="0" u="none" strike="noStrike" kern="1200" cap="none" spc="0" normalizeH="0" baseline="0" noProof="0" dirty="0">
                <a:ln>
                  <a:noFill/>
                </a:ln>
                <a:solidFill>
                  <a:srgbClr val="191B0E"/>
                </a:solidFill>
                <a:effectLst/>
                <a:uLnTx/>
                <a:uFillTx/>
                <a:latin typeface="Arial" panose="020B0604020202020204"/>
                <a:ea typeface="+mn-ea"/>
                <a:cs typeface="+mn-cs"/>
              </a:rPr>
              <a:t>Abstract </a:t>
            </a:r>
            <a:r>
              <a:rPr kumimoji="0" lang="tr-TR" sz="2800" b="0" i="0" u="none" strike="noStrike" kern="1200" cap="none" spc="0" normalizeH="0" baseline="0" noProof="0" dirty="0" err="1">
                <a:ln>
                  <a:noFill/>
                </a:ln>
                <a:solidFill>
                  <a:srgbClr val="191B0E"/>
                </a:solidFill>
                <a:effectLst/>
                <a:uLnTx/>
                <a:uFillTx/>
                <a:latin typeface="Arial" panose="020B0604020202020204"/>
                <a:ea typeface="+mn-ea"/>
                <a:cs typeface="+mn-cs"/>
              </a:rPr>
              <a:t>concept</a:t>
            </a:r>
            <a:endParaRPr kumimoji="0" lang="tr-TR" sz="2800" b="0" i="0" u="none" strike="noStrike" kern="1200" cap="none" spc="0" normalizeH="0" baseline="0" noProof="0" dirty="0">
              <a:ln>
                <a:noFill/>
              </a:ln>
              <a:solidFill>
                <a:srgbClr val="191B0E"/>
              </a:solidFill>
              <a:effectLst/>
              <a:uLnTx/>
              <a:uFillTx/>
              <a:latin typeface="Arial" panose="020B0604020202020204"/>
              <a:ea typeface="+mn-ea"/>
              <a:cs typeface="+mn-cs"/>
            </a:endParaRPr>
          </a:p>
          <a:p>
            <a:pPr marL="384048" marR="0" lvl="0" indent="-384048" algn="l" defTabSz="914400" rtl="0" eaLnBrk="1" fontAlgn="auto" latinLnBrk="0" hangingPunct="1">
              <a:lnSpc>
                <a:spcPct val="94000"/>
              </a:lnSpc>
              <a:spcBef>
                <a:spcPts val="1000"/>
              </a:spcBef>
              <a:spcAft>
                <a:spcPts val="200"/>
              </a:spcAft>
              <a:buClrTx/>
              <a:buSzTx/>
              <a:buFont typeface="Franklin Gothic Book" panose="020B0503020102020204" pitchFamily="34" charset="0"/>
              <a:buChar char="■"/>
              <a:tabLst/>
              <a:defRPr/>
            </a:pPr>
            <a:endParaRPr kumimoji="0" lang="tr-TR" sz="2800" b="0" i="0" u="none" strike="noStrike" kern="1200" cap="none" spc="0" normalizeH="0" baseline="0" noProof="0" dirty="0">
              <a:ln>
                <a:noFill/>
              </a:ln>
              <a:solidFill>
                <a:srgbClr val="191B0E"/>
              </a:solidFill>
              <a:effectLst/>
              <a:uLnTx/>
              <a:uFillTx/>
              <a:latin typeface="Goudy"/>
              <a:ea typeface="+mn-ea"/>
              <a:cs typeface="+mn-cs"/>
            </a:endParaRPr>
          </a:p>
          <a:p>
            <a:pPr marL="384048" marR="0" lvl="0" indent="-384048" algn="l" defTabSz="914400" rtl="0" eaLnBrk="1" fontAlgn="auto" latinLnBrk="0" hangingPunct="1">
              <a:lnSpc>
                <a:spcPct val="94000"/>
              </a:lnSpc>
              <a:spcBef>
                <a:spcPts val="1000"/>
              </a:spcBef>
              <a:spcAft>
                <a:spcPts val="200"/>
              </a:spcAft>
              <a:buClrTx/>
              <a:buSzTx/>
              <a:buFont typeface="Franklin Gothic Book" panose="020B0503020102020204" pitchFamily="34" charset="0"/>
              <a:buChar char="■"/>
              <a:tabLst/>
              <a:defRPr/>
            </a:pPr>
            <a:r>
              <a:rPr kumimoji="0" lang="en-US" sz="2800" b="0" i="0" u="none" strike="noStrike" kern="1200" cap="none" spc="0" normalizeH="0" baseline="0" noProof="0" dirty="0">
                <a:ln>
                  <a:noFill/>
                </a:ln>
                <a:solidFill>
                  <a:srgbClr val="191B0E"/>
                </a:solidFill>
                <a:effectLst/>
                <a:uLnTx/>
                <a:uFillTx/>
                <a:latin typeface="Goudy"/>
                <a:ea typeface="+mn-ea"/>
                <a:cs typeface="+mn-cs"/>
              </a:rPr>
              <a:t>expresses the idea behind a set of particulars</a:t>
            </a:r>
            <a:r>
              <a:rPr kumimoji="0" lang="tr-TR" sz="2800" b="0" i="0" u="none" strike="noStrike" kern="1200" cap="none" spc="0" normalizeH="0" baseline="0" noProof="0" dirty="0">
                <a:ln>
                  <a:noFill/>
                </a:ln>
                <a:solidFill>
                  <a:srgbClr val="191B0E"/>
                </a:solidFill>
                <a:effectLst/>
                <a:uLnTx/>
                <a:uFillTx/>
                <a:latin typeface="Goudy"/>
                <a:ea typeface="+mn-ea"/>
                <a:cs typeface="+mn-cs"/>
              </a:rPr>
              <a:t>. </a:t>
            </a:r>
          </a:p>
          <a:p>
            <a:pPr marL="384048" marR="0" lvl="0" indent="-384048" algn="l" defTabSz="914400" rtl="0" eaLnBrk="1" fontAlgn="auto" latinLnBrk="0" hangingPunct="1">
              <a:lnSpc>
                <a:spcPct val="94000"/>
              </a:lnSpc>
              <a:spcBef>
                <a:spcPts val="1000"/>
              </a:spcBef>
              <a:spcAft>
                <a:spcPts val="200"/>
              </a:spcAft>
              <a:buClrTx/>
              <a:buSzTx/>
              <a:buFont typeface="Franklin Gothic Book" panose="020B0503020102020204" pitchFamily="34" charset="0"/>
              <a:buChar char="■"/>
              <a:tabLst/>
              <a:defRPr/>
            </a:pPr>
            <a:endParaRPr kumimoji="0" lang="tr-TR" sz="2800" b="0" i="0" u="none" strike="noStrike" kern="1200" cap="none" spc="0" normalizeH="0" baseline="0" noProof="0" dirty="0">
              <a:ln>
                <a:noFill/>
              </a:ln>
              <a:solidFill>
                <a:srgbClr val="191B0E"/>
              </a:solidFill>
              <a:effectLst/>
              <a:uLnTx/>
              <a:uFillTx/>
              <a:latin typeface="Goudy"/>
              <a:ea typeface="+mn-ea"/>
              <a:cs typeface="+mn-cs"/>
            </a:endParaRPr>
          </a:p>
          <a:p>
            <a:pPr marL="384048" marR="0" lvl="0" indent="-384048" algn="l" defTabSz="914400" rtl="0" eaLnBrk="1" fontAlgn="auto" latinLnBrk="0" hangingPunct="1">
              <a:lnSpc>
                <a:spcPct val="94000"/>
              </a:lnSpc>
              <a:spcBef>
                <a:spcPts val="1000"/>
              </a:spcBef>
              <a:spcAft>
                <a:spcPts val="200"/>
              </a:spcAft>
              <a:buClrTx/>
              <a:buSzTx/>
              <a:buFont typeface="Franklin Gothic Book" panose="020B0503020102020204" pitchFamily="34" charset="0"/>
              <a:buChar char="■"/>
              <a:tabLst/>
              <a:defRPr/>
            </a:pPr>
            <a:r>
              <a:rPr kumimoji="0" lang="tr-TR" sz="2800" b="0" i="0" u="none" strike="noStrike" kern="1200" cap="none" spc="0" normalizeH="0" baseline="0" noProof="0" dirty="0" err="1">
                <a:ln>
                  <a:noFill/>
                </a:ln>
                <a:solidFill>
                  <a:srgbClr val="191B0E"/>
                </a:solidFill>
                <a:effectLst/>
                <a:uLnTx/>
                <a:uFillTx/>
                <a:latin typeface="Goudy"/>
                <a:ea typeface="+mn-ea"/>
                <a:cs typeface="+mn-cs"/>
              </a:rPr>
              <a:t>E.g</a:t>
            </a:r>
            <a:r>
              <a:rPr kumimoji="0" lang="tr-TR" sz="2800" b="0" i="0" u="none" strike="noStrike" kern="1200" cap="none" spc="0" normalizeH="0" baseline="0" noProof="0" dirty="0">
                <a:ln>
                  <a:noFill/>
                </a:ln>
                <a:solidFill>
                  <a:srgbClr val="191B0E"/>
                </a:solidFill>
                <a:effectLst/>
                <a:uLnTx/>
                <a:uFillTx/>
                <a:latin typeface="Goudy"/>
                <a:ea typeface="+mn-ea"/>
                <a:cs typeface="+mn-cs"/>
              </a:rPr>
              <a:t>. </a:t>
            </a:r>
            <a:r>
              <a:rPr kumimoji="0" lang="tr-TR" sz="2800" b="0" i="0" u="none" strike="noStrike" kern="1200" cap="none" spc="0" normalizeH="0" baseline="0" noProof="0" dirty="0" err="1">
                <a:ln>
                  <a:noFill/>
                </a:ln>
                <a:solidFill>
                  <a:srgbClr val="191B0E"/>
                </a:solidFill>
                <a:effectLst/>
                <a:uLnTx/>
                <a:uFillTx/>
                <a:latin typeface="Goudy"/>
                <a:ea typeface="+mn-ea"/>
                <a:cs typeface="+mn-cs"/>
              </a:rPr>
              <a:t>Motivation</a:t>
            </a:r>
            <a:r>
              <a:rPr kumimoji="0" lang="tr-TR" sz="2800" b="0" i="0" u="none" strike="noStrike" kern="1200" cap="none" spc="0" normalizeH="0" baseline="0" noProof="0" dirty="0">
                <a:ln>
                  <a:noFill/>
                </a:ln>
                <a:solidFill>
                  <a:srgbClr val="191B0E"/>
                </a:solidFill>
                <a:effectLst/>
                <a:uLnTx/>
                <a:uFillTx/>
                <a:latin typeface="Goudy"/>
                <a:ea typeface="+mn-ea"/>
                <a:cs typeface="+mn-cs"/>
              </a:rPr>
              <a:t>, </a:t>
            </a:r>
            <a:r>
              <a:rPr kumimoji="0" lang="tr-TR" sz="2800" b="0" i="0" u="none" strike="noStrike" kern="1200" cap="none" spc="0" normalizeH="0" baseline="0" noProof="0" dirty="0" err="1">
                <a:ln>
                  <a:noFill/>
                </a:ln>
                <a:solidFill>
                  <a:srgbClr val="191B0E"/>
                </a:solidFill>
                <a:effectLst/>
                <a:uLnTx/>
                <a:uFillTx/>
                <a:latin typeface="Goudy"/>
                <a:ea typeface="+mn-ea"/>
                <a:cs typeface="+mn-cs"/>
              </a:rPr>
              <a:t>intelligence</a:t>
            </a:r>
            <a:r>
              <a:rPr kumimoji="0" lang="tr-TR" sz="2800" b="0" i="0" u="none" strike="noStrike" kern="1200" cap="none" spc="0" normalizeH="0" baseline="0" noProof="0" dirty="0">
                <a:ln>
                  <a:noFill/>
                </a:ln>
                <a:solidFill>
                  <a:srgbClr val="191B0E"/>
                </a:solidFill>
                <a:effectLst/>
                <a:uLnTx/>
                <a:uFillTx/>
                <a:latin typeface="Goudy"/>
                <a:ea typeface="+mn-ea"/>
                <a:cs typeface="+mn-cs"/>
              </a:rPr>
              <a:t>, </a:t>
            </a:r>
            <a:r>
              <a:rPr kumimoji="0" lang="tr-TR" sz="2800" b="0" i="0" u="none" strike="noStrike" kern="1200" cap="none" spc="0" normalizeH="0" baseline="0" noProof="0" dirty="0" err="1">
                <a:ln>
                  <a:noFill/>
                </a:ln>
                <a:solidFill>
                  <a:srgbClr val="191B0E"/>
                </a:solidFill>
                <a:effectLst/>
                <a:uLnTx/>
                <a:uFillTx/>
                <a:latin typeface="Goudy"/>
                <a:ea typeface="+mn-ea"/>
                <a:cs typeface="+mn-cs"/>
              </a:rPr>
              <a:t>achievement</a:t>
            </a:r>
            <a:r>
              <a:rPr kumimoji="0" lang="tr-TR" sz="2800" b="0" i="0" u="none" strike="noStrike" kern="1200" cap="none" spc="0" normalizeH="0" baseline="0" noProof="0" dirty="0">
                <a:ln>
                  <a:noFill/>
                </a:ln>
                <a:solidFill>
                  <a:srgbClr val="191B0E"/>
                </a:solidFill>
                <a:effectLst/>
                <a:uLnTx/>
                <a:uFillTx/>
                <a:latin typeface="Goudy"/>
                <a:ea typeface="+mn-ea"/>
                <a:cs typeface="+mn-cs"/>
              </a:rPr>
              <a:t>, </a:t>
            </a:r>
            <a:r>
              <a:rPr kumimoji="0" lang="tr-TR" sz="2800" b="0" i="0" u="none" strike="noStrike" kern="1200" cap="none" spc="0" normalizeH="0" baseline="0" noProof="0" dirty="0" err="1">
                <a:ln>
                  <a:noFill/>
                </a:ln>
                <a:solidFill>
                  <a:srgbClr val="191B0E"/>
                </a:solidFill>
                <a:effectLst/>
                <a:uLnTx/>
                <a:uFillTx/>
                <a:latin typeface="Goudy"/>
                <a:ea typeface="+mn-ea"/>
                <a:cs typeface="+mn-cs"/>
              </a:rPr>
              <a:t>anxiety</a:t>
            </a:r>
            <a:r>
              <a:rPr kumimoji="0" lang="tr-TR" sz="2800" b="0" i="0" u="none" strike="noStrike" kern="1200" cap="none" spc="0" normalizeH="0" baseline="0" noProof="0" dirty="0">
                <a:ln>
                  <a:noFill/>
                </a:ln>
                <a:solidFill>
                  <a:srgbClr val="191B0E"/>
                </a:solidFill>
                <a:effectLst/>
                <a:uLnTx/>
                <a:uFillTx/>
                <a:latin typeface="Goudy"/>
                <a:ea typeface="+mn-ea"/>
                <a:cs typeface="+mn-cs"/>
              </a:rPr>
              <a:t>, </a:t>
            </a:r>
            <a:r>
              <a:rPr kumimoji="0" lang="tr-TR" sz="2800" b="0" i="0" u="none" strike="noStrike" kern="1200" cap="none" spc="0" normalizeH="0" baseline="0" noProof="0" dirty="0" err="1">
                <a:ln>
                  <a:noFill/>
                </a:ln>
                <a:solidFill>
                  <a:srgbClr val="191B0E"/>
                </a:solidFill>
                <a:effectLst/>
                <a:uLnTx/>
                <a:uFillTx/>
                <a:latin typeface="Goudy"/>
                <a:ea typeface="+mn-ea"/>
                <a:cs typeface="+mn-cs"/>
              </a:rPr>
              <a:t>etc</a:t>
            </a:r>
            <a:r>
              <a:rPr kumimoji="0" lang="tr-TR" sz="2800" b="0" i="0" u="none" strike="noStrike" kern="1200" cap="none" spc="0" normalizeH="0" baseline="0" noProof="0" dirty="0">
                <a:ln>
                  <a:noFill/>
                </a:ln>
                <a:solidFill>
                  <a:srgbClr val="191B0E"/>
                </a:solidFill>
                <a:effectLst/>
                <a:uLnTx/>
                <a:uFillTx/>
                <a:latin typeface="Goudy"/>
                <a:ea typeface="+mn-ea"/>
                <a:cs typeface="+mn-cs"/>
              </a:rPr>
              <a:t>.</a:t>
            </a:r>
            <a:endParaRPr lang="tr-TR" dirty="0"/>
          </a:p>
        </p:txBody>
      </p:sp>
    </p:spTree>
    <p:extLst>
      <p:ext uri="{BB962C8B-B14F-4D97-AF65-F5344CB8AC3E}">
        <p14:creationId xmlns:p14="http://schemas.microsoft.com/office/powerpoint/2010/main" val="42479676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FA71655-3697-4B00-B4EE-C2CCF433B885}"/>
              </a:ext>
            </a:extLst>
          </p:cNvPr>
          <p:cNvSpPr>
            <a:spLocks noGrp="1"/>
          </p:cNvSpPr>
          <p:nvPr>
            <p:ph type="title"/>
          </p:nvPr>
        </p:nvSpPr>
        <p:spPr/>
        <p:txBody>
          <a:bodyPr/>
          <a:lstStyle/>
          <a:p>
            <a:r>
              <a:rPr lang="tr-TR" dirty="0" err="1"/>
              <a:t>Variable</a:t>
            </a:r>
            <a:endParaRPr lang="tr-TR" dirty="0"/>
          </a:p>
        </p:txBody>
      </p:sp>
      <p:sp>
        <p:nvSpPr>
          <p:cNvPr id="3" name="İçerik Yer Tutucusu 2">
            <a:extLst>
              <a:ext uri="{FF2B5EF4-FFF2-40B4-BE49-F238E27FC236}">
                <a16:creationId xmlns:a16="http://schemas.microsoft.com/office/drawing/2014/main" id="{F9510BFE-E668-4B06-B824-3ABE76F979E4}"/>
              </a:ext>
            </a:extLst>
          </p:cNvPr>
          <p:cNvSpPr>
            <a:spLocks noGrp="1"/>
          </p:cNvSpPr>
          <p:nvPr>
            <p:ph idx="1"/>
          </p:nvPr>
        </p:nvSpPr>
        <p:spPr/>
        <p:txBody>
          <a:bodyPr/>
          <a:lstStyle/>
          <a:p>
            <a:pPr marL="384048" marR="0" lvl="0" indent="-384048" algn="l" defTabSz="914400" rtl="0" eaLnBrk="1" fontAlgn="auto" latinLnBrk="0" hangingPunct="1">
              <a:lnSpc>
                <a:spcPct val="94000"/>
              </a:lnSpc>
              <a:spcBef>
                <a:spcPts val="1000"/>
              </a:spcBef>
              <a:spcAft>
                <a:spcPts val="200"/>
              </a:spcAft>
              <a:buClrTx/>
              <a:buSzTx/>
              <a:buFont typeface="Franklin Gothic Book" panose="020B0503020102020204" pitchFamily="34" charset="0"/>
              <a:buChar char="■"/>
              <a:tabLst/>
              <a:defRPr/>
            </a:pPr>
            <a:r>
              <a:rPr kumimoji="0" lang="tr-TR" sz="2000" b="0" i="0" u="none" strike="noStrike" kern="1200" cap="none" spc="0" normalizeH="0" baseline="0" noProof="0" dirty="0">
                <a:ln>
                  <a:noFill/>
                </a:ln>
                <a:solidFill>
                  <a:srgbClr val="191B0E"/>
                </a:solidFill>
                <a:effectLst/>
                <a:uLnTx/>
                <a:uFillTx/>
                <a:latin typeface="Goudy"/>
                <a:ea typeface="+mn-ea"/>
                <a:cs typeface="+mn-cs"/>
              </a:rPr>
              <a:t>A</a:t>
            </a:r>
            <a:r>
              <a:rPr kumimoji="0" lang="en-US" sz="2000" b="0" i="0" u="none" strike="noStrike" kern="1200" cap="none" spc="0" normalizeH="0" baseline="0" noProof="0" dirty="0">
                <a:ln>
                  <a:noFill/>
                </a:ln>
                <a:solidFill>
                  <a:srgbClr val="191B0E"/>
                </a:solidFill>
                <a:effectLst/>
                <a:uLnTx/>
                <a:uFillTx/>
                <a:latin typeface="Goudy"/>
                <a:ea typeface="+mn-ea"/>
                <a:cs typeface="+mn-cs"/>
              </a:rPr>
              <a:t> name</a:t>
            </a:r>
            <a:r>
              <a:rPr kumimoji="0" lang="tr-TR" sz="2000" b="0" i="0" u="none" strike="noStrike" kern="1200" cap="none" spc="0" normalizeH="0" baseline="0" noProof="0" dirty="0">
                <a:ln>
                  <a:noFill/>
                </a:ln>
                <a:solidFill>
                  <a:srgbClr val="191B0E"/>
                </a:solidFill>
                <a:effectLst/>
                <a:uLnTx/>
                <a:uFillTx/>
                <a:latin typeface="Goudy"/>
                <a:ea typeface="+mn-ea"/>
                <a:cs typeface="+mn-cs"/>
              </a:rPr>
              <a:t> </a:t>
            </a:r>
            <a:r>
              <a:rPr kumimoji="0" lang="en-US" sz="2000" b="0" i="0" u="none" strike="noStrike" kern="1200" cap="none" spc="0" normalizeH="0" baseline="0" noProof="0" dirty="0">
                <a:ln>
                  <a:noFill/>
                </a:ln>
                <a:solidFill>
                  <a:srgbClr val="191B0E"/>
                </a:solidFill>
                <a:effectLst/>
                <a:uLnTx/>
                <a:uFillTx/>
                <a:latin typeface="Goudy"/>
                <a:ea typeface="+mn-ea"/>
                <a:cs typeface="+mn-cs"/>
              </a:rPr>
              <a:t>or label that represents </a:t>
            </a:r>
            <a:endParaRPr kumimoji="0" lang="tr-TR" sz="2000" b="0" i="0" u="none" strike="noStrike" kern="1200" cap="none" spc="0" normalizeH="0" baseline="0" noProof="0" dirty="0">
              <a:ln>
                <a:noFill/>
              </a:ln>
              <a:solidFill>
                <a:srgbClr val="191B0E"/>
              </a:solidFill>
              <a:effectLst/>
              <a:uLnTx/>
              <a:uFillTx/>
              <a:latin typeface="Goudy"/>
              <a:ea typeface="+mn-ea"/>
              <a:cs typeface="+mn-cs"/>
            </a:endParaRPr>
          </a:p>
          <a:p>
            <a:pPr marL="914400" marR="0" lvl="1" indent="-384048" algn="l" defTabSz="914400" rtl="0" eaLnBrk="1" fontAlgn="auto" latinLnBrk="0" hangingPunct="1">
              <a:lnSpc>
                <a:spcPct val="94000"/>
              </a:lnSpc>
              <a:spcBef>
                <a:spcPts val="500"/>
              </a:spcBef>
              <a:spcAft>
                <a:spcPts val="200"/>
              </a:spcAft>
              <a:buClrTx/>
              <a:buSzTx/>
              <a:buFont typeface="Franklin Gothic Book" panose="020B0503020102020204" pitchFamily="34" charset="0"/>
              <a:buChar char="–"/>
              <a:tabLst/>
              <a:defRPr/>
            </a:pPr>
            <a:r>
              <a:rPr kumimoji="0" lang="en-US" sz="2000" b="0" i="0" u="none" strike="noStrike" kern="1200" cap="none" spc="0" normalizeH="0" baseline="0" noProof="0" dirty="0">
                <a:ln>
                  <a:noFill/>
                </a:ln>
                <a:solidFill>
                  <a:srgbClr val="191B0E"/>
                </a:solidFill>
                <a:effectLst/>
                <a:uLnTx/>
                <a:uFillTx/>
                <a:latin typeface="Goudy"/>
                <a:ea typeface="+mn-ea"/>
                <a:cs typeface="+mn-cs"/>
              </a:rPr>
              <a:t>a </a:t>
            </a:r>
            <a:r>
              <a:rPr kumimoji="0" lang="en-US" sz="2000" b="0" i="0" u="none" strike="noStrike" kern="1200" cap="none" spc="0" normalizeH="0" baseline="0" noProof="0" dirty="0" err="1">
                <a:ln>
                  <a:noFill/>
                </a:ln>
                <a:solidFill>
                  <a:srgbClr val="191B0E"/>
                </a:solidFill>
                <a:effectLst/>
                <a:uLnTx/>
                <a:uFillTx/>
                <a:latin typeface="Goudy"/>
                <a:ea typeface="+mn-ea"/>
                <a:cs typeface="+mn-cs"/>
              </a:rPr>
              <a:t>concep</a:t>
            </a:r>
            <a:r>
              <a:rPr kumimoji="0" lang="tr-TR" sz="2000" b="0" i="0" u="none" strike="noStrike" kern="1200" cap="none" spc="0" normalizeH="0" baseline="0" noProof="0" dirty="0">
                <a:ln>
                  <a:noFill/>
                </a:ln>
                <a:solidFill>
                  <a:srgbClr val="191B0E"/>
                </a:solidFill>
                <a:effectLst/>
                <a:uLnTx/>
                <a:uFillTx/>
                <a:latin typeface="Goudy"/>
                <a:ea typeface="+mn-ea"/>
                <a:cs typeface="+mn-cs"/>
              </a:rPr>
              <a:t>t</a:t>
            </a:r>
            <a:r>
              <a:rPr kumimoji="0" lang="en-US" sz="2000" b="0" i="0" u="none" strike="noStrike" kern="1200" cap="none" spc="0" normalizeH="0" baseline="0" noProof="0" dirty="0">
                <a:ln>
                  <a:noFill/>
                </a:ln>
                <a:solidFill>
                  <a:srgbClr val="191B0E"/>
                </a:solidFill>
                <a:effectLst/>
                <a:uLnTx/>
                <a:uFillTx/>
                <a:latin typeface="Goudy"/>
                <a:ea typeface="+mn-ea"/>
                <a:cs typeface="+mn-cs"/>
              </a:rPr>
              <a:t> </a:t>
            </a:r>
            <a:r>
              <a:rPr kumimoji="0" lang="tr-TR" sz="2000" b="0" i="0" u="none" strike="noStrike" kern="1200" cap="none" spc="0" normalizeH="0" baseline="0" noProof="0" dirty="0">
                <a:ln>
                  <a:noFill/>
                </a:ln>
                <a:solidFill>
                  <a:srgbClr val="191B0E"/>
                </a:solidFill>
                <a:effectLst/>
                <a:uLnTx/>
                <a:uFillTx/>
                <a:latin typeface="Goudy"/>
                <a:ea typeface="+mn-ea"/>
                <a:cs typeface="+mn-cs"/>
              </a:rPr>
              <a:t>(a </a:t>
            </a:r>
            <a:r>
              <a:rPr kumimoji="0" lang="tr-TR" sz="2000" b="0" i="0" u="none" strike="noStrike" kern="1200" cap="none" spc="0" normalizeH="0" baseline="0" noProof="0" dirty="0" err="1">
                <a:ln>
                  <a:noFill/>
                </a:ln>
                <a:solidFill>
                  <a:srgbClr val="191B0E"/>
                </a:solidFill>
                <a:effectLst/>
                <a:uLnTx/>
                <a:uFillTx/>
                <a:latin typeface="Goudy"/>
                <a:ea typeface="+mn-ea"/>
                <a:cs typeface="+mn-cs"/>
              </a:rPr>
              <a:t>class</a:t>
            </a:r>
            <a:r>
              <a:rPr kumimoji="0" lang="tr-TR" sz="2000" b="0" i="0" u="none" strike="noStrike" kern="1200" cap="none" spc="0" normalizeH="0" baseline="0" noProof="0" dirty="0">
                <a:ln>
                  <a:noFill/>
                </a:ln>
                <a:solidFill>
                  <a:srgbClr val="191B0E"/>
                </a:solidFill>
                <a:effectLst/>
                <a:uLnTx/>
                <a:uFillTx/>
                <a:latin typeface="Goudy"/>
                <a:ea typeface="+mn-ea"/>
                <a:cs typeface="+mn-cs"/>
              </a:rPr>
              <a:t> of </a:t>
            </a:r>
            <a:r>
              <a:rPr kumimoji="0" lang="tr-TR" sz="2000" b="0" i="0" u="none" strike="noStrike" kern="1200" cap="none" spc="0" normalizeH="0" baseline="0" noProof="0" dirty="0" err="1">
                <a:ln>
                  <a:noFill/>
                </a:ln>
                <a:solidFill>
                  <a:srgbClr val="191B0E"/>
                </a:solidFill>
                <a:effectLst/>
                <a:uLnTx/>
                <a:uFillTx/>
                <a:latin typeface="Goudy"/>
                <a:ea typeface="+mn-ea"/>
                <a:cs typeface="+mn-cs"/>
              </a:rPr>
              <a:t>objects</a:t>
            </a:r>
            <a:r>
              <a:rPr kumimoji="0" lang="tr-TR" sz="2000" b="0" i="0" u="none" strike="noStrike" kern="1200" cap="none" spc="0" normalizeH="0" baseline="0" noProof="0" dirty="0">
                <a:ln>
                  <a:noFill/>
                </a:ln>
                <a:solidFill>
                  <a:srgbClr val="191B0E"/>
                </a:solidFill>
                <a:effectLst/>
                <a:uLnTx/>
                <a:uFillTx/>
                <a:latin typeface="Goudy"/>
                <a:ea typeface="+mn-ea"/>
                <a:cs typeface="+mn-cs"/>
              </a:rPr>
              <a:t>; </a:t>
            </a:r>
            <a:r>
              <a:rPr kumimoji="0" lang="tr-TR" sz="2000" b="0" i="0" u="none" strike="noStrike" kern="1200" cap="none" spc="0" normalizeH="0" baseline="0" noProof="0" dirty="0" err="1">
                <a:ln>
                  <a:noFill/>
                </a:ln>
                <a:solidFill>
                  <a:srgbClr val="191B0E"/>
                </a:solidFill>
                <a:effectLst/>
                <a:uLnTx/>
                <a:uFillTx/>
                <a:latin typeface="Goudy"/>
                <a:ea typeface="+mn-ea"/>
                <a:cs typeface="+mn-cs"/>
              </a:rPr>
              <a:t>e.g</a:t>
            </a:r>
            <a:r>
              <a:rPr kumimoji="0" lang="tr-TR" sz="2000" b="0" i="0" u="none" strike="noStrike" kern="1200" cap="none" spc="0" normalizeH="0" baseline="0" noProof="0" dirty="0">
                <a:ln>
                  <a:noFill/>
                </a:ln>
                <a:solidFill>
                  <a:srgbClr val="191B0E"/>
                </a:solidFill>
                <a:effectLst/>
                <a:uLnTx/>
                <a:uFillTx/>
                <a:latin typeface="Goudy"/>
                <a:ea typeface="+mn-ea"/>
                <a:cs typeface="+mn-cs"/>
              </a:rPr>
              <a:t>. School, </a:t>
            </a:r>
            <a:r>
              <a:rPr kumimoji="0" lang="tr-TR" sz="2000" b="0" i="0" u="none" strike="noStrike" kern="1200" cap="none" spc="0" normalizeH="0" baseline="0" noProof="0" dirty="0" err="1">
                <a:ln>
                  <a:noFill/>
                </a:ln>
                <a:solidFill>
                  <a:srgbClr val="191B0E"/>
                </a:solidFill>
                <a:effectLst/>
                <a:uLnTx/>
                <a:uFillTx/>
                <a:latin typeface="Goudy"/>
                <a:ea typeface="+mn-ea"/>
                <a:cs typeface="+mn-cs"/>
              </a:rPr>
              <a:t>teacher</a:t>
            </a:r>
            <a:r>
              <a:rPr kumimoji="0" lang="tr-TR" sz="2000" b="0" i="0" u="none" strike="noStrike" kern="1200" cap="none" spc="0" normalizeH="0" baseline="0" noProof="0" dirty="0">
                <a:ln>
                  <a:noFill/>
                </a:ln>
                <a:solidFill>
                  <a:srgbClr val="191B0E"/>
                </a:solidFill>
                <a:effectLst/>
                <a:uLnTx/>
                <a:uFillTx/>
                <a:latin typeface="Goudy"/>
                <a:ea typeface="+mn-ea"/>
                <a:cs typeface="+mn-cs"/>
              </a:rPr>
              <a:t>, </a:t>
            </a:r>
            <a:r>
              <a:rPr kumimoji="0" lang="tr-TR" sz="2000" b="0" i="0" u="none" strike="noStrike" kern="1200" cap="none" spc="0" normalizeH="0" baseline="0" noProof="0" dirty="0" err="1">
                <a:ln>
                  <a:noFill/>
                </a:ln>
                <a:solidFill>
                  <a:srgbClr val="191B0E"/>
                </a:solidFill>
                <a:effectLst/>
                <a:uLnTx/>
                <a:uFillTx/>
                <a:latin typeface="Goudy"/>
                <a:ea typeface="+mn-ea"/>
                <a:cs typeface="+mn-cs"/>
              </a:rPr>
              <a:t>curriculum</a:t>
            </a:r>
            <a:r>
              <a:rPr kumimoji="0" lang="tr-TR" sz="2000" b="0" i="0" u="none" strike="noStrike" kern="1200" cap="none" spc="0" normalizeH="0" baseline="0" noProof="0" dirty="0">
                <a:ln>
                  <a:noFill/>
                </a:ln>
                <a:solidFill>
                  <a:srgbClr val="191B0E"/>
                </a:solidFill>
                <a:effectLst/>
                <a:uLnTx/>
                <a:uFillTx/>
                <a:latin typeface="Goudy"/>
                <a:ea typeface="+mn-ea"/>
                <a:cs typeface="+mn-cs"/>
              </a:rPr>
              <a:t>, </a:t>
            </a:r>
            <a:r>
              <a:rPr kumimoji="0" lang="tr-TR" sz="2000" b="0" i="0" u="none" strike="noStrike" kern="1200" cap="none" spc="0" normalizeH="0" baseline="0" noProof="0" dirty="0" err="1">
                <a:ln>
                  <a:noFill/>
                </a:ln>
                <a:solidFill>
                  <a:srgbClr val="191B0E"/>
                </a:solidFill>
                <a:effectLst/>
                <a:uLnTx/>
                <a:uFillTx/>
                <a:latin typeface="Goudy"/>
                <a:ea typeface="+mn-ea"/>
                <a:cs typeface="+mn-cs"/>
              </a:rPr>
              <a:t>etc</a:t>
            </a:r>
            <a:r>
              <a:rPr kumimoji="0" lang="tr-TR" sz="2000" b="0" i="0" u="none" strike="noStrike" kern="1200" cap="none" spc="0" normalizeH="0" baseline="0" noProof="0" dirty="0">
                <a:ln>
                  <a:noFill/>
                </a:ln>
                <a:solidFill>
                  <a:srgbClr val="191B0E"/>
                </a:solidFill>
                <a:effectLst/>
                <a:uLnTx/>
                <a:uFillTx/>
                <a:latin typeface="Goudy"/>
                <a:ea typeface="+mn-ea"/>
                <a:cs typeface="+mn-cs"/>
              </a:rPr>
              <a:t>). </a:t>
            </a:r>
            <a:r>
              <a:rPr kumimoji="0" lang="en-US" sz="2000" b="0" i="0" u="none" strike="noStrike" kern="1200" cap="none" spc="0" normalizeH="0" baseline="0" noProof="0" dirty="0">
                <a:ln>
                  <a:noFill/>
                </a:ln>
                <a:solidFill>
                  <a:srgbClr val="191B0E"/>
                </a:solidFill>
                <a:effectLst/>
                <a:uLnTx/>
                <a:uFillTx/>
                <a:latin typeface="Goudy"/>
                <a:ea typeface="+mn-ea"/>
                <a:cs typeface="+mn-cs"/>
              </a:rPr>
              <a:t>or </a:t>
            </a:r>
            <a:endParaRPr kumimoji="0" lang="tr-TR" sz="2000" b="0" i="0" u="none" strike="noStrike" kern="1200" cap="none" spc="0" normalizeH="0" baseline="0" noProof="0" dirty="0">
              <a:ln>
                <a:noFill/>
              </a:ln>
              <a:solidFill>
                <a:srgbClr val="191B0E"/>
              </a:solidFill>
              <a:effectLst/>
              <a:uLnTx/>
              <a:uFillTx/>
              <a:latin typeface="Goudy"/>
              <a:ea typeface="+mn-ea"/>
              <a:cs typeface="+mn-cs"/>
            </a:endParaRPr>
          </a:p>
          <a:p>
            <a:pPr marL="914400" marR="0" lvl="1" indent="-384048" algn="l" defTabSz="914400" rtl="0" eaLnBrk="1" fontAlgn="auto" latinLnBrk="0" hangingPunct="1">
              <a:lnSpc>
                <a:spcPct val="94000"/>
              </a:lnSpc>
              <a:spcBef>
                <a:spcPts val="500"/>
              </a:spcBef>
              <a:spcAft>
                <a:spcPts val="200"/>
              </a:spcAft>
              <a:buClrTx/>
              <a:buSzTx/>
              <a:buFont typeface="Franklin Gothic Book" panose="020B0503020102020204" pitchFamily="34" charset="0"/>
              <a:buChar char="–"/>
              <a:tabLst/>
              <a:defRPr/>
            </a:pPr>
            <a:r>
              <a:rPr kumimoji="0" lang="tr-TR" sz="2000" b="0" i="0" u="none" strike="noStrike" kern="1200" cap="none" spc="0" normalizeH="0" baseline="0" noProof="0" dirty="0">
                <a:ln>
                  <a:noFill/>
                </a:ln>
                <a:solidFill>
                  <a:srgbClr val="191B0E"/>
                </a:solidFill>
                <a:effectLst/>
                <a:uLnTx/>
                <a:uFillTx/>
                <a:latin typeface="Goudy"/>
                <a:ea typeface="+mn-ea"/>
                <a:cs typeface="+mn-cs"/>
              </a:rPr>
              <a:t>c</a:t>
            </a:r>
            <a:r>
              <a:rPr kumimoji="0" lang="en-US" sz="2000" b="0" i="0" u="none" strike="noStrike" kern="1200" cap="none" spc="0" normalizeH="0" baseline="0" noProof="0" dirty="0" err="1">
                <a:ln>
                  <a:noFill/>
                </a:ln>
                <a:solidFill>
                  <a:srgbClr val="191B0E"/>
                </a:solidFill>
                <a:effectLst/>
                <a:uLnTx/>
                <a:uFillTx/>
                <a:latin typeface="Goudy"/>
                <a:ea typeface="+mn-ea"/>
                <a:cs typeface="+mn-cs"/>
              </a:rPr>
              <a:t>haracteristic</a:t>
            </a:r>
            <a:r>
              <a:rPr kumimoji="0" lang="tr-TR" sz="2000" b="0" i="0" u="none" strike="noStrike" kern="1200" cap="none" spc="0" normalizeH="0" baseline="0" noProof="0" dirty="0">
                <a:ln>
                  <a:noFill/>
                </a:ln>
                <a:solidFill>
                  <a:srgbClr val="191B0E"/>
                </a:solidFill>
                <a:effectLst/>
                <a:uLnTx/>
                <a:uFillTx/>
                <a:latin typeface="Goudy"/>
                <a:ea typeface="+mn-ea"/>
                <a:cs typeface="+mn-cs"/>
              </a:rPr>
              <a:t> (a </a:t>
            </a:r>
            <a:r>
              <a:rPr kumimoji="0" lang="tr-TR" sz="2000" b="0" i="0" u="none" strike="noStrike" kern="1200" cap="none" spc="0" normalizeH="0" baseline="0" noProof="0" dirty="0" err="1">
                <a:ln>
                  <a:noFill/>
                </a:ln>
                <a:solidFill>
                  <a:srgbClr val="191B0E"/>
                </a:solidFill>
                <a:effectLst/>
                <a:uLnTx/>
                <a:uFillTx/>
                <a:latin typeface="Goudy"/>
                <a:ea typeface="+mn-ea"/>
                <a:cs typeface="+mn-cs"/>
              </a:rPr>
              <a:t>trait</a:t>
            </a:r>
            <a:r>
              <a:rPr kumimoji="0" lang="tr-TR" sz="2000" b="0" i="0" u="none" strike="noStrike" kern="1200" cap="none" spc="0" normalizeH="0" baseline="0" noProof="0" dirty="0">
                <a:ln>
                  <a:noFill/>
                </a:ln>
                <a:solidFill>
                  <a:srgbClr val="191B0E"/>
                </a:solidFill>
                <a:effectLst/>
                <a:uLnTx/>
                <a:uFillTx/>
                <a:latin typeface="Goudy"/>
                <a:ea typeface="+mn-ea"/>
                <a:cs typeface="+mn-cs"/>
              </a:rPr>
              <a:t>; </a:t>
            </a:r>
            <a:r>
              <a:rPr kumimoji="0" lang="tr-TR" sz="2000" b="0" i="0" u="none" strike="noStrike" kern="1200" cap="none" spc="0" normalizeH="0" baseline="0" noProof="0" dirty="0" err="1">
                <a:ln>
                  <a:noFill/>
                </a:ln>
                <a:solidFill>
                  <a:srgbClr val="191B0E"/>
                </a:solidFill>
                <a:effectLst/>
                <a:uLnTx/>
                <a:uFillTx/>
                <a:latin typeface="Goudy"/>
                <a:ea typeface="+mn-ea"/>
                <a:cs typeface="+mn-cs"/>
              </a:rPr>
              <a:t>e.g</a:t>
            </a:r>
            <a:r>
              <a:rPr kumimoji="0" lang="tr-TR" sz="2000" b="0" i="0" u="none" strike="noStrike" kern="1200" cap="none" spc="0" normalizeH="0" baseline="0" noProof="0" dirty="0">
                <a:ln>
                  <a:noFill/>
                </a:ln>
                <a:solidFill>
                  <a:srgbClr val="191B0E"/>
                </a:solidFill>
                <a:effectLst/>
                <a:uLnTx/>
                <a:uFillTx/>
                <a:latin typeface="Goudy"/>
                <a:ea typeface="+mn-ea"/>
                <a:cs typeface="+mn-cs"/>
              </a:rPr>
              <a:t>. </a:t>
            </a:r>
            <a:r>
              <a:rPr kumimoji="0" lang="tr-TR" sz="2000" b="0" i="0" u="none" strike="noStrike" kern="1200" cap="none" spc="0" normalizeH="0" baseline="0" noProof="0" dirty="0" err="1">
                <a:ln>
                  <a:noFill/>
                </a:ln>
                <a:solidFill>
                  <a:srgbClr val="191B0E"/>
                </a:solidFill>
                <a:effectLst/>
                <a:uLnTx/>
                <a:uFillTx/>
                <a:latin typeface="Goudy"/>
                <a:ea typeface="+mn-ea"/>
                <a:cs typeface="+mn-cs"/>
              </a:rPr>
              <a:t>Achievement</a:t>
            </a:r>
            <a:r>
              <a:rPr kumimoji="0" lang="tr-TR" sz="2000" b="0" i="0" u="none" strike="noStrike" kern="1200" cap="none" spc="0" normalizeH="0" baseline="0" noProof="0" dirty="0">
                <a:ln>
                  <a:noFill/>
                </a:ln>
                <a:solidFill>
                  <a:srgbClr val="191B0E"/>
                </a:solidFill>
                <a:effectLst/>
                <a:uLnTx/>
                <a:uFillTx/>
                <a:latin typeface="Goudy"/>
                <a:ea typeface="+mn-ea"/>
                <a:cs typeface="+mn-cs"/>
              </a:rPr>
              <a:t>, </a:t>
            </a:r>
            <a:r>
              <a:rPr kumimoji="0" lang="tr-TR" sz="2000" b="0" i="0" u="none" strike="noStrike" kern="1200" cap="none" spc="0" normalizeH="0" baseline="0" noProof="0" dirty="0" err="1">
                <a:ln>
                  <a:noFill/>
                </a:ln>
                <a:solidFill>
                  <a:srgbClr val="191B0E"/>
                </a:solidFill>
                <a:effectLst/>
                <a:uLnTx/>
                <a:uFillTx/>
                <a:latin typeface="Goudy"/>
                <a:ea typeface="+mn-ea"/>
                <a:cs typeface="+mn-cs"/>
              </a:rPr>
              <a:t>attitude</a:t>
            </a:r>
            <a:r>
              <a:rPr kumimoji="0" lang="tr-TR" sz="2000" b="0" i="0" u="none" strike="noStrike" kern="1200" cap="none" spc="0" normalizeH="0" baseline="0" noProof="0" dirty="0">
                <a:ln>
                  <a:noFill/>
                </a:ln>
                <a:solidFill>
                  <a:srgbClr val="191B0E"/>
                </a:solidFill>
                <a:effectLst/>
                <a:uLnTx/>
                <a:uFillTx/>
                <a:latin typeface="Goudy"/>
                <a:ea typeface="+mn-ea"/>
                <a:cs typeface="+mn-cs"/>
              </a:rPr>
              <a:t>, </a:t>
            </a:r>
            <a:r>
              <a:rPr kumimoji="0" lang="tr-TR" sz="2000" b="0" i="0" u="none" strike="noStrike" kern="1200" cap="none" spc="0" normalizeH="0" baseline="0" noProof="0" dirty="0" err="1">
                <a:ln>
                  <a:noFill/>
                </a:ln>
                <a:solidFill>
                  <a:srgbClr val="191B0E"/>
                </a:solidFill>
                <a:effectLst/>
                <a:uLnTx/>
                <a:uFillTx/>
                <a:latin typeface="Goudy"/>
                <a:ea typeface="+mn-ea"/>
                <a:cs typeface="+mn-cs"/>
              </a:rPr>
              <a:t>gender</a:t>
            </a:r>
            <a:r>
              <a:rPr kumimoji="0" lang="tr-TR" sz="2000" b="0" i="0" u="none" strike="noStrike" kern="1200" cap="none" spc="0" normalizeH="0" baseline="0" noProof="0" dirty="0">
                <a:ln>
                  <a:noFill/>
                </a:ln>
                <a:solidFill>
                  <a:srgbClr val="191B0E"/>
                </a:solidFill>
                <a:effectLst/>
                <a:uLnTx/>
                <a:uFillTx/>
                <a:latin typeface="Goudy"/>
                <a:ea typeface="+mn-ea"/>
                <a:cs typeface="+mn-cs"/>
              </a:rPr>
              <a:t>, </a:t>
            </a:r>
            <a:r>
              <a:rPr kumimoji="0" lang="tr-TR" sz="2000" b="0" i="0" u="none" strike="noStrike" kern="1200" cap="none" spc="0" normalizeH="0" baseline="0" noProof="0" dirty="0" err="1">
                <a:ln>
                  <a:noFill/>
                </a:ln>
                <a:solidFill>
                  <a:srgbClr val="191B0E"/>
                </a:solidFill>
                <a:effectLst/>
                <a:uLnTx/>
                <a:uFillTx/>
                <a:latin typeface="Goudy"/>
                <a:ea typeface="+mn-ea"/>
                <a:cs typeface="+mn-cs"/>
              </a:rPr>
              <a:t>etc</a:t>
            </a:r>
            <a:r>
              <a:rPr kumimoji="0" lang="tr-TR" sz="2000" b="0" i="0" u="none" strike="noStrike" kern="1200" cap="none" spc="0" normalizeH="0" baseline="0" noProof="0" dirty="0">
                <a:ln>
                  <a:noFill/>
                </a:ln>
                <a:solidFill>
                  <a:srgbClr val="191B0E"/>
                </a:solidFill>
                <a:effectLst/>
                <a:uLnTx/>
                <a:uFillTx/>
                <a:latin typeface="Goudy"/>
                <a:ea typeface="+mn-ea"/>
                <a:cs typeface="+mn-cs"/>
              </a:rPr>
              <a:t>)</a:t>
            </a:r>
          </a:p>
          <a:p>
            <a:pPr marL="384048" marR="0" lvl="0" indent="-384048" algn="l" defTabSz="914400" rtl="0" eaLnBrk="1" fontAlgn="auto" latinLnBrk="0" hangingPunct="1">
              <a:lnSpc>
                <a:spcPct val="94000"/>
              </a:lnSpc>
              <a:spcBef>
                <a:spcPts val="1000"/>
              </a:spcBef>
              <a:spcAft>
                <a:spcPts val="200"/>
              </a:spcAft>
              <a:buClrTx/>
              <a:buSzTx/>
              <a:buFont typeface="Franklin Gothic Book" panose="020B0503020102020204" pitchFamily="34" charset="0"/>
              <a:buChar char="■"/>
              <a:tabLst/>
              <a:defRPr/>
            </a:pPr>
            <a:endParaRPr kumimoji="0" lang="tr-TR" sz="2000" b="0" i="0" u="none" strike="noStrike" kern="1200" cap="none" spc="0" normalizeH="0" baseline="0" noProof="0" dirty="0">
              <a:ln>
                <a:noFill/>
              </a:ln>
              <a:solidFill>
                <a:srgbClr val="191B0E"/>
              </a:solidFill>
              <a:effectLst/>
              <a:uLnTx/>
              <a:uFillTx/>
              <a:latin typeface="Goudy"/>
              <a:ea typeface="+mn-ea"/>
              <a:cs typeface="+mn-cs"/>
            </a:endParaRPr>
          </a:p>
          <a:p>
            <a:pPr marL="384048" marR="0" lvl="0" indent="-384048" algn="l" defTabSz="914400" rtl="0" eaLnBrk="1" fontAlgn="auto" latinLnBrk="0" hangingPunct="1">
              <a:lnSpc>
                <a:spcPct val="94000"/>
              </a:lnSpc>
              <a:spcBef>
                <a:spcPts val="1000"/>
              </a:spcBef>
              <a:spcAft>
                <a:spcPts val="200"/>
              </a:spcAft>
              <a:buClrTx/>
              <a:buSzTx/>
              <a:buFont typeface="Franklin Gothic Book" panose="020B0503020102020204" pitchFamily="34" charset="0"/>
              <a:buChar char="■"/>
              <a:tabLst/>
              <a:defRPr/>
            </a:pPr>
            <a:r>
              <a:rPr kumimoji="0" lang="en-US" sz="2000" b="0" i="0" u="none" strike="noStrike" kern="1200" cap="none" spc="0" normalizeH="0" baseline="0" noProof="0" dirty="0">
                <a:ln>
                  <a:noFill/>
                </a:ln>
                <a:solidFill>
                  <a:srgbClr val="191B0E"/>
                </a:solidFill>
                <a:effectLst/>
                <a:uLnTx/>
                <a:uFillTx/>
                <a:latin typeface="Goudy"/>
                <a:ea typeface="+mn-ea"/>
                <a:cs typeface="+mn-cs"/>
              </a:rPr>
              <a:t>Quantitative</a:t>
            </a:r>
            <a:r>
              <a:rPr kumimoji="0" lang="tr-TR" sz="2000" b="0" i="0" u="none" strike="noStrike" kern="1200" cap="none" spc="0" normalizeH="0" baseline="0" noProof="0" dirty="0">
                <a:ln>
                  <a:noFill/>
                </a:ln>
                <a:solidFill>
                  <a:srgbClr val="191B0E"/>
                </a:solidFill>
                <a:effectLst/>
                <a:uLnTx/>
                <a:uFillTx/>
                <a:latin typeface="Goudy"/>
                <a:ea typeface="+mn-ea"/>
                <a:cs typeface="+mn-cs"/>
              </a:rPr>
              <a:t> </a:t>
            </a:r>
            <a:r>
              <a:rPr kumimoji="0" lang="en-US" sz="2000" b="0" i="0" u="none" strike="noStrike" kern="1200" cap="none" spc="0" normalizeH="0" baseline="0" noProof="0" dirty="0">
                <a:ln>
                  <a:noFill/>
                </a:ln>
                <a:solidFill>
                  <a:srgbClr val="191B0E"/>
                </a:solidFill>
                <a:effectLst/>
                <a:uLnTx/>
                <a:uFillTx/>
                <a:latin typeface="Goudy"/>
                <a:ea typeface="+mn-ea"/>
                <a:cs typeface="+mn-cs"/>
              </a:rPr>
              <a:t>studies use </a:t>
            </a:r>
            <a:r>
              <a:rPr kumimoji="0" lang="en-US" sz="2000" b="0" i="1" u="none" strike="noStrike" kern="1200" cap="none" spc="0" normalizeH="0" baseline="0" noProof="0" dirty="0">
                <a:ln>
                  <a:noFill/>
                </a:ln>
                <a:solidFill>
                  <a:srgbClr val="191B0E"/>
                </a:solidFill>
                <a:effectLst/>
                <a:uLnTx/>
                <a:uFillTx/>
                <a:latin typeface="Goudy-Italic"/>
                <a:ea typeface="+mn-ea"/>
                <a:cs typeface="+mn-cs"/>
              </a:rPr>
              <a:t>variable </a:t>
            </a:r>
            <a:r>
              <a:rPr kumimoji="0" lang="en-US" sz="2000" b="0" i="0" u="none" strike="noStrike" kern="1200" cap="none" spc="0" normalizeH="0" baseline="0" noProof="0" dirty="0">
                <a:ln>
                  <a:noFill/>
                </a:ln>
                <a:solidFill>
                  <a:srgbClr val="191B0E"/>
                </a:solidFill>
                <a:effectLst/>
                <a:uLnTx/>
                <a:uFillTx/>
                <a:latin typeface="Goudy"/>
                <a:ea typeface="+mn-ea"/>
                <a:cs typeface="+mn-cs"/>
              </a:rPr>
              <a:t>rather than </a:t>
            </a:r>
            <a:r>
              <a:rPr kumimoji="0" lang="en-US" sz="2000" b="0" i="1" u="none" strike="noStrike" kern="1200" cap="none" spc="0" normalizeH="0" baseline="0" noProof="0" dirty="0">
                <a:ln>
                  <a:noFill/>
                </a:ln>
                <a:solidFill>
                  <a:srgbClr val="191B0E"/>
                </a:solidFill>
                <a:effectLst/>
                <a:uLnTx/>
                <a:uFillTx/>
                <a:latin typeface="Goudy-Italic"/>
                <a:ea typeface="+mn-ea"/>
                <a:cs typeface="+mn-cs"/>
              </a:rPr>
              <a:t>noun </a:t>
            </a:r>
            <a:r>
              <a:rPr kumimoji="0" lang="en-US" sz="2000" b="0" i="0" u="none" strike="noStrike" kern="1200" cap="none" spc="0" normalizeH="0" baseline="0" noProof="0" dirty="0">
                <a:ln>
                  <a:noFill/>
                </a:ln>
                <a:solidFill>
                  <a:srgbClr val="191B0E"/>
                </a:solidFill>
                <a:effectLst/>
                <a:uLnTx/>
                <a:uFillTx/>
                <a:latin typeface="Goudy"/>
                <a:ea typeface="+mn-ea"/>
                <a:cs typeface="+mn-cs"/>
              </a:rPr>
              <a:t>or </a:t>
            </a:r>
            <a:r>
              <a:rPr kumimoji="0" lang="en-US" sz="2000" b="0" i="1" u="none" strike="noStrike" kern="1200" cap="none" spc="0" normalizeH="0" baseline="0" noProof="0" dirty="0">
                <a:ln>
                  <a:noFill/>
                </a:ln>
                <a:solidFill>
                  <a:srgbClr val="191B0E"/>
                </a:solidFill>
                <a:effectLst/>
                <a:uLnTx/>
                <a:uFillTx/>
                <a:latin typeface="Goudy-Italic"/>
                <a:ea typeface="+mn-ea"/>
                <a:cs typeface="+mn-cs"/>
              </a:rPr>
              <a:t>characteristic</a:t>
            </a:r>
            <a:endParaRPr kumimoji="0" lang="tr-TR" sz="2000" b="0" i="1" u="none" strike="noStrike" kern="1200" cap="none" spc="0" normalizeH="0" baseline="0" noProof="0" dirty="0">
              <a:ln>
                <a:noFill/>
              </a:ln>
              <a:solidFill>
                <a:srgbClr val="191B0E"/>
              </a:solidFill>
              <a:effectLst/>
              <a:uLnTx/>
              <a:uFillTx/>
              <a:latin typeface="Goudy-Italic"/>
              <a:ea typeface="+mn-ea"/>
              <a:cs typeface="+mn-cs"/>
            </a:endParaRPr>
          </a:p>
          <a:p>
            <a:pPr marL="384048" marR="0" lvl="0" indent="-384048" algn="l" defTabSz="914400" rtl="0" eaLnBrk="1" fontAlgn="auto" latinLnBrk="0" hangingPunct="1">
              <a:lnSpc>
                <a:spcPct val="94000"/>
              </a:lnSpc>
              <a:spcBef>
                <a:spcPts val="1000"/>
              </a:spcBef>
              <a:spcAft>
                <a:spcPts val="200"/>
              </a:spcAft>
              <a:buClrTx/>
              <a:buSzTx/>
              <a:buFont typeface="Franklin Gothic Book" panose="020B0503020102020204" pitchFamily="34" charset="0"/>
              <a:buChar char="■"/>
              <a:tabLst/>
              <a:defRPr/>
            </a:pPr>
            <a:r>
              <a:rPr kumimoji="0" lang="en-US" sz="2000" b="0" i="0" u="none" strike="noStrike" kern="1200" cap="none" spc="0" normalizeH="0" baseline="0" noProof="0" dirty="0">
                <a:ln>
                  <a:noFill/>
                </a:ln>
                <a:solidFill>
                  <a:srgbClr val="191B0E"/>
                </a:solidFill>
                <a:effectLst/>
                <a:uLnTx/>
                <a:uFillTx/>
                <a:latin typeface="Goudy"/>
                <a:ea typeface="+mn-ea"/>
                <a:cs typeface="+mn-cs"/>
              </a:rPr>
              <a:t>Thus, a </a:t>
            </a:r>
            <a:r>
              <a:rPr kumimoji="0" lang="en-US" sz="2000" b="1" i="0" u="none" strike="noStrike" kern="1200" cap="none" spc="0" normalizeH="0" baseline="0" noProof="0" dirty="0">
                <a:ln>
                  <a:noFill/>
                </a:ln>
                <a:solidFill>
                  <a:srgbClr val="191B0E"/>
                </a:solidFill>
                <a:effectLst/>
                <a:uLnTx/>
                <a:uFillTx/>
                <a:latin typeface="Goudy-Bold"/>
                <a:ea typeface="+mn-ea"/>
                <a:cs typeface="+mn-cs"/>
              </a:rPr>
              <a:t>variable </a:t>
            </a:r>
            <a:endParaRPr kumimoji="0" lang="tr-TR" sz="2000" b="1" i="0" u="none" strike="noStrike" kern="1200" cap="none" spc="0" normalizeH="0" baseline="0" noProof="0" dirty="0">
              <a:ln>
                <a:noFill/>
              </a:ln>
              <a:solidFill>
                <a:srgbClr val="191B0E"/>
              </a:solidFill>
              <a:effectLst/>
              <a:uLnTx/>
              <a:uFillTx/>
              <a:latin typeface="Goudy-Bold"/>
              <a:ea typeface="+mn-ea"/>
              <a:cs typeface="+mn-cs"/>
            </a:endParaRPr>
          </a:p>
          <a:p>
            <a:pPr marL="914400" marR="0" lvl="1" indent="-384048" algn="l" defTabSz="914400" rtl="0" eaLnBrk="1" fontAlgn="auto" latinLnBrk="0" hangingPunct="1">
              <a:lnSpc>
                <a:spcPct val="94000"/>
              </a:lnSpc>
              <a:spcBef>
                <a:spcPts val="500"/>
              </a:spcBef>
              <a:spcAft>
                <a:spcPts val="200"/>
              </a:spcAft>
              <a:buClrTx/>
              <a:buSzTx/>
              <a:buFont typeface="Franklin Gothic Book" panose="020B0503020102020204" pitchFamily="34" charset="0"/>
              <a:buChar char="–"/>
              <a:tabLst/>
              <a:defRPr/>
            </a:pPr>
            <a:r>
              <a:rPr kumimoji="0" lang="en-US" sz="2000" b="0" i="0" u="none" strike="noStrike" kern="1200" cap="none" spc="0" normalizeH="0" baseline="0" noProof="0" dirty="0">
                <a:ln>
                  <a:noFill/>
                </a:ln>
                <a:solidFill>
                  <a:srgbClr val="191B0E"/>
                </a:solidFill>
                <a:effectLst/>
                <a:uLnTx/>
                <a:uFillTx/>
                <a:latin typeface="Goudy"/>
                <a:ea typeface="+mn-ea"/>
                <a:cs typeface="+mn-cs"/>
              </a:rPr>
              <a:t>is a noun or characteristic that represents numerical or categorical</a:t>
            </a:r>
            <a:r>
              <a:rPr kumimoji="0" lang="tr-TR" sz="2000" b="0" i="0" u="none" strike="noStrike" kern="1200" cap="none" spc="0" normalizeH="0" baseline="0" noProof="0" dirty="0">
                <a:ln>
                  <a:noFill/>
                </a:ln>
                <a:solidFill>
                  <a:srgbClr val="191B0E"/>
                </a:solidFill>
                <a:effectLst/>
                <a:uLnTx/>
                <a:uFillTx/>
                <a:latin typeface="Goudy"/>
                <a:ea typeface="+mn-ea"/>
                <a:cs typeface="+mn-cs"/>
              </a:rPr>
              <a:t> </a:t>
            </a:r>
            <a:r>
              <a:rPr kumimoji="0" lang="en-US" sz="2000" b="0" i="0" u="none" strike="noStrike" kern="1200" cap="none" spc="0" normalizeH="0" baseline="0" noProof="0" dirty="0">
                <a:ln>
                  <a:noFill/>
                </a:ln>
                <a:solidFill>
                  <a:srgbClr val="191B0E"/>
                </a:solidFill>
                <a:effectLst/>
                <a:uLnTx/>
                <a:uFillTx/>
                <a:latin typeface="Goudy"/>
                <a:ea typeface="+mn-ea"/>
                <a:cs typeface="+mn-cs"/>
              </a:rPr>
              <a:t>variation. </a:t>
            </a:r>
            <a:endParaRPr kumimoji="0" lang="tr-TR" sz="2000" b="0" i="0" u="none" strike="noStrike" kern="1200" cap="none" spc="0" normalizeH="0" baseline="0" noProof="0" dirty="0">
              <a:ln>
                <a:noFill/>
              </a:ln>
              <a:solidFill>
                <a:srgbClr val="191B0E"/>
              </a:solidFill>
              <a:effectLst/>
              <a:uLnTx/>
              <a:uFillTx/>
              <a:latin typeface="Goudy"/>
              <a:ea typeface="+mn-ea"/>
              <a:cs typeface="+mn-cs"/>
            </a:endParaRPr>
          </a:p>
          <a:p>
            <a:pPr marL="384048" marR="0" lvl="0" indent="-384048" algn="l" defTabSz="914400" rtl="0" eaLnBrk="1" fontAlgn="auto" latinLnBrk="0" hangingPunct="1">
              <a:lnSpc>
                <a:spcPct val="94000"/>
              </a:lnSpc>
              <a:spcBef>
                <a:spcPts val="1000"/>
              </a:spcBef>
              <a:spcAft>
                <a:spcPts val="200"/>
              </a:spcAft>
              <a:buClrTx/>
              <a:buSzTx/>
              <a:buFont typeface="Franklin Gothic Book" panose="020B0503020102020204" pitchFamily="34" charset="0"/>
              <a:buChar char="■"/>
              <a:tabLst/>
              <a:defRPr/>
            </a:pPr>
            <a:r>
              <a:rPr kumimoji="0" lang="tr-TR" sz="2000" b="0" i="0" u="none" strike="noStrike" kern="1200" cap="none" spc="0" normalizeH="0" baseline="0" noProof="0" dirty="0" err="1">
                <a:ln>
                  <a:noFill/>
                </a:ln>
                <a:solidFill>
                  <a:srgbClr val="191B0E"/>
                </a:solidFill>
                <a:effectLst/>
                <a:uLnTx/>
                <a:uFillTx/>
                <a:latin typeface="Goudy"/>
                <a:ea typeface="+mn-ea"/>
                <a:cs typeface="+mn-cs"/>
              </a:rPr>
              <a:t>E.g</a:t>
            </a:r>
            <a:r>
              <a:rPr kumimoji="0" lang="tr-TR" sz="2000" b="0" i="0" u="none" strike="noStrike" kern="1200" cap="none" spc="0" normalizeH="0" baseline="0" noProof="0" dirty="0">
                <a:ln>
                  <a:noFill/>
                </a:ln>
                <a:solidFill>
                  <a:srgbClr val="191B0E"/>
                </a:solidFill>
                <a:effectLst/>
                <a:uLnTx/>
                <a:uFillTx/>
                <a:latin typeface="Goudy"/>
                <a:ea typeface="+mn-ea"/>
                <a:cs typeface="+mn-cs"/>
              </a:rPr>
              <a:t>.</a:t>
            </a:r>
            <a:r>
              <a:rPr kumimoji="0" lang="en-US" sz="2000" b="0" i="0" u="none" strike="noStrike" kern="1200" cap="none" spc="0" normalizeH="0" baseline="0" noProof="0" dirty="0">
                <a:ln>
                  <a:noFill/>
                </a:ln>
                <a:solidFill>
                  <a:srgbClr val="191B0E"/>
                </a:solidFill>
                <a:effectLst/>
                <a:uLnTx/>
                <a:uFillTx/>
                <a:latin typeface="Goudy"/>
                <a:ea typeface="+mn-ea"/>
                <a:cs typeface="+mn-cs"/>
              </a:rPr>
              <a:t> characteristics such as speed, height, intelligence, and artistic ability</a:t>
            </a:r>
            <a:endParaRPr lang="tr-TR" dirty="0"/>
          </a:p>
        </p:txBody>
      </p:sp>
    </p:spTree>
    <p:extLst>
      <p:ext uri="{BB962C8B-B14F-4D97-AF65-F5344CB8AC3E}">
        <p14:creationId xmlns:p14="http://schemas.microsoft.com/office/powerpoint/2010/main" val="10711082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a:extLst>
              <a:ext uri="{FF2B5EF4-FFF2-40B4-BE49-F238E27FC236}">
                <a16:creationId xmlns:a16="http://schemas.microsoft.com/office/drawing/2014/main" id="{92F060B3-AFF2-46B4-A601-D1C7A66FC1E1}"/>
              </a:ext>
            </a:extLst>
          </p:cNvPr>
          <p:cNvSpPr>
            <a:spLocks noGrp="1"/>
          </p:cNvSpPr>
          <p:nvPr>
            <p:ph type="title"/>
          </p:nvPr>
        </p:nvSpPr>
        <p:spPr>
          <a:xfrm>
            <a:off x="3578948" y="188257"/>
            <a:ext cx="5320015" cy="534895"/>
          </a:xfrm>
          <a:solidFill>
            <a:schemeClr val="accent1">
              <a:lumMod val="20000"/>
              <a:lumOff val="80000"/>
            </a:schemeClr>
          </a:solidFill>
          <a:ln>
            <a:solidFill>
              <a:schemeClr val="tx1"/>
            </a:solidFill>
          </a:ln>
        </p:spPr>
        <p:txBody>
          <a:bodyPr>
            <a:normAutofit/>
          </a:bodyPr>
          <a:lstStyle/>
          <a:p>
            <a:pPr algn="ctr"/>
            <a:r>
              <a:rPr lang="tr-TR" b="1" dirty="0">
                <a:solidFill>
                  <a:schemeClr val="tx1"/>
                </a:solidFill>
              </a:rPr>
              <a:t> TYPES OF VARIABLES</a:t>
            </a:r>
          </a:p>
        </p:txBody>
      </p:sp>
      <p:sp>
        <p:nvSpPr>
          <p:cNvPr id="5" name="İçerik Yer Tutucusu 4">
            <a:extLst>
              <a:ext uri="{FF2B5EF4-FFF2-40B4-BE49-F238E27FC236}">
                <a16:creationId xmlns:a16="http://schemas.microsoft.com/office/drawing/2014/main" id="{2923881A-7FCE-4DAC-B1E2-84BEE4F71922}"/>
              </a:ext>
            </a:extLst>
          </p:cNvPr>
          <p:cNvSpPr>
            <a:spLocks noGrp="1"/>
          </p:cNvSpPr>
          <p:nvPr>
            <p:ph idx="1"/>
          </p:nvPr>
        </p:nvSpPr>
        <p:spPr/>
        <p:txBody>
          <a:bodyPr/>
          <a:lstStyle/>
          <a:p>
            <a:pPr marL="384048" marR="0" lvl="0" indent="-384048" algn="l" defTabSz="914400" rtl="0" eaLnBrk="1" fontAlgn="auto" latinLnBrk="0" hangingPunct="1">
              <a:lnSpc>
                <a:spcPct val="94000"/>
              </a:lnSpc>
              <a:spcBef>
                <a:spcPts val="1000"/>
              </a:spcBef>
              <a:spcAft>
                <a:spcPts val="200"/>
              </a:spcAft>
              <a:buClrTx/>
              <a:buSzTx/>
              <a:buFont typeface="Franklin Gothic Book" panose="020B0503020102020204" pitchFamily="34" charset="0"/>
              <a:buChar char="■"/>
              <a:tabLst/>
              <a:defRPr/>
            </a:pPr>
            <a:r>
              <a:rPr kumimoji="0" lang="tr-TR" sz="2000" b="0" i="0" u="none" strike="noStrike" kern="1200" cap="none" spc="0" normalizeH="0" baseline="0" noProof="0" dirty="0">
                <a:ln>
                  <a:noFill/>
                </a:ln>
                <a:solidFill>
                  <a:srgbClr val="191B0E"/>
                </a:solidFill>
                <a:effectLst/>
                <a:uLnTx/>
                <a:uFillTx/>
                <a:latin typeface="Arial" panose="020B0604020202020204"/>
                <a:ea typeface="+mn-ea"/>
                <a:cs typeface="+mn-cs"/>
              </a:rPr>
              <a:t>A </a:t>
            </a:r>
            <a:r>
              <a:rPr kumimoji="0" lang="tr-TR" sz="2000" b="0" i="0" u="none" strike="noStrike" kern="1200" cap="none" spc="0" normalizeH="0" baseline="0" noProof="0" dirty="0" err="1">
                <a:ln>
                  <a:noFill/>
                </a:ln>
                <a:solidFill>
                  <a:srgbClr val="191B0E"/>
                </a:solidFill>
                <a:effectLst/>
                <a:uLnTx/>
                <a:uFillTx/>
                <a:latin typeface="Arial" panose="020B0604020202020204"/>
                <a:ea typeface="+mn-ea"/>
                <a:cs typeface="+mn-cs"/>
              </a:rPr>
              <a:t>characteristic</a:t>
            </a:r>
            <a:r>
              <a:rPr kumimoji="0" lang="tr-TR" sz="2000" b="0" i="0" u="none" strike="noStrike" kern="1200" cap="none" spc="0" normalizeH="0" baseline="0" noProof="0" dirty="0">
                <a:ln>
                  <a:noFill/>
                </a:ln>
                <a:solidFill>
                  <a:srgbClr val="191B0E"/>
                </a:solidFill>
                <a:effectLst/>
                <a:uLnTx/>
                <a:uFillTx/>
                <a:latin typeface="Arial" panose="020B0604020202020204"/>
                <a:ea typeface="+mn-ea"/>
                <a:cs typeface="+mn-cs"/>
              </a:rPr>
              <a:t>/</a:t>
            </a:r>
            <a:r>
              <a:rPr kumimoji="0" lang="tr-TR" sz="2000" b="0" i="0" u="none" strike="noStrike" kern="1200" cap="none" spc="0" normalizeH="0" baseline="0" noProof="0" dirty="0" err="1">
                <a:ln>
                  <a:noFill/>
                </a:ln>
                <a:solidFill>
                  <a:srgbClr val="191B0E"/>
                </a:solidFill>
                <a:effectLst/>
                <a:uLnTx/>
                <a:uFillTx/>
                <a:latin typeface="Arial" panose="020B0604020202020204"/>
                <a:ea typeface="+mn-ea"/>
                <a:cs typeface="+mn-cs"/>
              </a:rPr>
              <a:t>attribute</a:t>
            </a:r>
            <a:r>
              <a:rPr kumimoji="0" lang="tr-TR" sz="2000" b="0" i="0" u="none" strike="noStrike" kern="1200" cap="none" spc="0" normalizeH="0" baseline="0" noProof="0" dirty="0">
                <a:ln>
                  <a:noFill/>
                </a:ln>
                <a:solidFill>
                  <a:srgbClr val="191B0E"/>
                </a:solidFill>
                <a:effectLst/>
                <a:uLnTx/>
                <a:uFillTx/>
                <a:latin typeface="Arial" panose="020B0604020202020204"/>
                <a:ea typeface="+mn-ea"/>
                <a:cs typeface="+mn-cs"/>
              </a:rPr>
              <a:t> </a:t>
            </a:r>
            <a:r>
              <a:rPr kumimoji="0" lang="tr-TR" sz="2000" b="0" i="0" u="none" strike="noStrike" kern="1200" cap="none" spc="0" normalizeH="0" baseline="0" noProof="0" dirty="0" err="1">
                <a:ln>
                  <a:noFill/>
                </a:ln>
                <a:solidFill>
                  <a:srgbClr val="191B0E"/>
                </a:solidFill>
                <a:effectLst/>
                <a:uLnTx/>
                <a:uFillTx/>
                <a:latin typeface="Arial" panose="020B0604020202020204"/>
                <a:ea typeface="+mn-ea"/>
                <a:cs typeface="+mn-cs"/>
              </a:rPr>
              <a:t>that</a:t>
            </a:r>
            <a:r>
              <a:rPr kumimoji="0" lang="tr-TR" sz="2000" b="0" i="0" u="none" strike="noStrike" kern="1200" cap="none" spc="0" normalizeH="0" baseline="0" noProof="0" dirty="0">
                <a:ln>
                  <a:noFill/>
                </a:ln>
                <a:solidFill>
                  <a:srgbClr val="191B0E"/>
                </a:solidFill>
                <a:effectLst/>
                <a:uLnTx/>
                <a:uFillTx/>
                <a:latin typeface="Arial" panose="020B0604020202020204"/>
                <a:ea typeface="+mn-ea"/>
                <a:cs typeface="+mn-cs"/>
              </a:rPr>
              <a:t> is </a:t>
            </a:r>
            <a:r>
              <a:rPr kumimoji="0" lang="tr-TR" sz="2000" b="0" i="0" u="none" strike="noStrike" kern="1200" cap="none" spc="0" normalizeH="0" baseline="0" noProof="0" dirty="0" err="1">
                <a:ln>
                  <a:noFill/>
                </a:ln>
                <a:solidFill>
                  <a:srgbClr val="191B0E"/>
                </a:solidFill>
                <a:effectLst/>
                <a:uLnTx/>
                <a:uFillTx/>
                <a:latin typeface="Arial" panose="020B0604020202020204"/>
                <a:ea typeface="+mn-ea"/>
                <a:cs typeface="+mn-cs"/>
              </a:rPr>
              <a:t>dependent</a:t>
            </a:r>
            <a:r>
              <a:rPr kumimoji="0" lang="tr-TR" sz="2000" b="0" i="0" u="none" strike="noStrike" kern="1200" cap="none" spc="0" normalizeH="0" baseline="0" noProof="0" dirty="0">
                <a:ln>
                  <a:noFill/>
                </a:ln>
                <a:solidFill>
                  <a:srgbClr val="191B0E"/>
                </a:solidFill>
                <a:effectLst/>
                <a:uLnTx/>
                <a:uFillTx/>
                <a:latin typeface="Arial" panose="020B0604020202020204"/>
                <a:ea typeface="+mn-ea"/>
                <a:cs typeface="+mn-cs"/>
              </a:rPr>
              <a:t> on </a:t>
            </a:r>
            <a:r>
              <a:rPr kumimoji="0" lang="tr-TR" sz="2000" b="0" i="0" u="none" strike="noStrike" kern="1200" cap="none" spc="0" normalizeH="0" baseline="0" noProof="0" dirty="0" err="1">
                <a:ln>
                  <a:noFill/>
                </a:ln>
                <a:solidFill>
                  <a:srgbClr val="191B0E"/>
                </a:solidFill>
                <a:effectLst/>
                <a:uLnTx/>
                <a:uFillTx/>
                <a:latin typeface="Arial" panose="020B0604020202020204"/>
                <a:ea typeface="+mn-ea"/>
                <a:cs typeface="+mn-cs"/>
              </a:rPr>
              <a:t>or</a:t>
            </a:r>
            <a:r>
              <a:rPr kumimoji="0" lang="tr-TR" sz="2000" b="0" i="0" u="none" strike="noStrike" kern="1200" cap="none" spc="0" normalizeH="0" baseline="0" noProof="0" dirty="0">
                <a:ln>
                  <a:noFill/>
                </a:ln>
                <a:solidFill>
                  <a:srgbClr val="191B0E"/>
                </a:solidFill>
                <a:effectLst/>
                <a:uLnTx/>
                <a:uFillTx/>
                <a:latin typeface="Arial" panose="020B0604020202020204"/>
                <a:ea typeface="+mn-ea"/>
                <a:cs typeface="+mn-cs"/>
              </a:rPr>
              <a:t> </a:t>
            </a:r>
            <a:r>
              <a:rPr kumimoji="0" lang="tr-TR" sz="2000" b="0" i="0" u="none" strike="noStrike" kern="1200" cap="none" spc="0" normalizeH="0" baseline="0" noProof="0" dirty="0" err="1">
                <a:ln>
                  <a:noFill/>
                </a:ln>
                <a:solidFill>
                  <a:srgbClr val="191B0E"/>
                </a:solidFill>
                <a:effectLst/>
                <a:uLnTx/>
                <a:uFillTx/>
                <a:latin typeface="Arial" panose="020B0604020202020204"/>
                <a:ea typeface="+mn-ea"/>
                <a:cs typeface="+mn-cs"/>
              </a:rPr>
              <a:t>influenced</a:t>
            </a:r>
            <a:r>
              <a:rPr kumimoji="0" lang="tr-TR" sz="2000" b="0" i="0" u="none" strike="noStrike" kern="1200" cap="none" spc="0" normalizeH="0" baseline="0" noProof="0" dirty="0">
                <a:ln>
                  <a:noFill/>
                </a:ln>
                <a:solidFill>
                  <a:srgbClr val="191B0E"/>
                </a:solidFill>
                <a:effectLst/>
                <a:uLnTx/>
                <a:uFillTx/>
                <a:latin typeface="Arial" panose="020B0604020202020204"/>
                <a:ea typeface="+mn-ea"/>
                <a:cs typeface="+mn-cs"/>
              </a:rPr>
              <a:t> </a:t>
            </a:r>
            <a:r>
              <a:rPr kumimoji="0" lang="tr-TR" sz="2000" b="0" i="0" u="none" strike="noStrike" kern="1200" cap="none" spc="0" normalizeH="0" baseline="0" noProof="0" dirty="0" err="1">
                <a:ln>
                  <a:noFill/>
                </a:ln>
                <a:solidFill>
                  <a:srgbClr val="191B0E"/>
                </a:solidFill>
                <a:effectLst/>
                <a:uLnTx/>
                <a:uFillTx/>
                <a:latin typeface="Arial" panose="020B0604020202020204"/>
                <a:ea typeface="+mn-ea"/>
                <a:cs typeface="+mn-cs"/>
              </a:rPr>
              <a:t>by</a:t>
            </a:r>
            <a:r>
              <a:rPr kumimoji="0" lang="tr-TR" sz="2000" b="0" i="0" u="none" strike="noStrike" kern="1200" cap="none" spc="0" normalizeH="0" baseline="0" noProof="0" dirty="0">
                <a:ln>
                  <a:noFill/>
                </a:ln>
                <a:solidFill>
                  <a:srgbClr val="191B0E"/>
                </a:solidFill>
                <a:effectLst/>
                <a:uLnTx/>
                <a:uFillTx/>
                <a:latin typeface="Arial" panose="020B0604020202020204"/>
                <a:ea typeface="+mn-ea"/>
                <a:cs typeface="+mn-cs"/>
              </a:rPr>
              <a:t> the </a:t>
            </a:r>
            <a:r>
              <a:rPr kumimoji="0" lang="tr-TR" sz="2000" b="0" i="0" u="none" strike="noStrike" kern="1200" cap="none" spc="0" normalizeH="0" baseline="0" noProof="0" dirty="0" err="1">
                <a:ln>
                  <a:noFill/>
                </a:ln>
                <a:solidFill>
                  <a:srgbClr val="191B0E"/>
                </a:solidFill>
                <a:effectLst/>
                <a:uLnTx/>
                <a:uFillTx/>
                <a:latin typeface="Arial" panose="020B0604020202020204"/>
                <a:ea typeface="+mn-ea"/>
                <a:cs typeface="+mn-cs"/>
              </a:rPr>
              <a:t>independent</a:t>
            </a:r>
            <a:r>
              <a:rPr kumimoji="0" lang="tr-TR" sz="2000" b="0" i="0" u="none" strike="noStrike" kern="1200" cap="none" spc="0" normalizeH="0" baseline="0" noProof="0" dirty="0">
                <a:ln>
                  <a:noFill/>
                </a:ln>
                <a:solidFill>
                  <a:srgbClr val="191B0E"/>
                </a:solidFill>
                <a:effectLst/>
                <a:uLnTx/>
                <a:uFillTx/>
                <a:latin typeface="Arial" panose="020B0604020202020204"/>
                <a:ea typeface="+mn-ea"/>
                <a:cs typeface="+mn-cs"/>
              </a:rPr>
              <a:t> </a:t>
            </a:r>
            <a:r>
              <a:rPr kumimoji="0" lang="tr-TR" sz="2000" b="0" i="0" u="none" strike="noStrike" kern="1200" cap="none" spc="0" normalizeH="0" baseline="0" noProof="0" dirty="0" err="1">
                <a:ln>
                  <a:noFill/>
                </a:ln>
                <a:solidFill>
                  <a:srgbClr val="191B0E"/>
                </a:solidFill>
                <a:effectLst/>
                <a:uLnTx/>
                <a:uFillTx/>
                <a:latin typeface="Arial" panose="020B0604020202020204"/>
                <a:ea typeface="+mn-ea"/>
                <a:cs typeface="+mn-cs"/>
              </a:rPr>
              <a:t>variable</a:t>
            </a:r>
            <a:r>
              <a:rPr kumimoji="0" lang="tr-TR" sz="2000" b="0" i="0" u="none" strike="noStrike" kern="1200" cap="none" spc="0" normalizeH="0" baseline="0" noProof="0" dirty="0">
                <a:ln>
                  <a:noFill/>
                </a:ln>
                <a:solidFill>
                  <a:srgbClr val="191B0E"/>
                </a:solidFill>
                <a:effectLst/>
                <a:uLnTx/>
                <a:uFillTx/>
                <a:latin typeface="Arial" panose="020B0604020202020204"/>
                <a:ea typeface="+mn-ea"/>
                <a:cs typeface="+mn-cs"/>
              </a:rPr>
              <a:t> (</a:t>
            </a:r>
            <a:r>
              <a:rPr kumimoji="0" lang="tr-TR" sz="2000" b="0" i="0" u="none" strike="noStrike" kern="1200" cap="none" spc="0" normalizeH="0" baseline="0" noProof="0" dirty="0" err="1">
                <a:ln>
                  <a:noFill/>
                </a:ln>
                <a:solidFill>
                  <a:srgbClr val="191B0E"/>
                </a:solidFill>
                <a:effectLst/>
                <a:uLnTx/>
                <a:uFillTx/>
                <a:latin typeface="Arial" panose="020B0604020202020204"/>
                <a:ea typeface="+mn-ea"/>
                <a:cs typeface="+mn-cs"/>
              </a:rPr>
              <a:t>i.e</a:t>
            </a:r>
            <a:r>
              <a:rPr kumimoji="0" lang="tr-TR" sz="2000" b="0" i="0" u="none" strike="noStrike" kern="1200" cap="none" spc="0" normalizeH="0" baseline="0" noProof="0" dirty="0">
                <a:ln>
                  <a:noFill/>
                </a:ln>
                <a:solidFill>
                  <a:srgbClr val="191B0E"/>
                </a:solidFill>
                <a:effectLst/>
                <a:uLnTx/>
                <a:uFillTx/>
                <a:latin typeface="Arial" panose="020B0604020202020204"/>
                <a:ea typeface="+mn-ea"/>
                <a:cs typeface="+mn-cs"/>
              </a:rPr>
              <a:t>., </a:t>
            </a:r>
            <a:r>
              <a:rPr kumimoji="0" lang="tr-TR" sz="2000" b="0" i="0" u="none" strike="noStrike" kern="1200" cap="none" spc="0" normalizeH="0" baseline="0" noProof="0" dirty="0" err="1">
                <a:ln>
                  <a:noFill/>
                </a:ln>
                <a:solidFill>
                  <a:srgbClr val="191B0E"/>
                </a:solidFill>
                <a:effectLst/>
                <a:uLnTx/>
                <a:uFillTx/>
                <a:latin typeface="Arial" panose="020B0604020202020204"/>
                <a:ea typeface="+mn-ea"/>
                <a:cs typeface="+mn-cs"/>
              </a:rPr>
              <a:t>outcome</a:t>
            </a:r>
            <a:r>
              <a:rPr kumimoji="0" lang="tr-TR" sz="2000" b="0" i="0" u="none" strike="noStrike" kern="1200" cap="none" spc="0" normalizeH="0" baseline="0" noProof="0" dirty="0">
                <a:ln>
                  <a:noFill/>
                </a:ln>
                <a:solidFill>
                  <a:srgbClr val="191B0E"/>
                </a:solidFill>
                <a:effectLst/>
                <a:uLnTx/>
                <a:uFillTx/>
                <a:latin typeface="Arial" panose="020B0604020202020204"/>
                <a:ea typeface="+mn-ea"/>
                <a:cs typeface="+mn-cs"/>
              </a:rPr>
              <a:t>, </a:t>
            </a:r>
            <a:r>
              <a:rPr kumimoji="0" lang="tr-TR" sz="2000" b="0" i="0" u="none" strike="noStrike" kern="1200" cap="none" spc="0" normalizeH="0" baseline="0" noProof="0" dirty="0" err="1">
                <a:ln>
                  <a:noFill/>
                </a:ln>
                <a:solidFill>
                  <a:srgbClr val="191B0E"/>
                </a:solidFill>
                <a:effectLst/>
                <a:uLnTx/>
                <a:uFillTx/>
                <a:latin typeface="Arial" panose="020B0604020202020204"/>
                <a:ea typeface="+mn-ea"/>
                <a:cs typeface="+mn-cs"/>
              </a:rPr>
              <a:t>effect</a:t>
            </a:r>
            <a:r>
              <a:rPr kumimoji="0" lang="tr-TR" sz="2000" b="0" i="0" u="none" strike="noStrike" kern="1200" cap="none" spc="0" normalizeH="0" baseline="0" noProof="0" dirty="0">
                <a:ln>
                  <a:noFill/>
                </a:ln>
                <a:solidFill>
                  <a:srgbClr val="191B0E"/>
                </a:solidFill>
                <a:effectLst/>
                <a:uLnTx/>
                <a:uFillTx/>
                <a:latin typeface="Arial" panose="020B0604020202020204"/>
                <a:ea typeface="+mn-ea"/>
                <a:cs typeface="+mn-cs"/>
              </a:rPr>
              <a:t>, </a:t>
            </a:r>
            <a:r>
              <a:rPr kumimoji="0" lang="tr-TR" sz="2000" b="0" i="0" u="none" strike="noStrike" kern="1200" cap="none" spc="0" normalizeH="0" baseline="0" noProof="0" dirty="0" err="1">
                <a:ln>
                  <a:noFill/>
                </a:ln>
                <a:solidFill>
                  <a:srgbClr val="191B0E"/>
                </a:solidFill>
                <a:effectLst/>
                <a:uLnTx/>
                <a:uFillTx/>
                <a:latin typeface="Arial" panose="020B0604020202020204"/>
                <a:ea typeface="+mn-ea"/>
                <a:cs typeface="+mn-cs"/>
              </a:rPr>
              <a:t>consequence</a:t>
            </a:r>
            <a:r>
              <a:rPr kumimoji="0" lang="tr-TR" sz="2000" b="0" i="0" u="none" strike="noStrike" kern="1200" cap="none" spc="0" normalizeH="0" baseline="0" noProof="0" dirty="0">
                <a:ln>
                  <a:noFill/>
                </a:ln>
                <a:solidFill>
                  <a:srgbClr val="191B0E"/>
                </a:solidFill>
                <a:effectLst/>
                <a:uLnTx/>
                <a:uFillTx/>
                <a:latin typeface="Arial" panose="020B0604020202020204"/>
                <a:ea typeface="+mn-ea"/>
                <a:cs typeface="+mn-cs"/>
              </a:rPr>
              <a:t> </a:t>
            </a:r>
            <a:r>
              <a:rPr kumimoji="0" lang="tr-TR" sz="2000" b="0" i="0" u="none" strike="noStrike" kern="1200" cap="none" spc="0" normalizeH="0" baseline="0" noProof="0" dirty="0" err="1">
                <a:ln>
                  <a:noFill/>
                </a:ln>
                <a:solidFill>
                  <a:srgbClr val="191B0E"/>
                </a:solidFill>
                <a:effectLst/>
                <a:uLnTx/>
                <a:uFillTx/>
                <a:latin typeface="Arial" panose="020B0604020202020204"/>
                <a:ea typeface="+mn-ea"/>
                <a:cs typeface="+mn-cs"/>
              </a:rPr>
              <a:t>variables</a:t>
            </a:r>
            <a:r>
              <a:rPr kumimoji="0" lang="tr-TR" sz="2000" b="0" i="0" u="none" strike="noStrike" kern="1200" cap="none" spc="0" normalizeH="0" baseline="0" noProof="0" dirty="0">
                <a:ln>
                  <a:noFill/>
                </a:ln>
                <a:solidFill>
                  <a:srgbClr val="191B0E"/>
                </a:solidFill>
                <a:effectLst/>
                <a:uLnTx/>
                <a:uFillTx/>
                <a:latin typeface="Arial" panose="020B0604020202020204"/>
                <a:ea typeface="+mn-ea"/>
                <a:cs typeface="+mn-cs"/>
              </a:rPr>
              <a:t>)-- Multiple </a:t>
            </a:r>
            <a:r>
              <a:rPr kumimoji="0" lang="tr-TR" sz="2000" b="0" i="0" u="none" strike="noStrike" kern="1200" cap="none" spc="0" normalizeH="0" baseline="0" noProof="0" dirty="0" err="1">
                <a:ln>
                  <a:noFill/>
                </a:ln>
                <a:solidFill>
                  <a:srgbClr val="191B0E"/>
                </a:solidFill>
                <a:effectLst/>
                <a:uLnTx/>
                <a:uFillTx/>
                <a:latin typeface="Arial" panose="020B0604020202020204"/>
                <a:ea typeface="+mn-ea"/>
                <a:cs typeface="+mn-cs"/>
              </a:rPr>
              <a:t>dependent</a:t>
            </a:r>
            <a:r>
              <a:rPr kumimoji="0" lang="tr-TR" sz="2000" b="0" i="0" u="none" strike="noStrike" kern="1200" cap="none" spc="0" normalizeH="0" baseline="0" noProof="0" dirty="0">
                <a:ln>
                  <a:noFill/>
                </a:ln>
                <a:solidFill>
                  <a:srgbClr val="191B0E"/>
                </a:solidFill>
                <a:effectLst/>
                <a:uLnTx/>
                <a:uFillTx/>
                <a:latin typeface="Arial" panose="020B0604020202020204"/>
                <a:ea typeface="+mn-ea"/>
                <a:cs typeface="+mn-cs"/>
              </a:rPr>
              <a:t> </a:t>
            </a:r>
            <a:r>
              <a:rPr kumimoji="0" lang="tr-TR" sz="2000" b="0" i="0" u="none" strike="noStrike" kern="1200" cap="none" spc="0" normalizeH="0" baseline="0" noProof="0" dirty="0" err="1">
                <a:ln>
                  <a:noFill/>
                </a:ln>
                <a:solidFill>
                  <a:srgbClr val="191B0E"/>
                </a:solidFill>
                <a:effectLst/>
                <a:uLnTx/>
                <a:uFillTx/>
                <a:latin typeface="Arial" panose="020B0604020202020204"/>
                <a:ea typeface="+mn-ea"/>
                <a:cs typeface="+mn-cs"/>
              </a:rPr>
              <a:t>variables</a:t>
            </a:r>
            <a:r>
              <a:rPr kumimoji="0" lang="tr-TR" sz="2000" b="0" i="0" u="none" strike="noStrike" kern="1200" cap="none" spc="0" normalizeH="0" baseline="0" noProof="0" dirty="0">
                <a:ln>
                  <a:noFill/>
                </a:ln>
                <a:solidFill>
                  <a:srgbClr val="191B0E"/>
                </a:solidFill>
                <a:effectLst/>
                <a:uLnTx/>
                <a:uFillTx/>
                <a:latin typeface="Arial" panose="020B0604020202020204"/>
                <a:ea typeface="+mn-ea"/>
                <a:cs typeface="+mn-cs"/>
              </a:rPr>
              <a:t> can be </a:t>
            </a:r>
            <a:r>
              <a:rPr kumimoji="0" lang="tr-TR" sz="2000" b="0" i="0" u="none" strike="noStrike" kern="1200" cap="none" spc="0" normalizeH="0" baseline="0" noProof="0" dirty="0" err="1">
                <a:ln>
                  <a:noFill/>
                </a:ln>
                <a:solidFill>
                  <a:srgbClr val="191B0E"/>
                </a:solidFill>
                <a:effectLst/>
                <a:uLnTx/>
                <a:uFillTx/>
                <a:latin typeface="Arial" panose="020B0604020202020204"/>
                <a:ea typeface="+mn-ea"/>
                <a:cs typeface="+mn-cs"/>
              </a:rPr>
              <a:t>investigated</a:t>
            </a:r>
            <a:r>
              <a:rPr kumimoji="0" lang="tr-TR" sz="2000" b="0" i="0" u="none" strike="noStrike" kern="1200" cap="none" spc="0" normalizeH="0" baseline="0" noProof="0" dirty="0">
                <a:ln>
                  <a:noFill/>
                </a:ln>
                <a:solidFill>
                  <a:srgbClr val="191B0E"/>
                </a:solidFill>
                <a:effectLst/>
                <a:uLnTx/>
                <a:uFillTx/>
                <a:latin typeface="Arial" panose="020B0604020202020204"/>
                <a:ea typeface="+mn-ea"/>
                <a:cs typeface="+mn-cs"/>
              </a:rPr>
              <a:t> </a:t>
            </a:r>
          </a:p>
          <a:p>
            <a:pPr marL="384048" marR="0" lvl="0" indent="-384048" algn="l" defTabSz="914400" rtl="0" eaLnBrk="1" fontAlgn="auto" latinLnBrk="0" hangingPunct="1">
              <a:lnSpc>
                <a:spcPct val="94000"/>
              </a:lnSpc>
              <a:spcBef>
                <a:spcPts val="1000"/>
              </a:spcBef>
              <a:spcAft>
                <a:spcPts val="200"/>
              </a:spcAft>
              <a:buClrTx/>
              <a:buSzTx/>
              <a:buFont typeface="Franklin Gothic Book" panose="020B0503020102020204" pitchFamily="34" charset="0"/>
              <a:buChar char="■"/>
              <a:tabLst/>
              <a:defRPr/>
            </a:pPr>
            <a:r>
              <a:rPr kumimoji="0" lang="tr-TR" sz="2000" b="0" i="0" u="none" strike="noStrike" kern="1200" cap="none" spc="0" normalizeH="0" baseline="0" noProof="0" dirty="0">
                <a:ln>
                  <a:noFill/>
                </a:ln>
                <a:solidFill>
                  <a:srgbClr val="191B0E"/>
                </a:solidFill>
                <a:effectLst/>
                <a:uLnTx/>
                <a:uFillTx/>
                <a:latin typeface="Arial" panose="020B0604020202020204"/>
                <a:ea typeface="+mn-ea"/>
                <a:cs typeface="+mn-cs"/>
              </a:rPr>
              <a:t>Can be </a:t>
            </a:r>
            <a:r>
              <a:rPr kumimoji="0" lang="tr-TR" sz="2000" b="0" i="0" u="none" strike="noStrike" kern="1200" cap="none" spc="0" normalizeH="0" baseline="0" noProof="0" dirty="0" err="1">
                <a:ln>
                  <a:noFill/>
                </a:ln>
                <a:solidFill>
                  <a:srgbClr val="191B0E"/>
                </a:solidFill>
                <a:effectLst/>
                <a:uLnTx/>
                <a:uFillTx/>
                <a:latin typeface="Arial" panose="020B0604020202020204"/>
                <a:ea typeface="+mn-ea"/>
                <a:cs typeface="+mn-cs"/>
              </a:rPr>
              <a:t>continuous</a:t>
            </a:r>
            <a:r>
              <a:rPr kumimoji="0" lang="tr-TR" sz="2000" b="0" i="0" u="none" strike="noStrike" kern="1200" cap="none" spc="0" normalizeH="0" baseline="0" noProof="0" dirty="0">
                <a:ln>
                  <a:noFill/>
                </a:ln>
                <a:solidFill>
                  <a:srgbClr val="191B0E"/>
                </a:solidFill>
                <a:effectLst/>
                <a:uLnTx/>
                <a:uFillTx/>
                <a:latin typeface="Arial" panose="020B0604020202020204"/>
                <a:ea typeface="+mn-ea"/>
                <a:cs typeface="+mn-cs"/>
              </a:rPr>
              <a:t> </a:t>
            </a:r>
            <a:r>
              <a:rPr kumimoji="0" lang="tr-TR" sz="2000" b="0" i="0" u="none" strike="noStrike" kern="1200" cap="none" spc="0" normalizeH="0" baseline="0" noProof="0" dirty="0" err="1">
                <a:ln>
                  <a:noFill/>
                </a:ln>
                <a:solidFill>
                  <a:srgbClr val="191B0E"/>
                </a:solidFill>
                <a:effectLst/>
                <a:uLnTx/>
                <a:uFillTx/>
                <a:latin typeface="Arial" panose="020B0604020202020204"/>
                <a:ea typeface="+mn-ea"/>
                <a:cs typeface="+mn-cs"/>
              </a:rPr>
              <a:t>or</a:t>
            </a:r>
            <a:r>
              <a:rPr kumimoji="0" lang="tr-TR" sz="2000" b="0" i="0" u="none" strike="noStrike" kern="1200" cap="none" spc="0" normalizeH="0" baseline="0" noProof="0" dirty="0">
                <a:ln>
                  <a:noFill/>
                </a:ln>
                <a:solidFill>
                  <a:srgbClr val="191B0E"/>
                </a:solidFill>
                <a:effectLst/>
                <a:uLnTx/>
                <a:uFillTx/>
                <a:latin typeface="Arial" panose="020B0604020202020204"/>
                <a:ea typeface="+mn-ea"/>
                <a:cs typeface="+mn-cs"/>
              </a:rPr>
              <a:t> </a:t>
            </a:r>
            <a:r>
              <a:rPr kumimoji="0" lang="tr-TR" sz="2000" b="0" i="0" u="none" strike="noStrike" kern="1200" cap="none" spc="0" normalizeH="0" baseline="0" noProof="0" dirty="0" err="1">
                <a:ln>
                  <a:noFill/>
                </a:ln>
                <a:solidFill>
                  <a:srgbClr val="191B0E"/>
                </a:solidFill>
                <a:effectLst/>
                <a:uLnTx/>
                <a:uFillTx/>
                <a:latin typeface="Arial" panose="020B0604020202020204"/>
                <a:ea typeface="+mn-ea"/>
                <a:cs typeface="+mn-cs"/>
              </a:rPr>
              <a:t>categorical</a:t>
            </a:r>
            <a:endParaRPr kumimoji="0" lang="tr-TR" sz="2000" b="0" i="0" u="none" strike="noStrike" kern="1200" cap="none" spc="0" normalizeH="0" baseline="0" noProof="0" dirty="0">
              <a:ln>
                <a:noFill/>
              </a:ln>
              <a:solidFill>
                <a:srgbClr val="191B0E"/>
              </a:solidFill>
              <a:effectLst/>
              <a:uLnTx/>
              <a:uFillTx/>
              <a:latin typeface="Arial" panose="020B0604020202020204"/>
              <a:ea typeface="+mn-ea"/>
              <a:cs typeface="+mn-cs"/>
            </a:endParaRPr>
          </a:p>
          <a:p>
            <a:pPr marL="384048" marR="0" lvl="0" indent="-384048" algn="l" defTabSz="914400" rtl="0" eaLnBrk="1" fontAlgn="auto" latinLnBrk="0" hangingPunct="1">
              <a:lnSpc>
                <a:spcPct val="94000"/>
              </a:lnSpc>
              <a:spcBef>
                <a:spcPts val="1000"/>
              </a:spcBef>
              <a:spcAft>
                <a:spcPts val="200"/>
              </a:spcAft>
              <a:buClrTx/>
              <a:buSzTx/>
              <a:buFont typeface="Franklin Gothic Book" panose="020B0503020102020204" pitchFamily="34" charset="0"/>
              <a:buChar char="■"/>
              <a:tabLst/>
              <a:defRPr/>
            </a:pPr>
            <a:r>
              <a:rPr kumimoji="0" lang="tr-TR" sz="2000" b="0" i="0" u="none" strike="noStrike" kern="1200" cap="none" spc="0" normalizeH="0" baseline="0" noProof="0" dirty="0" err="1">
                <a:ln>
                  <a:noFill/>
                </a:ln>
                <a:solidFill>
                  <a:srgbClr val="191B0E"/>
                </a:solidFill>
                <a:effectLst/>
                <a:uLnTx/>
                <a:uFillTx/>
                <a:latin typeface="Arial" panose="020B0604020202020204"/>
                <a:ea typeface="+mn-ea"/>
                <a:cs typeface="+mn-cs"/>
              </a:rPr>
              <a:t>Examples</a:t>
            </a:r>
            <a:r>
              <a:rPr kumimoji="0" lang="tr-TR" sz="2000" b="0" i="0" u="none" strike="noStrike" kern="1200" cap="none" spc="0" normalizeH="0" baseline="0" noProof="0" dirty="0">
                <a:ln>
                  <a:noFill/>
                </a:ln>
                <a:solidFill>
                  <a:srgbClr val="191B0E"/>
                </a:solidFill>
                <a:effectLst/>
                <a:uLnTx/>
                <a:uFillTx/>
                <a:latin typeface="Arial" panose="020B0604020202020204"/>
                <a:ea typeface="+mn-ea"/>
                <a:cs typeface="+mn-cs"/>
              </a:rPr>
              <a:t> of </a:t>
            </a:r>
            <a:r>
              <a:rPr kumimoji="0" lang="tr-TR" sz="2000" b="0" i="0" u="none" strike="noStrike" kern="1200" cap="none" spc="0" normalizeH="0" baseline="0" noProof="0" dirty="0" err="1">
                <a:ln>
                  <a:noFill/>
                </a:ln>
                <a:solidFill>
                  <a:srgbClr val="191B0E"/>
                </a:solidFill>
                <a:effectLst/>
                <a:uLnTx/>
                <a:uFillTx/>
                <a:latin typeface="Arial" panose="020B0604020202020204"/>
                <a:ea typeface="+mn-ea"/>
                <a:cs typeface="+mn-cs"/>
              </a:rPr>
              <a:t>dependent</a:t>
            </a:r>
            <a:r>
              <a:rPr kumimoji="0" lang="tr-TR" sz="2000" b="0" i="0" u="none" strike="noStrike" kern="1200" cap="none" spc="0" normalizeH="0" baseline="0" noProof="0" dirty="0">
                <a:ln>
                  <a:noFill/>
                </a:ln>
                <a:solidFill>
                  <a:srgbClr val="191B0E"/>
                </a:solidFill>
                <a:effectLst/>
                <a:uLnTx/>
                <a:uFillTx/>
                <a:latin typeface="Arial" panose="020B0604020202020204"/>
                <a:ea typeface="+mn-ea"/>
                <a:cs typeface="+mn-cs"/>
              </a:rPr>
              <a:t> </a:t>
            </a:r>
            <a:r>
              <a:rPr kumimoji="0" lang="tr-TR" sz="2000" b="0" i="0" u="none" strike="noStrike" kern="1200" cap="none" spc="0" normalizeH="0" baseline="0" noProof="0" dirty="0" err="1">
                <a:ln>
                  <a:noFill/>
                </a:ln>
                <a:solidFill>
                  <a:srgbClr val="191B0E"/>
                </a:solidFill>
                <a:effectLst/>
                <a:uLnTx/>
                <a:uFillTx/>
                <a:latin typeface="Arial" panose="020B0604020202020204"/>
                <a:ea typeface="+mn-ea"/>
                <a:cs typeface="+mn-cs"/>
              </a:rPr>
              <a:t>variables</a:t>
            </a:r>
            <a:r>
              <a:rPr kumimoji="0" lang="tr-TR" sz="2000" b="0" i="0" u="none" strike="noStrike" kern="1200" cap="none" spc="0" normalizeH="0" baseline="0" noProof="0" dirty="0">
                <a:ln>
                  <a:noFill/>
                </a:ln>
                <a:solidFill>
                  <a:srgbClr val="191B0E"/>
                </a:solidFill>
                <a:effectLst/>
                <a:uLnTx/>
                <a:uFillTx/>
                <a:latin typeface="Arial" panose="020B0604020202020204"/>
                <a:ea typeface="+mn-ea"/>
                <a:cs typeface="+mn-cs"/>
              </a:rPr>
              <a:t>:</a:t>
            </a:r>
          </a:p>
          <a:p>
            <a:pPr marL="914400" marR="0" lvl="1" indent="-384048" algn="l" defTabSz="914400" rtl="0" eaLnBrk="1" fontAlgn="auto" latinLnBrk="0" hangingPunct="1">
              <a:lnSpc>
                <a:spcPct val="94000"/>
              </a:lnSpc>
              <a:spcBef>
                <a:spcPts val="500"/>
              </a:spcBef>
              <a:spcAft>
                <a:spcPts val="200"/>
              </a:spcAft>
              <a:buClrTx/>
              <a:buSzTx/>
              <a:buFont typeface="Franklin Gothic Book" panose="020B0503020102020204" pitchFamily="34" charset="0"/>
              <a:buChar char="–"/>
              <a:tabLst/>
              <a:defRPr/>
            </a:pPr>
            <a:r>
              <a:rPr kumimoji="0" lang="tr-TR" sz="2000" b="0" i="1" u="none" strike="noStrike" kern="1200" cap="none" spc="0" normalizeH="0" baseline="0" noProof="0" dirty="0" err="1">
                <a:ln>
                  <a:noFill/>
                </a:ln>
                <a:solidFill>
                  <a:srgbClr val="191B0E"/>
                </a:solidFill>
                <a:effectLst/>
                <a:uLnTx/>
                <a:uFillTx/>
                <a:latin typeface="Arial" panose="020B0604020202020204"/>
                <a:ea typeface="+mn-ea"/>
                <a:cs typeface="+mn-cs"/>
              </a:rPr>
              <a:t>achievement</a:t>
            </a:r>
            <a:r>
              <a:rPr kumimoji="0" lang="tr-TR" sz="2000" b="0" i="1" u="none" strike="noStrike" kern="1200" cap="none" spc="0" normalizeH="0" baseline="0" noProof="0" dirty="0">
                <a:ln>
                  <a:noFill/>
                </a:ln>
                <a:solidFill>
                  <a:srgbClr val="191B0E"/>
                </a:solidFill>
                <a:effectLst/>
                <a:uLnTx/>
                <a:uFillTx/>
                <a:latin typeface="Arial" panose="020B0604020202020204"/>
                <a:ea typeface="+mn-ea"/>
                <a:cs typeface="+mn-cs"/>
              </a:rPr>
              <a:t> </a:t>
            </a:r>
            <a:r>
              <a:rPr kumimoji="0" lang="tr-TR" sz="2000" b="0" i="1" u="none" strike="noStrike" kern="1200" cap="none" spc="0" normalizeH="0" baseline="0" noProof="0" dirty="0" err="1">
                <a:ln>
                  <a:noFill/>
                </a:ln>
                <a:solidFill>
                  <a:srgbClr val="191B0E"/>
                </a:solidFill>
                <a:effectLst/>
                <a:uLnTx/>
                <a:uFillTx/>
                <a:latin typeface="Arial" panose="020B0604020202020204"/>
                <a:ea typeface="+mn-ea"/>
                <a:cs typeface="+mn-cs"/>
              </a:rPr>
              <a:t>scores</a:t>
            </a:r>
            <a:endParaRPr kumimoji="0" lang="tr-TR" sz="2000" b="0" i="1" u="none" strike="noStrike" kern="1200" cap="none" spc="0" normalizeH="0" baseline="0" noProof="0" dirty="0">
              <a:ln>
                <a:noFill/>
              </a:ln>
              <a:solidFill>
                <a:srgbClr val="191B0E"/>
              </a:solidFill>
              <a:effectLst/>
              <a:uLnTx/>
              <a:uFillTx/>
              <a:latin typeface="Arial" panose="020B0604020202020204"/>
              <a:ea typeface="+mn-ea"/>
              <a:cs typeface="+mn-cs"/>
            </a:endParaRPr>
          </a:p>
          <a:p>
            <a:pPr marL="914400" marR="0" lvl="1" indent="-384048" algn="l" defTabSz="914400" rtl="0" eaLnBrk="1" fontAlgn="auto" latinLnBrk="0" hangingPunct="1">
              <a:lnSpc>
                <a:spcPct val="94000"/>
              </a:lnSpc>
              <a:spcBef>
                <a:spcPts val="500"/>
              </a:spcBef>
              <a:spcAft>
                <a:spcPts val="200"/>
              </a:spcAft>
              <a:buClrTx/>
              <a:buSzTx/>
              <a:buFont typeface="Franklin Gothic Book" panose="020B0503020102020204" pitchFamily="34" charset="0"/>
              <a:buChar char="–"/>
              <a:tabLst/>
              <a:defRPr/>
            </a:pPr>
            <a:r>
              <a:rPr kumimoji="0" lang="tr-TR" sz="2000" b="0" i="1" u="none" strike="noStrike" kern="1200" cap="none" spc="0" normalizeH="0" baseline="0" noProof="0" dirty="0" err="1">
                <a:ln>
                  <a:noFill/>
                </a:ln>
                <a:solidFill>
                  <a:srgbClr val="191B0E"/>
                </a:solidFill>
                <a:effectLst/>
                <a:uLnTx/>
                <a:uFillTx/>
                <a:latin typeface="Arial" panose="020B0604020202020204"/>
                <a:ea typeface="+mn-ea"/>
                <a:cs typeface="+mn-cs"/>
              </a:rPr>
              <a:t>Thoughts</a:t>
            </a:r>
            <a:r>
              <a:rPr kumimoji="0" lang="tr-TR" sz="2000" b="0" i="1" u="none" strike="noStrike" kern="1200" cap="none" spc="0" normalizeH="0" baseline="0" noProof="0" dirty="0">
                <a:ln>
                  <a:noFill/>
                </a:ln>
                <a:solidFill>
                  <a:srgbClr val="191B0E"/>
                </a:solidFill>
                <a:effectLst/>
                <a:uLnTx/>
                <a:uFillTx/>
                <a:latin typeface="Arial" panose="020B0604020202020204"/>
                <a:ea typeface="+mn-ea"/>
                <a:cs typeface="+mn-cs"/>
              </a:rPr>
              <a:t>/</a:t>
            </a:r>
            <a:r>
              <a:rPr kumimoji="0" lang="tr-TR" sz="2000" b="0" i="1" u="none" strike="noStrike" kern="1200" cap="none" spc="0" normalizeH="0" baseline="0" noProof="0" dirty="0" err="1">
                <a:ln>
                  <a:noFill/>
                </a:ln>
                <a:solidFill>
                  <a:srgbClr val="191B0E"/>
                </a:solidFill>
                <a:effectLst/>
                <a:uLnTx/>
                <a:uFillTx/>
                <a:latin typeface="Arial" panose="020B0604020202020204"/>
                <a:ea typeface="+mn-ea"/>
                <a:cs typeface="+mn-cs"/>
              </a:rPr>
              <a:t>beliefs</a:t>
            </a:r>
            <a:r>
              <a:rPr kumimoji="0" lang="tr-TR" sz="2000" b="0" i="1" u="none" strike="noStrike" kern="1200" cap="none" spc="0" normalizeH="0" baseline="0" noProof="0" dirty="0">
                <a:ln>
                  <a:noFill/>
                </a:ln>
                <a:solidFill>
                  <a:srgbClr val="191B0E"/>
                </a:solidFill>
                <a:effectLst/>
                <a:uLnTx/>
                <a:uFillTx/>
                <a:latin typeface="Arial" panose="020B0604020202020204"/>
                <a:ea typeface="+mn-ea"/>
                <a:cs typeface="+mn-cs"/>
              </a:rPr>
              <a:t>/</a:t>
            </a:r>
            <a:r>
              <a:rPr kumimoji="0" lang="tr-TR" sz="2000" b="0" i="1" u="none" strike="noStrike" kern="1200" cap="none" spc="0" normalizeH="0" baseline="0" noProof="0" dirty="0" err="1">
                <a:ln>
                  <a:noFill/>
                </a:ln>
                <a:solidFill>
                  <a:srgbClr val="191B0E"/>
                </a:solidFill>
                <a:effectLst/>
                <a:uLnTx/>
                <a:uFillTx/>
                <a:latin typeface="Arial" panose="020B0604020202020204"/>
                <a:ea typeface="+mn-ea"/>
                <a:cs typeface="+mn-cs"/>
              </a:rPr>
              <a:t>attitudes</a:t>
            </a:r>
            <a:r>
              <a:rPr kumimoji="0" lang="tr-TR" sz="2000" b="0" i="1" u="none" strike="noStrike" kern="1200" cap="none" spc="0" normalizeH="0" baseline="0" noProof="0" dirty="0">
                <a:ln>
                  <a:noFill/>
                </a:ln>
                <a:solidFill>
                  <a:srgbClr val="191B0E"/>
                </a:solidFill>
                <a:effectLst/>
                <a:uLnTx/>
                <a:uFillTx/>
                <a:latin typeface="Arial" panose="020B0604020202020204"/>
                <a:ea typeface="+mn-ea"/>
                <a:cs typeface="+mn-cs"/>
              </a:rPr>
              <a:t>, </a:t>
            </a:r>
            <a:r>
              <a:rPr kumimoji="0" lang="tr-TR" sz="2000" b="0" i="1" u="none" strike="noStrike" kern="1200" cap="none" spc="0" normalizeH="0" baseline="0" noProof="0" dirty="0" err="1">
                <a:ln>
                  <a:noFill/>
                </a:ln>
                <a:solidFill>
                  <a:srgbClr val="191B0E"/>
                </a:solidFill>
                <a:effectLst/>
                <a:uLnTx/>
                <a:uFillTx/>
                <a:latin typeface="Arial" panose="020B0604020202020204"/>
                <a:ea typeface="+mn-ea"/>
                <a:cs typeface="+mn-cs"/>
              </a:rPr>
              <a:t>etc</a:t>
            </a:r>
            <a:endParaRPr kumimoji="0" lang="tr-TR" sz="2000" b="0" i="1" u="none" strike="noStrike" kern="1200" cap="none" spc="0" normalizeH="0" baseline="0" noProof="0" dirty="0">
              <a:ln>
                <a:noFill/>
              </a:ln>
              <a:solidFill>
                <a:srgbClr val="191B0E"/>
              </a:solidFill>
              <a:effectLst/>
              <a:uLnTx/>
              <a:uFillTx/>
              <a:latin typeface="Arial" panose="020B0604020202020204"/>
              <a:ea typeface="+mn-ea"/>
              <a:cs typeface="+mn-cs"/>
            </a:endParaRPr>
          </a:p>
          <a:p>
            <a:pPr marL="914400" marR="0" lvl="1" indent="-384048" algn="l" defTabSz="914400" rtl="0" eaLnBrk="1" fontAlgn="auto" latinLnBrk="0" hangingPunct="1">
              <a:lnSpc>
                <a:spcPct val="94000"/>
              </a:lnSpc>
              <a:spcBef>
                <a:spcPts val="500"/>
              </a:spcBef>
              <a:spcAft>
                <a:spcPts val="200"/>
              </a:spcAft>
              <a:buClrTx/>
              <a:buSzTx/>
              <a:buFont typeface="Franklin Gothic Book" panose="020B0503020102020204" pitchFamily="34" charset="0"/>
              <a:buChar char="–"/>
              <a:tabLst/>
              <a:defRPr/>
            </a:pPr>
            <a:r>
              <a:rPr kumimoji="0" lang="tr-TR" sz="2000" b="0" i="1" u="none" strike="noStrike" kern="1200" cap="none" spc="0" normalizeH="0" baseline="0" noProof="0" dirty="0" err="1">
                <a:ln>
                  <a:noFill/>
                </a:ln>
                <a:solidFill>
                  <a:srgbClr val="191B0E"/>
                </a:solidFill>
                <a:effectLst/>
                <a:uLnTx/>
                <a:uFillTx/>
                <a:latin typeface="Arial" panose="020B0604020202020204"/>
                <a:ea typeface="+mn-ea"/>
                <a:cs typeface="+mn-cs"/>
              </a:rPr>
              <a:t>Study</a:t>
            </a:r>
            <a:r>
              <a:rPr kumimoji="0" lang="tr-TR" sz="2000" b="0" i="1" u="none" strike="noStrike" kern="1200" cap="none" spc="0" normalizeH="0" baseline="0" noProof="0" dirty="0">
                <a:ln>
                  <a:noFill/>
                </a:ln>
                <a:solidFill>
                  <a:srgbClr val="191B0E"/>
                </a:solidFill>
                <a:effectLst/>
                <a:uLnTx/>
                <a:uFillTx/>
                <a:latin typeface="Arial" panose="020B0604020202020204"/>
                <a:ea typeface="+mn-ea"/>
                <a:cs typeface="+mn-cs"/>
              </a:rPr>
              <a:t> </a:t>
            </a:r>
            <a:r>
              <a:rPr kumimoji="0" lang="tr-TR" sz="2000" b="0" i="1" u="none" strike="noStrike" kern="1200" cap="none" spc="0" normalizeH="0" baseline="0" noProof="0" dirty="0" err="1">
                <a:ln>
                  <a:noFill/>
                </a:ln>
                <a:solidFill>
                  <a:srgbClr val="191B0E"/>
                </a:solidFill>
                <a:effectLst/>
                <a:uLnTx/>
                <a:uFillTx/>
                <a:latin typeface="Arial" panose="020B0604020202020204"/>
                <a:ea typeface="+mn-ea"/>
                <a:cs typeface="+mn-cs"/>
              </a:rPr>
              <a:t>skills</a:t>
            </a:r>
            <a:r>
              <a:rPr kumimoji="0" lang="tr-TR" sz="2000" b="0" i="1" u="none" strike="noStrike" kern="1200" cap="none" spc="0" normalizeH="0" baseline="0" noProof="0" dirty="0">
                <a:ln>
                  <a:noFill/>
                </a:ln>
                <a:solidFill>
                  <a:srgbClr val="191B0E"/>
                </a:solidFill>
                <a:effectLst/>
                <a:uLnTx/>
                <a:uFillTx/>
                <a:latin typeface="Arial" panose="020B0604020202020204"/>
                <a:ea typeface="+mn-ea"/>
                <a:cs typeface="+mn-cs"/>
              </a:rPr>
              <a:t>…</a:t>
            </a:r>
          </a:p>
          <a:p>
            <a:pPr marL="384048" marR="0" lvl="0" indent="-384048" algn="l" defTabSz="914400" rtl="0" eaLnBrk="1" fontAlgn="auto" latinLnBrk="0" hangingPunct="1">
              <a:lnSpc>
                <a:spcPct val="94000"/>
              </a:lnSpc>
              <a:spcBef>
                <a:spcPts val="1000"/>
              </a:spcBef>
              <a:spcAft>
                <a:spcPts val="200"/>
              </a:spcAft>
              <a:buClrTx/>
              <a:buSzTx/>
              <a:buFont typeface="Franklin Gothic Book" panose="020B0503020102020204" pitchFamily="34" charset="0"/>
              <a:buChar char="■"/>
              <a:tabLst/>
              <a:defRPr/>
            </a:pPr>
            <a:endParaRPr kumimoji="0" lang="tr-TR" sz="2000" b="0" i="0" u="none" strike="noStrike" kern="1200" cap="none" spc="0" normalizeH="0" baseline="0" noProof="0" dirty="0">
              <a:ln>
                <a:noFill/>
              </a:ln>
              <a:solidFill>
                <a:srgbClr val="191B0E"/>
              </a:solidFill>
              <a:effectLst/>
              <a:uLnTx/>
              <a:uFillTx/>
              <a:latin typeface="Arial" panose="020B0604020202020204"/>
              <a:ea typeface="+mn-ea"/>
              <a:cs typeface="+mn-cs"/>
            </a:endParaRPr>
          </a:p>
          <a:p>
            <a:pPr marL="384048" marR="0" lvl="0" indent="-384048" algn="l" defTabSz="914400" rtl="0" eaLnBrk="1" fontAlgn="auto" latinLnBrk="0" hangingPunct="1">
              <a:lnSpc>
                <a:spcPct val="94000"/>
              </a:lnSpc>
              <a:spcBef>
                <a:spcPts val="1000"/>
              </a:spcBef>
              <a:spcAft>
                <a:spcPts val="200"/>
              </a:spcAft>
              <a:buClrTx/>
              <a:buSzTx/>
              <a:buFont typeface="Franklin Gothic Book" panose="020B0503020102020204" pitchFamily="34" charset="0"/>
              <a:buChar char="■"/>
              <a:tabLst/>
              <a:defRPr/>
            </a:pPr>
            <a:r>
              <a:rPr kumimoji="0" lang="tr-TR" sz="2000" b="0" i="0" u="none" strike="noStrike" kern="1200" cap="none" spc="0" normalizeH="0" baseline="0" noProof="0" dirty="0">
                <a:ln>
                  <a:noFill/>
                </a:ln>
                <a:solidFill>
                  <a:srgbClr val="191B0E"/>
                </a:solidFill>
                <a:effectLst/>
                <a:uLnTx/>
                <a:uFillTx/>
                <a:latin typeface="Arial" panose="020B0604020202020204"/>
                <a:ea typeface="+mn-ea"/>
                <a:cs typeface="+mn-cs"/>
              </a:rPr>
              <a:t>Ask </a:t>
            </a:r>
            <a:r>
              <a:rPr kumimoji="0" lang="tr-TR" sz="2000" b="0" i="0" u="none" strike="noStrike" kern="1200" cap="none" spc="0" normalizeH="0" baseline="0" noProof="0" dirty="0" err="1">
                <a:ln>
                  <a:noFill/>
                </a:ln>
                <a:solidFill>
                  <a:srgbClr val="191B0E"/>
                </a:solidFill>
                <a:effectLst/>
                <a:uLnTx/>
                <a:uFillTx/>
                <a:latin typeface="Arial" panose="020B0604020202020204"/>
                <a:ea typeface="+mn-ea"/>
                <a:cs typeface="+mn-cs"/>
              </a:rPr>
              <a:t>this</a:t>
            </a:r>
            <a:r>
              <a:rPr kumimoji="0" lang="tr-TR" sz="2000" b="0" i="0" u="none" strike="noStrike" kern="1200" cap="none" spc="0" normalizeH="0" baseline="0" noProof="0" dirty="0">
                <a:ln>
                  <a:noFill/>
                </a:ln>
                <a:solidFill>
                  <a:srgbClr val="191B0E"/>
                </a:solidFill>
                <a:effectLst/>
                <a:uLnTx/>
                <a:uFillTx/>
                <a:latin typeface="Arial" panose="020B0604020202020204"/>
                <a:ea typeface="+mn-ea"/>
                <a:cs typeface="+mn-cs"/>
              </a:rPr>
              <a:t> </a:t>
            </a:r>
            <a:r>
              <a:rPr kumimoji="0" lang="tr-TR" sz="2000" b="0" i="0" u="none" strike="noStrike" kern="1200" cap="none" spc="0" normalizeH="0" baseline="0" noProof="0" dirty="0" err="1">
                <a:ln>
                  <a:noFill/>
                </a:ln>
                <a:solidFill>
                  <a:srgbClr val="191B0E"/>
                </a:solidFill>
                <a:effectLst/>
                <a:uLnTx/>
                <a:uFillTx/>
                <a:latin typeface="Arial" panose="020B0604020202020204"/>
                <a:ea typeface="+mn-ea"/>
                <a:cs typeface="+mn-cs"/>
              </a:rPr>
              <a:t>question</a:t>
            </a:r>
            <a:r>
              <a:rPr kumimoji="0" lang="tr-TR" sz="2000" b="0" i="0" u="none" strike="noStrike" kern="1200" cap="none" spc="0" normalizeH="0" baseline="0" noProof="0" dirty="0">
                <a:ln>
                  <a:noFill/>
                </a:ln>
                <a:solidFill>
                  <a:srgbClr val="191B0E"/>
                </a:solidFill>
                <a:effectLst/>
                <a:uLnTx/>
                <a:uFillTx/>
                <a:latin typeface="Arial" panose="020B0604020202020204"/>
                <a:ea typeface="+mn-ea"/>
                <a:cs typeface="+mn-cs"/>
              </a:rPr>
              <a:t>: </a:t>
            </a:r>
            <a:r>
              <a:rPr kumimoji="0" lang="tr-TR" sz="2000" b="0" i="0" u="none" strike="noStrike" kern="1200" cap="none" spc="0" normalizeH="0" baseline="0" noProof="0" dirty="0" err="1">
                <a:ln>
                  <a:noFill/>
                </a:ln>
                <a:solidFill>
                  <a:srgbClr val="191B0E"/>
                </a:solidFill>
                <a:effectLst/>
                <a:uLnTx/>
                <a:uFillTx/>
                <a:latin typeface="Arial" panose="020B0604020202020204"/>
                <a:ea typeface="+mn-ea"/>
                <a:cs typeface="+mn-cs"/>
              </a:rPr>
              <a:t>What</a:t>
            </a:r>
            <a:r>
              <a:rPr kumimoji="0" lang="tr-TR" sz="2000" b="0" i="0" u="none" strike="noStrike" kern="1200" cap="none" spc="0" normalizeH="0" baseline="0" noProof="0" dirty="0">
                <a:ln>
                  <a:noFill/>
                </a:ln>
                <a:solidFill>
                  <a:srgbClr val="191B0E"/>
                </a:solidFill>
                <a:effectLst/>
                <a:uLnTx/>
                <a:uFillTx/>
                <a:latin typeface="Arial" panose="020B0604020202020204"/>
                <a:ea typeface="+mn-ea"/>
                <a:cs typeface="+mn-cs"/>
              </a:rPr>
              <a:t> is the OUTCOME of </a:t>
            </a:r>
            <a:r>
              <a:rPr kumimoji="0" lang="tr-TR" sz="2000" b="0" i="0" u="none" strike="noStrike" kern="1200" cap="none" spc="0" normalizeH="0" baseline="0" noProof="0" dirty="0" err="1">
                <a:ln>
                  <a:noFill/>
                </a:ln>
                <a:solidFill>
                  <a:srgbClr val="191B0E"/>
                </a:solidFill>
                <a:effectLst/>
                <a:uLnTx/>
                <a:uFillTx/>
                <a:latin typeface="Arial" panose="020B0604020202020204"/>
                <a:ea typeface="+mn-ea"/>
                <a:cs typeface="+mn-cs"/>
              </a:rPr>
              <a:t>this</a:t>
            </a:r>
            <a:r>
              <a:rPr kumimoji="0" lang="tr-TR" sz="2000" b="0" i="0" u="none" strike="noStrike" kern="1200" cap="none" spc="0" normalizeH="0" baseline="0" noProof="0" dirty="0">
                <a:ln>
                  <a:noFill/>
                </a:ln>
                <a:solidFill>
                  <a:srgbClr val="191B0E"/>
                </a:solidFill>
                <a:effectLst/>
                <a:uLnTx/>
                <a:uFillTx/>
                <a:latin typeface="Arial" panose="020B0604020202020204"/>
                <a:ea typeface="+mn-ea"/>
                <a:cs typeface="+mn-cs"/>
              </a:rPr>
              <a:t> </a:t>
            </a:r>
            <a:r>
              <a:rPr kumimoji="0" lang="tr-TR" sz="2000" b="0" i="0" u="none" strike="noStrike" kern="1200" cap="none" spc="0" normalizeH="0" baseline="0" noProof="0" dirty="0" err="1">
                <a:ln>
                  <a:noFill/>
                </a:ln>
                <a:solidFill>
                  <a:srgbClr val="191B0E"/>
                </a:solidFill>
                <a:effectLst/>
                <a:uLnTx/>
                <a:uFillTx/>
                <a:latin typeface="Arial" panose="020B0604020202020204"/>
                <a:ea typeface="+mn-ea"/>
                <a:cs typeface="+mn-cs"/>
              </a:rPr>
              <a:t>study</a:t>
            </a:r>
            <a:r>
              <a:rPr kumimoji="0" lang="tr-TR" sz="2000" b="0" i="0" u="none" strike="noStrike" kern="1200" cap="none" spc="0" normalizeH="0" baseline="0" noProof="0" dirty="0">
                <a:ln>
                  <a:noFill/>
                </a:ln>
                <a:solidFill>
                  <a:srgbClr val="191B0E"/>
                </a:solidFill>
                <a:effectLst/>
                <a:uLnTx/>
                <a:uFillTx/>
                <a:latin typeface="Arial" panose="020B0604020202020204"/>
                <a:ea typeface="+mn-ea"/>
                <a:cs typeface="+mn-cs"/>
              </a:rPr>
              <a:t>?</a:t>
            </a:r>
            <a:endParaRPr lang="tr-TR" dirty="0"/>
          </a:p>
        </p:txBody>
      </p:sp>
      <p:sp>
        <p:nvSpPr>
          <p:cNvPr id="6" name="Metin Yer Tutucusu 5">
            <a:extLst>
              <a:ext uri="{FF2B5EF4-FFF2-40B4-BE49-F238E27FC236}">
                <a16:creationId xmlns:a16="http://schemas.microsoft.com/office/drawing/2014/main" id="{27EC981F-904A-4912-9498-4F5F53B4543C}"/>
              </a:ext>
            </a:extLst>
          </p:cNvPr>
          <p:cNvSpPr>
            <a:spLocks noGrp="1"/>
          </p:cNvSpPr>
          <p:nvPr>
            <p:ph type="body" sz="half" idx="2"/>
          </p:nvPr>
        </p:nvSpPr>
        <p:spPr>
          <a:xfrm>
            <a:off x="256032" y="1135529"/>
            <a:ext cx="2834640" cy="4680637"/>
          </a:xfrm>
        </p:spPr>
        <p:txBody>
          <a:bodyPr>
            <a:normAutofit/>
          </a:bodyPr>
          <a:lstStyle/>
          <a:p>
            <a:endParaRPr lang="tr-TR" sz="3600" dirty="0"/>
          </a:p>
          <a:p>
            <a:endParaRPr lang="tr-TR" sz="3600" dirty="0"/>
          </a:p>
          <a:p>
            <a:r>
              <a:rPr lang="tr-TR" sz="3600" dirty="0" err="1"/>
              <a:t>Dependent</a:t>
            </a:r>
            <a:r>
              <a:rPr lang="tr-TR" sz="3600" dirty="0"/>
              <a:t> </a:t>
            </a:r>
            <a:r>
              <a:rPr lang="tr-TR" sz="3600" dirty="0" err="1"/>
              <a:t>Variables</a:t>
            </a:r>
            <a:endParaRPr lang="tr-TR" sz="3600" dirty="0"/>
          </a:p>
        </p:txBody>
      </p:sp>
    </p:spTree>
    <p:extLst>
      <p:ext uri="{BB962C8B-B14F-4D97-AF65-F5344CB8AC3E}">
        <p14:creationId xmlns:p14="http://schemas.microsoft.com/office/powerpoint/2010/main" val="27120402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aşlık 7">
            <a:extLst>
              <a:ext uri="{FF2B5EF4-FFF2-40B4-BE49-F238E27FC236}">
                <a16:creationId xmlns:a16="http://schemas.microsoft.com/office/drawing/2014/main" id="{A0148841-77FF-401C-882E-7C868A84637C}"/>
              </a:ext>
            </a:extLst>
          </p:cNvPr>
          <p:cNvSpPr>
            <a:spLocks noGrp="1"/>
          </p:cNvSpPr>
          <p:nvPr>
            <p:ph type="title"/>
          </p:nvPr>
        </p:nvSpPr>
        <p:spPr/>
        <p:txBody>
          <a:bodyPr/>
          <a:lstStyle/>
          <a:p>
            <a:r>
              <a:rPr lang="tr-TR" dirty="0" err="1"/>
              <a:t>Independent</a:t>
            </a:r>
            <a:r>
              <a:rPr lang="tr-TR" dirty="0"/>
              <a:t> </a:t>
            </a:r>
            <a:r>
              <a:rPr lang="tr-TR" dirty="0" err="1"/>
              <a:t>Variables</a:t>
            </a:r>
            <a:endParaRPr lang="tr-TR" dirty="0"/>
          </a:p>
        </p:txBody>
      </p:sp>
      <p:sp>
        <p:nvSpPr>
          <p:cNvPr id="9" name="İçerik Yer Tutucusu 8">
            <a:extLst>
              <a:ext uri="{FF2B5EF4-FFF2-40B4-BE49-F238E27FC236}">
                <a16:creationId xmlns:a16="http://schemas.microsoft.com/office/drawing/2014/main" id="{25DB9EF4-74BE-4E41-9355-7E41FE908893}"/>
              </a:ext>
            </a:extLst>
          </p:cNvPr>
          <p:cNvSpPr>
            <a:spLocks noGrp="1"/>
          </p:cNvSpPr>
          <p:nvPr>
            <p:ph idx="1"/>
          </p:nvPr>
        </p:nvSpPr>
        <p:spPr/>
        <p:txBody>
          <a:bodyPr/>
          <a:lstStyle/>
          <a:p>
            <a:pPr marL="384048" marR="0" lvl="0" indent="-384048" algn="l" defTabSz="914400" rtl="0" eaLnBrk="1" fontAlgn="auto" latinLnBrk="0" hangingPunct="1">
              <a:lnSpc>
                <a:spcPct val="94000"/>
              </a:lnSpc>
              <a:spcBef>
                <a:spcPts val="1000"/>
              </a:spcBef>
              <a:spcAft>
                <a:spcPts val="200"/>
              </a:spcAft>
              <a:buClrTx/>
              <a:buSzTx/>
              <a:buFont typeface="Franklin Gothic Book" panose="020B0503020102020204" pitchFamily="34" charset="0"/>
              <a:buChar char="■"/>
              <a:tabLst/>
              <a:defRPr/>
            </a:pPr>
            <a:r>
              <a:rPr kumimoji="0" lang="tr-TR" sz="2000" b="0" i="0" u="none" strike="noStrike" kern="1200" cap="none" spc="0" normalizeH="0" baseline="0" noProof="0" dirty="0">
                <a:ln>
                  <a:noFill/>
                </a:ln>
                <a:solidFill>
                  <a:srgbClr val="191B0E"/>
                </a:solidFill>
                <a:effectLst/>
                <a:uLnTx/>
                <a:uFillTx/>
                <a:latin typeface="Arial" panose="020B0604020202020204"/>
                <a:ea typeface="+mn-ea"/>
                <a:cs typeface="+mn-cs"/>
              </a:rPr>
              <a:t>A </a:t>
            </a:r>
            <a:r>
              <a:rPr kumimoji="0" lang="tr-TR" sz="2000" b="0" i="0" u="none" strike="noStrike" kern="1200" cap="none" spc="0" normalizeH="0" baseline="0" noProof="0" dirty="0" err="1">
                <a:ln>
                  <a:noFill/>
                </a:ln>
                <a:solidFill>
                  <a:srgbClr val="191B0E"/>
                </a:solidFill>
                <a:effectLst/>
                <a:uLnTx/>
                <a:uFillTx/>
                <a:latin typeface="Arial" panose="020B0604020202020204"/>
                <a:ea typeface="+mn-ea"/>
                <a:cs typeface="+mn-cs"/>
              </a:rPr>
              <a:t>characteristic</a:t>
            </a:r>
            <a:r>
              <a:rPr kumimoji="0" lang="tr-TR" sz="2000" b="0" i="0" u="none" strike="noStrike" kern="1200" cap="none" spc="0" normalizeH="0" baseline="0" noProof="0" dirty="0">
                <a:ln>
                  <a:noFill/>
                </a:ln>
                <a:solidFill>
                  <a:srgbClr val="191B0E"/>
                </a:solidFill>
                <a:effectLst/>
                <a:uLnTx/>
                <a:uFillTx/>
                <a:latin typeface="Arial" panose="020B0604020202020204"/>
                <a:ea typeface="+mn-ea"/>
                <a:cs typeface="+mn-cs"/>
              </a:rPr>
              <a:t>/</a:t>
            </a:r>
            <a:r>
              <a:rPr kumimoji="0" lang="tr-TR" sz="2000" b="0" i="0" u="none" strike="noStrike" kern="1200" cap="none" spc="0" normalizeH="0" baseline="0" noProof="0" dirty="0" err="1">
                <a:ln>
                  <a:noFill/>
                </a:ln>
                <a:solidFill>
                  <a:srgbClr val="191B0E"/>
                </a:solidFill>
                <a:effectLst/>
                <a:uLnTx/>
                <a:uFillTx/>
                <a:latin typeface="Arial" panose="020B0604020202020204"/>
                <a:ea typeface="+mn-ea"/>
                <a:cs typeface="+mn-cs"/>
              </a:rPr>
              <a:t>attribute</a:t>
            </a:r>
            <a:r>
              <a:rPr kumimoji="0" lang="tr-TR" sz="2000" b="0" i="0" u="none" strike="noStrike" kern="1200" cap="none" spc="0" normalizeH="0" baseline="0" noProof="0" dirty="0">
                <a:ln>
                  <a:noFill/>
                </a:ln>
                <a:solidFill>
                  <a:srgbClr val="191B0E"/>
                </a:solidFill>
                <a:effectLst/>
                <a:uLnTx/>
                <a:uFillTx/>
                <a:latin typeface="Arial" panose="020B0604020202020204"/>
                <a:ea typeface="+mn-ea"/>
                <a:cs typeface="+mn-cs"/>
              </a:rPr>
              <a:t> </a:t>
            </a:r>
            <a:r>
              <a:rPr kumimoji="0" lang="tr-TR" sz="2000" b="0" i="0" u="none" strike="noStrike" kern="1200" cap="none" spc="0" normalizeH="0" baseline="0" noProof="0" dirty="0" err="1">
                <a:ln>
                  <a:noFill/>
                </a:ln>
                <a:solidFill>
                  <a:srgbClr val="191B0E"/>
                </a:solidFill>
                <a:effectLst/>
                <a:uLnTx/>
                <a:uFillTx/>
                <a:latin typeface="Arial" panose="020B0604020202020204"/>
                <a:ea typeface="+mn-ea"/>
                <a:cs typeface="+mn-cs"/>
              </a:rPr>
              <a:t>that</a:t>
            </a:r>
            <a:r>
              <a:rPr kumimoji="0" lang="tr-TR" sz="2000" b="0" i="0" u="none" strike="noStrike" kern="1200" cap="none" spc="0" normalizeH="0" baseline="0" noProof="0" dirty="0">
                <a:ln>
                  <a:noFill/>
                </a:ln>
                <a:solidFill>
                  <a:srgbClr val="191B0E"/>
                </a:solidFill>
                <a:effectLst/>
                <a:uLnTx/>
                <a:uFillTx/>
                <a:latin typeface="Arial" panose="020B0604020202020204"/>
                <a:ea typeface="+mn-ea"/>
                <a:cs typeface="+mn-cs"/>
              </a:rPr>
              <a:t> </a:t>
            </a:r>
            <a:r>
              <a:rPr kumimoji="0" lang="tr-TR" sz="2000" b="0" i="0" u="none" strike="noStrike" kern="1200" cap="none" spc="0" normalizeH="0" baseline="0" noProof="0" dirty="0" err="1">
                <a:ln>
                  <a:noFill/>
                </a:ln>
                <a:solidFill>
                  <a:srgbClr val="191B0E"/>
                </a:solidFill>
                <a:effectLst/>
                <a:uLnTx/>
                <a:uFillTx/>
                <a:latin typeface="Arial" panose="020B0604020202020204"/>
                <a:ea typeface="+mn-ea"/>
                <a:cs typeface="+mn-cs"/>
              </a:rPr>
              <a:t>influences</a:t>
            </a:r>
            <a:r>
              <a:rPr kumimoji="0" lang="tr-TR" sz="2000" b="0" i="0" u="none" strike="noStrike" kern="1200" cap="none" spc="0" normalizeH="0" baseline="0" noProof="0" dirty="0">
                <a:ln>
                  <a:noFill/>
                </a:ln>
                <a:solidFill>
                  <a:srgbClr val="191B0E"/>
                </a:solidFill>
                <a:effectLst/>
                <a:uLnTx/>
                <a:uFillTx/>
                <a:latin typeface="Arial" panose="020B0604020202020204"/>
                <a:ea typeface="+mn-ea"/>
                <a:cs typeface="+mn-cs"/>
              </a:rPr>
              <a:t> </a:t>
            </a:r>
            <a:r>
              <a:rPr kumimoji="0" lang="tr-TR" sz="2000" b="0" i="0" u="none" strike="noStrike" kern="1200" cap="none" spc="0" normalizeH="0" baseline="0" noProof="0" dirty="0" err="1">
                <a:ln>
                  <a:noFill/>
                </a:ln>
                <a:solidFill>
                  <a:srgbClr val="191B0E"/>
                </a:solidFill>
                <a:effectLst/>
                <a:uLnTx/>
                <a:uFillTx/>
                <a:latin typeface="Arial" panose="020B0604020202020204"/>
                <a:ea typeface="+mn-ea"/>
                <a:cs typeface="+mn-cs"/>
              </a:rPr>
              <a:t>or</a:t>
            </a:r>
            <a:r>
              <a:rPr kumimoji="0" lang="tr-TR" sz="2000" b="0" i="0" u="none" strike="noStrike" kern="1200" cap="none" spc="0" normalizeH="0" baseline="0" noProof="0" dirty="0">
                <a:ln>
                  <a:noFill/>
                </a:ln>
                <a:solidFill>
                  <a:srgbClr val="191B0E"/>
                </a:solidFill>
                <a:effectLst/>
                <a:uLnTx/>
                <a:uFillTx/>
                <a:latin typeface="Arial" panose="020B0604020202020204"/>
                <a:ea typeface="+mn-ea"/>
                <a:cs typeface="+mn-cs"/>
              </a:rPr>
              <a:t> </a:t>
            </a:r>
            <a:r>
              <a:rPr kumimoji="0" lang="tr-TR" sz="2000" b="0" i="0" u="none" strike="noStrike" kern="1200" cap="none" spc="0" normalizeH="0" baseline="0" noProof="0" dirty="0" err="1">
                <a:ln>
                  <a:noFill/>
                </a:ln>
                <a:solidFill>
                  <a:srgbClr val="191B0E"/>
                </a:solidFill>
                <a:effectLst/>
                <a:uLnTx/>
                <a:uFillTx/>
                <a:latin typeface="Arial" panose="020B0604020202020204"/>
                <a:ea typeface="+mn-ea"/>
                <a:cs typeface="+mn-cs"/>
              </a:rPr>
              <a:t>affects</a:t>
            </a:r>
            <a:r>
              <a:rPr kumimoji="0" lang="tr-TR" sz="2000" b="0" i="0" u="none" strike="noStrike" kern="1200" cap="none" spc="0" normalizeH="0" baseline="0" noProof="0" dirty="0">
                <a:ln>
                  <a:noFill/>
                </a:ln>
                <a:solidFill>
                  <a:srgbClr val="191B0E"/>
                </a:solidFill>
                <a:effectLst/>
                <a:uLnTx/>
                <a:uFillTx/>
                <a:latin typeface="Arial" panose="020B0604020202020204"/>
                <a:ea typeface="+mn-ea"/>
                <a:cs typeface="+mn-cs"/>
              </a:rPr>
              <a:t> an </a:t>
            </a:r>
            <a:r>
              <a:rPr kumimoji="0" lang="tr-TR" sz="2000" b="0" i="0" u="none" strike="noStrike" kern="1200" cap="none" spc="0" normalizeH="0" baseline="0" noProof="0" dirty="0" err="1">
                <a:ln>
                  <a:noFill/>
                </a:ln>
                <a:solidFill>
                  <a:srgbClr val="191B0E"/>
                </a:solidFill>
                <a:effectLst/>
                <a:uLnTx/>
                <a:uFillTx/>
                <a:latin typeface="Arial" panose="020B0604020202020204"/>
                <a:ea typeface="+mn-ea"/>
                <a:cs typeface="+mn-cs"/>
              </a:rPr>
              <a:t>outcome</a:t>
            </a:r>
            <a:r>
              <a:rPr kumimoji="0" lang="tr-TR" sz="2000" b="0" i="0" u="none" strike="noStrike" kern="1200" cap="none" spc="0" normalizeH="0" baseline="0" noProof="0" dirty="0">
                <a:ln>
                  <a:noFill/>
                </a:ln>
                <a:solidFill>
                  <a:srgbClr val="191B0E"/>
                </a:solidFill>
                <a:effectLst/>
                <a:uLnTx/>
                <a:uFillTx/>
                <a:latin typeface="Arial" panose="020B0604020202020204"/>
                <a:ea typeface="+mn-ea"/>
                <a:cs typeface="+mn-cs"/>
              </a:rPr>
              <a:t>/</a:t>
            </a:r>
            <a:r>
              <a:rPr kumimoji="0" lang="tr-TR" sz="2000" b="0" i="0" u="none" strike="noStrike" kern="1200" cap="none" spc="0" normalizeH="0" baseline="0" noProof="0" dirty="0" err="1">
                <a:ln>
                  <a:noFill/>
                </a:ln>
                <a:solidFill>
                  <a:srgbClr val="191B0E"/>
                </a:solidFill>
                <a:effectLst/>
                <a:uLnTx/>
                <a:uFillTx/>
                <a:latin typeface="Arial" panose="020B0604020202020204"/>
                <a:ea typeface="+mn-ea"/>
                <a:cs typeface="+mn-cs"/>
              </a:rPr>
              <a:t>dependent</a:t>
            </a:r>
            <a:r>
              <a:rPr kumimoji="0" lang="tr-TR" sz="2000" b="0" i="0" u="none" strike="noStrike" kern="1200" cap="none" spc="0" normalizeH="0" baseline="0" noProof="0" dirty="0">
                <a:ln>
                  <a:noFill/>
                </a:ln>
                <a:solidFill>
                  <a:srgbClr val="191B0E"/>
                </a:solidFill>
                <a:effectLst/>
                <a:uLnTx/>
                <a:uFillTx/>
                <a:latin typeface="Arial" panose="020B0604020202020204"/>
                <a:ea typeface="+mn-ea"/>
                <a:cs typeface="+mn-cs"/>
              </a:rPr>
              <a:t> </a:t>
            </a:r>
            <a:r>
              <a:rPr kumimoji="0" lang="tr-TR" sz="2000" b="0" i="0" u="none" strike="noStrike" kern="1200" cap="none" spc="0" normalizeH="0" baseline="0" noProof="0" dirty="0" err="1">
                <a:ln>
                  <a:noFill/>
                </a:ln>
                <a:solidFill>
                  <a:srgbClr val="191B0E"/>
                </a:solidFill>
                <a:effectLst/>
                <a:uLnTx/>
                <a:uFillTx/>
                <a:latin typeface="Arial" panose="020B0604020202020204"/>
                <a:ea typeface="+mn-ea"/>
                <a:cs typeface="+mn-cs"/>
              </a:rPr>
              <a:t>variable</a:t>
            </a:r>
            <a:endParaRPr kumimoji="0" lang="tr-TR" sz="2000" b="0" i="0" u="none" strike="noStrike" kern="1200" cap="none" spc="0" normalizeH="0" baseline="0" noProof="0" dirty="0">
              <a:ln>
                <a:noFill/>
              </a:ln>
              <a:solidFill>
                <a:srgbClr val="191B0E"/>
              </a:solidFill>
              <a:effectLst/>
              <a:uLnTx/>
              <a:uFillTx/>
              <a:latin typeface="Arial" panose="020B0604020202020204"/>
              <a:ea typeface="+mn-ea"/>
              <a:cs typeface="+mn-cs"/>
            </a:endParaRPr>
          </a:p>
          <a:p>
            <a:pPr marL="384048" marR="0" lvl="0" indent="-384048" algn="l" defTabSz="914400" rtl="0" eaLnBrk="1" fontAlgn="auto" latinLnBrk="0" hangingPunct="1">
              <a:lnSpc>
                <a:spcPct val="94000"/>
              </a:lnSpc>
              <a:spcBef>
                <a:spcPts val="1000"/>
              </a:spcBef>
              <a:spcAft>
                <a:spcPts val="200"/>
              </a:spcAft>
              <a:buClrTx/>
              <a:buSzTx/>
              <a:buFont typeface="Franklin Gothic Book" panose="020B0503020102020204" pitchFamily="34" charset="0"/>
              <a:buChar char="■"/>
              <a:tabLst/>
              <a:defRPr/>
            </a:pPr>
            <a:endParaRPr kumimoji="0" lang="tr-TR" sz="2000" b="0" i="0" u="none" strike="noStrike" kern="1200" cap="none" spc="0" normalizeH="0" baseline="0" noProof="0" dirty="0">
              <a:ln>
                <a:noFill/>
              </a:ln>
              <a:solidFill>
                <a:srgbClr val="191B0E"/>
              </a:solidFill>
              <a:effectLst/>
              <a:uLnTx/>
              <a:uFillTx/>
              <a:latin typeface="Arial" panose="020B0604020202020204"/>
              <a:ea typeface="+mn-ea"/>
              <a:cs typeface="+mn-cs"/>
            </a:endParaRPr>
          </a:p>
          <a:p>
            <a:pPr marL="384048" marR="0" lvl="0" indent="-384048" algn="l" defTabSz="914400" rtl="0" eaLnBrk="1" fontAlgn="auto" latinLnBrk="0" hangingPunct="1">
              <a:lnSpc>
                <a:spcPct val="94000"/>
              </a:lnSpc>
              <a:spcBef>
                <a:spcPts val="1000"/>
              </a:spcBef>
              <a:spcAft>
                <a:spcPts val="200"/>
              </a:spcAft>
              <a:buClrTx/>
              <a:buSzTx/>
              <a:buFont typeface="Franklin Gothic Book" panose="020B0503020102020204" pitchFamily="34" charset="0"/>
              <a:buChar char="■"/>
              <a:tabLst/>
              <a:defRPr/>
            </a:pPr>
            <a:r>
              <a:rPr kumimoji="0" lang="tr-TR" sz="2000" b="0" i="0" u="none" strike="noStrike" kern="1200" cap="none" spc="0" normalizeH="0" baseline="0" noProof="0" dirty="0">
                <a:ln>
                  <a:noFill/>
                </a:ln>
                <a:solidFill>
                  <a:srgbClr val="191B0E"/>
                </a:solidFill>
                <a:effectLst/>
                <a:uLnTx/>
                <a:uFillTx/>
                <a:latin typeface="Arial" panose="020B0604020202020204"/>
                <a:ea typeface="+mn-ea"/>
                <a:cs typeface="+mn-cs"/>
              </a:rPr>
              <a:t>May be </a:t>
            </a:r>
            <a:r>
              <a:rPr kumimoji="0" lang="tr-TR" sz="2000" b="0" i="0" u="none" strike="noStrike" kern="1200" cap="none" spc="0" normalizeH="0" baseline="0" noProof="0" dirty="0" err="1">
                <a:ln>
                  <a:noFill/>
                </a:ln>
                <a:solidFill>
                  <a:srgbClr val="191B0E"/>
                </a:solidFill>
                <a:effectLst/>
                <a:uLnTx/>
                <a:uFillTx/>
                <a:latin typeface="Arial" panose="020B0604020202020204"/>
                <a:ea typeface="+mn-ea"/>
                <a:cs typeface="+mn-cs"/>
              </a:rPr>
              <a:t>called</a:t>
            </a:r>
            <a:r>
              <a:rPr kumimoji="0" lang="tr-TR" sz="2000" b="0" i="0" u="none" strike="noStrike" kern="1200" cap="none" spc="0" normalizeH="0" baseline="0" noProof="0" dirty="0">
                <a:ln>
                  <a:noFill/>
                </a:ln>
                <a:solidFill>
                  <a:srgbClr val="191B0E"/>
                </a:solidFill>
                <a:effectLst/>
                <a:uLnTx/>
                <a:uFillTx/>
                <a:latin typeface="Arial" panose="020B0604020202020204"/>
                <a:ea typeface="+mn-ea"/>
                <a:cs typeface="+mn-cs"/>
              </a:rPr>
              <a:t> </a:t>
            </a:r>
            <a:r>
              <a:rPr kumimoji="0" lang="tr-TR" sz="2000" b="0" i="0" u="none" strike="noStrike" kern="1200" cap="none" spc="0" normalizeH="0" baseline="0" noProof="0" dirty="0" err="1">
                <a:ln>
                  <a:noFill/>
                </a:ln>
                <a:solidFill>
                  <a:srgbClr val="191B0E"/>
                </a:solidFill>
                <a:effectLst/>
                <a:uLnTx/>
                <a:uFillTx/>
                <a:latin typeface="Arial" panose="020B0604020202020204"/>
                <a:ea typeface="+mn-ea"/>
                <a:cs typeface="+mn-cs"/>
              </a:rPr>
              <a:t>factors</a:t>
            </a:r>
            <a:r>
              <a:rPr kumimoji="0" lang="tr-TR" sz="2000" b="0" i="0" u="none" strike="noStrike" kern="1200" cap="none" spc="0" normalizeH="0" baseline="0" noProof="0" dirty="0">
                <a:ln>
                  <a:noFill/>
                </a:ln>
                <a:solidFill>
                  <a:srgbClr val="191B0E"/>
                </a:solidFill>
                <a:effectLst/>
                <a:uLnTx/>
                <a:uFillTx/>
                <a:latin typeface="Arial" panose="020B0604020202020204"/>
                <a:ea typeface="+mn-ea"/>
                <a:cs typeface="+mn-cs"/>
              </a:rPr>
              <a:t>, </a:t>
            </a:r>
            <a:r>
              <a:rPr kumimoji="0" lang="tr-TR" sz="2000" b="0" i="0" u="none" strike="noStrike" kern="1200" cap="none" spc="0" normalizeH="0" baseline="0" noProof="0" dirty="0" err="1">
                <a:ln>
                  <a:noFill/>
                </a:ln>
                <a:solidFill>
                  <a:srgbClr val="191B0E"/>
                </a:solidFill>
                <a:effectLst/>
                <a:uLnTx/>
                <a:uFillTx/>
                <a:latin typeface="Arial" panose="020B0604020202020204"/>
                <a:ea typeface="+mn-ea"/>
                <a:cs typeface="+mn-cs"/>
              </a:rPr>
              <a:t>treatments</a:t>
            </a:r>
            <a:r>
              <a:rPr kumimoji="0" lang="tr-TR" sz="2000" b="0" i="0" u="none" strike="noStrike" kern="1200" cap="none" spc="0" normalizeH="0" baseline="0" noProof="0" dirty="0">
                <a:ln>
                  <a:noFill/>
                </a:ln>
                <a:solidFill>
                  <a:srgbClr val="191B0E"/>
                </a:solidFill>
                <a:effectLst/>
                <a:uLnTx/>
                <a:uFillTx/>
                <a:latin typeface="Arial" panose="020B0604020202020204"/>
                <a:ea typeface="+mn-ea"/>
                <a:cs typeface="+mn-cs"/>
              </a:rPr>
              <a:t>, </a:t>
            </a:r>
            <a:r>
              <a:rPr kumimoji="0" lang="tr-TR" sz="2000" b="0" i="0" u="none" strike="noStrike" kern="1200" cap="none" spc="0" normalizeH="0" baseline="0" noProof="0" dirty="0" err="1">
                <a:ln>
                  <a:noFill/>
                </a:ln>
                <a:solidFill>
                  <a:srgbClr val="191B0E"/>
                </a:solidFill>
                <a:effectLst/>
                <a:uLnTx/>
                <a:uFillTx/>
                <a:latin typeface="Arial" panose="020B0604020202020204"/>
                <a:ea typeface="+mn-ea"/>
                <a:cs typeface="+mn-cs"/>
              </a:rPr>
              <a:t>predictors</a:t>
            </a:r>
            <a:r>
              <a:rPr kumimoji="0" lang="tr-TR" sz="2000" b="0" i="0" u="none" strike="noStrike" kern="1200" cap="none" spc="0" normalizeH="0" baseline="0" noProof="0" dirty="0">
                <a:ln>
                  <a:noFill/>
                </a:ln>
                <a:solidFill>
                  <a:srgbClr val="191B0E"/>
                </a:solidFill>
                <a:effectLst/>
                <a:uLnTx/>
                <a:uFillTx/>
                <a:latin typeface="Arial" panose="020B0604020202020204"/>
                <a:ea typeface="+mn-ea"/>
                <a:cs typeface="+mn-cs"/>
              </a:rPr>
              <a:t>, </a:t>
            </a:r>
            <a:r>
              <a:rPr kumimoji="0" lang="tr-TR" sz="2000" b="0" i="0" u="none" strike="noStrike" kern="1200" cap="none" spc="0" normalizeH="0" baseline="0" noProof="0" dirty="0" err="1">
                <a:ln>
                  <a:noFill/>
                </a:ln>
                <a:solidFill>
                  <a:srgbClr val="191B0E"/>
                </a:solidFill>
                <a:effectLst/>
                <a:uLnTx/>
                <a:uFillTx/>
                <a:latin typeface="Arial" panose="020B0604020202020204"/>
                <a:ea typeface="+mn-ea"/>
                <a:cs typeface="+mn-cs"/>
              </a:rPr>
              <a:t>determinants</a:t>
            </a:r>
            <a:r>
              <a:rPr kumimoji="0" lang="tr-TR" sz="2000" b="0" i="0" u="none" strike="noStrike" kern="1200" cap="none" spc="0" normalizeH="0" baseline="0" noProof="0" dirty="0">
                <a:ln>
                  <a:noFill/>
                </a:ln>
                <a:solidFill>
                  <a:srgbClr val="191B0E"/>
                </a:solidFill>
                <a:effectLst/>
                <a:uLnTx/>
                <a:uFillTx/>
                <a:latin typeface="Arial" panose="020B0604020202020204"/>
                <a:ea typeface="+mn-ea"/>
                <a:cs typeface="+mn-cs"/>
              </a:rPr>
              <a:t>, </a:t>
            </a:r>
            <a:r>
              <a:rPr kumimoji="0" lang="tr-TR" sz="2000" b="0" i="0" u="none" strike="noStrike" kern="1200" cap="none" spc="0" normalizeH="0" baseline="0" noProof="0" dirty="0" err="1">
                <a:ln>
                  <a:noFill/>
                </a:ln>
                <a:solidFill>
                  <a:srgbClr val="191B0E"/>
                </a:solidFill>
                <a:effectLst/>
                <a:uLnTx/>
                <a:uFillTx/>
                <a:latin typeface="Arial" panose="020B0604020202020204"/>
                <a:ea typeface="+mn-ea"/>
                <a:cs typeface="+mn-cs"/>
              </a:rPr>
              <a:t>or</a:t>
            </a:r>
            <a:r>
              <a:rPr kumimoji="0" lang="tr-TR" sz="2000" b="0" i="0" u="none" strike="noStrike" kern="1200" cap="none" spc="0" normalizeH="0" baseline="0" noProof="0" dirty="0">
                <a:ln>
                  <a:noFill/>
                </a:ln>
                <a:solidFill>
                  <a:srgbClr val="191B0E"/>
                </a:solidFill>
                <a:effectLst/>
                <a:uLnTx/>
                <a:uFillTx/>
                <a:latin typeface="Arial" panose="020B0604020202020204"/>
                <a:ea typeface="+mn-ea"/>
                <a:cs typeface="+mn-cs"/>
              </a:rPr>
              <a:t> </a:t>
            </a:r>
            <a:r>
              <a:rPr kumimoji="0" lang="tr-TR" sz="2000" b="0" i="0" u="none" strike="noStrike" kern="1200" cap="none" spc="0" normalizeH="0" baseline="0" noProof="0" dirty="0" err="1">
                <a:ln>
                  <a:noFill/>
                </a:ln>
                <a:solidFill>
                  <a:srgbClr val="191B0E"/>
                </a:solidFill>
                <a:effectLst/>
                <a:uLnTx/>
                <a:uFillTx/>
                <a:latin typeface="Arial" panose="020B0604020202020204"/>
                <a:ea typeface="+mn-ea"/>
                <a:cs typeface="+mn-cs"/>
              </a:rPr>
              <a:t>antecedents</a:t>
            </a:r>
            <a:endParaRPr kumimoji="0" lang="tr-TR" sz="2000" b="0" i="0" u="none" strike="noStrike" kern="1200" cap="none" spc="0" normalizeH="0" baseline="0" noProof="0" dirty="0">
              <a:ln>
                <a:noFill/>
              </a:ln>
              <a:solidFill>
                <a:srgbClr val="191B0E"/>
              </a:solidFill>
              <a:effectLst/>
              <a:uLnTx/>
              <a:uFillTx/>
              <a:latin typeface="Arial" panose="020B0604020202020204"/>
              <a:ea typeface="+mn-ea"/>
              <a:cs typeface="+mn-cs"/>
            </a:endParaRPr>
          </a:p>
          <a:p>
            <a:pPr marL="384048" marR="0" lvl="0" indent="-384048" algn="l" defTabSz="914400" rtl="0" eaLnBrk="1" fontAlgn="auto" latinLnBrk="0" hangingPunct="1">
              <a:lnSpc>
                <a:spcPct val="94000"/>
              </a:lnSpc>
              <a:spcBef>
                <a:spcPts val="1000"/>
              </a:spcBef>
              <a:spcAft>
                <a:spcPts val="200"/>
              </a:spcAft>
              <a:buClrTx/>
              <a:buSzTx/>
              <a:buFont typeface="Franklin Gothic Book" panose="020B0503020102020204" pitchFamily="34" charset="0"/>
              <a:buChar char="■"/>
              <a:tabLst/>
              <a:defRPr/>
            </a:pPr>
            <a:endParaRPr kumimoji="0" lang="tr-TR" sz="2000" b="0" i="0" u="none" strike="noStrike" kern="1200" cap="none" spc="0" normalizeH="0" baseline="0" noProof="0" dirty="0">
              <a:ln>
                <a:noFill/>
              </a:ln>
              <a:solidFill>
                <a:srgbClr val="191B0E"/>
              </a:solidFill>
              <a:effectLst/>
              <a:uLnTx/>
              <a:uFillTx/>
              <a:latin typeface="Arial" panose="020B0604020202020204"/>
              <a:ea typeface="+mn-ea"/>
              <a:cs typeface="+mn-cs"/>
            </a:endParaRPr>
          </a:p>
          <a:p>
            <a:pPr marL="384048" marR="0" lvl="0" indent="-384048" algn="l" defTabSz="914400" rtl="0" eaLnBrk="1" fontAlgn="auto" latinLnBrk="0" hangingPunct="1">
              <a:lnSpc>
                <a:spcPct val="94000"/>
              </a:lnSpc>
              <a:spcBef>
                <a:spcPts val="1000"/>
              </a:spcBef>
              <a:spcAft>
                <a:spcPts val="200"/>
              </a:spcAft>
              <a:buClrTx/>
              <a:buSzTx/>
              <a:buFont typeface="Franklin Gothic Book" panose="020B0503020102020204" pitchFamily="34" charset="0"/>
              <a:buChar char="■"/>
              <a:tabLst/>
              <a:defRPr/>
            </a:pPr>
            <a:r>
              <a:rPr kumimoji="0" lang="tr-TR" sz="2000" b="0" i="0" u="none" strike="noStrike" kern="1200" cap="none" spc="0" normalizeH="0" baseline="0" noProof="0" dirty="0" err="1">
                <a:ln>
                  <a:noFill/>
                </a:ln>
                <a:solidFill>
                  <a:srgbClr val="191B0E"/>
                </a:solidFill>
                <a:effectLst/>
                <a:uLnTx/>
                <a:uFillTx/>
                <a:latin typeface="Arial" panose="020B0604020202020204"/>
                <a:ea typeface="+mn-ea"/>
                <a:cs typeface="+mn-cs"/>
              </a:rPr>
              <a:t>Aim</a:t>
            </a:r>
            <a:r>
              <a:rPr kumimoji="0" lang="tr-TR" sz="2000" b="0" i="0" u="none" strike="noStrike" kern="1200" cap="none" spc="0" normalizeH="0" baseline="0" noProof="0" dirty="0">
                <a:ln>
                  <a:noFill/>
                </a:ln>
                <a:solidFill>
                  <a:srgbClr val="191B0E"/>
                </a:solidFill>
                <a:effectLst/>
                <a:uLnTx/>
                <a:uFillTx/>
                <a:latin typeface="Arial" panose="020B0604020202020204"/>
                <a:ea typeface="+mn-ea"/>
                <a:cs typeface="+mn-cs"/>
              </a:rPr>
              <a:t> is </a:t>
            </a:r>
            <a:r>
              <a:rPr kumimoji="0" lang="tr-TR" sz="2000" b="0" i="0" u="none" strike="noStrike" kern="1200" cap="none" spc="0" normalizeH="0" baseline="0" noProof="0" dirty="0" err="1">
                <a:ln>
                  <a:noFill/>
                </a:ln>
                <a:solidFill>
                  <a:srgbClr val="191B0E"/>
                </a:solidFill>
                <a:effectLst/>
                <a:uLnTx/>
                <a:uFillTx/>
                <a:latin typeface="Arial" panose="020B0604020202020204"/>
                <a:ea typeface="+mn-ea"/>
                <a:cs typeface="+mn-cs"/>
              </a:rPr>
              <a:t>to</a:t>
            </a:r>
            <a:r>
              <a:rPr kumimoji="0" lang="tr-TR" sz="2000" b="0" i="0" u="none" strike="noStrike" kern="1200" cap="none" spc="0" normalizeH="0" baseline="0" noProof="0" dirty="0">
                <a:ln>
                  <a:noFill/>
                </a:ln>
                <a:solidFill>
                  <a:srgbClr val="191B0E"/>
                </a:solidFill>
                <a:effectLst/>
                <a:uLnTx/>
                <a:uFillTx/>
                <a:latin typeface="Arial" panose="020B0604020202020204"/>
                <a:ea typeface="+mn-ea"/>
                <a:cs typeface="+mn-cs"/>
              </a:rPr>
              <a:t> </a:t>
            </a:r>
            <a:r>
              <a:rPr kumimoji="0" lang="tr-TR" sz="2000" b="0" i="0" u="none" strike="noStrike" kern="1200" cap="none" spc="0" normalizeH="0" baseline="0" noProof="0" dirty="0" err="1">
                <a:ln>
                  <a:noFill/>
                </a:ln>
                <a:solidFill>
                  <a:srgbClr val="191B0E"/>
                </a:solidFill>
                <a:effectLst/>
                <a:uLnTx/>
                <a:uFillTx/>
                <a:latin typeface="Arial" panose="020B0604020202020204"/>
                <a:ea typeface="+mn-ea"/>
                <a:cs typeface="+mn-cs"/>
              </a:rPr>
              <a:t>see</a:t>
            </a:r>
            <a:r>
              <a:rPr kumimoji="0" lang="tr-TR" sz="2000" b="0" i="0" u="none" strike="noStrike" kern="1200" cap="none" spc="0" normalizeH="0" baseline="0" noProof="0" dirty="0">
                <a:ln>
                  <a:noFill/>
                </a:ln>
                <a:solidFill>
                  <a:srgbClr val="191B0E"/>
                </a:solidFill>
                <a:effectLst/>
                <a:uLnTx/>
                <a:uFillTx/>
                <a:latin typeface="Arial" panose="020B0604020202020204"/>
                <a:ea typeface="+mn-ea"/>
                <a:cs typeface="+mn-cs"/>
              </a:rPr>
              <a:t> </a:t>
            </a:r>
            <a:r>
              <a:rPr kumimoji="0" lang="tr-TR" sz="2000" b="0" i="0" u="none" strike="noStrike" kern="1200" cap="none" spc="0" normalizeH="0" baseline="0" noProof="0" dirty="0" err="1">
                <a:ln>
                  <a:noFill/>
                </a:ln>
                <a:solidFill>
                  <a:srgbClr val="191B0E"/>
                </a:solidFill>
                <a:effectLst/>
                <a:uLnTx/>
                <a:uFillTx/>
                <a:latin typeface="Arial" panose="020B0604020202020204"/>
                <a:ea typeface="+mn-ea"/>
                <a:cs typeface="+mn-cs"/>
              </a:rPr>
              <a:t>what</a:t>
            </a:r>
            <a:r>
              <a:rPr kumimoji="0" lang="tr-TR" sz="2000" b="0" i="0" u="none" strike="noStrike" kern="1200" cap="none" spc="0" normalizeH="0" baseline="0" noProof="0" dirty="0">
                <a:ln>
                  <a:noFill/>
                </a:ln>
                <a:solidFill>
                  <a:srgbClr val="191B0E"/>
                </a:solidFill>
                <a:effectLst/>
                <a:uLnTx/>
                <a:uFillTx/>
                <a:latin typeface="Arial" panose="020B0604020202020204"/>
                <a:ea typeface="+mn-ea"/>
                <a:cs typeface="+mn-cs"/>
              </a:rPr>
              <a:t> </a:t>
            </a:r>
            <a:r>
              <a:rPr kumimoji="0" lang="tr-TR" sz="2000" b="0" i="0" u="none" strike="noStrike" kern="1200" cap="none" spc="0" normalizeH="0" baseline="0" noProof="0" dirty="0" err="1">
                <a:ln>
                  <a:noFill/>
                </a:ln>
                <a:solidFill>
                  <a:srgbClr val="191B0E"/>
                </a:solidFill>
                <a:effectLst/>
                <a:uLnTx/>
                <a:uFillTx/>
                <a:latin typeface="Arial" panose="020B0604020202020204"/>
                <a:ea typeface="+mn-ea"/>
                <a:cs typeface="+mn-cs"/>
              </a:rPr>
              <a:t>effect</a:t>
            </a:r>
            <a:r>
              <a:rPr kumimoji="0" lang="tr-TR" sz="2000" b="0" i="0" u="none" strike="noStrike" kern="1200" cap="none" spc="0" normalizeH="0" baseline="0" noProof="0" dirty="0">
                <a:ln>
                  <a:noFill/>
                </a:ln>
                <a:solidFill>
                  <a:srgbClr val="191B0E"/>
                </a:solidFill>
                <a:effectLst/>
                <a:uLnTx/>
                <a:uFillTx/>
                <a:latin typeface="Arial" panose="020B0604020202020204"/>
                <a:ea typeface="+mn-ea"/>
                <a:cs typeface="+mn-cs"/>
              </a:rPr>
              <a:t> </a:t>
            </a:r>
            <a:r>
              <a:rPr kumimoji="0" lang="tr-TR" sz="2000" b="0" i="0" u="none" strike="noStrike" kern="1200" cap="none" spc="0" normalizeH="0" baseline="0" noProof="0" dirty="0" err="1">
                <a:ln>
                  <a:noFill/>
                </a:ln>
                <a:solidFill>
                  <a:srgbClr val="191B0E"/>
                </a:solidFill>
                <a:effectLst/>
                <a:uLnTx/>
                <a:uFillTx/>
                <a:latin typeface="Arial" panose="020B0604020202020204"/>
                <a:ea typeface="+mn-ea"/>
                <a:cs typeface="+mn-cs"/>
              </a:rPr>
              <a:t>or</a:t>
            </a:r>
            <a:r>
              <a:rPr kumimoji="0" lang="tr-TR" sz="2000" b="0" i="0" u="none" strike="noStrike" kern="1200" cap="none" spc="0" normalizeH="0" baseline="0" noProof="0" dirty="0">
                <a:ln>
                  <a:noFill/>
                </a:ln>
                <a:solidFill>
                  <a:srgbClr val="191B0E"/>
                </a:solidFill>
                <a:effectLst/>
                <a:uLnTx/>
                <a:uFillTx/>
                <a:latin typeface="Arial" panose="020B0604020202020204"/>
                <a:ea typeface="+mn-ea"/>
                <a:cs typeface="+mn-cs"/>
              </a:rPr>
              <a:t> </a:t>
            </a:r>
            <a:r>
              <a:rPr kumimoji="0" lang="tr-TR" sz="2000" b="0" i="0" u="none" strike="noStrike" kern="1200" cap="none" spc="0" normalizeH="0" baseline="0" noProof="0" dirty="0" err="1">
                <a:ln>
                  <a:noFill/>
                </a:ln>
                <a:solidFill>
                  <a:srgbClr val="191B0E"/>
                </a:solidFill>
                <a:effectLst/>
                <a:uLnTx/>
                <a:uFillTx/>
                <a:latin typeface="Arial" panose="020B0604020202020204"/>
                <a:ea typeface="+mn-ea"/>
                <a:cs typeface="+mn-cs"/>
              </a:rPr>
              <a:t>influence</a:t>
            </a:r>
            <a:r>
              <a:rPr kumimoji="0" lang="tr-TR" sz="2000" b="0" i="0" u="none" strike="noStrike" kern="1200" cap="none" spc="0" normalizeH="0" baseline="0" noProof="0" dirty="0">
                <a:ln>
                  <a:noFill/>
                </a:ln>
                <a:solidFill>
                  <a:srgbClr val="191B0E"/>
                </a:solidFill>
                <a:effectLst/>
                <a:uLnTx/>
                <a:uFillTx/>
                <a:latin typeface="Arial" panose="020B0604020202020204"/>
                <a:ea typeface="+mn-ea"/>
                <a:cs typeface="+mn-cs"/>
              </a:rPr>
              <a:t> they </a:t>
            </a:r>
            <a:r>
              <a:rPr kumimoji="0" lang="tr-TR" sz="2000" b="0" i="0" u="none" strike="noStrike" kern="1200" cap="none" spc="0" normalizeH="0" baseline="0" noProof="0" dirty="0" err="1">
                <a:ln>
                  <a:noFill/>
                </a:ln>
                <a:solidFill>
                  <a:srgbClr val="191B0E"/>
                </a:solidFill>
                <a:effectLst/>
                <a:uLnTx/>
                <a:uFillTx/>
                <a:latin typeface="Arial" panose="020B0604020202020204"/>
                <a:ea typeface="+mn-ea"/>
                <a:cs typeface="+mn-cs"/>
              </a:rPr>
              <a:t>have</a:t>
            </a:r>
            <a:r>
              <a:rPr kumimoji="0" lang="tr-TR" sz="2000" b="0" i="0" u="none" strike="noStrike" kern="1200" cap="none" spc="0" normalizeH="0" baseline="0" noProof="0" dirty="0">
                <a:ln>
                  <a:noFill/>
                </a:ln>
                <a:solidFill>
                  <a:srgbClr val="191B0E"/>
                </a:solidFill>
                <a:effectLst/>
                <a:uLnTx/>
                <a:uFillTx/>
                <a:latin typeface="Arial" panose="020B0604020202020204"/>
                <a:ea typeface="+mn-ea"/>
                <a:cs typeface="+mn-cs"/>
              </a:rPr>
              <a:t> on the </a:t>
            </a:r>
            <a:r>
              <a:rPr kumimoji="0" lang="tr-TR" sz="2000" b="0" i="0" u="none" strike="noStrike" kern="1200" cap="none" spc="0" normalizeH="0" baseline="0" noProof="0" dirty="0" err="1">
                <a:ln>
                  <a:noFill/>
                </a:ln>
                <a:solidFill>
                  <a:srgbClr val="191B0E"/>
                </a:solidFill>
                <a:effectLst/>
                <a:uLnTx/>
                <a:uFillTx/>
                <a:latin typeface="Arial" panose="020B0604020202020204"/>
                <a:ea typeface="+mn-ea"/>
                <a:cs typeface="+mn-cs"/>
              </a:rPr>
              <a:t>outcome</a:t>
            </a:r>
            <a:endParaRPr lang="tr-TR" dirty="0"/>
          </a:p>
        </p:txBody>
      </p:sp>
    </p:spTree>
    <p:extLst>
      <p:ext uri="{BB962C8B-B14F-4D97-AF65-F5344CB8AC3E}">
        <p14:creationId xmlns:p14="http://schemas.microsoft.com/office/powerpoint/2010/main" val="677670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B3885BD-607E-4DD9-B1B6-EA2DCC727755}"/>
              </a:ext>
            </a:extLst>
          </p:cNvPr>
          <p:cNvSpPr>
            <a:spLocks noGrp="1"/>
          </p:cNvSpPr>
          <p:nvPr>
            <p:ph type="title"/>
          </p:nvPr>
        </p:nvSpPr>
        <p:spPr/>
        <p:txBody>
          <a:bodyPr>
            <a:normAutofit/>
          </a:bodyPr>
          <a:lstStyle/>
          <a:p>
            <a:pPr algn="ctr"/>
            <a:r>
              <a:rPr lang="tr-TR" dirty="0" err="1"/>
              <a:t>Extraneous</a:t>
            </a:r>
            <a:r>
              <a:rPr lang="tr-TR" dirty="0"/>
              <a:t> / </a:t>
            </a:r>
            <a:r>
              <a:rPr lang="tr-TR" dirty="0" err="1"/>
              <a:t>Confounding</a:t>
            </a:r>
            <a:r>
              <a:rPr lang="tr-TR" dirty="0"/>
              <a:t> </a:t>
            </a:r>
            <a:r>
              <a:rPr lang="tr-TR" dirty="0" err="1"/>
              <a:t>Variables</a:t>
            </a:r>
            <a:br>
              <a:rPr lang="tr-TR" dirty="0"/>
            </a:br>
            <a:br>
              <a:rPr lang="tr-TR" dirty="0"/>
            </a:br>
            <a:r>
              <a:rPr lang="tr-TR" sz="2000" spc="0" dirty="0">
                <a:solidFill>
                  <a:srgbClr val="191B0E"/>
                </a:solidFill>
                <a:latin typeface="Goudy"/>
                <a:ea typeface="+mn-ea"/>
                <a:cs typeface="+mn-cs"/>
              </a:rPr>
              <a:t>(m</a:t>
            </a:r>
            <a:r>
              <a:rPr lang="en-US" sz="2000" spc="0" dirty="0">
                <a:solidFill>
                  <a:srgbClr val="191B0E"/>
                </a:solidFill>
                <a:latin typeface="Goudy"/>
                <a:ea typeface="+mn-ea"/>
                <a:cs typeface="+mn-cs"/>
              </a:rPr>
              <a:t>ay be responsible for differences</a:t>
            </a:r>
            <a:r>
              <a:rPr lang="tr-TR" sz="2000" spc="0" dirty="0">
                <a:solidFill>
                  <a:srgbClr val="191B0E"/>
                </a:solidFill>
                <a:latin typeface="Goudy"/>
                <a:ea typeface="+mn-ea"/>
                <a:cs typeface="+mn-cs"/>
              </a:rPr>
              <a:t> </a:t>
            </a:r>
            <a:r>
              <a:rPr lang="en-US" sz="2000" spc="0" dirty="0">
                <a:solidFill>
                  <a:srgbClr val="191B0E"/>
                </a:solidFill>
                <a:latin typeface="Goudy"/>
                <a:ea typeface="+mn-ea"/>
                <a:cs typeface="+mn-cs"/>
              </a:rPr>
              <a:t>observed between treatment groups</a:t>
            </a:r>
            <a:r>
              <a:rPr lang="tr-TR" sz="2000" spc="0" dirty="0">
                <a:solidFill>
                  <a:srgbClr val="191B0E"/>
                </a:solidFill>
                <a:latin typeface="Goudy"/>
                <a:ea typeface="+mn-ea"/>
                <a:cs typeface="+mn-cs"/>
              </a:rPr>
              <a:t>)</a:t>
            </a:r>
            <a:endParaRPr lang="tr-TR" sz="2000" dirty="0"/>
          </a:p>
        </p:txBody>
      </p:sp>
      <p:sp>
        <p:nvSpPr>
          <p:cNvPr id="3" name="İçerik Yer Tutucusu 2">
            <a:extLst>
              <a:ext uri="{FF2B5EF4-FFF2-40B4-BE49-F238E27FC236}">
                <a16:creationId xmlns:a16="http://schemas.microsoft.com/office/drawing/2014/main" id="{A39A36EA-6BB8-4BDB-982D-4E4DAB4C4AE6}"/>
              </a:ext>
            </a:extLst>
          </p:cNvPr>
          <p:cNvSpPr>
            <a:spLocks noGrp="1"/>
          </p:cNvSpPr>
          <p:nvPr>
            <p:ph idx="1"/>
          </p:nvPr>
        </p:nvSpPr>
        <p:spPr>
          <a:xfrm>
            <a:off x="3869268" y="370114"/>
            <a:ext cx="7315200" cy="5614634"/>
          </a:xfrm>
        </p:spPr>
        <p:txBody>
          <a:bodyPr/>
          <a:lstStyle/>
          <a:p>
            <a:pPr marL="384048" marR="0" lvl="0" indent="-384048" algn="l" defTabSz="914400" rtl="0" eaLnBrk="1" fontAlgn="auto" latinLnBrk="0" hangingPunct="1">
              <a:lnSpc>
                <a:spcPct val="94000"/>
              </a:lnSpc>
              <a:spcBef>
                <a:spcPts val="1000"/>
              </a:spcBef>
              <a:spcAft>
                <a:spcPts val="200"/>
              </a:spcAft>
              <a:buClrTx/>
              <a:buSzTx/>
              <a:buFont typeface="Franklin Gothic Book" panose="020B0503020102020204" pitchFamily="34" charset="0"/>
              <a:buChar char="■"/>
              <a:tabLst/>
              <a:defRPr/>
            </a:pPr>
            <a:r>
              <a:rPr kumimoji="0" lang="tr-TR" sz="2000" b="1" i="0" u="none" strike="noStrike" kern="1200" cap="none" spc="0" normalizeH="0" baseline="0" noProof="0" dirty="0" err="1">
                <a:ln>
                  <a:noFill/>
                </a:ln>
                <a:solidFill>
                  <a:srgbClr val="191B0E"/>
                </a:solidFill>
                <a:effectLst/>
                <a:uLnTx/>
                <a:uFillTx/>
                <a:latin typeface="Goudy-Bold"/>
                <a:ea typeface="+mn-ea"/>
                <a:cs typeface="+mn-cs"/>
              </a:rPr>
              <a:t>Extraneous</a:t>
            </a:r>
            <a:r>
              <a:rPr kumimoji="0" lang="tr-TR" sz="2000" b="1" i="0" u="none" strike="noStrike" kern="1200" cap="none" spc="0" normalizeH="0" baseline="0" noProof="0" dirty="0">
                <a:ln>
                  <a:noFill/>
                </a:ln>
                <a:solidFill>
                  <a:srgbClr val="191B0E"/>
                </a:solidFill>
                <a:effectLst/>
                <a:uLnTx/>
                <a:uFillTx/>
                <a:latin typeface="Goudy-Bold"/>
                <a:ea typeface="+mn-ea"/>
                <a:cs typeface="+mn-cs"/>
              </a:rPr>
              <a:t> </a:t>
            </a:r>
            <a:r>
              <a:rPr kumimoji="0" lang="tr-TR" sz="2000" b="1" i="0" u="none" strike="noStrike" kern="1200" cap="none" spc="0" normalizeH="0" baseline="0" noProof="0" dirty="0" err="1">
                <a:ln>
                  <a:noFill/>
                </a:ln>
                <a:solidFill>
                  <a:srgbClr val="191B0E"/>
                </a:solidFill>
                <a:effectLst/>
                <a:uLnTx/>
                <a:uFillTx/>
                <a:latin typeface="Goudy-Bold"/>
                <a:ea typeface="+mn-ea"/>
                <a:cs typeface="+mn-cs"/>
              </a:rPr>
              <a:t>variables</a:t>
            </a:r>
            <a:r>
              <a:rPr kumimoji="0" lang="tr-TR" sz="2000" b="1" i="0" u="none" strike="noStrike" kern="1200" cap="none" spc="0" normalizeH="0" baseline="0" noProof="0" dirty="0">
                <a:ln>
                  <a:noFill/>
                </a:ln>
                <a:solidFill>
                  <a:srgbClr val="191B0E"/>
                </a:solidFill>
                <a:effectLst/>
                <a:uLnTx/>
                <a:uFillTx/>
                <a:latin typeface="Goudy-Bold"/>
                <a:ea typeface="+mn-ea"/>
                <a:cs typeface="+mn-cs"/>
              </a:rPr>
              <a:t>: </a:t>
            </a:r>
            <a:r>
              <a:rPr kumimoji="0" lang="en-US" sz="2000" b="0" i="0" u="none" strike="noStrike" kern="1200" cap="none" spc="0" normalizeH="0" baseline="0" noProof="0" dirty="0">
                <a:ln>
                  <a:noFill/>
                </a:ln>
                <a:solidFill>
                  <a:srgbClr val="191B0E"/>
                </a:solidFill>
                <a:effectLst/>
                <a:uLnTx/>
                <a:uFillTx/>
                <a:latin typeface="Goudy"/>
                <a:ea typeface="+mn-ea"/>
                <a:cs typeface="+mn-cs"/>
              </a:rPr>
              <a:t>any variable that you're not investigating that can potentially affect the dependent variable of your research study</a:t>
            </a:r>
            <a:r>
              <a:rPr kumimoji="0" lang="tr-TR" sz="2000" b="0" i="0" u="none" strike="noStrike" kern="1200" cap="none" spc="0" normalizeH="0" baseline="0" noProof="0" dirty="0">
                <a:ln>
                  <a:noFill/>
                </a:ln>
                <a:solidFill>
                  <a:srgbClr val="191B0E"/>
                </a:solidFill>
                <a:effectLst/>
                <a:uLnTx/>
                <a:uFillTx/>
                <a:latin typeface="Goudy"/>
                <a:ea typeface="+mn-ea"/>
                <a:cs typeface="+mn-cs"/>
              </a:rPr>
              <a:t> </a:t>
            </a:r>
            <a:endParaRPr kumimoji="0" lang="en-US" sz="2000" b="0" i="0" u="none" strike="noStrike" kern="1200" cap="none" spc="0" normalizeH="0" baseline="0" noProof="0" dirty="0">
              <a:ln>
                <a:noFill/>
              </a:ln>
              <a:solidFill>
                <a:srgbClr val="191B0E"/>
              </a:solidFill>
              <a:effectLst/>
              <a:uLnTx/>
              <a:uFillTx/>
              <a:latin typeface="Goudy"/>
              <a:ea typeface="+mn-ea"/>
              <a:cs typeface="+mn-cs"/>
            </a:endParaRPr>
          </a:p>
          <a:p>
            <a:pPr marL="914400" marR="0" lvl="1" indent="-384048" algn="l" defTabSz="914400" rtl="0" eaLnBrk="1" fontAlgn="auto" latinLnBrk="0" hangingPunct="1">
              <a:lnSpc>
                <a:spcPct val="94000"/>
              </a:lnSpc>
              <a:spcBef>
                <a:spcPts val="500"/>
              </a:spcBef>
              <a:spcAft>
                <a:spcPts val="200"/>
              </a:spcAft>
              <a:buClrTx/>
              <a:buSzTx/>
              <a:buFont typeface="Franklin Gothic Book" panose="020B0503020102020204" pitchFamily="34" charset="0"/>
              <a:buChar char="–"/>
              <a:tabLst/>
              <a:defRPr/>
            </a:pPr>
            <a:r>
              <a:rPr kumimoji="0" lang="tr-TR" sz="2000" b="0" i="1" u="none" strike="noStrike" kern="1200" cap="none" spc="0" normalizeH="0" baseline="0" noProof="0" dirty="0" err="1">
                <a:ln>
                  <a:noFill/>
                </a:ln>
                <a:solidFill>
                  <a:srgbClr val="191B0E"/>
                </a:solidFill>
                <a:effectLst/>
                <a:uLnTx/>
                <a:uFillTx/>
                <a:latin typeface="Arial" panose="020B0604020202020204"/>
                <a:ea typeface="+mn-ea"/>
                <a:cs typeface="+mn-cs"/>
              </a:rPr>
              <a:t>E.g</a:t>
            </a:r>
            <a:r>
              <a:rPr kumimoji="0" lang="tr-TR" sz="2000" b="0" i="1" u="none" strike="noStrike" kern="1200" cap="none" spc="0" normalizeH="0" baseline="0" noProof="0" dirty="0">
                <a:ln>
                  <a:noFill/>
                </a:ln>
                <a:solidFill>
                  <a:srgbClr val="191B0E"/>
                </a:solidFill>
                <a:effectLst/>
                <a:uLnTx/>
                <a:uFillTx/>
                <a:latin typeface="Arial" panose="020B0604020202020204"/>
                <a:ea typeface="+mn-ea"/>
                <a:cs typeface="+mn-cs"/>
              </a:rPr>
              <a:t>. </a:t>
            </a:r>
            <a:r>
              <a:rPr kumimoji="0" lang="tr-TR" sz="2000" b="0" i="1" u="none" strike="noStrike" kern="1200" cap="none" spc="0" normalizeH="0" baseline="0" noProof="0" dirty="0" err="1">
                <a:ln>
                  <a:noFill/>
                </a:ln>
                <a:solidFill>
                  <a:srgbClr val="191B0E"/>
                </a:solidFill>
                <a:effectLst/>
                <a:uLnTx/>
                <a:uFillTx/>
                <a:latin typeface="Arial" panose="020B0604020202020204"/>
                <a:ea typeface="+mn-ea"/>
                <a:cs typeface="+mn-cs"/>
              </a:rPr>
              <a:t>Unplanned</a:t>
            </a:r>
            <a:r>
              <a:rPr kumimoji="0" lang="tr-TR" sz="2000" b="0" i="1" u="none" strike="noStrike" kern="1200" cap="none" spc="0" normalizeH="0" baseline="0" noProof="0" dirty="0">
                <a:ln>
                  <a:noFill/>
                </a:ln>
                <a:solidFill>
                  <a:srgbClr val="191B0E"/>
                </a:solidFill>
                <a:effectLst/>
                <a:uLnTx/>
                <a:uFillTx/>
                <a:latin typeface="Arial" panose="020B0604020202020204"/>
                <a:ea typeface="+mn-ea"/>
                <a:cs typeface="+mn-cs"/>
              </a:rPr>
              <a:t> </a:t>
            </a:r>
            <a:r>
              <a:rPr kumimoji="0" lang="tr-TR" sz="2000" b="0" i="1" u="none" strike="noStrike" kern="1200" cap="none" spc="0" normalizeH="0" baseline="0" noProof="0" dirty="0" err="1">
                <a:ln>
                  <a:noFill/>
                </a:ln>
                <a:solidFill>
                  <a:srgbClr val="191B0E"/>
                </a:solidFill>
                <a:effectLst/>
                <a:uLnTx/>
                <a:uFillTx/>
                <a:latin typeface="Arial" panose="020B0604020202020204"/>
                <a:ea typeface="+mn-ea"/>
                <a:cs typeface="+mn-cs"/>
              </a:rPr>
              <a:t>or</a:t>
            </a:r>
            <a:r>
              <a:rPr kumimoji="0" lang="tr-TR" sz="2000" b="0" i="1" u="none" strike="noStrike" kern="1200" cap="none" spc="0" normalizeH="0" baseline="0" noProof="0" dirty="0">
                <a:ln>
                  <a:noFill/>
                </a:ln>
                <a:solidFill>
                  <a:srgbClr val="191B0E"/>
                </a:solidFill>
                <a:effectLst/>
                <a:uLnTx/>
                <a:uFillTx/>
                <a:latin typeface="Arial" panose="020B0604020202020204"/>
                <a:ea typeface="+mn-ea"/>
                <a:cs typeface="+mn-cs"/>
              </a:rPr>
              <a:t> </a:t>
            </a:r>
            <a:r>
              <a:rPr kumimoji="0" lang="tr-TR" sz="2000" b="0" i="1" u="none" strike="noStrike" kern="1200" cap="none" spc="0" normalizeH="0" baseline="0" noProof="0" dirty="0" err="1">
                <a:ln>
                  <a:noFill/>
                </a:ln>
                <a:solidFill>
                  <a:srgbClr val="191B0E"/>
                </a:solidFill>
                <a:effectLst/>
                <a:uLnTx/>
                <a:uFillTx/>
                <a:latin typeface="Arial" panose="020B0604020202020204"/>
                <a:ea typeface="+mn-ea"/>
                <a:cs typeface="+mn-cs"/>
              </a:rPr>
              <a:t>unexpected</a:t>
            </a:r>
            <a:r>
              <a:rPr kumimoji="0" lang="tr-TR" sz="2000" b="0" i="1" u="none" strike="noStrike" kern="1200" cap="none" spc="0" normalizeH="0" baseline="0" noProof="0" dirty="0">
                <a:ln>
                  <a:noFill/>
                </a:ln>
                <a:solidFill>
                  <a:srgbClr val="191B0E"/>
                </a:solidFill>
                <a:effectLst/>
                <a:uLnTx/>
                <a:uFillTx/>
                <a:latin typeface="Arial" panose="020B0604020202020204"/>
                <a:ea typeface="+mn-ea"/>
                <a:cs typeface="+mn-cs"/>
              </a:rPr>
              <a:t> </a:t>
            </a:r>
            <a:r>
              <a:rPr kumimoji="0" lang="tr-TR" sz="2000" b="0" i="1" u="none" strike="noStrike" kern="1200" cap="none" spc="0" normalizeH="0" baseline="0" noProof="0" dirty="0" err="1">
                <a:ln>
                  <a:noFill/>
                </a:ln>
                <a:solidFill>
                  <a:srgbClr val="191B0E"/>
                </a:solidFill>
                <a:effectLst/>
                <a:uLnTx/>
                <a:uFillTx/>
                <a:latin typeface="Arial" panose="020B0604020202020204"/>
                <a:ea typeface="+mn-ea"/>
                <a:cs typeface="+mn-cs"/>
              </a:rPr>
              <a:t>events</a:t>
            </a:r>
            <a:r>
              <a:rPr kumimoji="0" lang="tr-TR" sz="2000" b="0" i="1" u="none" strike="noStrike" kern="1200" cap="none" spc="0" normalizeH="0" baseline="0" noProof="0" dirty="0">
                <a:ln>
                  <a:noFill/>
                </a:ln>
                <a:solidFill>
                  <a:srgbClr val="191B0E"/>
                </a:solidFill>
                <a:effectLst/>
                <a:uLnTx/>
                <a:uFillTx/>
                <a:latin typeface="Arial" panose="020B0604020202020204"/>
                <a:ea typeface="+mn-ea"/>
                <a:cs typeface="+mn-cs"/>
              </a:rPr>
              <a:t> </a:t>
            </a:r>
            <a:r>
              <a:rPr kumimoji="0" lang="tr-TR" sz="2000" b="0" i="1" u="none" strike="noStrike" kern="1200" cap="none" spc="0" normalizeH="0" baseline="0" noProof="0" dirty="0" err="1">
                <a:ln>
                  <a:noFill/>
                </a:ln>
                <a:solidFill>
                  <a:srgbClr val="191B0E"/>
                </a:solidFill>
                <a:effectLst/>
                <a:uLnTx/>
                <a:uFillTx/>
                <a:latin typeface="Arial" panose="020B0604020202020204"/>
                <a:ea typeface="+mn-ea"/>
                <a:cs typeface="+mn-cs"/>
              </a:rPr>
              <a:t>during</a:t>
            </a:r>
            <a:r>
              <a:rPr kumimoji="0" lang="tr-TR" sz="2000" b="0" i="1" u="none" strike="noStrike" kern="1200" cap="none" spc="0" normalizeH="0" baseline="0" noProof="0" dirty="0">
                <a:ln>
                  <a:noFill/>
                </a:ln>
                <a:solidFill>
                  <a:srgbClr val="191B0E"/>
                </a:solidFill>
                <a:effectLst/>
                <a:uLnTx/>
                <a:uFillTx/>
                <a:latin typeface="Arial" panose="020B0604020202020204"/>
                <a:ea typeface="+mn-ea"/>
                <a:cs typeface="+mn-cs"/>
              </a:rPr>
              <a:t> the </a:t>
            </a:r>
            <a:r>
              <a:rPr kumimoji="0" lang="tr-TR" sz="2000" b="0" i="1" u="none" strike="noStrike" kern="1200" cap="none" spc="0" normalizeH="0" baseline="0" noProof="0" dirty="0" err="1">
                <a:ln>
                  <a:noFill/>
                </a:ln>
                <a:solidFill>
                  <a:srgbClr val="191B0E"/>
                </a:solidFill>
                <a:effectLst/>
                <a:uLnTx/>
                <a:uFillTx/>
                <a:latin typeface="Arial" panose="020B0604020202020204"/>
                <a:ea typeface="+mn-ea"/>
                <a:cs typeface="+mn-cs"/>
              </a:rPr>
              <a:t>study</a:t>
            </a:r>
            <a:endParaRPr kumimoji="0" lang="tr-TR" sz="2000" b="0" i="1" u="none" strike="noStrike" kern="1200" cap="none" spc="0" normalizeH="0" baseline="0" noProof="0" dirty="0">
              <a:ln>
                <a:noFill/>
              </a:ln>
              <a:solidFill>
                <a:srgbClr val="191B0E"/>
              </a:solidFill>
              <a:effectLst/>
              <a:uLnTx/>
              <a:uFillTx/>
              <a:latin typeface="Arial" panose="020B0604020202020204"/>
              <a:ea typeface="+mn-ea"/>
              <a:cs typeface="+mn-cs"/>
            </a:endParaRPr>
          </a:p>
          <a:p>
            <a:pPr marL="384048" marR="0" lvl="0" indent="-384048" algn="l" defTabSz="914400" rtl="0" eaLnBrk="1" fontAlgn="auto" latinLnBrk="0" hangingPunct="1">
              <a:lnSpc>
                <a:spcPct val="94000"/>
              </a:lnSpc>
              <a:spcBef>
                <a:spcPts val="1000"/>
              </a:spcBef>
              <a:spcAft>
                <a:spcPts val="200"/>
              </a:spcAft>
              <a:buClrTx/>
              <a:buSzTx/>
              <a:buFont typeface="Franklin Gothic Book" panose="020B0503020102020204" pitchFamily="34" charset="0"/>
              <a:buChar char="■"/>
              <a:tabLst/>
              <a:defRPr/>
            </a:pPr>
            <a:r>
              <a:rPr kumimoji="0" lang="tr-TR" sz="2000" b="1" i="0" u="none" strike="noStrike" kern="1200" cap="none" spc="0" normalizeH="0" baseline="0" noProof="0" dirty="0">
                <a:ln>
                  <a:noFill/>
                </a:ln>
                <a:solidFill>
                  <a:srgbClr val="191B0E"/>
                </a:solidFill>
                <a:effectLst/>
                <a:uLnTx/>
                <a:uFillTx/>
                <a:latin typeface="Goudy"/>
                <a:ea typeface="+mn-ea"/>
                <a:cs typeface="+mn-cs"/>
              </a:rPr>
              <a:t>C</a:t>
            </a:r>
            <a:r>
              <a:rPr kumimoji="0" lang="en-US" sz="2000" b="1" i="0" u="none" strike="noStrike" kern="1200" cap="none" spc="0" normalizeH="0" baseline="0" noProof="0" dirty="0" err="1">
                <a:ln>
                  <a:noFill/>
                </a:ln>
                <a:solidFill>
                  <a:srgbClr val="191B0E"/>
                </a:solidFill>
                <a:effectLst/>
                <a:uLnTx/>
                <a:uFillTx/>
                <a:latin typeface="Goudy"/>
                <a:ea typeface="+mn-ea"/>
                <a:cs typeface="+mn-cs"/>
              </a:rPr>
              <a:t>onfounding</a:t>
            </a:r>
            <a:r>
              <a:rPr kumimoji="0" lang="en-US" sz="2000" b="1" i="0" u="none" strike="noStrike" kern="1200" cap="none" spc="0" normalizeH="0" baseline="0" noProof="0" dirty="0">
                <a:ln>
                  <a:noFill/>
                </a:ln>
                <a:solidFill>
                  <a:srgbClr val="191B0E"/>
                </a:solidFill>
                <a:effectLst/>
                <a:uLnTx/>
                <a:uFillTx/>
                <a:latin typeface="Goudy"/>
                <a:ea typeface="+mn-ea"/>
                <a:cs typeface="+mn-cs"/>
              </a:rPr>
              <a:t> variable</a:t>
            </a:r>
            <a:r>
              <a:rPr kumimoji="0" lang="tr-TR" sz="2000" b="1" i="0" u="none" strike="noStrike" kern="1200" cap="none" spc="0" normalizeH="0" baseline="0" noProof="0" dirty="0">
                <a:ln>
                  <a:noFill/>
                </a:ln>
                <a:solidFill>
                  <a:srgbClr val="191B0E"/>
                </a:solidFill>
                <a:effectLst/>
                <a:uLnTx/>
                <a:uFillTx/>
                <a:latin typeface="Goudy"/>
                <a:ea typeface="+mn-ea"/>
                <a:cs typeface="+mn-cs"/>
              </a:rPr>
              <a:t>:</a:t>
            </a:r>
            <a:r>
              <a:rPr kumimoji="0" lang="en-US" sz="2000" b="0" i="0" u="none" strike="noStrike" kern="1200" cap="none" spc="0" normalizeH="0" baseline="0" noProof="0" dirty="0">
                <a:ln>
                  <a:noFill/>
                </a:ln>
                <a:solidFill>
                  <a:srgbClr val="191B0E"/>
                </a:solidFill>
                <a:effectLst/>
                <a:uLnTx/>
                <a:uFillTx/>
                <a:latin typeface="Goudy"/>
                <a:ea typeface="+mn-ea"/>
                <a:cs typeface="+mn-cs"/>
              </a:rPr>
              <a:t> type of extraneous variable that not only affects the dependent variable but is also related to the independent variable</a:t>
            </a:r>
            <a:r>
              <a:rPr kumimoji="0" lang="tr-TR" sz="2000" b="0" i="0" u="none" strike="noStrike" kern="1200" cap="none" spc="0" normalizeH="0" baseline="0" noProof="0" dirty="0">
                <a:ln>
                  <a:noFill/>
                </a:ln>
                <a:solidFill>
                  <a:srgbClr val="191B0E"/>
                </a:solidFill>
                <a:effectLst/>
                <a:uLnTx/>
                <a:uFillTx/>
                <a:latin typeface="Goudy"/>
                <a:ea typeface="+mn-ea"/>
                <a:cs typeface="+mn-cs"/>
              </a:rPr>
              <a:t>.</a:t>
            </a:r>
            <a:r>
              <a:rPr kumimoji="0" lang="en-US" sz="2000" b="0" i="0" u="none" strike="noStrike" kern="1200" cap="none" spc="0" normalizeH="0" baseline="0" noProof="0" dirty="0">
                <a:ln>
                  <a:noFill/>
                </a:ln>
                <a:solidFill>
                  <a:srgbClr val="191B0E"/>
                </a:solidFill>
                <a:effectLst/>
                <a:uLnTx/>
                <a:uFillTx/>
                <a:latin typeface="Goudy"/>
                <a:ea typeface="+mn-ea"/>
                <a:cs typeface="+mn-cs"/>
              </a:rPr>
              <a:t> </a:t>
            </a:r>
            <a:endParaRPr kumimoji="0" lang="tr-TR" sz="2000" b="0" i="0" u="none" strike="noStrike" kern="1200" cap="none" spc="0" normalizeH="0" baseline="0" noProof="0" dirty="0">
              <a:ln>
                <a:noFill/>
              </a:ln>
              <a:solidFill>
                <a:srgbClr val="191B0E"/>
              </a:solidFill>
              <a:effectLst/>
              <a:uLnTx/>
              <a:uFillTx/>
              <a:latin typeface="Goudy"/>
              <a:ea typeface="+mn-ea"/>
              <a:cs typeface="+mn-cs"/>
            </a:endParaRPr>
          </a:p>
          <a:p>
            <a:pPr marL="384048" marR="0" lvl="0" indent="-384048" algn="l" defTabSz="914400" rtl="0" eaLnBrk="1" fontAlgn="auto" latinLnBrk="0" hangingPunct="1">
              <a:lnSpc>
                <a:spcPct val="94000"/>
              </a:lnSpc>
              <a:spcBef>
                <a:spcPts val="1000"/>
              </a:spcBef>
              <a:spcAft>
                <a:spcPts val="200"/>
              </a:spcAft>
              <a:buClrTx/>
              <a:buSzTx/>
              <a:buFont typeface="Franklin Gothic Book" panose="020B0503020102020204" pitchFamily="34" charset="0"/>
              <a:buChar char="■"/>
              <a:tabLst/>
              <a:defRPr/>
            </a:pPr>
            <a:endParaRPr kumimoji="0" lang="tr-TR" sz="2000" b="0" i="0" u="none" strike="noStrike" kern="1200" cap="none" spc="0" normalizeH="0" baseline="0" noProof="0" dirty="0">
              <a:ln>
                <a:noFill/>
              </a:ln>
              <a:solidFill>
                <a:srgbClr val="191B0E"/>
              </a:solidFill>
              <a:effectLst/>
              <a:uLnTx/>
              <a:uFillTx/>
              <a:latin typeface="Goudy"/>
              <a:ea typeface="+mn-ea"/>
              <a:cs typeface="+mn-cs"/>
            </a:endParaRPr>
          </a:p>
          <a:p>
            <a:pPr marL="384048" marR="0" lvl="0" indent="-384048" algn="l" defTabSz="914400" rtl="0" eaLnBrk="1" fontAlgn="auto" latinLnBrk="0" hangingPunct="1">
              <a:lnSpc>
                <a:spcPct val="94000"/>
              </a:lnSpc>
              <a:spcBef>
                <a:spcPts val="1000"/>
              </a:spcBef>
              <a:spcAft>
                <a:spcPts val="200"/>
              </a:spcAft>
              <a:buClrTx/>
              <a:buSzTx/>
              <a:buFont typeface="Franklin Gothic Book" panose="020B0503020102020204" pitchFamily="34" charset="0"/>
              <a:buChar char="■"/>
              <a:tabLst/>
              <a:defRPr/>
            </a:pPr>
            <a:endParaRPr kumimoji="0" lang="tr-TR" sz="2000" b="0" i="0" u="none" strike="noStrike" kern="1200" cap="none" spc="0" normalizeH="0" baseline="0" noProof="0" dirty="0">
              <a:ln>
                <a:noFill/>
              </a:ln>
              <a:solidFill>
                <a:srgbClr val="191B0E"/>
              </a:solidFill>
              <a:effectLst/>
              <a:uLnTx/>
              <a:uFillTx/>
              <a:latin typeface="Goudy"/>
              <a:ea typeface="+mn-ea"/>
              <a:cs typeface="+mn-cs"/>
            </a:endParaRPr>
          </a:p>
          <a:p>
            <a:pPr marL="384048" marR="0" lvl="0" indent="-384048" algn="l" defTabSz="914400" rtl="0" eaLnBrk="1" fontAlgn="auto" latinLnBrk="0" hangingPunct="1">
              <a:lnSpc>
                <a:spcPct val="94000"/>
              </a:lnSpc>
              <a:spcBef>
                <a:spcPts val="1000"/>
              </a:spcBef>
              <a:spcAft>
                <a:spcPts val="200"/>
              </a:spcAft>
              <a:buClrTx/>
              <a:buSzTx/>
              <a:buFont typeface="Franklin Gothic Book" panose="020B0503020102020204" pitchFamily="34" charset="0"/>
              <a:buChar char="■"/>
              <a:tabLst/>
              <a:defRPr/>
            </a:pPr>
            <a:endParaRPr lang="tr-TR" dirty="0">
              <a:solidFill>
                <a:srgbClr val="191B0E"/>
              </a:solidFill>
              <a:latin typeface="Goudy"/>
            </a:endParaRPr>
          </a:p>
          <a:p>
            <a:pPr marL="384048" marR="0" lvl="0" indent="-384048" algn="l" defTabSz="914400" rtl="0" eaLnBrk="1" fontAlgn="auto" latinLnBrk="0" hangingPunct="1">
              <a:lnSpc>
                <a:spcPct val="94000"/>
              </a:lnSpc>
              <a:spcBef>
                <a:spcPts val="1000"/>
              </a:spcBef>
              <a:spcAft>
                <a:spcPts val="200"/>
              </a:spcAft>
              <a:buClrTx/>
              <a:buSzTx/>
              <a:buFont typeface="Franklin Gothic Book" panose="020B0503020102020204" pitchFamily="34" charset="0"/>
              <a:buChar char="■"/>
              <a:tabLst/>
              <a:defRPr/>
            </a:pPr>
            <a:endParaRPr lang="tr-TR" dirty="0">
              <a:solidFill>
                <a:srgbClr val="191B0E"/>
              </a:solidFill>
              <a:latin typeface="Goudy"/>
            </a:endParaRPr>
          </a:p>
          <a:p>
            <a:pPr marL="384048" marR="0" lvl="0" indent="-384048" algn="l" defTabSz="914400" rtl="0" eaLnBrk="1" fontAlgn="auto" latinLnBrk="0" hangingPunct="1">
              <a:lnSpc>
                <a:spcPct val="94000"/>
              </a:lnSpc>
              <a:spcBef>
                <a:spcPts val="1000"/>
              </a:spcBef>
              <a:spcAft>
                <a:spcPts val="200"/>
              </a:spcAft>
              <a:buClrTx/>
              <a:buSzTx/>
              <a:buFont typeface="Franklin Gothic Book" panose="020B0503020102020204" pitchFamily="34" charset="0"/>
              <a:buChar char="■"/>
              <a:tabLst/>
              <a:defRPr/>
            </a:pPr>
            <a:endParaRPr lang="tr-TR" dirty="0">
              <a:solidFill>
                <a:srgbClr val="191B0E"/>
              </a:solidFill>
              <a:latin typeface="Goudy"/>
            </a:endParaRPr>
          </a:p>
          <a:p>
            <a:pPr marL="384048" marR="0" lvl="0" indent="-384048" algn="l" defTabSz="914400" rtl="0" eaLnBrk="1" fontAlgn="auto" latinLnBrk="0" hangingPunct="1">
              <a:lnSpc>
                <a:spcPct val="94000"/>
              </a:lnSpc>
              <a:spcBef>
                <a:spcPts val="1000"/>
              </a:spcBef>
              <a:spcAft>
                <a:spcPts val="200"/>
              </a:spcAft>
              <a:buClrTx/>
              <a:buSzTx/>
              <a:buFont typeface="Franklin Gothic Book" panose="020B0503020102020204" pitchFamily="34" charset="0"/>
              <a:buChar char="■"/>
              <a:tabLst/>
              <a:defRPr/>
            </a:pPr>
            <a:endParaRPr lang="tr-TR" dirty="0"/>
          </a:p>
        </p:txBody>
      </p:sp>
      <p:pic>
        <p:nvPicPr>
          <p:cNvPr id="5" name="Resim 4">
            <a:extLst>
              <a:ext uri="{FF2B5EF4-FFF2-40B4-BE49-F238E27FC236}">
                <a16:creationId xmlns:a16="http://schemas.microsoft.com/office/drawing/2014/main" id="{98C18DDD-9E09-76AB-C773-7C11AC91400C}"/>
              </a:ext>
            </a:extLst>
          </p:cNvPr>
          <p:cNvPicPr>
            <a:picLocks noChangeAspect="1"/>
          </p:cNvPicPr>
          <p:nvPr/>
        </p:nvPicPr>
        <p:blipFill>
          <a:blip r:embed="rId2"/>
          <a:stretch>
            <a:fillRect/>
          </a:stretch>
        </p:blipFill>
        <p:spPr>
          <a:xfrm>
            <a:off x="3614057" y="3080657"/>
            <a:ext cx="8120743" cy="3145972"/>
          </a:xfrm>
          <a:prstGeom prst="rect">
            <a:avLst/>
          </a:prstGeom>
        </p:spPr>
      </p:pic>
    </p:spTree>
    <p:extLst>
      <p:ext uri="{BB962C8B-B14F-4D97-AF65-F5344CB8AC3E}">
        <p14:creationId xmlns:p14="http://schemas.microsoft.com/office/powerpoint/2010/main" val="2476093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D3BB8AA-717C-4A4C-9622-0B3CC353EB56}"/>
              </a:ext>
            </a:extLst>
          </p:cNvPr>
          <p:cNvSpPr>
            <a:spLocks noGrp="1"/>
          </p:cNvSpPr>
          <p:nvPr>
            <p:ph type="title"/>
          </p:nvPr>
        </p:nvSpPr>
        <p:spPr/>
        <p:txBody>
          <a:bodyPr/>
          <a:lstStyle/>
          <a:p>
            <a:r>
              <a:rPr lang="tr-TR" dirty="0" err="1"/>
              <a:t>Research</a:t>
            </a:r>
            <a:r>
              <a:rPr lang="tr-TR" dirty="0"/>
              <a:t> Problem</a:t>
            </a:r>
          </a:p>
        </p:txBody>
      </p:sp>
      <p:sp>
        <p:nvSpPr>
          <p:cNvPr id="3" name="İçerik Yer Tutucusu 2">
            <a:extLst>
              <a:ext uri="{FF2B5EF4-FFF2-40B4-BE49-F238E27FC236}">
                <a16:creationId xmlns:a16="http://schemas.microsoft.com/office/drawing/2014/main" id="{AF395C17-9B3C-47D9-9390-674DECAC7CA1}"/>
              </a:ext>
            </a:extLst>
          </p:cNvPr>
          <p:cNvSpPr>
            <a:spLocks noGrp="1"/>
          </p:cNvSpPr>
          <p:nvPr>
            <p:ph idx="1"/>
          </p:nvPr>
        </p:nvSpPr>
        <p:spPr/>
        <p:txBody>
          <a:bodyPr/>
          <a:lstStyle/>
          <a:p>
            <a:pPr marL="384048" marR="0" lvl="0" indent="-384048" algn="l" defTabSz="914400" rtl="0" eaLnBrk="1" fontAlgn="auto" latinLnBrk="0" hangingPunct="1">
              <a:lnSpc>
                <a:spcPct val="94000"/>
              </a:lnSpc>
              <a:spcBef>
                <a:spcPts val="1000"/>
              </a:spcBef>
              <a:spcAft>
                <a:spcPts val="200"/>
              </a:spcAft>
              <a:buClrTx/>
              <a:buSzTx/>
              <a:buFont typeface="Franklin Gothic Book" panose="020B0503020102020204" pitchFamily="34" charset="0"/>
              <a:buChar char="■"/>
              <a:tabLst/>
              <a:defRPr/>
            </a:pPr>
            <a:r>
              <a:rPr kumimoji="0" lang="en-US" sz="1800" b="0" i="0" u="none" strike="noStrike" kern="1200" cap="none" spc="0" normalizeH="0" baseline="0" noProof="0" dirty="0">
                <a:ln>
                  <a:noFill/>
                </a:ln>
                <a:solidFill>
                  <a:srgbClr val="191B0E"/>
                </a:solidFill>
                <a:effectLst/>
                <a:uLnTx/>
                <a:uFillTx/>
                <a:latin typeface="Goudy"/>
                <a:ea typeface="+mn-ea"/>
                <a:cs typeface="+mn-cs"/>
              </a:rPr>
              <a:t>Empirical studies begin with research questions. </a:t>
            </a:r>
          </a:p>
          <a:p>
            <a:pPr marL="384048" marR="0" lvl="0" indent="-384048" algn="l" defTabSz="914400" rtl="0" eaLnBrk="1" fontAlgn="auto" latinLnBrk="0" hangingPunct="1">
              <a:lnSpc>
                <a:spcPct val="94000"/>
              </a:lnSpc>
              <a:spcBef>
                <a:spcPts val="1000"/>
              </a:spcBef>
              <a:spcAft>
                <a:spcPts val="200"/>
              </a:spcAft>
              <a:buClrTx/>
              <a:buSzTx/>
              <a:buFont typeface="Franklin Gothic Book" panose="020B0503020102020204" pitchFamily="34" charset="0"/>
              <a:buChar char="■"/>
              <a:tabLst/>
              <a:defRPr/>
            </a:pPr>
            <a:r>
              <a:rPr kumimoji="0" lang="en-US" sz="1800" b="0" i="0" u="none" strike="noStrike" kern="1200" cap="none" spc="0" normalizeH="0" baseline="0" noProof="0" dirty="0">
                <a:ln>
                  <a:noFill/>
                </a:ln>
                <a:solidFill>
                  <a:srgbClr val="191B0E"/>
                </a:solidFill>
                <a:effectLst/>
                <a:uLnTx/>
                <a:uFillTx/>
                <a:latin typeface="Goudy"/>
                <a:ea typeface="+mn-ea"/>
                <a:cs typeface="+mn-cs"/>
              </a:rPr>
              <a:t>To address these questions, problem</a:t>
            </a:r>
            <a:r>
              <a:rPr kumimoji="0" lang="tr-TR" sz="1800" b="0" i="0" u="none" strike="noStrike" kern="1200" cap="none" spc="0" normalizeH="0" baseline="0" noProof="0" dirty="0">
                <a:ln>
                  <a:noFill/>
                </a:ln>
                <a:solidFill>
                  <a:srgbClr val="191B0E"/>
                </a:solidFill>
                <a:effectLst/>
                <a:uLnTx/>
                <a:uFillTx/>
                <a:latin typeface="Goudy"/>
                <a:ea typeface="+mn-ea"/>
                <a:cs typeface="+mn-cs"/>
              </a:rPr>
              <a:t> is </a:t>
            </a:r>
            <a:r>
              <a:rPr kumimoji="0" lang="tr-TR" sz="1800" b="0" i="0" u="none" strike="noStrike" kern="1200" cap="none" spc="0" normalizeH="0" baseline="0" noProof="0" dirty="0" err="1">
                <a:ln>
                  <a:noFill/>
                </a:ln>
                <a:solidFill>
                  <a:srgbClr val="191B0E"/>
                </a:solidFill>
                <a:effectLst/>
                <a:uLnTx/>
                <a:uFillTx/>
                <a:latin typeface="Goudy"/>
                <a:ea typeface="+mn-ea"/>
                <a:cs typeface="+mn-cs"/>
              </a:rPr>
              <a:t>formulated</a:t>
            </a:r>
            <a:r>
              <a:rPr kumimoji="0" lang="en-US" sz="1800" b="0" i="0" u="none" strike="noStrike" kern="1200" cap="none" spc="0" normalizeH="0" baseline="0" noProof="0" dirty="0">
                <a:ln>
                  <a:noFill/>
                </a:ln>
                <a:solidFill>
                  <a:srgbClr val="191B0E"/>
                </a:solidFill>
                <a:effectLst/>
                <a:uLnTx/>
                <a:uFillTx/>
                <a:latin typeface="Goudy"/>
                <a:ea typeface="+mn-ea"/>
                <a:cs typeface="+mn-cs"/>
              </a:rPr>
              <a:t>. </a:t>
            </a:r>
            <a:endParaRPr kumimoji="0" lang="tr-TR" sz="1800" b="0" i="0" u="none" strike="noStrike" kern="1200" cap="none" spc="0" normalizeH="0" baseline="0" noProof="0" dirty="0">
              <a:ln>
                <a:noFill/>
              </a:ln>
              <a:solidFill>
                <a:srgbClr val="191B0E"/>
              </a:solidFill>
              <a:effectLst/>
              <a:uLnTx/>
              <a:uFillTx/>
              <a:latin typeface="Goudy"/>
              <a:ea typeface="+mn-ea"/>
              <a:cs typeface="+mn-cs"/>
            </a:endParaRPr>
          </a:p>
          <a:p>
            <a:pPr marL="384048" marR="0" lvl="0" indent="-384048" algn="l" defTabSz="914400" rtl="0" eaLnBrk="1" fontAlgn="auto" latinLnBrk="0" hangingPunct="1">
              <a:lnSpc>
                <a:spcPct val="94000"/>
              </a:lnSpc>
              <a:spcBef>
                <a:spcPts val="1000"/>
              </a:spcBef>
              <a:spcAft>
                <a:spcPts val="200"/>
              </a:spcAft>
              <a:buClrTx/>
              <a:buSzTx/>
              <a:buFont typeface="Franklin Gothic Book" panose="020B0503020102020204" pitchFamily="34" charset="0"/>
              <a:buChar char="■"/>
              <a:tabLst/>
              <a:defRPr/>
            </a:pPr>
            <a:r>
              <a:rPr kumimoji="0" lang="en-US" sz="1800" b="0" i="0" u="none" strike="noStrike" kern="1200" cap="none" spc="0" normalizeH="0" baseline="0" noProof="0" dirty="0">
                <a:ln>
                  <a:noFill/>
                </a:ln>
                <a:solidFill>
                  <a:srgbClr val="191B0E"/>
                </a:solidFill>
                <a:effectLst/>
                <a:uLnTx/>
                <a:uFillTx/>
                <a:latin typeface="Goudy"/>
                <a:ea typeface="+mn-ea"/>
                <a:cs typeface="+mn-cs"/>
              </a:rPr>
              <a:t>The </a:t>
            </a:r>
            <a:r>
              <a:rPr kumimoji="0" lang="en-US" sz="1800" b="1" i="0" u="none" strike="noStrike" kern="1200" cap="none" spc="0" normalizeH="0" baseline="0" noProof="0" dirty="0">
                <a:ln>
                  <a:noFill/>
                </a:ln>
                <a:solidFill>
                  <a:srgbClr val="191B0E"/>
                </a:solidFill>
                <a:effectLst/>
                <a:uLnTx/>
                <a:uFillTx/>
                <a:latin typeface="Goudy-Bold"/>
                <a:ea typeface="+mn-ea"/>
                <a:cs typeface="+mn-cs"/>
              </a:rPr>
              <a:t>research problem</a:t>
            </a:r>
            <a:endParaRPr kumimoji="0" lang="tr-TR" sz="1800" b="0" i="0" u="none" strike="noStrike" kern="1200" cap="none" spc="0" normalizeH="0" baseline="0" noProof="0" dirty="0">
              <a:ln>
                <a:noFill/>
              </a:ln>
              <a:solidFill>
                <a:srgbClr val="191B0E"/>
              </a:solidFill>
              <a:effectLst/>
              <a:uLnTx/>
              <a:uFillTx/>
              <a:latin typeface="Goudy"/>
              <a:ea typeface="+mn-ea"/>
              <a:cs typeface="+mn-cs"/>
            </a:endParaRPr>
          </a:p>
          <a:p>
            <a:pPr marL="914400" marR="0" lvl="1" indent="-384048" algn="l" defTabSz="914400" rtl="0" eaLnBrk="1" fontAlgn="auto" latinLnBrk="0" hangingPunct="1">
              <a:lnSpc>
                <a:spcPct val="94000"/>
              </a:lnSpc>
              <a:spcBef>
                <a:spcPts val="500"/>
              </a:spcBef>
              <a:spcAft>
                <a:spcPts val="200"/>
              </a:spcAft>
              <a:buClrTx/>
              <a:buSzTx/>
              <a:buFont typeface="Franklin Gothic Book" panose="020B0503020102020204" pitchFamily="34" charset="0"/>
              <a:buChar char="–"/>
              <a:tabLst/>
              <a:defRPr/>
            </a:pPr>
            <a:r>
              <a:rPr kumimoji="0" lang="tr-TR" sz="1800" b="0" i="0" u="none" strike="noStrike" kern="1200" cap="none" spc="0" normalizeH="0" baseline="0" noProof="0" dirty="0">
                <a:ln>
                  <a:noFill/>
                </a:ln>
                <a:solidFill>
                  <a:srgbClr val="191B0E"/>
                </a:solidFill>
                <a:effectLst/>
                <a:uLnTx/>
                <a:uFillTx/>
                <a:latin typeface="Goudy"/>
                <a:ea typeface="+mn-ea"/>
                <a:cs typeface="+mn-cs"/>
              </a:rPr>
              <a:t>is </a:t>
            </a:r>
            <a:r>
              <a:rPr kumimoji="0" lang="en-US" sz="1800" b="0" i="0" u="none" strike="noStrike" kern="1200" cap="none" spc="0" normalizeH="0" baseline="0" noProof="0" dirty="0">
                <a:ln>
                  <a:noFill/>
                </a:ln>
                <a:solidFill>
                  <a:srgbClr val="191B0E"/>
                </a:solidFill>
                <a:effectLst/>
                <a:uLnTx/>
                <a:uFillTx/>
                <a:latin typeface="Goudy"/>
                <a:ea typeface="+mn-ea"/>
                <a:cs typeface="+mn-cs"/>
              </a:rPr>
              <a:t>the issue, controversy, or concern that initiates the study </a:t>
            </a:r>
            <a:endParaRPr kumimoji="0" lang="tr-TR" sz="1800" b="0" i="0" u="none" strike="noStrike" kern="1200" cap="none" spc="0" normalizeH="0" baseline="0" noProof="0" dirty="0">
              <a:ln>
                <a:noFill/>
              </a:ln>
              <a:solidFill>
                <a:srgbClr val="191B0E"/>
              </a:solidFill>
              <a:effectLst/>
              <a:uLnTx/>
              <a:uFillTx/>
              <a:latin typeface="Goudy"/>
              <a:ea typeface="+mn-ea"/>
              <a:cs typeface="+mn-cs"/>
            </a:endParaRPr>
          </a:p>
          <a:p>
            <a:pPr marL="914400" marR="0" lvl="1" indent="-384048" algn="l" defTabSz="914400" rtl="0" eaLnBrk="1" fontAlgn="auto" latinLnBrk="0" hangingPunct="1">
              <a:lnSpc>
                <a:spcPct val="94000"/>
              </a:lnSpc>
              <a:spcBef>
                <a:spcPts val="500"/>
              </a:spcBef>
              <a:spcAft>
                <a:spcPts val="200"/>
              </a:spcAft>
              <a:buClrTx/>
              <a:buSzTx/>
              <a:buFont typeface="Franklin Gothic Book" panose="020B0503020102020204" pitchFamily="34" charset="0"/>
              <a:buChar char="–"/>
              <a:tabLst/>
              <a:defRPr/>
            </a:pPr>
            <a:r>
              <a:rPr kumimoji="0" lang="tr-TR" sz="1800" b="0" i="0" u="none" strike="noStrike" kern="1200" cap="none" spc="0" normalizeH="0" baseline="0" noProof="0" dirty="0">
                <a:ln>
                  <a:noFill/>
                </a:ln>
                <a:solidFill>
                  <a:srgbClr val="191B0E"/>
                </a:solidFill>
                <a:effectLst/>
                <a:uLnTx/>
                <a:uFillTx/>
                <a:latin typeface="Goudy"/>
                <a:ea typeface="+mn-ea"/>
                <a:cs typeface="+mn-cs"/>
              </a:rPr>
              <a:t>is </a:t>
            </a:r>
            <a:r>
              <a:rPr kumimoji="0" lang="en-US" sz="1800" b="0" i="0" u="none" strike="noStrike" kern="1200" cap="none" spc="0" normalizeH="0" baseline="0" noProof="0" dirty="0">
                <a:ln>
                  <a:noFill/>
                </a:ln>
                <a:solidFill>
                  <a:srgbClr val="191B0E"/>
                </a:solidFill>
                <a:effectLst/>
                <a:uLnTx/>
                <a:uFillTx/>
                <a:latin typeface="Goudy"/>
                <a:ea typeface="+mn-ea"/>
                <a:cs typeface="+mn-cs"/>
              </a:rPr>
              <a:t>included</a:t>
            </a:r>
            <a:r>
              <a:rPr kumimoji="0" lang="tr-TR" sz="1800" b="0" i="0" u="none" strike="noStrike" kern="1200" cap="none" spc="0" normalizeH="0" baseline="0" noProof="0" dirty="0">
                <a:ln>
                  <a:noFill/>
                </a:ln>
                <a:solidFill>
                  <a:srgbClr val="191B0E"/>
                </a:solidFill>
                <a:effectLst/>
                <a:uLnTx/>
                <a:uFillTx/>
                <a:latin typeface="Goudy"/>
                <a:ea typeface="+mn-ea"/>
                <a:cs typeface="+mn-cs"/>
              </a:rPr>
              <a:t> </a:t>
            </a:r>
            <a:r>
              <a:rPr kumimoji="0" lang="en-US" sz="1800" b="0" i="0" u="none" strike="noStrike" kern="1200" cap="none" spc="0" normalizeH="0" baseline="0" noProof="0" dirty="0">
                <a:ln>
                  <a:noFill/>
                </a:ln>
                <a:solidFill>
                  <a:srgbClr val="191B0E"/>
                </a:solidFill>
                <a:effectLst/>
                <a:uLnTx/>
                <a:uFillTx/>
                <a:latin typeface="Goudy"/>
                <a:ea typeface="+mn-ea"/>
                <a:cs typeface="+mn-cs"/>
              </a:rPr>
              <a:t>in the introduction section of a research report or article</a:t>
            </a:r>
            <a:endParaRPr kumimoji="0" lang="tr-TR" sz="1800" b="0" i="0" u="none" strike="noStrike" kern="1200" cap="none" spc="0" normalizeH="0" baseline="0" noProof="0" dirty="0">
              <a:ln>
                <a:noFill/>
              </a:ln>
              <a:solidFill>
                <a:srgbClr val="191B0E"/>
              </a:solidFill>
              <a:effectLst/>
              <a:uLnTx/>
              <a:uFillTx/>
              <a:latin typeface="Goudy"/>
              <a:ea typeface="+mn-ea"/>
              <a:cs typeface="+mn-cs"/>
            </a:endParaRPr>
          </a:p>
          <a:p>
            <a:pPr marL="914400" marR="0" lvl="1" indent="-384048" algn="l" defTabSz="914400" rtl="0" eaLnBrk="1" fontAlgn="auto" latinLnBrk="0" hangingPunct="1">
              <a:lnSpc>
                <a:spcPct val="94000"/>
              </a:lnSpc>
              <a:spcBef>
                <a:spcPts val="500"/>
              </a:spcBef>
              <a:spcAft>
                <a:spcPts val="200"/>
              </a:spcAft>
              <a:buClrTx/>
              <a:buSzTx/>
              <a:buFont typeface="Franklin Gothic Book" panose="020B0503020102020204" pitchFamily="34" charset="0"/>
              <a:buChar char="–"/>
              <a:tabLst/>
              <a:defRPr/>
            </a:pPr>
            <a:r>
              <a:rPr kumimoji="0" lang="en-US" sz="1800" b="0" i="0" u="none" strike="noStrike" kern="1200" cap="none" spc="0" normalizeH="0" baseline="0" noProof="0" dirty="0">
                <a:ln>
                  <a:noFill/>
                </a:ln>
                <a:solidFill>
                  <a:srgbClr val="191B0E"/>
                </a:solidFill>
                <a:effectLst/>
                <a:uLnTx/>
                <a:uFillTx/>
                <a:latin typeface="Goudy"/>
                <a:ea typeface="+mn-ea"/>
                <a:cs typeface="+mn-cs"/>
              </a:rPr>
              <a:t>consists of several sentences or a few</a:t>
            </a:r>
            <a:r>
              <a:rPr kumimoji="0" lang="tr-TR" sz="1800" b="0" i="0" u="none" strike="noStrike" kern="1200" cap="none" spc="0" normalizeH="0" baseline="0" noProof="0" dirty="0">
                <a:ln>
                  <a:noFill/>
                </a:ln>
                <a:solidFill>
                  <a:srgbClr val="191B0E"/>
                </a:solidFill>
                <a:effectLst/>
                <a:uLnTx/>
                <a:uFillTx/>
                <a:latin typeface="Goudy"/>
                <a:ea typeface="+mn-ea"/>
                <a:cs typeface="+mn-cs"/>
              </a:rPr>
              <a:t> </a:t>
            </a:r>
            <a:r>
              <a:rPr kumimoji="0" lang="en-US" sz="1800" b="0" i="0" u="none" strike="noStrike" kern="1200" cap="none" spc="0" normalizeH="0" baseline="0" noProof="0" dirty="0">
                <a:ln>
                  <a:noFill/>
                </a:ln>
                <a:solidFill>
                  <a:srgbClr val="191B0E"/>
                </a:solidFill>
                <a:effectLst/>
                <a:uLnTx/>
                <a:uFillTx/>
                <a:latin typeface="Goudy"/>
                <a:ea typeface="+mn-ea"/>
                <a:cs typeface="+mn-cs"/>
              </a:rPr>
              <a:t>paragraphs that show how the problem is formulated</a:t>
            </a:r>
            <a:endParaRPr kumimoji="0" lang="tr-TR" sz="1800" b="0" i="0" u="none" strike="noStrike" kern="1200" cap="none" spc="0" normalizeH="0" baseline="0" noProof="0" dirty="0">
              <a:ln>
                <a:noFill/>
              </a:ln>
              <a:solidFill>
                <a:srgbClr val="191B0E"/>
              </a:solidFill>
              <a:effectLst/>
              <a:uLnTx/>
              <a:uFillTx/>
              <a:latin typeface="Goudy"/>
              <a:ea typeface="+mn-ea"/>
              <a:cs typeface="+mn-cs"/>
            </a:endParaRPr>
          </a:p>
          <a:p>
            <a:pPr marL="914400" marR="0" lvl="1" indent="-384048" algn="l" defTabSz="914400" rtl="0" eaLnBrk="1" fontAlgn="auto" latinLnBrk="0" hangingPunct="1">
              <a:lnSpc>
                <a:spcPct val="94000"/>
              </a:lnSpc>
              <a:spcBef>
                <a:spcPts val="500"/>
              </a:spcBef>
              <a:spcAft>
                <a:spcPts val="200"/>
              </a:spcAft>
              <a:buClrTx/>
              <a:buSzTx/>
              <a:buFont typeface="Franklin Gothic Book" panose="020B0503020102020204" pitchFamily="34" charset="0"/>
              <a:buChar char="–"/>
              <a:tabLst/>
              <a:defRPr/>
            </a:pPr>
            <a:r>
              <a:rPr kumimoji="0" lang="en-US" sz="1800" b="0" i="0" u="none" strike="noStrike" kern="1200" cap="none" spc="0" normalizeH="0" baseline="0" noProof="0" dirty="0">
                <a:ln>
                  <a:noFill/>
                </a:ln>
                <a:solidFill>
                  <a:srgbClr val="191B0E"/>
                </a:solidFill>
                <a:effectLst/>
                <a:uLnTx/>
                <a:uFillTx/>
                <a:latin typeface="Goudy"/>
                <a:ea typeface="+mn-ea"/>
                <a:cs typeface="+mn-cs"/>
              </a:rPr>
              <a:t>provides the foundation for the meaningfulness</a:t>
            </a:r>
            <a:r>
              <a:rPr kumimoji="0" lang="tr-TR" sz="1800" b="0" i="0" u="none" strike="noStrike" kern="1200" cap="none" spc="0" normalizeH="0" baseline="0" noProof="0" dirty="0">
                <a:ln>
                  <a:noFill/>
                </a:ln>
                <a:solidFill>
                  <a:srgbClr val="191B0E"/>
                </a:solidFill>
                <a:effectLst/>
                <a:uLnTx/>
                <a:uFillTx/>
                <a:latin typeface="Goudy"/>
                <a:ea typeface="+mn-ea"/>
                <a:cs typeface="+mn-cs"/>
              </a:rPr>
              <a:t> </a:t>
            </a:r>
            <a:r>
              <a:rPr kumimoji="0" lang="en-US" sz="1800" b="0" i="0" u="none" strike="noStrike" kern="1200" cap="none" spc="0" normalizeH="0" baseline="0" noProof="0" dirty="0">
                <a:ln>
                  <a:noFill/>
                </a:ln>
                <a:solidFill>
                  <a:srgbClr val="191B0E"/>
                </a:solidFill>
                <a:effectLst/>
                <a:uLnTx/>
                <a:uFillTx/>
                <a:latin typeface="Goudy"/>
                <a:ea typeface="+mn-ea"/>
                <a:cs typeface="+mn-cs"/>
              </a:rPr>
              <a:t>of the study.</a:t>
            </a:r>
            <a:endParaRPr lang="tr-TR" dirty="0"/>
          </a:p>
        </p:txBody>
      </p:sp>
    </p:spTree>
    <p:extLst>
      <p:ext uri="{BB962C8B-B14F-4D97-AF65-F5344CB8AC3E}">
        <p14:creationId xmlns:p14="http://schemas.microsoft.com/office/powerpoint/2010/main" val="15420843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4">
            <a:extLst>
              <a:ext uri="{FF2B5EF4-FFF2-40B4-BE49-F238E27FC236}">
                <a16:creationId xmlns:a16="http://schemas.microsoft.com/office/drawing/2014/main" id="{9393B00E-29BB-4CDE-8D36-43F1602A8484}"/>
              </a:ext>
            </a:extLst>
          </p:cNvPr>
          <p:cNvPicPr>
            <a:picLocks noChangeAspect="1"/>
          </p:cNvPicPr>
          <p:nvPr/>
        </p:nvPicPr>
        <p:blipFill>
          <a:blip r:embed="rId2"/>
          <a:stretch>
            <a:fillRect/>
          </a:stretch>
        </p:blipFill>
        <p:spPr>
          <a:xfrm>
            <a:off x="1863372" y="590324"/>
            <a:ext cx="8617655" cy="5287962"/>
          </a:xfrm>
          <a:prstGeom prst="rect">
            <a:avLst/>
          </a:prstGeom>
        </p:spPr>
      </p:pic>
    </p:spTree>
    <p:extLst>
      <p:ext uri="{BB962C8B-B14F-4D97-AF65-F5344CB8AC3E}">
        <p14:creationId xmlns:p14="http://schemas.microsoft.com/office/powerpoint/2010/main" val="9037010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çerik Yer Tutucusu 4">
            <a:extLst>
              <a:ext uri="{FF2B5EF4-FFF2-40B4-BE49-F238E27FC236}">
                <a16:creationId xmlns:a16="http://schemas.microsoft.com/office/drawing/2014/main" id="{C3FB43B9-850C-49D0-A209-8A5F1D781A34}"/>
              </a:ext>
            </a:extLst>
          </p:cNvPr>
          <p:cNvPicPr>
            <a:picLocks noChangeAspect="1"/>
          </p:cNvPicPr>
          <p:nvPr/>
        </p:nvPicPr>
        <p:blipFill>
          <a:blip r:embed="rId2"/>
          <a:stretch>
            <a:fillRect/>
          </a:stretch>
        </p:blipFill>
        <p:spPr>
          <a:xfrm>
            <a:off x="1303020" y="296863"/>
            <a:ext cx="9768840" cy="5570537"/>
          </a:xfrm>
          <a:prstGeom prst="rect">
            <a:avLst/>
          </a:prstGeom>
        </p:spPr>
      </p:pic>
    </p:spTree>
    <p:extLst>
      <p:ext uri="{BB962C8B-B14F-4D97-AF65-F5344CB8AC3E}">
        <p14:creationId xmlns:p14="http://schemas.microsoft.com/office/powerpoint/2010/main" val="24430919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66E4638-3529-4E73-AA73-7A42F2A68EBE}"/>
              </a:ext>
            </a:extLst>
          </p:cNvPr>
          <p:cNvSpPr>
            <a:spLocks noGrp="1"/>
          </p:cNvSpPr>
          <p:nvPr>
            <p:ph type="title"/>
          </p:nvPr>
        </p:nvSpPr>
        <p:spPr/>
        <p:txBody>
          <a:bodyPr/>
          <a:lstStyle/>
          <a:p>
            <a:r>
              <a:rPr lang="tr-TR" dirty="0" err="1">
                <a:solidFill>
                  <a:schemeClr val="tx1"/>
                </a:solidFill>
              </a:rPr>
              <a:t>Quantitative</a:t>
            </a:r>
            <a:r>
              <a:rPr lang="tr-TR" dirty="0">
                <a:solidFill>
                  <a:schemeClr val="tx1"/>
                </a:solidFill>
              </a:rPr>
              <a:t> </a:t>
            </a:r>
            <a:r>
              <a:rPr lang="tr-TR" dirty="0" err="1">
                <a:solidFill>
                  <a:schemeClr val="tx1"/>
                </a:solidFill>
              </a:rPr>
              <a:t>Research</a:t>
            </a:r>
            <a:r>
              <a:rPr lang="tr-TR" dirty="0">
                <a:solidFill>
                  <a:schemeClr val="tx1"/>
                </a:solidFill>
              </a:rPr>
              <a:t> </a:t>
            </a:r>
            <a:r>
              <a:rPr lang="tr-TR" dirty="0" err="1">
                <a:solidFill>
                  <a:schemeClr val="tx1"/>
                </a:solidFill>
              </a:rPr>
              <a:t>Questions</a:t>
            </a:r>
            <a:endParaRPr lang="tr-TR" dirty="0">
              <a:solidFill>
                <a:schemeClr val="tx1"/>
              </a:solidFill>
            </a:endParaRPr>
          </a:p>
        </p:txBody>
      </p:sp>
      <p:sp>
        <p:nvSpPr>
          <p:cNvPr id="3" name="İçerik Yer Tutucusu 2">
            <a:extLst>
              <a:ext uri="{FF2B5EF4-FFF2-40B4-BE49-F238E27FC236}">
                <a16:creationId xmlns:a16="http://schemas.microsoft.com/office/drawing/2014/main" id="{E5B09D36-8428-4614-AA86-6997A483A484}"/>
              </a:ext>
            </a:extLst>
          </p:cNvPr>
          <p:cNvSpPr>
            <a:spLocks noGrp="1"/>
          </p:cNvSpPr>
          <p:nvPr>
            <p:ph idx="1"/>
          </p:nvPr>
        </p:nvSpPr>
        <p:spPr/>
        <p:txBody>
          <a:bodyPr/>
          <a:lstStyle/>
          <a:p>
            <a:pPr marL="384048" marR="0" lvl="0" indent="-384048" algn="l" defTabSz="914400" rtl="0" eaLnBrk="1" fontAlgn="auto" latinLnBrk="0" hangingPunct="1">
              <a:lnSpc>
                <a:spcPct val="94000"/>
              </a:lnSpc>
              <a:spcBef>
                <a:spcPts val="1000"/>
              </a:spcBef>
              <a:spcAft>
                <a:spcPts val="200"/>
              </a:spcAft>
              <a:buClrTx/>
              <a:buSzTx/>
              <a:buFont typeface="Franklin Gothic Book" panose="020B0503020102020204" pitchFamily="34" charset="0"/>
              <a:buChar char="■"/>
              <a:tabLst/>
              <a:defRPr/>
            </a:pPr>
            <a:r>
              <a:rPr kumimoji="0" lang="tr-TR" sz="2000" b="0" i="0" u="none" strike="noStrike" kern="1200" cap="none" spc="0" normalizeH="0" baseline="0" noProof="0" dirty="0" err="1">
                <a:ln>
                  <a:noFill/>
                </a:ln>
                <a:solidFill>
                  <a:srgbClr val="191B0E"/>
                </a:solidFill>
                <a:effectLst/>
                <a:uLnTx/>
                <a:uFillTx/>
                <a:latin typeface="Arial" panose="020B0604020202020204"/>
                <a:ea typeface="+mn-ea"/>
                <a:cs typeface="+mn-cs"/>
              </a:rPr>
              <a:t>Research</a:t>
            </a:r>
            <a:r>
              <a:rPr kumimoji="0" lang="tr-TR" sz="2000" b="0" i="0" u="none" strike="noStrike" kern="1200" cap="none" spc="0" normalizeH="0" baseline="0" noProof="0" dirty="0">
                <a:ln>
                  <a:noFill/>
                </a:ln>
                <a:solidFill>
                  <a:srgbClr val="191B0E"/>
                </a:solidFill>
                <a:effectLst/>
                <a:uLnTx/>
                <a:uFillTx/>
                <a:latin typeface="Arial" panose="020B0604020202020204"/>
                <a:ea typeface="+mn-ea"/>
                <a:cs typeface="+mn-cs"/>
              </a:rPr>
              <a:t> </a:t>
            </a:r>
            <a:r>
              <a:rPr kumimoji="0" lang="tr-TR" sz="2000" b="0" i="0" u="none" strike="noStrike" kern="1200" cap="none" spc="0" normalizeH="0" baseline="0" noProof="0" dirty="0" err="1">
                <a:ln>
                  <a:noFill/>
                </a:ln>
                <a:solidFill>
                  <a:srgbClr val="191B0E"/>
                </a:solidFill>
                <a:effectLst/>
                <a:uLnTx/>
                <a:uFillTx/>
                <a:latin typeface="Arial" panose="020B0604020202020204"/>
                <a:ea typeface="+mn-ea"/>
                <a:cs typeface="+mn-cs"/>
              </a:rPr>
              <a:t>questions</a:t>
            </a:r>
            <a:r>
              <a:rPr kumimoji="0" lang="tr-TR" sz="2000" b="0" i="0" u="none" strike="noStrike" kern="1200" cap="none" spc="0" normalizeH="0" baseline="0" noProof="0" dirty="0">
                <a:ln>
                  <a:noFill/>
                </a:ln>
                <a:solidFill>
                  <a:srgbClr val="191B0E"/>
                </a:solidFill>
                <a:effectLst/>
                <a:uLnTx/>
                <a:uFillTx/>
                <a:latin typeface="Arial" panose="020B0604020202020204"/>
                <a:ea typeface="+mn-ea"/>
                <a:cs typeface="+mn-cs"/>
              </a:rPr>
              <a:t> </a:t>
            </a:r>
            <a:r>
              <a:rPr kumimoji="0" lang="tr-TR" sz="2000" b="0" i="0" u="none" strike="noStrike" kern="1200" cap="none" spc="0" normalizeH="0" baseline="0" noProof="0" dirty="0" err="1">
                <a:ln>
                  <a:noFill/>
                </a:ln>
                <a:solidFill>
                  <a:srgbClr val="191B0E"/>
                </a:solidFill>
                <a:effectLst/>
                <a:uLnTx/>
                <a:uFillTx/>
                <a:latin typeface="Arial" panose="020B0604020202020204"/>
                <a:ea typeface="+mn-ea"/>
                <a:cs typeface="+mn-cs"/>
              </a:rPr>
              <a:t>describe</a:t>
            </a:r>
            <a:endParaRPr kumimoji="0" lang="tr-TR" sz="2000" b="0" i="0" u="none" strike="noStrike" kern="1200" cap="none" spc="0" normalizeH="0" baseline="0" noProof="0" dirty="0">
              <a:ln>
                <a:noFill/>
              </a:ln>
              <a:solidFill>
                <a:srgbClr val="191B0E"/>
              </a:solidFill>
              <a:effectLst/>
              <a:uLnTx/>
              <a:uFillTx/>
              <a:latin typeface="Arial" panose="020B0604020202020204"/>
              <a:ea typeface="+mn-ea"/>
              <a:cs typeface="+mn-cs"/>
            </a:endParaRPr>
          </a:p>
          <a:p>
            <a:pPr marL="914400" marR="0" lvl="1" indent="-384048" algn="l" defTabSz="914400" rtl="0" eaLnBrk="1" fontAlgn="auto" latinLnBrk="0" hangingPunct="1">
              <a:lnSpc>
                <a:spcPct val="94000"/>
              </a:lnSpc>
              <a:spcBef>
                <a:spcPts val="500"/>
              </a:spcBef>
              <a:spcAft>
                <a:spcPts val="200"/>
              </a:spcAft>
              <a:buClrTx/>
              <a:buSzTx/>
              <a:buFont typeface="Franklin Gothic Book" panose="020B0503020102020204" pitchFamily="34" charset="0"/>
              <a:buChar char="–"/>
              <a:tabLst/>
              <a:defRPr/>
            </a:pPr>
            <a:r>
              <a:rPr kumimoji="0" lang="tr-TR" sz="2000" b="0" i="1" u="none" strike="noStrike" kern="1200" cap="none" spc="0" normalizeH="0" baseline="0" noProof="0" dirty="0">
                <a:ln>
                  <a:noFill/>
                </a:ln>
                <a:solidFill>
                  <a:srgbClr val="191B0E"/>
                </a:solidFill>
                <a:effectLst/>
                <a:uLnTx/>
                <a:uFillTx/>
                <a:latin typeface="Arial" panose="020B0604020202020204"/>
                <a:ea typeface="+mn-ea"/>
                <a:cs typeface="+mn-cs"/>
              </a:rPr>
              <a:t>the </a:t>
            </a:r>
            <a:r>
              <a:rPr kumimoji="0" lang="tr-TR" sz="2000" b="0" i="1" u="none" strike="noStrike" kern="1200" cap="none" spc="0" normalizeH="0" baseline="0" noProof="0" dirty="0" err="1">
                <a:ln>
                  <a:noFill/>
                </a:ln>
                <a:solidFill>
                  <a:srgbClr val="191B0E"/>
                </a:solidFill>
                <a:effectLst/>
                <a:uLnTx/>
                <a:uFillTx/>
                <a:latin typeface="Arial" panose="020B0604020202020204"/>
                <a:ea typeface="+mn-ea"/>
                <a:cs typeface="+mn-cs"/>
              </a:rPr>
              <a:t>participants</a:t>
            </a:r>
            <a:r>
              <a:rPr kumimoji="0" lang="tr-TR" sz="2000" b="0" i="1" u="none" strike="noStrike" kern="1200" cap="none" spc="0" normalizeH="0" baseline="0" noProof="0" dirty="0">
                <a:ln>
                  <a:noFill/>
                </a:ln>
                <a:solidFill>
                  <a:srgbClr val="191B0E"/>
                </a:solidFill>
                <a:effectLst/>
                <a:uLnTx/>
                <a:uFillTx/>
                <a:latin typeface="Arial" panose="020B0604020202020204"/>
                <a:ea typeface="+mn-ea"/>
                <a:cs typeface="+mn-cs"/>
              </a:rPr>
              <a:t>’ </a:t>
            </a:r>
            <a:r>
              <a:rPr kumimoji="0" lang="tr-TR" sz="2000" b="0" i="1" u="none" strike="noStrike" kern="1200" cap="none" spc="0" normalizeH="0" baseline="0" noProof="0" dirty="0" err="1">
                <a:ln>
                  <a:noFill/>
                </a:ln>
                <a:solidFill>
                  <a:srgbClr val="191B0E"/>
                </a:solidFill>
                <a:effectLst/>
                <a:uLnTx/>
                <a:uFillTx/>
                <a:latin typeface="Arial" panose="020B0604020202020204"/>
                <a:ea typeface="+mn-ea"/>
                <a:cs typeface="+mn-cs"/>
              </a:rPr>
              <a:t>reactions</a:t>
            </a:r>
            <a:r>
              <a:rPr kumimoji="0" lang="tr-TR" sz="2000" b="0" i="1" u="none" strike="noStrike" kern="1200" cap="none" spc="0" normalizeH="0" baseline="0" noProof="0" dirty="0">
                <a:ln>
                  <a:noFill/>
                </a:ln>
                <a:solidFill>
                  <a:srgbClr val="191B0E"/>
                </a:solidFill>
                <a:effectLst/>
                <a:uLnTx/>
                <a:uFillTx/>
                <a:latin typeface="Arial" panose="020B0604020202020204"/>
                <a:ea typeface="+mn-ea"/>
                <a:cs typeface="+mn-cs"/>
              </a:rPr>
              <a:t> </a:t>
            </a:r>
            <a:r>
              <a:rPr kumimoji="0" lang="tr-TR" sz="2000" b="0" i="1" u="none" strike="noStrike" kern="1200" cap="none" spc="0" normalizeH="0" baseline="0" noProof="0" dirty="0" err="1">
                <a:ln>
                  <a:noFill/>
                </a:ln>
                <a:solidFill>
                  <a:srgbClr val="191B0E"/>
                </a:solidFill>
                <a:effectLst/>
                <a:uLnTx/>
                <a:uFillTx/>
                <a:latin typeface="Arial" panose="020B0604020202020204"/>
                <a:ea typeface="+mn-ea"/>
                <a:cs typeface="+mn-cs"/>
              </a:rPr>
              <a:t>to</a:t>
            </a:r>
            <a:r>
              <a:rPr kumimoji="0" lang="tr-TR" sz="2000" b="0" i="1" u="none" strike="noStrike" kern="1200" cap="none" spc="0" normalizeH="0" baseline="0" noProof="0" dirty="0">
                <a:ln>
                  <a:noFill/>
                </a:ln>
                <a:solidFill>
                  <a:srgbClr val="191B0E"/>
                </a:solidFill>
                <a:effectLst/>
                <a:uLnTx/>
                <a:uFillTx/>
                <a:latin typeface="Arial" panose="020B0604020202020204"/>
                <a:ea typeface="+mn-ea"/>
                <a:cs typeface="+mn-cs"/>
              </a:rPr>
              <a:t> a </a:t>
            </a:r>
            <a:r>
              <a:rPr kumimoji="0" lang="tr-TR" sz="2000" b="0" i="1" u="none" strike="noStrike" kern="1200" cap="none" spc="0" normalizeH="0" baseline="0" noProof="0" dirty="0" err="1">
                <a:ln>
                  <a:noFill/>
                </a:ln>
                <a:solidFill>
                  <a:srgbClr val="191B0E"/>
                </a:solidFill>
                <a:effectLst/>
                <a:uLnTx/>
                <a:uFillTx/>
                <a:latin typeface="Arial" panose="020B0604020202020204"/>
                <a:ea typeface="+mn-ea"/>
                <a:cs typeface="+mn-cs"/>
              </a:rPr>
              <a:t>single</a:t>
            </a:r>
            <a:r>
              <a:rPr kumimoji="0" lang="tr-TR" sz="2000" b="0" i="1" u="none" strike="noStrike" kern="1200" cap="none" spc="0" normalizeH="0" baseline="0" noProof="0" dirty="0">
                <a:ln>
                  <a:noFill/>
                </a:ln>
                <a:solidFill>
                  <a:srgbClr val="191B0E"/>
                </a:solidFill>
                <a:effectLst/>
                <a:uLnTx/>
                <a:uFillTx/>
                <a:latin typeface="Arial" panose="020B0604020202020204"/>
                <a:ea typeface="+mn-ea"/>
                <a:cs typeface="+mn-cs"/>
              </a:rPr>
              <a:t> </a:t>
            </a:r>
            <a:r>
              <a:rPr kumimoji="0" lang="tr-TR" sz="2000" b="0" i="1" u="none" strike="noStrike" kern="1200" cap="none" spc="0" normalizeH="0" baseline="0" noProof="0" dirty="0" err="1">
                <a:ln>
                  <a:noFill/>
                </a:ln>
                <a:solidFill>
                  <a:srgbClr val="191B0E"/>
                </a:solidFill>
                <a:effectLst/>
                <a:uLnTx/>
                <a:uFillTx/>
                <a:latin typeface="Arial" panose="020B0604020202020204"/>
                <a:ea typeface="+mn-ea"/>
                <a:cs typeface="+mn-cs"/>
              </a:rPr>
              <a:t>variable</a:t>
            </a:r>
            <a:endParaRPr kumimoji="0" lang="tr-TR" sz="2000" b="0" i="1" u="none" strike="noStrike" kern="1200" cap="none" spc="0" normalizeH="0" baseline="0" noProof="0" dirty="0">
              <a:ln>
                <a:noFill/>
              </a:ln>
              <a:solidFill>
                <a:srgbClr val="191B0E"/>
              </a:solidFill>
              <a:effectLst/>
              <a:uLnTx/>
              <a:uFillTx/>
              <a:latin typeface="Arial" panose="020B0604020202020204"/>
              <a:ea typeface="+mn-ea"/>
              <a:cs typeface="+mn-cs"/>
            </a:endParaRPr>
          </a:p>
          <a:p>
            <a:pPr marL="914400" marR="0" lvl="1" indent="-384048" algn="l" defTabSz="914400" rtl="0" eaLnBrk="1" fontAlgn="auto" latinLnBrk="0" hangingPunct="1">
              <a:lnSpc>
                <a:spcPct val="94000"/>
              </a:lnSpc>
              <a:spcBef>
                <a:spcPts val="500"/>
              </a:spcBef>
              <a:spcAft>
                <a:spcPts val="200"/>
              </a:spcAft>
              <a:buClrTx/>
              <a:buSzTx/>
              <a:buFont typeface="Franklin Gothic Book" panose="020B0503020102020204" pitchFamily="34" charset="0"/>
              <a:buChar char="–"/>
              <a:tabLst/>
              <a:defRPr/>
            </a:pPr>
            <a:r>
              <a:rPr kumimoji="0" lang="tr-TR" sz="2000" b="0" i="1" u="none" strike="noStrike" kern="1200" cap="none" spc="0" normalizeH="0" baseline="0" noProof="0" dirty="0" err="1">
                <a:ln>
                  <a:noFill/>
                </a:ln>
                <a:solidFill>
                  <a:srgbClr val="191B0E"/>
                </a:solidFill>
                <a:effectLst/>
                <a:uLnTx/>
                <a:uFillTx/>
                <a:latin typeface="Arial" panose="020B0604020202020204"/>
                <a:ea typeface="+mn-ea"/>
                <a:cs typeface="+mn-cs"/>
              </a:rPr>
              <a:t>compare</a:t>
            </a:r>
            <a:r>
              <a:rPr kumimoji="0" lang="tr-TR" sz="2000" b="0" i="1" u="none" strike="noStrike" kern="1200" cap="none" spc="0" normalizeH="0" baseline="0" noProof="0" dirty="0">
                <a:ln>
                  <a:noFill/>
                </a:ln>
                <a:solidFill>
                  <a:srgbClr val="191B0E"/>
                </a:solidFill>
                <a:effectLst/>
                <a:uLnTx/>
                <a:uFillTx/>
                <a:latin typeface="Arial" panose="020B0604020202020204"/>
                <a:ea typeface="+mn-ea"/>
                <a:cs typeface="+mn-cs"/>
              </a:rPr>
              <a:t> </a:t>
            </a:r>
            <a:r>
              <a:rPr kumimoji="0" lang="tr-TR" sz="2000" b="0" i="1" u="none" strike="noStrike" kern="1200" cap="none" spc="0" normalizeH="0" baseline="0" noProof="0" dirty="0" err="1">
                <a:ln>
                  <a:noFill/>
                </a:ln>
                <a:solidFill>
                  <a:srgbClr val="191B0E"/>
                </a:solidFill>
                <a:effectLst/>
                <a:uLnTx/>
                <a:uFillTx/>
                <a:latin typeface="Arial" panose="020B0604020202020204"/>
                <a:ea typeface="+mn-ea"/>
                <a:cs typeface="+mn-cs"/>
              </a:rPr>
              <a:t>groups</a:t>
            </a:r>
            <a:r>
              <a:rPr kumimoji="0" lang="tr-TR" sz="2000" b="0" i="1" u="none" strike="noStrike" kern="1200" cap="none" spc="0" normalizeH="0" baseline="0" noProof="0" dirty="0">
                <a:ln>
                  <a:noFill/>
                </a:ln>
                <a:solidFill>
                  <a:srgbClr val="191B0E"/>
                </a:solidFill>
                <a:effectLst/>
                <a:uLnTx/>
                <a:uFillTx/>
                <a:latin typeface="Arial" panose="020B0604020202020204"/>
                <a:ea typeface="+mn-ea"/>
                <a:cs typeface="+mn-cs"/>
              </a:rPr>
              <a:t> on an </a:t>
            </a:r>
            <a:r>
              <a:rPr kumimoji="0" lang="tr-TR" sz="2000" b="0" i="1" u="none" strike="noStrike" kern="1200" cap="none" spc="0" normalizeH="0" baseline="0" noProof="0" dirty="0" err="1">
                <a:ln>
                  <a:noFill/>
                </a:ln>
                <a:solidFill>
                  <a:srgbClr val="191B0E"/>
                </a:solidFill>
                <a:effectLst/>
                <a:uLnTx/>
                <a:uFillTx/>
                <a:latin typeface="Arial" panose="020B0604020202020204"/>
                <a:ea typeface="+mn-ea"/>
                <a:cs typeface="+mn-cs"/>
              </a:rPr>
              <a:t>outcome</a:t>
            </a:r>
            <a:endParaRPr kumimoji="0" lang="tr-TR" sz="2000" b="0" i="1" u="none" strike="noStrike" kern="1200" cap="none" spc="0" normalizeH="0" baseline="0" noProof="0" dirty="0">
              <a:ln>
                <a:noFill/>
              </a:ln>
              <a:solidFill>
                <a:srgbClr val="191B0E"/>
              </a:solidFill>
              <a:effectLst/>
              <a:uLnTx/>
              <a:uFillTx/>
              <a:latin typeface="Arial" panose="020B0604020202020204"/>
              <a:ea typeface="+mn-ea"/>
              <a:cs typeface="+mn-cs"/>
            </a:endParaRPr>
          </a:p>
          <a:p>
            <a:pPr marL="914400" marR="0" lvl="1" indent="-384048" algn="l" defTabSz="914400" rtl="0" eaLnBrk="1" fontAlgn="auto" latinLnBrk="0" hangingPunct="1">
              <a:lnSpc>
                <a:spcPct val="94000"/>
              </a:lnSpc>
              <a:spcBef>
                <a:spcPts val="500"/>
              </a:spcBef>
              <a:spcAft>
                <a:spcPts val="200"/>
              </a:spcAft>
              <a:buClrTx/>
              <a:buSzTx/>
              <a:buFont typeface="Franklin Gothic Book" panose="020B0503020102020204" pitchFamily="34" charset="0"/>
              <a:buChar char="–"/>
              <a:tabLst/>
              <a:defRPr/>
            </a:pPr>
            <a:r>
              <a:rPr kumimoji="0" lang="tr-TR" sz="2000" b="0" i="1" u="none" strike="noStrike" kern="1200" cap="none" spc="0" normalizeH="0" baseline="0" noProof="0" dirty="0" err="1">
                <a:ln>
                  <a:noFill/>
                </a:ln>
                <a:solidFill>
                  <a:srgbClr val="191B0E"/>
                </a:solidFill>
                <a:effectLst/>
                <a:uLnTx/>
                <a:uFillTx/>
                <a:latin typeface="Arial" panose="020B0604020202020204"/>
                <a:ea typeface="+mn-ea"/>
                <a:cs typeface="+mn-cs"/>
              </a:rPr>
              <a:t>relate</a:t>
            </a:r>
            <a:r>
              <a:rPr kumimoji="0" lang="tr-TR" sz="2000" b="0" i="1" u="none" strike="noStrike" kern="1200" cap="none" spc="0" normalizeH="0" baseline="0" noProof="0" dirty="0">
                <a:ln>
                  <a:noFill/>
                </a:ln>
                <a:solidFill>
                  <a:srgbClr val="191B0E"/>
                </a:solidFill>
                <a:effectLst/>
                <a:uLnTx/>
                <a:uFillTx/>
                <a:latin typeface="Arial" panose="020B0604020202020204"/>
                <a:ea typeface="+mn-ea"/>
                <a:cs typeface="+mn-cs"/>
              </a:rPr>
              <a:t> </a:t>
            </a:r>
            <a:r>
              <a:rPr kumimoji="0" lang="tr-TR" sz="2000" b="0" i="1" u="none" strike="noStrike" kern="1200" cap="none" spc="0" normalizeH="0" baseline="0" noProof="0" dirty="0" err="1">
                <a:ln>
                  <a:noFill/>
                </a:ln>
                <a:solidFill>
                  <a:srgbClr val="191B0E"/>
                </a:solidFill>
                <a:effectLst/>
                <a:uLnTx/>
                <a:uFillTx/>
                <a:latin typeface="Arial" panose="020B0604020202020204"/>
                <a:ea typeface="+mn-ea"/>
                <a:cs typeface="+mn-cs"/>
              </a:rPr>
              <a:t>to</a:t>
            </a:r>
            <a:r>
              <a:rPr kumimoji="0" lang="tr-TR" sz="2000" b="0" i="1" u="none" strike="noStrike" kern="1200" cap="none" spc="0" normalizeH="0" baseline="0" noProof="0" dirty="0">
                <a:ln>
                  <a:noFill/>
                </a:ln>
                <a:solidFill>
                  <a:srgbClr val="191B0E"/>
                </a:solidFill>
                <a:effectLst/>
                <a:uLnTx/>
                <a:uFillTx/>
                <a:latin typeface="Arial" panose="020B0604020202020204"/>
                <a:ea typeface="+mn-ea"/>
                <a:cs typeface="+mn-cs"/>
              </a:rPr>
              <a:t> </a:t>
            </a:r>
            <a:r>
              <a:rPr kumimoji="0" lang="tr-TR" sz="2000" b="0" i="1" u="none" strike="noStrike" kern="1200" cap="none" spc="0" normalizeH="0" baseline="0" noProof="0" dirty="0" err="1">
                <a:ln>
                  <a:noFill/>
                </a:ln>
                <a:solidFill>
                  <a:srgbClr val="191B0E"/>
                </a:solidFill>
                <a:effectLst/>
                <a:uLnTx/>
                <a:uFillTx/>
                <a:latin typeface="Arial" panose="020B0604020202020204"/>
                <a:ea typeface="+mn-ea"/>
                <a:cs typeface="+mn-cs"/>
              </a:rPr>
              <a:t>variables</a:t>
            </a:r>
            <a:endParaRPr kumimoji="0" lang="tr-TR" sz="2000" b="0" i="1" u="none" strike="noStrike" kern="1200" cap="none" spc="0" normalizeH="0" baseline="0" noProof="0" dirty="0">
              <a:ln>
                <a:noFill/>
              </a:ln>
              <a:solidFill>
                <a:srgbClr val="191B0E"/>
              </a:solidFill>
              <a:effectLst/>
              <a:uLnTx/>
              <a:uFillTx/>
              <a:latin typeface="Arial" panose="020B0604020202020204"/>
              <a:ea typeface="+mn-ea"/>
              <a:cs typeface="+mn-cs"/>
            </a:endParaRPr>
          </a:p>
          <a:p>
            <a:pPr marL="914400" marR="0" lvl="1" indent="-384048" algn="l" defTabSz="914400" rtl="0" eaLnBrk="1" fontAlgn="auto" latinLnBrk="0" hangingPunct="1">
              <a:lnSpc>
                <a:spcPct val="94000"/>
              </a:lnSpc>
              <a:spcBef>
                <a:spcPts val="500"/>
              </a:spcBef>
              <a:spcAft>
                <a:spcPts val="200"/>
              </a:spcAft>
              <a:buClrTx/>
              <a:buSzTx/>
              <a:buFont typeface="Franklin Gothic Book" panose="020B0503020102020204" pitchFamily="34" charset="0"/>
              <a:buChar char="–"/>
              <a:tabLst/>
              <a:defRPr/>
            </a:pPr>
            <a:endParaRPr kumimoji="0" lang="tr-TR" sz="2000" b="0" i="1" u="none" strike="noStrike" kern="1200" cap="none" spc="0" normalizeH="0" baseline="0" noProof="0" dirty="0">
              <a:ln>
                <a:noFill/>
              </a:ln>
              <a:solidFill>
                <a:srgbClr val="191B0E"/>
              </a:solidFill>
              <a:effectLst/>
              <a:uLnTx/>
              <a:uFillTx/>
              <a:latin typeface="Arial" panose="020B0604020202020204"/>
              <a:ea typeface="+mn-ea"/>
              <a:cs typeface="+mn-cs"/>
            </a:endParaRPr>
          </a:p>
          <a:p>
            <a:pPr marL="384048" marR="0" lvl="0" indent="-384048" algn="l" defTabSz="914400" rtl="0" eaLnBrk="1" fontAlgn="auto" latinLnBrk="0" hangingPunct="1">
              <a:lnSpc>
                <a:spcPct val="94000"/>
              </a:lnSpc>
              <a:spcBef>
                <a:spcPts val="1000"/>
              </a:spcBef>
              <a:spcAft>
                <a:spcPts val="200"/>
              </a:spcAft>
              <a:buClrTx/>
              <a:buSzTx/>
              <a:buFont typeface="Franklin Gothic Book" panose="020B0503020102020204" pitchFamily="34" charset="0"/>
              <a:buChar char="■"/>
              <a:tabLst/>
              <a:defRPr/>
            </a:pPr>
            <a:r>
              <a:rPr kumimoji="0" lang="tr-TR" sz="2000" b="0" i="0" u="none" strike="noStrike" kern="1200" cap="none" spc="0" normalizeH="0" baseline="0" noProof="0" dirty="0" err="1">
                <a:ln>
                  <a:noFill/>
                </a:ln>
                <a:solidFill>
                  <a:srgbClr val="191B0E"/>
                </a:solidFill>
                <a:effectLst/>
                <a:uLnTx/>
                <a:uFillTx/>
                <a:latin typeface="Arial" panose="020B0604020202020204"/>
                <a:ea typeface="+mn-ea"/>
                <a:cs typeface="+mn-cs"/>
              </a:rPr>
              <a:t>Some</a:t>
            </a:r>
            <a:r>
              <a:rPr kumimoji="0" lang="tr-TR" sz="2000" b="0" i="0" u="none" strike="noStrike" kern="1200" cap="none" spc="0" normalizeH="0" baseline="0" noProof="0" dirty="0">
                <a:ln>
                  <a:noFill/>
                </a:ln>
                <a:solidFill>
                  <a:srgbClr val="191B0E"/>
                </a:solidFill>
                <a:effectLst/>
                <a:uLnTx/>
                <a:uFillTx/>
                <a:latin typeface="Arial" panose="020B0604020202020204"/>
                <a:ea typeface="+mn-ea"/>
                <a:cs typeface="+mn-cs"/>
              </a:rPr>
              <a:t> </a:t>
            </a:r>
            <a:r>
              <a:rPr kumimoji="0" lang="tr-TR" sz="2000" b="0" i="0" u="none" strike="noStrike" kern="1200" cap="none" spc="0" normalizeH="0" baseline="0" noProof="0" dirty="0" err="1">
                <a:ln>
                  <a:noFill/>
                </a:ln>
                <a:solidFill>
                  <a:srgbClr val="191B0E"/>
                </a:solidFill>
                <a:effectLst/>
                <a:uLnTx/>
                <a:uFillTx/>
                <a:latin typeface="Arial" panose="020B0604020202020204"/>
                <a:ea typeface="+mn-ea"/>
                <a:cs typeface="+mn-cs"/>
              </a:rPr>
              <a:t>Guidelines</a:t>
            </a:r>
            <a:endParaRPr kumimoji="0" lang="tr-TR" sz="2000" b="0" i="0" u="none" strike="noStrike" kern="1200" cap="none" spc="0" normalizeH="0" baseline="0" noProof="0" dirty="0">
              <a:ln>
                <a:noFill/>
              </a:ln>
              <a:solidFill>
                <a:srgbClr val="191B0E"/>
              </a:solidFill>
              <a:effectLst/>
              <a:uLnTx/>
              <a:uFillTx/>
              <a:latin typeface="Arial" panose="020B0604020202020204"/>
              <a:ea typeface="+mn-ea"/>
              <a:cs typeface="+mn-cs"/>
            </a:endParaRPr>
          </a:p>
          <a:p>
            <a:pPr marL="914400" marR="0" lvl="1" indent="-384048" algn="l" defTabSz="914400" rtl="0" eaLnBrk="1" fontAlgn="auto" latinLnBrk="0" hangingPunct="1">
              <a:lnSpc>
                <a:spcPct val="94000"/>
              </a:lnSpc>
              <a:spcBef>
                <a:spcPts val="500"/>
              </a:spcBef>
              <a:spcAft>
                <a:spcPts val="200"/>
              </a:spcAft>
              <a:buClrTx/>
              <a:buSzTx/>
              <a:buFont typeface="Franklin Gothic Book" panose="020B0503020102020204" pitchFamily="34" charset="0"/>
              <a:buChar char="–"/>
              <a:tabLst/>
              <a:defRPr/>
            </a:pPr>
            <a:r>
              <a:rPr kumimoji="0" lang="tr-TR" sz="2000" b="0" i="1" u="none" strike="noStrike" kern="1200" cap="none" spc="0" normalizeH="0" baseline="0" noProof="0" dirty="0" err="1">
                <a:ln>
                  <a:noFill/>
                </a:ln>
                <a:solidFill>
                  <a:srgbClr val="191B0E"/>
                </a:solidFill>
                <a:effectLst/>
                <a:uLnTx/>
                <a:uFillTx/>
                <a:latin typeface="Arial" panose="020B0604020202020204"/>
                <a:ea typeface="+mn-ea"/>
                <a:cs typeface="+mn-cs"/>
              </a:rPr>
              <a:t>Begin</a:t>
            </a:r>
            <a:r>
              <a:rPr kumimoji="0" lang="tr-TR" sz="2000" b="0" i="1" u="none" strike="noStrike" kern="1200" cap="none" spc="0" normalizeH="0" baseline="0" noProof="0" dirty="0">
                <a:ln>
                  <a:noFill/>
                </a:ln>
                <a:solidFill>
                  <a:srgbClr val="191B0E"/>
                </a:solidFill>
                <a:effectLst/>
                <a:uLnTx/>
                <a:uFillTx/>
                <a:latin typeface="Arial" panose="020B0604020202020204"/>
                <a:ea typeface="+mn-ea"/>
                <a:cs typeface="+mn-cs"/>
              </a:rPr>
              <a:t> </a:t>
            </a:r>
            <a:r>
              <a:rPr kumimoji="0" lang="tr-TR" sz="2000" b="0" i="1" u="none" strike="noStrike" kern="1200" cap="none" spc="0" normalizeH="0" baseline="0" noProof="0" dirty="0" err="1">
                <a:ln>
                  <a:noFill/>
                </a:ln>
                <a:solidFill>
                  <a:srgbClr val="191B0E"/>
                </a:solidFill>
                <a:effectLst/>
                <a:uLnTx/>
                <a:uFillTx/>
                <a:latin typeface="Arial" panose="020B0604020202020204"/>
                <a:ea typeface="+mn-ea"/>
                <a:cs typeface="+mn-cs"/>
              </a:rPr>
              <a:t>with</a:t>
            </a:r>
            <a:r>
              <a:rPr kumimoji="0" lang="tr-TR" sz="2000" b="0" i="1" u="none" strike="noStrike" kern="1200" cap="none" spc="0" normalizeH="0" baseline="0" noProof="0" dirty="0">
                <a:ln>
                  <a:noFill/>
                </a:ln>
                <a:solidFill>
                  <a:srgbClr val="191B0E"/>
                </a:solidFill>
                <a:effectLst/>
                <a:uLnTx/>
                <a:uFillTx/>
                <a:latin typeface="Arial" panose="020B0604020202020204"/>
                <a:ea typeface="+mn-ea"/>
                <a:cs typeface="+mn-cs"/>
              </a:rPr>
              <a:t> How, </a:t>
            </a:r>
            <a:r>
              <a:rPr kumimoji="0" lang="tr-TR" sz="2000" b="0" i="1" u="none" strike="noStrike" kern="1200" cap="none" spc="0" normalizeH="0" baseline="0" noProof="0" dirty="0" err="1">
                <a:ln>
                  <a:noFill/>
                </a:ln>
                <a:solidFill>
                  <a:srgbClr val="191B0E"/>
                </a:solidFill>
                <a:effectLst/>
                <a:uLnTx/>
                <a:uFillTx/>
                <a:latin typeface="Arial" panose="020B0604020202020204"/>
                <a:ea typeface="+mn-ea"/>
                <a:cs typeface="+mn-cs"/>
              </a:rPr>
              <a:t>What</a:t>
            </a:r>
            <a:r>
              <a:rPr kumimoji="0" lang="tr-TR" sz="2000" b="0" i="1" u="none" strike="noStrike" kern="1200" cap="none" spc="0" normalizeH="0" baseline="0" noProof="0" dirty="0">
                <a:ln>
                  <a:noFill/>
                </a:ln>
                <a:solidFill>
                  <a:srgbClr val="191B0E"/>
                </a:solidFill>
                <a:effectLst/>
                <a:uLnTx/>
                <a:uFillTx/>
                <a:latin typeface="Arial" panose="020B0604020202020204"/>
                <a:ea typeface="+mn-ea"/>
                <a:cs typeface="+mn-cs"/>
              </a:rPr>
              <a:t>, </a:t>
            </a:r>
            <a:r>
              <a:rPr kumimoji="0" lang="tr-TR" sz="2000" b="0" i="1" u="none" strike="noStrike" kern="1200" cap="none" spc="0" normalizeH="0" baseline="0" noProof="0" dirty="0" err="1">
                <a:ln>
                  <a:noFill/>
                </a:ln>
                <a:solidFill>
                  <a:srgbClr val="191B0E"/>
                </a:solidFill>
                <a:effectLst/>
                <a:uLnTx/>
                <a:uFillTx/>
                <a:latin typeface="Arial" panose="020B0604020202020204"/>
                <a:ea typeface="+mn-ea"/>
                <a:cs typeface="+mn-cs"/>
              </a:rPr>
              <a:t>Why</a:t>
            </a:r>
            <a:r>
              <a:rPr kumimoji="0" lang="tr-TR" sz="2000" b="0" i="1" u="none" strike="noStrike" kern="1200" cap="none" spc="0" normalizeH="0" baseline="0" noProof="0" dirty="0">
                <a:ln>
                  <a:noFill/>
                </a:ln>
                <a:solidFill>
                  <a:srgbClr val="191B0E"/>
                </a:solidFill>
                <a:effectLst/>
                <a:uLnTx/>
                <a:uFillTx/>
                <a:latin typeface="Arial" panose="020B0604020202020204"/>
                <a:ea typeface="+mn-ea"/>
                <a:cs typeface="+mn-cs"/>
              </a:rPr>
              <a:t>, </a:t>
            </a:r>
            <a:r>
              <a:rPr kumimoji="0" lang="tr-TR" sz="2000" b="0" i="1" u="none" strike="noStrike" kern="1200" cap="none" spc="0" normalizeH="0" baseline="0" noProof="0" dirty="0" err="1">
                <a:ln>
                  <a:noFill/>
                </a:ln>
                <a:solidFill>
                  <a:srgbClr val="191B0E"/>
                </a:solidFill>
                <a:effectLst/>
                <a:uLnTx/>
                <a:uFillTx/>
                <a:latin typeface="Arial" panose="020B0604020202020204"/>
                <a:ea typeface="+mn-ea"/>
                <a:cs typeface="+mn-cs"/>
              </a:rPr>
              <a:t>To</a:t>
            </a:r>
            <a:r>
              <a:rPr kumimoji="0" lang="tr-TR" sz="2000" b="0" i="1" u="none" strike="noStrike" kern="1200" cap="none" spc="0" normalizeH="0" baseline="0" noProof="0" dirty="0">
                <a:ln>
                  <a:noFill/>
                </a:ln>
                <a:solidFill>
                  <a:srgbClr val="191B0E"/>
                </a:solidFill>
                <a:effectLst/>
                <a:uLnTx/>
                <a:uFillTx/>
                <a:latin typeface="Arial" panose="020B0604020202020204"/>
                <a:ea typeface="+mn-ea"/>
                <a:cs typeface="+mn-cs"/>
              </a:rPr>
              <a:t> </a:t>
            </a:r>
            <a:r>
              <a:rPr kumimoji="0" lang="tr-TR" sz="2000" b="0" i="1" u="none" strike="noStrike" kern="1200" cap="none" spc="0" normalizeH="0" baseline="0" noProof="0" dirty="0" err="1">
                <a:ln>
                  <a:noFill/>
                </a:ln>
                <a:solidFill>
                  <a:srgbClr val="191B0E"/>
                </a:solidFill>
                <a:effectLst/>
                <a:uLnTx/>
                <a:uFillTx/>
                <a:latin typeface="Arial" panose="020B0604020202020204"/>
                <a:ea typeface="+mn-ea"/>
                <a:cs typeface="+mn-cs"/>
              </a:rPr>
              <a:t>what</a:t>
            </a:r>
            <a:r>
              <a:rPr kumimoji="0" lang="tr-TR" sz="2000" b="0" i="1" u="none" strike="noStrike" kern="1200" cap="none" spc="0" normalizeH="0" baseline="0" noProof="0" dirty="0">
                <a:ln>
                  <a:noFill/>
                </a:ln>
                <a:solidFill>
                  <a:srgbClr val="191B0E"/>
                </a:solidFill>
                <a:effectLst/>
                <a:uLnTx/>
                <a:uFillTx/>
                <a:latin typeface="Arial" panose="020B0604020202020204"/>
                <a:ea typeface="+mn-ea"/>
                <a:cs typeface="+mn-cs"/>
              </a:rPr>
              <a:t> </a:t>
            </a:r>
            <a:r>
              <a:rPr kumimoji="0" lang="tr-TR" sz="2000" b="0" i="1" u="none" strike="noStrike" kern="1200" cap="none" spc="0" normalizeH="0" baseline="0" noProof="0" dirty="0" err="1">
                <a:ln>
                  <a:noFill/>
                </a:ln>
                <a:solidFill>
                  <a:srgbClr val="191B0E"/>
                </a:solidFill>
                <a:effectLst/>
                <a:uLnTx/>
                <a:uFillTx/>
                <a:latin typeface="Arial" panose="020B0604020202020204"/>
                <a:ea typeface="+mn-ea"/>
                <a:cs typeface="+mn-cs"/>
              </a:rPr>
              <a:t>extent</a:t>
            </a:r>
            <a:r>
              <a:rPr kumimoji="0" lang="tr-TR" sz="2000" b="0" i="1" u="none" strike="noStrike" kern="1200" cap="none" spc="0" normalizeH="0" baseline="0" noProof="0" dirty="0">
                <a:ln>
                  <a:noFill/>
                </a:ln>
                <a:solidFill>
                  <a:srgbClr val="191B0E"/>
                </a:solidFill>
                <a:effectLst/>
                <a:uLnTx/>
                <a:uFillTx/>
                <a:latin typeface="Arial" panose="020B0604020202020204"/>
                <a:ea typeface="+mn-ea"/>
                <a:cs typeface="+mn-cs"/>
              </a:rPr>
              <a:t>,…</a:t>
            </a:r>
          </a:p>
          <a:p>
            <a:pPr marL="914400" marR="0" lvl="1" indent="-384048" algn="l" defTabSz="914400" rtl="0" eaLnBrk="1" fontAlgn="auto" latinLnBrk="0" hangingPunct="1">
              <a:lnSpc>
                <a:spcPct val="94000"/>
              </a:lnSpc>
              <a:spcBef>
                <a:spcPts val="500"/>
              </a:spcBef>
              <a:spcAft>
                <a:spcPts val="200"/>
              </a:spcAft>
              <a:buClrTx/>
              <a:buSzTx/>
              <a:buFont typeface="Franklin Gothic Book" panose="020B0503020102020204" pitchFamily="34" charset="0"/>
              <a:buChar char="–"/>
              <a:tabLst/>
              <a:defRPr/>
            </a:pPr>
            <a:r>
              <a:rPr kumimoji="0" lang="tr-TR" sz="2000" b="0" i="1" u="none" strike="noStrike" kern="1200" cap="none" spc="0" normalizeH="0" baseline="0" noProof="0" dirty="0" err="1">
                <a:ln>
                  <a:noFill/>
                </a:ln>
                <a:solidFill>
                  <a:srgbClr val="191B0E"/>
                </a:solidFill>
                <a:effectLst/>
                <a:uLnTx/>
                <a:uFillTx/>
                <a:latin typeface="Arial" panose="020B0604020202020204"/>
                <a:ea typeface="+mn-ea"/>
                <a:cs typeface="+mn-cs"/>
              </a:rPr>
              <a:t>Specify</a:t>
            </a:r>
            <a:r>
              <a:rPr kumimoji="0" lang="tr-TR" sz="2000" b="0" i="1" u="none" strike="noStrike" kern="1200" cap="none" spc="0" normalizeH="0" baseline="0" noProof="0" dirty="0">
                <a:ln>
                  <a:noFill/>
                </a:ln>
                <a:solidFill>
                  <a:srgbClr val="191B0E"/>
                </a:solidFill>
                <a:effectLst/>
                <a:uLnTx/>
                <a:uFillTx/>
                <a:latin typeface="Arial" panose="020B0604020202020204"/>
                <a:ea typeface="+mn-ea"/>
                <a:cs typeface="+mn-cs"/>
              </a:rPr>
              <a:t> the </a:t>
            </a:r>
            <a:r>
              <a:rPr kumimoji="0" lang="tr-TR" sz="2000" b="0" i="1" u="none" strike="noStrike" kern="1200" cap="none" spc="0" normalizeH="0" baseline="0" noProof="0" dirty="0" err="1">
                <a:ln>
                  <a:noFill/>
                </a:ln>
                <a:solidFill>
                  <a:srgbClr val="191B0E"/>
                </a:solidFill>
                <a:effectLst/>
                <a:uLnTx/>
                <a:uFillTx/>
                <a:latin typeface="Arial" panose="020B0604020202020204"/>
                <a:ea typeface="+mn-ea"/>
                <a:cs typeface="+mn-cs"/>
              </a:rPr>
              <a:t>independent</a:t>
            </a:r>
            <a:r>
              <a:rPr kumimoji="0" lang="tr-TR" sz="2000" b="0" i="1" u="none" strike="noStrike" kern="1200" cap="none" spc="0" normalizeH="0" baseline="0" noProof="0" dirty="0">
                <a:ln>
                  <a:noFill/>
                </a:ln>
                <a:solidFill>
                  <a:srgbClr val="191B0E"/>
                </a:solidFill>
                <a:effectLst/>
                <a:uLnTx/>
                <a:uFillTx/>
                <a:latin typeface="Arial" panose="020B0604020202020204"/>
                <a:ea typeface="+mn-ea"/>
                <a:cs typeface="+mn-cs"/>
              </a:rPr>
              <a:t>, </a:t>
            </a:r>
            <a:r>
              <a:rPr kumimoji="0" lang="tr-TR" sz="2000" b="0" i="1" u="none" strike="noStrike" kern="1200" cap="none" spc="0" normalizeH="0" baseline="0" noProof="0" dirty="0" err="1">
                <a:ln>
                  <a:noFill/>
                </a:ln>
                <a:solidFill>
                  <a:srgbClr val="191B0E"/>
                </a:solidFill>
                <a:effectLst/>
                <a:uLnTx/>
                <a:uFillTx/>
                <a:latin typeface="Arial" panose="020B0604020202020204"/>
                <a:ea typeface="+mn-ea"/>
                <a:cs typeface="+mn-cs"/>
              </a:rPr>
              <a:t>dependent</a:t>
            </a:r>
            <a:r>
              <a:rPr kumimoji="0" lang="tr-TR" sz="2000" b="0" i="1" u="none" strike="noStrike" kern="1200" cap="none" spc="0" normalizeH="0" baseline="0" noProof="0" dirty="0">
                <a:ln>
                  <a:noFill/>
                </a:ln>
                <a:solidFill>
                  <a:srgbClr val="191B0E"/>
                </a:solidFill>
                <a:effectLst/>
                <a:uLnTx/>
                <a:uFillTx/>
                <a:latin typeface="Arial" panose="020B0604020202020204"/>
                <a:ea typeface="+mn-ea"/>
                <a:cs typeface="+mn-cs"/>
              </a:rPr>
              <a:t> </a:t>
            </a:r>
            <a:r>
              <a:rPr kumimoji="0" lang="tr-TR" sz="2000" b="0" i="1" u="none" strike="noStrike" kern="1200" cap="none" spc="0" normalizeH="0" baseline="0" noProof="0" dirty="0" err="1">
                <a:ln>
                  <a:noFill/>
                </a:ln>
                <a:solidFill>
                  <a:srgbClr val="191B0E"/>
                </a:solidFill>
                <a:effectLst/>
                <a:uLnTx/>
                <a:uFillTx/>
                <a:latin typeface="Arial" panose="020B0604020202020204"/>
                <a:ea typeface="+mn-ea"/>
                <a:cs typeface="+mn-cs"/>
              </a:rPr>
              <a:t>and</a:t>
            </a:r>
            <a:r>
              <a:rPr kumimoji="0" lang="tr-TR" sz="2000" b="0" i="1" u="none" strike="noStrike" kern="1200" cap="none" spc="0" normalizeH="0" baseline="0" noProof="0" dirty="0">
                <a:ln>
                  <a:noFill/>
                </a:ln>
                <a:solidFill>
                  <a:srgbClr val="191B0E"/>
                </a:solidFill>
                <a:effectLst/>
                <a:uLnTx/>
                <a:uFillTx/>
                <a:latin typeface="Arial" panose="020B0604020202020204"/>
                <a:ea typeface="+mn-ea"/>
                <a:cs typeface="+mn-cs"/>
              </a:rPr>
              <a:t> </a:t>
            </a:r>
            <a:r>
              <a:rPr kumimoji="0" lang="tr-TR" sz="2000" b="0" i="1" u="none" strike="noStrike" kern="1200" cap="none" spc="0" normalizeH="0" baseline="0" noProof="0" dirty="0" err="1">
                <a:ln>
                  <a:noFill/>
                </a:ln>
                <a:solidFill>
                  <a:srgbClr val="191B0E"/>
                </a:solidFill>
                <a:effectLst/>
                <a:uLnTx/>
                <a:uFillTx/>
                <a:latin typeface="Arial" panose="020B0604020202020204"/>
                <a:ea typeface="+mn-ea"/>
                <a:cs typeface="+mn-cs"/>
              </a:rPr>
              <a:t>mediating</a:t>
            </a:r>
            <a:r>
              <a:rPr kumimoji="0" lang="tr-TR" sz="2000" b="0" i="1" u="none" strike="noStrike" kern="1200" cap="none" spc="0" normalizeH="0" baseline="0" noProof="0" dirty="0">
                <a:ln>
                  <a:noFill/>
                </a:ln>
                <a:solidFill>
                  <a:srgbClr val="191B0E"/>
                </a:solidFill>
                <a:effectLst/>
                <a:uLnTx/>
                <a:uFillTx/>
                <a:latin typeface="Arial" panose="020B0604020202020204"/>
                <a:ea typeface="+mn-ea"/>
                <a:cs typeface="+mn-cs"/>
              </a:rPr>
              <a:t>/</a:t>
            </a:r>
            <a:r>
              <a:rPr kumimoji="0" lang="tr-TR" sz="2000" b="0" i="1" u="none" strike="noStrike" kern="1200" cap="none" spc="0" normalizeH="0" baseline="0" noProof="0" dirty="0" err="1">
                <a:ln>
                  <a:noFill/>
                </a:ln>
                <a:solidFill>
                  <a:srgbClr val="191B0E"/>
                </a:solidFill>
                <a:effectLst/>
                <a:uLnTx/>
                <a:uFillTx/>
                <a:latin typeface="Arial" panose="020B0604020202020204"/>
                <a:ea typeface="+mn-ea"/>
                <a:cs typeface="+mn-cs"/>
              </a:rPr>
              <a:t>control</a:t>
            </a:r>
            <a:r>
              <a:rPr kumimoji="0" lang="tr-TR" sz="2000" b="0" i="1" u="none" strike="noStrike" kern="1200" cap="none" spc="0" normalizeH="0" baseline="0" noProof="0" dirty="0">
                <a:ln>
                  <a:noFill/>
                </a:ln>
                <a:solidFill>
                  <a:srgbClr val="191B0E"/>
                </a:solidFill>
                <a:effectLst/>
                <a:uLnTx/>
                <a:uFillTx/>
                <a:latin typeface="Arial" panose="020B0604020202020204"/>
                <a:ea typeface="+mn-ea"/>
                <a:cs typeface="+mn-cs"/>
              </a:rPr>
              <a:t> </a:t>
            </a:r>
            <a:r>
              <a:rPr kumimoji="0" lang="tr-TR" sz="2000" b="0" i="1" u="none" strike="noStrike" kern="1200" cap="none" spc="0" normalizeH="0" baseline="0" noProof="0" dirty="0" err="1">
                <a:ln>
                  <a:noFill/>
                </a:ln>
                <a:solidFill>
                  <a:srgbClr val="191B0E"/>
                </a:solidFill>
                <a:effectLst/>
                <a:uLnTx/>
                <a:uFillTx/>
                <a:latin typeface="Arial" panose="020B0604020202020204"/>
                <a:ea typeface="+mn-ea"/>
                <a:cs typeface="+mn-cs"/>
              </a:rPr>
              <a:t>variables</a:t>
            </a:r>
            <a:endParaRPr kumimoji="0" lang="tr-TR" sz="2000" b="0" i="1" u="none" strike="noStrike" kern="1200" cap="none" spc="0" normalizeH="0" baseline="0" noProof="0" dirty="0">
              <a:ln>
                <a:noFill/>
              </a:ln>
              <a:solidFill>
                <a:srgbClr val="191B0E"/>
              </a:solidFill>
              <a:effectLst/>
              <a:uLnTx/>
              <a:uFillTx/>
              <a:latin typeface="Arial" panose="020B0604020202020204"/>
              <a:ea typeface="+mn-ea"/>
              <a:cs typeface="+mn-cs"/>
            </a:endParaRPr>
          </a:p>
          <a:p>
            <a:pPr marL="914400" marR="0" lvl="1" indent="-384048" algn="l" defTabSz="914400" rtl="0" eaLnBrk="1" fontAlgn="auto" latinLnBrk="0" hangingPunct="1">
              <a:lnSpc>
                <a:spcPct val="94000"/>
              </a:lnSpc>
              <a:spcBef>
                <a:spcPts val="500"/>
              </a:spcBef>
              <a:spcAft>
                <a:spcPts val="200"/>
              </a:spcAft>
              <a:buClrTx/>
              <a:buSzTx/>
              <a:buFont typeface="Franklin Gothic Book" panose="020B0503020102020204" pitchFamily="34" charset="0"/>
              <a:buChar char="–"/>
              <a:tabLst/>
              <a:defRPr/>
            </a:pPr>
            <a:r>
              <a:rPr kumimoji="0" lang="tr-TR" sz="2000" b="0" i="1" u="none" strike="noStrike" kern="1200" cap="none" spc="0" normalizeH="0" baseline="0" noProof="0" dirty="0" err="1">
                <a:ln>
                  <a:noFill/>
                </a:ln>
                <a:solidFill>
                  <a:srgbClr val="191B0E"/>
                </a:solidFill>
                <a:effectLst/>
                <a:uLnTx/>
                <a:uFillTx/>
                <a:latin typeface="Arial" panose="020B0604020202020204"/>
                <a:ea typeface="+mn-ea"/>
                <a:cs typeface="+mn-cs"/>
              </a:rPr>
              <a:t>Use</a:t>
            </a:r>
            <a:r>
              <a:rPr kumimoji="0" lang="tr-TR" sz="2000" b="0" i="1" u="none" strike="noStrike" kern="1200" cap="none" spc="0" normalizeH="0" baseline="0" noProof="0" dirty="0">
                <a:ln>
                  <a:noFill/>
                </a:ln>
                <a:solidFill>
                  <a:srgbClr val="191B0E"/>
                </a:solidFill>
                <a:effectLst/>
                <a:uLnTx/>
                <a:uFillTx/>
                <a:latin typeface="Arial" panose="020B0604020202020204"/>
                <a:ea typeface="+mn-ea"/>
                <a:cs typeface="+mn-cs"/>
              </a:rPr>
              <a:t> the </a:t>
            </a:r>
            <a:r>
              <a:rPr kumimoji="0" lang="tr-TR" sz="2000" b="0" i="1" u="none" strike="noStrike" kern="1200" cap="none" spc="0" normalizeH="0" baseline="0" noProof="0" dirty="0" err="1">
                <a:ln>
                  <a:noFill/>
                </a:ln>
                <a:solidFill>
                  <a:srgbClr val="191B0E"/>
                </a:solidFill>
                <a:effectLst/>
                <a:uLnTx/>
                <a:uFillTx/>
                <a:latin typeface="Arial" panose="020B0604020202020204"/>
                <a:ea typeface="+mn-ea"/>
                <a:cs typeface="+mn-cs"/>
              </a:rPr>
              <a:t>words</a:t>
            </a:r>
            <a:r>
              <a:rPr kumimoji="0" lang="tr-TR" sz="2000" b="0" i="1" u="none" strike="noStrike" kern="1200" cap="none" spc="0" normalizeH="0" baseline="0" noProof="0" dirty="0">
                <a:ln>
                  <a:noFill/>
                </a:ln>
                <a:solidFill>
                  <a:srgbClr val="191B0E"/>
                </a:solidFill>
                <a:effectLst/>
                <a:uLnTx/>
                <a:uFillTx/>
                <a:latin typeface="Arial" panose="020B0604020202020204"/>
                <a:ea typeface="+mn-ea"/>
                <a:cs typeface="+mn-cs"/>
              </a:rPr>
              <a:t> </a:t>
            </a:r>
            <a:r>
              <a:rPr kumimoji="0" lang="tr-TR" sz="2000" b="0" i="1" u="none" strike="noStrike" kern="1200" cap="none" spc="0" normalizeH="0" baseline="0" noProof="0" dirty="0" err="1">
                <a:ln>
                  <a:noFill/>
                </a:ln>
                <a:solidFill>
                  <a:srgbClr val="191B0E"/>
                </a:solidFill>
                <a:effectLst/>
                <a:uLnTx/>
                <a:uFillTx/>
                <a:latin typeface="Arial" panose="020B0604020202020204"/>
                <a:ea typeface="+mn-ea"/>
                <a:cs typeface="+mn-cs"/>
              </a:rPr>
              <a:t>describe</a:t>
            </a:r>
            <a:r>
              <a:rPr kumimoji="0" lang="tr-TR" sz="2000" b="0" i="1" u="none" strike="noStrike" kern="1200" cap="none" spc="0" normalizeH="0" baseline="0" noProof="0" dirty="0">
                <a:ln>
                  <a:noFill/>
                </a:ln>
                <a:solidFill>
                  <a:srgbClr val="191B0E"/>
                </a:solidFill>
                <a:effectLst/>
                <a:uLnTx/>
                <a:uFillTx/>
                <a:latin typeface="Arial" panose="020B0604020202020204"/>
                <a:ea typeface="+mn-ea"/>
                <a:cs typeface="+mn-cs"/>
              </a:rPr>
              <a:t>, </a:t>
            </a:r>
            <a:r>
              <a:rPr kumimoji="0" lang="tr-TR" sz="2000" b="0" i="1" u="none" strike="noStrike" kern="1200" cap="none" spc="0" normalizeH="0" baseline="0" noProof="0" dirty="0" err="1">
                <a:ln>
                  <a:noFill/>
                </a:ln>
                <a:solidFill>
                  <a:srgbClr val="191B0E"/>
                </a:solidFill>
                <a:effectLst/>
                <a:uLnTx/>
                <a:uFillTx/>
                <a:latin typeface="Arial" panose="020B0604020202020204"/>
                <a:ea typeface="+mn-ea"/>
                <a:cs typeface="+mn-cs"/>
              </a:rPr>
              <a:t>compare</a:t>
            </a:r>
            <a:r>
              <a:rPr kumimoji="0" lang="tr-TR" sz="2000" b="0" i="1" u="none" strike="noStrike" kern="1200" cap="none" spc="0" normalizeH="0" baseline="0" noProof="0" dirty="0">
                <a:ln>
                  <a:noFill/>
                </a:ln>
                <a:solidFill>
                  <a:srgbClr val="191B0E"/>
                </a:solidFill>
                <a:effectLst/>
                <a:uLnTx/>
                <a:uFillTx/>
                <a:latin typeface="Arial" panose="020B0604020202020204"/>
                <a:ea typeface="+mn-ea"/>
                <a:cs typeface="+mn-cs"/>
              </a:rPr>
              <a:t>, </a:t>
            </a:r>
            <a:r>
              <a:rPr kumimoji="0" lang="tr-TR" sz="2000" b="0" i="1" u="none" strike="noStrike" kern="1200" cap="none" spc="0" normalizeH="0" baseline="0" noProof="0" dirty="0" err="1">
                <a:ln>
                  <a:noFill/>
                </a:ln>
                <a:solidFill>
                  <a:srgbClr val="191B0E"/>
                </a:solidFill>
                <a:effectLst/>
                <a:uLnTx/>
                <a:uFillTx/>
                <a:latin typeface="Arial" panose="020B0604020202020204"/>
                <a:ea typeface="+mn-ea"/>
                <a:cs typeface="+mn-cs"/>
              </a:rPr>
              <a:t>relate</a:t>
            </a:r>
            <a:r>
              <a:rPr kumimoji="0" lang="tr-TR" sz="2000" b="0" i="1" u="none" strike="noStrike" kern="1200" cap="none" spc="0" normalizeH="0" baseline="0" noProof="0" dirty="0">
                <a:ln>
                  <a:noFill/>
                </a:ln>
                <a:solidFill>
                  <a:srgbClr val="191B0E"/>
                </a:solidFill>
                <a:effectLst/>
                <a:uLnTx/>
                <a:uFillTx/>
                <a:latin typeface="Arial" panose="020B0604020202020204"/>
                <a:ea typeface="+mn-ea"/>
                <a:cs typeface="+mn-cs"/>
              </a:rPr>
              <a:t>, </a:t>
            </a:r>
            <a:r>
              <a:rPr kumimoji="0" lang="tr-TR" sz="2000" b="0" i="1" u="none" strike="noStrike" kern="1200" cap="none" spc="0" normalizeH="0" baseline="0" noProof="0" dirty="0" err="1">
                <a:ln>
                  <a:noFill/>
                </a:ln>
                <a:solidFill>
                  <a:srgbClr val="191B0E"/>
                </a:solidFill>
                <a:effectLst/>
                <a:uLnTx/>
                <a:uFillTx/>
                <a:latin typeface="Arial" panose="020B0604020202020204"/>
                <a:ea typeface="+mn-ea"/>
                <a:cs typeface="+mn-cs"/>
              </a:rPr>
              <a:t>cause</a:t>
            </a:r>
            <a:r>
              <a:rPr kumimoji="0" lang="tr-TR" sz="2000" b="0" i="1" u="none" strike="noStrike" kern="1200" cap="none" spc="0" normalizeH="0" baseline="0" noProof="0" dirty="0">
                <a:ln>
                  <a:noFill/>
                </a:ln>
                <a:solidFill>
                  <a:srgbClr val="191B0E"/>
                </a:solidFill>
                <a:effectLst/>
                <a:uLnTx/>
                <a:uFillTx/>
                <a:latin typeface="Arial" panose="020B0604020202020204"/>
                <a:ea typeface="+mn-ea"/>
                <a:cs typeface="+mn-cs"/>
              </a:rPr>
              <a:t>, </a:t>
            </a:r>
            <a:r>
              <a:rPr kumimoji="0" lang="tr-TR" sz="2000" b="0" i="1" u="none" strike="noStrike" kern="1200" cap="none" spc="0" normalizeH="0" baseline="0" noProof="0" dirty="0" err="1">
                <a:ln>
                  <a:noFill/>
                </a:ln>
                <a:solidFill>
                  <a:srgbClr val="191B0E"/>
                </a:solidFill>
                <a:effectLst/>
                <a:uLnTx/>
                <a:uFillTx/>
                <a:latin typeface="Arial" panose="020B0604020202020204"/>
                <a:ea typeface="+mn-ea"/>
                <a:cs typeface="+mn-cs"/>
              </a:rPr>
              <a:t>effect</a:t>
            </a:r>
            <a:r>
              <a:rPr kumimoji="0" lang="tr-TR" sz="2000" b="0" i="1" u="none" strike="noStrike" kern="1200" cap="none" spc="0" normalizeH="0" baseline="0" noProof="0" dirty="0">
                <a:ln>
                  <a:noFill/>
                </a:ln>
                <a:solidFill>
                  <a:srgbClr val="191B0E"/>
                </a:solidFill>
                <a:effectLst/>
                <a:uLnTx/>
                <a:uFillTx/>
                <a:latin typeface="Arial" panose="020B0604020202020204"/>
                <a:ea typeface="+mn-ea"/>
                <a:cs typeface="+mn-cs"/>
              </a:rPr>
              <a:t>,…</a:t>
            </a:r>
          </a:p>
          <a:p>
            <a:pPr marL="914400" marR="0" lvl="1" indent="-384048" algn="l" defTabSz="914400" rtl="0" eaLnBrk="1" fontAlgn="auto" latinLnBrk="0" hangingPunct="1">
              <a:lnSpc>
                <a:spcPct val="94000"/>
              </a:lnSpc>
              <a:spcBef>
                <a:spcPts val="500"/>
              </a:spcBef>
              <a:spcAft>
                <a:spcPts val="200"/>
              </a:spcAft>
              <a:buClrTx/>
              <a:buSzTx/>
              <a:buFont typeface="Franklin Gothic Book" panose="020B0503020102020204" pitchFamily="34" charset="0"/>
              <a:buChar char="–"/>
              <a:tabLst/>
              <a:defRPr/>
            </a:pPr>
            <a:r>
              <a:rPr kumimoji="0" lang="tr-TR" sz="2000" b="0" i="1" u="none" strike="noStrike" kern="1200" cap="none" spc="0" normalizeH="0" baseline="0" noProof="0" dirty="0" err="1">
                <a:ln>
                  <a:noFill/>
                </a:ln>
                <a:solidFill>
                  <a:srgbClr val="191B0E"/>
                </a:solidFill>
                <a:effectLst/>
                <a:uLnTx/>
                <a:uFillTx/>
                <a:latin typeface="Arial" panose="020B0604020202020204"/>
                <a:ea typeface="+mn-ea"/>
                <a:cs typeface="+mn-cs"/>
              </a:rPr>
              <a:t>Indicate</a:t>
            </a:r>
            <a:r>
              <a:rPr kumimoji="0" lang="tr-TR" sz="2000" b="0" i="1" u="none" strike="noStrike" kern="1200" cap="none" spc="0" normalizeH="0" baseline="0" noProof="0" dirty="0">
                <a:ln>
                  <a:noFill/>
                </a:ln>
                <a:solidFill>
                  <a:srgbClr val="191B0E"/>
                </a:solidFill>
                <a:effectLst/>
                <a:uLnTx/>
                <a:uFillTx/>
                <a:latin typeface="Arial" panose="020B0604020202020204"/>
                <a:ea typeface="+mn-ea"/>
                <a:cs typeface="+mn-cs"/>
              </a:rPr>
              <a:t> the </a:t>
            </a:r>
            <a:r>
              <a:rPr kumimoji="0" lang="tr-TR" sz="2000" b="0" i="1" u="none" strike="noStrike" kern="1200" cap="none" spc="0" normalizeH="0" baseline="0" noProof="0" dirty="0" err="1">
                <a:ln>
                  <a:noFill/>
                </a:ln>
                <a:solidFill>
                  <a:srgbClr val="191B0E"/>
                </a:solidFill>
                <a:effectLst/>
                <a:uLnTx/>
                <a:uFillTx/>
                <a:latin typeface="Arial" panose="020B0604020202020204"/>
                <a:ea typeface="+mn-ea"/>
                <a:cs typeface="+mn-cs"/>
              </a:rPr>
              <a:t>participants</a:t>
            </a:r>
            <a:r>
              <a:rPr kumimoji="0" lang="tr-TR" sz="2000" b="0" i="1" u="none" strike="noStrike" kern="1200" cap="none" spc="0" normalizeH="0" baseline="0" noProof="0" dirty="0">
                <a:ln>
                  <a:noFill/>
                </a:ln>
                <a:solidFill>
                  <a:srgbClr val="191B0E"/>
                </a:solidFill>
                <a:effectLst/>
                <a:uLnTx/>
                <a:uFillTx/>
                <a:latin typeface="Arial" panose="020B0604020202020204"/>
                <a:ea typeface="+mn-ea"/>
                <a:cs typeface="+mn-cs"/>
              </a:rPr>
              <a:t> </a:t>
            </a:r>
            <a:r>
              <a:rPr kumimoji="0" lang="tr-TR" sz="2000" b="0" i="1" u="none" strike="noStrike" kern="1200" cap="none" spc="0" normalizeH="0" baseline="0" noProof="0" dirty="0" err="1">
                <a:ln>
                  <a:noFill/>
                </a:ln>
                <a:solidFill>
                  <a:srgbClr val="191B0E"/>
                </a:solidFill>
                <a:effectLst/>
                <a:uLnTx/>
                <a:uFillTx/>
                <a:latin typeface="Arial" panose="020B0604020202020204"/>
                <a:ea typeface="+mn-ea"/>
                <a:cs typeface="+mn-cs"/>
              </a:rPr>
              <a:t>and</a:t>
            </a:r>
            <a:r>
              <a:rPr kumimoji="0" lang="tr-TR" sz="2000" b="0" i="1" u="none" strike="noStrike" kern="1200" cap="none" spc="0" normalizeH="0" baseline="0" noProof="0" dirty="0">
                <a:ln>
                  <a:noFill/>
                </a:ln>
                <a:solidFill>
                  <a:srgbClr val="191B0E"/>
                </a:solidFill>
                <a:effectLst/>
                <a:uLnTx/>
                <a:uFillTx/>
                <a:latin typeface="Arial" panose="020B0604020202020204"/>
                <a:ea typeface="+mn-ea"/>
                <a:cs typeface="+mn-cs"/>
              </a:rPr>
              <a:t> the </a:t>
            </a:r>
            <a:r>
              <a:rPr kumimoji="0" lang="tr-TR" sz="2000" b="0" i="1" u="none" strike="noStrike" kern="1200" cap="none" spc="0" normalizeH="0" baseline="0" noProof="0" dirty="0" err="1">
                <a:ln>
                  <a:noFill/>
                </a:ln>
                <a:solidFill>
                  <a:srgbClr val="191B0E"/>
                </a:solidFill>
                <a:effectLst/>
                <a:uLnTx/>
                <a:uFillTx/>
                <a:latin typeface="Arial" panose="020B0604020202020204"/>
                <a:ea typeface="+mn-ea"/>
                <a:cs typeface="+mn-cs"/>
              </a:rPr>
              <a:t>research</a:t>
            </a:r>
            <a:r>
              <a:rPr kumimoji="0" lang="tr-TR" sz="2000" b="0" i="1" u="none" strike="noStrike" kern="1200" cap="none" spc="0" normalizeH="0" baseline="0" noProof="0" dirty="0">
                <a:ln>
                  <a:noFill/>
                </a:ln>
                <a:solidFill>
                  <a:srgbClr val="191B0E"/>
                </a:solidFill>
                <a:effectLst/>
                <a:uLnTx/>
                <a:uFillTx/>
                <a:latin typeface="Arial" panose="020B0604020202020204"/>
                <a:ea typeface="+mn-ea"/>
                <a:cs typeface="+mn-cs"/>
              </a:rPr>
              <a:t> site</a:t>
            </a:r>
            <a:endParaRPr lang="tr-TR" dirty="0"/>
          </a:p>
        </p:txBody>
      </p:sp>
    </p:spTree>
    <p:extLst>
      <p:ext uri="{BB962C8B-B14F-4D97-AF65-F5344CB8AC3E}">
        <p14:creationId xmlns:p14="http://schemas.microsoft.com/office/powerpoint/2010/main" val="9381196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4">
            <a:extLst>
              <a:ext uri="{FF2B5EF4-FFF2-40B4-BE49-F238E27FC236}">
                <a16:creationId xmlns:a16="http://schemas.microsoft.com/office/drawing/2014/main" id="{F85D408D-5798-4301-83F8-92C6FDFD7489}"/>
              </a:ext>
            </a:extLst>
          </p:cNvPr>
          <p:cNvPicPr>
            <a:picLocks noChangeAspect="1"/>
          </p:cNvPicPr>
          <p:nvPr/>
        </p:nvPicPr>
        <p:blipFill>
          <a:blip r:embed="rId2"/>
          <a:stretch>
            <a:fillRect/>
          </a:stretch>
        </p:blipFill>
        <p:spPr>
          <a:xfrm>
            <a:off x="1242060" y="358140"/>
            <a:ext cx="9913620" cy="5509260"/>
          </a:xfrm>
          <a:prstGeom prst="rect">
            <a:avLst/>
          </a:prstGeom>
        </p:spPr>
      </p:pic>
    </p:spTree>
    <p:extLst>
      <p:ext uri="{BB962C8B-B14F-4D97-AF65-F5344CB8AC3E}">
        <p14:creationId xmlns:p14="http://schemas.microsoft.com/office/powerpoint/2010/main" val="3210248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E12701B-9F78-4AFB-8BB6-2C02DDE56438}"/>
              </a:ext>
            </a:extLst>
          </p:cNvPr>
          <p:cNvSpPr>
            <a:spLocks noGrp="1"/>
          </p:cNvSpPr>
          <p:nvPr>
            <p:ph type="title"/>
          </p:nvPr>
        </p:nvSpPr>
        <p:spPr/>
        <p:txBody>
          <a:bodyPr/>
          <a:lstStyle/>
          <a:p>
            <a:r>
              <a:rPr lang="tr-TR" dirty="0"/>
              <a:t>Descriptive </a:t>
            </a:r>
            <a:r>
              <a:rPr lang="tr-TR" dirty="0" err="1"/>
              <a:t>Research</a:t>
            </a:r>
            <a:r>
              <a:rPr lang="tr-TR" dirty="0"/>
              <a:t> </a:t>
            </a:r>
            <a:r>
              <a:rPr lang="tr-TR" dirty="0" err="1"/>
              <a:t>Questions</a:t>
            </a:r>
            <a:endParaRPr lang="tr-TR" dirty="0"/>
          </a:p>
        </p:txBody>
      </p:sp>
      <p:sp>
        <p:nvSpPr>
          <p:cNvPr id="3" name="İçerik Yer Tutucusu 2">
            <a:extLst>
              <a:ext uri="{FF2B5EF4-FFF2-40B4-BE49-F238E27FC236}">
                <a16:creationId xmlns:a16="http://schemas.microsoft.com/office/drawing/2014/main" id="{1801F573-C44D-41C7-A6FF-4C270A2571DB}"/>
              </a:ext>
            </a:extLst>
          </p:cNvPr>
          <p:cNvSpPr>
            <a:spLocks noGrp="1"/>
          </p:cNvSpPr>
          <p:nvPr>
            <p:ph idx="1"/>
          </p:nvPr>
        </p:nvSpPr>
        <p:spPr/>
        <p:txBody>
          <a:bodyPr/>
          <a:lstStyle/>
          <a:p>
            <a:pPr marL="384048" marR="0" lvl="0" indent="-384048" algn="l" defTabSz="914400" rtl="0" eaLnBrk="1" fontAlgn="auto" latinLnBrk="0" hangingPunct="1">
              <a:lnSpc>
                <a:spcPct val="94000"/>
              </a:lnSpc>
              <a:spcBef>
                <a:spcPts val="1000"/>
              </a:spcBef>
              <a:spcAft>
                <a:spcPts val="200"/>
              </a:spcAft>
              <a:buClrTx/>
              <a:buSzTx/>
              <a:buFont typeface="Franklin Gothic Book" panose="020B0503020102020204" pitchFamily="34" charset="0"/>
              <a:buChar char="■"/>
              <a:tabLst/>
              <a:defRPr/>
            </a:pPr>
            <a:r>
              <a:rPr kumimoji="0" lang="tr-TR" sz="2000" b="0" i="0" u="none" strike="noStrike" kern="1200" cap="none" spc="0" normalizeH="0" baseline="0" noProof="0" dirty="0">
                <a:ln>
                  <a:noFill/>
                </a:ln>
                <a:solidFill>
                  <a:srgbClr val="191B0E"/>
                </a:solidFill>
                <a:effectLst/>
                <a:uLnTx/>
                <a:uFillTx/>
                <a:latin typeface="Arial" panose="020B0604020202020204"/>
                <a:ea typeface="+mn-ea"/>
                <a:cs typeface="+mn-cs"/>
              </a:rPr>
              <a:t>Descriptive </a:t>
            </a:r>
            <a:r>
              <a:rPr kumimoji="0" lang="tr-TR" sz="2000" b="0" i="0" u="none" strike="noStrike" kern="1200" cap="none" spc="0" normalizeH="0" baseline="0" noProof="0" dirty="0" err="1">
                <a:ln>
                  <a:noFill/>
                </a:ln>
                <a:solidFill>
                  <a:srgbClr val="191B0E"/>
                </a:solidFill>
                <a:effectLst/>
                <a:uLnTx/>
                <a:uFillTx/>
                <a:latin typeface="Arial" panose="020B0604020202020204"/>
                <a:ea typeface="+mn-ea"/>
                <a:cs typeface="+mn-cs"/>
              </a:rPr>
              <a:t>research</a:t>
            </a:r>
            <a:r>
              <a:rPr kumimoji="0" lang="tr-TR" sz="2000" b="0" i="0" u="none" strike="noStrike" kern="1200" cap="none" spc="0" normalizeH="0" baseline="0" noProof="0" dirty="0">
                <a:ln>
                  <a:noFill/>
                </a:ln>
                <a:solidFill>
                  <a:srgbClr val="191B0E"/>
                </a:solidFill>
                <a:effectLst/>
                <a:uLnTx/>
                <a:uFillTx/>
                <a:latin typeface="Arial" panose="020B0604020202020204"/>
                <a:ea typeface="+mn-ea"/>
                <a:cs typeface="+mn-cs"/>
              </a:rPr>
              <a:t> </a:t>
            </a:r>
            <a:r>
              <a:rPr kumimoji="0" lang="tr-TR" sz="2000" b="0" i="0" u="none" strike="noStrike" kern="1200" cap="none" spc="0" normalizeH="0" baseline="0" noProof="0" dirty="0" err="1">
                <a:ln>
                  <a:noFill/>
                </a:ln>
                <a:solidFill>
                  <a:srgbClr val="191B0E"/>
                </a:solidFill>
                <a:effectLst/>
                <a:uLnTx/>
                <a:uFillTx/>
                <a:latin typeface="Arial" panose="020B0604020202020204"/>
                <a:ea typeface="+mn-ea"/>
                <a:cs typeface="+mn-cs"/>
              </a:rPr>
              <a:t>questions</a:t>
            </a:r>
            <a:r>
              <a:rPr kumimoji="0" lang="tr-TR" sz="2000" b="0" i="0" u="none" strike="noStrike" kern="1200" cap="none" spc="0" normalizeH="0" baseline="0" noProof="0" dirty="0">
                <a:ln>
                  <a:noFill/>
                </a:ln>
                <a:solidFill>
                  <a:srgbClr val="191B0E"/>
                </a:solidFill>
                <a:effectLst/>
                <a:uLnTx/>
                <a:uFillTx/>
                <a:latin typeface="Arial" panose="020B0604020202020204"/>
                <a:ea typeface="+mn-ea"/>
                <a:cs typeface="+mn-cs"/>
              </a:rPr>
              <a:t> </a:t>
            </a:r>
            <a:r>
              <a:rPr kumimoji="0" lang="tr-TR" sz="2000" b="0" i="0" u="none" strike="noStrike" kern="1200" cap="none" spc="0" normalizeH="0" baseline="0" noProof="0" dirty="0" err="1">
                <a:ln>
                  <a:noFill/>
                </a:ln>
                <a:solidFill>
                  <a:srgbClr val="191B0E"/>
                </a:solidFill>
                <a:effectLst/>
                <a:uLnTx/>
                <a:uFillTx/>
                <a:latin typeface="Arial" panose="020B0604020202020204"/>
                <a:ea typeface="+mn-ea"/>
                <a:cs typeface="+mn-cs"/>
              </a:rPr>
              <a:t>are</a:t>
            </a:r>
            <a:r>
              <a:rPr kumimoji="0" lang="tr-TR" sz="2000" b="0" i="0" u="none" strike="noStrike" kern="1200" cap="none" spc="0" normalizeH="0" baseline="0" noProof="0" dirty="0">
                <a:ln>
                  <a:noFill/>
                </a:ln>
                <a:solidFill>
                  <a:srgbClr val="191B0E"/>
                </a:solidFill>
                <a:effectLst/>
                <a:uLnTx/>
                <a:uFillTx/>
                <a:latin typeface="Arial" panose="020B0604020202020204"/>
                <a:ea typeface="+mn-ea"/>
                <a:cs typeface="+mn-cs"/>
              </a:rPr>
              <a:t> </a:t>
            </a:r>
            <a:r>
              <a:rPr kumimoji="0" lang="tr-TR" sz="2000" b="0" i="0" u="none" strike="noStrike" kern="1200" cap="none" spc="0" normalizeH="0" baseline="0" noProof="0" dirty="0" err="1">
                <a:ln>
                  <a:noFill/>
                </a:ln>
                <a:solidFill>
                  <a:srgbClr val="191B0E"/>
                </a:solidFill>
                <a:effectLst/>
                <a:uLnTx/>
                <a:uFillTx/>
                <a:latin typeface="Arial" panose="020B0604020202020204"/>
                <a:ea typeface="+mn-ea"/>
                <a:cs typeface="+mn-cs"/>
              </a:rPr>
              <a:t>generally</a:t>
            </a:r>
            <a:r>
              <a:rPr kumimoji="0" lang="tr-TR" sz="2000" b="0" i="0" u="none" strike="noStrike" kern="1200" cap="none" spc="0" normalizeH="0" baseline="0" noProof="0" dirty="0">
                <a:ln>
                  <a:noFill/>
                </a:ln>
                <a:solidFill>
                  <a:srgbClr val="191B0E"/>
                </a:solidFill>
                <a:effectLst/>
                <a:uLnTx/>
                <a:uFillTx/>
                <a:latin typeface="Arial" panose="020B0604020202020204"/>
                <a:ea typeface="+mn-ea"/>
                <a:cs typeface="+mn-cs"/>
              </a:rPr>
              <a:t> </a:t>
            </a:r>
            <a:r>
              <a:rPr kumimoji="0" lang="tr-TR" sz="2000" b="0" i="0" u="none" strike="noStrike" kern="1200" cap="none" spc="0" normalizeH="0" baseline="0" noProof="0" dirty="0" err="1">
                <a:ln>
                  <a:noFill/>
                </a:ln>
                <a:solidFill>
                  <a:srgbClr val="191B0E"/>
                </a:solidFill>
                <a:effectLst/>
                <a:uLnTx/>
                <a:uFillTx/>
                <a:latin typeface="Arial" panose="020B0604020202020204"/>
                <a:ea typeface="+mn-ea"/>
                <a:cs typeface="+mn-cs"/>
              </a:rPr>
              <a:t>used</a:t>
            </a:r>
            <a:r>
              <a:rPr kumimoji="0" lang="tr-TR" sz="2000" b="0" i="0" u="none" strike="noStrike" kern="1200" cap="none" spc="0" normalizeH="0" baseline="0" noProof="0" dirty="0">
                <a:ln>
                  <a:noFill/>
                </a:ln>
                <a:solidFill>
                  <a:srgbClr val="191B0E"/>
                </a:solidFill>
                <a:effectLst/>
                <a:uLnTx/>
                <a:uFillTx/>
                <a:latin typeface="Arial" panose="020B0604020202020204"/>
                <a:ea typeface="+mn-ea"/>
                <a:cs typeface="+mn-cs"/>
              </a:rPr>
              <a:t> </a:t>
            </a:r>
            <a:r>
              <a:rPr kumimoji="0" lang="tr-TR" sz="2000" b="0" i="0" u="none" strike="noStrike" kern="1200" cap="none" spc="0" normalizeH="0" baseline="0" noProof="0" dirty="0" err="1">
                <a:ln>
                  <a:noFill/>
                </a:ln>
                <a:solidFill>
                  <a:srgbClr val="191B0E"/>
                </a:solidFill>
                <a:effectLst/>
                <a:uLnTx/>
                <a:uFillTx/>
                <a:latin typeface="Arial" panose="020B0604020202020204"/>
                <a:ea typeface="+mn-ea"/>
                <a:cs typeface="+mn-cs"/>
              </a:rPr>
              <a:t>for</a:t>
            </a:r>
            <a:r>
              <a:rPr kumimoji="0" lang="tr-TR" sz="2000" b="0" i="0" u="none" strike="noStrike" kern="1200" cap="none" spc="0" normalizeH="0" baseline="0" noProof="0" dirty="0">
                <a:ln>
                  <a:noFill/>
                </a:ln>
                <a:solidFill>
                  <a:srgbClr val="191B0E"/>
                </a:solidFill>
                <a:effectLst/>
                <a:uLnTx/>
                <a:uFillTx/>
                <a:latin typeface="Arial" panose="020B0604020202020204"/>
                <a:ea typeface="+mn-ea"/>
                <a:cs typeface="+mn-cs"/>
              </a:rPr>
              <a:t> </a:t>
            </a:r>
          </a:p>
          <a:p>
            <a:pPr marL="914400" marR="0" lvl="1" indent="-384048" algn="l" defTabSz="914400" rtl="0" eaLnBrk="1" fontAlgn="auto" latinLnBrk="0" hangingPunct="1">
              <a:lnSpc>
                <a:spcPct val="94000"/>
              </a:lnSpc>
              <a:spcBef>
                <a:spcPts val="500"/>
              </a:spcBef>
              <a:spcAft>
                <a:spcPts val="200"/>
              </a:spcAft>
              <a:buClrTx/>
              <a:buSzTx/>
              <a:buFont typeface="Franklin Gothic Book" panose="020B0503020102020204" pitchFamily="34" charset="0"/>
              <a:buChar char="–"/>
              <a:tabLst/>
              <a:defRPr/>
            </a:pPr>
            <a:r>
              <a:rPr kumimoji="0" lang="en-US" sz="2000" b="0" i="0" u="none" strike="noStrike" kern="1200" cap="none" spc="0" normalizeH="0" baseline="0" noProof="0" dirty="0">
                <a:ln>
                  <a:noFill/>
                </a:ln>
                <a:solidFill>
                  <a:srgbClr val="191B0E"/>
                </a:solidFill>
                <a:effectLst/>
                <a:uLnTx/>
                <a:uFillTx/>
                <a:latin typeface="Arial" panose="020B0604020202020204"/>
                <a:ea typeface="+mn-ea"/>
                <a:cs typeface="+mn-cs"/>
              </a:rPr>
              <a:t>frequencies, percentages,</a:t>
            </a:r>
            <a:r>
              <a:rPr kumimoji="0" lang="tr-TR" sz="2000" b="0" i="0" u="none" strike="noStrike" kern="1200" cap="none" spc="0" normalizeH="0" baseline="0" noProof="0" dirty="0">
                <a:ln>
                  <a:noFill/>
                </a:ln>
                <a:solidFill>
                  <a:srgbClr val="191B0E"/>
                </a:solidFill>
                <a:effectLst/>
                <a:uLnTx/>
                <a:uFillTx/>
                <a:latin typeface="Arial" panose="020B0604020202020204"/>
                <a:ea typeface="+mn-ea"/>
                <a:cs typeface="+mn-cs"/>
              </a:rPr>
              <a:t> </a:t>
            </a:r>
            <a:r>
              <a:rPr kumimoji="0" lang="en-US" sz="2000" b="0" i="0" u="none" strike="noStrike" kern="1200" cap="none" spc="0" normalizeH="0" baseline="0" noProof="0" dirty="0">
                <a:ln>
                  <a:noFill/>
                </a:ln>
                <a:solidFill>
                  <a:srgbClr val="191B0E"/>
                </a:solidFill>
                <a:effectLst/>
                <a:uLnTx/>
                <a:uFillTx/>
                <a:latin typeface="Arial" panose="020B0604020202020204"/>
                <a:ea typeface="+mn-ea"/>
                <a:cs typeface="+mn-cs"/>
              </a:rPr>
              <a:t>averages, total scores, graphs, and other indicators of how much or how frequently something</a:t>
            </a:r>
            <a:r>
              <a:rPr kumimoji="0" lang="tr-TR" sz="2000" b="0" i="0" u="none" strike="noStrike" kern="1200" cap="none" spc="0" normalizeH="0" baseline="0" noProof="0" dirty="0">
                <a:ln>
                  <a:noFill/>
                </a:ln>
                <a:solidFill>
                  <a:srgbClr val="191B0E"/>
                </a:solidFill>
                <a:effectLst/>
                <a:uLnTx/>
                <a:uFillTx/>
                <a:latin typeface="Arial" panose="020B0604020202020204"/>
                <a:ea typeface="+mn-ea"/>
                <a:cs typeface="+mn-cs"/>
              </a:rPr>
              <a:t> </a:t>
            </a:r>
            <a:r>
              <a:rPr kumimoji="0" lang="en-US" sz="2000" b="0" i="0" u="none" strike="noStrike" kern="1200" cap="none" spc="0" normalizeH="0" baseline="0" noProof="0" dirty="0">
                <a:ln>
                  <a:noFill/>
                </a:ln>
                <a:solidFill>
                  <a:srgbClr val="191B0E"/>
                </a:solidFill>
                <a:effectLst/>
                <a:uLnTx/>
                <a:uFillTx/>
                <a:latin typeface="Arial" panose="020B0604020202020204"/>
                <a:ea typeface="+mn-ea"/>
                <a:cs typeface="+mn-cs"/>
              </a:rPr>
              <a:t>has occurred. </a:t>
            </a:r>
            <a:endParaRPr kumimoji="0" lang="tr-TR" sz="2000" b="0" i="0" u="none" strike="noStrike" kern="1200" cap="none" spc="0" normalizeH="0" baseline="0" noProof="0" dirty="0">
              <a:ln>
                <a:noFill/>
              </a:ln>
              <a:solidFill>
                <a:srgbClr val="191B0E"/>
              </a:solidFill>
              <a:effectLst/>
              <a:uLnTx/>
              <a:uFillTx/>
              <a:latin typeface="Arial" panose="020B0604020202020204"/>
              <a:ea typeface="+mn-ea"/>
              <a:cs typeface="+mn-cs"/>
            </a:endParaRPr>
          </a:p>
          <a:p>
            <a:pPr marL="914400" marR="0" lvl="1" indent="-384048" algn="l" defTabSz="914400" rtl="0" eaLnBrk="1" fontAlgn="auto" latinLnBrk="0" hangingPunct="1">
              <a:lnSpc>
                <a:spcPct val="94000"/>
              </a:lnSpc>
              <a:spcBef>
                <a:spcPts val="500"/>
              </a:spcBef>
              <a:spcAft>
                <a:spcPts val="200"/>
              </a:spcAft>
              <a:buClrTx/>
              <a:buSzTx/>
              <a:buFont typeface="Franklin Gothic Book" panose="020B0503020102020204" pitchFamily="34" charset="0"/>
              <a:buChar char="–"/>
              <a:tabLst/>
              <a:defRPr/>
            </a:pPr>
            <a:r>
              <a:rPr kumimoji="0" lang="en-US" sz="2000" b="0" i="0" u="none" strike="noStrike" kern="1200" cap="none" spc="0" normalizeH="0" baseline="0" noProof="0" dirty="0">
                <a:ln>
                  <a:noFill/>
                </a:ln>
                <a:solidFill>
                  <a:srgbClr val="191B0E"/>
                </a:solidFill>
                <a:effectLst/>
                <a:uLnTx/>
                <a:uFillTx/>
                <a:latin typeface="Arial" panose="020B0604020202020204"/>
                <a:ea typeface="+mn-ea"/>
                <a:cs typeface="+mn-cs"/>
              </a:rPr>
              <a:t>no comparisons or correlations and independent variables.</a:t>
            </a:r>
          </a:p>
          <a:p>
            <a:pPr marL="384048" marR="0" lvl="0" indent="-384048" algn="l" defTabSz="914400" rtl="0" eaLnBrk="1" fontAlgn="auto" latinLnBrk="0" hangingPunct="1">
              <a:lnSpc>
                <a:spcPct val="94000"/>
              </a:lnSpc>
              <a:spcBef>
                <a:spcPts val="1000"/>
              </a:spcBef>
              <a:spcAft>
                <a:spcPts val="200"/>
              </a:spcAft>
              <a:buClrTx/>
              <a:buSzTx/>
              <a:buFont typeface="Franklin Gothic Book" panose="020B0503020102020204" pitchFamily="34" charset="0"/>
              <a:buChar char="■"/>
              <a:tabLst/>
              <a:defRPr/>
            </a:pPr>
            <a:endParaRPr kumimoji="0" lang="tr-TR" sz="2000" b="0" i="0" u="none" strike="noStrike" kern="1200" cap="none" spc="0" normalizeH="0" baseline="0" noProof="0" dirty="0">
              <a:ln>
                <a:noFill/>
              </a:ln>
              <a:solidFill>
                <a:srgbClr val="191B0E"/>
              </a:solidFill>
              <a:effectLst/>
              <a:uLnTx/>
              <a:uFillTx/>
              <a:latin typeface="Arial" panose="020B0604020202020204"/>
              <a:ea typeface="+mn-ea"/>
              <a:cs typeface="+mn-cs"/>
            </a:endParaRPr>
          </a:p>
          <a:p>
            <a:pPr marL="384048" marR="0" lvl="0" indent="-384048" algn="l" defTabSz="914400" rtl="0" eaLnBrk="1" fontAlgn="auto" latinLnBrk="0" hangingPunct="1">
              <a:lnSpc>
                <a:spcPct val="94000"/>
              </a:lnSpc>
              <a:spcBef>
                <a:spcPts val="1000"/>
              </a:spcBef>
              <a:spcAft>
                <a:spcPts val="200"/>
              </a:spcAft>
              <a:buClrTx/>
              <a:buSzTx/>
              <a:buFont typeface="Franklin Gothic Book" panose="020B0503020102020204" pitchFamily="34" charset="0"/>
              <a:buChar char="■"/>
              <a:tabLst/>
              <a:defRPr/>
            </a:pPr>
            <a:r>
              <a:rPr kumimoji="0" lang="tr-TR" sz="2000" b="0" i="0" u="none" strike="noStrike" kern="1200" cap="none" spc="0" normalizeH="0" baseline="0" noProof="0" dirty="0" err="1">
                <a:ln>
                  <a:noFill/>
                </a:ln>
                <a:solidFill>
                  <a:srgbClr val="191B0E"/>
                </a:solidFill>
                <a:effectLst/>
                <a:uLnTx/>
                <a:uFillTx/>
                <a:latin typeface="Arial" panose="020B0604020202020204"/>
                <a:ea typeface="+mn-ea"/>
                <a:cs typeface="+mn-cs"/>
              </a:rPr>
              <a:t>Some</a:t>
            </a:r>
            <a:r>
              <a:rPr kumimoji="0" lang="tr-TR" sz="2000" b="0" i="0" u="none" strike="noStrike" kern="1200" cap="none" spc="0" normalizeH="0" baseline="0" noProof="0" dirty="0">
                <a:ln>
                  <a:noFill/>
                </a:ln>
                <a:solidFill>
                  <a:srgbClr val="191B0E"/>
                </a:solidFill>
                <a:effectLst/>
                <a:uLnTx/>
                <a:uFillTx/>
                <a:latin typeface="Arial" panose="020B0604020202020204"/>
                <a:ea typeface="+mn-ea"/>
                <a:cs typeface="+mn-cs"/>
              </a:rPr>
              <a:t> </a:t>
            </a:r>
            <a:r>
              <a:rPr kumimoji="0" lang="en-US" sz="2000" b="0" i="0" u="none" strike="noStrike" kern="1200" cap="none" spc="0" normalizeH="0" baseline="0" noProof="0" dirty="0">
                <a:ln>
                  <a:noFill/>
                </a:ln>
                <a:solidFill>
                  <a:srgbClr val="191B0E"/>
                </a:solidFill>
                <a:effectLst/>
                <a:uLnTx/>
                <a:uFillTx/>
                <a:latin typeface="Arial" panose="020B0604020202020204"/>
                <a:ea typeface="+mn-ea"/>
                <a:cs typeface="+mn-cs"/>
              </a:rPr>
              <a:t>examples:</a:t>
            </a:r>
          </a:p>
          <a:p>
            <a:pPr marL="914400" marR="0" lvl="1" indent="-384048" algn="l" defTabSz="914400" rtl="0" eaLnBrk="1" fontAlgn="auto" latinLnBrk="0" hangingPunct="1">
              <a:lnSpc>
                <a:spcPct val="94000"/>
              </a:lnSpc>
              <a:spcBef>
                <a:spcPts val="500"/>
              </a:spcBef>
              <a:spcAft>
                <a:spcPts val="200"/>
              </a:spcAft>
              <a:buClrTx/>
              <a:buSzTx/>
              <a:buFont typeface="Franklin Gothic Book" panose="020B0503020102020204" pitchFamily="34" charset="0"/>
              <a:buChar char="–"/>
              <a:tabLst/>
              <a:defRPr/>
            </a:pPr>
            <a:r>
              <a:rPr kumimoji="0" lang="en-US" sz="2000" b="0" i="0" u="none" strike="noStrike" kern="1200" cap="none" spc="0" normalizeH="0" baseline="0" noProof="0" dirty="0">
                <a:ln>
                  <a:noFill/>
                </a:ln>
                <a:solidFill>
                  <a:srgbClr val="191B0E"/>
                </a:solidFill>
                <a:effectLst/>
                <a:uLnTx/>
                <a:uFillTx/>
                <a:latin typeface="Arial" panose="020B0604020202020204"/>
                <a:ea typeface="+mn-ea"/>
                <a:cs typeface="+mn-cs"/>
              </a:rPr>
              <a:t>What is the achievement level of fourth-grade students on the state accountability test?</a:t>
            </a:r>
            <a:endParaRPr kumimoji="0" lang="tr-TR" sz="2000" b="0" i="0" u="none" strike="noStrike" kern="1200" cap="none" spc="0" normalizeH="0" baseline="0" noProof="0" dirty="0">
              <a:ln>
                <a:noFill/>
              </a:ln>
              <a:solidFill>
                <a:srgbClr val="191B0E"/>
              </a:solidFill>
              <a:effectLst/>
              <a:uLnTx/>
              <a:uFillTx/>
              <a:latin typeface="Arial" panose="020B0604020202020204"/>
              <a:ea typeface="+mn-ea"/>
              <a:cs typeface="+mn-cs"/>
            </a:endParaRPr>
          </a:p>
          <a:p>
            <a:pPr marL="914400" marR="0" lvl="1" indent="-384048" algn="l" defTabSz="914400" rtl="0" eaLnBrk="1" fontAlgn="auto" latinLnBrk="0" hangingPunct="1">
              <a:lnSpc>
                <a:spcPct val="94000"/>
              </a:lnSpc>
              <a:spcBef>
                <a:spcPts val="500"/>
              </a:spcBef>
              <a:spcAft>
                <a:spcPts val="200"/>
              </a:spcAft>
              <a:buClrTx/>
              <a:buSzTx/>
              <a:buFont typeface="Franklin Gothic Book" panose="020B0503020102020204" pitchFamily="34" charset="0"/>
              <a:buChar char="–"/>
              <a:tabLst/>
              <a:defRPr/>
            </a:pPr>
            <a:r>
              <a:rPr kumimoji="0" lang="en-US" sz="2000" b="0" i="0" u="none" strike="noStrike" kern="1200" cap="none" spc="0" normalizeH="0" baseline="0" noProof="0" dirty="0">
                <a:ln>
                  <a:noFill/>
                </a:ln>
                <a:solidFill>
                  <a:srgbClr val="191B0E"/>
                </a:solidFill>
                <a:effectLst/>
                <a:uLnTx/>
                <a:uFillTx/>
                <a:latin typeface="Arial" panose="020B0604020202020204"/>
                <a:ea typeface="+mn-ea"/>
                <a:cs typeface="+mn-cs"/>
              </a:rPr>
              <a:t>What are parents’ beliefs about the best way to redraw school boundaries?</a:t>
            </a:r>
          </a:p>
          <a:p>
            <a:pPr marL="914400" marR="0" lvl="1" indent="-384048" algn="l" defTabSz="914400" rtl="0" eaLnBrk="1" fontAlgn="auto" latinLnBrk="0" hangingPunct="1">
              <a:lnSpc>
                <a:spcPct val="94000"/>
              </a:lnSpc>
              <a:spcBef>
                <a:spcPts val="500"/>
              </a:spcBef>
              <a:spcAft>
                <a:spcPts val="200"/>
              </a:spcAft>
              <a:buClrTx/>
              <a:buSzTx/>
              <a:buFont typeface="Franklin Gothic Book" panose="020B0503020102020204" pitchFamily="34" charset="0"/>
              <a:buChar char="–"/>
              <a:tabLst/>
              <a:defRPr/>
            </a:pPr>
            <a:r>
              <a:rPr kumimoji="0" lang="en-US" sz="2000" b="0" i="0" u="none" strike="noStrike" kern="1200" cap="none" spc="0" normalizeH="0" baseline="0" noProof="0" dirty="0">
                <a:ln>
                  <a:noFill/>
                </a:ln>
                <a:solidFill>
                  <a:srgbClr val="191B0E"/>
                </a:solidFill>
                <a:effectLst/>
                <a:uLnTx/>
                <a:uFillTx/>
                <a:latin typeface="Arial" panose="020B0604020202020204"/>
                <a:ea typeface="+mn-ea"/>
                <a:cs typeface="+mn-cs"/>
              </a:rPr>
              <a:t>What do teachers perceive to be the area in which they would like training for Professional</a:t>
            </a:r>
            <a:r>
              <a:rPr kumimoji="0" lang="tr-TR" sz="2000" b="0" i="0" u="none" strike="noStrike" kern="1200" cap="none" spc="0" normalizeH="0" baseline="0" noProof="0" dirty="0">
                <a:ln>
                  <a:noFill/>
                </a:ln>
                <a:solidFill>
                  <a:srgbClr val="191B0E"/>
                </a:solidFill>
                <a:effectLst/>
                <a:uLnTx/>
                <a:uFillTx/>
                <a:latin typeface="Arial" panose="020B0604020202020204"/>
                <a:ea typeface="+mn-ea"/>
                <a:cs typeface="+mn-cs"/>
              </a:rPr>
              <a:t> </a:t>
            </a:r>
            <a:r>
              <a:rPr lang="tr-TR" sz="2000" dirty="0">
                <a:solidFill>
                  <a:srgbClr val="191B0E"/>
                </a:solidFill>
                <a:latin typeface="Arial" panose="020B0604020202020204"/>
              </a:rPr>
              <a:t>D</a:t>
            </a:r>
            <a:r>
              <a:rPr kumimoji="0" lang="tr-TR" sz="2000" b="0" i="0" u="none" strike="noStrike" kern="1200" cap="none" spc="0" normalizeH="0" baseline="0" noProof="0" dirty="0" err="1">
                <a:ln>
                  <a:noFill/>
                </a:ln>
                <a:solidFill>
                  <a:srgbClr val="191B0E"/>
                </a:solidFill>
                <a:effectLst/>
                <a:uLnTx/>
                <a:uFillTx/>
                <a:latin typeface="Arial" panose="020B0604020202020204"/>
                <a:ea typeface="+mn-ea"/>
                <a:cs typeface="+mn-cs"/>
              </a:rPr>
              <a:t>evelopment</a:t>
            </a:r>
            <a:r>
              <a:rPr kumimoji="0" lang="tr-TR" sz="2000" b="0" i="0" u="none" strike="noStrike" kern="1200" cap="none" spc="0" normalizeH="0" baseline="0" noProof="0" dirty="0">
                <a:ln>
                  <a:noFill/>
                </a:ln>
                <a:solidFill>
                  <a:srgbClr val="191B0E"/>
                </a:solidFill>
                <a:effectLst/>
                <a:uLnTx/>
                <a:uFillTx/>
                <a:latin typeface="Arial" panose="020B0604020202020204"/>
                <a:ea typeface="+mn-ea"/>
                <a:cs typeface="+mn-cs"/>
              </a:rPr>
              <a:t>?</a:t>
            </a:r>
            <a:endParaRPr lang="tr-TR" dirty="0"/>
          </a:p>
        </p:txBody>
      </p:sp>
    </p:spTree>
    <p:extLst>
      <p:ext uri="{BB962C8B-B14F-4D97-AF65-F5344CB8AC3E}">
        <p14:creationId xmlns:p14="http://schemas.microsoft.com/office/powerpoint/2010/main" val="4247300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E9CAC60-E083-4A2F-BABF-8E24CD9BF8EF}"/>
              </a:ext>
            </a:extLst>
          </p:cNvPr>
          <p:cNvSpPr>
            <a:spLocks noGrp="1"/>
          </p:cNvSpPr>
          <p:nvPr>
            <p:ph type="title"/>
          </p:nvPr>
        </p:nvSpPr>
        <p:spPr/>
        <p:txBody>
          <a:bodyPr/>
          <a:lstStyle/>
          <a:p>
            <a:r>
              <a:rPr lang="tr-TR" dirty="0" err="1"/>
              <a:t>Non-experimental</a:t>
            </a:r>
            <a:r>
              <a:rPr lang="tr-TR" dirty="0"/>
              <a:t> </a:t>
            </a:r>
            <a:r>
              <a:rPr lang="tr-TR" dirty="0" err="1"/>
              <a:t>Relationship</a:t>
            </a:r>
            <a:r>
              <a:rPr lang="tr-TR" dirty="0"/>
              <a:t> </a:t>
            </a:r>
            <a:r>
              <a:rPr lang="tr-TR" dirty="0" err="1"/>
              <a:t>Questions</a:t>
            </a:r>
            <a:endParaRPr lang="tr-TR" dirty="0"/>
          </a:p>
        </p:txBody>
      </p:sp>
      <p:sp>
        <p:nvSpPr>
          <p:cNvPr id="3" name="İçerik Yer Tutucusu 2">
            <a:extLst>
              <a:ext uri="{FF2B5EF4-FFF2-40B4-BE49-F238E27FC236}">
                <a16:creationId xmlns:a16="http://schemas.microsoft.com/office/drawing/2014/main" id="{75878AD8-E62B-4A3A-B5EC-C63DCFF53B6D}"/>
              </a:ext>
            </a:extLst>
          </p:cNvPr>
          <p:cNvSpPr>
            <a:spLocks noGrp="1"/>
          </p:cNvSpPr>
          <p:nvPr>
            <p:ph idx="1"/>
          </p:nvPr>
        </p:nvSpPr>
        <p:spPr/>
        <p:txBody>
          <a:bodyPr/>
          <a:lstStyle/>
          <a:p>
            <a:pPr marL="384048" marR="0" lvl="0" indent="-384048" algn="l" defTabSz="914400" rtl="0" eaLnBrk="1" fontAlgn="auto" latinLnBrk="0" hangingPunct="1">
              <a:lnSpc>
                <a:spcPct val="94000"/>
              </a:lnSpc>
              <a:spcBef>
                <a:spcPts val="1000"/>
              </a:spcBef>
              <a:spcAft>
                <a:spcPts val="200"/>
              </a:spcAft>
              <a:buClrTx/>
              <a:buSzTx/>
              <a:buFont typeface="Franklin Gothic Book" panose="020B0503020102020204" pitchFamily="34" charset="0"/>
              <a:buChar char="■"/>
              <a:tabLst/>
              <a:defRPr/>
            </a:pPr>
            <a:r>
              <a:rPr kumimoji="0" lang="tr-TR" sz="2000" b="0" i="0" u="none" strike="noStrike" kern="1200" cap="none" spc="0" normalizeH="0" baseline="0" noProof="0" dirty="0">
                <a:ln>
                  <a:noFill/>
                </a:ln>
                <a:solidFill>
                  <a:srgbClr val="191B0E"/>
                </a:solidFill>
                <a:effectLst/>
                <a:uLnTx/>
                <a:uFillTx/>
                <a:latin typeface="Arial" panose="020B0604020202020204"/>
                <a:ea typeface="+mn-ea"/>
                <a:cs typeface="+mn-cs"/>
              </a:rPr>
              <a:t>Can be </a:t>
            </a:r>
            <a:r>
              <a:rPr kumimoji="0" lang="tr-TR" sz="2000" b="0" i="0" u="none" strike="noStrike" kern="1200" cap="none" spc="0" normalizeH="0" baseline="0" noProof="0" dirty="0" err="1">
                <a:ln>
                  <a:noFill/>
                </a:ln>
                <a:solidFill>
                  <a:srgbClr val="191B0E"/>
                </a:solidFill>
                <a:effectLst/>
                <a:uLnTx/>
                <a:uFillTx/>
                <a:latin typeface="Arial" panose="020B0604020202020204"/>
                <a:ea typeface="+mn-ea"/>
                <a:cs typeface="+mn-cs"/>
              </a:rPr>
              <a:t>considered</a:t>
            </a:r>
            <a:r>
              <a:rPr kumimoji="0" lang="tr-TR" sz="2000" b="0" i="0" u="none" strike="noStrike" kern="1200" cap="none" spc="0" normalizeH="0" baseline="0" noProof="0" dirty="0">
                <a:ln>
                  <a:noFill/>
                </a:ln>
                <a:solidFill>
                  <a:srgbClr val="191B0E"/>
                </a:solidFill>
                <a:effectLst/>
                <a:uLnTx/>
                <a:uFillTx/>
                <a:latin typeface="Arial" panose="020B0604020202020204"/>
                <a:ea typeface="+mn-ea"/>
                <a:cs typeface="+mn-cs"/>
              </a:rPr>
              <a:t> </a:t>
            </a:r>
            <a:r>
              <a:rPr kumimoji="0" lang="tr-TR" sz="2000" b="0" i="0" u="none" strike="noStrike" kern="1200" cap="none" spc="0" normalizeH="0" baseline="0" noProof="0" dirty="0" err="1">
                <a:ln>
                  <a:noFill/>
                </a:ln>
                <a:solidFill>
                  <a:srgbClr val="191B0E"/>
                </a:solidFill>
                <a:effectLst/>
                <a:uLnTx/>
                <a:uFillTx/>
                <a:latin typeface="Arial" panose="020B0604020202020204"/>
                <a:ea typeface="+mn-ea"/>
                <a:cs typeface="+mn-cs"/>
              </a:rPr>
              <a:t>under</a:t>
            </a:r>
            <a:r>
              <a:rPr kumimoji="0" lang="tr-TR" sz="2000" b="0" i="0" u="none" strike="noStrike" kern="1200" cap="none" spc="0" normalizeH="0" baseline="0" noProof="0" dirty="0">
                <a:ln>
                  <a:noFill/>
                </a:ln>
                <a:solidFill>
                  <a:srgbClr val="191B0E"/>
                </a:solidFill>
                <a:effectLst/>
                <a:uLnTx/>
                <a:uFillTx/>
                <a:latin typeface="Arial" panose="020B0604020202020204"/>
                <a:ea typeface="+mn-ea"/>
                <a:cs typeface="+mn-cs"/>
              </a:rPr>
              <a:t> two </a:t>
            </a:r>
            <a:r>
              <a:rPr kumimoji="0" lang="tr-TR" sz="2000" b="0" i="0" u="none" strike="noStrike" kern="1200" cap="none" spc="0" normalizeH="0" baseline="0" noProof="0" dirty="0" err="1">
                <a:ln>
                  <a:noFill/>
                </a:ln>
                <a:solidFill>
                  <a:srgbClr val="191B0E"/>
                </a:solidFill>
                <a:effectLst/>
                <a:uLnTx/>
                <a:uFillTx/>
                <a:latin typeface="Arial" panose="020B0604020202020204"/>
                <a:ea typeface="+mn-ea"/>
                <a:cs typeface="+mn-cs"/>
              </a:rPr>
              <a:t>types</a:t>
            </a:r>
            <a:r>
              <a:rPr kumimoji="0" lang="tr-TR" sz="2000" b="0" i="0" u="none" strike="noStrike" kern="1200" cap="none" spc="0" normalizeH="0" baseline="0" noProof="0" dirty="0">
                <a:ln>
                  <a:noFill/>
                </a:ln>
                <a:solidFill>
                  <a:srgbClr val="191B0E"/>
                </a:solidFill>
                <a:effectLst/>
                <a:uLnTx/>
                <a:uFillTx/>
                <a:latin typeface="Arial" panose="020B0604020202020204"/>
                <a:ea typeface="+mn-ea"/>
                <a:cs typeface="+mn-cs"/>
              </a:rPr>
              <a:t>: </a:t>
            </a:r>
            <a:r>
              <a:rPr kumimoji="0" lang="tr-TR" sz="2000" b="0" i="0" u="none" strike="noStrike" kern="1200" cap="none" spc="0" normalizeH="0" baseline="0" noProof="0" dirty="0" err="1">
                <a:ln>
                  <a:noFill/>
                </a:ln>
                <a:solidFill>
                  <a:srgbClr val="191B0E"/>
                </a:solidFill>
                <a:effectLst/>
                <a:uLnTx/>
                <a:uFillTx/>
                <a:latin typeface="Arial" panose="020B0604020202020204"/>
                <a:ea typeface="+mn-ea"/>
                <a:cs typeface="+mn-cs"/>
              </a:rPr>
              <a:t>differences</a:t>
            </a:r>
            <a:r>
              <a:rPr kumimoji="0" lang="tr-TR" sz="2000" b="0" i="0" u="none" strike="noStrike" kern="1200" cap="none" spc="0" normalizeH="0" baseline="0" noProof="0" dirty="0">
                <a:ln>
                  <a:noFill/>
                </a:ln>
                <a:solidFill>
                  <a:srgbClr val="191B0E"/>
                </a:solidFill>
                <a:effectLst/>
                <a:uLnTx/>
                <a:uFillTx/>
                <a:latin typeface="Arial" panose="020B0604020202020204"/>
                <a:ea typeface="+mn-ea"/>
                <a:cs typeface="+mn-cs"/>
              </a:rPr>
              <a:t> (</a:t>
            </a:r>
            <a:r>
              <a:rPr kumimoji="0" lang="tr-TR" sz="2000" b="0" i="0" u="none" strike="noStrike" kern="1200" cap="none" spc="0" normalizeH="0" baseline="0" noProof="0" dirty="0" err="1">
                <a:ln>
                  <a:noFill/>
                </a:ln>
                <a:solidFill>
                  <a:srgbClr val="191B0E"/>
                </a:solidFill>
                <a:effectLst/>
                <a:uLnTx/>
                <a:uFillTx/>
                <a:latin typeface="Arial" panose="020B0604020202020204"/>
                <a:ea typeface="+mn-ea"/>
                <a:cs typeface="+mn-cs"/>
              </a:rPr>
              <a:t>comparative</a:t>
            </a:r>
            <a:r>
              <a:rPr kumimoji="0" lang="tr-TR" sz="2000" b="0" i="0" u="none" strike="noStrike" kern="1200" cap="none" spc="0" normalizeH="0" baseline="0" noProof="0" dirty="0">
                <a:ln>
                  <a:noFill/>
                </a:ln>
                <a:solidFill>
                  <a:srgbClr val="191B0E"/>
                </a:solidFill>
                <a:effectLst/>
                <a:uLnTx/>
                <a:uFillTx/>
                <a:latin typeface="Arial" panose="020B0604020202020204"/>
                <a:ea typeface="+mn-ea"/>
                <a:cs typeface="+mn-cs"/>
              </a:rPr>
              <a:t>)  </a:t>
            </a:r>
            <a:r>
              <a:rPr kumimoji="0" lang="tr-TR" sz="2000" b="0" i="0" u="none" strike="noStrike" kern="1200" cap="none" spc="0" normalizeH="0" baseline="0" noProof="0" dirty="0" err="1">
                <a:ln>
                  <a:noFill/>
                </a:ln>
                <a:solidFill>
                  <a:srgbClr val="191B0E"/>
                </a:solidFill>
                <a:effectLst/>
                <a:uLnTx/>
                <a:uFillTx/>
                <a:latin typeface="Arial" panose="020B0604020202020204"/>
                <a:ea typeface="+mn-ea"/>
                <a:cs typeface="+mn-cs"/>
              </a:rPr>
              <a:t>and</a:t>
            </a:r>
            <a:r>
              <a:rPr kumimoji="0" lang="tr-TR" sz="2000" b="0" i="0" u="none" strike="noStrike" kern="1200" cap="none" spc="0" normalizeH="0" baseline="0" noProof="0" dirty="0">
                <a:ln>
                  <a:noFill/>
                </a:ln>
                <a:solidFill>
                  <a:srgbClr val="191B0E"/>
                </a:solidFill>
                <a:effectLst/>
                <a:uLnTx/>
                <a:uFillTx/>
                <a:latin typeface="Arial" panose="020B0604020202020204"/>
                <a:ea typeface="+mn-ea"/>
                <a:cs typeface="+mn-cs"/>
              </a:rPr>
              <a:t> </a:t>
            </a:r>
            <a:r>
              <a:rPr kumimoji="0" lang="tr-TR" sz="2000" b="0" i="0" u="none" strike="noStrike" kern="1200" cap="none" spc="0" normalizeH="0" baseline="0" noProof="0" dirty="0" err="1">
                <a:ln>
                  <a:noFill/>
                </a:ln>
                <a:solidFill>
                  <a:srgbClr val="191B0E"/>
                </a:solidFill>
                <a:effectLst/>
                <a:uLnTx/>
                <a:uFillTx/>
                <a:latin typeface="Arial" panose="020B0604020202020204"/>
                <a:ea typeface="+mn-ea"/>
                <a:cs typeface="+mn-cs"/>
              </a:rPr>
              <a:t>correlations</a:t>
            </a:r>
            <a:endParaRPr kumimoji="0" lang="tr-TR" sz="2000" b="0" i="0" u="none" strike="noStrike" kern="1200" cap="none" spc="0" normalizeH="0" baseline="0" noProof="0" dirty="0">
              <a:ln>
                <a:noFill/>
              </a:ln>
              <a:solidFill>
                <a:srgbClr val="191B0E"/>
              </a:solidFill>
              <a:effectLst/>
              <a:uLnTx/>
              <a:uFillTx/>
              <a:latin typeface="Arial" panose="020B0604020202020204"/>
              <a:ea typeface="+mn-ea"/>
              <a:cs typeface="+mn-cs"/>
            </a:endParaRPr>
          </a:p>
          <a:p>
            <a:pPr marL="384048" marR="0" lvl="0" indent="-384048" algn="l" defTabSz="914400" rtl="0" eaLnBrk="1" fontAlgn="auto" latinLnBrk="0" hangingPunct="1">
              <a:lnSpc>
                <a:spcPct val="94000"/>
              </a:lnSpc>
              <a:spcBef>
                <a:spcPts val="1000"/>
              </a:spcBef>
              <a:spcAft>
                <a:spcPts val="200"/>
              </a:spcAft>
              <a:buClrTx/>
              <a:buSzTx/>
              <a:buFont typeface="Franklin Gothic Book" panose="020B0503020102020204" pitchFamily="34" charset="0"/>
              <a:buChar char="■"/>
              <a:tabLst/>
              <a:defRPr/>
            </a:pPr>
            <a:r>
              <a:rPr kumimoji="0" lang="tr-TR" sz="2000" b="0" i="0" u="none" strike="noStrike" kern="1200" cap="none" spc="0" normalizeH="0" baseline="0" noProof="0" dirty="0" err="1">
                <a:ln>
                  <a:noFill/>
                </a:ln>
                <a:solidFill>
                  <a:srgbClr val="191B0E"/>
                </a:solidFill>
                <a:effectLst/>
                <a:uLnTx/>
                <a:uFillTx/>
                <a:latin typeface="Arial" panose="020B0604020202020204"/>
                <a:ea typeface="+mn-ea"/>
                <a:cs typeface="+mn-cs"/>
              </a:rPr>
              <a:t>Differences</a:t>
            </a:r>
            <a:r>
              <a:rPr kumimoji="0" lang="tr-TR" sz="2000" b="0" i="0" u="none" strike="noStrike" kern="1200" cap="none" spc="0" normalizeH="0" baseline="0" noProof="0" dirty="0">
                <a:ln>
                  <a:noFill/>
                </a:ln>
                <a:solidFill>
                  <a:srgbClr val="191B0E"/>
                </a:solidFill>
                <a:effectLst/>
                <a:uLnTx/>
                <a:uFillTx/>
                <a:latin typeface="Arial" panose="020B0604020202020204"/>
                <a:ea typeface="+mn-ea"/>
                <a:cs typeface="+mn-cs"/>
              </a:rPr>
              <a:t>/</a:t>
            </a:r>
            <a:r>
              <a:rPr kumimoji="0" lang="tr-TR" sz="2000" b="0" i="0" u="none" strike="noStrike" kern="1200" cap="none" spc="0" normalizeH="0" baseline="0" noProof="0" dirty="0" err="1">
                <a:ln>
                  <a:noFill/>
                </a:ln>
                <a:solidFill>
                  <a:srgbClr val="191B0E"/>
                </a:solidFill>
                <a:effectLst/>
                <a:uLnTx/>
                <a:uFillTx/>
                <a:latin typeface="Arial" panose="020B0604020202020204"/>
                <a:ea typeface="+mn-ea"/>
                <a:cs typeface="+mn-cs"/>
              </a:rPr>
              <a:t>Comparisons</a:t>
            </a:r>
            <a:r>
              <a:rPr kumimoji="0" lang="tr-TR" sz="2000" b="0" i="0" u="none" strike="noStrike" kern="1200" cap="none" spc="0" normalizeH="0" baseline="0" noProof="0" dirty="0">
                <a:ln>
                  <a:noFill/>
                </a:ln>
                <a:solidFill>
                  <a:srgbClr val="191B0E"/>
                </a:solidFill>
                <a:effectLst/>
                <a:uLnTx/>
                <a:uFillTx/>
                <a:latin typeface="Arial" panose="020B0604020202020204"/>
                <a:ea typeface="+mn-ea"/>
                <a:cs typeface="+mn-cs"/>
              </a:rPr>
              <a:t>: </a:t>
            </a:r>
            <a:r>
              <a:rPr kumimoji="0" lang="en-US" sz="2000" b="0" i="0" u="none" strike="noStrike" kern="1200" cap="none" spc="0" normalizeH="0" baseline="0" noProof="0" dirty="0">
                <a:ln>
                  <a:noFill/>
                </a:ln>
                <a:solidFill>
                  <a:srgbClr val="191B0E"/>
                </a:solidFill>
                <a:effectLst/>
                <a:uLnTx/>
                <a:uFillTx/>
                <a:latin typeface="Arial" panose="020B0604020202020204"/>
                <a:ea typeface="+mn-ea"/>
                <a:cs typeface="+mn-cs"/>
              </a:rPr>
              <a:t>analyzes differences or comparisons</a:t>
            </a:r>
            <a:r>
              <a:rPr kumimoji="0" lang="tr-TR" sz="2000" b="0" i="0" u="none" strike="noStrike" kern="1200" cap="none" spc="0" normalizeH="0" baseline="0" noProof="0" dirty="0">
                <a:ln>
                  <a:noFill/>
                </a:ln>
                <a:solidFill>
                  <a:srgbClr val="191B0E"/>
                </a:solidFill>
                <a:effectLst/>
                <a:uLnTx/>
                <a:uFillTx/>
                <a:latin typeface="Arial" panose="020B0604020202020204"/>
                <a:ea typeface="+mn-ea"/>
                <a:cs typeface="+mn-cs"/>
              </a:rPr>
              <a:t> </a:t>
            </a:r>
            <a:r>
              <a:rPr kumimoji="0" lang="en-US" sz="2000" b="0" i="0" u="none" strike="noStrike" kern="1200" cap="none" spc="0" normalizeH="0" baseline="0" noProof="0" dirty="0">
                <a:ln>
                  <a:noFill/>
                </a:ln>
                <a:solidFill>
                  <a:srgbClr val="191B0E"/>
                </a:solidFill>
                <a:effectLst/>
                <a:uLnTx/>
                <a:uFillTx/>
                <a:latin typeface="Arial" panose="020B0604020202020204"/>
                <a:ea typeface="+mn-ea"/>
                <a:cs typeface="+mn-cs"/>
              </a:rPr>
              <a:t>between groups of subjects. </a:t>
            </a:r>
            <a:endParaRPr kumimoji="0" lang="tr-TR" sz="2000" b="0" i="0" u="none" strike="noStrike" kern="1200" cap="none" spc="0" normalizeH="0" baseline="0" noProof="0" dirty="0">
              <a:ln>
                <a:noFill/>
              </a:ln>
              <a:solidFill>
                <a:srgbClr val="191B0E"/>
              </a:solidFill>
              <a:effectLst/>
              <a:uLnTx/>
              <a:uFillTx/>
              <a:latin typeface="Arial" panose="020B0604020202020204"/>
              <a:ea typeface="+mn-ea"/>
              <a:cs typeface="+mn-cs"/>
            </a:endParaRPr>
          </a:p>
          <a:p>
            <a:pPr marL="914400" marR="0" lvl="1" indent="-384048" algn="l" defTabSz="914400" rtl="0" eaLnBrk="1" fontAlgn="auto" latinLnBrk="0" hangingPunct="1">
              <a:lnSpc>
                <a:spcPct val="94000"/>
              </a:lnSpc>
              <a:spcBef>
                <a:spcPts val="500"/>
              </a:spcBef>
              <a:spcAft>
                <a:spcPts val="200"/>
              </a:spcAft>
              <a:buClrTx/>
              <a:buSzTx/>
              <a:buFont typeface="Franklin Gothic Book" panose="020B0503020102020204" pitchFamily="34" charset="0"/>
              <a:buChar char="–"/>
              <a:tabLst/>
              <a:defRPr/>
            </a:pPr>
            <a:r>
              <a:rPr kumimoji="0" lang="tr-TR" sz="2000" b="0" i="1" u="none" strike="noStrike" kern="1200" cap="none" spc="0" normalizeH="0" baseline="0" noProof="0" dirty="0" err="1">
                <a:ln>
                  <a:noFill/>
                </a:ln>
                <a:solidFill>
                  <a:srgbClr val="191B0E"/>
                </a:solidFill>
                <a:effectLst/>
                <a:uLnTx/>
                <a:uFillTx/>
                <a:latin typeface="Arial" panose="020B0604020202020204"/>
                <a:ea typeface="+mn-ea"/>
                <a:cs typeface="+mn-cs"/>
              </a:rPr>
              <a:t>E.g</a:t>
            </a:r>
            <a:r>
              <a:rPr kumimoji="0" lang="tr-TR" sz="2000" b="0" i="1" u="none" strike="noStrike" kern="1200" cap="none" spc="0" normalizeH="0" baseline="0" noProof="0" dirty="0">
                <a:ln>
                  <a:noFill/>
                </a:ln>
                <a:solidFill>
                  <a:srgbClr val="191B0E"/>
                </a:solidFill>
                <a:effectLst/>
                <a:uLnTx/>
                <a:uFillTx/>
                <a:latin typeface="Arial" panose="020B0604020202020204"/>
                <a:ea typeface="+mn-ea"/>
                <a:cs typeface="+mn-cs"/>
              </a:rPr>
              <a:t>. </a:t>
            </a:r>
            <a:r>
              <a:rPr kumimoji="0" lang="en-US" sz="2000" b="0" i="0" u="none" strike="noStrike" kern="1200" cap="none" spc="0" normalizeH="0" baseline="0" noProof="0" dirty="0">
                <a:ln>
                  <a:noFill/>
                </a:ln>
                <a:solidFill>
                  <a:srgbClr val="191B0E"/>
                </a:solidFill>
                <a:effectLst/>
                <a:uLnTx/>
                <a:uFillTx/>
                <a:latin typeface="Arial" panose="020B0604020202020204"/>
                <a:ea typeface="+mn-ea"/>
                <a:cs typeface="+mn-cs"/>
              </a:rPr>
              <a:t>Do sixth-grade students have stronger motivation</a:t>
            </a:r>
            <a:r>
              <a:rPr kumimoji="0" lang="tr-TR" sz="2000" b="0" i="0" u="none" strike="noStrike" kern="1200" cap="none" spc="0" normalizeH="0" baseline="0" noProof="0" dirty="0">
                <a:ln>
                  <a:noFill/>
                </a:ln>
                <a:solidFill>
                  <a:srgbClr val="191B0E"/>
                </a:solidFill>
                <a:effectLst/>
                <a:uLnTx/>
                <a:uFillTx/>
                <a:latin typeface="Arial" panose="020B0604020202020204"/>
                <a:ea typeface="+mn-ea"/>
                <a:cs typeface="+mn-cs"/>
              </a:rPr>
              <a:t> </a:t>
            </a:r>
            <a:r>
              <a:rPr kumimoji="0" lang="en-US" sz="2000" b="0" i="0" u="none" strike="noStrike" kern="1200" cap="none" spc="0" normalizeH="0" baseline="0" noProof="0" dirty="0">
                <a:ln>
                  <a:noFill/>
                </a:ln>
                <a:solidFill>
                  <a:srgbClr val="191B0E"/>
                </a:solidFill>
                <a:effectLst/>
                <a:uLnTx/>
                <a:uFillTx/>
                <a:latin typeface="Arial" panose="020B0604020202020204"/>
                <a:ea typeface="+mn-ea"/>
                <a:cs typeface="+mn-cs"/>
              </a:rPr>
              <a:t>than fifth-grade students? </a:t>
            </a:r>
            <a:endParaRPr kumimoji="0" lang="tr-TR" sz="2000" b="0" i="0" u="none" strike="noStrike" kern="1200" cap="none" spc="0" normalizeH="0" baseline="0" noProof="0" dirty="0">
              <a:ln>
                <a:noFill/>
              </a:ln>
              <a:solidFill>
                <a:srgbClr val="191B0E"/>
              </a:solidFill>
              <a:effectLst/>
              <a:uLnTx/>
              <a:uFillTx/>
              <a:latin typeface="Arial" panose="020B0604020202020204"/>
              <a:ea typeface="+mn-ea"/>
              <a:cs typeface="+mn-cs"/>
            </a:endParaRPr>
          </a:p>
          <a:p>
            <a:pPr marL="914400" marR="0" lvl="1" indent="-384048" algn="l" defTabSz="914400" rtl="0" eaLnBrk="1" fontAlgn="auto" latinLnBrk="0" hangingPunct="1">
              <a:lnSpc>
                <a:spcPct val="94000"/>
              </a:lnSpc>
              <a:spcBef>
                <a:spcPts val="500"/>
              </a:spcBef>
              <a:spcAft>
                <a:spcPts val="200"/>
              </a:spcAft>
              <a:buClrTx/>
              <a:buSzTx/>
              <a:buFont typeface="Franklin Gothic Book" panose="020B0503020102020204" pitchFamily="34" charset="0"/>
              <a:buChar char="–"/>
              <a:tabLst/>
              <a:defRPr/>
            </a:pPr>
            <a:r>
              <a:rPr kumimoji="0" lang="en-US" sz="2000" b="0" i="0" u="none" strike="noStrike" kern="1200" cap="none" spc="0" normalizeH="0" baseline="0" noProof="0" dirty="0">
                <a:ln>
                  <a:noFill/>
                </a:ln>
                <a:solidFill>
                  <a:srgbClr val="191B0E"/>
                </a:solidFill>
                <a:effectLst/>
                <a:uLnTx/>
                <a:uFillTx/>
                <a:latin typeface="Arial" panose="020B0604020202020204"/>
                <a:ea typeface="+mn-ea"/>
                <a:cs typeface="+mn-cs"/>
              </a:rPr>
              <a:t>What differences exist in the motivation of students across</a:t>
            </a:r>
            <a:r>
              <a:rPr kumimoji="0" lang="tr-TR" sz="2000" b="0" i="0" u="none" strike="noStrike" kern="1200" cap="none" spc="0" normalizeH="0" baseline="0" noProof="0" dirty="0">
                <a:ln>
                  <a:noFill/>
                </a:ln>
                <a:solidFill>
                  <a:srgbClr val="191B0E"/>
                </a:solidFill>
                <a:effectLst/>
                <a:uLnTx/>
                <a:uFillTx/>
                <a:latin typeface="Arial" panose="020B0604020202020204"/>
                <a:ea typeface="+mn-ea"/>
                <a:cs typeface="+mn-cs"/>
              </a:rPr>
              <a:t> </a:t>
            </a:r>
            <a:r>
              <a:rPr kumimoji="0" lang="en-US" sz="2000" b="0" i="0" u="none" strike="noStrike" kern="1200" cap="none" spc="0" normalizeH="0" baseline="0" noProof="0" dirty="0">
                <a:ln>
                  <a:noFill/>
                </a:ln>
                <a:solidFill>
                  <a:srgbClr val="191B0E"/>
                </a:solidFill>
                <a:effectLst/>
                <a:uLnTx/>
                <a:uFillTx/>
                <a:latin typeface="Arial" panose="020B0604020202020204"/>
                <a:ea typeface="+mn-ea"/>
                <a:cs typeface="+mn-cs"/>
              </a:rPr>
              <a:t>grade level? </a:t>
            </a:r>
            <a:endParaRPr kumimoji="0" lang="tr-TR" sz="2000" b="0" i="0" u="none" strike="noStrike" kern="1200" cap="none" spc="0" normalizeH="0" baseline="0" noProof="0" dirty="0">
              <a:ln>
                <a:noFill/>
              </a:ln>
              <a:solidFill>
                <a:srgbClr val="191B0E"/>
              </a:solidFill>
              <a:effectLst/>
              <a:uLnTx/>
              <a:uFillTx/>
              <a:latin typeface="Arial" panose="020B0604020202020204"/>
              <a:ea typeface="+mn-ea"/>
              <a:cs typeface="+mn-cs"/>
            </a:endParaRPr>
          </a:p>
          <a:p>
            <a:pPr marL="384048" marR="0" lvl="0" indent="-384048" algn="l" defTabSz="914400" rtl="0" eaLnBrk="1" fontAlgn="auto" latinLnBrk="0" hangingPunct="1">
              <a:lnSpc>
                <a:spcPct val="94000"/>
              </a:lnSpc>
              <a:spcBef>
                <a:spcPts val="1000"/>
              </a:spcBef>
              <a:spcAft>
                <a:spcPts val="200"/>
              </a:spcAft>
              <a:buClrTx/>
              <a:buSzTx/>
              <a:buFont typeface="Franklin Gothic Book" panose="020B0503020102020204" pitchFamily="34" charset="0"/>
              <a:buChar char="■"/>
              <a:tabLst/>
              <a:defRPr/>
            </a:pPr>
            <a:r>
              <a:rPr kumimoji="0" lang="tr-TR" sz="2000" b="0" i="0" u="none" strike="noStrike" kern="1200" cap="none" spc="0" normalizeH="0" baseline="0" noProof="0" dirty="0">
                <a:ln>
                  <a:noFill/>
                </a:ln>
                <a:solidFill>
                  <a:srgbClr val="191B0E"/>
                </a:solidFill>
                <a:effectLst/>
                <a:uLnTx/>
                <a:uFillTx/>
                <a:latin typeface="Arial" panose="020B0604020202020204"/>
                <a:ea typeface="+mn-ea"/>
                <a:cs typeface="+mn-cs"/>
              </a:rPr>
              <a:t>C</a:t>
            </a:r>
            <a:r>
              <a:rPr kumimoji="0" lang="en-US" sz="2000" b="0" i="0" u="none" strike="noStrike" kern="1200" cap="none" spc="0" normalizeH="0" baseline="0" noProof="0" dirty="0" err="1">
                <a:ln>
                  <a:noFill/>
                </a:ln>
                <a:solidFill>
                  <a:srgbClr val="191B0E"/>
                </a:solidFill>
                <a:effectLst/>
                <a:uLnTx/>
                <a:uFillTx/>
                <a:latin typeface="Arial" panose="020B0604020202020204"/>
                <a:ea typeface="+mn-ea"/>
                <a:cs typeface="+mn-cs"/>
              </a:rPr>
              <a:t>orrelational</a:t>
            </a:r>
            <a:r>
              <a:rPr kumimoji="0" lang="tr-TR" sz="2000" b="0" i="0" u="none" strike="noStrike" kern="1200" cap="none" spc="0" normalizeH="0" baseline="0" noProof="0" dirty="0">
                <a:ln>
                  <a:noFill/>
                </a:ln>
                <a:solidFill>
                  <a:srgbClr val="191B0E"/>
                </a:solidFill>
                <a:effectLst/>
                <a:uLnTx/>
                <a:uFillTx/>
                <a:latin typeface="Arial" panose="020B0604020202020204"/>
                <a:ea typeface="+mn-ea"/>
                <a:cs typeface="+mn-cs"/>
              </a:rPr>
              <a:t>: </a:t>
            </a:r>
            <a:r>
              <a:rPr kumimoji="0" lang="en-US" sz="2000" b="0" i="0" u="none" strike="noStrike" kern="1200" cap="none" spc="0" normalizeH="0" baseline="0" noProof="0" dirty="0">
                <a:ln>
                  <a:noFill/>
                </a:ln>
                <a:solidFill>
                  <a:srgbClr val="191B0E"/>
                </a:solidFill>
                <a:effectLst/>
                <a:uLnTx/>
                <a:uFillTx/>
                <a:latin typeface="Arial" panose="020B0604020202020204"/>
                <a:ea typeface="+mn-ea"/>
                <a:cs typeface="+mn-cs"/>
              </a:rPr>
              <a:t>typically done with two continuous</a:t>
            </a:r>
            <a:r>
              <a:rPr kumimoji="0" lang="tr-TR" sz="2000" b="0" i="0" u="none" strike="noStrike" kern="1200" cap="none" spc="0" normalizeH="0" baseline="0" noProof="0" dirty="0">
                <a:ln>
                  <a:noFill/>
                </a:ln>
                <a:solidFill>
                  <a:srgbClr val="191B0E"/>
                </a:solidFill>
                <a:effectLst/>
                <a:uLnTx/>
                <a:uFillTx/>
                <a:latin typeface="Arial" panose="020B0604020202020204"/>
                <a:ea typeface="+mn-ea"/>
                <a:cs typeface="+mn-cs"/>
              </a:rPr>
              <a:t> </a:t>
            </a:r>
            <a:r>
              <a:rPr kumimoji="0" lang="en-US" sz="2000" b="0" i="0" u="none" strike="noStrike" kern="1200" cap="none" spc="0" normalizeH="0" baseline="0" noProof="0" dirty="0">
                <a:ln>
                  <a:noFill/>
                </a:ln>
                <a:solidFill>
                  <a:srgbClr val="191B0E"/>
                </a:solidFill>
                <a:effectLst/>
                <a:uLnTx/>
                <a:uFillTx/>
                <a:latin typeface="Arial" panose="020B0604020202020204"/>
                <a:ea typeface="+mn-ea"/>
                <a:cs typeface="+mn-cs"/>
              </a:rPr>
              <a:t>variables</a:t>
            </a:r>
            <a:r>
              <a:rPr kumimoji="0" lang="tr-TR" sz="2000" b="0" i="0" u="none" strike="noStrike" kern="1200" cap="none" spc="0" normalizeH="0" baseline="0" noProof="0" dirty="0">
                <a:ln>
                  <a:noFill/>
                </a:ln>
                <a:solidFill>
                  <a:srgbClr val="191B0E"/>
                </a:solidFill>
                <a:effectLst/>
                <a:uLnTx/>
                <a:uFillTx/>
                <a:latin typeface="Arial" panose="020B0604020202020204"/>
                <a:ea typeface="+mn-ea"/>
                <a:cs typeface="+mn-cs"/>
              </a:rPr>
              <a:t> </a:t>
            </a:r>
            <a:r>
              <a:rPr kumimoji="0" lang="en-US" sz="2000" b="0" i="0" u="none" strike="noStrike" kern="1200" cap="none" spc="0" normalizeH="0" baseline="0" noProof="0" dirty="0">
                <a:ln>
                  <a:noFill/>
                </a:ln>
                <a:solidFill>
                  <a:srgbClr val="191B0E"/>
                </a:solidFill>
                <a:effectLst/>
                <a:uLnTx/>
                <a:uFillTx/>
                <a:latin typeface="Arial" panose="020B0604020202020204"/>
                <a:ea typeface="+mn-ea"/>
                <a:cs typeface="+mn-cs"/>
              </a:rPr>
              <a:t>to measure the relationship with a correlation coefficient. </a:t>
            </a:r>
            <a:endParaRPr kumimoji="0" lang="tr-TR" sz="2000" b="0" i="0" u="none" strike="noStrike" kern="1200" cap="none" spc="0" normalizeH="0" baseline="0" noProof="0" dirty="0">
              <a:ln>
                <a:noFill/>
              </a:ln>
              <a:solidFill>
                <a:srgbClr val="191B0E"/>
              </a:solidFill>
              <a:effectLst/>
              <a:uLnTx/>
              <a:uFillTx/>
              <a:latin typeface="Arial" panose="020B0604020202020204"/>
              <a:ea typeface="+mn-ea"/>
              <a:cs typeface="+mn-cs"/>
            </a:endParaRPr>
          </a:p>
          <a:p>
            <a:pPr marL="914400" marR="0" lvl="1" indent="-384048" algn="l" defTabSz="914400" rtl="0" eaLnBrk="1" fontAlgn="auto" latinLnBrk="0" hangingPunct="1">
              <a:lnSpc>
                <a:spcPct val="94000"/>
              </a:lnSpc>
              <a:spcBef>
                <a:spcPts val="500"/>
              </a:spcBef>
              <a:spcAft>
                <a:spcPts val="200"/>
              </a:spcAft>
              <a:buClrTx/>
              <a:buSzTx/>
              <a:buFont typeface="Franklin Gothic Book" panose="020B0503020102020204" pitchFamily="34" charset="0"/>
              <a:buChar char="–"/>
              <a:tabLst/>
              <a:defRPr/>
            </a:pPr>
            <a:r>
              <a:rPr kumimoji="0" lang="tr-TR" sz="2000" b="0" i="0" u="none" strike="noStrike" kern="1200" cap="none" spc="0" normalizeH="0" baseline="0" noProof="0" dirty="0" err="1">
                <a:ln>
                  <a:noFill/>
                </a:ln>
                <a:solidFill>
                  <a:srgbClr val="191B0E"/>
                </a:solidFill>
                <a:effectLst/>
                <a:uLnTx/>
                <a:uFillTx/>
                <a:latin typeface="Arial" panose="020B0604020202020204"/>
                <a:ea typeface="+mn-ea"/>
                <a:cs typeface="+mn-cs"/>
              </a:rPr>
              <a:t>E.g</a:t>
            </a:r>
            <a:r>
              <a:rPr kumimoji="0" lang="tr-TR" sz="2000" b="0" i="0" u="none" strike="noStrike" kern="1200" cap="none" spc="0" normalizeH="0" baseline="0" noProof="0" dirty="0">
                <a:ln>
                  <a:noFill/>
                </a:ln>
                <a:solidFill>
                  <a:srgbClr val="191B0E"/>
                </a:solidFill>
                <a:effectLst/>
                <a:uLnTx/>
                <a:uFillTx/>
                <a:latin typeface="Arial" panose="020B0604020202020204"/>
                <a:ea typeface="+mn-ea"/>
                <a:cs typeface="+mn-cs"/>
              </a:rPr>
              <a:t>. </a:t>
            </a:r>
            <a:r>
              <a:rPr kumimoji="0" lang="en-US" sz="2000" b="0" i="0" u="none" strike="noStrike" kern="1200" cap="none" spc="0" normalizeH="0" baseline="0" noProof="0" dirty="0">
                <a:ln>
                  <a:noFill/>
                </a:ln>
                <a:solidFill>
                  <a:srgbClr val="191B0E"/>
                </a:solidFill>
                <a:effectLst/>
                <a:uLnTx/>
                <a:uFillTx/>
                <a:latin typeface="Arial" panose="020B0604020202020204"/>
                <a:ea typeface="+mn-ea"/>
                <a:cs typeface="+mn-cs"/>
              </a:rPr>
              <a:t>To what extent do preservice ratings during student teaching predict teaching effectiveness?</a:t>
            </a:r>
          </a:p>
          <a:p>
            <a:pPr marL="914400" marR="0" lvl="1" indent="-384048" algn="l" defTabSz="914400" rtl="0" eaLnBrk="1" fontAlgn="auto" latinLnBrk="0" hangingPunct="1">
              <a:lnSpc>
                <a:spcPct val="94000"/>
              </a:lnSpc>
              <a:spcBef>
                <a:spcPts val="500"/>
              </a:spcBef>
              <a:spcAft>
                <a:spcPts val="200"/>
              </a:spcAft>
              <a:buClrTx/>
              <a:buSzTx/>
              <a:buFont typeface="Franklin Gothic Book" panose="020B0503020102020204" pitchFamily="34" charset="0"/>
              <a:buChar char="–"/>
              <a:tabLst/>
              <a:defRPr/>
            </a:pPr>
            <a:r>
              <a:rPr kumimoji="0" lang="en-US" sz="2000" b="0" i="0" u="none" strike="noStrike" kern="1200" cap="none" spc="0" normalizeH="0" baseline="0" noProof="0" dirty="0">
                <a:ln>
                  <a:noFill/>
                </a:ln>
                <a:solidFill>
                  <a:srgbClr val="191B0E"/>
                </a:solidFill>
                <a:effectLst/>
                <a:uLnTx/>
                <a:uFillTx/>
                <a:latin typeface="Arial" panose="020B0604020202020204"/>
                <a:ea typeface="+mn-ea"/>
                <a:cs typeface="+mn-cs"/>
              </a:rPr>
              <a:t>What is the relationship between first-semester grades of college students and retention?</a:t>
            </a:r>
            <a:endParaRPr lang="tr-TR" dirty="0"/>
          </a:p>
        </p:txBody>
      </p:sp>
    </p:spTree>
    <p:extLst>
      <p:ext uri="{BB962C8B-B14F-4D97-AF65-F5344CB8AC3E}">
        <p14:creationId xmlns:p14="http://schemas.microsoft.com/office/powerpoint/2010/main" val="4390223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731016F-FDDC-444C-9B99-7DBA26329031}"/>
              </a:ext>
            </a:extLst>
          </p:cNvPr>
          <p:cNvSpPr>
            <a:spLocks noGrp="1"/>
          </p:cNvSpPr>
          <p:nvPr>
            <p:ph type="title"/>
          </p:nvPr>
        </p:nvSpPr>
        <p:spPr/>
        <p:txBody>
          <a:bodyPr/>
          <a:lstStyle/>
          <a:p>
            <a:r>
              <a:rPr lang="tr-TR" dirty="0" err="1"/>
              <a:t>Experimental</a:t>
            </a:r>
            <a:r>
              <a:rPr lang="tr-TR" dirty="0"/>
              <a:t> </a:t>
            </a:r>
            <a:r>
              <a:rPr lang="tr-TR" dirty="0" err="1"/>
              <a:t>Difference</a:t>
            </a:r>
            <a:r>
              <a:rPr lang="tr-TR" dirty="0"/>
              <a:t> </a:t>
            </a:r>
            <a:r>
              <a:rPr lang="tr-TR" dirty="0" err="1"/>
              <a:t>Questions</a:t>
            </a:r>
            <a:endParaRPr lang="tr-TR" dirty="0"/>
          </a:p>
        </p:txBody>
      </p:sp>
      <p:sp>
        <p:nvSpPr>
          <p:cNvPr id="3" name="İçerik Yer Tutucusu 2">
            <a:extLst>
              <a:ext uri="{FF2B5EF4-FFF2-40B4-BE49-F238E27FC236}">
                <a16:creationId xmlns:a16="http://schemas.microsoft.com/office/drawing/2014/main" id="{550000DE-A6C2-41C5-B6A2-12670EB7A6A0}"/>
              </a:ext>
            </a:extLst>
          </p:cNvPr>
          <p:cNvSpPr>
            <a:spLocks noGrp="1"/>
          </p:cNvSpPr>
          <p:nvPr>
            <p:ph idx="1"/>
          </p:nvPr>
        </p:nvSpPr>
        <p:spPr/>
        <p:txBody>
          <a:bodyPr/>
          <a:lstStyle/>
          <a:p>
            <a:pPr marL="384048" marR="0" lvl="0" indent="-384048" algn="l" defTabSz="914400" rtl="0" eaLnBrk="1" fontAlgn="auto" latinLnBrk="0" hangingPunct="1">
              <a:lnSpc>
                <a:spcPct val="94000"/>
              </a:lnSpc>
              <a:spcBef>
                <a:spcPts val="1000"/>
              </a:spcBef>
              <a:spcAft>
                <a:spcPts val="200"/>
              </a:spcAft>
              <a:buClrTx/>
              <a:buSzTx/>
              <a:buFont typeface="Franklin Gothic Book" panose="020B0503020102020204" pitchFamily="34" charset="0"/>
              <a:buChar char="■"/>
              <a:tabLst/>
              <a:defRPr/>
            </a:pPr>
            <a:r>
              <a:rPr kumimoji="0" lang="tr-TR" sz="2000" b="0" i="0" u="none" strike="noStrike" kern="1200" cap="none" spc="0" normalizeH="0" baseline="0" noProof="0" dirty="0">
                <a:ln>
                  <a:noFill/>
                </a:ln>
                <a:solidFill>
                  <a:srgbClr val="191B0E"/>
                </a:solidFill>
                <a:effectLst/>
                <a:uLnTx/>
                <a:uFillTx/>
                <a:latin typeface="Arial" panose="020B0604020202020204"/>
                <a:ea typeface="+mn-ea"/>
                <a:cs typeface="+mn-cs"/>
              </a:rPr>
              <a:t>G</a:t>
            </a:r>
            <a:r>
              <a:rPr kumimoji="0" lang="en-US" sz="2000" b="0" i="0" u="none" strike="noStrike" kern="1200" cap="none" spc="0" normalizeH="0" baseline="0" noProof="0" dirty="0" err="1">
                <a:ln>
                  <a:noFill/>
                </a:ln>
                <a:solidFill>
                  <a:srgbClr val="191B0E"/>
                </a:solidFill>
                <a:effectLst/>
                <a:uLnTx/>
                <a:uFillTx/>
                <a:latin typeface="Arial" panose="020B0604020202020204"/>
                <a:ea typeface="+mn-ea"/>
                <a:cs typeface="+mn-cs"/>
              </a:rPr>
              <a:t>roups</a:t>
            </a:r>
            <a:r>
              <a:rPr kumimoji="0" lang="en-US" sz="2000" b="0" i="0" u="none" strike="noStrike" kern="1200" cap="none" spc="0" normalizeH="0" baseline="0" noProof="0" dirty="0">
                <a:ln>
                  <a:noFill/>
                </a:ln>
                <a:solidFill>
                  <a:srgbClr val="191B0E"/>
                </a:solidFill>
                <a:effectLst/>
                <a:uLnTx/>
                <a:uFillTx/>
                <a:latin typeface="Arial" panose="020B0604020202020204"/>
                <a:ea typeface="+mn-ea"/>
                <a:cs typeface="+mn-cs"/>
              </a:rPr>
              <a:t> of </a:t>
            </a:r>
            <a:r>
              <a:rPr kumimoji="0" lang="tr-TR" sz="2000" b="0" i="0" u="none" strike="noStrike" kern="1200" cap="none" spc="0" normalizeH="0" baseline="0" noProof="0" dirty="0" err="1">
                <a:ln>
                  <a:noFill/>
                </a:ln>
                <a:solidFill>
                  <a:srgbClr val="191B0E"/>
                </a:solidFill>
                <a:effectLst/>
                <a:uLnTx/>
                <a:uFillTx/>
                <a:latin typeface="Arial" panose="020B0604020202020204"/>
                <a:ea typeface="+mn-ea"/>
                <a:cs typeface="+mn-cs"/>
              </a:rPr>
              <a:t>participants</a:t>
            </a:r>
            <a:r>
              <a:rPr kumimoji="0" lang="en-US" sz="2000" b="0" i="0" u="none" strike="noStrike" kern="1200" cap="none" spc="0" normalizeH="0" baseline="0" noProof="0" dirty="0">
                <a:ln>
                  <a:noFill/>
                </a:ln>
                <a:solidFill>
                  <a:srgbClr val="191B0E"/>
                </a:solidFill>
                <a:effectLst/>
                <a:uLnTx/>
                <a:uFillTx/>
                <a:latin typeface="Arial" panose="020B0604020202020204"/>
                <a:ea typeface="+mn-ea"/>
                <a:cs typeface="+mn-cs"/>
              </a:rPr>
              <a:t> are compared</a:t>
            </a:r>
            <a:r>
              <a:rPr kumimoji="0" lang="tr-TR" sz="2000" b="0" i="0" u="none" strike="noStrike" kern="1200" cap="none" spc="0" normalizeH="0" baseline="0" noProof="0" dirty="0">
                <a:ln>
                  <a:noFill/>
                </a:ln>
                <a:solidFill>
                  <a:srgbClr val="191B0E"/>
                </a:solidFill>
                <a:effectLst/>
                <a:uLnTx/>
                <a:uFillTx/>
                <a:latin typeface="Arial" panose="020B0604020202020204"/>
                <a:ea typeface="+mn-ea"/>
                <a:cs typeface="+mn-cs"/>
              </a:rPr>
              <a:t> </a:t>
            </a:r>
            <a:r>
              <a:rPr kumimoji="0" lang="en-US" sz="2000" b="0" i="0" u="none" strike="noStrike" kern="1200" cap="none" spc="0" normalizeH="0" baseline="0" noProof="0" dirty="0">
                <a:ln>
                  <a:noFill/>
                </a:ln>
                <a:solidFill>
                  <a:srgbClr val="191B0E"/>
                </a:solidFill>
                <a:effectLst/>
                <a:uLnTx/>
                <a:uFillTx/>
                <a:latin typeface="Arial" panose="020B0604020202020204"/>
                <a:ea typeface="+mn-ea"/>
                <a:cs typeface="+mn-cs"/>
              </a:rPr>
              <a:t>to determine the effect of the intervention. </a:t>
            </a:r>
            <a:endParaRPr kumimoji="0" lang="tr-TR" sz="2000" b="0" i="0" u="none" strike="noStrike" kern="1200" cap="none" spc="0" normalizeH="0" baseline="0" noProof="0" dirty="0">
              <a:ln>
                <a:noFill/>
              </a:ln>
              <a:solidFill>
                <a:srgbClr val="191B0E"/>
              </a:solidFill>
              <a:effectLst/>
              <a:uLnTx/>
              <a:uFillTx/>
              <a:latin typeface="Arial" panose="020B0604020202020204"/>
              <a:ea typeface="+mn-ea"/>
              <a:cs typeface="+mn-cs"/>
            </a:endParaRPr>
          </a:p>
          <a:p>
            <a:pPr marL="384048" marR="0" lvl="0" indent="-384048" algn="l" defTabSz="914400" rtl="0" eaLnBrk="1" fontAlgn="auto" latinLnBrk="0" hangingPunct="1">
              <a:lnSpc>
                <a:spcPct val="94000"/>
              </a:lnSpc>
              <a:spcBef>
                <a:spcPts val="1000"/>
              </a:spcBef>
              <a:spcAft>
                <a:spcPts val="200"/>
              </a:spcAft>
              <a:buClrTx/>
              <a:buSzTx/>
              <a:buFont typeface="Franklin Gothic Book" panose="020B0503020102020204" pitchFamily="34" charset="0"/>
              <a:buChar char="■"/>
              <a:tabLst/>
              <a:defRPr/>
            </a:pPr>
            <a:endParaRPr kumimoji="0" lang="tr-TR" sz="2000" b="0" i="0" u="none" strike="noStrike" kern="1200" cap="none" spc="0" normalizeH="0" baseline="0" noProof="0" dirty="0">
              <a:ln>
                <a:noFill/>
              </a:ln>
              <a:solidFill>
                <a:srgbClr val="191B0E"/>
              </a:solidFill>
              <a:effectLst/>
              <a:uLnTx/>
              <a:uFillTx/>
              <a:latin typeface="Arial" panose="020B0604020202020204"/>
              <a:ea typeface="+mn-ea"/>
              <a:cs typeface="+mn-cs"/>
            </a:endParaRPr>
          </a:p>
          <a:p>
            <a:pPr marL="384048" marR="0" lvl="0" indent="-384048" algn="l" defTabSz="914400" rtl="0" eaLnBrk="1" fontAlgn="auto" latinLnBrk="0" hangingPunct="1">
              <a:lnSpc>
                <a:spcPct val="94000"/>
              </a:lnSpc>
              <a:spcBef>
                <a:spcPts val="1000"/>
              </a:spcBef>
              <a:spcAft>
                <a:spcPts val="200"/>
              </a:spcAft>
              <a:buClrTx/>
              <a:buSzTx/>
              <a:buFont typeface="Franklin Gothic Book" panose="020B0503020102020204" pitchFamily="34" charset="0"/>
              <a:buChar char="■"/>
              <a:tabLst/>
              <a:defRPr/>
            </a:pPr>
            <a:r>
              <a:rPr kumimoji="0" lang="en-US" sz="2000" b="0" i="0" u="none" strike="noStrike" kern="1200" cap="none" spc="0" normalizeH="0" baseline="0" noProof="0" dirty="0">
                <a:ln>
                  <a:noFill/>
                </a:ln>
                <a:solidFill>
                  <a:srgbClr val="191B0E"/>
                </a:solidFill>
                <a:effectLst/>
                <a:uLnTx/>
                <a:uFillTx/>
                <a:latin typeface="Arial" panose="020B0604020202020204"/>
                <a:ea typeface="+mn-ea"/>
                <a:cs typeface="+mn-cs"/>
              </a:rPr>
              <a:t>The differences between the groups are analyzed to</a:t>
            </a:r>
            <a:r>
              <a:rPr kumimoji="0" lang="tr-TR" sz="2000" b="0" i="0" u="none" strike="noStrike" kern="1200" cap="none" spc="0" normalizeH="0" baseline="0" noProof="0" dirty="0">
                <a:ln>
                  <a:noFill/>
                </a:ln>
                <a:solidFill>
                  <a:srgbClr val="191B0E"/>
                </a:solidFill>
                <a:effectLst/>
                <a:uLnTx/>
                <a:uFillTx/>
                <a:latin typeface="Arial" panose="020B0604020202020204"/>
                <a:ea typeface="+mn-ea"/>
                <a:cs typeface="+mn-cs"/>
              </a:rPr>
              <a:t> </a:t>
            </a:r>
            <a:r>
              <a:rPr kumimoji="0" lang="en-US" sz="2000" b="0" i="0" u="none" strike="noStrike" kern="1200" cap="none" spc="0" normalizeH="0" baseline="0" noProof="0" dirty="0">
                <a:ln>
                  <a:noFill/>
                </a:ln>
                <a:solidFill>
                  <a:srgbClr val="191B0E"/>
                </a:solidFill>
                <a:effectLst/>
                <a:uLnTx/>
                <a:uFillTx/>
                <a:latin typeface="Arial" panose="020B0604020202020204"/>
                <a:ea typeface="+mn-ea"/>
                <a:cs typeface="+mn-cs"/>
              </a:rPr>
              <a:t>investigate whether one group scores higher on the dependent variable than another group. </a:t>
            </a:r>
            <a:endParaRPr kumimoji="0" lang="tr-TR" sz="2000" b="0" i="0" u="none" strike="noStrike" kern="1200" cap="none" spc="0" normalizeH="0" baseline="0" noProof="0" dirty="0">
              <a:ln>
                <a:noFill/>
              </a:ln>
              <a:solidFill>
                <a:srgbClr val="191B0E"/>
              </a:solidFill>
              <a:effectLst/>
              <a:uLnTx/>
              <a:uFillTx/>
              <a:latin typeface="Arial" panose="020B0604020202020204"/>
              <a:ea typeface="+mn-ea"/>
              <a:cs typeface="+mn-cs"/>
            </a:endParaRPr>
          </a:p>
          <a:p>
            <a:pPr marL="384048" marR="0" lvl="0" indent="-384048" algn="l" defTabSz="914400" rtl="0" eaLnBrk="1" fontAlgn="auto" latinLnBrk="0" hangingPunct="1">
              <a:lnSpc>
                <a:spcPct val="94000"/>
              </a:lnSpc>
              <a:spcBef>
                <a:spcPts val="1000"/>
              </a:spcBef>
              <a:spcAft>
                <a:spcPts val="200"/>
              </a:spcAft>
              <a:buClrTx/>
              <a:buSzTx/>
              <a:buFont typeface="Franklin Gothic Book" panose="020B0503020102020204" pitchFamily="34" charset="0"/>
              <a:buChar char="■"/>
              <a:tabLst/>
              <a:defRPr/>
            </a:pPr>
            <a:endParaRPr kumimoji="0" lang="tr-TR" sz="2000" b="0" i="0" u="none" strike="noStrike" kern="1200" cap="none" spc="0" normalizeH="0" baseline="0" noProof="0" dirty="0">
              <a:ln>
                <a:noFill/>
              </a:ln>
              <a:solidFill>
                <a:srgbClr val="191B0E"/>
              </a:solidFill>
              <a:effectLst/>
              <a:uLnTx/>
              <a:uFillTx/>
              <a:latin typeface="Arial" panose="020B0604020202020204"/>
              <a:ea typeface="+mn-ea"/>
              <a:cs typeface="+mn-cs"/>
            </a:endParaRPr>
          </a:p>
          <a:p>
            <a:pPr marL="914400" marR="0" lvl="1" indent="-384048" algn="l" defTabSz="914400" rtl="0" eaLnBrk="1" fontAlgn="auto" latinLnBrk="0" hangingPunct="1">
              <a:lnSpc>
                <a:spcPct val="94000"/>
              </a:lnSpc>
              <a:spcBef>
                <a:spcPts val="500"/>
              </a:spcBef>
              <a:spcAft>
                <a:spcPts val="200"/>
              </a:spcAft>
              <a:buClrTx/>
              <a:buSzTx/>
              <a:buFont typeface="Franklin Gothic Book" panose="020B0503020102020204" pitchFamily="34" charset="0"/>
              <a:buChar char="–"/>
              <a:tabLst/>
              <a:defRPr/>
            </a:pPr>
            <a:r>
              <a:rPr kumimoji="0" lang="tr-TR" sz="2000" b="0" i="1" u="none" strike="noStrike" kern="1200" cap="none" spc="0" normalizeH="0" baseline="0" noProof="0" dirty="0" err="1">
                <a:ln>
                  <a:noFill/>
                </a:ln>
                <a:solidFill>
                  <a:srgbClr val="191B0E"/>
                </a:solidFill>
                <a:effectLst/>
                <a:uLnTx/>
                <a:uFillTx/>
                <a:latin typeface="Arial" panose="020B0604020202020204"/>
                <a:ea typeface="+mn-ea"/>
                <a:cs typeface="+mn-cs"/>
              </a:rPr>
              <a:t>E.g</a:t>
            </a:r>
            <a:r>
              <a:rPr kumimoji="0" lang="tr-TR" sz="2000" b="0" i="1" u="none" strike="noStrike" kern="1200" cap="none" spc="0" normalizeH="0" baseline="0" noProof="0" dirty="0">
                <a:ln>
                  <a:noFill/>
                </a:ln>
                <a:solidFill>
                  <a:srgbClr val="191B0E"/>
                </a:solidFill>
                <a:effectLst/>
                <a:uLnTx/>
                <a:uFillTx/>
                <a:latin typeface="Arial" panose="020B0604020202020204"/>
                <a:ea typeface="+mn-ea"/>
                <a:cs typeface="+mn-cs"/>
              </a:rPr>
              <a:t>. </a:t>
            </a:r>
            <a:r>
              <a:rPr kumimoji="0" lang="en-US" sz="2000" b="0" i="0" u="none" strike="noStrike" kern="1200" cap="none" spc="0" normalizeH="0" baseline="0" noProof="0" dirty="0">
                <a:ln>
                  <a:noFill/>
                </a:ln>
                <a:solidFill>
                  <a:srgbClr val="191B0E"/>
                </a:solidFill>
                <a:effectLst/>
                <a:uLnTx/>
                <a:uFillTx/>
                <a:latin typeface="Arial" panose="020B0604020202020204"/>
                <a:ea typeface="+mn-ea"/>
                <a:cs typeface="+mn-cs"/>
              </a:rPr>
              <a:t>“Are there significant differences in achievement between traditional</a:t>
            </a:r>
            <a:r>
              <a:rPr kumimoji="0" lang="tr-TR" sz="2000" b="0" i="0" u="none" strike="noStrike" kern="1200" cap="none" spc="0" normalizeH="0" baseline="0" noProof="0" dirty="0">
                <a:ln>
                  <a:noFill/>
                </a:ln>
                <a:solidFill>
                  <a:srgbClr val="191B0E"/>
                </a:solidFill>
                <a:effectLst/>
                <a:uLnTx/>
                <a:uFillTx/>
                <a:latin typeface="Arial" panose="020B0604020202020204"/>
                <a:ea typeface="+mn-ea"/>
                <a:cs typeface="+mn-cs"/>
              </a:rPr>
              <a:t> </a:t>
            </a:r>
            <a:r>
              <a:rPr kumimoji="0" lang="en-US" sz="2000" b="0" i="0" u="none" strike="noStrike" kern="1200" cap="none" spc="0" normalizeH="0" baseline="0" noProof="0" dirty="0">
                <a:ln>
                  <a:noFill/>
                </a:ln>
                <a:solidFill>
                  <a:srgbClr val="191B0E"/>
                </a:solidFill>
                <a:effectLst/>
                <a:uLnTx/>
                <a:uFillTx/>
                <a:latin typeface="Arial" panose="020B0604020202020204"/>
                <a:ea typeface="+mn-ea"/>
                <a:cs typeface="+mn-cs"/>
              </a:rPr>
              <a:t>and computer-assisted learning groups?”</a:t>
            </a:r>
            <a:endParaRPr kumimoji="0" lang="tr-TR" sz="2000" b="0" i="0" u="none" strike="noStrike" kern="1200" cap="none" spc="0" normalizeH="0" baseline="0" noProof="0" dirty="0">
              <a:ln>
                <a:noFill/>
              </a:ln>
              <a:solidFill>
                <a:srgbClr val="191B0E"/>
              </a:solidFill>
              <a:effectLst/>
              <a:uLnTx/>
              <a:uFillTx/>
              <a:latin typeface="Arial" panose="020B0604020202020204"/>
              <a:ea typeface="+mn-ea"/>
              <a:cs typeface="+mn-cs"/>
            </a:endParaRPr>
          </a:p>
          <a:p>
            <a:pPr marL="384048" marR="0" lvl="0" indent="-384048" algn="l" defTabSz="914400" rtl="0" eaLnBrk="1" fontAlgn="auto" latinLnBrk="0" hangingPunct="1">
              <a:lnSpc>
                <a:spcPct val="94000"/>
              </a:lnSpc>
              <a:spcBef>
                <a:spcPts val="1000"/>
              </a:spcBef>
              <a:spcAft>
                <a:spcPts val="200"/>
              </a:spcAft>
              <a:buClrTx/>
              <a:buSzTx/>
              <a:buFont typeface="Franklin Gothic Book" panose="020B0503020102020204" pitchFamily="34" charset="0"/>
              <a:buChar char="■"/>
              <a:tabLst/>
              <a:defRPr/>
            </a:pPr>
            <a:endParaRPr kumimoji="0" lang="tr-TR" sz="2000" b="0" i="0" u="none" strike="noStrike" kern="1200" cap="none" spc="0" normalizeH="0" baseline="0" noProof="0" dirty="0">
              <a:ln>
                <a:noFill/>
              </a:ln>
              <a:solidFill>
                <a:srgbClr val="191B0E"/>
              </a:solidFill>
              <a:effectLst/>
              <a:uLnTx/>
              <a:uFillTx/>
              <a:latin typeface="Arial" panose="020B0604020202020204"/>
              <a:ea typeface="+mn-ea"/>
              <a:cs typeface="+mn-cs"/>
            </a:endParaRPr>
          </a:p>
          <a:p>
            <a:endParaRPr lang="tr-TR" dirty="0"/>
          </a:p>
        </p:txBody>
      </p:sp>
    </p:spTree>
    <p:extLst>
      <p:ext uri="{BB962C8B-B14F-4D97-AF65-F5344CB8AC3E}">
        <p14:creationId xmlns:p14="http://schemas.microsoft.com/office/powerpoint/2010/main" val="14984045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DCCFF09-6990-4773-9EFA-FAE0970DD3EB}"/>
              </a:ext>
            </a:extLst>
          </p:cNvPr>
          <p:cNvSpPr>
            <a:spLocks noGrp="1"/>
          </p:cNvSpPr>
          <p:nvPr>
            <p:ph type="title"/>
          </p:nvPr>
        </p:nvSpPr>
        <p:spPr/>
        <p:txBody>
          <a:bodyPr/>
          <a:lstStyle/>
          <a:p>
            <a:r>
              <a:rPr lang="tr-TR" dirty="0" err="1">
                <a:solidFill>
                  <a:schemeClr val="tx1"/>
                </a:solidFill>
              </a:rPr>
              <a:t>Writing</a:t>
            </a:r>
            <a:r>
              <a:rPr lang="tr-TR" dirty="0">
                <a:solidFill>
                  <a:schemeClr val="tx1"/>
                </a:solidFill>
              </a:rPr>
              <a:t> </a:t>
            </a:r>
            <a:r>
              <a:rPr lang="tr-TR" dirty="0" err="1">
                <a:solidFill>
                  <a:schemeClr val="tx1"/>
                </a:solidFill>
              </a:rPr>
              <a:t>Hypotheses</a:t>
            </a:r>
            <a:endParaRPr lang="tr-TR" dirty="0">
              <a:solidFill>
                <a:schemeClr val="tx1"/>
              </a:solidFill>
            </a:endParaRPr>
          </a:p>
        </p:txBody>
      </p:sp>
      <p:sp>
        <p:nvSpPr>
          <p:cNvPr id="3" name="İçerik Yer Tutucusu 2">
            <a:extLst>
              <a:ext uri="{FF2B5EF4-FFF2-40B4-BE49-F238E27FC236}">
                <a16:creationId xmlns:a16="http://schemas.microsoft.com/office/drawing/2014/main" id="{A20FDACE-72AE-49CF-94A5-1EB4D24161D7}"/>
              </a:ext>
            </a:extLst>
          </p:cNvPr>
          <p:cNvSpPr>
            <a:spLocks noGrp="1"/>
          </p:cNvSpPr>
          <p:nvPr>
            <p:ph idx="1"/>
          </p:nvPr>
        </p:nvSpPr>
        <p:spPr/>
        <p:txBody>
          <a:bodyPr/>
          <a:lstStyle/>
          <a:p>
            <a:pPr marL="384048" marR="0" lvl="0" indent="-384048" algn="l" defTabSz="914400" rtl="0" eaLnBrk="1" fontAlgn="auto" latinLnBrk="0" hangingPunct="1">
              <a:lnSpc>
                <a:spcPct val="94000"/>
              </a:lnSpc>
              <a:spcBef>
                <a:spcPts val="1000"/>
              </a:spcBef>
              <a:spcAft>
                <a:spcPts val="200"/>
              </a:spcAft>
              <a:buClrTx/>
              <a:buSzTx/>
              <a:buFont typeface="Franklin Gothic Book" panose="020B0503020102020204" pitchFamily="34" charset="0"/>
              <a:buChar char="■"/>
              <a:tabLst/>
              <a:defRPr/>
            </a:pPr>
            <a:r>
              <a:rPr kumimoji="0" lang="tr-TR" sz="2000" b="0" i="0" u="none" strike="noStrike" kern="1200" cap="none" spc="0" normalizeH="0" baseline="0" noProof="0" dirty="0" err="1">
                <a:ln>
                  <a:noFill/>
                </a:ln>
                <a:solidFill>
                  <a:srgbClr val="191B0E"/>
                </a:solidFill>
                <a:effectLst/>
                <a:uLnTx/>
                <a:uFillTx/>
                <a:latin typeface="Arial" panose="020B0604020202020204"/>
                <a:ea typeface="+mn-ea"/>
                <a:cs typeface="+mn-cs"/>
              </a:rPr>
              <a:t>Like</a:t>
            </a:r>
            <a:r>
              <a:rPr kumimoji="0" lang="tr-TR" sz="2000" b="0" i="0" u="none" strike="noStrike" kern="1200" cap="none" spc="0" normalizeH="0" baseline="0" noProof="0" dirty="0">
                <a:ln>
                  <a:noFill/>
                </a:ln>
                <a:solidFill>
                  <a:srgbClr val="191B0E"/>
                </a:solidFill>
                <a:effectLst/>
                <a:uLnTx/>
                <a:uFillTx/>
                <a:latin typeface="Arial" panose="020B0604020202020204"/>
                <a:ea typeface="+mn-ea"/>
                <a:cs typeface="+mn-cs"/>
              </a:rPr>
              <a:t> </a:t>
            </a:r>
            <a:r>
              <a:rPr kumimoji="0" lang="tr-TR" sz="2000" b="0" i="0" u="none" strike="noStrike" kern="1200" cap="none" spc="0" normalizeH="0" baseline="0" noProof="0" dirty="0" err="1">
                <a:ln>
                  <a:noFill/>
                </a:ln>
                <a:solidFill>
                  <a:srgbClr val="191B0E"/>
                </a:solidFill>
                <a:effectLst/>
                <a:uLnTx/>
                <a:uFillTx/>
                <a:latin typeface="Arial" panose="020B0604020202020204"/>
                <a:ea typeface="+mn-ea"/>
                <a:cs typeface="+mn-cs"/>
              </a:rPr>
              <a:t>research</a:t>
            </a:r>
            <a:r>
              <a:rPr kumimoji="0" lang="tr-TR" sz="2000" b="0" i="0" u="none" strike="noStrike" kern="1200" cap="none" spc="0" normalizeH="0" baseline="0" noProof="0" dirty="0">
                <a:ln>
                  <a:noFill/>
                </a:ln>
                <a:solidFill>
                  <a:srgbClr val="191B0E"/>
                </a:solidFill>
                <a:effectLst/>
                <a:uLnTx/>
                <a:uFillTx/>
                <a:latin typeface="Arial" panose="020B0604020202020204"/>
                <a:ea typeface="+mn-ea"/>
                <a:cs typeface="+mn-cs"/>
              </a:rPr>
              <a:t> </a:t>
            </a:r>
            <a:r>
              <a:rPr kumimoji="0" lang="tr-TR" sz="2000" b="0" i="0" u="none" strike="noStrike" kern="1200" cap="none" spc="0" normalizeH="0" baseline="0" noProof="0" dirty="0" err="1">
                <a:ln>
                  <a:noFill/>
                </a:ln>
                <a:solidFill>
                  <a:srgbClr val="191B0E"/>
                </a:solidFill>
                <a:effectLst/>
                <a:uLnTx/>
                <a:uFillTx/>
                <a:latin typeface="Arial" panose="020B0604020202020204"/>
                <a:ea typeface="+mn-ea"/>
                <a:cs typeface="+mn-cs"/>
              </a:rPr>
              <a:t>questions</a:t>
            </a:r>
            <a:r>
              <a:rPr kumimoji="0" lang="tr-TR" sz="2000" b="0" i="0" u="none" strike="noStrike" kern="1200" cap="none" spc="0" normalizeH="0" baseline="0" noProof="0" dirty="0">
                <a:ln>
                  <a:noFill/>
                </a:ln>
                <a:solidFill>
                  <a:srgbClr val="191B0E"/>
                </a:solidFill>
                <a:effectLst/>
                <a:uLnTx/>
                <a:uFillTx/>
                <a:latin typeface="Arial" panose="020B0604020202020204"/>
                <a:ea typeface="+mn-ea"/>
                <a:cs typeface="+mn-cs"/>
              </a:rPr>
              <a:t>, </a:t>
            </a:r>
            <a:r>
              <a:rPr kumimoji="0" lang="tr-TR" sz="2000" b="0" i="0" u="none" strike="noStrike" kern="1200" cap="none" spc="0" normalizeH="0" baseline="0" noProof="0" dirty="0" err="1">
                <a:ln>
                  <a:noFill/>
                </a:ln>
                <a:solidFill>
                  <a:srgbClr val="191B0E"/>
                </a:solidFill>
                <a:effectLst/>
                <a:uLnTx/>
                <a:uFillTx/>
                <a:latin typeface="Arial" panose="020B0604020202020204"/>
                <a:ea typeface="+mn-ea"/>
                <a:cs typeface="+mn-cs"/>
              </a:rPr>
              <a:t>hypotheses</a:t>
            </a:r>
            <a:r>
              <a:rPr kumimoji="0" lang="tr-TR" sz="2000" b="0" i="0" u="none" strike="noStrike" kern="1200" cap="none" spc="0" normalizeH="0" baseline="0" noProof="0" dirty="0">
                <a:ln>
                  <a:noFill/>
                </a:ln>
                <a:solidFill>
                  <a:srgbClr val="191B0E"/>
                </a:solidFill>
                <a:effectLst/>
                <a:uLnTx/>
                <a:uFillTx/>
                <a:latin typeface="Arial" panose="020B0604020202020204"/>
                <a:ea typeface="+mn-ea"/>
                <a:cs typeface="+mn-cs"/>
              </a:rPr>
              <a:t> </a:t>
            </a:r>
            <a:r>
              <a:rPr kumimoji="0" lang="tr-TR" sz="2000" b="0" i="0" u="none" strike="noStrike" kern="1200" cap="none" spc="0" normalizeH="0" baseline="0" noProof="0" dirty="0" err="1">
                <a:ln>
                  <a:noFill/>
                </a:ln>
                <a:solidFill>
                  <a:srgbClr val="191B0E"/>
                </a:solidFill>
                <a:effectLst/>
                <a:uLnTx/>
                <a:uFillTx/>
                <a:latin typeface="Arial" panose="020B0604020202020204"/>
                <a:ea typeface="+mn-ea"/>
                <a:cs typeface="+mn-cs"/>
              </a:rPr>
              <a:t>narrow</a:t>
            </a:r>
            <a:r>
              <a:rPr kumimoji="0" lang="tr-TR" sz="2000" b="0" i="0" u="none" strike="noStrike" kern="1200" cap="none" spc="0" normalizeH="0" baseline="0" noProof="0" dirty="0">
                <a:ln>
                  <a:noFill/>
                </a:ln>
                <a:solidFill>
                  <a:srgbClr val="191B0E"/>
                </a:solidFill>
                <a:effectLst/>
                <a:uLnTx/>
                <a:uFillTx/>
                <a:latin typeface="Arial" panose="020B0604020202020204"/>
                <a:ea typeface="+mn-ea"/>
                <a:cs typeface="+mn-cs"/>
              </a:rPr>
              <a:t> the </a:t>
            </a:r>
            <a:r>
              <a:rPr kumimoji="0" lang="tr-TR" sz="2000" b="0" i="0" u="none" strike="noStrike" kern="1200" cap="none" spc="0" normalizeH="0" baseline="0" noProof="0" dirty="0" err="1">
                <a:ln>
                  <a:noFill/>
                </a:ln>
                <a:solidFill>
                  <a:srgbClr val="191B0E"/>
                </a:solidFill>
                <a:effectLst/>
                <a:uLnTx/>
                <a:uFillTx/>
                <a:latin typeface="Arial" panose="020B0604020202020204"/>
                <a:ea typeface="+mn-ea"/>
                <a:cs typeface="+mn-cs"/>
              </a:rPr>
              <a:t>purpose</a:t>
            </a:r>
            <a:r>
              <a:rPr kumimoji="0" lang="tr-TR" sz="2000" b="0" i="0" u="none" strike="noStrike" kern="1200" cap="none" spc="0" normalizeH="0" baseline="0" noProof="0" dirty="0">
                <a:ln>
                  <a:noFill/>
                </a:ln>
                <a:solidFill>
                  <a:srgbClr val="191B0E"/>
                </a:solidFill>
                <a:effectLst/>
                <a:uLnTx/>
                <a:uFillTx/>
                <a:latin typeface="Arial" panose="020B0604020202020204"/>
                <a:ea typeface="+mn-ea"/>
                <a:cs typeface="+mn-cs"/>
              </a:rPr>
              <a:t> of the </a:t>
            </a:r>
            <a:r>
              <a:rPr kumimoji="0" lang="tr-TR" sz="2000" b="0" i="0" u="none" strike="noStrike" kern="1200" cap="none" spc="0" normalizeH="0" baseline="0" noProof="0" dirty="0" err="1">
                <a:ln>
                  <a:noFill/>
                </a:ln>
                <a:solidFill>
                  <a:srgbClr val="191B0E"/>
                </a:solidFill>
                <a:effectLst/>
                <a:uLnTx/>
                <a:uFillTx/>
                <a:latin typeface="Arial" panose="020B0604020202020204"/>
                <a:ea typeface="+mn-ea"/>
                <a:cs typeface="+mn-cs"/>
              </a:rPr>
              <a:t>research</a:t>
            </a:r>
            <a:r>
              <a:rPr kumimoji="0" lang="tr-TR" sz="2000" b="0" i="0" u="none" strike="noStrike" kern="1200" cap="none" spc="0" normalizeH="0" baseline="0" noProof="0" dirty="0">
                <a:ln>
                  <a:noFill/>
                </a:ln>
                <a:solidFill>
                  <a:srgbClr val="191B0E"/>
                </a:solidFill>
                <a:effectLst/>
                <a:uLnTx/>
                <a:uFillTx/>
                <a:latin typeface="Arial" panose="020B0604020202020204"/>
                <a:ea typeface="+mn-ea"/>
                <a:cs typeface="+mn-cs"/>
              </a:rPr>
              <a:t>, but they </a:t>
            </a:r>
            <a:r>
              <a:rPr kumimoji="0" lang="tr-TR" sz="2000" b="1" i="1" u="none" strike="noStrike" kern="1200" cap="none" spc="0" normalizeH="0" baseline="0" noProof="0" dirty="0" err="1">
                <a:ln>
                  <a:noFill/>
                </a:ln>
                <a:solidFill>
                  <a:srgbClr val="191B0E"/>
                </a:solidFill>
                <a:effectLst/>
                <a:uLnTx/>
                <a:uFillTx/>
                <a:latin typeface="Arial" panose="020B0604020202020204"/>
                <a:ea typeface="+mn-ea"/>
                <a:cs typeface="+mn-cs"/>
              </a:rPr>
              <a:t>advance</a:t>
            </a:r>
            <a:r>
              <a:rPr kumimoji="0" lang="tr-TR" sz="2000" b="1" i="1" u="none" strike="noStrike" kern="1200" cap="none" spc="0" normalizeH="0" baseline="0" noProof="0" dirty="0">
                <a:ln>
                  <a:noFill/>
                </a:ln>
                <a:solidFill>
                  <a:srgbClr val="191B0E"/>
                </a:solidFill>
                <a:effectLst/>
                <a:uLnTx/>
                <a:uFillTx/>
                <a:latin typeface="Arial" panose="020B0604020202020204"/>
                <a:ea typeface="+mn-ea"/>
                <a:cs typeface="+mn-cs"/>
              </a:rPr>
              <a:t> a </a:t>
            </a:r>
            <a:r>
              <a:rPr kumimoji="0" lang="tr-TR" sz="2000" b="1" i="1" u="none" strike="noStrike" kern="1200" cap="none" spc="0" normalizeH="0" baseline="0" noProof="0" dirty="0" err="1">
                <a:ln>
                  <a:noFill/>
                </a:ln>
                <a:solidFill>
                  <a:srgbClr val="191B0E"/>
                </a:solidFill>
                <a:effectLst/>
                <a:uLnTx/>
                <a:uFillTx/>
                <a:latin typeface="Arial" panose="020B0604020202020204"/>
                <a:ea typeface="+mn-ea"/>
                <a:cs typeface="+mn-cs"/>
              </a:rPr>
              <a:t>prediction</a:t>
            </a:r>
            <a:r>
              <a:rPr kumimoji="0" lang="tr-TR" sz="2000" b="1" i="1" u="none" strike="noStrike" kern="1200" cap="none" spc="0" normalizeH="0" baseline="0" noProof="0" dirty="0">
                <a:ln>
                  <a:noFill/>
                </a:ln>
                <a:solidFill>
                  <a:srgbClr val="191B0E"/>
                </a:solidFill>
                <a:effectLst/>
                <a:uLnTx/>
                <a:uFillTx/>
                <a:latin typeface="Arial" panose="020B0604020202020204"/>
                <a:ea typeface="+mn-ea"/>
                <a:cs typeface="+mn-cs"/>
              </a:rPr>
              <a:t> </a:t>
            </a:r>
            <a:r>
              <a:rPr kumimoji="0" lang="tr-TR" sz="2000" b="1" i="1" u="none" strike="noStrike" kern="1200" cap="none" spc="0" normalizeH="0" baseline="0" noProof="0" dirty="0" err="1">
                <a:ln>
                  <a:noFill/>
                </a:ln>
                <a:solidFill>
                  <a:srgbClr val="191B0E"/>
                </a:solidFill>
                <a:effectLst/>
                <a:uLnTx/>
                <a:uFillTx/>
                <a:latin typeface="Arial" panose="020B0604020202020204"/>
                <a:ea typeface="+mn-ea"/>
                <a:cs typeface="+mn-cs"/>
              </a:rPr>
              <a:t>about</a:t>
            </a:r>
            <a:r>
              <a:rPr kumimoji="0" lang="tr-TR" sz="2000" b="1" i="1" u="none" strike="noStrike" kern="1200" cap="none" spc="0" normalizeH="0" baseline="0" noProof="0" dirty="0">
                <a:ln>
                  <a:noFill/>
                </a:ln>
                <a:solidFill>
                  <a:srgbClr val="191B0E"/>
                </a:solidFill>
                <a:effectLst/>
                <a:uLnTx/>
                <a:uFillTx/>
                <a:latin typeface="Arial" panose="020B0604020202020204"/>
                <a:ea typeface="+mn-ea"/>
                <a:cs typeface="+mn-cs"/>
              </a:rPr>
              <a:t> </a:t>
            </a:r>
            <a:r>
              <a:rPr kumimoji="0" lang="tr-TR" sz="2000" b="1" i="1" u="none" strike="noStrike" kern="1200" cap="none" spc="0" normalizeH="0" baseline="0" noProof="0" dirty="0" err="1">
                <a:ln>
                  <a:noFill/>
                </a:ln>
                <a:solidFill>
                  <a:srgbClr val="191B0E"/>
                </a:solidFill>
                <a:effectLst/>
                <a:uLnTx/>
                <a:uFillTx/>
                <a:latin typeface="Arial" panose="020B0604020202020204"/>
                <a:ea typeface="+mn-ea"/>
                <a:cs typeface="+mn-cs"/>
              </a:rPr>
              <a:t>what</a:t>
            </a:r>
            <a:r>
              <a:rPr kumimoji="0" lang="tr-TR" sz="2000" b="1" i="1" u="none" strike="noStrike" kern="1200" cap="none" spc="0" normalizeH="0" baseline="0" noProof="0" dirty="0">
                <a:ln>
                  <a:noFill/>
                </a:ln>
                <a:solidFill>
                  <a:srgbClr val="191B0E"/>
                </a:solidFill>
                <a:effectLst/>
                <a:uLnTx/>
                <a:uFillTx/>
                <a:latin typeface="Arial" panose="020B0604020202020204"/>
                <a:ea typeface="+mn-ea"/>
                <a:cs typeface="+mn-cs"/>
              </a:rPr>
              <a:t> the </a:t>
            </a:r>
            <a:r>
              <a:rPr kumimoji="0" lang="tr-TR" sz="2000" b="1" i="1" u="none" strike="noStrike" kern="1200" cap="none" spc="0" normalizeH="0" baseline="0" noProof="0" dirty="0" err="1">
                <a:ln>
                  <a:noFill/>
                </a:ln>
                <a:solidFill>
                  <a:srgbClr val="191B0E"/>
                </a:solidFill>
                <a:effectLst/>
                <a:uLnTx/>
                <a:uFillTx/>
                <a:latin typeface="Arial" panose="020B0604020202020204"/>
                <a:ea typeface="+mn-ea"/>
                <a:cs typeface="+mn-cs"/>
              </a:rPr>
              <a:t>research</a:t>
            </a:r>
            <a:r>
              <a:rPr kumimoji="0" lang="tr-TR" sz="2000" b="1" i="1" u="none" strike="noStrike" kern="1200" cap="none" spc="0" normalizeH="0" baseline="0" noProof="0" dirty="0">
                <a:ln>
                  <a:noFill/>
                </a:ln>
                <a:solidFill>
                  <a:srgbClr val="191B0E"/>
                </a:solidFill>
                <a:effectLst/>
                <a:uLnTx/>
                <a:uFillTx/>
                <a:latin typeface="Arial" panose="020B0604020202020204"/>
                <a:ea typeface="+mn-ea"/>
                <a:cs typeface="+mn-cs"/>
              </a:rPr>
              <a:t> </a:t>
            </a:r>
            <a:r>
              <a:rPr kumimoji="0" lang="tr-TR" sz="2000" b="1" i="1" u="none" strike="noStrike" kern="1200" cap="none" spc="0" normalizeH="0" baseline="0" noProof="0" dirty="0" err="1">
                <a:ln>
                  <a:noFill/>
                </a:ln>
                <a:solidFill>
                  <a:srgbClr val="191B0E"/>
                </a:solidFill>
                <a:effectLst/>
                <a:uLnTx/>
                <a:uFillTx/>
                <a:latin typeface="Arial" panose="020B0604020202020204"/>
                <a:ea typeface="+mn-ea"/>
                <a:cs typeface="+mn-cs"/>
              </a:rPr>
              <a:t>expects</a:t>
            </a:r>
            <a:r>
              <a:rPr kumimoji="0" lang="tr-TR" sz="2000" b="1" i="1" u="none" strike="noStrike" kern="1200" cap="none" spc="0" normalizeH="0" baseline="0" noProof="0" dirty="0">
                <a:ln>
                  <a:noFill/>
                </a:ln>
                <a:solidFill>
                  <a:srgbClr val="191B0E"/>
                </a:solidFill>
                <a:effectLst/>
                <a:uLnTx/>
                <a:uFillTx/>
                <a:latin typeface="Arial" panose="020B0604020202020204"/>
                <a:ea typeface="+mn-ea"/>
                <a:cs typeface="+mn-cs"/>
              </a:rPr>
              <a:t> </a:t>
            </a:r>
            <a:r>
              <a:rPr kumimoji="0" lang="tr-TR" sz="2000" b="1" i="1" u="none" strike="noStrike" kern="1200" cap="none" spc="0" normalizeH="0" baseline="0" noProof="0" dirty="0" err="1">
                <a:ln>
                  <a:noFill/>
                </a:ln>
                <a:solidFill>
                  <a:srgbClr val="191B0E"/>
                </a:solidFill>
                <a:effectLst/>
                <a:uLnTx/>
                <a:uFillTx/>
                <a:latin typeface="Arial" panose="020B0604020202020204"/>
                <a:ea typeface="+mn-ea"/>
                <a:cs typeface="+mn-cs"/>
              </a:rPr>
              <a:t>to</a:t>
            </a:r>
            <a:r>
              <a:rPr kumimoji="0" lang="tr-TR" sz="2000" b="1" i="1" u="none" strike="noStrike" kern="1200" cap="none" spc="0" normalizeH="0" baseline="0" noProof="0" dirty="0">
                <a:ln>
                  <a:noFill/>
                </a:ln>
                <a:solidFill>
                  <a:srgbClr val="191B0E"/>
                </a:solidFill>
                <a:effectLst/>
                <a:uLnTx/>
                <a:uFillTx/>
                <a:latin typeface="Arial" panose="020B0604020202020204"/>
                <a:ea typeface="+mn-ea"/>
                <a:cs typeface="+mn-cs"/>
              </a:rPr>
              <a:t> </a:t>
            </a:r>
            <a:r>
              <a:rPr kumimoji="0" lang="tr-TR" sz="2000" b="1" i="1" u="none" strike="noStrike" kern="1200" cap="none" spc="0" normalizeH="0" baseline="0" noProof="0" dirty="0" err="1">
                <a:ln>
                  <a:noFill/>
                </a:ln>
                <a:solidFill>
                  <a:srgbClr val="191B0E"/>
                </a:solidFill>
                <a:effectLst/>
                <a:uLnTx/>
                <a:uFillTx/>
                <a:latin typeface="Arial" panose="020B0604020202020204"/>
                <a:ea typeface="+mn-ea"/>
                <a:cs typeface="+mn-cs"/>
              </a:rPr>
              <a:t>find</a:t>
            </a:r>
            <a:endParaRPr kumimoji="0" lang="tr-TR" sz="2000" b="1" i="1" u="none" strike="noStrike" kern="1200" cap="none" spc="0" normalizeH="0" baseline="0" noProof="0" dirty="0">
              <a:ln>
                <a:noFill/>
              </a:ln>
              <a:solidFill>
                <a:srgbClr val="191B0E"/>
              </a:solidFill>
              <a:effectLst/>
              <a:uLnTx/>
              <a:uFillTx/>
              <a:latin typeface="Arial" panose="020B0604020202020204"/>
              <a:ea typeface="+mn-ea"/>
              <a:cs typeface="+mn-cs"/>
            </a:endParaRPr>
          </a:p>
          <a:p>
            <a:pPr marL="384048" marR="0" lvl="0" indent="-384048" algn="l" defTabSz="914400" rtl="0" eaLnBrk="1" fontAlgn="auto" latinLnBrk="0" hangingPunct="1">
              <a:lnSpc>
                <a:spcPct val="94000"/>
              </a:lnSpc>
              <a:spcBef>
                <a:spcPts val="1000"/>
              </a:spcBef>
              <a:spcAft>
                <a:spcPts val="200"/>
              </a:spcAft>
              <a:buClrTx/>
              <a:buSzTx/>
              <a:buFont typeface="Franklin Gothic Book" panose="020B0503020102020204" pitchFamily="34" charset="0"/>
              <a:buChar char="■"/>
              <a:tabLst/>
              <a:defRPr/>
            </a:pPr>
            <a:endParaRPr kumimoji="0" lang="tr-TR" sz="2000" b="0" i="0" u="none" strike="noStrike" kern="1200" cap="none" spc="0" normalizeH="0" baseline="0" noProof="0" dirty="0">
              <a:ln>
                <a:noFill/>
              </a:ln>
              <a:solidFill>
                <a:srgbClr val="191B0E"/>
              </a:solidFill>
              <a:effectLst/>
              <a:uLnTx/>
              <a:uFillTx/>
              <a:latin typeface="Arial" panose="020B0604020202020204"/>
              <a:ea typeface="+mn-ea"/>
              <a:cs typeface="+mn-cs"/>
            </a:endParaRPr>
          </a:p>
          <a:p>
            <a:pPr marL="384048" marR="0" lvl="0" indent="-384048" algn="l" defTabSz="914400" rtl="0" eaLnBrk="1" fontAlgn="auto" latinLnBrk="0" hangingPunct="1">
              <a:lnSpc>
                <a:spcPct val="94000"/>
              </a:lnSpc>
              <a:spcBef>
                <a:spcPts val="1000"/>
              </a:spcBef>
              <a:spcAft>
                <a:spcPts val="200"/>
              </a:spcAft>
              <a:buClrTx/>
              <a:buSzTx/>
              <a:buFont typeface="Franklin Gothic Book" panose="020B0503020102020204" pitchFamily="34" charset="0"/>
              <a:buChar char="■"/>
              <a:tabLst/>
              <a:defRPr/>
            </a:pPr>
            <a:r>
              <a:rPr kumimoji="0" lang="tr-TR" sz="2000" b="0" i="0" u="none" strike="noStrike" kern="1200" cap="none" spc="0" normalizeH="0" baseline="0" noProof="0" dirty="0" err="1">
                <a:ln>
                  <a:noFill/>
                </a:ln>
                <a:solidFill>
                  <a:srgbClr val="191B0E"/>
                </a:solidFill>
                <a:effectLst/>
                <a:uLnTx/>
                <a:uFillTx/>
                <a:latin typeface="Arial" panose="020B0604020202020204"/>
                <a:ea typeface="+mn-ea"/>
                <a:cs typeface="+mn-cs"/>
              </a:rPr>
              <a:t>Predictions</a:t>
            </a:r>
            <a:r>
              <a:rPr kumimoji="0" lang="tr-TR" sz="2000" b="0" i="0" u="none" strike="noStrike" kern="1200" cap="none" spc="0" normalizeH="0" baseline="0" noProof="0" dirty="0">
                <a:ln>
                  <a:noFill/>
                </a:ln>
                <a:solidFill>
                  <a:srgbClr val="191B0E"/>
                </a:solidFill>
                <a:effectLst/>
                <a:uLnTx/>
                <a:uFillTx/>
                <a:latin typeface="Arial" panose="020B0604020202020204"/>
                <a:ea typeface="+mn-ea"/>
                <a:cs typeface="+mn-cs"/>
              </a:rPr>
              <a:t> </a:t>
            </a:r>
            <a:r>
              <a:rPr kumimoji="0" lang="tr-TR" sz="2000" b="0" i="0" u="none" strike="noStrike" kern="1200" cap="none" spc="0" normalizeH="0" baseline="0" noProof="0" dirty="0" err="1">
                <a:ln>
                  <a:noFill/>
                </a:ln>
                <a:solidFill>
                  <a:srgbClr val="191B0E"/>
                </a:solidFill>
                <a:effectLst/>
                <a:uLnTx/>
                <a:uFillTx/>
                <a:latin typeface="Arial" panose="020B0604020202020204"/>
                <a:ea typeface="+mn-ea"/>
                <a:cs typeface="+mn-cs"/>
              </a:rPr>
              <a:t>are</a:t>
            </a:r>
            <a:r>
              <a:rPr kumimoji="0" lang="tr-TR" sz="2000" b="0" i="0" u="none" strike="noStrike" kern="1200" cap="none" spc="0" normalizeH="0" baseline="0" noProof="0" dirty="0">
                <a:ln>
                  <a:noFill/>
                </a:ln>
                <a:solidFill>
                  <a:srgbClr val="191B0E"/>
                </a:solidFill>
                <a:effectLst/>
                <a:uLnTx/>
                <a:uFillTx/>
                <a:latin typeface="Arial" panose="020B0604020202020204"/>
                <a:ea typeface="+mn-ea"/>
                <a:cs typeface="+mn-cs"/>
              </a:rPr>
              <a:t> </a:t>
            </a:r>
            <a:r>
              <a:rPr kumimoji="0" lang="tr-TR" sz="2000" b="0" i="0" u="none" strike="noStrike" kern="1200" cap="none" spc="0" normalizeH="0" baseline="0" noProof="0" dirty="0" err="1">
                <a:ln>
                  <a:noFill/>
                </a:ln>
                <a:solidFill>
                  <a:srgbClr val="191B0E"/>
                </a:solidFill>
                <a:effectLst/>
                <a:uLnTx/>
                <a:uFillTx/>
                <a:latin typeface="Arial" panose="020B0604020202020204"/>
                <a:ea typeface="+mn-ea"/>
                <a:cs typeface="+mn-cs"/>
              </a:rPr>
              <a:t>based</a:t>
            </a:r>
            <a:r>
              <a:rPr kumimoji="0" lang="tr-TR" sz="2000" b="0" i="0" u="none" strike="noStrike" kern="1200" cap="none" spc="0" normalizeH="0" baseline="0" noProof="0" dirty="0">
                <a:ln>
                  <a:noFill/>
                </a:ln>
                <a:solidFill>
                  <a:srgbClr val="191B0E"/>
                </a:solidFill>
                <a:effectLst/>
                <a:uLnTx/>
                <a:uFillTx/>
                <a:latin typeface="Arial" panose="020B0604020202020204"/>
                <a:ea typeface="+mn-ea"/>
                <a:cs typeface="+mn-cs"/>
              </a:rPr>
              <a:t> on the </a:t>
            </a:r>
            <a:r>
              <a:rPr kumimoji="0" lang="tr-TR" sz="2000" b="0" i="0" u="none" strike="noStrike" kern="1200" cap="none" spc="0" normalizeH="0" baseline="0" noProof="0" dirty="0" err="1">
                <a:ln>
                  <a:noFill/>
                </a:ln>
                <a:solidFill>
                  <a:srgbClr val="191B0E"/>
                </a:solidFill>
                <a:effectLst/>
                <a:uLnTx/>
                <a:uFillTx/>
                <a:latin typeface="Arial" panose="020B0604020202020204"/>
                <a:ea typeface="+mn-ea"/>
                <a:cs typeface="+mn-cs"/>
              </a:rPr>
              <a:t>literature</a:t>
            </a:r>
            <a:endParaRPr kumimoji="0" lang="tr-TR" sz="2000" b="0" i="0" u="none" strike="noStrike" kern="1200" cap="none" spc="0" normalizeH="0" baseline="0" noProof="0" dirty="0">
              <a:ln>
                <a:noFill/>
              </a:ln>
              <a:solidFill>
                <a:srgbClr val="191B0E"/>
              </a:solidFill>
              <a:effectLst/>
              <a:uLnTx/>
              <a:uFillTx/>
              <a:latin typeface="Arial" panose="020B0604020202020204"/>
              <a:ea typeface="+mn-ea"/>
              <a:cs typeface="+mn-cs"/>
            </a:endParaRPr>
          </a:p>
          <a:p>
            <a:pPr marL="384048" marR="0" lvl="0" indent="-384048" algn="l" defTabSz="914400" rtl="0" eaLnBrk="1" fontAlgn="auto" latinLnBrk="0" hangingPunct="1">
              <a:lnSpc>
                <a:spcPct val="94000"/>
              </a:lnSpc>
              <a:spcBef>
                <a:spcPts val="1000"/>
              </a:spcBef>
              <a:spcAft>
                <a:spcPts val="200"/>
              </a:spcAft>
              <a:buClrTx/>
              <a:buSzTx/>
              <a:buFont typeface="Franklin Gothic Book" panose="020B0503020102020204" pitchFamily="34" charset="0"/>
              <a:buChar char="■"/>
              <a:tabLst/>
              <a:defRPr/>
            </a:pPr>
            <a:endParaRPr kumimoji="0" lang="tr-TR" sz="2000" b="0" i="0" u="none" strike="noStrike" kern="1200" cap="none" spc="0" normalizeH="0" baseline="0" noProof="0" dirty="0">
              <a:ln>
                <a:noFill/>
              </a:ln>
              <a:solidFill>
                <a:srgbClr val="191B0E"/>
              </a:solidFill>
              <a:effectLst/>
              <a:uLnTx/>
              <a:uFillTx/>
              <a:latin typeface="Arial" panose="020B0604020202020204"/>
              <a:ea typeface="+mn-ea"/>
              <a:cs typeface="+mn-cs"/>
            </a:endParaRPr>
          </a:p>
          <a:p>
            <a:pPr marL="384048" marR="0" lvl="0" indent="-384048" algn="l" defTabSz="914400" rtl="0" eaLnBrk="1" fontAlgn="auto" latinLnBrk="0" hangingPunct="1">
              <a:lnSpc>
                <a:spcPct val="94000"/>
              </a:lnSpc>
              <a:spcBef>
                <a:spcPts val="1000"/>
              </a:spcBef>
              <a:spcAft>
                <a:spcPts val="200"/>
              </a:spcAft>
              <a:buClrTx/>
              <a:buSzTx/>
              <a:buFont typeface="Franklin Gothic Book" panose="020B0503020102020204" pitchFamily="34" charset="0"/>
              <a:buChar char="■"/>
              <a:tabLst/>
              <a:defRPr/>
            </a:pPr>
            <a:r>
              <a:rPr kumimoji="0" lang="tr-TR" sz="2000" b="0" i="0" u="none" strike="noStrike" kern="1200" cap="none" spc="0" normalizeH="0" baseline="0" noProof="0" dirty="0" err="1">
                <a:ln>
                  <a:noFill/>
                </a:ln>
                <a:solidFill>
                  <a:srgbClr val="191B0E"/>
                </a:solidFill>
                <a:effectLst/>
                <a:uLnTx/>
                <a:uFillTx/>
                <a:latin typeface="Arial" panose="020B0604020202020204"/>
                <a:ea typeface="+mn-ea"/>
                <a:cs typeface="+mn-cs"/>
              </a:rPr>
              <a:t>Hypotheses</a:t>
            </a:r>
            <a:r>
              <a:rPr kumimoji="0" lang="tr-TR" sz="2000" b="0" i="0" u="none" strike="noStrike" kern="1200" cap="none" spc="0" normalizeH="0" baseline="0" noProof="0" dirty="0">
                <a:ln>
                  <a:noFill/>
                </a:ln>
                <a:solidFill>
                  <a:srgbClr val="191B0E"/>
                </a:solidFill>
                <a:effectLst/>
                <a:uLnTx/>
                <a:uFillTx/>
                <a:latin typeface="Arial" panose="020B0604020202020204"/>
                <a:ea typeface="+mn-ea"/>
                <a:cs typeface="+mn-cs"/>
              </a:rPr>
              <a:t> </a:t>
            </a:r>
            <a:r>
              <a:rPr kumimoji="0" lang="tr-TR" sz="2000" b="0" i="0" u="none" strike="noStrike" kern="1200" cap="none" spc="0" normalizeH="0" baseline="0" noProof="0" dirty="0" err="1">
                <a:ln>
                  <a:noFill/>
                </a:ln>
                <a:solidFill>
                  <a:srgbClr val="191B0E"/>
                </a:solidFill>
                <a:effectLst/>
                <a:uLnTx/>
                <a:uFillTx/>
                <a:latin typeface="Arial" panose="020B0604020202020204"/>
                <a:ea typeface="+mn-ea"/>
                <a:cs typeface="+mn-cs"/>
              </a:rPr>
              <a:t>are</a:t>
            </a:r>
            <a:r>
              <a:rPr kumimoji="0" lang="tr-TR" sz="2000" b="0" i="0" u="none" strike="noStrike" kern="1200" cap="none" spc="0" normalizeH="0" baseline="0" noProof="0" dirty="0">
                <a:ln>
                  <a:noFill/>
                </a:ln>
                <a:solidFill>
                  <a:srgbClr val="191B0E"/>
                </a:solidFill>
                <a:effectLst/>
                <a:uLnTx/>
                <a:uFillTx/>
                <a:latin typeface="Arial" panose="020B0604020202020204"/>
                <a:ea typeface="+mn-ea"/>
                <a:cs typeface="+mn-cs"/>
              </a:rPr>
              <a:t> not </a:t>
            </a:r>
            <a:r>
              <a:rPr kumimoji="0" lang="tr-TR" sz="2000" b="0" i="0" u="none" strike="noStrike" kern="1200" cap="none" spc="0" normalizeH="0" baseline="0" noProof="0" dirty="0" err="1">
                <a:ln>
                  <a:noFill/>
                </a:ln>
                <a:solidFill>
                  <a:srgbClr val="191B0E"/>
                </a:solidFill>
                <a:effectLst/>
                <a:uLnTx/>
                <a:uFillTx/>
                <a:latin typeface="Arial" panose="020B0604020202020204"/>
                <a:ea typeface="+mn-ea"/>
                <a:cs typeface="+mn-cs"/>
              </a:rPr>
              <a:t>used</a:t>
            </a:r>
            <a:endParaRPr kumimoji="0" lang="tr-TR" sz="2000" b="0" i="0" u="none" strike="noStrike" kern="1200" cap="none" spc="0" normalizeH="0" baseline="0" noProof="0" dirty="0">
              <a:ln>
                <a:noFill/>
              </a:ln>
              <a:solidFill>
                <a:srgbClr val="191B0E"/>
              </a:solidFill>
              <a:effectLst/>
              <a:uLnTx/>
              <a:uFillTx/>
              <a:latin typeface="Arial" panose="020B0604020202020204"/>
              <a:ea typeface="+mn-ea"/>
              <a:cs typeface="+mn-cs"/>
            </a:endParaRPr>
          </a:p>
          <a:p>
            <a:pPr marL="914400" marR="0" lvl="1" indent="-384048" algn="l" defTabSz="914400" rtl="0" eaLnBrk="1" fontAlgn="auto" latinLnBrk="0" hangingPunct="1">
              <a:lnSpc>
                <a:spcPct val="94000"/>
              </a:lnSpc>
              <a:spcBef>
                <a:spcPts val="500"/>
              </a:spcBef>
              <a:spcAft>
                <a:spcPts val="200"/>
              </a:spcAft>
              <a:buClrTx/>
              <a:buSzTx/>
              <a:buFont typeface="Franklin Gothic Book" panose="020B0503020102020204" pitchFamily="34" charset="0"/>
              <a:buChar char="–"/>
              <a:tabLst/>
              <a:defRPr/>
            </a:pPr>
            <a:r>
              <a:rPr kumimoji="0" lang="tr-TR" sz="2000" b="0" i="1" u="none" strike="noStrike" kern="1200" cap="none" spc="0" normalizeH="0" baseline="0" noProof="0" dirty="0" err="1">
                <a:ln>
                  <a:noFill/>
                </a:ln>
                <a:solidFill>
                  <a:srgbClr val="191B0E"/>
                </a:solidFill>
                <a:effectLst/>
                <a:uLnTx/>
                <a:uFillTx/>
                <a:latin typeface="Arial" panose="020B0604020202020204"/>
                <a:ea typeface="+mn-ea"/>
                <a:cs typeface="+mn-cs"/>
              </a:rPr>
              <a:t>To</a:t>
            </a:r>
            <a:r>
              <a:rPr kumimoji="0" lang="tr-TR" sz="2000" b="0" i="1" u="none" strike="noStrike" kern="1200" cap="none" spc="0" normalizeH="0" baseline="0" noProof="0" dirty="0">
                <a:ln>
                  <a:noFill/>
                </a:ln>
                <a:solidFill>
                  <a:srgbClr val="191B0E"/>
                </a:solidFill>
                <a:effectLst/>
                <a:uLnTx/>
                <a:uFillTx/>
                <a:latin typeface="Arial" panose="020B0604020202020204"/>
                <a:ea typeface="+mn-ea"/>
                <a:cs typeface="+mn-cs"/>
              </a:rPr>
              <a:t> </a:t>
            </a:r>
            <a:r>
              <a:rPr kumimoji="0" lang="tr-TR" sz="2000" b="0" i="1" u="none" strike="noStrike" kern="1200" cap="none" spc="0" normalizeH="0" baseline="0" noProof="0" dirty="0" err="1">
                <a:ln>
                  <a:noFill/>
                </a:ln>
                <a:solidFill>
                  <a:srgbClr val="191B0E"/>
                </a:solidFill>
                <a:effectLst/>
                <a:uLnTx/>
                <a:uFillTx/>
                <a:latin typeface="Arial" panose="020B0604020202020204"/>
                <a:ea typeface="+mn-ea"/>
                <a:cs typeface="+mn-cs"/>
              </a:rPr>
              <a:t>describe</a:t>
            </a:r>
            <a:r>
              <a:rPr kumimoji="0" lang="tr-TR" sz="2000" b="0" i="1" u="none" strike="noStrike" kern="1200" cap="none" spc="0" normalizeH="0" baseline="0" noProof="0" dirty="0">
                <a:ln>
                  <a:noFill/>
                </a:ln>
                <a:solidFill>
                  <a:srgbClr val="191B0E"/>
                </a:solidFill>
                <a:effectLst/>
                <a:uLnTx/>
                <a:uFillTx/>
                <a:latin typeface="Arial" panose="020B0604020202020204"/>
                <a:ea typeface="+mn-ea"/>
                <a:cs typeface="+mn-cs"/>
              </a:rPr>
              <a:t> a </a:t>
            </a:r>
            <a:r>
              <a:rPr kumimoji="0" lang="tr-TR" sz="2000" b="0" i="1" u="none" strike="noStrike" kern="1200" cap="none" spc="0" normalizeH="0" baseline="0" noProof="0" dirty="0" err="1">
                <a:ln>
                  <a:noFill/>
                </a:ln>
                <a:solidFill>
                  <a:srgbClr val="191B0E"/>
                </a:solidFill>
                <a:effectLst/>
                <a:uLnTx/>
                <a:uFillTx/>
                <a:latin typeface="Arial" panose="020B0604020202020204"/>
                <a:ea typeface="+mn-ea"/>
                <a:cs typeface="+mn-cs"/>
              </a:rPr>
              <a:t>single</a:t>
            </a:r>
            <a:r>
              <a:rPr kumimoji="0" lang="tr-TR" sz="2000" b="0" i="1" u="none" strike="noStrike" kern="1200" cap="none" spc="0" normalizeH="0" baseline="0" noProof="0" dirty="0">
                <a:ln>
                  <a:noFill/>
                </a:ln>
                <a:solidFill>
                  <a:srgbClr val="191B0E"/>
                </a:solidFill>
                <a:effectLst/>
                <a:uLnTx/>
                <a:uFillTx/>
                <a:latin typeface="Arial" panose="020B0604020202020204"/>
                <a:ea typeface="+mn-ea"/>
                <a:cs typeface="+mn-cs"/>
              </a:rPr>
              <a:t> </a:t>
            </a:r>
            <a:r>
              <a:rPr kumimoji="0" lang="tr-TR" sz="2000" b="0" i="1" u="none" strike="noStrike" kern="1200" cap="none" spc="0" normalizeH="0" baseline="0" noProof="0" dirty="0" err="1">
                <a:ln>
                  <a:noFill/>
                </a:ln>
                <a:solidFill>
                  <a:srgbClr val="191B0E"/>
                </a:solidFill>
                <a:effectLst/>
                <a:uLnTx/>
                <a:uFillTx/>
                <a:latin typeface="Arial" panose="020B0604020202020204"/>
                <a:ea typeface="+mn-ea"/>
                <a:cs typeface="+mn-cs"/>
              </a:rPr>
              <a:t>variable</a:t>
            </a:r>
            <a:r>
              <a:rPr kumimoji="0" lang="tr-TR" sz="2000" b="0" i="1" u="none" strike="noStrike" kern="1200" cap="none" spc="0" normalizeH="0" baseline="0" noProof="0" dirty="0">
                <a:ln>
                  <a:noFill/>
                </a:ln>
                <a:solidFill>
                  <a:srgbClr val="191B0E"/>
                </a:solidFill>
                <a:effectLst/>
                <a:uLnTx/>
                <a:uFillTx/>
                <a:latin typeface="Arial" panose="020B0604020202020204"/>
                <a:ea typeface="+mn-ea"/>
                <a:cs typeface="+mn-cs"/>
              </a:rPr>
              <a:t> as in </a:t>
            </a:r>
            <a:r>
              <a:rPr kumimoji="0" lang="tr-TR" sz="2000" b="0" i="1" u="none" strike="noStrike" kern="1200" cap="none" spc="0" normalizeH="0" baseline="0" noProof="0" dirty="0" err="1">
                <a:ln>
                  <a:noFill/>
                </a:ln>
                <a:solidFill>
                  <a:srgbClr val="191B0E"/>
                </a:solidFill>
                <a:effectLst/>
                <a:uLnTx/>
                <a:uFillTx/>
                <a:latin typeface="Arial" panose="020B0604020202020204"/>
                <a:ea typeface="+mn-ea"/>
                <a:cs typeface="+mn-cs"/>
              </a:rPr>
              <a:t>research</a:t>
            </a:r>
            <a:r>
              <a:rPr kumimoji="0" lang="tr-TR" sz="2000" b="0" i="1" u="none" strike="noStrike" kern="1200" cap="none" spc="0" normalizeH="0" baseline="0" noProof="0" dirty="0">
                <a:ln>
                  <a:noFill/>
                </a:ln>
                <a:solidFill>
                  <a:srgbClr val="191B0E"/>
                </a:solidFill>
                <a:effectLst/>
                <a:uLnTx/>
                <a:uFillTx/>
                <a:latin typeface="Arial" panose="020B0604020202020204"/>
                <a:ea typeface="+mn-ea"/>
                <a:cs typeface="+mn-cs"/>
              </a:rPr>
              <a:t> </a:t>
            </a:r>
            <a:r>
              <a:rPr kumimoji="0" lang="tr-TR" sz="2000" b="0" i="1" u="none" strike="noStrike" kern="1200" cap="none" spc="0" normalizeH="0" baseline="0" noProof="0" dirty="0" err="1">
                <a:ln>
                  <a:noFill/>
                </a:ln>
                <a:solidFill>
                  <a:srgbClr val="191B0E"/>
                </a:solidFill>
                <a:effectLst/>
                <a:uLnTx/>
                <a:uFillTx/>
                <a:latin typeface="Arial" panose="020B0604020202020204"/>
                <a:ea typeface="+mn-ea"/>
                <a:cs typeface="+mn-cs"/>
              </a:rPr>
              <a:t>questions</a:t>
            </a:r>
            <a:endParaRPr kumimoji="0" lang="tr-TR" sz="2000" b="0" i="1" u="none" strike="noStrike" kern="1200" cap="none" spc="0" normalizeH="0" baseline="0" noProof="0" dirty="0">
              <a:ln>
                <a:noFill/>
              </a:ln>
              <a:solidFill>
                <a:srgbClr val="191B0E"/>
              </a:solidFill>
              <a:effectLst/>
              <a:uLnTx/>
              <a:uFillTx/>
              <a:latin typeface="Arial" panose="020B0604020202020204"/>
              <a:ea typeface="+mn-ea"/>
              <a:cs typeface="+mn-cs"/>
            </a:endParaRPr>
          </a:p>
          <a:p>
            <a:pPr marL="914400" marR="0" lvl="1" indent="-384048" algn="l" defTabSz="914400" rtl="0" eaLnBrk="1" fontAlgn="auto" latinLnBrk="0" hangingPunct="1">
              <a:lnSpc>
                <a:spcPct val="94000"/>
              </a:lnSpc>
              <a:spcBef>
                <a:spcPts val="500"/>
              </a:spcBef>
              <a:spcAft>
                <a:spcPts val="200"/>
              </a:spcAft>
              <a:buClrTx/>
              <a:buSzTx/>
              <a:buFont typeface="Franklin Gothic Book" panose="020B0503020102020204" pitchFamily="34" charset="0"/>
              <a:buChar char="–"/>
              <a:tabLst/>
              <a:defRPr/>
            </a:pPr>
            <a:r>
              <a:rPr kumimoji="0" lang="tr-TR" sz="2000" b="0" i="1" u="none" strike="noStrike" kern="1200" cap="none" spc="0" normalizeH="0" baseline="0" noProof="0" dirty="0">
                <a:ln>
                  <a:noFill/>
                </a:ln>
                <a:solidFill>
                  <a:srgbClr val="191B0E"/>
                </a:solidFill>
                <a:effectLst/>
                <a:uLnTx/>
                <a:uFillTx/>
                <a:latin typeface="Arial" panose="020B0604020202020204"/>
                <a:ea typeface="+mn-ea"/>
                <a:cs typeface="+mn-cs"/>
              </a:rPr>
              <a:t>As </a:t>
            </a:r>
            <a:r>
              <a:rPr kumimoji="0" lang="tr-TR" sz="2000" b="0" i="1" u="none" strike="noStrike" kern="1200" cap="none" spc="0" normalizeH="0" baseline="0" noProof="0" dirty="0" err="1">
                <a:ln>
                  <a:noFill/>
                </a:ln>
                <a:solidFill>
                  <a:srgbClr val="191B0E"/>
                </a:solidFill>
                <a:effectLst/>
                <a:uLnTx/>
                <a:uFillTx/>
                <a:latin typeface="Arial" panose="020B0604020202020204"/>
                <a:ea typeface="+mn-ea"/>
                <a:cs typeface="+mn-cs"/>
              </a:rPr>
              <a:t>frequently</a:t>
            </a:r>
            <a:r>
              <a:rPr kumimoji="0" lang="tr-TR" sz="2000" b="0" i="1" u="none" strike="noStrike" kern="1200" cap="none" spc="0" normalizeH="0" baseline="0" noProof="0" dirty="0">
                <a:ln>
                  <a:noFill/>
                </a:ln>
                <a:solidFill>
                  <a:srgbClr val="191B0E"/>
                </a:solidFill>
                <a:effectLst/>
                <a:uLnTx/>
                <a:uFillTx/>
                <a:latin typeface="Arial" panose="020B0604020202020204"/>
                <a:ea typeface="+mn-ea"/>
                <a:cs typeface="+mn-cs"/>
              </a:rPr>
              <a:t> as </a:t>
            </a:r>
            <a:r>
              <a:rPr kumimoji="0" lang="tr-TR" sz="2000" b="0" i="1" u="none" strike="noStrike" kern="1200" cap="none" spc="0" normalizeH="0" baseline="0" noProof="0" dirty="0" err="1">
                <a:ln>
                  <a:noFill/>
                </a:ln>
                <a:solidFill>
                  <a:srgbClr val="191B0E"/>
                </a:solidFill>
                <a:effectLst/>
                <a:uLnTx/>
                <a:uFillTx/>
                <a:latin typeface="Arial" panose="020B0604020202020204"/>
                <a:ea typeface="+mn-ea"/>
                <a:cs typeface="+mn-cs"/>
              </a:rPr>
              <a:t>research</a:t>
            </a:r>
            <a:r>
              <a:rPr kumimoji="0" lang="tr-TR" sz="2000" b="0" i="1" u="none" strike="noStrike" kern="1200" cap="none" spc="0" normalizeH="0" baseline="0" noProof="0" dirty="0">
                <a:ln>
                  <a:noFill/>
                </a:ln>
                <a:solidFill>
                  <a:srgbClr val="191B0E"/>
                </a:solidFill>
                <a:effectLst/>
                <a:uLnTx/>
                <a:uFillTx/>
                <a:latin typeface="Arial" panose="020B0604020202020204"/>
                <a:ea typeface="+mn-ea"/>
                <a:cs typeface="+mn-cs"/>
              </a:rPr>
              <a:t> </a:t>
            </a:r>
            <a:r>
              <a:rPr kumimoji="0" lang="tr-TR" sz="2000" b="0" i="1" u="none" strike="noStrike" kern="1200" cap="none" spc="0" normalizeH="0" baseline="0" noProof="0" dirty="0" err="1">
                <a:ln>
                  <a:noFill/>
                </a:ln>
                <a:solidFill>
                  <a:srgbClr val="191B0E"/>
                </a:solidFill>
                <a:effectLst/>
                <a:uLnTx/>
                <a:uFillTx/>
                <a:latin typeface="Arial" panose="020B0604020202020204"/>
                <a:ea typeface="+mn-ea"/>
                <a:cs typeface="+mn-cs"/>
              </a:rPr>
              <a:t>questions</a:t>
            </a:r>
            <a:r>
              <a:rPr kumimoji="0" lang="tr-TR" sz="2000" b="0" i="1" u="none" strike="noStrike" kern="1200" cap="none" spc="0" normalizeH="0" baseline="0" noProof="0" dirty="0">
                <a:ln>
                  <a:noFill/>
                </a:ln>
                <a:solidFill>
                  <a:srgbClr val="191B0E"/>
                </a:solidFill>
                <a:effectLst/>
                <a:uLnTx/>
                <a:uFillTx/>
                <a:latin typeface="Arial" panose="020B0604020202020204"/>
                <a:ea typeface="+mn-ea"/>
                <a:cs typeface="+mn-cs"/>
              </a:rPr>
              <a:t> in </a:t>
            </a:r>
            <a:r>
              <a:rPr kumimoji="0" lang="tr-TR" sz="2000" b="0" i="1" u="none" strike="noStrike" kern="1200" cap="none" spc="0" normalizeH="0" baseline="0" noProof="0" dirty="0" err="1">
                <a:ln>
                  <a:noFill/>
                </a:ln>
                <a:solidFill>
                  <a:srgbClr val="191B0E"/>
                </a:solidFill>
                <a:effectLst/>
                <a:uLnTx/>
                <a:uFillTx/>
                <a:latin typeface="Arial" panose="020B0604020202020204"/>
                <a:ea typeface="+mn-ea"/>
                <a:cs typeface="+mn-cs"/>
              </a:rPr>
              <a:t>social</a:t>
            </a:r>
            <a:r>
              <a:rPr kumimoji="0" lang="tr-TR" sz="2000" b="0" i="1" u="none" strike="noStrike" kern="1200" cap="none" spc="0" normalizeH="0" baseline="0" noProof="0" dirty="0">
                <a:ln>
                  <a:noFill/>
                </a:ln>
                <a:solidFill>
                  <a:srgbClr val="191B0E"/>
                </a:solidFill>
                <a:effectLst/>
                <a:uLnTx/>
                <a:uFillTx/>
                <a:latin typeface="Arial" panose="020B0604020202020204"/>
                <a:ea typeface="+mn-ea"/>
                <a:cs typeface="+mn-cs"/>
              </a:rPr>
              <a:t> </a:t>
            </a:r>
            <a:r>
              <a:rPr kumimoji="0" lang="tr-TR" sz="2000" b="0" i="1" u="none" strike="noStrike" kern="1200" cap="none" spc="0" normalizeH="0" baseline="0" noProof="0" dirty="0" err="1">
                <a:ln>
                  <a:noFill/>
                </a:ln>
                <a:solidFill>
                  <a:srgbClr val="191B0E"/>
                </a:solidFill>
                <a:effectLst/>
                <a:uLnTx/>
                <a:uFillTx/>
                <a:latin typeface="Arial" panose="020B0604020202020204"/>
                <a:ea typeface="+mn-ea"/>
                <a:cs typeface="+mn-cs"/>
              </a:rPr>
              <a:t>sciences</a:t>
            </a:r>
            <a:endParaRPr kumimoji="0" lang="tr-TR" sz="2000" b="0" i="1" u="none" strike="noStrike" kern="1200" cap="none" spc="0" normalizeH="0" baseline="0" noProof="0" dirty="0">
              <a:ln>
                <a:noFill/>
              </a:ln>
              <a:solidFill>
                <a:srgbClr val="191B0E"/>
              </a:solidFill>
              <a:effectLst/>
              <a:uLnTx/>
              <a:uFillTx/>
              <a:latin typeface="Arial" panose="020B0604020202020204"/>
              <a:ea typeface="+mn-ea"/>
              <a:cs typeface="+mn-cs"/>
            </a:endParaRPr>
          </a:p>
          <a:p>
            <a:endParaRPr lang="tr-TR" dirty="0"/>
          </a:p>
        </p:txBody>
      </p:sp>
    </p:spTree>
    <p:extLst>
      <p:ext uri="{BB962C8B-B14F-4D97-AF65-F5344CB8AC3E}">
        <p14:creationId xmlns:p14="http://schemas.microsoft.com/office/powerpoint/2010/main" val="12611504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CFAEF31-332C-4183-BF63-DCD02D76F1F3}"/>
              </a:ext>
            </a:extLst>
          </p:cNvPr>
          <p:cNvSpPr>
            <a:spLocks noGrp="1"/>
          </p:cNvSpPr>
          <p:nvPr>
            <p:ph type="title"/>
          </p:nvPr>
        </p:nvSpPr>
        <p:spPr/>
        <p:txBody>
          <a:bodyPr/>
          <a:lstStyle/>
          <a:p>
            <a:pPr algn="ctr"/>
            <a:r>
              <a:rPr lang="tr-TR" spc="0" dirty="0" err="1">
                <a:solidFill>
                  <a:schemeClr val="bg1"/>
                </a:solidFill>
                <a:latin typeface="Arial" panose="020B0604020202020204"/>
                <a:ea typeface="+mn-ea"/>
                <a:cs typeface="+mn-cs"/>
              </a:rPr>
              <a:t>Null</a:t>
            </a:r>
            <a:r>
              <a:rPr lang="tr-TR" spc="0" dirty="0">
                <a:solidFill>
                  <a:schemeClr val="bg1"/>
                </a:solidFill>
                <a:latin typeface="Arial" panose="020B0604020202020204"/>
                <a:ea typeface="+mn-ea"/>
                <a:cs typeface="+mn-cs"/>
              </a:rPr>
              <a:t> </a:t>
            </a:r>
            <a:r>
              <a:rPr lang="tr-TR" spc="0" dirty="0" err="1">
                <a:solidFill>
                  <a:schemeClr val="bg1"/>
                </a:solidFill>
                <a:latin typeface="Arial" panose="020B0604020202020204"/>
                <a:ea typeface="+mn-ea"/>
                <a:cs typeface="+mn-cs"/>
              </a:rPr>
              <a:t>Hypotheses</a:t>
            </a:r>
            <a:br>
              <a:rPr lang="tr-TR" spc="0" dirty="0">
                <a:solidFill>
                  <a:schemeClr val="bg1"/>
                </a:solidFill>
                <a:latin typeface="Arial" panose="020B0604020202020204"/>
                <a:ea typeface="+mn-ea"/>
                <a:cs typeface="+mn-cs"/>
              </a:rPr>
            </a:br>
            <a:r>
              <a:rPr lang="tr-TR" spc="0" dirty="0">
                <a:solidFill>
                  <a:schemeClr val="bg1"/>
                </a:solidFill>
                <a:latin typeface="Arial" panose="020B0604020202020204"/>
                <a:ea typeface="+mn-ea"/>
                <a:cs typeface="+mn-cs"/>
              </a:rPr>
              <a:t>(H</a:t>
            </a:r>
            <a:r>
              <a:rPr lang="tr-TR" spc="0" baseline="-25000" dirty="0">
                <a:solidFill>
                  <a:schemeClr val="bg1"/>
                </a:solidFill>
                <a:latin typeface="Arial" panose="020B0604020202020204"/>
                <a:ea typeface="+mn-ea"/>
                <a:cs typeface="+mn-cs"/>
              </a:rPr>
              <a:t>0</a:t>
            </a:r>
            <a:r>
              <a:rPr lang="tr-TR" spc="0" dirty="0">
                <a:solidFill>
                  <a:schemeClr val="bg1"/>
                </a:solidFill>
                <a:latin typeface="Arial" panose="020B0604020202020204"/>
                <a:ea typeface="+mn-ea"/>
                <a:cs typeface="+mn-cs"/>
              </a:rPr>
              <a:t>)</a:t>
            </a:r>
            <a:endParaRPr lang="tr-TR" dirty="0">
              <a:solidFill>
                <a:schemeClr val="bg1"/>
              </a:solidFill>
            </a:endParaRPr>
          </a:p>
        </p:txBody>
      </p:sp>
      <p:sp>
        <p:nvSpPr>
          <p:cNvPr id="3" name="İçerik Yer Tutucusu 2">
            <a:extLst>
              <a:ext uri="{FF2B5EF4-FFF2-40B4-BE49-F238E27FC236}">
                <a16:creationId xmlns:a16="http://schemas.microsoft.com/office/drawing/2014/main" id="{7E86FC67-41B4-4D5C-81B6-90371901A747}"/>
              </a:ext>
            </a:extLst>
          </p:cNvPr>
          <p:cNvSpPr>
            <a:spLocks noGrp="1"/>
          </p:cNvSpPr>
          <p:nvPr>
            <p:ph idx="1"/>
          </p:nvPr>
        </p:nvSpPr>
        <p:spPr>
          <a:xfrm>
            <a:off x="3869268" y="1039906"/>
            <a:ext cx="7315200" cy="4944842"/>
          </a:xfrm>
        </p:spPr>
        <p:txBody>
          <a:bodyPr/>
          <a:lstStyle/>
          <a:p>
            <a:pPr marL="384048" marR="0" lvl="0" indent="-384048" algn="l" defTabSz="914400" rtl="0" eaLnBrk="1" fontAlgn="auto" latinLnBrk="0" hangingPunct="1">
              <a:lnSpc>
                <a:spcPct val="94000"/>
              </a:lnSpc>
              <a:spcBef>
                <a:spcPts val="1000"/>
              </a:spcBef>
              <a:spcAft>
                <a:spcPts val="200"/>
              </a:spcAft>
              <a:buClrTx/>
              <a:buSzTx/>
              <a:buFont typeface="Franklin Gothic Book" panose="020B0503020102020204" pitchFamily="34" charset="0"/>
              <a:buChar char="■"/>
              <a:tabLst/>
              <a:defRPr/>
            </a:pPr>
            <a:r>
              <a:rPr kumimoji="0" lang="tr-TR" sz="2000" b="0" i="0" u="none" strike="noStrike" kern="1200" cap="none" spc="0" normalizeH="0" baseline="0" noProof="0" dirty="0">
                <a:ln>
                  <a:noFill/>
                </a:ln>
                <a:solidFill>
                  <a:srgbClr val="191B0E"/>
                </a:solidFill>
                <a:effectLst/>
                <a:uLnTx/>
                <a:uFillTx/>
                <a:latin typeface="Arial" panose="020B0604020202020204"/>
                <a:ea typeface="+mn-ea"/>
                <a:cs typeface="+mn-cs"/>
              </a:rPr>
              <a:t>Basically </a:t>
            </a:r>
            <a:r>
              <a:rPr kumimoji="0" lang="tr-TR" sz="2000" b="0" i="0" u="none" strike="noStrike" kern="1200" cap="none" spc="0" normalizeH="0" baseline="0" noProof="0" dirty="0" err="1">
                <a:ln>
                  <a:noFill/>
                </a:ln>
                <a:solidFill>
                  <a:srgbClr val="191B0E"/>
                </a:solidFill>
                <a:effectLst/>
                <a:uLnTx/>
                <a:uFillTx/>
                <a:latin typeface="Arial" panose="020B0604020202020204"/>
                <a:ea typeface="+mn-ea"/>
                <a:cs typeface="+mn-cs"/>
              </a:rPr>
              <a:t>two</a:t>
            </a:r>
            <a:r>
              <a:rPr kumimoji="0" lang="tr-TR" sz="2000" b="0" i="0" u="none" strike="noStrike" kern="1200" cap="none" spc="0" normalizeH="0" baseline="0" noProof="0" dirty="0">
                <a:ln>
                  <a:noFill/>
                </a:ln>
                <a:solidFill>
                  <a:srgbClr val="191B0E"/>
                </a:solidFill>
                <a:effectLst/>
                <a:uLnTx/>
                <a:uFillTx/>
                <a:latin typeface="Arial" panose="020B0604020202020204"/>
                <a:ea typeface="+mn-ea"/>
                <a:cs typeface="+mn-cs"/>
              </a:rPr>
              <a:t> </a:t>
            </a:r>
            <a:r>
              <a:rPr kumimoji="0" lang="tr-TR" sz="2000" b="0" i="0" u="none" strike="noStrike" kern="1200" cap="none" spc="0" normalizeH="0" baseline="0" noProof="0" dirty="0" err="1">
                <a:ln>
                  <a:noFill/>
                </a:ln>
                <a:solidFill>
                  <a:srgbClr val="191B0E"/>
                </a:solidFill>
                <a:effectLst/>
                <a:uLnTx/>
                <a:uFillTx/>
                <a:latin typeface="Arial" panose="020B0604020202020204"/>
                <a:ea typeface="+mn-ea"/>
                <a:cs typeface="+mn-cs"/>
              </a:rPr>
              <a:t>types</a:t>
            </a:r>
            <a:r>
              <a:rPr kumimoji="0" lang="tr-TR" sz="2000" b="0" i="0" u="none" strike="noStrike" kern="1200" cap="none" spc="0" normalizeH="0" baseline="0" noProof="0" dirty="0">
                <a:ln>
                  <a:noFill/>
                </a:ln>
                <a:solidFill>
                  <a:srgbClr val="191B0E"/>
                </a:solidFill>
                <a:effectLst/>
                <a:uLnTx/>
                <a:uFillTx/>
                <a:latin typeface="Arial" panose="020B0604020202020204"/>
                <a:ea typeface="+mn-ea"/>
                <a:cs typeface="+mn-cs"/>
              </a:rPr>
              <a:t>: Null </a:t>
            </a:r>
            <a:r>
              <a:rPr kumimoji="0" lang="tr-TR" sz="2000" b="0" i="0" u="none" strike="noStrike" kern="1200" cap="none" spc="0" normalizeH="0" baseline="0" noProof="0" dirty="0" err="1">
                <a:ln>
                  <a:noFill/>
                </a:ln>
                <a:solidFill>
                  <a:srgbClr val="191B0E"/>
                </a:solidFill>
                <a:effectLst/>
                <a:uLnTx/>
                <a:uFillTx/>
                <a:latin typeface="Arial" panose="020B0604020202020204"/>
                <a:ea typeface="+mn-ea"/>
                <a:cs typeface="+mn-cs"/>
              </a:rPr>
              <a:t>Hypotheses</a:t>
            </a:r>
            <a:r>
              <a:rPr kumimoji="0" lang="tr-TR" sz="2000" b="0" i="0" u="none" strike="noStrike" kern="1200" cap="none" spc="0" normalizeH="0" baseline="0" noProof="0" dirty="0">
                <a:ln>
                  <a:noFill/>
                </a:ln>
                <a:solidFill>
                  <a:srgbClr val="191B0E"/>
                </a:solidFill>
                <a:effectLst/>
                <a:uLnTx/>
                <a:uFillTx/>
                <a:latin typeface="Arial" panose="020B0604020202020204"/>
                <a:ea typeface="+mn-ea"/>
                <a:cs typeface="+mn-cs"/>
              </a:rPr>
              <a:t> </a:t>
            </a:r>
            <a:r>
              <a:rPr kumimoji="0" lang="tr-TR" sz="2000" b="0" i="0" u="none" strike="noStrike" kern="1200" cap="none" spc="0" normalizeH="0" baseline="0" noProof="0" dirty="0" err="1">
                <a:ln>
                  <a:noFill/>
                </a:ln>
                <a:solidFill>
                  <a:srgbClr val="191B0E"/>
                </a:solidFill>
                <a:effectLst/>
                <a:uLnTx/>
                <a:uFillTx/>
                <a:latin typeface="Arial" panose="020B0604020202020204"/>
                <a:ea typeface="+mn-ea"/>
                <a:cs typeface="+mn-cs"/>
              </a:rPr>
              <a:t>and</a:t>
            </a:r>
            <a:r>
              <a:rPr kumimoji="0" lang="tr-TR" sz="2000" b="0" i="0" u="none" strike="noStrike" kern="1200" cap="none" spc="0" normalizeH="0" baseline="0" noProof="0" dirty="0">
                <a:ln>
                  <a:noFill/>
                </a:ln>
                <a:solidFill>
                  <a:srgbClr val="191B0E"/>
                </a:solidFill>
                <a:effectLst/>
                <a:uLnTx/>
                <a:uFillTx/>
                <a:latin typeface="Arial" panose="020B0604020202020204"/>
                <a:ea typeface="+mn-ea"/>
                <a:cs typeface="+mn-cs"/>
              </a:rPr>
              <a:t> </a:t>
            </a:r>
            <a:r>
              <a:rPr kumimoji="0" lang="tr-TR" sz="2000" b="0" i="0" u="none" strike="noStrike" kern="1200" cap="none" spc="0" normalizeH="0" baseline="0" noProof="0" dirty="0" err="1">
                <a:ln>
                  <a:noFill/>
                </a:ln>
                <a:solidFill>
                  <a:srgbClr val="191B0E"/>
                </a:solidFill>
                <a:effectLst/>
                <a:uLnTx/>
                <a:uFillTx/>
                <a:latin typeface="Arial" panose="020B0604020202020204"/>
                <a:ea typeface="+mn-ea"/>
                <a:cs typeface="+mn-cs"/>
              </a:rPr>
              <a:t>Alternative</a:t>
            </a:r>
            <a:r>
              <a:rPr kumimoji="0" lang="tr-TR" sz="2000" b="0" i="0" u="none" strike="noStrike" kern="1200" cap="none" spc="0" normalizeH="0" baseline="0" noProof="0" dirty="0">
                <a:ln>
                  <a:noFill/>
                </a:ln>
                <a:solidFill>
                  <a:srgbClr val="191B0E"/>
                </a:solidFill>
                <a:effectLst/>
                <a:uLnTx/>
                <a:uFillTx/>
                <a:latin typeface="Arial" panose="020B0604020202020204"/>
                <a:ea typeface="+mn-ea"/>
                <a:cs typeface="+mn-cs"/>
              </a:rPr>
              <a:t> </a:t>
            </a:r>
            <a:r>
              <a:rPr kumimoji="0" lang="tr-TR" sz="2000" b="0" i="0" u="none" strike="noStrike" kern="1200" cap="none" spc="0" normalizeH="0" baseline="0" noProof="0" dirty="0" err="1">
                <a:ln>
                  <a:noFill/>
                </a:ln>
                <a:solidFill>
                  <a:srgbClr val="191B0E"/>
                </a:solidFill>
                <a:effectLst/>
                <a:uLnTx/>
                <a:uFillTx/>
                <a:latin typeface="Arial" panose="020B0604020202020204"/>
                <a:ea typeface="+mn-ea"/>
                <a:cs typeface="+mn-cs"/>
              </a:rPr>
              <a:t>Hypotheses</a:t>
            </a:r>
            <a:endParaRPr kumimoji="0" lang="tr-TR" sz="2000" b="0" i="0" u="none" strike="noStrike" kern="1200" cap="none" spc="0" normalizeH="0" baseline="0" noProof="0" dirty="0">
              <a:ln>
                <a:noFill/>
              </a:ln>
              <a:solidFill>
                <a:srgbClr val="191B0E"/>
              </a:solidFill>
              <a:effectLst/>
              <a:uLnTx/>
              <a:uFillTx/>
              <a:latin typeface="Arial" panose="020B0604020202020204"/>
              <a:ea typeface="+mn-ea"/>
              <a:cs typeface="+mn-cs"/>
            </a:endParaRPr>
          </a:p>
          <a:p>
            <a:pPr marL="384048" marR="0" lvl="0" indent="-384048" algn="l" defTabSz="914400" rtl="0" eaLnBrk="1" fontAlgn="auto" latinLnBrk="0" hangingPunct="1">
              <a:lnSpc>
                <a:spcPct val="94000"/>
              </a:lnSpc>
              <a:spcBef>
                <a:spcPts val="1000"/>
              </a:spcBef>
              <a:spcAft>
                <a:spcPts val="200"/>
              </a:spcAft>
              <a:buClrTx/>
              <a:buSzTx/>
              <a:buFont typeface="Franklin Gothic Book" panose="020B0503020102020204" pitchFamily="34" charset="0"/>
              <a:buChar char="■"/>
              <a:tabLst/>
              <a:defRPr/>
            </a:pPr>
            <a:endParaRPr kumimoji="0" lang="tr-TR" sz="2000" b="0" i="0" u="none" strike="noStrike" kern="1200" cap="none" spc="0" normalizeH="0" baseline="0" noProof="0" dirty="0">
              <a:ln>
                <a:noFill/>
              </a:ln>
              <a:solidFill>
                <a:srgbClr val="FF0000"/>
              </a:solidFill>
              <a:effectLst/>
              <a:uLnTx/>
              <a:uFillTx/>
              <a:latin typeface="Arial" panose="020B0604020202020204"/>
              <a:ea typeface="+mn-ea"/>
              <a:cs typeface="+mn-cs"/>
            </a:endParaRPr>
          </a:p>
          <a:p>
            <a:pPr marL="384048" marR="0" lvl="0" indent="-384048" algn="l" defTabSz="914400" rtl="0" eaLnBrk="1" fontAlgn="auto" latinLnBrk="0" hangingPunct="1">
              <a:lnSpc>
                <a:spcPct val="94000"/>
              </a:lnSpc>
              <a:spcBef>
                <a:spcPts val="1000"/>
              </a:spcBef>
              <a:spcAft>
                <a:spcPts val="200"/>
              </a:spcAft>
              <a:buClrTx/>
              <a:buSzTx/>
              <a:buFont typeface="Franklin Gothic Book" panose="020B0503020102020204" pitchFamily="34" charset="0"/>
              <a:buChar char="■"/>
              <a:tabLst/>
              <a:defRPr/>
            </a:pPr>
            <a:r>
              <a:rPr kumimoji="0" lang="tr-TR" sz="2000" b="0" i="0" u="none" strike="noStrike" kern="1200" cap="none" spc="0" normalizeH="0" baseline="0" noProof="0" dirty="0" err="1">
                <a:ln>
                  <a:noFill/>
                </a:ln>
                <a:solidFill>
                  <a:srgbClr val="FF0000"/>
                </a:solidFill>
                <a:effectLst/>
                <a:uLnTx/>
                <a:uFillTx/>
                <a:latin typeface="Arial" panose="020B0604020202020204"/>
                <a:ea typeface="+mn-ea"/>
                <a:cs typeface="+mn-cs"/>
              </a:rPr>
              <a:t>Null</a:t>
            </a:r>
            <a:r>
              <a:rPr kumimoji="0" lang="tr-TR" sz="2000" b="0" i="0" u="none" strike="noStrike" kern="1200" cap="none" spc="0" normalizeH="0" baseline="0" noProof="0" dirty="0">
                <a:ln>
                  <a:noFill/>
                </a:ln>
                <a:solidFill>
                  <a:srgbClr val="FF0000"/>
                </a:solidFill>
                <a:effectLst/>
                <a:uLnTx/>
                <a:uFillTx/>
                <a:latin typeface="Arial" panose="020B0604020202020204"/>
                <a:ea typeface="+mn-ea"/>
                <a:cs typeface="+mn-cs"/>
              </a:rPr>
              <a:t> </a:t>
            </a:r>
            <a:r>
              <a:rPr kumimoji="0" lang="tr-TR" sz="2000" b="0" i="0" u="none" strike="noStrike" kern="1200" cap="none" spc="0" normalizeH="0" baseline="0" noProof="0" dirty="0" err="1">
                <a:ln>
                  <a:noFill/>
                </a:ln>
                <a:solidFill>
                  <a:srgbClr val="FF0000"/>
                </a:solidFill>
                <a:effectLst/>
                <a:uLnTx/>
                <a:uFillTx/>
                <a:latin typeface="Arial" panose="020B0604020202020204"/>
                <a:ea typeface="+mn-ea"/>
                <a:cs typeface="+mn-cs"/>
              </a:rPr>
              <a:t>Hypotheses</a:t>
            </a:r>
            <a:r>
              <a:rPr kumimoji="0" lang="tr-TR" sz="2000" b="0" i="0" u="none" strike="noStrike" kern="1200" cap="none" spc="0" normalizeH="0" baseline="0" noProof="0" dirty="0">
                <a:ln>
                  <a:noFill/>
                </a:ln>
                <a:solidFill>
                  <a:srgbClr val="191B0E"/>
                </a:solidFill>
                <a:effectLst/>
                <a:uLnTx/>
                <a:uFillTx/>
                <a:latin typeface="Arial" panose="020B0604020202020204"/>
                <a:ea typeface="+mn-ea"/>
                <a:cs typeface="+mn-cs"/>
              </a:rPr>
              <a:t>: </a:t>
            </a:r>
            <a:r>
              <a:rPr kumimoji="0" lang="tr-TR" sz="2000" b="0" i="0" u="none" strike="noStrike" kern="1200" cap="none" spc="0" normalizeH="0" baseline="0" noProof="0" dirty="0" err="1">
                <a:ln>
                  <a:noFill/>
                </a:ln>
                <a:solidFill>
                  <a:srgbClr val="191B0E"/>
                </a:solidFill>
                <a:effectLst/>
                <a:uLnTx/>
                <a:uFillTx/>
                <a:latin typeface="Arial" panose="020B0604020202020204"/>
                <a:ea typeface="+mn-ea"/>
                <a:cs typeface="+mn-cs"/>
              </a:rPr>
              <a:t>Makes</a:t>
            </a:r>
            <a:r>
              <a:rPr kumimoji="0" lang="tr-TR" sz="2000" b="0" i="0" u="none" strike="noStrike" kern="1200" cap="none" spc="0" normalizeH="0" baseline="0" noProof="0" dirty="0">
                <a:ln>
                  <a:noFill/>
                </a:ln>
                <a:solidFill>
                  <a:srgbClr val="191B0E"/>
                </a:solidFill>
                <a:effectLst/>
                <a:uLnTx/>
                <a:uFillTx/>
                <a:latin typeface="Arial" panose="020B0604020202020204"/>
                <a:ea typeface="+mn-ea"/>
                <a:cs typeface="+mn-cs"/>
              </a:rPr>
              <a:t> </a:t>
            </a:r>
            <a:r>
              <a:rPr kumimoji="0" lang="tr-TR" sz="2000" b="0" i="0" u="none" strike="noStrike" kern="1200" cap="none" spc="0" normalizeH="0" baseline="0" noProof="0" dirty="0" err="1">
                <a:ln>
                  <a:noFill/>
                </a:ln>
                <a:solidFill>
                  <a:srgbClr val="191B0E"/>
                </a:solidFill>
                <a:effectLst/>
                <a:uLnTx/>
                <a:uFillTx/>
                <a:latin typeface="Arial" panose="020B0604020202020204"/>
                <a:ea typeface="+mn-ea"/>
                <a:cs typeface="+mn-cs"/>
              </a:rPr>
              <a:t>prediction</a:t>
            </a:r>
            <a:r>
              <a:rPr kumimoji="0" lang="tr-TR" sz="2000" b="0" i="0" u="none" strike="noStrike" kern="1200" cap="none" spc="0" normalizeH="0" baseline="0" noProof="0" dirty="0">
                <a:ln>
                  <a:noFill/>
                </a:ln>
                <a:solidFill>
                  <a:srgbClr val="191B0E"/>
                </a:solidFill>
                <a:effectLst/>
                <a:uLnTx/>
                <a:uFillTx/>
                <a:latin typeface="Arial" panose="020B0604020202020204"/>
                <a:ea typeface="+mn-ea"/>
                <a:cs typeface="+mn-cs"/>
              </a:rPr>
              <a:t> </a:t>
            </a:r>
            <a:r>
              <a:rPr kumimoji="0" lang="tr-TR" sz="2000" b="0" i="0" u="none" strike="noStrike" kern="1200" cap="none" spc="0" normalizeH="0" baseline="0" noProof="0" dirty="0" err="1">
                <a:ln>
                  <a:noFill/>
                </a:ln>
                <a:solidFill>
                  <a:srgbClr val="191B0E"/>
                </a:solidFill>
                <a:effectLst/>
                <a:uLnTx/>
                <a:uFillTx/>
                <a:latin typeface="Arial" panose="020B0604020202020204"/>
                <a:ea typeface="+mn-ea"/>
                <a:cs typeface="+mn-cs"/>
              </a:rPr>
              <a:t>that</a:t>
            </a:r>
            <a:r>
              <a:rPr kumimoji="0" lang="tr-TR" sz="2000" b="0" i="0" u="none" strike="noStrike" kern="1200" cap="none" spc="0" normalizeH="0" baseline="0" noProof="0" dirty="0">
                <a:ln>
                  <a:noFill/>
                </a:ln>
                <a:solidFill>
                  <a:srgbClr val="191B0E"/>
                </a:solidFill>
                <a:effectLst/>
                <a:uLnTx/>
                <a:uFillTx/>
                <a:latin typeface="Arial" panose="020B0604020202020204"/>
                <a:ea typeface="+mn-ea"/>
                <a:cs typeface="+mn-cs"/>
              </a:rPr>
              <a:t> </a:t>
            </a:r>
            <a:r>
              <a:rPr kumimoji="0" lang="tr-TR" sz="2000" b="0" i="0" u="none" strike="noStrike" kern="1200" cap="none" spc="0" normalizeH="0" baseline="0" noProof="0" dirty="0" err="1">
                <a:ln>
                  <a:noFill/>
                </a:ln>
                <a:solidFill>
                  <a:srgbClr val="191B0E"/>
                </a:solidFill>
                <a:effectLst/>
                <a:uLnTx/>
                <a:uFillTx/>
                <a:latin typeface="Arial" panose="020B0604020202020204"/>
                <a:ea typeface="+mn-ea"/>
                <a:cs typeface="+mn-cs"/>
              </a:rPr>
              <a:t>there</a:t>
            </a:r>
            <a:r>
              <a:rPr kumimoji="0" lang="tr-TR" sz="2000" b="0" i="0" u="none" strike="noStrike" kern="1200" cap="none" spc="0" normalizeH="0" baseline="0" noProof="0" dirty="0">
                <a:ln>
                  <a:noFill/>
                </a:ln>
                <a:solidFill>
                  <a:srgbClr val="191B0E"/>
                </a:solidFill>
                <a:effectLst/>
                <a:uLnTx/>
                <a:uFillTx/>
                <a:latin typeface="Arial" panose="020B0604020202020204"/>
                <a:ea typeface="+mn-ea"/>
                <a:cs typeface="+mn-cs"/>
              </a:rPr>
              <a:t> is no </a:t>
            </a:r>
            <a:r>
              <a:rPr kumimoji="0" lang="tr-TR" sz="2000" b="0" i="0" u="none" strike="noStrike" kern="1200" cap="none" spc="0" normalizeH="0" baseline="0" noProof="0" dirty="0" err="1">
                <a:ln>
                  <a:noFill/>
                </a:ln>
                <a:solidFill>
                  <a:srgbClr val="191B0E"/>
                </a:solidFill>
                <a:effectLst/>
                <a:uLnTx/>
                <a:uFillTx/>
                <a:latin typeface="Arial" panose="020B0604020202020204"/>
                <a:ea typeface="+mn-ea"/>
                <a:cs typeface="+mn-cs"/>
              </a:rPr>
              <a:t>relationship</a:t>
            </a:r>
            <a:r>
              <a:rPr kumimoji="0" lang="tr-TR" sz="2000" b="0" i="0" u="none" strike="noStrike" kern="1200" cap="none" spc="0" normalizeH="0" baseline="0" noProof="0" dirty="0">
                <a:ln>
                  <a:noFill/>
                </a:ln>
                <a:solidFill>
                  <a:srgbClr val="191B0E"/>
                </a:solidFill>
                <a:effectLst/>
                <a:uLnTx/>
                <a:uFillTx/>
                <a:latin typeface="Arial" panose="020B0604020202020204"/>
                <a:ea typeface="+mn-ea"/>
                <a:cs typeface="+mn-cs"/>
              </a:rPr>
              <a:t> </a:t>
            </a:r>
            <a:r>
              <a:rPr kumimoji="0" lang="tr-TR" sz="2000" b="0" i="0" u="none" strike="noStrike" kern="1200" cap="none" spc="0" normalizeH="0" baseline="0" noProof="0" dirty="0" err="1">
                <a:ln>
                  <a:noFill/>
                </a:ln>
                <a:solidFill>
                  <a:srgbClr val="191B0E"/>
                </a:solidFill>
                <a:effectLst/>
                <a:uLnTx/>
                <a:uFillTx/>
                <a:latin typeface="Arial" panose="020B0604020202020204"/>
                <a:ea typeface="+mn-ea"/>
                <a:cs typeface="+mn-cs"/>
              </a:rPr>
              <a:t>between</a:t>
            </a:r>
            <a:r>
              <a:rPr kumimoji="0" lang="tr-TR" sz="2000" b="0" i="0" u="none" strike="noStrike" kern="1200" cap="none" spc="0" normalizeH="0" baseline="0" noProof="0" dirty="0">
                <a:ln>
                  <a:noFill/>
                </a:ln>
                <a:solidFill>
                  <a:srgbClr val="191B0E"/>
                </a:solidFill>
                <a:effectLst/>
                <a:uLnTx/>
                <a:uFillTx/>
                <a:latin typeface="Arial" panose="020B0604020202020204"/>
                <a:ea typeface="+mn-ea"/>
                <a:cs typeface="+mn-cs"/>
              </a:rPr>
              <a:t> </a:t>
            </a:r>
            <a:r>
              <a:rPr kumimoji="0" lang="tr-TR" sz="2000" b="0" i="0" u="none" strike="noStrike" kern="1200" cap="none" spc="0" normalizeH="0" baseline="0" noProof="0" dirty="0" err="1">
                <a:ln>
                  <a:noFill/>
                </a:ln>
                <a:solidFill>
                  <a:srgbClr val="191B0E"/>
                </a:solidFill>
                <a:effectLst/>
                <a:uLnTx/>
                <a:uFillTx/>
                <a:latin typeface="Arial" panose="020B0604020202020204"/>
                <a:ea typeface="+mn-ea"/>
                <a:cs typeface="+mn-cs"/>
              </a:rPr>
              <a:t>independent</a:t>
            </a:r>
            <a:r>
              <a:rPr kumimoji="0" lang="tr-TR" sz="2000" b="0" i="0" u="none" strike="noStrike" kern="1200" cap="none" spc="0" normalizeH="0" baseline="0" noProof="0" dirty="0">
                <a:ln>
                  <a:noFill/>
                </a:ln>
                <a:solidFill>
                  <a:srgbClr val="191B0E"/>
                </a:solidFill>
                <a:effectLst/>
                <a:uLnTx/>
                <a:uFillTx/>
                <a:latin typeface="Arial" panose="020B0604020202020204"/>
                <a:ea typeface="+mn-ea"/>
                <a:cs typeface="+mn-cs"/>
              </a:rPr>
              <a:t> </a:t>
            </a:r>
            <a:r>
              <a:rPr kumimoji="0" lang="tr-TR" sz="2000" b="0" i="0" u="none" strike="noStrike" kern="1200" cap="none" spc="0" normalizeH="0" baseline="0" noProof="0" dirty="0" err="1">
                <a:ln>
                  <a:noFill/>
                </a:ln>
                <a:solidFill>
                  <a:srgbClr val="191B0E"/>
                </a:solidFill>
                <a:effectLst/>
                <a:uLnTx/>
                <a:uFillTx/>
                <a:latin typeface="Arial" panose="020B0604020202020204"/>
                <a:ea typeface="+mn-ea"/>
                <a:cs typeface="+mn-cs"/>
              </a:rPr>
              <a:t>and</a:t>
            </a:r>
            <a:r>
              <a:rPr kumimoji="0" lang="tr-TR" sz="2000" b="0" i="0" u="none" strike="noStrike" kern="1200" cap="none" spc="0" normalizeH="0" baseline="0" noProof="0" dirty="0">
                <a:ln>
                  <a:noFill/>
                </a:ln>
                <a:solidFill>
                  <a:srgbClr val="191B0E"/>
                </a:solidFill>
                <a:effectLst/>
                <a:uLnTx/>
                <a:uFillTx/>
                <a:latin typeface="Arial" panose="020B0604020202020204"/>
                <a:ea typeface="+mn-ea"/>
                <a:cs typeface="+mn-cs"/>
              </a:rPr>
              <a:t> </a:t>
            </a:r>
            <a:r>
              <a:rPr kumimoji="0" lang="tr-TR" sz="2000" b="0" i="0" u="none" strike="noStrike" kern="1200" cap="none" spc="0" normalizeH="0" baseline="0" noProof="0" dirty="0" err="1">
                <a:ln>
                  <a:noFill/>
                </a:ln>
                <a:solidFill>
                  <a:srgbClr val="191B0E"/>
                </a:solidFill>
                <a:effectLst/>
                <a:uLnTx/>
                <a:uFillTx/>
                <a:latin typeface="Arial" panose="020B0604020202020204"/>
                <a:ea typeface="+mn-ea"/>
                <a:cs typeface="+mn-cs"/>
              </a:rPr>
              <a:t>dependent</a:t>
            </a:r>
            <a:r>
              <a:rPr kumimoji="0" lang="tr-TR" sz="2000" b="0" i="0" u="none" strike="noStrike" kern="1200" cap="none" spc="0" normalizeH="0" baseline="0" noProof="0" dirty="0">
                <a:ln>
                  <a:noFill/>
                </a:ln>
                <a:solidFill>
                  <a:srgbClr val="191B0E"/>
                </a:solidFill>
                <a:effectLst/>
                <a:uLnTx/>
                <a:uFillTx/>
                <a:latin typeface="Arial" panose="020B0604020202020204"/>
                <a:ea typeface="+mn-ea"/>
                <a:cs typeface="+mn-cs"/>
              </a:rPr>
              <a:t> </a:t>
            </a:r>
            <a:r>
              <a:rPr kumimoji="0" lang="tr-TR" sz="2000" b="0" i="0" u="none" strike="noStrike" kern="1200" cap="none" spc="0" normalizeH="0" baseline="0" noProof="0" dirty="0" err="1">
                <a:ln>
                  <a:noFill/>
                </a:ln>
                <a:solidFill>
                  <a:srgbClr val="191B0E"/>
                </a:solidFill>
                <a:effectLst/>
                <a:uLnTx/>
                <a:uFillTx/>
                <a:latin typeface="Arial" panose="020B0604020202020204"/>
                <a:ea typeface="+mn-ea"/>
                <a:cs typeface="+mn-cs"/>
              </a:rPr>
              <a:t>variables</a:t>
            </a:r>
            <a:r>
              <a:rPr kumimoji="0" lang="tr-TR" sz="2000" b="0" i="0" u="none" strike="noStrike" kern="1200" cap="none" spc="0" normalizeH="0" baseline="0" noProof="0" dirty="0">
                <a:ln>
                  <a:noFill/>
                </a:ln>
                <a:solidFill>
                  <a:srgbClr val="191B0E"/>
                </a:solidFill>
                <a:effectLst/>
                <a:uLnTx/>
                <a:uFillTx/>
                <a:latin typeface="Arial" panose="020B0604020202020204"/>
                <a:ea typeface="+mn-ea"/>
                <a:cs typeface="+mn-cs"/>
              </a:rPr>
              <a:t> </a:t>
            </a:r>
            <a:r>
              <a:rPr kumimoji="0" lang="tr-TR" sz="2000" b="0" i="0" u="none" strike="noStrike" kern="1200" cap="none" spc="0" normalizeH="0" baseline="0" noProof="0" dirty="0" err="1">
                <a:ln>
                  <a:noFill/>
                </a:ln>
                <a:solidFill>
                  <a:srgbClr val="191B0E"/>
                </a:solidFill>
                <a:effectLst/>
                <a:uLnTx/>
                <a:uFillTx/>
                <a:latin typeface="Arial" panose="020B0604020202020204"/>
                <a:ea typeface="+mn-ea"/>
                <a:cs typeface="+mn-cs"/>
              </a:rPr>
              <a:t>or</a:t>
            </a:r>
            <a:r>
              <a:rPr kumimoji="0" lang="tr-TR" sz="2000" b="0" i="0" u="none" strike="noStrike" kern="1200" cap="none" spc="0" normalizeH="0" baseline="0" noProof="0" dirty="0">
                <a:ln>
                  <a:noFill/>
                </a:ln>
                <a:solidFill>
                  <a:srgbClr val="191B0E"/>
                </a:solidFill>
                <a:effectLst/>
                <a:uLnTx/>
                <a:uFillTx/>
                <a:latin typeface="Arial" panose="020B0604020202020204"/>
                <a:ea typeface="+mn-ea"/>
                <a:cs typeface="+mn-cs"/>
              </a:rPr>
              <a:t> no </a:t>
            </a:r>
            <a:r>
              <a:rPr kumimoji="0" lang="tr-TR" sz="2000" b="0" i="0" u="none" strike="noStrike" kern="1200" cap="none" spc="0" normalizeH="0" baseline="0" noProof="0" dirty="0" err="1">
                <a:ln>
                  <a:noFill/>
                </a:ln>
                <a:solidFill>
                  <a:srgbClr val="191B0E"/>
                </a:solidFill>
                <a:effectLst/>
                <a:uLnTx/>
                <a:uFillTx/>
                <a:latin typeface="Arial" panose="020B0604020202020204"/>
                <a:ea typeface="+mn-ea"/>
                <a:cs typeface="+mn-cs"/>
              </a:rPr>
              <a:t>difference</a:t>
            </a:r>
            <a:r>
              <a:rPr kumimoji="0" lang="tr-TR" sz="2000" b="0" i="0" u="none" strike="noStrike" kern="1200" cap="none" spc="0" normalizeH="0" baseline="0" noProof="0" dirty="0">
                <a:ln>
                  <a:noFill/>
                </a:ln>
                <a:solidFill>
                  <a:srgbClr val="191B0E"/>
                </a:solidFill>
                <a:effectLst/>
                <a:uLnTx/>
                <a:uFillTx/>
                <a:latin typeface="Arial" panose="020B0604020202020204"/>
                <a:ea typeface="+mn-ea"/>
                <a:cs typeface="+mn-cs"/>
              </a:rPr>
              <a:t> </a:t>
            </a:r>
            <a:r>
              <a:rPr kumimoji="0" lang="tr-TR" sz="2000" b="0" i="0" u="none" strike="noStrike" kern="1200" cap="none" spc="0" normalizeH="0" baseline="0" noProof="0" dirty="0" err="1">
                <a:ln>
                  <a:noFill/>
                </a:ln>
                <a:solidFill>
                  <a:srgbClr val="191B0E"/>
                </a:solidFill>
                <a:effectLst/>
                <a:uLnTx/>
                <a:uFillTx/>
                <a:latin typeface="Arial" panose="020B0604020202020204"/>
                <a:ea typeface="+mn-ea"/>
                <a:cs typeface="+mn-cs"/>
              </a:rPr>
              <a:t>between</a:t>
            </a:r>
            <a:r>
              <a:rPr kumimoji="0" lang="tr-TR" sz="2000" b="0" i="0" u="none" strike="noStrike" kern="1200" cap="none" spc="0" normalizeH="0" baseline="0" noProof="0" dirty="0">
                <a:ln>
                  <a:noFill/>
                </a:ln>
                <a:solidFill>
                  <a:srgbClr val="191B0E"/>
                </a:solidFill>
                <a:effectLst/>
                <a:uLnTx/>
                <a:uFillTx/>
                <a:latin typeface="Arial" panose="020B0604020202020204"/>
                <a:ea typeface="+mn-ea"/>
                <a:cs typeface="+mn-cs"/>
              </a:rPr>
              <a:t> </a:t>
            </a:r>
            <a:r>
              <a:rPr kumimoji="0" lang="tr-TR" sz="2000" b="0" i="0" u="none" strike="noStrike" kern="1200" cap="none" spc="0" normalizeH="0" baseline="0" noProof="0" dirty="0" err="1">
                <a:ln>
                  <a:noFill/>
                </a:ln>
                <a:solidFill>
                  <a:srgbClr val="191B0E"/>
                </a:solidFill>
                <a:effectLst/>
                <a:uLnTx/>
                <a:uFillTx/>
                <a:latin typeface="Arial" panose="020B0604020202020204"/>
                <a:ea typeface="+mn-ea"/>
                <a:cs typeface="+mn-cs"/>
              </a:rPr>
              <a:t>groups</a:t>
            </a:r>
            <a:endParaRPr kumimoji="0" lang="tr-TR" sz="2000" b="0" i="0" u="none" strike="noStrike" kern="1200" cap="none" spc="0" normalizeH="0" baseline="0" noProof="0" dirty="0">
              <a:ln>
                <a:noFill/>
              </a:ln>
              <a:solidFill>
                <a:srgbClr val="191B0E"/>
              </a:solidFill>
              <a:effectLst/>
              <a:uLnTx/>
              <a:uFillTx/>
              <a:latin typeface="Arial" panose="020B0604020202020204"/>
              <a:ea typeface="+mn-ea"/>
              <a:cs typeface="+mn-cs"/>
            </a:endParaRPr>
          </a:p>
          <a:p>
            <a:pPr marL="384048" marR="0" lvl="0" indent="-384048" algn="l" defTabSz="914400" rtl="0" eaLnBrk="1" fontAlgn="auto" latinLnBrk="0" hangingPunct="1">
              <a:lnSpc>
                <a:spcPct val="94000"/>
              </a:lnSpc>
              <a:spcBef>
                <a:spcPts val="1000"/>
              </a:spcBef>
              <a:spcAft>
                <a:spcPts val="200"/>
              </a:spcAft>
              <a:buClrTx/>
              <a:buSzTx/>
              <a:buFont typeface="Franklin Gothic Book" panose="020B0503020102020204" pitchFamily="34" charset="0"/>
              <a:buChar char="■"/>
              <a:tabLst/>
              <a:defRPr/>
            </a:pPr>
            <a:r>
              <a:rPr kumimoji="0" lang="tr-TR" sz="2000" b="0" i="0" u="none" strike="noStrike" kern="1200" cap="none" spc="0" normalizeH="0" baseline="0" noProof="0" dirty="0" err="1">
                <a:ln>
                  <a:noFill/>
                </a:ln>
                <a:solidFill>
                  <a:srgbClr val="191B0E"/>
                </a:solidFill>
                <a:effectLst/>
                <a:uLnTx/>
                <a:uFillTx/>
                <a:latin typeface="Arial" panose="020B0604020202020204"/>
                <a:ea typeface="+mn-ea"/>
                <a:cs typeface="+mn-cs"/>
              </a:rPr>
              <a:t>E.g</a:t>
            </a:r>
            <a:r>
              <a:rPr kumimoji="0" lang="tr-TR" sz="2000" b="0" i="0" u="none" strike="noStrike" kern="1200" cap="none" spc="0" normalizeH="0" baseline="0" noProof="0" dirty="0">
                <a:ln>
                  <a:noFill/>
                </a:ln>
                <a:solidFill>
                  <a:srgbClr val="191B0E"/>
                </a:solidFill>
                <a:effectLst/>
                <a:uLnTx/>
                <a:uFillTx/>
                <a:latin typeface="Arial" panose="020B0604020202020204"/>
                <a:ea typeface="+mn-ea"/>
                <a:cs typeface="+mn-cs"/>
              </a:rPr>
              <a:t>.</a:t>
            </a:r>
          </a:p>
          <a:p>
            <a:pPr marL="384048" marR="0" lvl="0" indent="-384048" algn="l" defTabSz="914400" rtl="0" eaLnBrk="1" fontAlgn="auto" latinLnBrk="0" hangingPunct="1">
              <a:lnSpc>
                <a:spcPct val="94000"/>
              </a:lnSpc>
              <a:spcBef>
                <a:spcPts val="1000"/>
              </a:spcBef>
              <a:spcAft>
                <a:spcPts val="200"/>
              </a:spcAft>
              <a:buClrTx/>
              <a:buSzTx/>
              <a:buFont typeface="Franklin Gothic Book" panose="020B0503020102020204" pitchFamily="34" charset="0"/>
              <a:buChar char="■"/>
              <a:tabLst/>
              <a:defRPr/>
            </a:pPr>
            <a:r>
              <a:rPr kumimoji="0" lang="tr-TR" sz="2000" b="0" i="0" u="none" strike="noStrike" kern="1200" cap="none" spc="0" normalizeH="0" baseline="0" noProof="0" dirty="0" err="1">
                <a:ln>
                  <a:noFill/>
                </a:ln>
                <a:solidFill>
                  <a:srgbClr val="191B0E"/>
                </a:solidFill>
                <a:effectLst/>
                <a:uLnTx/>
                <a:uFillTx/>
                <a:latin typeface="Arial" panose="020B0604020202020204"/>
                <a:ea typeface="+mn-ea"/>
                <a:cs typeface="+mn-cs"/>
              </a:rPr>
              <a:t>There</a:t>
            </a:r>
            <a:r>
              <a:rPr kumimoji="0" lang="tr-TR" sz="2000" b="0" i="0" u="none" strike="noStrike" kern="1200" cap="none" spc="0" normalizeH="0" baseline="0" noProof="0" dirty="0">
                <a:ln>
                  <a:noFill/>
                </a:ln>
                <a:solidFill>
                  <a:srgbClr val="191B0E"/>
                </a:solidFill>
                <a:effectLst/>
                <a:uLnTx/>
                <a:uFillTx/>
                <a:latin typeface="Arial" panose="020B0604020202020204"/>
                <a:ea typeface="+mn-ea"/>
                <a:cs typeface="+mn-cs"/>
              </a:rPr>
              <a:t> is no </a:t>
            </a:r>
            <a:r>
              <a:rPr kumimoji="0" lang="tr-TR" sz="2000" b="0" i="0" u="none" strike="noStrike" kern="1200" cap="none" spc="0" normalizeH="0" baseline="0" noProof="0" dirty="0" err="1">
                <a:ln>
                  <a:noFill/>
                </a:ln>
                <a:solidFill>
                  <a:srgbClr val="191B0E"/>
                </a:solidFill>
                <a:effectLst/>
                <a:uLnTx/>
                <a:uFillTx/>
                <a:latin typeface="Arial" panose="020B0604020202020204"/>
                <a:ea typeface="+mn-ea"/>
                <a:cs typeface="+mn-cs"/>
              </a:rPr>
              <a:t>difference</a:t>
            </a:r>
            <a:r>
              <a:rPr kumimoji="0" lang="tr-TR" sz="2000" b="0" i="0" u="none" strike="noStrike" kern="1200" cap="none" spc="0" normalizeH="0" baseline="0" noProof="0" dirty="0">
                <a:ln>
                  <a:noFill/>
                </a:ln>
                <a:solidFill>
                  <a:srgbClr val="191B0E"/>
                </a:solidFill>
                <a:effectLst/>
                <a:uLnTx/>
                <a:uFillTx/>
                <a:latin typeface="Arial" panose="020B0604020202020204"/>
                <a:ea typeface="+mn-ea"/>
                <a:cs typeface="+mn-cs"/>
              </a:rPr>
              <a:t> </a:t>
            </a:r>
            <a:r>
              <a:rPr kumimoji="0" lang="tr-TR" sz="2000" b="0" i="0" u="none" strike="noStrike" kern="1200" cap="none" spc="0" normalizeH="0" baseline="0" noProof="0" dirty="0" err="1">
                <a:ln>
                  <a:noFill/>
                </a:ln>
                <a:solidFill>
                  <a:srgbClr val="191B0E"/>
                </a:solidFill>
                <a:effectLst/>
                <a:uLnTx/>
                <a:uFillTx/>
                <a:latin typeface="Arial" panose="020B0604020202020204"/>
                <a:ea typeface="+mn-ea"/>
                <a:cs typeface="+mn-cs"/>
              </a:rPr>
              <a:t>between</a:t>
            </a:r>
            <a:r>
              <a:rPr kumimoji="0" lang="tr-TR" sz="2000" b="0" i="0" u="none" strike="noStrike" kern="1200" cap="none" spc="0" normalizeH="0" baseline="0" noProof="0" dirty="0">
                <a:ln>
                  <a:noFill/>
                </a:ln>
                <a:solidFill>
                  <a:srgbClr val="191B0E"/>
                </a:solidFill>
                <a:effectLst/>
                <a:uLnTx/>
                <a:uFillTx/>
                <a:latin typeface="Arial" panose="020B0604020202020204"/>
                <a:ea typeface="+mn-ea"/>
                <a:cs typeface="+mn-cs"/>
              </a:rPr>
              <a:t> at-risk </a:t>
            </a:r>
            <a:r>
              <a:rPr kumimoji="0" lang="tr-TR" sz="2000" b="0" i="0" u="none" strike="noStrike" kern="1200" cap="none" spc="0" normalizeH="0" baseline="0" noProof="0" dirty="0" err="1">
                <a:ln>
                  <a:noFill/>
                </a:ln>
                <a:solidFill>
                  <a:srgbClr val="191B0E"/>
                </a:solidFill>
                <a:effectLst/>
                <a:uLnTx/>
                <a:uFillTx/>
                <a:latin typeface="Arial" panose="020B0604020202020204"/>
                <a:ea typeface="+mn-ea"/>
                <a:cs typeface="+mn-cs"/>
              </a:rPr>
              <a:t>and</a:t>
            </a:r>
            <a:r>
              <a:rPr kumimoji="0" lang="tr-TR" sz="2000" b="0" i="0" u="none" strike="noStrike" kern="1200" cap="none" spc="0" normalizeH="0" baseline="0" noProof="0" dirty="0">
                <a:ln>
                  <a:noFill/>
                </a:ln>
                <a:solidFill>
                  <a:srgbClr val="191B0E"/>
                </a:solidFill>
                <a:effectLst/>
                <a:uLnTx/>
                <a:uFillTx/>
                <a:latin typeface="Arial" panose="020B0604020202020204"/>
                <a:ea typeface="+mn-ea"/>
                <a:cs typeface="+mn-cs"/>
              </a:rPr>
              <a:t> </a:t>
            </a:r>
            <a:r>
              <a:rPr kumimoji="0" lang="tr-TR" sz="2000" b="0" i="0" u="none" strike="noStrike" kern="1200" cap="none" spc="0" normalizeH="0" baseline="0" noProof="0" dirty="0" err="1">
                <a:ln>
                  <a:noFill/>
                </a:ln>
                <a:solidFill>
                  <a:srgbClr val="191B0E"/>
                </a:solidFill>
                <a:effectLst/>
                <a:uLnTx/>
                <a:uFillTx/>
                <a:latin typeface="Arial" panose="020B0604020202020204"/>
                <a:ea typeface="+mn-ea"/>
                <a:cs typeface="+mn-cs"/>
              </a:rPr>
              <a:t>non</a:t>
            </a:r>
            <a:r>
              <a:rPr kumimoji="0" lang="tr-TR" sz="2000" b="0" i="0" u="none" strike="noStrike" kern="1200" cap="none" spc="0" normalizeH="0" baseline="0" noProof="0" dirty="0">
                <a:ln>
                  <a:noFill/>
                </a:ln>
                <a:solidFill>
                  <a:srgbClr val="191B0E"/>
                </a:solidFill>
                <a:effectLst/>
                <a:uLnTx/>
                <a:uFillTx/>
                <a:latin typeface="Arial" panose="020B0604020202020204"/>
                <a:ea typeface="+mn-ea"/>
                <a:cs typeface="+mn-cs"/>
              </a:rPr>
              <a:t>-at-risk </a:t>
            </a:r>
            <a:r>
              <a:rPr kumimoji="0" lang="tr-TR" sz="2000" b="0" i="0" u="none" strike="noStrike" kern="1200" cap="none" spc="0" normalizeH="0" baseline="0" noProof="0" dirty="0" err="1">
                <a:ln>
                  <a:noFill/>
                </a:ln>
                <a:solidFill>
                  <a:srgbClr val="191B0E"/>
                </a:solidFill>
                <a:effectLst/>
                <a:uLnTx/>
                <a:uFillTx/>
                <a:latin typeface="Arial" panose="020B0604020202020204"/>
                <a:ea typeface="+mn-ea"/>
                <a:cs typeface="+mn-cs"/>
              </a:rPr>
              <a:t>students</a:t>
            </a:r>
            <a:r>
              <a:rPr kumimoji="0" lang="tr-TR" sz="2000" b="0" i="0" u="none" strike="noStrike" kern="1200" cap="none" spc="0" normalizeH="0" baseline="0" noProof="0" dirty="0">
                <a:ln>
                  <a:noFill/>
                </a:ln>
                <a:solidFill>
                  <a:srgbClr val="191B0E"/>
                </a:solidFill>
                <a:effectLst/>
                <a:uLnTx/>
                <a:uFillTx/>
                <a:latin typeface="Arial" panose="020B0604020202020204"/>
                <a:ea typeface="+mn-ea"/>
                <a:cs typeface="+mn-cs"/>
              </a:rPr>
              <a:t> in </a:t>
            </a:r>
            <a:r>
              <a:rPr kumimoji="0" lang="tr-TR" sz="2000" b="0" i="0" u="none" strike="noStrike" kern="1200" cap="none" spc="0" normalizeH="0" baseline="0" noProof="0" dirty="0" err="1">
                <a:ln>
                  <a:noFill/>
                </a:ln>
                <a:solidFill>
                  <a:srgbClr val="191B0E"/>
                </a:solidFill>
                <a:effectLst/>
                <a:uLnTx/>
                <a:uFillTx/>
                <a:latin typeface="Arial" panose="020B0604020202020204"/>
                <a:ea typeface="+mn-ea"/>
                <a:cs typeface="+mn-cs"/>
              </a:rPr>
              <a:t>terms</a:t>
            </a:r>
            <a:r>
              <a:rPr kumimoji="0" lang="tr-TR" sz="2000" b="0" i="0" u="none" strike="noStrike" kern="1200" cap="none" spc="0" normalizeH="0" baseline="0" noProof="0" dirty="0">
                <a:ln>
                  <a:noFill/>
                </a:ln>
                <a:solidFill>
                  <a:srgbClr val="191B0E"/>
                </a:solidFill>
                <a:effectLst/>
                <a:uLnTx/>
                <a:uFillTx/>
                <a:latin typeface="Arial" panose="020B0604020202020204"/>
                <a:ea typeface="+mn-ea"/>
                <a:cs typeface="+mn-cs"/>
              </a:rPr>
              <a:t> of </a:t>
            </a:r>
            <a:r>
              <a:rPr kumimoji="0" lang="tr-TR" sz="2000" b="0" i="0" u="none" strike="noStrike" kern="1200" cap="none" spc="0" normalizeH="0" baseline="0" noProof="0" dirty="0" err="1">
                <a:ln>
                  <a:noFill/>
                </a:ln>
                <a:solidFill>
                  <a:srgbClr val="191B0E"/>
                </a:solidFill>
                <a:effectLst/>
                <a:uLnTx/>
                <a:uFillTx/>
                <a:latin typeface="Arial" panose="020B0604020202020204"/>
                <a:ea typeface="+mn-ea"/>
                <a:cs typeface="+mn-cs"/>
              </a:rPr>
              <a:t>student</a:t>
            </a:r>
            <a:r>
              <a:rPr kumimoji="0" lang="tr-TR" sz="2000" b="0" i="0" u="none" strike="noStrike" kern="1200" cap="none" spc="0" normalizeH="0" baseline="0" noProof="0" dirty="0">
                <a:ln>
                  <a:noFill/>
                </a:ln>
                <a:solidFill>
                  <a:srgbClr val="191B0E"/>
                </a:solidFill>
                <a:effectLst/>
                <a:uLnTx/>
                <a:uFillTx/>
                <a:latin typeface="Arial" panose="020B0604020202020204"/>
                <a:ea typeface="+mn-ea"/>
                <a:cs typeface="+mn-cs"/>
              </a:rPr>
              <a:t> </a:t>
            </a:r>
            <a:r>
              <a:rPr kumimoji="0" lang="tr-TR" sz="2000" b="0" i="0" u="none" strike="noStrike" kern="1200" cap="none" spc="0" normalizeH="0" baseline="0" noProof="0" dirty="0" err="1">
                <a:ln>
                  <a:noFill/>
                </a:ln>
                <a:solidFill>
                  <a:srgbClr val="191B0E"/>
                </a:solidFill>
                <a:effectLst/>
                <a:uLnTx/>
                <a:uFillTx/>
                <a:latin typeface="Arial" panose="020B0604020202020204"/>
                <a:ea typeface="+mn-ea"/>
                <a:cs typeface="+mn-cs"/>
              </a:rPr>
              <a:t>achievement</a:t>
            </a:r>
            <a:r>
              <a:rPr kumimoji="0" lang="tr-TR" sz="2000" b="0" i="0" u="none" strike="noStrike" kern="1200" cap="none" spc="0" normalizeH="0" baseline="0" noProof="0" dirty="0">
                <a:ln>
                  <a:noFill/>
                </a:ln>
                <a:solidFill>
                  <a:srgbClr val="191B0E"/>
                </a:solidFill>
                <a:effectLst/>
                <a:uLnTx/>
                <a:uFillTx/>
                <a:latin typeface="Arial" panose="020B0604020202020204"/>
                <a:ea typeface="+mn-ea"/>
                <a:cs typeface="+mn-cs"/>
              </a:rPr>
              <a:t> on English test </a:t>
            </a:r>
            <a:r>
              <a:rPr kumimoji="0" lang="tr-TR" sz="2000" b="0" i="0" u="none" strike="noStrike" kern="1200" cap="none" spc="0" normalizeH="0" baseline="0" noProof="0" dirty="0" err="1">
                <a:ln>
                  <a:noFill/>
                </a:ln>
                <a:solidFill>
                  <a:srgbClr val="191B0E"/>
                </a:solidFill>
                <a:effectLst/>
                <a:uLnTx/>
                <a:uFillTx/>
                <a:latin typeface="Arial" panose="020B0604020202020204"/>
                <a:ea typeface="+mn-ea"/>
                <a:cs typeface="+mn-cs"/>
              </a:rPr>
              <a:t>scores</a:t>
            </a:r>
            <a:r>
              <a:rPr kumimoji="0" lang="tr-TR" sz="2000" b="0" i="0" u="none" strike="noStrike" kern="1200" cap="none" spc="0" normalizeH="0" baseline="0" noProof="0" dirty="0">
                <a:ln>
                  <a:noFill/>
                </a:ln>
                <a:solidFill>
                  <a:srgbClr val="191B0E"/>
                </a:solidFill>
                <a:effectLst/>
                <a:uLnTx/>
                <a:uFillTx/>
                <a:latin typeface="Arial" panose="020B0604020202020204"/>
                <a:ea typeface="+mn-ea"/>
                <a:cs typeface="+mn-cs"/>
              </a:rPr>
              <a:t> </a:t>
            </a:r>
            <a:r>
              <a:rPr kumimoji="0" lang="tr-TR" sz="2000" b="0" i="0" u="none" strike="noStrike" kern="1200" cap="none" spc="0" normalizeH="0" baseline="0" noProof="0" dirty="0" err="1">
                <a:ln>
                  <a:noFill/>
                </a:ln>
                <a:solidFill>
                  <a:srgbClr val="191B0E"/>
                </a:solidFill>
                <a:effectLst/>
                <a:uLnTx/>
                <a:uFillTx/>
                <a:latin typeface="Arial" panose="020B0604020202020204"/>
                <a:ea typeface="+mn-ea"/>
                <a:cs typeface="+mn-cs"/>
              </a:rPr>
              <a:t>for</a:t>
            </a:r>
            <a:r>
              <a:rPr kumimoji="0" lang="tr-TR" sz="2000" b="0" i="0" u="none" strike="noStrike" kern="1200" cap="none" spc="0" normalizeH="0" baseline="0" noProof="0" dirty="0">
                <a:ln>
                  <a:noFill/>
                </a:ln>
                <a:solidFill>
                  <a:srgbClr val="191B0E"/>
                </a:solidFill>
                <a:effectLst/>
                <a:uLnTx/>
                <a:uFillTx/>
                <a:latin typeface="Arial" panose="020B0604020202020204"/>
                <a:ea typeface="+mn-ea"/>
                <a:cs typeface="+mn-cs"/>
              </a:rPr>
              <a:t> </a:t>
            </a:r>
            <a:r>
              <a:rPr kumimoji="0" lang="tr-TR" sz="2000" b="0" i="0" u="none" strike="noStrike" kern="1200" cap="none" spc="0" normalizeH="0" baseline="0" noProof="0" dirty="0" err="1">
                <a:ln>
                  <a:noFill/>
                </a:ln>
                <a:solidFill>
                  <a:srgbClr val="191B0E"/>
                </a:solidFill>
                <a:effectLst/>
                <a:uLnTx/>
                <a:uFillTx/>
                <a:latin typeface="Arial" panose="020B0604020202020204"/>
                <a:ea typeface="+mn-ea"/>
                <a:cs typeface="+mn-cs"/>
              </a:rPr>
              <a:t>third-grade</a:t>
            </a:r>
            <a:r>
              <a:rPr kumimoji="0" lang="tr-TR" sz="2000" b="0" i="0" u="none" strike="noStrike" kern="1200" cap="none" spc="0" normalizeH="0" baseline="0" noProof="0" dirty="0">
                <a:ln>
                  <a:noFill/>
                </a:ln>
                <a:solidFill>
                  <a:srgbClr val="191B0E"/>
                </a:solidFill>
                <a:effectLst/>
                <a:uLnTx/>
                <a:uFillTx/>
                <a:latin typeface="Arial" panose="020B0604020202020204"/>
                <a:ea typeface="+mn-ea"/>
                <a:cs typeface="+mn-cs"/>
              </a:rPr>
              <a:t> </a:t>
            </a:r>
            <a:r>
              <a:rPr kumimoji="0" lang="tr-TR" sz="2000" b="0" i="0" u="none" strike="noStrike" kern="1200" cap="none" spc="0" normalizeH="0" baseline="0" noProof="0" dirty="0" err="1">
                <a:ln>
                  <a:noFill/>
                </a:ln>
                <a:solidFill>
                  <a:srgbClr val="191B0E"/>
                </a:solidFill>
                <a:effectLst/>
                <a:uLnTx/>
                <a:uFillTx/>
                <a:latin typeface="Arial" panose="020B0604020202020204"/>
                <a:ea typeface="+mn-ea"/>
                <a:cs typeface="+mn-cs"/>
              </a:rPr>
              <a:t>students</a:t>
            </a:r>
            <a:r>
              <a:rPr kumimoji="0" lang="tr-TR" sz="2000" b="0" i="0" u="none" strike="noStrike" kern="1200" cap="none" spc="0" normalizeH="0" baseline="0" noProof="0" dirty="0">
                <a:ln>
                  <a:noFill/>
                </a:ln>
                <a:solidFill>
                  <a:srgbClr val="191B0E"/>
                </a:solidFill>
                <a:effectLst/>
                <a:uLnTx/>
                <a:uFillTx/>
                <a:latin typeface="Arial" panose="020B0604020202020204"/>
                <a:ea typeface="+mn-ea"/>
                <a:cs typeface="+mn-cs"/>
              </a:rPr>
              <a:t> in </a:t>
            </a:r>
            <a:r>
              <a:rPr kumimoji="0" lang="tr-TR" sz="2000" b="0" i="0" u="none" strike="noStrike" kern="1200" cap="none" spc="0" normalizeH="0" baseline="0" noProof="0" dirty="0" err="1">
                <a:ln>
                  <a:noFill/>
                </a:ln>
                <a:solidFill>
                  <a:srgbClr val="191B0E"/>
                </a:solidFill>
                <a:effectLst/>
                <a:uLnTx/>
                <a:uFillTx/>
                <a:latin typeface="Arial" panose="020B0604020202020204"/>
                <a:ea typeface="+mn-ea"/>
                <a:cs typeface="+mn-cs"/>
              </a:rPr>
              <a:t>Southern</a:t>
            </a:r>
            <a:r>
              <a:rPr kumimoji="0" lang="tr-TR" sz="2000" b="0" i="0" u="none" strike="noStrike" kern="1200" cap="none" spc="0" normalizeH="0" baseline="0" noProof="0" dirty="0">
                <a:ln>
                  <a:noFill/>
                </a:ln>
                <a:solidFill>
                  <a:srgbClr val="191B0E"/>
                </a:solidFill>
                <a:effectLst/>
                <a:uLnTx/>
                <a:uFillTx/>
                <a:latin typeface="Arial" panose="020B0604020202020204"/>
                <a:ea typeface="+mn-ea"/>
                <a:cs typeface="+mn-cs"/>
              </a:rPr>
              <a:t> </a:t>
            </a:r>
            <a:r>
              <a:rPr kumimoji="0" lang="tr-TR" sz="2000" b="0" i="0" u="none" strike="noStrike" kern="1200" cap="none" spc="0" normalizeH="0" baseline="0" noProof="0" dirty="0" err="1">
                <a:ln>
                  <a:noFill/>
                </a:ln>
                <a:solidFill>
                  <a:srgbClr val="191B0E"/>
                </a:solidFill>
                <a:effectLst/>
                <a:uLnTx/>
                <a:uFillTx/>
                <a:latin typeface="Arial" panose="020B0604020202020204"/>
                <a:ea typeface="+mn-ea"/>
                <a:cs typeface="+mn-cs"/>
              </a:rPr>
              <a:t>part</a:t>
            </a:r>
            <a:r>
              <a:rPr kumimoji="0" lang="tr-TR" sz="2000" b="0" i="0" u="none" strike="noStrike" kern="1200" cap="none" spc="0" normalizeH="0" baseline="0" noProof="0" dirty="0">
                <a:ln>
                  <a:noFill/>
                </a:ln>
                <a:solidFill>
                  <a:srgbClr val="191B0E"/>
                </a:solidFill>
                <a:effectLst/>
                <a:uLnTx/>
                <a:uFillTx/>
                <a:latin typeface="Arial" panose="020B0604020202020204"/>
                <a:ea typeface="+mn-ea"/>
                <a:cs typeface="+mn-cs"/>
              </a:rPr>
              <a:t> of </a:t>
            </a:r>
            <a:r>
              <a:rPr kumimoji="0" lang="tr-TR" sz="2000" b="0" i="0" u="none" strike="noStrike" kern="1200" cap="none" spc="0" normalizeH="0" baseline="0" noProof="0" dirty="0" err="1">
                <a:ln>
                  <a:noFill/>
                </a:ln>
                <a:solidFill>
                  <a:srgbClr val="191B0E"/>
                </a:solidFill>
                <a:effectLst/>
                <a:uLnTx/>
                <a:uFillTx/>
                <a:latin typeface="Arial" panose="020B0604020202020204"/>
                <a:ea typeface="+mn-ea"/>
                <a:cs typeface="+mn-cs"/>
              </a:rPr>
              <a:t>Turkey</a:t>
            </a:r>
            <a:r>
              <a:rPr kumimoji="0" lang="tr-TR" sz="2000" b="0" i="0" u="none" strike="noStrike" kern="1200" cap="none" spc="0" normalizeH="0" baseline="0" noProof="0" dirty="0">
                <a:ln>
                  <a:noFill/>
                </a:ln>
                <a:solidFill>
                  <a:srgbClr val="191B0E"/>
                </a:solidFill>
                <a:effectLst/>
                <a:uLnTx/>
                <a:uFillTx/>
                <a:latin typeface="Arial" panose="020B0604020202020204"/>
                <a:ea typeface="+mn-ea"/>
                <a:cs typeface="+mn-cs"/>
              </a:rPr>
              <a:t>.</a:t>
            </a:r>
            <a:endParaRPr lang="tr-TR" dirty="0"/>
          </a:p>
        </p:txBody>
      </p:sp>
      <p:sp>
        <p:nvSpPr>
          <p:cNvPr id="5" name="Metin kutusu 4">
            <a:extLst>
              <a:ext uri="{FF2B5EF4-FFF2-40B4-BE49-F238E27FC236}">
                <a16:creationId xmlns:a16="http://schemas.microsoft.com/office/drawing/2014/main" id="{89C1A4D3-950B-4557-8D7B-668DE16BC848}"/>
              </a:ext>
            </a:extLst>
          </p:cNvPr>
          <p:cNvSpPr txBox="1"/>
          <p:nvPr/>
        </p:nvSpPr>
        <p:spPr>
          <a:xfrm>
            <a:off x="3627717" y="305487"/>
            <a:ext cx="5565588" cy="369332"/>
          </a:xfrm>
          <a:prstGeom prst="rect">
            <a:avLst/>
          </a:prstGeom>
          <a:solidFill>
            <a:schemeClr val="accent1">
              <a:lumMod val="20000"/>
              <a:lumOff val="80000"/>
            </a:schemeClr>
          </a:solidFill>
          <a:ln>
            <a:solidFill>
              <a:schemeClr val="tx1"/>
            </a:solidFill>
          </a:ln>
        </p:spPr>
        <p:txBody>
          <a:bodyPr wrap="square">
            <a:spAutoFit/>
          </a:bodyPr>
          <a:lstStyle/>
          <a:p>
            <a:pPr algn="ctr"/>
            <a:r>
              <a:rPr lang="tr-TR" b="1" spc="0" dirty="0">
                <a:latin typeface="Arial" panose="020B0604020202020204"/>
                <a:ea typeface="+mn-ea"/>
                <a:cs typeface="+mn-cs"/>
              </a:rPr>
              <a:t>TYPES OF HYPOTHESES</a:t>
            </a:r>
            <a:endParaRPr lang="tr-TR" b="1" dirty="0"/>
          </a:p>
        </p:txBody>
      </p:sp>
    </p:spTree>
    <p:extLst>
      <p:ext uri="{BB962C8B-B14F-4D97-AF65-F5344CB8AC3E}">
        <p14:creationId xmlns:p14="http://schemas.microsoft.com/office/powerpoint/2010/main" val="7995958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D563C33-BF72-4979-A16B-3F2C3D47484E}"/>
              </a:ext>
            </a:extLst>
          </p:cNvPr>
          <p:cNvSpPr>
            <a:spLocks noGrp="1"/>
          </p:cNvSpPr>
          <p:nvPr>
            <p:ph type="title"/>
          </p:nvPr>
        </p:nvSpPr>
        <p:spPr/>
        <p:txBody>
          <a:bodyPr/>
          <a:lstStyle/>
          <a:p>
            <a:pPr algn="ctr"/>
            <a:r>
              <a:rPr lang="tr-TR" dirty="0" err="1"/>
              <a:t>Alternative</a:t>
            </a:r>
            <a:r>
              <a:rPr lang="tr-TR" dirty="0"/>
              <a:t> </a:t>
            </a:r>
            <a:r>
              <a:rPr lang="tr-TR" dirty="0" err="1"/>
              <a:t>Hypotheses</a:t>
            </a:r>
            <a:br>
              <a:rPr lang="tr-TR"/>
            </a:br>
            <a:r>
              <a:rPr lang="tr-TR"/>
              <a:t>H</a:t>
            </a:r>
            <a:r>
              <a:rPr lang="tr-TR" baseline="-25000"/>
              <a:t>1,2</a:t>
            </a:r>
            <a:r>
              <a:rPr lang="tr-TR"/>
              <a:t>:</a:t>
            </a:r>
            <a:br>
              <a:rPr lang="tr-TR" dirty="0"/>
            </a:br>
            <a:br>
              <a:rPr lang="tr-TR" dirty="0"/>
            </a:br>
            <a:r>
              <a:rPr lang="tr-TR" dirty="0" err="1"/>
              <a:t>Directional</a:t>
            </a:r>
            <a:br>
              <a:rPr lang="tr-TR" dirty="0"/>
            </a:br>
            <a:r>
              <a:rPr lang="tr-TR" dirty="0"/>
              <a:t>&amp;</a:t>
            </a:r>
            <a:br>
              <a:rPr lang="tr-TR" dirty="0"/>
            </a:br>
            <a:r>
              <a:rPr lang="tr-TR" dirty="0" err="1"/>
              <a:t>Non-directional</a:t>
            </a:r>
            <a:endParaRPr lang="tr-TR" dirty="0"/>
          </a:p>
        </p:txBody>
      </p:sp>
      <p:sp>
        <p:nvSpPr>
          <p:cNvPr id="3" name="İçerik Yer Tutucusu 2">
            <a:extLst>
              <a:ext uri="{FF2B5EF4-FFF2-40B4-BE49-F238E27FC236}">
                <a16:creationId xmlns:a16="http://schemas.microsoft.com/office/drawing/2014/main" id="{417C76AC-2C7D-414B-B272-BEF903889576}"/>
              </a:ext>
            </a:extLst>
          </p:cNvPr>
          <p:cNvSpPr>
            <a:spLocks noGrp="1"/>
          </p:cNvSpPr>
          <p:nvPr>
            <p:ph idx="1"/>
          </p:nvPr>
        </p:nvSpPr>
        <p:spPr/>
        <p:txBody>
          <a:bodyPr>
            <a:normAutofit fontScale="92500" lnSpcReduction="10000"/>
          </a:bodyPr>
          <a:lstStyle/>
          <a:p>
            <a:pPr marL="384048" marR="0" lvl="0" indent="-384048" algn="l" defTabSz="914400" rtl="0" eaLnBrk="1" fontAlgn="auto" latinLnBrk="0" hangingPunct="1">
              <a:lnSpc>
                <a:spcPct val="94000"/>
              </a:lnSpc>
              <a:spcBef>
                <a:spcPts val="1000"/>
              </a:spcBef>
              <a:spcAft>
                <a:spcPts val="200"/>
              </a:spcAft>
              <a:buClrTx/>
              <a:buSzTx/>
              <a:buFont typeface="Franklin Gothic Book" panose="020B0503020102020204" pitchFamily="34" charset="0"/>
              <a:buChar char="■"/>
              <a:tabLst/>
              <a:defRPr/>
            </a:pPr>
            <a:r>
              <a:rPr kumimoji="0" lang="tr-TR" sz="2000" b="0" i="0" u="none" strike="noStrike" kern="1200" cap="none" spc="0" normalizeH="0" baseline="0" noProof="0" dirty="0">
                <a:ln>
                  <a:noFill/>
                </a:ln>
                <a:solidFill>
                  <a:srgbClr val="191B0E"/>
                </a:solidFill>
                <a:effectLst/>
                <a:uLnTx/>
                <a:uFillTx/>
                <a:latin typeface="Arial" panose="020B0604020202020204"/>
                <a:ea typeface="+mn-ea"/>
                <a:cs typeface="+mn-cs"/>
              </a:rPr>
              <a:t>This </a:t>
            </a:r>
            <a:r>
              <a:rPr kumimoji="0" lang="tr-TR" sz="2000" b="0" i="0" u="none" strike="noStrike" kern="1200" cap="none" spc="0" normalizeH="0" baseline="0" noProof="0" dirty="0" err="1">
                <a:ln>
                  <a:noFill/>
                </a:ln>
                <a:solidFill>
                  <a:srgbClr val="191B0E"/>
                </a:solidFill>
                <a:effectLst/>
                <a:uLnTx/>
                <a:uFillTx/>
                <a:latin typeface="Arial" panose="020B0604020202020204"/>
                <a:ea typeface="+mn-ea"/>
                <a:cs typeface="+mn-cs"/>
              </a:rPr>
              <a:t>type</a:t>
            </a:r>
            <a:r>
              <a:rPr kumimoji="0" lang="tr-TR" sz="2000" b="0" i="0" u="none" strike="noStrike" kern="1200" cap="none" spc="0" normalizeH="0" baseline="0" noProof="0" dirty="0">
                <a:ln>
                  <a:noFill/>
                </a:ln>
                <a:solidFill>
                  <a:srgbClr val="191B0E"/>
                </a:solidFill>
                <a:effectLst/>
                <a:uLnTx/>
                <a:uFillTx/>
                <a:latin typeface="Arial" panose="020B0604020202020204"/>
                <a:ea typeface="+mn-ea"/>
                <a:cs typeface="+mn-cs"/>
              </a:rPr>
              <a:t> </a:t>
            </a:r>
            <a:r>
              <a:rPr kumimoji="0" lang="tr-TR" sz="2000" b="0" i="0" u="none" strike="noStrike" kern="1200" cap="none" spc="0" normalizeH="0" baseline="0" noProof="0" dirty="0" err="1">
                <a:ln>
                  <a:noFill/>
                </a:ln>
                <a:solidFill>
                  <a:srgbClr val="191B0E"/>
                </a:solidFill>
                <a:effectLst/>
                <a:uLnTx/>
                <a:uFillTx/>
                <a:latin typeface="Arial" panose="020B0604020202020204"/>
                <a:ea typeface="+mn-ea"/>
                <a:cs typeface="+mn-cs"/>
              </a:rPr>
              <a:t>shows</a:t>
            </a:r>
            <a:r>
              <a:rPr kumimoji="0" lang="tr-TR" sz="2000" b="0" i="0" u="none" strike="noStrike" kern="1200" cap="none" spc="0" normalizeH="0" baseline="0" noProof="0" dirty="0">
                <a:ln>
                  <a:noFill/>
                </a:ln>
                <a:solidFill>
                  <a:srgbClr val="191B0E"/>
                </a:solidFill>
                <a:effectLst/>
                <a:uLnTx/>
                <a:uFillTx/>
                <a:latin typeface="Arial" panose="020B0604020202020204"/>
                <a:ea typeface="+mn-ea"/>
                <a:cs typeface="+mn-cs"/>
              </a:rPr>
              <a:t> </a:t>
            </a:r>
            <a:r>
              <a:rPr kumimoji="0" lang="tr-TR" sz="2000" b="0" i="0" u="none" strike="noStrike" kern="1200" cap="none" spc="0" normalizeH="0" baseline="0" noProof="0" dirty="0" err="1">
                <a:ln>
                  <a:noFill/>
                </a:ln>
                <a:solidFill>
                  <a:srgbClr val="191B0E"/>
                </a:solidFill>
                <a:effectLst/>
                <a:uLnTx/>
                <a:uFillTx/>
                <a:latin typeface="Arial" panose="020B0604020202020204"/>
                <a:ea typeface="+mn-ea"/>
                <a:cs typeface="+mn-cs"/>
              </a:rPr>
              <a:t>your</a:t>
            </a:r>
            <a:r>
              <a:rPr kumimoji="0" lang="tr-TR" sz="2000" b="0" i="0" u="none" strike="noStrike" kern="1200" cap="none" spc="0" normalizeH="0" baseline="0" noProof="0" dirty="0">
                <a:ln>
                  <a:noFill/>
                </a:ln>
                <a:solidFill>
                  <a:srgbClr val="191B0E"/>
                </a:solidFill>
                <a:effectLst/>
                <a:uLnTx/>
                <a:uFillTx/>
                <a:latin typeface="Arial" panose="020B0604020202020204"/>
                <a:ea typeface="+mn-ea"/>
                <a:cs typeface="+mn-cs"/>
              </a:rPr>
              <a:t> </a:t>
            </a:r>
            <a:r>
              <a:rPr kumimoji="0" lang="tr-TR" sz="2000" b="0" i="0" u="none" strike="noStrike" kern="1200" cap="none" spc="0" normalizeH="0" baseline="0" noProof="0" dirty="0" err="1">
                <a:ln>
                  <a:noFill/>
                </a:ln>
                <a:solidFill>
                  <a:srgbClr val="191B0E"/>
                </a:solidFill>
                <a:effectLst/>
                <a:uLnTx/>
                <a:uFillTx/>
                <a:latin typeface="Arial" panose="020B0604020202020204"/>
                <a:ea typeface="+mn-ea"/>
                <a:cs typeface="+mn-cs"/>
              </a:rPr>
              <a:t>prediction</a:t>
            </a:r>
            <a:r>
              <a:rPr kumimoji="0" lang="tr-TR" sz="2000" b="0" i="0" u="none" strike="noStrike" kern="1200" cap="none" spc="0" normalizeH="0" baseline="0" noProof="0" dirty="0">
                <a:ln>
                  <a:noFill/>
                </a:ln>
                <a:solidFill>
                  <a:srgbClr val="191B0E"/>
                </a:solidFill>
                <a:effectLst/>
                <a:uLnTx/>
                <a:uFillTx/>
                <a:latin typeface="Arial" panose="020B0604020202020204"/>
                <a:ea typeface="+mn-ea"/>
                <a:cs typeface="+mn-cs"/>
              </a:rPr>
              <a:t> </a:t>
            </a:r>
            <a:r>
              <a:rPr kumimoji="0" lang="tr-TR" sz="2000" b="0" i="0" u="none" strike="noStrike" kern="1200" cap="none" spc="0" normalizeH="0" baseline="0" noProof="0" dirty="0" err="1">
                <a:ln>
                  <a:noFill/>
                </a:ln>
                <a:solidFill>
                  <a:srgbClr val="191B0E"/>
                </a:solidFill>
                <a:effectLst/>
                <a:uLnTx/>
                <a:uFillTx/>
                <a:latin typeface="Arial" panose="020B0604020202020204"/>
                <a:ea typeface="+mn-ea"/>
                <a:cs typeface="+mn-cs"/>
              </a:rPr>
              <a:t>about</a:t>
            </a:r>
            <a:r>
              <a:rPr kumimoji="0" lang="tr-TR" sz="2000" b="0" i="0" u="none" strike="noStrike" kern="1200" cap="none" spc="0" normalizeH="0" baseline="0" noProof="0" dirty="0">
                <a:ln>
                  <a:noFill/>
                </a:ln>
                <a:solidFill>
                  <a:srgbClr val="191B0E"/>
                </a:solidFill>
                <a:effectLst/>
                <a:uLnTx/>
                <a:uFillTx/>
                <a:latin typeface="Arial" panose="020B0604020202020204"/>
                <a:ea typeface="+mn-ea"/>
                <a:cs typeface="+mn-cs"/>
              </a:rPr>
              <a:t> the </a:t>
            </a:r>
            <a:r>
              <a:rPr kumimoji="0" lang="tr-TR" sz="2000" b="0" i="0" u="none" strike="noStrike" kern="1200" cap="none" spc="0" normalizeH="0" baseline="0" noProof="0" dirty="0" err="1">
                <a:ln>
                  <a:noFill/>
                </a:ln>
                <a:solidFill>
                  <a:srgbClr val="191B0E"/>
                </a:solidFill>
                <a:effectLst/>
                <a:uLnTx/>
                <a:uFillTx/>
                <a:latin typeface="Arial" panose="020B0604020202020204"/>
                <a:ea typeface="+mn-ea"/>
                <a:cs typeface="+mn-cs"/>
              </a:rPr>
              <a:t>difference</a:t>
            </a:r>
            <a:r>
              <a:rPr kumimoji="0" lang="tr-TR" sz="2000" b="0" i="0" u="none" strike="noStrike" kern="1200" cap="none" spc="0" normalizeH="0" baseline="0" noProof="0" dirty="0">
                <a:ln>
                  <a:noFill/>
                </a:ln>
                <a:solidFill>
                  <a:srgbClr val="191B0E"/>
                </a:solidFill>
                <a:effectLst/>
                <a:uLnTx/>
                <a:uFillTx/>
                <a:latin typeface="Arial" panose="020B0604020202020204"/>
                <a:ea typeface="+mn-ea"/>
                <a:cs typeface="+mn-cs"/>
              </a:rPr>
              <a:t>. </a:t>
            </a:r>
          </a:p>
          <a:p>
            <a:pPr marL="384048" marR="0" lvl="0" indent="-384048" algn="l" defTabSz="914400" rtl="0" eaLnBrk="1" fontAlgn="auto" latinLnBrk="0" hangingPunct="1">
              <a:lnSpc>
                <a:spcPct val="94000"/>
              </a:lnSpc>
              <a:spcBef>
                <a:spcPts val="1000"/>
              </a:spcBef>
              <a:spcAft>
                <a:spcPts val="200"/>
              </a:spcAft>
              <a:buClrTx/>
              <a:buSzTx/>
              <a:buFont typeface="Franklin Gothic Book" panose="020B0503020102020204" pitchFamily="34" charset="0"/>
              <a:buChar char="■"/>
              <a:tabLst/>
              <a:defRPr/>
            </a:pPr>
            <a:r>
              <a:rPr kumimoji="0" lang="tr-TR" sz="2000" b="0" i="0" u="none" strike="noStrike" kern="1200" cap="none" spc="0" normalizeH="0" baseline="0" noProof="0" dirty="0" err="1">
                <a:ln>
                  <a:noFill/>
                </a:ln>
                <a:solidFill>
                  <a:srgbClr val="191B0E"/>
                </a:solidFill>
                <a:effectLst/>
                <a:uLnTx/>
                <a:uFillTx/>
                <a:latin typeface="Arial" panose="020B0604020202020204"/>
                <a:ea typeface="+mn-ea"/>
                <a:cs typeface="+mn-cs"/>
              </a:rPr>
              <a:t>Two</a:t>
            </a:r>
            <a:r>
              <a:rPr kumimoji="0" lang="tr-TR" sz="2000" b="0" i="0" u="none" strike="noStrike" kern="1200" cap="none" spc="0" normalizeH="0" baseline="0" noProof="0" dirty="0">
                <a:ln>
                  <a:noFill/>
                </a:ln>
                <a:solidFill>
                  <a:srgbClr val="191B0E"/>
                </a:solidFill>
                <a:effectLst/>
                <a:uLnTx/>
                <a:uFillTx/>
                <a:latin typeface="Arial" panose="020B0604020202020204"/>
                <a:ea typeface="+mn-ea"/>
                <a:cs typeface="+mn-cs"/>
              </a:rPr>
              <a:t> </a:t>
            </a:r>
            <a:r>
              <a:rPr kumimoji="0" lang="tr-TR" sz="2000" b="0" i="0" u="none" strike="noStrike" kern="1200" cap="none" spc="0" normalizeH="0" baseline="0" noProof="0" dirty="0" err="1">
                <a:ln>
                  <a:noFill/>
                </a:ln>
                <a:solidFill>
                  <a:srgbClr val="191B0E"/>
                </a:solidFill>
                <a:effectLst/>
                <a:uLnTx/>
                <a:uFillTx/>
                <a:latin typeface="Arial" panose="020B0604020202020204"/>
                <a:ea typeface="+mn-ea"/>
                <a:cs typeface="+mn-cs"/>
              </a:rPr>
              <a:t>types</a:t>
            </a:r>
            <a:r>
              <a:rPr kumimoji="0" lang="tr-TR" sz="2000" b="0" i="0" u="none" strike="noStrike" kern="1200" cap="none" spc="0" normalizeH="0" baseline="0" noProof="0" dirty="0">
                <a:ln>
                  <a:noFill/>
                </a:ln>
                <a:solidFill>
                  <a:srgbClr val="191B0E"/>
                </a:solidFill>
                <a:effectLst/>
                <a:uLnTx/>
                <a:uFillTx/>
                <a:latin typeface="Arial" panose="020B0604020202020204"/>
                <a:ea typeface="+mn-ea"/>
                <a:cs typeface="+mn-cs"/>
              </a:rPr>
              <a:t> of </a:t>
            </a:r>
            <a:r>
              <a:rPr kumimoji="0" lang="tr-TR" sz="2000" b="0" i="0" u="none" strike="noStrike" kern="1200" cap="none" spc="0" normalizeH="0" baseline="0" noProof="0" dirty="0" err="1">
                <a:ln>
                  <a:noFill/>
                </a:ln>
                <a:solidFill>
                  <a:srgbClr val="191B0E"/>
                </a:solidFill>
                <a:effectLst/>
                <a:uLnTx/>
                <a:uFillTx/>
                <a:latin typeface="Arial" panose="020B0604020202020204"/>
                <a:ea typeface="+mn-ea"/>
                <a:cs typeface="+mn-cs"/>
              </a:rPr>
              <a:t>alternative</a:t>
            </a:r>
            <a:r>
              <a:rPr kumimoji="0" lang="tr-TR" sz="2000" b="0" i="0" u="none" strike="noStrike" kern="1200" cap="none" spc="0" normalizeH="0" baseline="0" noProof="0" dirty="0">
                <a:ln>
                  <a:noFill/>
                </a:ln>
                <a:solidFill>
                  <a:srgbClr val="191B0E"/>
                </a:solidFill>
                <a:effectLst/>
                <a:uLnTx/>
                <a:uFillTx/>
                <a:latin typeface="Arial" panose="020B0604020202020204"/>
                <a:ea typeface="+mn-ea"/>
                <a:cs typeface="+mn-cs"/>
              </a:rPr>
              <a:t> </a:t>
            </a:r>
            <a:r>
              <a:rPr kumimoji="0" lang="tr-TR" sz="2000" b="0" i="0" u="none" strike="noStrike" kern="1200" cap="none" spc="0" normalizeH="0" baseline="0" noProof="0" dirty="0" err="1">
                <a:ln>
                  <a:noFill/>
                </a:ln>
                <a:solidFill>
                  <a:srgbClr val="191B0E"/>
                </a:solidFill>
                <a:effectLst/>
                <a:uLnTx/>
                <a:uFillTx/>
                <a:latin typeface="Arial" panose="020B0604020202020204"/>
                <a:ea typeface="+mn-ea"/>
                <a:cs typeface="+mn-cs"/>
              </a:rPr>
              <a:t>hypo</a:t>
            </a:r>
            <a:r>
              <a:rPr kumimoji="0" lang="tr-TR" sz="2000" b="0" i="0" u="none" strike="noStrike" kern="1200" cap="none" spc="0" normalizeH="0" baseline="0" noProof="0" dirty="0">
                <a:ln>
                  <a:noFill/>
                </a:ln>
                <a:solidFill>
                  <a:srgbClr val="191B0E"/>
                </a:solidFill>
                <a:effectLst/>
                <a:uLnTx/>
                <a:uFillTx/>
                <a:latin typeface="Arial" panose="020B0604020202020204"/>
                <a:ea typeface="+mn-ea"/>
                <a:cs typeface="+mn-cs"/>
              </a:rPr>
              <a:t>: </a:t>
            </a:r>
            <a:r>
              <a:rPr kumimoji="0" lang="tr-TR" sz="2000" b="0" i="0" u="none" strike="noStrike" kern="1200" cap="none" spc="0" normalizeH="0" baseline="0" noProof="0" dirty="0" err="1">
                <a:ln>
                  <a:noFill/>
                </a:ln>
                <a:solidFill>
                  <a:srgbClr val="191B0E"/>
                </a:solidFill>
                <a:effectLst/>
                <a:uLnTx/>
                <a:uFillTx/>
                <a:latin typeface="Arial" panose="020B0604020202020204"/>
                <a:ea typeface="+mn-ea"/>
                <a:cs typeface="+mn-cs"/>
              </a:rPr>
              <a:t>directional</a:t>
            </a:r>
            <a:r>
              <a:rPr kumimoji="0" lang="tr-TR" sz="2000" b="0" i="0" u="none" strike="noStrike" kern="1200" cap="none" spc="0" normalizeH="0" baseline="0" noProof="0" dirty="0">
                <a:ln>
                  <a:noFill/>
                </a:ln>
                <a:solidFill>
                  <a:srgbClr val="191B0E"/>
                </a:solidFill>
                <a:effectLst/>
                <a:uLnTx/>
                <a:uFillTx/>
                <a:latin typeface="Arial" panose="020B0604020202020204"/>
                <a:ea typeface="+mn-ea"/>
                <a:cs typeface="+mn-cs"/>
              </a:rPr>
              <a:t> </a:t>
            </a:r>
            <a:r>
              <a:rPr kumimoji="0" lang="tr-TR" sz="2000" b="0" i="0" u="none" strike="noStrike" kern="1200" cap="none" spc="0" normalizeH="0" baseline="0" noProof="0" dirty="0" err="1">
                <a:ln>
                  <a:noFill/>
                </a:ln>
                <a:solidFill>
                  <a:srgbClr val="191B0E"/>
                </a:solidFill>
                <a:effectLst/>
                <a:uLnTx/>
                <a:uFillTx/>
                <a:latin typeface="Arial" panose="020B0604020202020204"/>
                <a:ea typeface="+mn-ea"/>
                <a:cs typeface="+mn-cs"/>
              </a:rPr>
              <a:t>and</a:t>
            </a:r>
            <a:r>
              <a:rPr kumimoji="0" lang="tr-TR" sz="2000" b="0" i="0" u="none" strike="noStrike" kern="1200" cap="none" spc="0" normalizeH="0" baseline="0" noProof="0" dirty="0">
                <a:ln>
                  <a:noFill/>
                </a:ln>
                <a:solidFill>
                  <a:srgbClr val="191B0E"/>
                </a:solidFill>
                <a:effectLst/>
                <a:uLnTx/>
                <a:uFillTx/>
                <a:latin typeface="Arial" panose="020B0604020202020204"/>
                <a:ea typeface="+mn-ea"/>
                <a:cs typeface="+mn-cs"/>
              </a:rPr>
              <a:t> </a:t>
            </a:r>
            <a:r>
              <a:rPr kumimoji="0" lang="tr-TR" sz="2000" b="0" i="0" u="none" strike="noStrike" kern="1200" cap="none" spc="0" normalizeH="0" baseline="0" noProof="0" dirty="0" err="1">
                <a:ln>
                  <a:noFill/>
                </a:ln>
                <a:solidFill>
                  <a:srgbClr val="191B0E"/>
                </a:solidFill>
                <a:effectLst/>
                <a:uLnTx/>
                <a:uFillTx/>
                <a:latin typeface="Arial" panose="020B0604020202020204"/>
                <a:ea typeface="+mn-ea"/>
                <a:cs typeface="+mn-cs"/>
              </a:rPr>
              <a:t>non-directional</a:t>
            </a:r>
            <a:endParaRPr kumimoji="0" lang="tr-TR" sz="2000" b="0" i="0" u="none" strike="noStrike" kern="1200" cap="none" spc="0" normalizeH="0" baseline="0" noProof="0" dirty="0">
              <a:ln>
                <a:noFill/>
              </a:ln>
              <a:solidFill>
                <a:srgbClr val="191B0E"/>
              </a:solidFill>
              <a:effectLst/>
              <a:uLnTx/>
              <a:uFillTx/>
              <a:latin typeface="Arial" panose="020B0604020202020204"/>
              <a:ea typeface="+mn-ea"/>
              <a:cs typeface="+mn-cs"/>
            </a:endParaRPr>
          </a:p>
          <a:p>
            <a:pPr marL="384048" marR="0" lvl="0" indent="-384048" algn="l" defTabSz="914400" rtl="0" eaLnBrk="1" fontAlgn="auto" latinLnBrk="0" hangingPunct="1">
              <a:lnSpc>
                <a:spcPct val="94000"/>
              </a:lnSpc>
              <a:spcBef>
                <a:spcPts val="1000"/>
              </a:spcBef>
              <a:spcAft>
                <a:spcPts val="200"/>
              </a:spcAft>
              <a:buClrTx/>
              <a:buSzTx/>
              <a:buFont typeface="Franklin Gothic Book" panose="020B0503020102020204" pitchFamily="34" charset="0"/>
              <a:buChar char="■"/>
              <a:tabLst/>
              <a:defRPr/>
            </a:pPr>
            <a:r>
              <a:rPr kumimoji="0" lang="tr-TR" sz="2000" b="1" i="0" u="none" strike="noStrike" kern="1200" cap="none" spc="0" normalizeH="0" baseline="0" noProof="0" dirty="0" err="1">
                <a:ln>
                  <a:noFill/>
                </a:ln>
                <a:solidFill>
                  <a:srgbClr val="191B0E"/>
                </a:solidFill>
                <a:effectLst/>
                <a:uLnTx/>
                <a:uFillTx/>
                <a:latin typeface="Arial" panose="020B0604020202020204"/>
                <a:ea typeface="+mn-ea"/>
                <a:cs typeface="+mn-cs"/>
              </a:rPr>
              <a:t>Directional</a:t>
            </a:r>
            <a:r>
              <a:rPr kumimoji="0" lang="tr-TR" sz="2000" b="0" i="0" u="none" strike="noStrike" kern="1200" cap="none" spc="0" normalizeH="0" baseline="0" noProof="0" dirty="0">
                <a:ln>
                  <a:noFill/>
                </a:ln>
                <a:solidFill>
                  <a:srgbClr val="191B0E"/>
                </a:solidFill>
                <a:effectLst/>
                <a:uLnTx/>
                <a:uFillTx/>
                <a:latin typeface="Arial" panose="020B0604020202020204"/>
                <a:ea typeface="+mn-ea"/>
                <a:cs typeface="+mn-cs"/>
              </a:rPr>
              <a:t> </a:t>
            </a:r>
            <a:r>
              <a:rPr kumimoji="0" lang="tr-TR" sz="2000" b="0" i="0" u="none" strike="noStrike" kern="1200" cap="none" spc="0" normalizeH="0" baseline="0" noProof="0" dirty="0" err="1">
                <a:ln>
                  <a:noFill/>
                </a:ln>
                <a:solidFill>
                  <a:srgbClr val="191B0E"/>
                </a:solidFill>
                <a:effectLst/>
                <a:uLnTx/>
                <a:uFillTx/>
                <a:latin typeface="Arial" panose="020B0604020202020204"/>
                <a:ea typeface="+mn-ea"/>
                <a:cs typeface="+mn-cs"/>
              </a:rPr>
              <a:t>hypotheses</a:t>
            </a:r>
            <a:r>
              <a:rPr kumimoji="0" lang="tr-TR" sz="2000" b="0" i="0" u="none" strike="noStrike" kern="1200" cap="none" spc="0" normalizeH="0" baseline="0" noProof="0" dirty="0">
                <a:ln>
                  <a:noFill/>
                </a:ln>
                <a:solidFill>
                  <a:srgbClr val="191B0E"/>
                </a:solidFill>
                <a:effectLst/>
                <a:uLnTx/>
                <a:uFillTx/>
                <a:latin typeface="Arial" panose="020B0604020202020204"/>
                <a:ea typeface="+mn-ea"/>
                <a:cs typeface="+mn-cs"/>
              </a:rPr>
              <a:t>: The </a:t>
            </a:r>
            <a:r>
              <a:rPr kumimoji="0" lang="tr-TR" sz="2000" b="0" i="0" u="none" strike="noStrike" kern="1200" cap="none" spc="0" normalizeH="0" baseline="0" noProof="0" dirty="0" err="1">
                <a:ln>
                  <a:noFill/>
                </a:ln>
                <a:solidFill>
                  <a:srgbClr val="191B0E"/>
                </a:solidFill>
                <a:effectLst/>
                <a:uLnTx/>
                <a:uFillTx/>
                <a:latin typeface="Arial" panose="020B0604020202020204"/>
                <a:ea typeface="+mn-ea"/>
                <a:cs typeface="+mn-cs"/>
              </a:rPr>
              <a:t>researcher</a:t>
            </a:r>
            <a:r>
              <a:rPr kumimoji="0" lang="tr-TR" sz="2000" b="0" i="0" u="none" strike="noStrike" kern="1200" cap="none" spc="0" normalizeH="0" baseline="0" noProof="0" dirty="0">
                <a:ln>
                  <a:noFill/>
                </a:ln>
                <a:solidFill>
                  <a:srgbClr val="191B0E"/>
                </a:solidFill>
                <a:effectLst/>
                <a:uLnTx/>
                <a:uFillTx/>
                <a:latin typeface="Arial" panose="020B0604020202020204"/>
                <a:ea typeface="+mn-ea"/>
                <a:cs typeface="+mn-cs"/>
              </a:rPr>
              <a:t> </a:t>
            </a:r>
            <a:r>
              <a:rPr kumimoji="0" lang="tr-TR" sz="2000" b="0" i="0" u="none" strike="noStrike" kern="1200" cap="none" spc="0" normalizeH="0" baseline="0" noProof="0" dirty="0" err="1">
                <a:ln>
                  <a:noFill/>
                </a:ln>
                <a:solidFill>
                  <a:srgbClr val="191B0E"/>
                </a:solidFill>
                <a:effectLst/>
                <a:uLnTx/>
                <a:uFillTx/>
                <a:latin typeface="Arial" panose="020B0604020202020204"/>
                <a:ea typeface="+mn-ea"/>
                <a:cs typeface="+mn-cs"/>
              </a:rPr>
              <a:t>predicts</a:t>
            </a:r>
            <a:r>
              <a:rPr kumimoji="0" lang="tr-TR" sz="2000" b="0" i="0" u="none" strike="noStrike" kern="1200" cap="none" spc="0" normalizeH="0" baseline="0" noProof="0" dirty="0">
                <a:ln>
                  <a:noFill/>
                </a:ln>
                <a:solidFill>
                  <a:srgbClr val="191B0E"/>
                </a:solidFill>
                <a:effectLst/>
                <a:uLnTx/>
                <a:uFillTx/>
                <a:latin typeface="Arial" panose="020B0604020202020204"/>
                <a:ea typeface="+mn-ea"/>
                <a:cs typeface="+mn-cs"/>
              </a:rPr>
              <a:t> the </a:t>
            </a:r>
            <a:r>
              <a:rPr kumimoji="0" lang="tr-TR" sz="2000" b="0" i="0" u="none" strike="noStrike" kern="1200" cap="none" spc="0" normalizeH="0" baseline="0" noProof="0" dirty="0" err="1">
                <a:ln>
                  <a:noFill/>
                </a:ln>
                <a:solidFill>
                  <a:srgbClr val="191B0E"/>
                </a:solidFill>
                <a:effectLst/>
                <a:uLnTx/>
                <a:uFillTx/>
                <a:latin typeface="Arial" panose="020B0604020202020204"/>
                <a:ea typeface="+mn-ea"/>
                <a:cs typeface="+mn-cs"/>
              </a:rPr>
              <a:t>direction</a:t>
            </a:r>
            <a:r>
              <a:rPr kumimoji="0" lang="tr-TR" sz="2000" b="0" i="0" u="none" strike="noStrike" kern="1200" cap="none" spc="0" normalizeH="0" baseline="0" noProof="0" dirty="0">
                <a:ln>
                  <a:noFill/>
                </a:ln>
                <a:solidFill>
                  <a:srgbClr val="191B0E"/>
                </a:solidFill>
                <a:effectLst/>
                <a:uLnTx/>
                <a:uFillTx/>
                <a:latin typeface="Arial" panose="020B0604020202020204"/>
                <a:ea typeface="+mn-ea"/>
                <a:cs typeface="+mn-cs"/>
              </a:rPr>
              <a:t> of a </a:t>
            </a:r>
            <a:r>
              <a:rPr kumimoji="0" lang="tr-TR" sz="2000" b="0" i="0" u="none" strike="noStrike" kern="1200" cap="none" spc="0" normalizeH="0" baseline="0" noProof="0" dirty="0" err="1">
                <a:ln>
                  <a:noFill/>
                </a:ln>
                <a:solidFill>
                  <a:srgbClr val="191B0E"/>
                </a:solidFill>
                <a:effectLst/>
                <a:uLnTx/>
                <a:uFillTx/>
                <a:latin typeface="Arial" panose="020B0604020202020204"/>
                <a:ea typeface="+mn-ea"/>
                <a:cs typeface="+mn-cs"/>
              </a:rPr>
              <a:t>change</a:t>
            </a:r>
            <a:r>
              <a:rPr kumimoji="0" lang="tr-TR" sz="2000" b="0" i="0" u="none" strike="noStrike" kern="1200" cap="none" spc="0" normalizeH="0" baseline="0" noProof="0" dirty="0">
                <a:ln>
                  <a:noFill/>
                </a:ln>
                <a:solidFill>
                  <a:srgbClr val="191B0E"/>
                </a:solidFill>
                <a:effectLst/>
                <a:uLnTx/>
                <a:uFillTx/>
                <a:latin typeface="Arial" panose="020B0604020202020204"/>
                <a:ea typeface="+mn-ea"/>
                <a:cs typeface="+mn-cs"/>
              </a:rPr>
              <a:t>, </a:t>
            </a:r>
            <a:r>
              <a:rPr kumimoji="0" lang="tr-TR" sz="2000" b="0" i="0" u="none" strike="noStrike" kern="1200" cap="none" spc="0" normalizeH="0" baseline="0" noProof="0" dirty="0" err="1">
                <a:ln>
                  <a:noFill/>
                </a:ln>
                <a:solidFill>
                  <a:srgbClr val="191B0E"/>
                </a:solidFill>
                <a:effectLst/>
                <a:uLnTx/>
                <a:uFillTx/>
                <a:latin typeface="Arial" panose="020B0604020202020204"/>
                <a:ea typeface="+mn-ea"/>
                <a:cs typeface="+mn-cs"/>
              </a:rPr>
              <a:t>difference</a:t>
            </a:r>
            <a:r>
              <a:rPr kumimoji="0" lang="tr-TR" sz="2000" b="0" i="0" u="none" strike="noStrike" kern="1200" cap="none" spc="0" normalizeH="0" baseline="0" noProof="0" dirty="0">
                <a:ln>
                  <a:noFill/>
                </a:ln>
                <a:solidFill>
                  <a:srgbClr val="191B0E"/>
                </a:solidFill>
                <a:effectLst/>
                <a:uLnTx/>
                <a:uFillTx/>
                <a:latin typeface="Arial" panose="020B0604020202020204"/>
                <a:ea typeface="+mn-ea"/>
                <a:cs typeface="+mn-cs"/>
              </a:rPr>
              <a:t>, </a:t>
            </a:r>
            <a:r>
              <a:rPr kumimoji="0" lang="tr-TR" sz="2000" b="0" i="0" u="none" strike="noStrike" kern="1200" cap="none" spc="0" normalizeH="0" baseline="0" noProof="0" dirty="0" err="1">
                <a:ln>
                  <a:noFill/>
                </a:ln>
                <a:solidFill>
                  <a:srgbClr val="191B0E"/>
                </a:solidFill>
                <a:effectLst/>
                <a:uLnTx/>
                <a:uFillTx/>
                <a:latin typeface="Arial" panose="020B0604020202020204"/>
                <a:ea typeface="+mn-ea"/>
                <a:cs typeface="+mn-cs"/>
              </a:rPr>
              <a:t>relationship</a:t>
            </a:r>
            <a:r>
              <a:rPr kumimoji="0" lang="tr-TR" sz="2000" b="0" i="0" u="none" strike="noStrike" kern="1200" cap="none" spc="0" normalizeH="0" baseline="0" noProof="0" dirty="0">
                <a:ln>
                  <a:noFill/>
                </a:ln>
                <a:solidFill>
                  <a:srgbClr val="191B0E"/>
                </a:solidFill>
                <a:effectLst/>
                <a:uLnTx/>
                <a:uFillTx/>
                <a:latin typeface="Arial" panose="020B0604020202020204"/>
                <a:ea typeface="+mn-ea"/>
                <a:cs typeface="+mn-cs"/>
              </a:rPr>
              <a:t>, </a:t>
            </a:r>
            <a:r>
              <a:rPr kumimoji="0" lang="tr-TR" sz="2000" b="0" i="0" u="none" strike="noStrike" kern="1200" cap="none" spc="0" normalizeH="0" baseline="0" noProof="0" dirty="0" err="1">
                <a:ln>
                  <a:noFill/>
                </a:ln>
                <a:solidFill>
                  <a:srgbClr val="191B0E"/>
                </a:solidFill>
                <a:effectLst/>
                <a:uLnTx/>
                <a:uFillTx/>
                <a:latin typeface="Arial" panose="020B0604020202020204"/>
                <a:ea typeface="+mn-ea"/>
                <a:cs typeface="+mn-cs"/>
              </a:rPr>
              <a:t>etc</a:t>
            </a:r>
            <a:endParaRPr kumimoji="0" lang="tr-TR" sz="2000" b="0" i="0" u="none" strike="noStrike" kern="1200" cap="none" spc="0" normalizeH="0" baseline="0" noProof="0" dirty="0">
              <a:ln>
                <a:noFill/>
              </a:ln>
              <a:solidFill>
                <a:srgbClr val="191B0E"/>
              </a:solidFill>
              <a:effectLst/>
              <a:uLnTx/>
              <a:uFillTx/>
              <a:latin typeface="Arial" panose="020B0604020202020204"/>
              <a:ea typeface="+mn-ea"/>
              <a:cs typeface="+mn-cs"/>
            </a:endParaRPr>
          </a:p>
          <a:p>
            <a:pPr marL="384048" marR="0" lvl="0" indent="-384048" algn="l" defTabSz="914400" rtl="0" eaLnBrk="1" fontAlgn="auto" latinLnBrk="0" hangingPunct="1">
              <a:lnSpc>
                <a:spcPct val="94000"/>
              </a:lnSpc>
              <a:spcBef>
                <a:spcPts val="1000"/>
              </a:spcBef>
              <a:spcAft>
                <a:spcPts val="200"/>
              </a:spcAft>
              <a:buClrTx/>
              <a:buSzTx/>
              <a:buFont typeface="Franklin Gothic Book" panose="020B0503020102020204" pitchFamily="34" charset="0"/>
              <a:buChar char="■"/>
              <a:tabLst/>
              <a:defRPr/>
            </a:pPr>
            <a:r>
              <a:rPr kumimoji="0" lang="tr-TR" sz="2000" b="0" i="0" u="none" strike="noStrike" kern="1200" cap="none" spc="0" normalizeH="0" baseline="0" noProof="0" dirty="0" err="1">
                <a:ln>
                  <a:noFill/>
                </a:ln>
                <a:solidFill>
                  <a:srgbClr val="191B0E"/>
                </a:solidFill>
                <a:effectLst/>
                <a:uLnTx/>
                <a:uFillTx/>
                <a:latin typeface="Arial" panose="020B0604020202020204"/>
                <a:ea typeface="+mn-ea"/>
                <a:cs typeface="+mn-cs"/>
              </a:rPr>
              <a:t>E.g</a:t>
            </a:r>
            <a:r>
              <a:rPr kumimoji="0" lang="tr-TR" sz="2000" b="0" i="0" u="none" strike="noStrike" kern="1200" cap="none" spc="0" normalizeH="0" baseline="0" noProof="0" dirty="0">
                <a:ln>
                  <a:noFill/>
                </a:ln>
                <a:solidFill>
                  <a:srgbClr val="191B0E"/>
                </a:solidFill>
                <a:effectLst/>
                <a:uLnTx/>
                <a:uFillTx/>
                <a:latin typeface="Arial" panose="020B0604020202020204"/>
                <a:ea typeface="+mn-ea"/>
                <a:cs typeface="+mn-cs"/>
              </a:rPr>
              <a:t>.</a:t>
            </a:r>
          </a:p>
          <a:p>
            <a:pPr marL="914400" marR="0" lvl="1" indent="-384048" algn="l" defTabSz="914400" rtl="0" eaLnBrk="1" fontAlgn="auto" latinLnBrk="0" hangingPunct="1">
              <a:lnSpc>
                <a:spcPct val="94000"/>
              </a:lnSpc>
              <a:spcBef>
                <a:spcPts val="500"/>
              </a:spcBef>
              <a:spcAft>
                <a:spcPts val="200"/>
              </a:spcAft>
              <a:buClrTx/>
              <a:buSzTx/>
              <a:buFont typeface="Franklin Gothic Book" panose="020B0503020102020204" pitchFamily="34" charset="0"/>
              <a:buChar char="–"/>
              <a:tabLst/>
              <a:defRPr/>
            </a:pPr>
            <a:r>
              <a:rPr kumimoji="0" lang="tr-TR" sz="2000" b="0" i="1" u="none" strike="noStrike" kern="1200" cap="none" spc="0" normalizeH="0" baseline="0" noProof="0" dirty="0" err="1">
                <a:ln>
                  <a:noFill/>
                </a:ln>
                <a:solidFill>
                  <a:srgbClr val="191B0E"/>
                </a:solidFill>
                <a:effectLst/>
                <a:uLnTx/>
                <a:uFillTx/>
                <a:latin typeface="Arial" panose="020B0604020202020204"/>
                <a:ea typeface="+mn-ea"/>
                <a:cs typeface="+mn-cs"/>
              </a:rPr>
              <a:t>Students</a:t>
            </a:r>
            <a:r>
              <a:rPr kumimoji="0" lang="tr-TR" sz="2000" b="0" i="1" u="none" strike="noStrike" kern="1200" cap="none" spc="0" normalizeH="0" baseline="0" noProof="0" dirty="0">
                <a:ln>
                  <a:noFill/>
                </a:ln>
                <a:solidFill>
                  <a:srgbClr val="191B0E"/>
                </a:solidFill>
                <a:effectLst/>
                <a:uLnTx/>
                <a:uFillTx/>
                <a:latin typeface="Arial" panose="020B0604020202020204"/>
                <a:ea typeface="+mn-ea"/>
                <a:cs typeface="+mn-cs"/>
              </a:rPr>
              <a:t> </a:t>
            </a:r>
            <a:r>
              <a:rPr kumimoji="0" lang="tr-TR" sz="2000" b="0" i="1" u="none" strike="noStrike" kern="1200" cap="none" spc="0" normalizeH="0" baseline="0" noProof="0" dirty="0" err="1">
                <a:ln>
                  <a:noFill/>
                </a:ln>
                <a:solidFill>
                  <a:srgbClr val="191B0E"/>
                </a:solidFill>
                <a:effectLst/>
                <a:uLnTx/>
                <a:uFillTx/>
                <a:latin typeface="Arial" panose="020B0604020202020204"/>
                <a:ea typeface="+mn-ea"/>
                <a:cs typeface="+mn-cs"/>
              </a:rPr>
              <a:t>who</a:t>
            </a:r>
            <a:r>
              <a:rPr kumimoji="0" lang="tr-TR" sz="2000" b="0" i="1" u="none" strike="noStrike" kern="1200" cap="none" spc="0" normalizeH="0" baseline="0" noProof="0" dirty="0">
                <a:ln>
                  <a:noFill/>
                </a:ln>
                <a:solidFill>
                  <a:srgbClr val="191B0E"/>
                </a:solidFill>
                <a:effectLst/>
                <a:uLnTx/>
                <a:uFillTx/>
                <a:latin typeface="Arial" panose="020B0604020202020204"/>
                <a:ea typeface="+mn-ea"/>
                <a:cs typeface="+mn-cs"/>
              </a:rPr>
              <a:t> </a:t>
            </a:r>
            <a:r>
              <a:rPr kumimoji="0" lang="tr-TR" sz="2000" b="0" i="1" u="none" strike="noStrike" kern="1200" cap="none" spc="0" normalizeH="0" baseline="0" noProof="0" dirty="0" err="1">
                <a:ln>
                  <a:noFill/>
                </a:ln>
                <a:solidFill>
                  <a:srgbClr val="191B0E"/>
                </a:solidFill>
                <a:effectLst/>
                <a:uLnTx/>
                <a:uFillTx/>
                <a:latin typeface="Arial" panose="020B0604020202020204"/>
                <a:ea typeface="+mn-ea"/>
                <a:cs typeface="+mn-cs"/>
              </a:rPr>
              <a:t>participate</a:t>
            </a:r>
            <a:r>
              <a:rPr kumimoji="0" lang="tr-TR" sz="2000" b="0" i="1" u="none" strike="noStrike" kern="1200" cap="none" spc="0" normalizeH="0" baseline="0" noProof="0" dirty="0">
                <a:ln>
                  <a:noFill/>
                </a:ln>
                <a:solidFill>
                  <a:srgbClr val="191B0E"/>
                </a:solidFill>
                <a:effectLst/>
                <a:uLnTx/>
                <a:uFillTx/>
                <a:latin typeface="Arial" panose="020B0604020202020204"/>
                <a:ea typeface="+mn-ea"/>
                <a:cs typeface="+mn-cs"/>
              </a:rPr>
              <a:t> in </a:t>
            </a:r>
            <a:r>
              <a:rPr kumimoji="0" lang="tr-TR" sz="2000" b="0" i="1" u="none" strike="noStrike" kern="1200" cap="none" spc="0" normalizeH="0" baseline="0" noProof="0" dirty="0" err="1">
                <a:ln>
                  <a:noFill/>
                </a:ln>
                <a:solidFill>
                  <a:srgbClr val="191B0E"/>
                </a:solidFill>
                <a:effectLst/>
                <a:uLnTx/>
                <a:uFillTx/>
                <a:latin typeface="Arial" panose="020B0604020202020204"/>
                <a:ea typeface="+mn-ea"/>
                <a:cs typeface="+mn-cs"/>
              </a:rPr>
              <a:t>direct</a:t>
            </a:r>
            <a:r>
              <a:rPr kumimoji="0" lang="tr-TR" sz="2000" b="0" i="1" u="none" strike="noStrike" kern="1200" cap="none" spc="0" normalizeH="0" baseline="0" noProof="0" dirty="0">
                <a:ln>
                  <a:noFill/>
                </a:ln>
                <a:solidFill>
                  <a:srgbClr val="191B0E"/>
                </a:solidFill>
                <a:effectLst/>
                <a:uLnTx/>
                <a:uFillTx/>
                <a:latin typeface="Arial" panose="020B0604020202020204"/>
                <a:ea typeface="+mn-ea"/>
                <a:cs typeface="+mn-cs"/>
              </a:rPr>
              <a:t> </a:t>
            </a:r>
            <a:r>
              <a:rPr kumimoji="0" lang="tr-TR" sz="2000" b="0" i="1" u="none" strike="noStrike" kern="1200" cap="none" spc="0" normalizeH="0" baseline="0" noProof="0" dirty="0" err="1">
                <a:ln>
                  <a:noFill/>
                </a:ln>
                <a:solidFill>
                  <a:srgbClr val="191B0E"/>
                </a:solidFill>
                <a:effectLst/>
                <a:uLnTx/>
                <a:uFillTx/>
                <a:latin typeface="Arial" panose="020B0604020202020204"/>
                <a:ea typeface="+mn-ea"/>
                <a:cs typeface="+mn-cs"/>
              </a:rPr>
              <a:t>learning</a:t>
            </a:r>
            <a:r>
              <a:rPr kumimoji="0" lang="tr-TR" sz="2000" b="0" i="1" u="none" strike="noStrike" kern="1200" cap="none" spc="0" normalizeH="0" baseline="0" noProof="0" dirty="0">
                <a:ln>
                  <a:noFill/>
                </a:ln>
                <a:solidFill>
                  <a:srgbClr val="191B0E"/>
                </a:solidFill>
                <a:effectLst/>
                <a:uLnTx/>
                <a:uFillTx/>
                <a:latin typeface="Arial" panose="020B0604020202020204"/>
                <a:ea typeface="+mn-ea"/>
                <a:cs typeface="+mn-cs"/>
              </a:rPr>
              <a:t> in </a:t>
            </a:r>
            <a:r>
              <a:rPr kumimoji="0" lang="tr-TR" sz="2000" b="0" i="1" u="none" strike="noStrike" kern="1200" cap="none" spc="0" normalizeH="0" baseline="0" noProof="0" dirty="0" err="1">
                <a:ln>
                  <a:noFill/>
                </a:ln>
                <a:solidFill>
                  <a:srgbClr val="191B0E"/>
                </a:solidFill>
                <a:effectLst/>
                <a:uLnTx/>
                <a:uFillTx/>
                <a:latin typeface="Arial" panose="020B0604020202020204"/>
                <a:ea typeface="+mn-ea"/>
                <a:cs typeface="+mn-cs"/>
              </a:rPr>
              <a:t>elementary</a:t>
            </a:r>
            <a:r>
              <a:rPr kumimoji="0" lang="tr-TR" sz="2000" b="0" i="1" u="none" strike="noStrike" kern="1200" cap="none" spc="0" normalizeH="0" baseline="0" noProof="0" dirty="0">
                <a:ln>
                  <a:noFill/>
                </a:ln>
                <a:solidFill>
                  <a:srgbClr val="191B0E"/>
                </a:solidFill>
                <a:effectLst/>
                <a:uLnTx/>
                <a:uFillTx/>
                <a:latin typeface="Arial" panose="020B0604020202020204"/>
                <a:ea typeface="+mn-ea"/>
                <a:cs typeface="+mn-cs"/>
              </a:rPr>
              <a:t> </a:t>
            </a:r>
            <a:r>
              <a:rPr kumimoji="0" lang="tr-TR" sz="2000" b="0" i="1" u="none" strike="noStrike" kern="1200" cap="none" spc="0" normalizeH="0" baseline="0" noProof="0" dirty="0" err="1">
                <a:ln>
                  <a:noFill/>
                </a:ln>
                <a:solidFill>
                  <a:srgbClr val="191B0E"/>
                </a:solidFill>
                <a:effectLst/>
                <a:uLnTx/>
                <a:uFillTx/>
                <a:latin typeface="Arial" panose="020B0604020202020204"/>
                <a:ea typeface="+mn-ea"/>
                <a:cs typeface="+mn-cs"/>
              </a:rPr>
              <a:t>schools</a:t>
            </a:r>
            <a:r>
              <a:rPr kumimoji="0" lang="tr-TR" sz="2000" b="0" i="1" u="none" strike="noStrike" kern="1200" cap="none" spc="0" normalizeH="0" baseline="0" noProof="0" dirty="0">
                <a:ln>
                  <a:noFill/>
                </a:ln>
                <a:solidFill>
                  <a:srgbClr val="191B0E"/>
                </a:solidFill>
                <a:effectLst/>
                <a:uLnTx/>
                <a:uFillTx/>
                <a:latin typeface="Arial" panose="020B0604020202020204"/>
                <a:ea typeface="+mn-ea"/>
                <a:cs typeface="+mn-cs"/>
              </a:rPr>
              <a:t> </a:t>
            </a:r>
            <a:r>
              <a:rPr kumimoji="0" lang="tr-TR" sz="2000" b="0" i="1" u="none" strike="noStrike" kern="1200" cap="none" spc="0" normalizeH="0" baseline="0" noProof="0" dirty="0" err="1">
                <a:ln>
                  <a:noFill/>
                </a:ln>
                <a:solidFill>
                  <a:srgbClr val="191B0E"/>
                </a:solidFill>
                <a:effectLst/>
                <a:uLnTx/>
                <a:uFillTx/>
                <a:latin typeface="Arial" panose="020B0604020202020204"/>
                <a:ea typeface="+mn-ea"/>
                <a:cs typeface="+mn-cs"/>
              </a:rPr>
              <a:t>will</a:t>
            </a:r>
            <a:r>
              <a:rPr kumimoji="0" lang="tr-TR" sz="2000" b="0" i="1" u="none" strike="noStrike" kern="1200" cap="none" spc="0" normalizeH="0" baseline="0" noProof="0" dirty="0">
                <a:ln>
                  <a:noFill/>
                </a:ln>
                <a:solidFill>
                  <a:srgbClr val="191B0E"/>
                </a:solidFill>
                <a:effectLst/>
                <a:uLnTx/>
                <a:uFillTx/>
                <a:latin typeface="Arial" panose="020B0604020202020204"/>
                <a:ea typeface="+mn-ea"/>
                <a:cs typeface="+mn-cs"/>
              </a:rPr>
              <a:t> </a:t>
            </a:r>
            <a:r>
              <a:rPr kumimoji="0" lang="tr-TR" sz="2000" b="0" i="1" u="none" strike="noStrike" kern="1200" cap="none" spc="0" normalizeH="0" baseline="0" noProof="0" dirty="0" err="1">
                <a:ln>
                  <a:noFill/>
                </a:ln>
                <a:solidFill>
                  <a:srgbClr val="191B0E"/>
                </a:solidFill>
                <a:effectLst/>
                <a:uLnTx/>
                <a:uFillTx/>
                <a:latin typeface="Arial" panose="020B0604020202020204"/>
                <a:ea typeface="+mn-ea"/>
                <a:cs typeface="+mn-cs"/>
              </a:rPr>
              <a:t>have</a:t>
            </a:r>
            <a:r>
              <a:rPr kumimoji="0" lang="tr-TR" sz="2000" b="0" i="1" u="none" strike="noStrike" kern="1200" cap="none" spc="0" normalizeH="0" baseline="0" noProof="0" dirty="0">
                <a:ln>
                  <a:noFill/>
                </a:ln>
                <a:solidFill>
                  <a:srgbClr val="191B0E"/>
                </a:solidFill>
                <a:effectLst/>
                <a:uLnTx/>
                <a:uFillTx/>
                <a:latin typeface="Arial" panose="020B0604020202020204"/>
                <a:ea typeface="+mn-ea"/>
                <a:cs typeface="+mn-cs"/>
              </a:rPr>
              <a:t> </a:t>
            </a:r>
            <a:r>
              <a:rPr kumimoji="0" lang="tr-TR" sz="2000" b="0" i="1" u="none" strike="noStrike" kern="1200" cap="none" spc="0" normalizeH="0" baseline="0" noProof="0" dirty="0" err="1">
                <a:ln>
                  <a:noFill/>
                </a:ln>
                <a:solidFill>
                  <a:srgbClr val="191B0E"/>
                </a:solidFill>
                <a:effectLst/>
                <a:uLnTx/>
                <a:uFillTx/>
                <a:latin typeface="Arial" panose="020B0604020202020204"/>
                <a:ea typeface="+mn-ea"/>
                <a:cs typeface="+mn-cs"/>
              </a:rPr>
              <a:t>higher</a:t>
            </a:r>
            <a:r>
              <a:rPr kumimoji="0" lang="tr-TR" sz="2000" b="0" i="1" u="none" strike="noStrike" kern="1200" cap="none" spc="0" normalizeH="0" baseline="0" noProof="0" dirty="0">
                <a:ln>
                  <a:noFill/>
                </a:ln>
                <a:solidFill>
                  <a:srgbClr val="191B0E"/>
                </a:solidFill>
                <a:effectLst/>
                <a:uLnTx/>
                <a:uFillTx/>
                <a:latin typeface="Arial" panose="020B0604020202020204"/>
                <a:ea typeface="+mn-ea"/>
                <a:cs typeface="+mn-cs"/>
              </a:rPr>
              <a:t> </a:t>
            </a:r>
            <a:r>
              <a:rPr kumimoji="0" lang="tr-TR" sz="2000" b="0" i="1" u="none" strike="noStrike" kern="1200" cap="none" spc="0" normalizeH="0" baseline="0" noProof="0" dirty="0" err="1">
                <a:ln>
                  <a:noFill/>
                </a:ln>
                <a:solidFill>
                  <a:srgbClr val="191B0E"/>
                </a:solidFill>
                <a:effectLst/>
                <a:uLnTx/>
                <a:uFillTx/>
                <a:latin typeface="Arial" panose="020B0604020202020204"/>
                <a:ea typeface="+mn-ea"/>
                <a:cs typeface="+mn-cs"/>
              </a:rPr>
              <a:t>achievement</a:t>
            </a:r>
            <a:r>
              <a:rPr kumimoji="0" lang="tr-TR" sz="2000" b="0" i="1" u="none" strike="noStrike" kern="1200" cap="none" spc="0" normalizeH="0" baseline="0" noProof="0" dirty="0">
                <a:ln>
                  <a:noFill/>
                </a:ln>
                <a:solidFill>
                  <a:srgbClr val="191B0E"/>
                </a:solidFill>
                <a:effectLst/>
                <a:uLnTx/>
                <a:uFillTx/>
                <a:latin typeface="Arial" panose="020B0604020202020204"/>
                <a:ea typeface="+mn-ea"/>
                <a:cs typeface="+mn-cs"/>
              </a:rPr>
              <a:t> </a:t>
            </a:r>
            <a:r>
              <a:rPr kumimoji="0" lang="tr-TR" sz="2000" b="0" i="1" u="none" strike="noStrike" kern="1200" cap="none" spc="0" normalizeH="0" baseline="0" noProof="0" dirty="0" err="1">
                <a:ln>
                  <a:noFill/>
                </a:ln>
                <a:solidFill>
                  <a:srgbClr val="191B0E"/>
                </a:solidFill>
                <a:effectLst/>
                <a:uLnTx/>
                <a:uFillTx/>
                <a:latin typeface="Arial" panose="020B0604020202020204"/>
                <a:ea typeface="+mn-ea"/>
                <a:cs typeface="+mn-cs"/>
              </a:rPr>
              <a:t>scores</a:t>
            </a:r>
            <a:r>
              <a:rPr kumimoji="0" lang="tr-TR" sz="2000" b="0" i="1" u="none" strike="noStrike" kern="1200" cap="none" spc="0" normalizeH="0" baseline="0" noProof="0" dirty="0">
                <a:ln>
                  <a:noFill/>
                </a:ln>
                <a:solidFill>
                  <a:srgbClr val="191B0E"/>
                </a:solidFill>
                <a:effectLst/>
                <a:uLnTx/>
                <a:uFillTx/>
                <a:latin typeface="Arial" panose="020B0604020202020204"/>
                <a:ea typeface="+mn-ea"/>
                <a:cs typeface="+mn-cs"/>
              </a:rPr>
              <a:t> </a:t>
            </a:r>
            <a:r>
              <a:rPr kumimoji="0" lang="tr-TR" sz="2000" b="0" i="1" u="none" strike="noStrike" kern="1200" cap="none" spc="0" normalizeH="0" baseline="0" noProof="0" dirty="0" err="1">
                <a:ln>
                  <a:noFill/>
                </a:ln>
                <a:solidFill>
                  <a:srgbClr val="191B0E"/>
                </a:solidFill>
                <a:effectLst/>
                <a:uLnTx/>
                <a:uFillTx/>
                <a:latin typeface="Arial" panose="020B0604020202020204"/>
                <a:ea typeface="+mn-ea"/>
                <a:cs typeface="+mn-cs"/>
              </a:rPr>
              <a:t>than</a:t>
            </a:r>
            <a:r>
              <a:rPr kumimoji="0" lang="tr-TR" sz="2000" b="0" i="1" u="none" strike="noStrike" kern="1200" cap="none" spc="0" normalizeH="0" baseline="0" noProof="0" dirty="0">
                <a:ln>
                  <a:noFill/>
                </a:ln>
                <a:solidFill>
                  <a:srgbClr val="191B0E"/>
                </a:solidFill>
                <a:effectLst/>
                <a:uLnTx/>
                <a:uFillTx/>
                <a:latin typeface="Arial" panose="020B0604020202020204"/>
                <a:ea typeface="+mn-ea"/>
                <a:cs typeface="+mn-cs"/>
              </a:rPr>
              <a:t> </a:t>
            </a:r>
            <a:r>
              <a:rPr kumimoji="0" lang="tr-TR" sz="2000" b="0" i="1" u="none" strike="noStrike" kern="1200" cap="none" spc="0" normalizeH="0" baseline="0" noProof="0" dirty="0" err="1">
                <a:ln>
                  <a:noFill/>
                </a:ln>
                <a:solidFill>
                  <a:srgbClr val="191B0E"/>
                </a:solidFill>
                <a:effectLst/>
                <a:uLnTx/>
                <a:uFillTx/>
                <a:latin typeface="Arial" panose="020B0604020202020204"/>
                <a:ea typeface="+mn-ea"/>
                <a:cs typeface="+mn-cs"/>
              </a:rPr>
              <a:t>those</a:t>
            </a:r>
            <a:r>
              <a:rPr kumimoji="0" lang="tr-TR" sz="2000" b="0" i="1" u="none" strike="noStrike" kern="1200" cap="none" spc="0" normalizeH="0" baseline="0" noProof="0" dirty="0">
                <a:ln>
                  <a:noFill/>
                </a:ln>
                <a:solidFill>
                  <a:srgbClr val="191B0E"/>
                </a:solidFill>
                <a:effectLst/>
                <a:uLnTx/>
                <a:uFillTx/>
                <a:latin typeface="Arial" panose="020B0604020202020204"/>
                <a:ea typeface="+mn-ea"/>
                <a:cs typeface="+mn-cs"/>
              </a:rPr>
              <a:t> </a:t>
            </a:r>
            <a:r>
              <a:rPr kumimoji="0" lang="tr-TR" sz="2000" b="0" i="1" u="none" strike="noStrike" kern="1200" cap="none" spc="0" normalizeH="0" baseline="0" noProof="0" dirty="0" err="1">
                <a:ln>
                  <a:noFill/>
                </a:ln>
                <a:solidFill>
                  <a:srgbClr val="191B0E"/>
                </a:solidFill>
                <a:effectLst/>
                <a:uLnTx/>
                <a:uFillTx/>
                <a:latin typeface="Arial" panose="020B0604020202020204"/>
                <a:ea typeface="+mn-ea"/>
                <a:cs typeface="+mn-cs"/>
              </a:rPr>
              <a:t>who</a:t>
            </a:r>
            <a:r>
              <a:rPr kumimoji="0" lang="tr-TR" sz="2000" b="0" i="1" u="none" strike="noStrike" kern="1200" cap="none" spc="0" normalizeH="0" baseline="0" noProof="0" dirty="0">
                <a:ln>
                  <a:noFill/>
                </a:ln>
                <a:solidFill>
                  <a:srgbClr val="191B0E"/>
                </a:solidFill>
                <a:effectLst/>
                <a:uLnTx/>
                <a:uFillTx/>
                <a:latin typeface="Arial" panose="020B0604020202020204"/>
                <a:ea typeface="+mn-ea"/>
                <a:cs typeface="+mn-cs"/>
              </a:rPr>
              <a:t> </a:t>
            </a:r>
            <a:r>
              <a:rPr kumimoji="0" lang="tr-TR" sz="2000" b="0" i="1" u="none" strike="noStrike" kern="1200" cap="none" spc="0" normalizeH="0" baseline="0" noProof="0" dirty="0" err="1">
                <a:ln>
                  <a:noFill/>
                </a:ln>
                <a:solidFill>
                  <a:srgbClr val="191B0E"/>
                </a:solidFill>
                <a:effectLst/>
                <a:uLnTx/>
                <a:uFillTx/>
                <a:latin typeface="Arial" panose="020B0604020202020204"/>
                <a:ea typeface="+mn-ea"/>
                <a:cs typeface="+mn-cs"/>
              </a:rPr>
              <a:t>participate</a:t>
            </a:r>
            <a:r>
              <a:rPr kumimoji="0" lang="tr-TR" sz="2000" b="0" i="1" u="none" strike="noStrike" kern="1200" cap="none" spc="0" normalizeH="0" baseline="0" noProof="0" dirty="0">
                <a:ln>
                  <a:noFill/>
                </a:ln>
                <a:solidFill>
                  <a:srgbClr val="191B0E"/>
                </a:solidFill>
                <a:effectLst/>
                <a:uLnTx/>
                <a:uFillTx/>
                <a:latin typeface="Arial" panose="020B0604020202020204"/>
                <a:ea typeface="+mn-ea"/>
                <a:cs typeface="+mn-cs"/>
              </a:rPr>
              <a:t> in </a:t>
            </a:r>
            <a:r>
              <a:rPr kumimoji="0" lang="tr-TR" sz="2000" b="0" i="1" u="none" strike="noStrike" kern="1200" cap="none" spc="0" normalizeH="0" baseline="0" noProof="0" dirty="0" err="1">
                <a:ln>
                  <a:noFill/>
                </a:ln>
                <a:solidFill>
                  <a:srgbClr val="191B0E"/>
                </a:solidFill>
                <a:effectLst/>
                <a:uLnTx/>
                <a:uFillTx/>
                <a:latin typeface="Arial" panose="020B0604020202020204"/>
                <a:ea typeface="+mn-ea"/>
                <a:cs typeface="+mn-cs"/>
              </a:rPr>
              <a:t>whole-language</a:t>
            </a:r>
            <a:r>
              <a:rPr kumimoji="0" lang="tr-TR" sz="2000" b="0" i="1" u="none" strike="noStrike" kern="1200" cap="none" spc="0" normalizeH="0" baseline="0" noProof="0" dirty="0">
                <a:ln>
                  <a:noFill/>
                </a:ln>
                <a:solidFill>
                  <a:srgbClr val="191B0E"/>
                </a:solidFill>
                <a:effectLst/>
                <a:uLnTx/>
                <a:uFillTx/>
                <a:latin typeface="Arial" panose="020B0604020202020204"/>
                <a:ea typeface="+mn-ea"/>
                <a:cs typeface="+mn-cs"/>
              </a:rPr>
              <a:t> </a:t>
            </a:r>
            <a:r>
              <a:rPr kumimoji="0" lang="tr-TR" sz="2000" b="0" i="1" u="none" strike="noStrike" kern="1200" cap="none" spc="0" normalizeH="0" baseline="0" noProof="0" dirty="0" err="1">
                <a:ln>
                  <a:noFill/>
                </a:ln>
                <a:solidFill>
                  <a:srgbClr val="191B0E"/>
                </a:solidFill>
                <a:effectLst/>
                <a:uLnTx/>
                <a:uFillTx/>
                <a:latin typeface="Arial" panose="020B0604020202020204"/>
                <a:ea typeface="+mn-ea"/>
                <a:cs typeface="+mn-cs"/>
              </a:rPr>
              <a:t>learning</a:t>
            </a:r>
            <a:endParaRPr kumimoji="0" lang="tr-TR" sz="2000" b="0" i="1" u="none" strike="noStrike" kern="1200" cap="none" spc="0" normalizeH="0" baseline="0" noProof="0" dirty="0">
              <a:ln>
                <a:noFill/>
              </a:ln>
              <a:solidFill>
                <a:srgbClr val="191B0E"/>
              </a:solidFill>
              <a:effectLst/>
              <a:uLnTx/>
              <a:uFillTx/>
              <a:latin typeface="Arial" panose="020B0604020202020204"/>
              <a:ea typeface="+mn-ea"/>
              <a:cs typeface="+mn-cs"/>
            </a:endParaRPr>
          </a:p>
          <a:p>
            <a:pPr marL="384048" marR="0" lvl="0" indent="-384048" algn="l" defTabSz="914400" rtl="0" eaLnBrk="1" fontAlgn="auto" latinLnBrk="0" hangingPunct="1">
              <a:lnSpc>
                <a:spcPct val="94000"/>
              </a:lnSpc>
              <a:spcBef>
                <a:spcPts val="1000"/>
              </a:spcBef>
              <a:spcAft>
                <a:spcPts val="200"/>
              </a:spcAft>
              <a:buClrTx/>
              <a:buSzTx/>
              <a:buFont typeface="Franklin Gothic Book" panose="020B0503020102020204" pitchFamily="34" charset="0"/>
              <a:buChar char="■"/>
              <a:tabLst/>
              <a:defRPr/>
            </a:pPr>
            <a:r>
              <a:rPr kumimoji="0" lang="tr-TR" sz="2000" b="1" i="0" u="none" strike="noStrike" kern="1200" cap="none" spc="0" normalizeH="0" baseline="0" noProof="0" dirty="0" err="1">
                <a:ln>
                  <a:noFill/>
                </a:ln>
                <a:solidFill>
                  <a:srgbClr val="191B0E"/>
                </a:solidFill>
                <a:effectLst/>
                <a:uLnTx/>
                <a:uFillTx/>
                <a:latin typeface="Arial" panose="020B0604020202020204"/>
                <a:ea typeface="+mn-ea"/>
                <a:cs typeface="+mn-cs"/>
              </a:rPr>
              <a:t>Non-directional</a:t>
            </a:r>
            <a:r>
              <a:rPr kumimoji="0" lang="tr-TR" sz="2000" b="0" i="0" u="none" strike="noStrike" kern="1200" cap="none" spc="0" normalizeH="0" baseline="0" noProof="0" dirty="0">
                <a:ln>
                  <a:noFill/>
                </a:ln>
                <a:solidFill>
                  <a:srgbClr val="191B0E"/>
                </a:solidFill>
                <a:effectLst/>
                <a:uLnTx/>
                <a:uFillTx/>
                <a:latin typeface="Arial" panose="020B0604020202020204"/>
                <a:ea typeface="+mn-ea"/>
                <a:cs typeface="+mn-cs"/>
              </a:rPr>
              <a:t> </a:t>
            </a:r>
            <a:r>
              <a:rPr kumimoji="0" lang="tr-TR" sz="2000" b="0" i="0" u="none" strike="noStrike" kern="1200" cap="none" spc="0" normalizeH="0" baseline="0" noProof="0" dirty="0" err="1">
                <a:ln>
                  <a:noFill/>
                </a:ln>
                <a:solidFill>
                  <a:srgbClr val="191B0E"/>
                </a:solidFill>
                <a:effectLst/>
                <a:uLnTx/>
                <a:uFillTx/>
                <a:latin typeface="Arial" panose="020B0604020202020204"/>
                <a:ea typeface="+mn-ea"/>
                <a:cs typeface="+mn-cs"/>
              </a:rPr>
              <a:t>hypotheses</a:t>
            </a:r>
            <a:r>
              <a:rPr kumimoji="0" lang="tr-TR" sz="2000" b="0" i="0" u="none" strike="noStrike" kern="1200" cap="none" spc="0" normalizeH="0" baseline="0" noProof="0" dirty="0">
                <a:ln>
                  <a:noFill/>
                </a:ln>
                <a:solidFill>
                  <a:srgbClr val="191B0E"/>
                </a:solidFill>
                <a:effectLst/>
                <a:uLnTx/>
                <a:uFillTx/>
                <a:latin typeface="Arial" panose="020B0604020202020204"/>
                <a:ea typeface="+mn-ea"/>
                <a:cs typeface="+mn-cs"/>
              </a:rPr>
              <a:t>: </a:t>
            </a:r>
            <a:r>
              <a:rPr kumimoji="0" lang="tr-TR" sz="2000" b="0" i="0" u="none" strike="noStrike" kern="1200" cap="none" spc="0" normalizeH="0" baseline="0" noProof="0" dirty="0" err="1">
                <a:ln>
                  <a:noFill/>
                </a:ln>
                <a:solidFill>
                  <a:srgbClr val="191B0E"/>
                </a:solidFill>
                <a:effectLst/>
                <a:uLnTx/>
                <a:uFillTx/>
                <a:latin typeface="Arial" panose="020B0604020202020204"/>
                <a:ea typeface="+mn-ea"/>
                <a:cs typeface="+mn-cs"/>
              </a:rPr>
              <a:t>There</a:t>
            </a:r>
            <a:r>
              <a:rPr kumimoji="0" lang="tr-TR" sz="2000" b="0" i="0" u="none" strike="noStrike" kern="1200" cap="none" spc="0" normalizeH="0" baseline="0" noProof="0" dirty="0">
                <a:ln>
                  <a:noFill/>
                </a:ln>
                <a:solidFill>
                  <a:srgbClr val="191B0E"/>
                </a:solidFill>
                <a:effectLst/>
                <a:uLnTx/>
                <a:uFillTx/>
                <a:latin typeface="Arial" panose="020B0604020202020204"/>
                <a:ea typeface="+mn-ea"/>
                <a:cs typeface="+mn-cs"/>
              </a:rPr>
              <a:t> is a </a:t>
            </a:r>
            <a:r>
              <a:rPr kumimoji="0" lang="tr-TR" sz="2000" b="0" i="0" u="none" strike="noStrike" kern="1200" cap="none" spc="0" normalizeH="0" baseline="0" noProof="0" dirty="0" err="1">
                <a:ln>
                  <a:noFill/>
                </a:ln>
                <a:solidFill>
                  <a:srgbClr val="191B0E"/>
                </a:solidFill>
                <a:effectLst/>
                <a:uLnTx/>
                <a:uFillTx/>
                <a:latin typeface="Arial" panose="020B0604020202020204"/>
                <a:ea typeface="+mn-ea"/>
                <a:cs typeface="+mn-cs"/>
              </a:rPr>
              <a:t>prediction</a:t>
            </a:r>
            <a:r>
              <a:rPr kumimoji="0" lang="tr-TR" sz="2000" b="0" i="0" u="none" strike="noStrike" kern="1200" cap="none" spc="0" normalizeH="0" baseline="0" noProof="0" dirty="0">
                <a:ln>
                  <a:noFill/>
                </a:ln>
                <a:solidFill>
                  <a:srgbClr val="191B0E"/>
                </a:solidFill>
                <a:effectLst/>
                <a:uLnTx/>
                <a:uFillTx/>
                <a:latin typeface="Arial" panose="020B0604020202020204"/>
                <a:ea typeface="+mn-ea"/>
                <a:cs typeface="+mn-cs"/>
              </a:rPr>
              <a:t> </a:t>
            </a:r>
            <a:r>
              <a:rPr kumimoji="0" lang="tr-TR" sz="2000" b="0" i="0" u="none" strike="noStrike" kern="1200" cap="none" spc="0" normalizeH="0" baseline="0" noProof="0" dirty="0" err="1">
                <a:ln>
                  <a:noFill/>
                </a:ln>
                <a:solidFill>
                  <a:srgbClr val="191B0E"/>
                </a:solidFill>
                <a:effectLst/>
                <a:uLnTx/>
                <a:uFillTx/>
                <a:latin typeface="Arial" panose="020B0604020202020204"/>
                <a:ea typeface="+mn-ea"/>
                <a:cs typeface="+mn-cs"/>
              </a:rPr>
              <a:t>about</a:t>
            </a:r>
            <a:r>
              <a:rPr kumimoji="0" lang="tr-TR" sz="2000" b="0" i="0" u="none" strike="noStrike" kern="1200" cap="none" spc="0" normalizeH="0" baseline="0" noProof="0" dirty="0">
                <a:ln>
                  <a:noFill/>
                </a:ln>
                <a:solidFill>
                  <a:srgbClr val="191B0E"/>
                </a:solidFill>
                <a:effectLst/>
                <a:uLnTx/>
                <a:uFillTx/>
                <a:latin typeface="Arial" panose="020B0604020202020204"/>
                <a:ea typeface="+mn-ea"/>
                <a:cs typeface="+mn-cs"/>
              </a:rPr>
              <a:t> the </a:t>
            </a:r>
            <a:r>
              <a:rPr kumimoji="0" lang="tr-TR" sz="2000" b="0" i="0" u="none" strike="noStrike" kern="1200" cap="none" spc="0" normalizeH="0" baseline="0" noProof="0" dirty="0" err="1">
                <a:ln>
                  <a:noFill/>
                </a:ln>
                <a:solidFill>
                  <a:srgbClr val="191B0E"/>
                </a:solidFill>
                <a:effectLst/>
                <a:uLnTx/>
                <a:uFillTx/>
                <a:latin typeface="Arial" panose="020B0604020202020204"/>
                <a:ea typeface="+mn-ea"/>
                <a:cs typeface="+mn-cs"/>
              </a:rPr>
              <a:t>difference</a:t>
            </a:r>
            <a:r>
              <a:rPr kumimoji="0" lang="tr-TR" sz="2000" b="0" i="0" u="none" strike="noStrike" kern="1200" cap="none" spc="0" normalizeH="0" baseline="0" noProof="0" dirty="0">
                <a:ln>
                  <a:noFill/>
                </a:ln>
                <a:solidFill>
                  <a:srgbClr val="191B0E"/>
                </a:solidFill>
                <a:effectLst/>
                <a:uLnTx/>
                <a:uFillTx/>
                <a:latin typeface="Arial" panose="020B0604020202020204"/>
                <a:ea typeface="+mn-ea"/>
                <a:cs typeface="+mn-cs"/>
              </a:rPr>
              <a:t> but the </a:t>
            </a:r>
            <a:r>
              <a:rPr kumimoji="0" lang="tr-TR" sz="2000" b="0" i="0" u="none" strike="noStrike" kern="1200" cap="none" spc="0" normalizeH="0" baseline="0" noProof="0" dirty="0" err="1">
                <a:ln>
                  <a:noFill/>
                </a:ln>
                <a:solidFill>
                  <a:srgbClr val="191B0E"/>
                </a:solidFill>
                <a:effectLst/>
                <a:uLnTx/>
                <a:uFillTx/>
                <a:latin typeface="Arial" panose="020B0604020202020204"/>
                <a:ea typeface="+mn-ea"/>
                <a:cs typeface="+mn-cs"/>
              </a:rPr>
              <a:t>direction</a:t>
            </a:r>
            <a:r>
              <a:rPr kumimoji="0" lang="tr-TR" sz="2000" b="0" i="0" u="none" strike="noStrike" kern="1200" cap="none" spc="0" normalizeH="0" baseline="0" noProof="0" dirty="0">
                <a:ln>
                  <a:noFill/>
                </a:ln>
                <a:solidFill>
                  <a:srgbClr val="191B0E"/>
                </a:solidFill>
                <a:effectLst/>
                <a:uLnTx/>
                <a:uFillTx/>
                <a:latin typeface="Arial" panose="020B0604020202020204"/>
                <a:ea typeface="+mn-ea"/>
                <a:cs typeface="+mn-cs"/>
              </a:rPr>
              <a:t> of </a:t>
            </a:r>
            <a:r>
              <a:rPr kumimoji="0" lang="tr-TR" sz="2000" b="0" i="0" u="none" strike="noStrike" kern="1200" cap="none" spc="0" normalizeH="0" baseline="0" noProof="0" dirty="0" err="1">
                <a:ln>
                  <a:noFill/>
                </a:ln>
                <a:solidFill>
                  <a:srgbClr val="191B0E"/>
                </a:solidFill>
                <a:effectLst/>
                <a:uLnTx/>
                <a:uFillTx/>
                <a:latin typeface="Arial" panose="020B0604020202020204"/>
                <a:ea typeface="+mn-ea"/>
                <a:cs typeface="+mn-cs"/>
              </a:rPr>
              <a:t>this</a:t>
            </a:r>
            <a:r>
              <a:rPr kumimoji="0" lang="tr-TR" sz="2000" b="0" i="0" u="none" strike="noStrike" kern="1200" cap="none" spc="0" normalizeH="0" baseline="0" noProof="0" dirty="0">
                <a:ln>
                  <a:noFill/>
                </a:ln>
                <a:solidFill>
                  <a:srgbClr val="191B0E"/>
                </a:solidFill>
                <a:effectLst/>
                <a:uLnTx/>
                <a:uFillTx/>
                <a:latin typeface="Arial" panose="020B0604020202020204"/>
                <a:ea typeface="+mn-ea"/>
                <a:cs typeface="+mn-cs"/>
              </a:rPr>
              <a:t> </a:t>
            </a:r>
            <a:r>
              <a:rPr kumimoji="0" lang="tr-TR" sz="2000" b="0" i="0" u="none" strike="noStrike" kern="1200" cap="none" spc="0" normalizeH="0" baseline="0" noProof="0" dirty="0" err="1">
                <a:ln>
                  <a:noFill/>
                </a:ln>
                <a:solidFill>
                  <a:srgbClr val="191B0E"/>
                </a:solidFill>
                <a:effectLst/>
                <a:uLnTx/>
                <a:uFillTx/>
                <a:latin typeface="Arial" panose="020B0604020202020204"/>
                <a:ea typeface="+mn-ea"/>
                <a:cs typeface="+mn-cs"/>
              </a:rPr>
              <a:t>prediction</a:t>
            </a:r>
            <a:r>
              <a:rPr kumimoji="0" lang="tr-TR" sz="2000" b="0" i="0" u="none" strike="noStrike" kern="1200" cap="none" spc="0" normalizeH="0" baseline="0" noProof="0" dirty="0">
                <a:ln>
                  <a:noFill/>
                </a:ln>
                <a:solidFill>
                  <a:srgbClr val="191B0E"/>
                </a:solidFill>
                <a:effectLst/>
                <a:uLnTx/>
                <a:uFillTx/>
                <a:latin typeface="Arial" panose="020B0604020202020204"/>
                <a:ea typeface="+mn-ea"/>
                <a:cs typeface="+mn-cs"/>
              </a:rPr>
              <a:t> (</a:t>
            </a:r>
            <a:r>
              <a:rPr kumimoji="0" lang="tr-TR" sz="2000" b="0" i="0" u="none" strike="noStrike" kern="1200" cap="none" spc="0" normalizeH="0" baseline="0" noProof="0" dirty="0" err="1">
                <a:ln>
                  <a:noFill/>
                </a:ln>
                <a:solidFill>
                  <a:srgbClr val="191B0E"/>
                </a:solidFill>
                <a:effectLst/>
                <a:uLnTx/>
                <a:uFillTx/>
                <a:latin typeface="Arial" panose="020B0604020202020204"/>
                <a:ea typeface="+mn-ea"/>
                <a:cs typeface="+mn-cs"/>
              </a:rPr>
              <a:t>negative</a:t>
            </a:r>
            <a:r>
              <a:rPr kumimoji="0" lang="tr-TR" sz="2000" b="0" i="0" u="none" strike="noStrike" kern="1200" cap="none" spc="0" normalizeH="0" baseline="0" noProof="0" dirty="0">
                <a:ln>
                  <a:noFill/>
                </a:ln>
                <a:solidFill>
                  <a:srgbClr val="191B0E"/>
                </a:solidFill>
                <a:effectLst/>
                <a:uLnTx/>
                <a:uFillTx/>
                <a:latin typeface="Arial" panose="020B0604020202020204"/>
                <a:ea typeface="+mn-ea"/>
                <a:cs typeface="+mn-cs"/>
              </a:rPr>
              <a:t> </a:t>
            </a:r>
            <a:r>
              <a:rPr kumimoji="0" lang="tr-TR" sz="2000" b="0" i="0" u="none" strike="noStrike" kern="1200" cap="none" spc="0" normalizeH="0" baseline="0" noProof="0" dirty="0" err="1">
                <a:ln>
                  <a:noFill/>
                </a:ln>
                <a:solidFill>
                  <a:srgbClr val="191B0E"/>
                </a:solidFill>
                <a:effectLst/>
                <a:uLnTx/>
                <a:uFillTx/>
                <a:latin typeface="Arial" panose="020B0604020202020204"/>
                <a:ea typeface="+mn-ea"/>
                <a:cs typeface="+mn-cs"/>
              </a:rPr>
              <a:t>or</a:t>
            </a:r>
            <a:r>
              <a:rPr kumimoji="0" lang="tr-TR" sz="2000" b="0" i="0" u="none" strike="noStrike" kern="1200" cap="none" spc="0" normalizeH="0" baseline="0" noProof="0" dirty="0">
                <a:ln>
                  <a:noFill/>
                </a:ln>
                <a:solidFill>
                  <a:srgbClr val="191B0E"/>
                </a:solidFill>
                <a:effectLst/>
                <a:uLnTx/>
                <a:uFillTx/>
                <a:latin typeface="Arial" panose="020B0604020202020204"/>
                <a:ea typeface="+mn-ea"/>
                <a:cs typeface="+mn-cs"/>
              </a:rPr>
              <a:t> </a:t>
            </a:r>
            <a:r>
              <a:rPr kumimoji="0" lang="tr-TR" sz="2000" b="0" i="0" u="none" strike="noStrike" kern="1200" cap="none" spc="0" normalizeH="0" baseline="0" noProof="0" dirty="0" err="1">
                <a:ln>
                  <a:noFill/>
                </a:ln>
                <a:solidFill>
                  <a:srgbClr val="191B0E"/>
                </a:solidFill>
                <a:effectLst/>
                <a:uLnTx/>
                <a:uFillTx/>
                <a:latin typeface="Arial" panose="020B0604020202020204"/>
                <a:ea typeface="+mn-ea"/>
                <a:cs typeface="+mn-cs"/>
              </a:rPr>
              <a:t>positive</a:t>
            </a:r>
            <a:r>
              <a:rPr kumimoji="0" lang="tr-TR" sz="2000" b="0" i="0" u="none" strike="noStrike" kern="1200" cap="none" spc="0" normalizeH="0" baseline="0" noProof="0" dirty="0">
                <a:ln>
                  <a:noFill/>
                </a:ln>
                <a:solidFill>
                  <a:srgbClr val="191B0E"/>
                </a:solidFill>
                <a:effectLst/>
                <a:uLnTx/>
                <a:uFillTx/>
                <a:latin typeface="Arial" panose="020B0604020202020204"/>
                <a:ea typeface="+mn-ea"/>
                <a:cs typeface="+mn-cs"/>
              </a:rPr>
              <a:t>, </a:t>
            </a:r>
            <a:r>
              <a:rPr kumimoji="0" lang="tr-TR" sz="2000" b="0" i="0" u="none" strike="noStrike" kern="1200" cap="none" spc="0" normalizeH="0" baseline="0" noProof="0" dirty="0" err="1">
                <a:ln>
                  <a:noFill/>
                </a:ln>
                <a:solidFill>
                  <a:srgbClr val="191B0E"/>
                </a:solidFill>
                <a:effectLst/>
                <a:uLnTx/>
                <a:uFillTx/>
                <a:latin typeface="Arial" panose="020B0604020202020204"/>
                <a:ea typeface="+mn-ea"/>
                <a:cs typeface="+mn-cs"/>
              </a:rPr>
              <a:t>greater</a:t>
            </a:r>
            <a:r>
              <a:rPr kumimoji="0" lang="tr-TR" sz="2000" b="0" i="0" u="none" strike="noStrike" kern="1200" cap="none" spc="0" normalizeH="0" baseline="0" noProof="0" dirty="0">
                <a:ln>
                  <a:noFill/>
                </a:ln>
                <a:solidFill>
                  <a:srgbClr val="191B0E"/>
                </a:solidFill>
                <a:effectLst/>
                <a:uLnTx/>
                <a:uFillTx/>
                <a:latin typeface="Arial" panose="020B0604020202020204"/>
                <a:ea typeface="+mn-ea"/>
                <a:cs typeface="+mn-cs"/>
              </a:rPr>
              <a:t> </a:t>
            </a:r>
            <a:r>
              <a:rPr kumimoji="0" lang="tr-TR" sz="2000" b="0" i="0" u="none" strike="noStrike" kern="1200" cap="none" spc="0" normalizeH="0" baseline="0" noProof="0" dirty="0" err="1">
                <a:ln>
                  <a:noFill/>
                </a:ln>
                <a:solidFill>
                  <a:srgbClr val="191B0E"/>
                </a:solidFill>
                <a:effectLst/>
                <a:uLnTx/>
                <a:uFillTx/>
                <a:latin typeface="Arial" panose="020B0604020202020204"/>
                <a:ea typeface="+mn-ea"/>
                <a:cs typeface="+mn-cs"/>
              </a:rPr>
              <a:t>or</a:t>
            </a:r>
            <a:r>
              <a:rPr kumimoji="0" lang="tr-TR" sz="2000" b="0" i="0" u="none" strike="noStrike" kern="1200" cap="none" spc="0" normalizeH="0" baseline="0" noProof="0" dirty="0">
                <a:ln>
                  <a:noFill/>
                </a:ln>
                <a:solidFill>
                  <a:srgbClr val="191B0E"/>
                </a:solidFill>
                <a:effectLst/>
                <a:uLnTx/>
                <a:uFillTx/>
                <a:latin typeface="Arial" panose="020B0604020202020204"/>
                <a:ea typeface="+mn-ea"/>
                <a:cs typeface="+mn-cs"/>
              </a:rPr>
              <a:t> </a:t>
            </a:r>
            <a:r>
              <a:rPr kumimoji="0" lang="tr-TR" sz="2000" b="0" i="0" u="none" strike="noStrike" kern="1200" cap="none" spc="0" normalizeH="0" baseline="0" noProof="0" dirty="0" err="1">
                <a:ln>
                  <a:noFill/>
                </a:ln>
                <a:solidFill>
                  <a:srgbClr val="191B0E"/>
                </a:solidFill>
                <a:effectLst/>
                <a:uLnTx/>
                <a:uFillTx/>
                <a:latin typeface="Arial" panose="020B0604020202020204"/>
                <a:ea typeface="+mn-ea"/>
                <a:cs typeface="+mn-cs"/>
              </a:rPr>
              <a:t>less</a:t>
            </a:r>
            <a:r>
              <a:rPr kumimoji="0" lang="tr-TR" sz="2000" b="0" i="0" u="none" strike="noStrike" kern="1200" cap="none" spc="0" normalizeH="0" baseline="0" noProof="0" dirty="0">
                <a:ln>
                  <a:noFill/>
                </a:ln>
                <a:solidFill>
                  <a:srgbClr val="191B0E"/>
                </a:solidFill>
                <a:effectLst/>
                <a:uLnTx/>
                <a:uFillTx/>
                <a:latin typeface="Arial" panose="020B0604020202020204"/>
                <a:ea typeface="+mn-ea"/>
                <a:cs typeface="+mn-cs"/>
              </a:rPr>
              <a:t>, </a:t>
            </a:r>
            <a:r>
              <a:rPr kumimoji="0" lang="tr-TR" sz="2000" b="0" i="0" u="none" strike="noStrike" kern="1200" cap="none" spc="0" normalizeH="0" baseline="0" noProof="0" dirty="0" err="1">
                <a:ln>
                  <a:noFill/>
                </a:ln>
                <a:solidFill>
                  <a:srgbClr val="191B0E"/>
                </a:solidFill>
                <a:effectLst/>
                <a:uLnTx/>
                <a:uFillTx/>
                <a:latin typeface="Arial" panose="020B0604020202020204"/>
                <a:ea typeface="+mn-ea"/>
                <a:cs typeface="+mn-cs"/>
              </a:rPr>
              <a:t>etc</a:t>
            </a:r>
            <a:r>
              <a:rPr kumimoji="0" lang="tr-TR" sz="2000" b="0" i="0" u="none" strike="noStrike" kern="1200" cap="none" spc="0" normalizeH="0" baseline="0" noProof="0" dirty="0">
                <a:ln>
                  <a:noFill/>
                </a:ln>
                <a:solidFill>
                  <a:srgbClr val="191B0E"/>
                </a:solidFill>
                <a:effectLst/>
                <a:uLnTx/>
                <a:uFillTx/>
                <a:latin typeface="Arial" panose="020B0604020202020204"/>
                <a:ea typeface="+mn-ea"/>
                <a:cs typeface="+mn-cs"/>
              </a:rPr>
              <a:t>) is not </a:t>
            </a:r>
            <a:r>
              <a:rPr kumimoji="0" lang="tr-TR" sz="2000" b="0" i="0" u="none" strike="noStrike" kern="1200" cap="none" spc="0" normalizeH="0" baseline="0" noProof="0" dirty="0" err="1">
                <a:ln>
                  <a:noFill/>
                </a:ln>
                <a:solidFill>
                  <a:srgbClr val="191B0E"/>
                </a:solidFill>
                <a:effectLst/>
                <a:uLnTx/>
                <a:uFillTx/>
                <a:latin typeface="Arial" panose="020B0604020202020204"/>
                <a:ea typeface="+mn-ea"/>
                <a:cs typeface="+mn-cs"/>
              </a:rPr>
              <a:t>indicated</a:t>
            </a:r>
            <a:endParaRPr kumimoji="0" lang="tr-TR" sz="2000" b="0" i="0" u="none" strike="noStrike" kern="1200" cap="none" spc="0" normalizeH="0" baseline="0" noProof="0" dirty="0">
              <a:ln>
                <a:noFill/>
              </a:ln>
              <a:solidFill>
                <a:srgbClr val="191B0E"/>
              </a:solidFill>
              <a:effectLst/>
              <a:uLnTx/>
              <a:uFillTx/>
              <a:latin typeface="Arial" panose="020B0604020202020204"/>
              <a:ea typeface="+mn-ea"/>
              <a:cs typeface="+mn-cs"/>
            </a:endParaRPr>
          </a:p>
          <a:p>
            <a:pPr marL="384048" marR="0" lvl="0" indent="-384048" algn="l" defTabSz="914400" rtl="0" eaLnBrk="1" fontAlgn="auto" latinLnBrk="0" hangingPunct="1">
              <a:lnSpc>
                <a:spcPct val="94000"/>
              </a:lnSpc>
              <a:spcBef>
                <a:spcPts val="1000"/>
              </a:spcBef>
              <a:spcAft>
                <a:spcPts val="200"/>
              </a:spcAft>
              <a:buClrTx/>
              <a:buSzTx/>
              <a:buFont typeface="Franklin Gothic Book" panose="020B0503020102020204" pitchFamily="34" charset="0"/>
              <a:buChar char="■"/>
              <a:tabLst/>
              <a:defRPr/>
            </a:pPr>
            <a:r>
              <a:rPr kumimoji="0" lang="tr-TR" sz="2000" b="0" i="0" u="none" strike="noStrike" kern="1200" cap="none" spc="0" normalizeH="0" baseline="0" noProof="0" dirty="0" err="1">
                <a:ln>
                  <a:noFill/>
                </a:ln>
                <a:solidFill>
                  <a:srgbClr val="191B0E"/>
                </a:solidFill>
                <a:effectLst/>
                <a:uLnTx/>
                <a:uFillTx/>
                <a:latin typeface="Arial" panose="020B0604020202020204"/>
                <a:ea typeface="+mn-ea"/>
                <a:cs typeface="+mn-cs"/>
              </a:rPr>
              <a:t>E.g</a:t>
            </a:r>
            <a:r>
              <a:rPr kumimoji="0" lang="tr-TR" sz="2000" b="0" i="0" u="none" strike="noStrike" kern="1200" cap="none" spc="0" normalizeH="0" baseline="0" noProof="0" dirty="0">
                <a:ln>
                  <a:noFill/>
                </a:ln>
                <a:solidFill>
                  <a:srgbClr val="191B0E"/>
                </a:solidFill>
                <a:effectLst/>
                <a:uLnTx/>
                <a:uFillTx/>
                <a:latin typeface="Arial" panose="020B0604020202020204"/>
                <a:ea typeface="+mn-ea"/>
                <a:cs typeface="+mn-cs"/>
              </a:rPr>
              <a:t>.</a:t>
            </a:r>
          </a:p>
          <a:p>
            <a:pPr marL="914400" marR="0" lvl="1" indent="-384048" algn="l" defTabSz="914400" rtl="0" eaLnBrk="1" fontAlgn="auto" latinLnBrk="0" hangingPunct="1">
              <a:lnSpc>
                <a:spcPct val="94000"/>
              </a:lnSpc>
              <a:spcBef>
                <a:spcPts val="500"/>
              </a:spcBef>
              <a:spcAft>
                <a:spcPts val="200"/>
              </a:spcAft>
              <a:buClrTx/>
              <a:buSzTx/>
              <a:buFont typeface="Franklin Gothic Book" panose="020B0503020102020204" pitchFamily="34" charset="0"/>
              <a:buChar char="–"/>
              <a:tabLst/>
              <a:defRPr/>
            </a:pPr>
            <a:r>
              <a:rPr kumimoji="0" lang="tr-TR" sz="2000" b="0" i="1" u="none" strike="noStrike" kern="1200" cap="none" spc="0" normalizeH="0" baseline="0" noProof="0" dirty="0" err="1">
                <a:ln>
                  <a:noFill/>
                </a:ln>
                <a:solidFill>
                  <a:srgbClr val="191B0E"/>
                </a:solidFill>
                <a:effectLst/>
                <a:uLnTx/>
                <a:uFillTx/>
                <a:latin typeface="Arial" panose="020B0604020202020204"/>
                <a:ea typeface="+mn-ea"/>
                <a:cs typeface="+mn-cs"/>
              </a:rPr>
              <a:t>There</a:t>
            </a:r>
            <a:r>
              <a:rPr kumimoji="0" lang="tr-TR" sz="2000" b="0" i="1" u="none" strike="noStrike" kern="1200" cap="none" spc="0" normalizeH="0" baseline="0" noProof="0" dirty="0">
                <a:ln>
                  <a:noFill/>
                </a:ln>
                <a:solidFill>
                  <a:srgbClr val="191B0E"/>
                </a:solidFill>
                <a:effectLst/>
                <a:uLnTx/>
                <a:uFillTx/>
                <a:latin typeface="Arial" panose="020B0604020202020204"/>
                <a:ea typeface="+mn-ea"/>
                <a:cs typeface="+mn-cs"/>
              </a:rPr>
              <a:t> is a </a:t>
            </a:r>
            <a:r>
              <a:rPr kumimoji="0" lang="tr-TR" sz="2000" b="0" i="1" u="none" strike="noStrike" kern="1200" cap="none" spc="0" normalizeH="0" baseline="0" noProof="0" dirty="0" err="1">
                <a:ln>
                  <a:noFill/>
                </a:ln>
                <a:solidFill>
                  <a:srgbClr val="191B0E"/>
                </a:solidFill>
                <a:effectLst/>
                <a:uLnTx/>
                <a:uFillTx/>
                <a:latin typeface="Arial" panose="020B0604020202020204"/>
                <a:ea typeface="+mn-ea"/>
                <a:cs typeface="+mn-cs"/>
              </a:rPr>
              <a:t>difference</a:t>
            </a:r>
            <a:r>
              <a:rPr kumimoji="0" lang="tr-TR" sz="2000" b="0" i="1" u="none" strike="noStrike" kern="1200" cap="none" spc="0" normalizeH="0" baseline="0" noProof="0" dirty="0">
                <a:ln>
                  <a:noFill/>
                </a:ln>
                <a:solidFill>
                  <a:srgbClr val="191B0E"/>
                </a:solidFill>
                <a:effectLst/>
                <a:uLnTx/>
                <a:uFillTx/>
                <a:latin typeface="Arial" panose="020B0604020202020204"/>
                <a:ea typeface="+mn-ea"/>
                <a:cs typeface="+mn-cs"/>
              </a:rPr>
              <a:t> </a:t>
            </a:r>
            <a:r>
              <a:rPr kumimoji="0" lang="tr-TR" sz="2000" b="0" i="1" u="none" strike="noStrike" kern="1200" cap="none" spc="0" normalizeH="0" baseline="0" noProof="0" dirty="0" err="1">
                <a:ln>
                  <a:noFill/>
                </a:ln>
                <a:solidFill>
                  <a:srgbClr val="191B0E"/>
                </a:solidFill>
                <a:effectLst/>
                <a:uLnTx/>
                <a:uFillTx/>
                <a:latin typeface="Arial" panose="020B0604020202020204"/>
                <a:ea typeface="+mn-ea"/>
                <a:cs typeface="+mn-cs"/>
              </a:rPr>
              <a:t>between</a:t>
            </a:r>
            <a:r>
              <a:rPr kumimoji="0" lang="tr-TR" sz="2000" b="0" i="1" u="none" strike="noStrike" kern="1200" cap="none" spc="0" normalizeH="0" baseline="0" noProof="0" dirty="0">
                <a:ln>
                  <a:noFill/>
                </a:ln>
                <a:solidFill>
                  <a:srgbClr val="191B0E"/>
                </a:solidFill>
                <a:effectLst/>
                <a:uLnTx/>
                <a:uFillTx/>
                <a:latin typeface="Arial" panose="020B0604020202020204"/>
                <a:ea typeface="+mn-ea"/>
                <a:cs typeface="+mn-cs"/>
              </a:rPr>
              <a:t> </a:t>
            </a:r>
            <a:r>
              <a:rPr kumimoji="0" lang="tr-TR" sz="2000" b="0" i="1" u="none" strike="noStrike" kern="1200" cap="none" spc="0" normalizeH="0" baseline="0" noProof="0" dirty="0" err="1">
                <a:ln>
                  <a:noFill/>
                </a:ln>
                <a:solidFill>
                  <a:srgbClr val="191B0E"/>
                </a:solidFill>
                <a:effectLst/>
                <a:uLnTx/>
                <a:uFillTx/>
                <a:latin typeface="Arial" panose="020B0604020202020204"/>
                <a:ea typeface="+mn-ea"/>
                <a:cs typeface="+mn-cs"/>
              </a:rPr>
              <a:t>high-achievers</a:t>
            </a:r>
            <a:r>
              <a:rPr kumimoji="0" lang="tr-TR" sz="2000" b="0" i="1" u="none" strike="noStrike" kern="1200" cap="none" spc="0" normalizeH="0" baseline="0" noProof="0" dirty="0">
                <a:ln>
                  <a:noFill/>
                </a:ln>
                <a:solidFill>
                  <a:srgbClr val="191B0E"/>
                </a:solidFill>
                <a:effectLst/>
                <a:uLnTx/>
                <a:uFillTx/>
                <a:latin typeface="Arial" panose="020B0604020202020204"/>
                <a:ea typeface="+mn-ea"/>
                <a:cs typeface="+mn-cs"/>
              </a:rPr>
              <a:t> </a:t>
            </a:r>
            <a:r>
              <a:rPr kumimoji="0" lang="tr-TR" sz="2000" b="0" i="1" u="none" strike="noStrike" kern="1200" cap="none" spc="0" normalizeH="0" baseline="0" noProof="0" dirty="0" err="1">
                <a:ln>
                  <a:noFill/>
                </a:ln>
                <a:solidFill>
                  <a:srgbClr val="191B0E"/>
                </a:solidFill>
                <a:effectLst/>
                <a:uLnTx/>
                <a:uFillTx/>
                <a:latin typeface="Arial" panose="020B0604020202020204"/>
                <a:ea typeface="+mn-ea"/>
                <a:cs typeface="+mn-cs"/>
              </a:rPr>
              <a:t>and</a:t>
            </a:r>
            <a:r>
              <a:rPr kumimoji="0" lang="tr-TR" sz="2000" b="0" i="1" u="none" strike="noStrike" kern="1200" cap="none" spc="0" normalizeH="0" baseline="0" noProof="0" dirty="0">
                <a:ln>
                  <a:noFill/>
                </a:ln>
                <a:solidFill>
                  <a:srgbClr val="191B0E"/>
                </a:solidFill>
                <a:effectLst/>
                <a:uLnTx/>
                <a:uFillTx/>
                <a:latin typeface="Arial" panose="020B0604020202020204"/>
                <a:ea typeface="+mn-ea"/>
                <a:cs typeface="+mn-cs"/>
              </a:rPr>
              <a:t> </a:t>
            </a:r>
            <a:r>
              <a:rPr kumimoji="0" lang="tr-TR" sz="2000" b="0" i="1" u="none" strike="noStrike" kern="1200" cap="none" spc="0" normalizeH="0" baseline="0" noProof="0" dirty="0" err="1">
                <a:ln>
                  <a:noFill/>
                </a:ln>
                <a:solidFill>
                  <a:srgbClr val="191B0E"/>
                </a:solidFill>
                <a:effectLst/>
                <a:uLnTx/>
                <a:uFillTx/>
                <a:latin typeface="Arial" panose="020B0604020202020204"/>
                <a:ea typeface="+mn-ea"/>
                <a:cs typeface="+mn-cs"/>
              </a:rPr>
              <a:t>low-achievers</a:t>
            </a:r>
            <a:r>
              <a:rPr kumimoji="0" lang="tr-TR" sz="2000" b="0" i="1" u="none" strike="noStrike" kern="1200" cap="none" spc="0" normalizeH="0" baseline="0" noProof="0" dirty="0">
                <a:ln>
                  <a:noFill/>
                </a:ln>
                <a:solidFill>
                  <a:srgbClr val="191B0E"/>
                </a:solidFill>
                <a:effectLst/>
                <a:uLnTx/>
                <a:uFillTx/>
                <a:latin typeface="Arial" panose="020B0604020202020204"/>
                <a:ea typeface="+mn-ea"/>
                <a:cs typeface="+mn-cs"/>
              </a:rPr>
              <a:t> in </a:t>
            </a:r>
            <a:r>
              <a:rPr kumimoji="0" lang="tr-TR" sz="2000" b="0" i="1" u="none" strike="noStrike" kern="1200" cap="none" spc="0" normalizeH="0" baseline="0" noProof="0" dirty="0" err="1">
                <a:ln>
                  <a:noFill/>
                </a:ln>
                <a:solidFill>
                  <a:srgbClr val="191B0E"/>
                </a:solidFill>
                <a:effectLst/>
                <a:uLnTx/>
                <a:uFillTx/>
                <a:latin typeface="Arial" panose="020B0604020202020204"/>
                <a:ea typeface="+mn-ea"/>
                <a:cs typeface="+mn-cs"/>
              </a:rPr>
              <a:t>terms</a:t>
            </a:r>
            <a:r>
              <a:rPr kumimoji="0" lang="tr-TR" sz="2000" b="0" i="1" u="none" strike="noStrike" kern="1200" cap="none" spc="0" normalizeH="0" baseline="0" noProof="0" dirty="0">
                <a:ln>
                  <a:noFill/>
                </a:ln>
                <a:solidFill>
                  <a:srgbClr val="191B0E"/>
                </a:solidFill>
                <a:effectLst/>
                <a:uLnTx/>
                <a:uFillTx/>
                <a:latin typeface="Arial" panose="020B0604020202020204"/>
                <a:ea typeface="+mn-ea"/>
                <a:cs typeface="+mn-cs"/>
              </a:rPr>
              <a:t> of </a:t>
            </a:r>
            <a:r>
              <a:rPr kumimoji="0" lang="tr-TR" sz="2000" b="0" i="1" u="none" strike="noStrike" kern="1200" cap="none" spc="0" normalizeH="0" baseline="0" noProof="0" dirty="0" err="1">
                <a:ln>
                  <a:noFill/>
                </a:ln>
                <a:solidFill>
                  <a:srgbClr val="191B0E"/>
                </a:solidFill>
                <a:effectLst/>
                <a:uLnTx/>
                <a:uFillTx/>
                <a:latin typeface="Arial" panose="020B0604020202020204"/>
                <a:ea typeface="+mn-ea"/>
                <a:cs typeface="+mn-cs"/>
              </a:rPr>
              <a:t>their</a:t>
            </a:r>
            <a:r>
              <a:rPr kumimoji="0" lang="tr-TR" sz="2000" b="0" i="1" u="none" strike="noStrike" kern="1200" cap="none" spc="0" normalizeH="0" baseline="0" noProof="0" dirty="0">
                <a:ln>
                  <a:noFill/>
                </a:ln>
                <a:solidFill>
                  <a:srgbClr val="191B0E"/>
                </a:solidFill>
                <a:effectLst/>
                <a:uLnTx/>
                <a:uFillTx/>
                <a:latin typeface="Arial" panose="020B0604020202020204"/>
                <a:ea typeface="+mn-ea"/>
                <a:cs typeface="+mn-cs"/>
              </a:rPr>
              <a:t> </a:t>
            </a:r>
            <a:r>
              <a:rPr kumimoji="0" lang="tr-TR" sz="2000" b="0" i="1" u="none" strike="noStrike" kern="1200" cap="none" spc="0" normalizeH="0" baseline="0" noProof="0" dirty="0" err="1">
                <a:ln>
                  <a:noFill/>
                </a:ln>
                <a:solidFill>
                  <a:srgbClr val="191B0E"/>
                </a:solidFill>
                <a:effectLst/>
                <a:uLnTx/>
                <a:uFillTx/>
                <a:latin typeface="Arial" panose="020B0604020202020204"/>
                <a:ea typeface="+mn-ea"/>
                <a:cs typeface="+mn-cs"/>
              </a:rPr>
              <a:t>attitude</a:t>
            </a:r>
            <a:r>
              <a:rPr kumimoji="0" lang="tr-TR" sz="2000" b="0" i="1" u="none" strike="noStrike" kern="1200" cap="none" spc="0" normalizeH="0" baseline="0" noProof="0" dirty="0">
                <a:ln>
                  <a:noFill/>
                </a:ln>
                <a:solidFill>
                  <a:srgbClr val="191B0E"/>
                </a:solidFill>
                <a:effectLst/>
                <a:uLnTx/>
                <a:uFillTx/>
                <a:latin typeface="Arial" panose="020B0604020202020204"/>
                <a:ea typeface="+mn-ea"/>
                <a:cs typeface="+mn-cs"/>
              </a:rPr>
              <a:t> </a:t>
            </a:r>
            <a:r>
              <a:rPr kumimoji="0" lang="tr-TR" sz="2000" b="0" i="1" u="none" strike="noStrike" kern="1200" cap="none" spc="0" normalizeH="0" baseline="0" noProof="0" dirty="0" err="1">
                <a:ln>
                  <a:noFill/>
                </a:ln>
                <a:solidFill>
                  <a:srgbClr val="191B0E"/>
                </a:solidFill>
                <a:effectLst/>
                <a:uLnTx/>
                <a:uFillTx/>
                <a:latin typeface="Arial" panose="020B0604020202020204"/>
                <a:ea typeface="+mn-ea"/>
                <a:cs typeface="+mn-cs"/>
              </a:rPr>
              <a:t>towards</a:t>
            </a:r>
            <a:r>
              <a:rPr kumimoji="0" lang="tr-TR" sz="2000" b="0" i="1" u="none" strike="noStrike" kern="1200" cap="none" spc="0" normalizeH="0" baseline="0" noProof="0" dirty="0">
                <a:ln>
                  <a:noFill/>
                </a:ln>
                <a:solidFill>
                  <a:srgbClr val="191B0E"/>
                </a:solidFill>
                <a:effectLst/>
                <a:uLnTx/>
                <a:uFillTx/>
                <a:latin typeface="Arial" panose="020B0604020202020204"/>
                <a:ea typeface="+mn-ea"/>
                <a:cs typeface="+mn-cs"/>
              </a:rPr>
              <a:t> </a:t>
            </a:r>
            <a:r>
              <a:rPr kumimoji="0" lang="tr-TR" sz="2000" b="0" i="1" u="none" strike="noStrike" kern="1200" cap="none" spc="0" normalizeH="0" baseline="0" noProof="0" dirty="0" err="1">
                <a:ln>
                  <a:noFill/>
                </a:ln>
                <a:solidFill>
                  <a:srgbClr val="191B0E"/>
                </a:solidFill>
                <a:effectLst/>
                <a:uLnTx/>
                <a:uFillTx/>
                <a:latin typeface="Arial" panose="020B0604020202020204"/>
                <a:ea typeface="+mn-ea"/>
                <a:cs typeface="+mn-cs"/>
              </a:rPr>
              <a:t>learning</a:t>
            </a:r>
            <a:r>
              <a:rPr kumimoji="0" lang="tr-TR" sz="2000" b="0" i="1" u="none" strike="noStrike" kern="1200" cap="none" spc="0" normalizeH="0" baseline="0" noProof="0" dirty="0">
                <a:ln>
                  <a:noFill/>
                </a:ln>
                <a:solidFill>
                  <a:srgbClr val="191B0E"/>
                </a:solidFill>
                <a:effectLst/>
                <a:uLnTx/>
                <a:uFillTx/>
                <a:latin typeface="Arial" panose="020B0604020202020204"/>
                <a:ea typeface="+mn-ea"/>
                <a:cs typeface="+mn-cs"/>
              </a:rPr>
              <a:t> English.</a:t>
            </a:r>
          </a:p>
          <a:p>
            <a:endParaRPr lang="tr-TR" dirty="0"/>
          </a:p>
        </p:txBody>
      </p:sp>
    </p:spTree>
    <p:extLst>
      <p:ext uri="{BB962C8B-B14F-4D97-AF65-F5344CB8AC3E}">
        <p14:creationId xmlns:p14="http://schemas.microsoft.com/office/powerpoint/2010/main" val="18707947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4">
            <a:extLst>
              <a:ext uri="{FF2B5EF4-FFF2-40B4-BE49-F238E27FC236}">
                <a16:creationId xmlns:a16="http://schemas.microsoft.com/office/drawing/2014/main" id="{B178C363-2674-4007-913F-5AABFAF0F1B3}"/>
              </a:ext>
            </a:extLst>
          </p:cNvPr>
          <p:cNvPicPr>
            <a:picLocks noGrp="1" noChangeAspect="1"/>
          </p:cNvPicPr>
          <p:nvPr>
            <p:ph idx="4294967295"/>
          </p:nvPr>
        </p:nvPicPr>
        <p:blipFill>
          <a:blip r:embed="rId2"/>
          <a:stretch>
            <a:fillRect/>
          </a:stretch>
        </p:blipFill>
        <p:spPr>
          <a:xfrm>
            <a:off x="274917" y="326278"/>
            <a:ext cx="10560424" cy="4594225"/>
          </a:xfrm>
        </p:spPr>
      </p:pic>
    </p:spTree>
    <p:extLst>
      <p:ext uri="{BB962C8B-B14F-4D97-AF65-F5344CB8AC3E}">
        <p14:creationId xmlns:p14="http://schemas.microsoft.com/office/powerpoint/2010/main" val="38647514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07FE55C-6469-4CCD-B8B6-EAA0CE953D3C}"/>
              </a:ext>
            </a:extLst>
          </p:cNvPr>
          <p:cNvSpPr>
            <a:spLocks noGrp="1"/>
          </p:cNvSpPr>
          <p:nvPr>
            <p:ph type="title"/>
          </p:nvPr>
        </p:nvSpPr>
        <p:spPr/>
        <p:txBody>
          <a:bodyPr/>
          <a:lstStyle/>
          <a:p>
            <a:r>
              <a:rPr lang="tr-TR" dirty="0" err="1"/>
              <a:t>Guidelines</a:t>
            </a:r>
            <a:r>
              <a:rPr lang="tr-TR" dirty="0"/>
              <a:t> </a:t>
            </a:r>
            <a:r>
              <a:rPr lang="tr-TR" dirty="0" err="1"/>
              <a:t>to</a:t>
            </a:r>
            <a:r>
              <a:rPr lang="tr-TR" dirty="0"/>
              <a:t> Write </a:t>
            </a:r>
            <a:r>
              <a:rPr lang="tr-TR"/>
              <a:t>Hypotheses</a:t>
            </a:r>
          </a:p>
        </p:txBody>
      </p:sp>
      <p:sp>
        <p:nvSpPr>
          <p:cNvPr id="3" name="İçerik Yer Tutucusu 2">
            <a:extLst>
              <a:ext uri="{FF2B5EF4-FFF2-40B4-BE49-F238E27FC236}">
                <a16:creationId xmlns:a16="http://schemas.microsoft.com/office/drawing/2014/main" id="{FC7F9DFB-AE75-4B98-B23C-69BA819E0741}"/>
              </a:ext>
            </a:extLst>
          </p:cNvPr>
          <p:cNvSpPr>
            <a:spLocks noGrp="1"/>
          </p:cNvSpPr>
          <p:nvPr>
            <p:ph idx="1"/>
          </p:nvPr>
        </p:nvSpPr>
        <p:spPr/>
        <p:txBody>
          <a:bodyPr/>
          <a:lstStyle/>
          <a:p>
            <a:pPr marL="384048" marR="0" lvl="0" indent="-384048" algn="l" defTabSz="914400" rtl="0" eaLnBrk="1" fontAlgn="auto" latinLnBrk="0" hangingPunct="1">
              <a:lnSpc>
                <a:spcPct val="94000"/>
              </a:lnSpc>
              <a:spcBef>
                <a:spcPts val="1000"/>
              </a:spcBef>
              <a:spcAft>
                <a:spcPts val="200"/>
              </a:spcAft>
              <a:buClrTx/>
              <a:buSzTx/>
              <a:buFont typeface="Franklin Gothic Book" panose="020B0503020102020204" pitchFamily="34" charset="0"/>
              <a:buChar char="■"/>
              <a:tabLst/>
              <a:defRPr/>
            </a:pPr>
            <a:r>
              <a:rPr kumimoji="0" lang="en-US" sz="2000" b="0" i="0" u="none" strike="noStrike" kern="1200" cap="none" spc="0" normalizeH="0" baseline="0" noProof="0" dirty="0">
                <a:ln>
                  <a:noFill/>
                </a:ln>
                <a:solidFill>
                  <a:srgbClr val="191B0E"/>
                </a:solidFill>
                <a:effectLst/>
                <a:uLnTx/>
                <a:uFillTx/>
                <a:latin typeface="Arial" panose="020B0604020202020204"/>
                <a:ea typeface="+mn-ea"/>
                <a:cs typeface="+mn-cs"/>
              </a:rPr>
              <a:t>The hypothesis </a:t>
            </a:r>
            <a:r>
              <a:rPr kumimoji="0" lang="tr-TR" sz="2000" b="0" i="0" u="none" strike="noStrike" kern="1200" cap="none" spc="0" normalizeH="0" baseline="0" noProof="0" dirty="0" err="1">
                <a:ln>
                  <a:noFill/>
                </a:ln>
                <a:solidFill>
                  <a:srgbClr val="191B0E"/>
                </a:solidFill>
                <a:effectLst/>
                <a:uLnTx/>
                <a:uFillTx/>
                <a:latin typeface="Arial" panose="020B0604020202020204"/>
                <a:ea typeface="+mn-ea"/>
                <a:cs typeface="+mn-cs"/>
              </a:rPr>
              <a:t>generally</a:t>
            </a:r>
            <a:r>
              <a:rPr kumimoji="0" lang="en-US" sz="2000" b="0" i="0" u="none" strike="noStrike" kern="1200" cap="none" spc="0" normalizeH="0" baseline="0" noProof="0" dirty="0">
                <a:ln>
                  <a:noFill/>
                </a:ln>
                <a:solidFill>
                  <a:srgbClr val="191B0E"/>
                </a:solidFill>
                <a:effectLst/>
                <a:uLnTx/>
                <a:uFillTx/>
                <a:latin typeface="Arial" panose="020B0604020202020204"/>
                <a:ea typeface="+mn-ea"/>
                <a:cs typeface="+mn-cs"/>
              </a:rPr>
              <a:t> state the direction of the difference or relationship</a:t>
            </a:r>
            <a:endParaRPr kumimoji="0" lang="tr-TR" sz="2000" b="0" i="0" u="none" strike="noStrike" kern="1200" cap="none" spc="0" normalizeH="0" baseline="0" noProof="0" dirty="0">
              <a:ln>
                <a:noFill/>
              </a:ln>
              <a:solidFill>
                <a:srgbClr val="191B0E"/>
              </a:solidFill>
              <a:effectLst/>
              <a:uLnTx/>
              <a:uFillTx/>
              <a:latin typeface="Arial" panose="020B0604020202020204"/>
              <a:ea typeface="+mn-ea"/>
              <a:cs typeface="+mn-cs"/>
            </a:endParaRPr>
          </a:p>
          <a:p>
            <a:pPr marL="914400" marR="0" lvl="1" indent="-384048" algn="l" defTabSz="914400" rtl="0" eaLnBrk="1" fontAlgn="auto" latinLnBrk="0" hangingPunct="1">
              <a:lnSpc>
                <a:spcPct val="94000"/>
              </a:lnSpc>
              <a:spcBef>
                <a:spcPts val="500"/>
              </a:spcBef>
              <a:spcAft>
                <a:spcPts val="200"/>
              </a:spcAft>
              <a:buClrTx/>
              <a:buSzTx/>
              <a:buFont typeface="Franklin Gothic Book" panose="020B0503020102020204" pitchFamily="34" charset="0"/>
              <a:buChar char="–"/>
              <a:tabLst/>
              <a:defRPr/>
            </a:pPr>
            <a:r>
              <a:rPr kumimoji="0" lang="tr-TR" sz="2000" b="0" i="1" u="none" strike="noStrike" kern="1200" cap="none" spc="0" normalizeH="0" baseline="0" noProof="0" dirty="0" err="1">
                <a:ln>
                  <a:noFill/>
                </a:ln>
                <a:solidFill>
                  <a:srgbClr val="191B0E"/>
                </a:solidFill>
                <a:effectLst/>
                <a:uLnTx/>
                <a:uFillTx/>
                <a:latin typeface="Arial" panose="020B0604020202020204"/>
                <a:ea typeface="+mn-ea"/>
                <a:cs typeface="+mn-cs"/>
              </a:rPr>
              <a:t>Use</a:t>
            </a:r>
            <a:r>
              <a:rPr kumimoji="0" lang="tr-TR" sz="2000" b="0" i="1" u="none" strike="noStrike" kern="1200" cap="none" spc="0" normalizeH="0" baseline="0" noProof="0" dirty="0">
                <a:ln>
                  <a:noFill/>
                </a:ln>
                <a:solidFill>
                  <a:srgbClr val="191B0E"/>
                </a:solidFill>
                <a:effectLst/>
                <a:uLnTx/>
                <a:uFillTx/>
                <a:latin typeface="Arial" panose="020B0604020202020204"/>
                <a:ea typeface="+mn-ea"/>
                <a:cs typeface="+mn-cs"/>
              </a:rPr>
              <a:t> «</a:t>
            </a:r>
            <a:r>
              <a:rPr kumimoji="0" lang="en-US" sz="2000" b="0" i="1" u="none" strike="noStrike" kern="1200" cap="none" spc="0" normalizeH="0" baseline="0" noProof="0" dirty="0">
                <a:ln>
                  <a:noFill/>
                </a:ln>
                <a:solidFill>
                  <a:srgbClr val="191B0E"/>
                </a:solidFill>
                <a:effectLst/>
                <a:uLnTx/>
                <a:uFillTx/>
                <a:latin typeface="Arial" panose="020B0604020202020204"/>
                <a:ea typeface="+mn-ea"/>
                <a:cs typeface="+mn-cs"/>
              </a:rPr>
              <a:t>Students of teachers who use specific comments</a:t>
            </a:r>
            <a:r>
              <a:rPr kumimoji="0" lang="tr-TR" sz="2000" b="0" i="1" u="none" strike="noStrike" kern="1200" cap="none" spc="0" normalizeH="0" baseline="0" noProof="0" dirty="0">
                <a:ln>
                  <a:noFill/>
                </a:ln>
                <a:solidFill>
                  <a:srgbClr val="191B0E"/>
                </a:solidFill>
                <a:effectLst/>
                <a:uLnTx/>
                <a:uFillTx/>
                <a:latin typeface="Arial" panose="020B0604020202020204"/>
                <a:ea typeface="+mn-ea"/>
                <a:cs typeface="+mn-cs"/>
              </a:rPr>
              <a:t> </a:t>
            </a:r>
            <a:r>
              <a:rPr kumimoji="0" lang="en-US" sz="2000" b="0" i="1" u="none" strike="noStrike" kern="1200" cap="none" spc="0" normalizeH="0" baseline="0" noProof="0" dirty="0">
                <a:ln>
                  <a:noFill/>
                </a:ln>
                <a:solidFill>
                  <a:srgbClr val="191B0E"/>
                </a:solidFill>
                <a:effectLst/>
                <a:uLnTx/>
                <a:uFillTx/>
                <a:latin typeface="Arial" panose="020B0604020202020204"/>
                <a:ea typeface="+mn-ea"/>
                <a:cs typeface="+mn-cs"/>
              </a:rPr>
              <a:t>as feedback score higher than students who receive brief praise</a:t>
            </a:r>
            <a:r>
              <a:rPr kumimoji="0" lang="tr-TR" sz="2000" b="0" i="1" u="none" strike="noStrike" kern="1200" cap="none" spc="0" normalizeH="0" baseline="0" noProof="0" dirty="0">
                <a:ln>
                  <a:noFill/>
                </a:ln>
                <a:solidFill>
                  <a:srgbClr val="191B0E"/>
                </a:solidFill>
                <a:effectLst/>
                <a:uLnTx/>
                <a:uFillTx/>
                <a:latin typeface="Arial" panose="020B0604020202020204"/>
                <a:ea typeface="+mn-ea"/>
                <a:cs typeface="+mn-cs"/>
              </a:rPr>
              <a:t>»</a:t>
            </a:r>
          </a:p>
          <a:p>
            <a:pPr marL="384048" marR="0" lvl="0" indent="-384048" algn="l" defTabSz="914400" rtl="0" eaLnBrk="1" fontAlgn="auto" latinLnBrk="0" hangingPunct="1">
              <a:lnSpc>
                <a:spcPct val="94000"/>
              </a:lnSpc>
              <a:spcBef>
                <a:spcPts val="1000"/>
              </a:spcBef>
              <a:spcAft>
                <a:spcPts val="200"/>
              </a:spcAft>
              <a:buClrTx/>
              <a:buSzTx/>
              <a:buFont typeface="Franklin Gothic Book" panose="020B0503020102020204" pitchFamily="34" charset="0"/>
              <a:buChar char="■"/>
              <a:tabLst/>
              <a:defRPr/>
            </a:pPr>
            <a:r>
              <a:rPr kumimoji="0" lang="en-US" sz="2000" b="0" i="0" u="none" strike="noStrike" kern="1200" cap="none" spc="0" normalizeH="0" baseline="0" noProof="0" dirty="0">
                <a:ln>
                  <a:noFill/>
                </a:ln>
                <a:solidFill>
                  <a:srgbClr val="191B0E"/>
                </a:solidFill>
                <a:effectLst/>
                <a:uLnTx/>
                <a:uFillTx/>
                <a:latin typeface="Arial" panose="020B0604020202020204"/>
                <a:ea typeface="+mn-ea"/>
                <a:cs typeface="+mn-cs"/>
              </a:rPr>
              <a:t>The hypothesis should be testable.</a:t>
            </a:r>
            <a:endParaRPr kumimoji="0" lang="tr-TR" sz="2000" b="0" i="0" u="none" strike="noStrike" kern="1200" cap="none" spc="0" normalizeH="0" baseline="0" noProof="0" dirty="0">
              <a:ln>
                <a:noFill/>
              </a:ln>
              <a:solidFill>
                <a:srgbClr val="191B0E"/>
              </a:solidFill>
              <a:effectLst/>
              <a:uLnTx/>
              <a:uFillTx/>
              <a:latin typeface="Arial" panose="020B0604020202020204"/>
              <a:ea typeface="+mn-ea"/>
              <a:cs typeface="+mn-cs"/>
            </a:endParaRPr>
          </a:p>
          <a:p>
            <a:pPr marL="914400" marR="0" lvl="1" indent="-384048" algn="l" defTabSz="914400" rtl="0" eaLnBrk="1" fontAlgn="auto" latinLnBrk="0" hangingPunct="1">
              <a:lnSpc>
                <a:spcPct val="94000"/>
              </a:lnSpc>
              <a:spcBef>
                <a:spcPts val="500"/>
              </a:spcBef>
              <a:spcAft>
                <a:spcPts val="200"/>
              </a:spcAft>
              <a:buClrTx/>
              <a:buSzTx/>
              <a:buFont typeface="Franklin Gothic Book" panose="020B0503020102020204" pitchFamily="34" charset="0"/>
              <a:buChar char="–"/>
              <a:tabLst/>
              <a:defRPr/>
            </a:pPr>
            <a:r>
              <a:rPr kumimoji="0" lang="tr-TR" sz="2000" b="0" i="1" u="none" strike="noStrike" kern="1200" cap="none" spc="0" normalizeH="0" baseline="0" noProof="0" dirty="0">
                <a:ln>
                  <a:noFill/>
                </a:ln>
                <a:solidFill>
                  <a:srgbClr val="191B0E"/>
                </a:solidFill>
                <a:effectLst/>
                <a:uLnTx/>
                <a:uFillTx/>
                <a:latin typeface="Arial" panose="020B0604020202020204"/>
                <a:ea typeface="+mn-ea"/>
                <a:cs typeface="+mn-cs"/>
              </a:rPr>
              <a:t>T</a:t>
            </a:r>
            <a:r>
              <a:rPr kumimoji="0" lang="en-US" sz="2000" b="0" i="1" u="none" strike="noStrike" kern="1200" cap="none" spc="0" normalizeH="0" baseline="0" noProof="0" dirty="0">
                <a:ln>
                  <a:noFill/>
                </a:ln>
                <a:solidFill>
                  <a:srgbClr val="191B0E"/>
                </a:solidFill>
                <a:effectLst/>
                <a:uLnTx/>
                <a:uFillTx/>
                <a:latin typeface="Arial" panose="020B0604020202020204"/>
                <a:ea typeface="+mn-ea"/>
                <a:cs typeface="+mn-cs"/>
              </a:rPr>
              <a:t>he more specific the research hypothesis, the better</a:t>
            </a:r>
            <a:endParaRPr kumimoji="0" lang="tr-TR" sz="2000" b="0" i="1" u="none" strike="noStrike" kern="1200" cap="none" spc="0" normalizeH="0" baseline="0" noProof="0" dirty="0">
              <a:ln>
                <a:noFill/>
              </a:ln>
              <a:solidFill>
                <a:srgbClr val="191B0E"/>
              </a:solidFill>
              <a:effectLst/>
              <a:uLnTx/>
              <a:uFillTx/>
              <a:latin typeface="Arial" panose="020B0604020202020204"/>
              <a:ea typeface="+mn-ea"/>
              <a:cs typeface="+mn-cs"/>
            </a:endParaRPr>
          </a:p>
          <a:p>
            <a:pPr marL="384048" marR="0" lvl="0" indent="-384048" algn="l" defTabSz="914400" rtl="0" eaLnBrk="1" fontAlgn="auto" latinLnBrk="0" hangingPunct="1">
              <a:lnSpc>
                <a:spcPct val="94000"/>
              </a:lnSpc>
              <a:spcBef>
                <a:spcPts val="1000"/>
              </a:spcBef>
              <a:spcAft>
                <a:spcPts val="200"/>
              </a:spcAft>
              <a:buClrTx/>
              <a:buSzTx/>
              <a:buFont typeface="Franklin Gothic Book" panose="020B0503020102020204" pitchFamily="34" charset="0"/>
              <a:buChar char="■"/>
              <a:tabLst/>
              <a:defRPr/>
            </a:pPr>
            <a:r>
              <a:rPr kumimoji="0" lang="en-US" sz="2000" b="0" i="0" u="none" strike="noStrike" kern="1200" cap="none" spc="0" normalizeH="0" baseline="0" noProof="0" dirty="0">
                <a:ln>
                  <a:noFill/>
                </a:ln>
                <a:solidFill>
                  <a:srgbClr val="191B0E"/>
                </a:solidFill>
                <a:effectLst/>
                <a:uLnTx/>
                <a:uFillTx/>
                <a:latin typeface="Arial" panose="020B0604020202020204"/>
                <a:ea typeface="+mn-ea"/>
                <a:cs typeface="+mn-cs"/>
              </a:rPr>
              <a:t>The hypothesis should have a clear rationale. </a:t>
            </a:r>
            <a:endParaRPr kumimoji="0" lang="tr-TR" sz="2000" b="0" i="0" u="none" strike="noStrike" kern="1200" cap="none" spc="0" normalizeH="0" baseline="0" noProof="0" dirty="0">
              <a:ln>
                <a:noFill/>
              </a:ln>
              <a:solidFill>
                <a:srgbClr val="191B0E"/>
              </a:solidFill>
              <a:effectLst/>
              <a:uLnTx/>
              <a:uFillTx/>
              <a:latin typeface="Arial" panose="020B0604020202020204"/>
              <a:ea typeface="+mn-ea"/>
              <a:cs typeface="+mn-cs"/>
            </a:endParaRPr>
          </a:p>
          <a:p>
            <a:pPr marL="914400" marR="0" lvl="1" indent="-384048" algn="l" defTabSz="914400" rtl="0" eaLnBrk="1" fontAlgn="auto" latinLnBrk="0" hangingPunct="1">
              <a:lnSpc>
                <a:spcPct val="94000"/>
              </a:lnSpc>
              <a:spcBef>
                <a:spcPts val="500"/>
              </a:spcBef>
              <a:spcAft>
                <a:spcPts val="200"/>
              </a:spcAft>
              <a:buClrTx/>
              <a:buSzTx/>
              <a:buFont typeface="Franklin Gothic Book" panose="020B0503020102020204" pitchFamily="34" charset="0"/>
              <a:buChar char="–"/>
              <a:tabLst/>
              <a:defRPr/>
            </a:pPr>
            <a:r>
              <a:rPr kumimoji="0" lang="tr-TR" sz="2000" b="0" i="1" u="none" strike="noStrike" kern="1200" cap="none" spc="0" normalizeH="0" baseline="0" noProof="0" dirty="0" err="1">
                <a:ln>
                  <a:noFill/>
                </a:ln>
                <a:solidFill>
                  <a:srgbClr val="191B0E"/>
                </a:solidFill>
                <a:effectLst/>
                <a:uLnTx/>
                <a:uFillTx/>
                <a:latin typeface="Arial" panose="020B0604020202020204"/>
                <a:ea typeface="+mn-ea"/>
                <a:cs typeface="+mn-cs"/>
              </a:rPr>
              <a:t>Ground</a:t>
            </a:r>
            <a:r>
              <a:rPr kumimoji="0" lang="tr-TR" sz="2000" b="0" i="1" u="none" strike="noStrike" kern="1200" cap="none" spc="0" normalizeH="0" baseline="0" noProof="0" dirty="0">
                <a:ln>
                  <a:noFill/>
                </a:ln>
                <a:solidFill>
                  <a:srgbClr val="191B0E"/>
                </a:solidFill>
                <a:effectLst/>
                <a:uLnTx/>
                <a:uFillTx/>
                <a:latin typeface="Arial" panose="020B0604020202020204"/>
                <a:ea typeface="+mn-ea"/>
                <a:cs typeface="+mn-cs"/>
              </a:rPr>
              <a:t> the </a:t>
            </a:r>
            <a:r>
              <a:rPr kumimoji="0" lang="tr-TR" sz="2000" b="0" i="1" u="none" strike="noStrike" kern="1200" cap="none" spc="0" normalizeH="0" baseline="0" noProof="0" dirty="0" err="1">
                <a:ln>
                  <a:noFill/>
                </a:ln>
                <a:solidFill>
                  <a:srgbClr val="191B0E"/>
                </a:solidFill>
                <a:effectLst/>
                <a:uLnTx/>
                <a:uFillTx/>
                <a:latin typeface="Arial" panose="020B0604020202020204"/>
                <a:ea typeface="+mn-ea"/>
                <a:cs typeface="+mn-cs"/>
              </a:rPr>
              <a:t>hypothesis</a:t>
            </a:r>
            <a:r>
              <a:rPr kumimoji="0" lang="tr-TR" sz="2000" b="0" i="1" u="none" strike="noStrike" kern="1200" cap="none" spc="0" normalizeH="0" baseline="0" noProof="0" dirty="0">
                <a:ln>
                  <a:noFill/>
                </a:ln>
                <a:solidFill>
                  <a:srgbClr val="191B0E"/>
                </a:solidFill>
                <a:effectLst/>
                <a:uLnTx/>
                <a:uFillTx/>
                <a:latin typeface="Arial" panose="020B0604020202020204"/>
                <a:ea typeface="+mn-ea"/>
                <a:cs typeface="+mn-cs"/>
              </a:rPr>
              <a:t> in </a:t>
            </a:r>
            <a:r>
              <a:rPr kumimoji="0" lang="tr-TR" sz="2000" b="0" i="1" u="none" strike="noStrike" kern="1200" cap="none" spc="0" normalizeH="0" baseline="0" noProof="0" dirty="0" err="1">
                <a:ln>
                  <a:noFill/>
                </a:ln>
                <a:solidFill>
                  <a:srgbClr val="191B0E"/>
                </a:solidFill>
                <a:effectLst/>
                <a:uLnTx/>
                <a:uFillTx/>
                <a:latin typeface="Arial" panose="020B0604020202020204"/>
                <a:ea typeface="+mn-ea"/>
                <a:cs typeface="+mn-cs"/>
              </a:rPr>
              <a:t>theory</a:t>
            </a:r>
            <a:r>
              <a:rPr kumimoji="0" lang="tr-TR" sz="2000" b="0" i="1" u="none" strike="noStrike" kern="1200" cap="none" spc="0" normalizeH="0" baseline="0" noProof="0" dirty="0">
                <a:ln>
                  <a:noFill/>
                </a:ln>
                <a:solidFill>
                  <a:srgbClr val="191B0E"/>
                </a:solidFill>
                <a:effectLst/>
                <a:uLnTx/>
                <a:uFillTx/>
                <a:latin typeface="Arial" panose="020B0604020202020204"/>
                <a:ea typeface="+mn-ea"/>
                <a:cs typeface="+mn-cs"/>
              </a:rPr>
              <a:t> </a:t>
            </a:r>
            <a:r>
              <a:rPr kumimoji="0" lang="tr-TR" sz="2000" b="0" i="1" u="none" strike="noStrike" kern="1200" cap="none" spc="0" normalizeH="0" baseline="0" noProof="0" dirty="0" err="1">
                <a:ln>
                  <a:noFill/>
                </a:ln>
                <a:solidFill>
                  <a:srgbClr val="191B0E"/>
                </a:solidFill>
                <a:effectLst/>
                <a:uLnTx/>
                <a:uFillTx/>
                <a:latin typeface="Arial" panose="020B0604020202020204"/>
                <a:ea typeface="+mn-ea"/>
                <a:cs typeface="+mn-cs"/>
              </a:rPr>
              <a:t>or</a:t>
            </a:r>
            <a:r>
              <a:rPr kumimoji="0" lang="tr-TR" sz="2000" b="0" i="1" u="none" strike="noStrike" kern="1200" cap="none" spc="0" normalizeH="0" baseline="0" noProof="0" dirty="0">
                <a:ln>
                  <a:noFill/>
                </a:ln>
                <a:solidFill>
                  <a:srgbClr val="191B0E"/>
                </a:solidFill>
                <a:effectLst/>
                <a:uLnTx/>
                <a:uFillTx/>
                <a:latin typeface="Arial" panose="020B0604020202020204"/>
                <a:ea typeface="+mn-ea"/>
                <a:cs typeface="+mn-cs"/>
              </a:rPr>
              <a:t> </a:t>
            </a:r>
            <a:r>
              <a:rPr kumimoji="0" lang="tr-TR" sz="2000" b="0" i="1" u="none" strike="noStrike" kern="1200" cap="none" spc="0" normalizeH="0" baseline="0" noProof="0" dirty="0" err="1">
                <a:ln>
                  <a:noFill/>
                </a:ln>
                <a:solidFill>
                  <a:srgbClr val="191B0E"/>
                </a:solidFill>
                <a:effectLst/>
                <a:uLnTx/>
                <a:uFillTx/>
                <a:latin typeface="Arial" panose="020B0604020202020204"/>
                <a:ea typeface="+mn-ea"/>
                <a:cs typeface="+mn-cs"/>
              </a:rPr>
              <a:t>previous</a:t>
            </a:r>
            <a:r>
              <a:rPr kumimoji="0" lang="tr-TR" sz="2000" b="0" i="1" u="none" strike="noStrike" kern="1200" cap="none" spc="0" normalizeH="0" baseline="0" noProof="0" dirty="0">
                <a:ln>
                  <a:noFill/>
                </a:ln>
                <a:solidFill>
                  <a:srgbClr val="191B0E"/>
                </a:solidFill>
                <a:effectLst/>
                <a:uLnTx/>
                <a:uFillTx/>
                <a:latin typeface="Arial" panose="020B0604020202020204"/>
                <a:ea typeface="+mn-ea"/>
                <a:cs typeface="+mn-cs"/>
              </a:rPr>
              <a:t> </a:t>
            </a:r>
            <a:r>
              <a:rPr kumimoji="0" lang="tr-TR" sz="2000" b="0" i="1" u="none" strike="noStrike" kern="1200" cap="none" spc="0" normalizeH="0" baseline="0" noProof="0" dirty="0" err="1">
                <a:ln>
                  <a:noFill/>
                </a:ln>
                <a:solidFill>
                  <a:srgbClr val="191B0E"/>
                </a:solidFill>
                <a:effectLst/>
                <a:uLnTx/>
                <a:uFillTx/>
                <a:latin typeface="Arial" panose="020B0604020202020204"/>
                <a:ea typeface="+mn-ea"/>
                <a:cs typeface="+mn-cs"/>
              </a:rPr>
              <a:t>research</a:t>
            </a:r>
            <a:endParaRPr kumimoji="0" lang="tr-TR" sz="2000" b="0" i="1" u="none" strike="noStrike" kern="1200" cap="none" spc="0" normalizeH="0" baseline="0" noProof="0" dirty="0">
              <a:ln>
                <a:noFill/>
              </a:ln>
              <a:solidFill>
                <a:srgbClr val="191B0E"/>
              </a:solidFill>
              <a:effectLst/>
              <a:uLnTx/>
              <a:uFillTx/>
              <a:latin typeface="Arial" panose="020B0604020202020204"/>
              <a:ea typeface="+mn-ea"/>
              <a:cs typeface="+mn-cs"/>
            </a:endParaRPr>
          </a:p>
          <a:p>
            <a:pPr marL="384048" marR="0" lvl="0" indent="-384048" algn="l" defTabSz="914400" rtl="0" eaLnBrk="1" fontAlgn="auto" latinLnBrk="0" hangingPunct="1">
              <a:lnSpc>
                <a:spcPct val="94000"/>
              </a:lnSpc>
              <a:spcBef>
                <a:spcPts val="1000"/>
              </a:spcBef>
              <a:spcAft>
                <a:spcPts val="200"/>
              </a:spcAft>
              <a:buClrTx/>
              <a:buSzTx/>
              <a:buFont typeface="Franklin Gothic Book" panose="020B0503020102020204" pitchFamily="34" charset="0"/>
              <a:buChar char="■"/>
              <a:tabLst/>
              <a:defRPr/>
            </a:pPr>
            <a:r>
              <a:rPr kumimoji="0" lang="en-US" sz="2000" b="0" i="0" u="none" strike="noStrike" kern="1200" cap="none" spc="0" normalizeH="0" baseline="0" noProof="0" dirty="0">
                <a:ln>
                  <a:noFill/>
                </a:ln>
                <a:solidFill>
                  <a:srgbClr val="191B0E"/>
                </a:solidFill>
                <a:effectLst/>
                <a:uLnTx/>
                <a:uFillTx/>
                <a:latin typeface="Arial" panose="020B0604020202020204"/>
                <a:ea typeface="+mn-ea"/>
                <a:cs typeface="+mn-cs"/>
              </a:rPr>
              <a:t>The hypothesis should be clearly stated.</a:t>
            </a:r>
            <a:endParaRPr lang="tr-TR" dirty="0"/>
          </a:p>
        </p:txBody>
      </p:sp>
    </p:spTree>
    <p:extLst>
      <p:ext uri="{BB962C8B-B14F-4D97-AF65-F5344CB8AC3E}">
        <p14:creationId xmlns:p14="http://schemas.microsoft.com/office/powerpoint/2010/main" val="34917592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32FA3FC-53CE-320D-DAA5-E26C693C2382}"/>
              </a:ext>
            </a:extLst>
          </p:cNvPr>
          <p:cNvSpPr>
            <a:spLocks noGrp="1"/>
          </p:cNvSpPr>
          <p:nvPr>
            <p:ph type="title"/>
          </p:nvPr>
        </p:nvSpPr>
        <p:spPr/>
        <p:txBody>
          <a:bodyPr/>
          <a:lstStyle/>
          <a:p>
            <a:r>
              <a:rPr lang="tr-TR" dirty="0" err="1"/>
              <a:t>Some</a:t>
            </a:r>
            <a:r>
              <a:rPr lang="tr-TR" dirty="0"/>
              <a:t> </a:t>
            </a:r>
            <a:r>
              <a:rPr lang="tr-TR" dirty="0" err="1"/>
              <a:t>well-structured</a:t>
            </a:r>
            <a:r>
              <a:rPr lang="tr-TR" dirty="0"/>
              <a:t> </a:t>
            </a:r>
            <a:r>
              <a:rPr lang="tr-TR" dirty="0" err="1"/>
              <a:t>Research</a:t>
            </a:r>
            <a:r>
              <a:rPr lang="tr-TR" dirty="0"/>
              <a:t> </a:t>
            </a:r>
            <a:r>
              <a:rPr lang="tr-TR" dirty="0" err="1"/>
              <a:t>Questions</a:t>
            </a:r>
            <a:r>
              <a:rPr lang="tr-TR" dirty="0"/>
              <a:t> &amp; </a:t>
            </a:r>
            <a:r>
              <a:rPr lang="tr-TR" dirty="0" err="1"/>
              <a:t>Hypotheses</a:t>
            </a:r>
            <a:endParaRPr lang="tr-TR" dirty="0"/>
          </a:p>
        </p:txBody>
      </p:sp>
      <p:sp>
        <p:nvSpPr>
          <p:cNvPr id="3" name="İçerik Yer Tutucusu 2">
            <a:extLst>
              <a:ext uri="{FF2B5EF4-FFF2-40B4-BE49-F238E27FC236}">
                <a16:creationId xmlns:a16="http://schemas.microsoft.com/office/drawing/2014/main" id="{E2B0CE31-E0E6-64CE-5457-30019E451FE2}"/>
              </a:ext>
            </a:extLst>
          </p:cNvPr>
          <p:cNvSpPr>
            <a:spLocks noGrp="1"/>
          </p:cNvSpPr>
          <p:nvPr>
            <p:ph idx="1"/>
          </p:nvPr>
        </p:nvSpPr>
        <p:spPr/>
        <p:txBody>
          <a:bodyPr/>
          <a:lstStyle/>
          <a:p>
            <a:pPr marL="342900" lvl="0" indent="-342900">
              <a:lnSpc>
                <a:spcPct val="107000"/>
              </a:lnSpc>
              <a:spcAft>
                <a:spcPts val="800"/>
              </a:spcAft>
              <a:buSzPts val="1000"/>
              <a:buFont typeface="Symbol" panose="05050102010706020507" pitchFamily="18" charset="2"/>
              <a:buChar char=""/>
              <a:tabLst>
                <a:tab pos="457200" algn="l"/>
              </a:tabLst>
            </a:pPr>
            <a:endParaRPr lang="tr-TR" sz="20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tr-TR" dirty="0"/>
          </a:p>
        </p:txBody>
      </p:sp>
    </p:spTree>
    <p:extLst>
      <p:ext uri="{BB962C8B-B14F-4D97-AF65-F5344CB8AC3E}">
        <p14:creationId xmlns:p14="http://schemas.microsoft.com/office/powerpoint/2010/main" val="39927782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EE33249-87D1-9A39-515F-053F5FB0E2CF}"/>
              </a:ext>
            </a:extLst>
          </p:cNvPr>
          <p:cNvSpPr>
            <a:spLocks noGrp="1"/>
          </p:cNvSpPr>
          <p:nvPr>
            <p:ph type="title"/>
          </p:nvPr>
        </p:nvSpPr>
        <p:spPr/>
        <p:txBody>
          <a:bodyPr/>
          <a:lstStyle/>
          <a:p>
            <a:pPr algn="ctr"/>
            <a:r>
              <a:rPr lang="tr-TR" dirty="0"/>
              <a:t>1</a:t>
            </a:r>
          </a:p>
        </p:txBody>
      </p:sp>
      <p:sp>
        <p:nvSpPr>
          <p:cNvPr id="3" name="İçerik Yer Tutucusu 2">
            <a:extLst>
              <a:ext uri="{FF2B5EF4-FFF2-40B4-BE49-F238E27FC236}">
                <a16:creationId xmlns:a16="http://schemas.microsoft.com/office/drawing/2014/main" id="{A4906949-80B4-4F78-2685-35FAA8E0AC79}"/>
              </a:ext>
            </a:extLst>
          </p:cNvPr>
          <p:cNvSpPr>
            <a:spLocks noGrp="1"/>
          </p:cNvSpPr>
          <p:nvPr>
            <p:ph idx="1"/>
          </p:nvPr>
        </p:nvSpPr>
        <p:spPr/>
        <p:txBody>
          <a:bodyPr/>
          <a:lstStyle/>
          <a:p>
            <a:pPr marL="342900" lvl="0" indent="-342900">
              <a:lnSpc>
                <a:spcPct val="107000"/>
              </a:lnSpc>
              <a:spcAft>
                <a:spcPts val="800"/>
              </a:spcAft>
              <a:buSzPts val="1000"/>
              <a:buFont typeface="Symbol" panose="05050102010706020507" pitchFamily="18" charset="2"/>
              <a:buChar char=""/>
              <a:tabLst>
                <a:tab pos="457200" algn="l"/>
              </a:tabLst>
            </a:pPr>
            <a:r>
              <a:rPr lang="en-US" sz="2000" b="1" kern="100" dirty="0">
                <a:effectLst/>
                <a:latin typeface="Aptos" panose="020B0004020202020204" pitchFamily="34" charset="0"/>
                <a:ea typeface="Aptos" panose="020B0004020202020204" pitchFamily="34" charset="0"/>
                <a:cs typeface="Times New Roman" panose="02020603050405020304" pitchFamily="18" charset="0"/>
              </a:rPr>
              <a:t>Research Question:</a:t>
            </a:r>
            <a:br>
              <a:rPr lang="en-US" sz="2000" kern="100" dirty="0">
                <a:effectLst/>
                <a:latin typeface="Aptos" panose="020B0004020202020204" pitchFamily="34" charset="0"/>
                <a:ea typeface="Aptos" panose="020B0004020202020204" pitchFamily="34" charset="0"/>
                <a:cs typeface="Times New Roman" panose="02020603050405020304" pitchFamily="18" charset="0"/>
              </a:rPr>
            </a:br>
            <a:r>
              <a:rPr lang="en-US" sz="2000" i="1" kern="100" dirty="0">
                <a:effectLst/>
                <a:latin typeface="Aptos" panose="020B0004020202020204" pitchFamily="34" charset="0"/>
                <a:ea typeface="Aptos" panose="020B0004020202020204" pitchFamily="34" charset="0"/>
                <a:cs typeface="Times New Roman" panose="02020603050405020304" pitchFamily="18" charset="0"/>
              </a:rPr>
              <a:t>How does vocabulary size influence the reading comprehension performance of intermediate EFL learners?</a:t>
            </a:r>
            <a:endParaRPr lang="tr-TR" sz="20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US" sz="2000" b="1" kern="100" dirty="0">
                <a:effectLst/>
                <a:latin typeface="Aptos" panose="020B0004020202020204" pitchFamily="34" charset="0"/>
                <a:ea typeface="Aptos" panose="020B0004020202020204" pitchFamily="34" charset="0"/>
                <a:cs typeface="Times New Roman" panose="02020603050405020304" pitchFamily="18" charset="0"/>
              </a:rPr>
              <a:t>Hypothesis:</a:t>
            </a:r>
            <a:br>
              <a:rPr lang="en-US" sz="2000" kern="100" dirty="0">
                <a:effectLst/>
                <a:latin typeface="Aptos" panose="020B0004020202020204" pitchFamily="34" charset="0"/>
                <a:ea typeface="Aptos" panose="020B0004020202020204" pitchFamily="34" charset="0"/>
                <a:cs typeface="Times New Roman" panose="02020603050405020304" pitchFamily="18" charset="0"/>
              </a:rPr>
            </a:br>
            <a:r>
              <a:rPr lang="en-US" sz="2000" i="1" kern="100" dirty="0">
                <a:effectLst/>
                <a:latin typeface="Aptos" panose="020B0004020202020204" pitchFamily="34" charset="0"/>
                <a:ea typeface="Aptos" panose="020B0004020202020204" pitchFamily="34" charset="0"/>
                <a:cs typeface="Times New Roman" panose="02020603050405020304" pitchFamily="18" charset="0"/>
              </a:rPr>
              <a:t>H₀ (Null Hypothesis): There is no significant relationship between vocabulary size and reading comprehension performance in intermediate EFL learners.</a:t>
            </a:r>
            <a:endParaRPr lang="tr-TR" sz="2000" i="1"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br>
              <a:rPr lang="en-US" sz="2000" kern="100" dirty="0">
                <a:effectLst/>
                <a:latin typeface="Aptos" panose="020B0004020202020204" pitchFamily="34" charset="0"/>
                <a:ea typeface="Aptos" panose="020B0004020202020204" pitchFamily="34" charset="0"/>
                <a:cs typeface="Times New Roman" panose="02020603050405020304" pitchFamily="18" charset="0"/>
              </a:rPr>
            </a:br>
            <a:r>
              <a:rPr lang="en-US" sz="2000" i="1" kern="100" dirty="0">
                <a:effectLst/>
                <a:latin typeface="Aptos" panose="020B0004020202020204" pitchFamily="34" charset="0"/>
                <a:ea typeface="Aptos" panose="020B0004020202020204" pitchFamily="34" charset="0"/>
                <a:cs typeface="Times New Roman" panose="02020603050405020304" pitchFamily="18" charset="0"/>
              </a:rPr>
              <a:t>H₁ (Alternative Hypothesis): There is a significant positive relationship between vocabulary size and reading comprehension performance in intermediate EFL learners.</a:t>
            </a:r>
            <a:endParaRPr lang="tr-TR" dirty="0"/>
          </a:p>
        </p:txBody>
      </p:sp>
    </p:spTree>
    <p:extLst>
      <p:ext uri="{BB962C8B-B14F-4D97-AF65-F5344CB8AC3E}">
        <p14:creationId xmlns:p14="http://schemas.microsoft.com/office/powerpoint/2010/main" val="42057268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CC77B7D-38CA-0EA5-8969-D249BB09C0ED}"/>
              </a:ext>
            </a:extLst>
          </p:cNvPr>
          <p:cNvSpPr>
            <a:spLocks noGrp="1"/>
          </p:cNvSpPr>
          <p:nvPr>
            <p:ph type="title"/>
          </p:nvPr>
        </p:nvSpPr>
        <p:spPr/>
        <p:txBody>
          <a:bodyPr/>
          <a:lstStyle/>
          <a:p>
            <a:pPr algn="ctr"/>
            <a:r>
              <a:rPr lang="tr-TR" dirty="0"/>
              <a:t>2</a:t>
            </a:r>
          </a:p>
        </p:txBody>
      </p:sp>
      <p:sp>
        <p:nvSpPr>
          <p:cNvPr id="3" name="İçerik Yer Tutucusu 2">
            <a:extLst>
              <a:ext uri="{FF2B5EF4-FFF2-40B4-BE49-F238E27FC236}">
                <a16:creationId xmlns:a16="http://schemas.microsoft.com/office/drawing/2014/main" id="{E2DC8712-2D35-A367-8316-9BB7700B533E}"/>
              </a:ext>
            </a:extLst>
          </p:cNvPr>
          <p:cNvSpPr>
            <a:spLocks noGrp="1"/>
          </p:cNvSpPr>
          <p:nvPr>
            <p:ph idx="1"/>
          </p:nvPr>
        </p:nvSpPr>
        <p:spPr/>
        <p:txBody>
          <a:bodyPr/>
          <a:lstStyle/>
          <a:p>
            <a:pPr>
              <a:lnSpc>
                <a:spcPct val="107000"/>
              </a:lnSpc>
              <a:spcAft>
                <a:spcPts val="800"/>
              </a:spcAft>
              <a:buNone/>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2. The Effect of Task-Based Language Teaching (TBLT) on Speaking Fluency</a:t>
            </a:r>
            <a:endParaRPr lang="tr-TR"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Research Question:</a:t>
            </a:r>
            <a:br>
              <a:rPr lang="en-US" sz="1800" kern="100" dirty="0">
                <a:effectLst/>
                <a:latin typeface="Aptos" panose="020B0004020202020204" pitchFamily="34" charset="0"/>
                <a:ea typeface="Aptos" panose="020B0004020202020204" pitchFamily="34" charset="0"/>
                <a:cs typeface="Times New Roman" panose="02020603050405020304" pitchFamily="18" charset="0"/>
              </a:rPr>
            </a:br>
            <a:r>
              <a:rPr lang="en-US" sz="1800" i="1" kern="100" dirty="0">
                <a:effectLst/>
                <a:latin typeface="Aptos" panose="020B0004020202020204" pitchFamily="34" charset="0"/>
                <a:ea typeface="Aptos" panose="020B0004020202020204" pitchFamily="34" charset="0"/>
                <a:cs typeface="Times New Roman" panose="02020603050405020304" pitchFamily="18" charset="0"/>
              </a:rPr>
              <a:t>What is the effect of task-based language teaching (TBLT) on the speaking fluency of adult ESL learners?</a:t>
            </a:r>
            <a:endParaRPr lang="tr-TR"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Hypothesis:</a:t>
            </a:r>
            <a:br>
              <a:rPr lang="en-US" sz="1800" kern="100" dirty="0">
                <a:effectLst/>
                <a:latin typeface="Aptos" panose="020B0004020202020204" pitchFamily="34" charset="0"/>
                <a:ea typeface="Aptos" panose="020B0004020202020204" pitchFamily="34" charset="0"/>
                <a:cs typeface="Times New Roman" panose="02020603050405020304" pitchFamily="18" charset="0"/>
              </a:rPr>
            </a:br>
            <a:r>
              <a:rPr lang="en-US" sz="1800" i="1" kern="100" dirty="0">
                <a:effectLst/>
                <a:latin typeface="Aptos" panose="020B0004020202020204" pitchFamily="34" charset="0"/>
                <a:ea typeface="Aptos" panose="020B0004020202020204" pitchFamily="34" charset="0"/>
                <a:cs typeface="Times New Roman" panose="02020603050405020304" pitchFamily="18" charset="0"/>
              </a:rPr>
              <a:t>H₀: Task-based language teaching does not significantly improve the speaking fluency of adult ESL learners.</a:t>
            </a:r>
            <a:br>
              <a:rPr lang="en-US" sz="1800" kern="100" dirty="0">
                <a:effectLst/>
                <a:latin typeface="Aptos" panose="020B0004020202020204" pitchFamily="34" charset="0"/>
                <a:ea typeface="Aptos" panose="020B0004020202020204" pitchFamily="34" charset="0"/>
                <a:cs typeface="Times New Roman" panose="02020603050405020304" pitchFamily="18" charset="0"/>
              </a:rPr>
            </a:br>
            <a:r>
              <a:rPr lang="en-US" sz="1800" i="1" kern="100" dirty="0">
                <a:effectLst/>
                <a:latin typeface="Aptos" panose="020B0004020202020204" pitchFamily="34" charset="0"/>
                <a:ea typeface="Aptos" panose="020B0004020202020204" pitchFamily="34" charset="0"/>
                <a:cs typeface="Times New Roman" panose="02020603050405020304" pitchFamily="18" charset="0"/>
              </a:rPr>
              <a:t>H₁: Task-based language teaching significantly improves the speaking fluency of adult ESL learners.</a:t>
            </a:r>
            <a:endParaRPr lang="tr-TR"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tr-TR" dirty="0"/>
          </a:p>
        </p:txBody>
      </p:sp>
    </p:spTree>
    <p:extLst>
      <p:ext uri="{BB962C8B-B14F-4D97-AF65-F5344CB8AC3E}">
        <p14:creationId xmlns:p14="http://schemas.microsoft.com/office/powerpoint/2010/main" val="19412437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40950B3-DE05-FC0C-38F7-AB1B8E3F64EA}"/>
              </a:ext>
            </a:extLst>
          </p:cNvPr>
          <p:cNvSpPr>
            <a:spLocks noGrp="1"/>
          </p:cNvSpPr>
          <p:nvPr>
            <p:ph type="title"/>
          </p:nvPr>
        </p:nvSpPr>
        <p:spPr/>
        <p:txBody>
          <a:bodyPr/>
          <a:lstStyle/>
          <a:p>
            <a:pPr algn="ctr"/>
            <a:r>
              <a:rPr lang="tr-TR" dirty="0"/>
              <a:t>3</a:t>
            </a:r>
          </a:p>
        </p:txBody>
      </p:sp>
      <p:sp>
        <p:nvSpPr>
          <p:cNvPr id="3" name="İçerik Yer Tutucusu 2">
            <a:extLst>
              <a:ext uri="{FF2B5EF4-FFF2-40B4-BE49-F238E27FC236}">
                <a16:creationId xmlns:a16="http://schemas.microsoft.com/office/drawing/2014/main" id="{1788397C-2481-9CCF-681F-E39633527B34}"/>
              </a:ext>
            </a:extLst>
          </p:cNvPr>
          <p:cNvSpPr>
            <a:spLocks noGrp="1"/>
          </p:cNvSpPr>
          <p:nvPr>
            <p:ph idx="1"/>
          </p:nvPr>
        </p:nvSpPr>
        <p:spPr/>
        <p:txBody>
          <a:bodyPr/>
          <a:lstStyle/>
          <a:p>
            <a:pPr>
              <a:lnSpc>
                <a:spcPct val="107000"/>
              </a:lnSpc>
              <a:spcAft>
                <a:spcPts val="800"/>
              </a:spcAft>
              <a:buNone/>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3. The Impact of Gamified Learning on Student Motivation in an Online EFL Course</a:t>
            </a:r>
            <a:endParaRPr lang="tr-TR"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Research Question:</a:t>
            </a:r>
            <a:br>
              <a:rPr lang="en-US" sz="1800" kern="100" dirty="0">
                <a:effectLst/>
                <a:latin typeface="Aptos" panose="020B0004020202020204" pitchFamily="34" charset="0"/>
                <a:ea typeface="Aptos" panose="020B0004020202020204" pitchFamily="34" charset="0"/>
                <a:cs typeface="Times New Roman" panose="02020603050405020304" pitchFamily="18" charset="0"/>
              </a:rPr>
            </a:br>
            <a:r>
              <a:rPr lang="en-US" sz="1800" i="1" kern="100" dirty="0">
                <a:effectLst/>
                <a:latin typeface="Aptos" panose="020B0004020202020204" pitchFamily="34" charset="0"/>
                <a:ea typeface="Aptos" panose="020B0004020202020204" pitchFamily="34" charset="0"/>
                <a:cs typeface="Times New Roman" panose="02020603050405020304" pitchFamily="18" charset="0"/>
              </a:rPr>
              <a:t>Does gamified learning increase student motivation in an online EFL course?</a:t>
            </a:r>
            <a:endParaRPr lang="tr-TR"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Hypothesis:</a:t>
            </a:r>
            <a:br>
              <a:rPr lang="en-US" sz="1800" kern="100" dirty="0">
                <a:effectLst/>
                <a:latin typeface="Aptos" panose="020B0004020202020204" pitchFamily="34" charset="0"/>
                <a:ea typeface="Aptos" panose="020B0004020202020204" pitchFamily="34" charset="0"/>
                <a:cs typeface="Times New Roman" panose="02020603050405020304" pitchFamily="18" charset="0"/>
              </a:rPr>
            </a:br>
            <a:r>
              <a:rPr lang="en-US" sz="1800" i="1" kern="100" dirty="0">
                <a:effectLst/>
                <a:latin typeface="Aptos" panose="020B0004020202020204" pitchFamily="34" charset="0"/>
                <a:ea typeface="Aptos" panose="020B0004020202020204" pitchFamily="34" charset="0"/>
                <a:cs typeface="Times New Roman" panose="02020603050405020304" pitchFamily="18" charset="0"/>
              </a:rPr>
              <a:t>H₀: Gamified learning has no significant impact on student motivation in an online EFL course.</a:t>
            </a:r>
            <a:br>
              <a:rPr lang="en-US" sz="1800" kern="100" dirty="0">
                <a:effectLst/>
                <a:latin typeface="Aptos" panose="020B0004020202020204" pitchFamily="34" charset="0"/>
                <a:ea typeface="Aptos" panose="020B0004020202020204" pitchFamily="34" charset="0"/>
                <a:cs typeface="Times New Roman" panose="02020603050405020304" pitchFamily="18" charset="0"/>
              </a:rPr>
            </a:br>
            <a:r>
              <a:rPr lang="en-US" sz="1800" i="1" kern="100" dirty="0">
                <a:effectLst/>
                <a:latin typeface="Aptos" panose="020B0004020202020204" pitchFamily="34" charset="0"/>
                <a:ea typeface="Aptos" panose="020B0004020202020204" pitchFamily="34" charset="0"/>
                <a:cs typeface="Times New Roman" panose="02020603050405020304" pitchFamily="18" charset="0"/>
              </a:rPr>
              <a:t>H₁: Gamified learning significantly increases student motivation in an online EFL course.</a:t>
            </a:r>
            <a:endParaRPr lang="tr-TR"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tr-TR" dirty="0"/>
          </a:p>
        </p:txBody>
      </p:sp>
    </p:spTree>
    <p:extLst>
      <p:ext uri="{BB962C8B-B14F-4D97-AF65-F5344CB8AC3E}">
        <p14:creationId xmlns:p14="http://schemas.microsoft.com/office/powerpoint/2010/main" val="11990105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10FBBE7-B569-CF70-D61F-A2DD7E04C9B9}"/>
              </a:ext>
            </a:extLst>
          </p:cNvPr>
          <p:cNvSpPr>
            <a:spLocks noGrp="1"/>
          </p:cNvSpPr>
          <p:nvPr>
            <p:ph type="title"/>
          </p:nvPr>
        </p:nvSpPr>
        <p:spPr/>
        <p:txBody>
          <a:bodyPr/>
          <a:lstStyle/>
          <a:p>
            <a:pPr algn="ctr"/>
            <a:r>
              <a:rPr lang="tr-TR" dirty="0"/>
              <a:t>4</a:t>
            </a:r>
          </a:p>
        </p:txBody>
      </p:sp>
      <p:sp>
        <p:nvSpPr>
          <p:cNvPr id="3" name="İçerik Yer Tutucusu 2">
            <a:extLst>
              <a:ext uri="{FF2B5EF4-FFF2-40B4-BE49-F238E27FC236}">
                <a16:creationId xmlns:a16="http://schemas.microsoft.com/office/drawing/2014/main" id="{74CEF477-1BBF-5177-3785-E45DC7AEE6F4}"/>
              </a:ext>
            </a:extLst>
          </p:cNvPr>
          <p:cNvSpPr>
            <a:spLocks noGrp="1"/>
          </p:cNvSpPr>
          <p:nvPr>
            <p:ph idx="1"/>
          </p:nvPr>
        </p:nvSpPr>
        <p:spPr/>
        <p:txBody>
          <a:bodyPr/>
          <a:lstStyle/>
          <a:p>
            <a:pPr>
              <a:lnSpc>
                <a:spcPct val="107000"/>
              </a:lnSpc>
              <a:spcAft>
                <a:spcPts val="800"/>
              </a:spcAft>
              <a:buNone/>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4. The Effect of Formative Feedback on Writing Accuracy in EFL Students</a:t>
            </a:r>
            <a:endParaRPr lang="tr-TR"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Research Question:</a:t>
            </a:r>
            <a:br>
              <a:rPr lang="en-US" sz="1800" kern="100" dirty="0">
                <a:effectLst/>
                <a:latin typeface="Aptos" panose="020B0004020202020204" pitchFamily="34" charset="0"/>
                <a:ea typeface="Aptos" panose="020B0004020202020204" pitchFamily="34" charset="0"/>
                <a:cs typeface="Times New Roman" panose="02020603050405020304" pitchFamily="18" charset="0"/>
              </a:rPr>
            </a:br>
            <a:r>
              <a:rPr lang="en-US" sz="1800" i="1" kern="100" dirty="0">
                <a:effectLst/>
                <a:latin typeface="Aptos" panose="020B0004020202020204" pitchFamily="34" charset="0"/>
                <a:ea typeface="Aptos" panose="020B0004020202020204" pitchFamily="34" charset="0"/>
                <a:cs typeface="Times New Roman" panose="02020603050405020304" pitchFamily="18" charset="0"/>
              </a:rPr>
              <a:t>What is the effect of formative teacher feedback on the writing accuracy of intermediate EFL students?</a:t>
            </a:r>
            <a:endParaRPr lang="tr-TR"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Hypothesis:</a:t>
            </a:r>
            <a:br>
              <a:rPr lang="en-US" sz="1800" kern="100" dirty="0">
                <a:effectLst/>
                <a:latin typeface="Aptos" panose="020B0004020202020204" pitchFamily="34" charset="0"/>
                <a:ea typeface="Aptos" panose="020B0004020202020204" pitchFamily="34" charset="0"/>
                <a:cs typeface="Times New Roman" panose="02020603050405020304" pitchFamily="18" charset="0"/>
              </a:rPr>
            </a:br>
            <a:r>
              <a:rPr lang="en-US" sz="1800" i="1" kern="100" dirty="0">
                <a:effectLst/>
                <a:latin typeface="Aptos" panose="020B0004020202020204" pitchFamily="34" charset="0"/>
                <a:ea typeface="Aptos" panose="020B0004020202020204" pitchFamily="34" charset="0"/>
                <a:cs typeface="Times New Roman" panose="02020603050405020304" pitchFamily="18" charset="0"/>
              </a:rPr>
              <a:t>H₀: Formative teacher feedback does not significantly improve writing accuracy in intermediate EFL students.</a:t>
            </a:r>
            <a:br>
              <a:rPr lang="en-US" sz="1800" kern="100" dirty="0">
                <a:effectLst/>
                <a:latin typeface="Aptos" panose="020B0004020202020204" pitchFamily="34" charset="0"/>
                <a:ea typeface="Aptos" panose="020B0004020202020204" pitchFamily="34" charset="0"/>
                <a:cs typeface="Times New Roman" panose="02020603050405020304" pitchFamily="18" charset="0"/>
              </a:rPr>
            </a:br>
            <a:r>
              <a:rPr lang="en-US" sz="1800" i="1" kern="100" dirty="0">
                <a:effectLst/>
                <a:latin typeface="Aptos" panose="020B0004020202020204" pitchFamily="34" charset="0"/>
                <a:ea typeface="Aptos" panose="020B0004020202020204" pitchFamily="34" charset="0"/>
                <a:cs typeface="Times New Roman" panose="02020603050405020304" pitchFamily="18" charset="0"/>
              </a:rPr>
              <a:t>H₁: Formative teacher feedback significantly improves writing accuracy in intermediate EFL students.</a:t>
            </a:r>
            <a:endParaRPr lang="tr-TR"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tr-TR" dirty="0"/>
          </a:p>
        </p:txBody>
      </p:sp>
    </p:spTree>
    <p:extLst>
      <p:ext uri="{BB962C8B-B14F-4D97-AF65-F5344CB8AC3E}">
        <p14:creationId xmlns:p14="http://schemas.microsoft.com/office/powerpoint/2010/main" val="4161221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EF406A5-E275-473F-CFE7-8AC61A174B5F}"/>
              </a:ext>
            </a:extLst>
          </p:cNvPr>
          <p:cNvSpPr>
            <a:spLocks noGrp="1"/>
          </p:cNvSpPr>
          <p:nvPr>
            <p:ph type="title"/>
          </p:nvPr>
        </p:nvSpPr>
        <p:spPr/>
        <p:txBody>
          <a:bodyPr/>
          <a:lstStyle/>
          <a:p>
            <a:r>
              <a:rPr lang="tr-TR" dirty="0" err="1"/>
              <a:t>Practice</a:t>
            </a:r>
            <a:r>
              <a:rPr lang="tr-TR" dirty="0"/>
              <a:t> Time</a:t>
            </a:r>
          </a:p>
        </p:txBody>
      </p:sp>
      <p:sp>
        <p:nvSpPr>
          <p:cNvPr id="3" name="İçerik Yer Tutucusu 2">
            <a:extLst>
              <a:ext uri="{FF2B5EF4-FFF2-40B4-BE49-F238E27FC236}">
                <a16:creationId xmlns:a16="http://schemas.microsoft.com/office/drawing/2014/main" id="{DD3E68F8-D636-0780-D479-BECA542F69B0}"/>
              </a:ext>
            </a:extLst>
          </p:cNvPr>
          <p:cNvSpPr>
            <a:spLocks noGrp="1"/>
          </p:cNvSpPr>
          <p:nvPr>
            <p:ph idx="1"/>
          </p:nvPr>
        </p:nvSpPr>
        <p:spPr/>
        <p:txBody>
          <a:bodyPr/>
          <a:lstStyle/>
          <a:p>
            <a:r>
              <a:rPr lang="tr-TR" dirty="0" err="1"/>
              <a:t>Let’s</a:t>
            </a:r>
            <a:r>
              <a:rPr lang="tr-TR" dirty="0"/>
              <a:t> </a:t>
            </a:r>
            <a:r>
              <a:rPr lang="tr-TR" dirty="0" err="1"/>
              <a:t>go</a:t>
            </a:r>
            <a:r>
              <a:rPr lang="tr-TR" dirty="0"/>
              <a:t> </a:t>
            </a:r>
            <a:r>
              <a:rPr lang="tr-TR" dirty="0" err="1"/>
              <a:t>to</a:t>
            </a:r>
            <a:r>
              <a:rPr lang="tr-TR" dirty="0"/>
              <a:t> Workout </a:t>
            </a:r>
            <a:r>
              <a:rPr lang="tr-TR"/>
              <a:t>Rooms</a:t>
            </a:r>
          </a:p>
        </p:txBody>
      </p:sp>
    </p:spTree>
    <p:extLst>
      <p:ext uri="{BB962C8B-B14F-4D97-AF65-F5344CB8AC3E}">
        <p14:creationId xmlns:p14="http://schemas.microsoft.com/office/powerpoint/2010/main" val="33459224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3E786F61-7658-4120-84ED-E028D92C0605}"/>
              </a:ext>
            </a:extLst>
          </p:cNvPr>
          <p:cNvPicPr>
            <a:picLocks noChangeAspect="1"/>
          </p:cNvPicPr>
          <p:nvPr/>
        </p:nvPicPr>
        <p:blipFill>
          <a:blip r:embed="rId2"/>
          <a:stretch>
            <a:fillRect/>
          </a:stretch>
        </p:blipFill>
        <p:spPr>
          <a:xfrm>
            <a:off x="428749" y="77694"/>
            <a:ext cx="11202149" cy="6490447"/>
          </a:xfrm>
          <a:prstGeom prst="rect">
            <a:avLst/>
          </a:prstGeom>
        </p:spPr>
      </p:pic>
    </p:spTree>
    <p:extLst>
      <p:ext uri="{BB962C8B-B14F-4D97-AF65-F5344CB8AC3E}">
        <p14:creationId xmlns:p14="http://schemas.microsoft.com/office/powerpoint/2010/main" val="28967670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E42AC5E-ED0A-4357-BAD4-9FD0B0871328}"/>
              </a:ext>
            </a:extLst>
          </p:cNvPr>
          <p:cNvSpPr>
            <a:spLocks noGrp="1"/>
          </p:cNvSpPr>
          <p:nvPr>
            <p:ph type="title"/>
          </p:nvPr>
        </p:nvSpPr>
        <p:spPr/>
        <p:txBody>
          <a:bodyPr/>
          <a:lstStyle/>
          <a:p>
            <a:r>
              <a:rPr kumimoji="0" lang="tr-TR" sz="2000" b="0" i="0" u="none" strike="noStrike" kern="1200" cap="none" spc="0" normalizeH="0" baseline="0" noProof="0" dirty="0">
                <a:ln>
                  <a:noFill/>
                </a:ln>
                <a:solidFill>
                  <a:srgbClr val="191B0E"/>
                </a:solidFill>
                <a:effectLst/>
                <a:uLnTx/>
                <a:uFillTx/>
                <a:latin typeface="Arial Black" panose="020B0A04020102020204"/>
                <a:ea typeface="+mj-ea"/>
                <a:cs typeface="+mj-cs"/>
              </a:rPr>
              <a:t>An </a:t>
            </a:r>
            <a:r>
              <a:rPr lang="tr-TR" sz="2000" spc="0" dirty="0">
                <a:solidFill>
                  <a:srgbClr val="191B0E"/>
                </a:solidFill>
                <a:latin typeface="Arial Black" panose="020B0A04020102020204"/>
              </a:rPr>
              <a:t>E</a:t>
            </a:r>
            <a:r>
              <a:rPr kumimoji="0" lang="tr-TR" sz="2000" b="0" i="0" u="none" strike="noStrike" kern="1200" cap="none" spc="0" normalizeH="0" baseline="0" noProof="0" dirty="0" err="1">
                <a:ln>
                  <a:noFill/>
                </a:ln>
                <a:solidFill>
                  <a:srgbClr val="191B0E"/>
                </a:solidFill>
                <a:effectLst/>
                <a:uLnTx/>
                <a:uFillTx/>
                <a:latin typeface="Arial Black" panose="020B0A04020102020204"/>
                <a:ea typeface="+mj-ea"/>
                <a:cs typeface="+mj-cs"/>
              </a:rPr>
              <a:t>xample</a:t>
            </a:r>
            <a:r>
              <a:rPr kumimoji="0" lang="tr-TR" sz="2000" b="0" i="0" u="none" strike="noStrike" kern="1200" cap="none" spc="0" normalizeH="0" baseline="0" noProof="0" dirty="0">
                <a:ln>
                  <a:noFill/>
                </a:ln>
                <a:solidFill>
                  <a:srgbClr val="191B0E"/>
                </a:solidFill>
                <a:effectLst/>
                <a:uLnTx/>
                <a:uFillTx/>
                <a:latin typeface="Arial Black" panose="020B0A04020102020204"/>
                <a:ea typeface="+mj-ea"/>
                <a:cs typeface="+mj-cs"/>
              </a:rPr>
              <a:t> </a:t>
            </a:r>
            <a:r>
              <a:rPr kumimoji="0" lang="tr-TR" sz="2000" b="0" i="0" u="none" strike="noStrike" kern="1200" cap="none" spc="0" normalizeH="0" baseline="0" noProof="0" dirty="0" err="1">
                <a:ln>
                  <a:noFill/>
                </a:ln>
                <a:solidFill>
                  <a:srgbClr val="191B0E"/>
                </a:solidFill>
                <a:effectLst/>
                <a:uLnTx/>
                <a:uFillTx/>
                <a:latin typeface="Arial Black" panose="020B0A04020102020204"/>
                <a:ea typeface="+mj-ea"/>
                <a:cs typeface="+mj-cs"/>
              </a:rPr>
              <a:t>Script</a:t>
            </a:r>
            <a:r>
              <a:rPr kumimoji="0" lang="tr-TR" sz="2000" b="0" i="0" u="none" strike="noStrike" kern="1200" cap="none" spc="0" normalizeH="0" baseline="0" noProof="0" dirty="0">
                <a:ln>
                  <a:noFill/>
                </a:ln>
                <a:solidFill>
                  <a:srgbClr val="191B0E"/>
                </a:solidFill>
                <a:effectLst/>
                <a:uLnTx/>
                <a:uFillTx/>
                <a:latin typeface="Arial Black" panose="020B0A04020102020204"/>
                <a:ea typeface="+mj-ea"/>
                <a:cs typeface="+mj-cs"/>
              </a:rPr>
              <a:t> </a:t>
            </a:r>
            <a:r>
              <a:rPr kumimoji="0" lang="tr-TR" sz="2000" b="0" i="0" u="none" strike="noStrike" kern="1200" cap="none" spc="0" normalizeH="0" baseline="0" noProof="0" dirty="0" err="1">
                <a:ln>
                  <a:noFill/>
                </a:ln>
                <a:solidFill>
                  <a:srgbClr val="191B0E"/>
                </a:solidFill>
                <a:effectLst/>
                <a:uLnTx/>
                <a:uFillTx/>
                <a:latin typeface="Arial Black" panose="020B0A04020102020204"/>
                <a:ea typeface="+mj-ea"/>
                <a:cs typeface="+mj-cs"/>
              </a:rPr>
              <a:t>to</a:t>
            </a:r>
            <a:r>
              <a:rPr kumimoji="0" lang="tr-TR" sz="2000" b="0" i="0" u="none" strike="noStrike" kern="1200" cap="none" spc="0" normalizeH="0" baseline="0" noProof="0" dirty="0">
                <a:ln>
                  <a:noFill/>
                </a:ln>
                <a:solidFill>
                  <a:srgbClr val="191B0E"/>
                </a:solidFill>
                <a:effectLst/>
                <a:uLnTx/>
                <a:uFillTx/>
                <a:latin typeface="Arial Black" panose="020B0A04020102020204"/>
                <a:ea typeface="+mj-ea"/>
                <a:cs typeface="+mj-cs"/>
              </a:rPr>
              <a:t> </a:t>
            </a:r>
            <a:r>
              <a:rPr kumimoji="0" lang="tr-TR" sz="2000" b="0" i="0" u="none" strike="noStrike" kern="1200" cap="none" spc="0" normalizeH="0" baseline="0" noProof="0" dirty="0" err="1">
                <a:ln>
                  <a:noFill/>
                </a:ln>
                <a:solidFill>
                  <a:srgbClr val="191B0E"/>
                </a:solidFill>
                <a:effectLst/>
                <a:uLnTx/>
                <a:uFillTx/>
                <a:latin typeface="Arial Black" panose="020B0A04020102020204"/>
                <a:ea typeface="+mj-ea"/>
                <a:cs typeface="+mj-cs"/>
              </a:rPr>
              <a:t>Context</a:t>
            </a:r>
            <a:r>
              <a:rPr kumimoji="0" lang="tr-TR" sz="2000" b="0" i="0" u="none" strike="noStrike" kern="1200" cap="none" spc="0" normalizeH="0" baseline="0" noProof="0" dirty="0">
                <a:ln>
                  <a:noFill/>
                </a:ln>
                <a:solidFill>
                  <a:srgbClr val="191B0E"/>
                </a:solidFill>
                <a:effectLst/>
                <a:uLnTx/>
                <a:uFillTx/>
                <a:latin typeface="Arial Black" panose="020B0A04020102020204"/>
                <a:ea typeface="+mj-ea"/>
                <a:cs typeface="+mj-cs"/>
              </a:rPr>
              <a:t> in </a:t>
            </a:r>
            <a:r>
              <a:rPr kumimoji="0" lang="tr-TR" sz="2000" b="0" i="0" u="none" strike="noStrike" kern="1200" cap="none" spc="0" normalizeH="0" baseline="0" noProof="0" dirty="0" err="1">
                <a:ln>
                  <a:noFill/>
                </a:ln>
                <a:solidFill>
                  <a:srgbClr val="191B0E"/>
                </a:solidFill>
                <a:effectLst/>
                <a:uLnTx/>
                <a:uFillTx/>
                <a:latin typeface="Arial Black" panose="020B0A04020102020204"/>
                <a:ea typeface="+mj-ea"/>
                <a:cs typeface="+mj-cs"/>
              </a:rPr>
              <a:t>Research</a:t>
            </a:r>
            <a:r>
              <a:rPr kumimoji="0" lang="tr-TR" sz="2000" b="0" i="0" u="none" strike="noStrike" kern="1200" cap="none" spc="0" normalizeH="0" baseline="0" noProof="0" dirty="0">
                <a:ln>
                  <a:noFill/>
                </a:ln>
                <a:solidFill>
                  <a:srgbClr val="191B0E"/>
                </a:solidFill>
                <a:effectLst/>
                <a:uLnTx/>
                <a:uFillTx/>
                <a:latin typeface="Arial Black" panose="020B0A04020102020204"/>
                <a:ea typeface="+mj-ea"/>
                <a:cs typeface="+mj-cs"/>
              </a:rPr>
              <a:t> Problem</a:t>
            </a:r>
            <a:endParaRPr lang="tr-TR" dirty="0"/>
          </a:p>
        </p:txBody>
      </p:sp>
      <p:sp>
        <p:nvSpPr>
          <p:cNvPr id="3" name="İçerik Yer Tutucusu 2">
            <a:extLst>
              <a:ext uri="{FF2B5EF4-FFF2-40B4-BE49-F238E27FC236}">
                <a16:creationId xmlns:a16="http://schemas.microsoft.com/office/drawing/2014/main" id="{EE2FFEDE-7730-4E3E-87E1-3F9BCFB1E458}"/>
              </a:ext>
            </a:extLst>
          </p:cNvPr>
          <p:cNvSpPr>
            <a:spLocks noGrp="1"/>
          </p:cNvSpPr>
          <p:nvPr>
            <p:ph idx="1"/>
          </p:nvPr>
        </p:nvSpPr>
        <p:spPr/>
        <p:txBody>
          <a:bodyPr/>
          <a:lstStyle/>
          <a:p>
            <a:pPr marL="0" marR="0" lvl="0" indent="0" algn="l" defTabSz="914400" rtl="0" eaLnBrk="1" fontAlgn="auto" latinLnBrk="0" hangingPunct="1">
              <a:lnSpc>
                <a:spcPct val="94000"/>
              </a:lnSpc>
              <a:spcBef>
                <a:spcPts val="1000"/>
              </a:spcBef>
              <a:spcAft>
                <a:spcPts val="200"/>
              </a:spcAft>
              <a:buClrTx/>
              <a:buSzTx/>
              <a:buFont typeface="Franklin Gothic Book" panose="020B0503020102020204" pitchFamily="34" charset="0"/>
              <a:buNone/>
              <a:tabLst/>
              <a:defRPr/>
            </a:pPr>
            <a:r>
              <a:rPr kumimoji="0" lang="tr-TR" sz="2400" b="0" i="1" u="none" strike="noStrike" kern="1200" cap="none" spc="0" normalizeH="0" baseline="0" noProof="0" dirty="0">
                <a:ln>
                  <a:noFill/>
                </a:ln>
                <a:solidFill>
                  <a:srgbClr val="000000"/>
                </a:solidFill>
                <a:effectLst/>
                <a:uLnTx/>
                <a:uFillTx/>
                <a:latin typeface="Univers-Light"/>
                <a:ea typeface="+mn-ea"/>
                <a:cs typeface="+mn-cs"/>
              </a:rPr>
              <a:t>I</a:t>
            </a:r>
            <a:r>
              <a:rPr kumimoji="0" lang="en-US" sz="2400" b="0" i="1" u="none" strike="noStrike" kern="1200" cap="none" spc="0" normalizeH="0" baseline="0" noProof="0" dirty="0">
                <a:ln>
                  <a:noFill/>
                </a:ln>
                <a:solidFill>
                  <a:srgbClr val="000000"/>
                </a:solidFill>
                <a:effectLst/>
                <a:uLnTx/>
                <a:uFillTx/>
                <a:latin typeface="Univers-Light"/>
                <a:ea typeface="+mn-ea"/>
                <a:cs typeface="+mn-cs"/>
              </a:rPr>
              <a:t>n recent years there has been a growing concern regarding</a:t>
            </a:r>
            <a:r>
              <a:rPr kumimoji="0" lang="tr-TR" sz="2400" b="0" i="1" u="none" strike="noStrike" kern="1200" cap="none" spc="0" normalizeH="0" baseline="0" noProof="0" dirty="0">
                <a:ln>
                  <a:noFill/>
                </a:ln>
                <a:solidFill>
                  <a:srgbClr val="000000"/>
                </a:solidFill>
                <a:effectLst/>
                <a:uLnTx/>
                <a:uFillTx/>
                <a:latin typeface="Univers-Light"/>
                <a:ea typeface="+mn-ea"/>
                <a:cs typeface="+mn-cs"/>
              </a:rPr>
              <a:t> </a:t>
            </a:r>
            <a:r>
              <a:rPr kumimoji="0" lang="en-US" sz="2400" b="0" i="1" u="none" strike="noStrike" kern="1200" cap="none" spc="0" normalizeH="0" baseline="0" noProof="0" dirty="0">
                <a:ln>
                  <a:noFill/>
                </a:ln>
                <a:solidFill>
                  <a:srgbClr val="000000"/>
                </a:solidFill>
                <a:effectLst/>
                <a:uLnTx/>
                <a:uFillTx/>
                <a:latin typeface="Univers-Light"/>
                <a:ea typeface="+mn-ea"/>
                <a:cs typeface="+mn-cs"/>
              </a:rPr>
              <a:t>the current state of the educational system in the United</a:t>
            </a:r>
            <a:r>
              <a:rPr kumimoji="0" lang="tr-TR" sz="2400" b="0" i="1" u="none" strike="noStrike" kern="1200" cap="none" spc="0" normalizeH="0" baseline="0" noProof="0" dirty="0">
                <a:ln>
                  <a:noFill/>
                </a:ln>
                <a:solidFill>
                  <a:srgbClr val="000000"/>
                </a:solidFill>
                <a:effectLst/>
                <a:uLnTx/>
                <a:uFillTx/>
                <a:latin typeface="Univers-Light"/>
                <a:ea typeface="+mn-ea"/>
                <a:cs typeface="+mn-cs"/>
              </a:rPr>
              <a:t> </a:t>
            </a:r>
            <a:r>
              <a:rPr kumimoji="0" lang="en-US" sz="2400" b="0" i="1" u="none" strike="noStrike" kern="1200" cap="none" spc="0" normalizeH="0" baseline="0" noProof="0" dirty="0">
                <a:ln>
                  <a:noFill/>
                </a:ln>
                <a:solidFill>
                  <a:srgbClr val="000000"/>
                </a:solidFill>
                <a:effectLst/>
                <a:uLnTx/>
                <a:uFillTx/>
                <a:latin typeface="Univers-Light"/>
                <a:ea typeface="+mn-ea"/>
                <a:cs typeface="+mn-cs"/>
              </a:rPr>
              <a:t>States. For example, in comparison to other countries, high</a:t>
            </a:r>
            <a:r>
              <a:rPr kumimoji="0" lang="tr-TR" sz="2400" b="0" i="1" u="none" strike="noStrike" kern="1200" cap="none" spc="0" normalizeH="0" baseline="0" noProof="0" dirty="0">
                <a:ln>
                  <a:noFill/>
                </a:ln>
                <a:solidFill>
                  <a:srgbClr val="000000"/>
                </a:solidFill>
                <a:effectLst/>
                <a:uLnTx/>
                <a:uFillTx/>
                <a:latin typeface="Univers-Light"/>
                <a:ea typeface="+mn-ea"/>
                <a:cs typeface="+mn-cs"/>
              </a:rPr>
              <a:t> </a:t>
            </a:r>
            <a:r>
              <a:rPr kumimoji="0" lang="en-US" sz="2400" b="0" i="1" u="none" strike="noStrike" kern="1200" cap="none" spc="0" normalizeH="0" baseline="0" noProof="0" dirty="0">
                <a:ln>
                  <a:noFill/>
                </a:ln>
                <a:solidFill>
                  <a:srgbClr val="000000"/>
                </a:solidFill>
                <a:effectLst/>
                <a:uLnTx/>
                <a:uFillTx/>
                <a:latin typeface="Univers-Light"/>
                <a:ea typeface="+mn-ea"/>
                <a:cs typeface="+mn-cs"/>
              </a:rPr>
              <a:t>school students in the United States are falling behind</a:t>
            </a:r>
            <a:r>
              <a:rPr kumimoji="0" lang="tr-TR" sz="2400" b="0" i="1" u="none" strike="noStrike" kern="1200" cap="none" spc="0" normalizeH="0" baseline="0" noProof="0" dirty="0">
                <a:ln>
                  <a:noFill/>
                </a:ln>
                <a:solidFill>
                  <a:srgbClr val="000000"/>
                </a:solidFill>
                <a:effectLst/>
                <a:uLnTx/>
                <a:uFillTx/>
                <a:latin typeface="Univers-Light"/>
                <a:ea typeface="+mn-ea"/>
                <a:cs typeface="+mn-cs"/>
              </a:rPr>
              <a:t> </a:t>
            </a:r>
            <a:r>
              <a:rPr kumimoji="0" lang="en-US" sz="2400" b="0" i="1" u="none" strike="noStrike" kern="1200" cap="none" spc="0" normalizeH="0" baseline="0" noProof="0" dirty="0">
                <a:ln>
                  <a:noFill/>
                </a:ln>
                <a:solidFill>
                  <a:srgbClr val="000000"/>
                </a:solidFill>
                <a:effectLst/>
                <a:uLnTx/>
                <a:uFillTx/>
                <a:latin typeface="Univers-Light"/>
                <a:ea typeface="+mn-ea"/>
                <a:cs typeface="+mn-cs"/>
              </a:rPr>
              <a:t>students in other countries on various measures of academic</a:t>
            </a:r>
            <a:r>
              <a:rPr kumimoji="0" lang="tr-TR" sz="2400" b="0" i="1" u="none" strike="noStrike" kern="1200" cap="none" spc="0" normalizeH="0" baseline="0" noProof="0" dirty="0">
                <a:ln>
                  <a:noFill/>
                </a:ln>
                <a:solidFill>
                  <a:srgbClr val="000000"/>
                </a:solidFill>
                <a:effectLst/>
                <a:uLnTx/>
                <a:uFillTx/>
                <a:latin typeface="Univers-Light"/>
                <a:ea typeface="+mn-ea"/>
                <a:cs typeface="+mn-cs"/>
              </a:rPr>
              <a:t> </a:t>
            </a:r>
            <a:r>
              <a:rPr kumimoji="0" lang="en-US" sz="2400" b="0" i="1" u="none" strike="noStrike" kern="1200" cap="none" spc="0" normalizeH="0" baseline="0" noProof="0" dirty="0">
                <a:ln>
                  <a:noFill/>
                </a:ln>
                <a:solidFill>
                  <a:srgbClr val="000000"/>
                </a:solidFill>
                <a:effectLst/>
                <a:uLnTx/>
                <a:uFillTx/>
                <a:latin typeface="Univers-Light"/>
                <a:ea typeface="+mn-ea"/>
                <a:cs typeface="+mn-cs"/>
              </a:rPr>
              <a:t>achievement . . . given these concerns, one goal of</a:t>
            </a:r>
            <a:r>
              <a:rPr kumimoji="0" lang="tr-TR" sz="2400" b="0" i="1" u="none" strike="noStrike" kern="1200" cap="none" spc="0" normalizeH="0" baseline="0" noProof="0" dirty="0">
                <a:ln>
                  <a:noFill/>
                </a:ln>
                <a:solidFill>
                  <a:srgbClr val="000000"/>
                </a:solidFill>
                <a:effectLst/>
                <a:uLnTx/>
                <a:uFillTx/>
                <a:latin typeface="Univers-Light"/>
                <a:ea typeface="+mn-ea"/>
                <a:cs typeface="+mn-cs"/>
              </a:rPr>
              <a:t> </a:t>
            </a:r>
            <a:r>
              <a:rPr kumimoji="0" lang="en-US" sz="2400" b="0" i="1" u="none" strike="noStrike" kern="1200" cap="none" spc="0" normalizeH="0" baseline="0" noProof="0" dirty="0">
                <a:ln>
                  <a:noFill/>
                </a:ln>
                <a:solidFill>
                  <a:srgbClr val="000000"/>
                </a:solidFill>
                <a:effectLst/>
                <a:uLnTx/>
                <a:uFillTx/>
                <a:latin typeface="Univers-Light"/>
                <a:ea typeface="+mn-ea"/>
                <a:cs typeface="+mn-cs"/>
              </a:rPr>
              <a:t>this research was to examine the relative contributions of</a:t>
            </a:r>
            <a:r>
              <a:rPr kumimoji="0" lang="tr-TR" sz="2400" b="0" i="1" u="none" strike="noStrike" kern="1200" cap="none" spc="0" normalizeH="0" baseline="0" noProof="0" dirty="0">
                <a:ln>
                  <a:noFill/>
                </a:ln>
                <a:solidFill>
                  <a:srgbClr val="000000"/>
                </a:solidFill>
                <a:effectLst/>
                <a:uLnTx/>
                <a:uFillTx/>
                <a:latin typeface="Univers-Light"/>
                <a:ea typeface="+mn-ea"/>
                <a:cs typeface="+mn-cs"/>
              </a:rPr>
              <a:t> </a:t>
            </a:r>
            <a:r>
              <a:rPr kumimoji="0" lang="en-US" sz="2400" b="0" i="1" u="none" strike="noStrike" kern="1200" cap="none" spc="0" normalizeH="0" baseline="0" noProof="0" dirty="0">
                <a:ln>
                  <a:noFill/>
                </a:ln>
                <a:solidFill>
                  <a:srgbClr val="000000"/>
                </a:solidFill>
                <a:effectLst/>
                <a:uLnTx/>
                <a:uFillTx/>
                <a:latin typeface="Univers-Light"/>
                <a:ea typeface="+mn-ea"/>
                <a:cs typeface="+mn-cs"/>
              </a:rPr>
              <a:t>cognitive abilities to students’ science achievement. </a:t>
            </a:r>
            <a:endParaRPr kumimoji="0" lang="tr-TR" sz="2400" b="0" i="1" u="none" strike="noStrike" kern="1200" cap="none" spc="0" normalizeH="0" baseline="0" noProof="0" dirty="0">
              <a:ln>
                <a:noFill/>
              </a:ln>
              <a:solidFill>
                <a:srgbClr val="000000"/>
              </a:solidFill>
              <a:effectLst/>
              <a:uLnTx/>
              <a:uFillTx/>
              <a:latin typeface="Univers-Light"/>
              <a:ea typeface="+mn-ea"/>
              <a:cs typeface="+mn-cs"/>
            </a:endParaRPr>
          </a:p>
          <a:p>
            <a:pPr marL="0" marR="0" lvl="0" indent="0" algn="l" defTabSz="914400" rtl="0" eaLnBrk="1" fontAlgn="auto" latinLnBrk="0" hangingPunct="1">
              <a:lnSpc>
                <a:spcPct val="94000"/>
              </a:lnSpc>
              <a:spcBef>
                <a:spcPts val="1000"/>
              </a:spcBef>
              <a:spcAft>
                <a:spcPts val="200"/>
              </a:spcAft>
              <a:buClrTx/>
              <a:buSzTx/>
              <a:buFont typeface="Franklin Gothic Book" panose="020B0503020102020204" pitchFamily="34" charset="0"/>
              <a:buNone/>
              <a:tabLst/>
              <a:defRPr/>
            </a:pPr>
            <a:endParaRPr kumimoji="0" lang="tr-TR" sz="2000" b="0" i="0" u="none" strike="noStrike" kern="1200" cap="none" spc="0" normalizeH="0" baseline="0" noProof="0" dirty="0">
              <a:ln>
                <a:noFill/>
              </a:ln>
              <a:solidFill>
                <a:srgbClr val="000000"/>
              </a:solidFill>
              <a:effectLst/>
              <a:uLnTx/>
              <a:uFillTx/>
              <a:latin typeface="Univers-Light"/>
              <a:ea typeface="+mn-ea"/>
              <a:cs typeface="+mn-cs"/>
            </a:endParaRPr>
          </a:p>
          <a:p>
            <a:pPr marL="0" marR="0" lvl="0" indent="0" algn="r" defTabSz="914400" rtl="0" eaLnBrk="1" fontAlgn="auto" latinLnBrk="0" hangingPunct="1">
              <a:lnSpc>
                <a:spcPct val="94000"/>
              </a:lnSpc>
              <a:spcBef>
                <a:spcPts val="1000"/>
              </a:spcBef>
              <a:spcAft>
                <a:spcPts val="200"/>
              </a:spcAft>
              <a:buClrTx/>
              <a:buSzTx/>
              <a:buFont typeface="Franklin Gothic Book" panose="020B0503020102020204" pitchFamily="34" charset="0"/>
              <a:buNone/>
              <a:tabLst/>
              <a:defRPr/>
            </a:pPr>
            <a:r>
              <a:rPr kumimoji="0" lang="tr-TR" sz="1600" b="0" i="0" u="none" strike="noStrike" kern="1200" cap="none" spc="0" normalizeH="0" baseline="0" noProof="0" dirty="0">
                <a:ln>
                  <a:noFill/>
                </a:ln>
                <a:solidFill>
                  <a:srgbClr val="000000"/>
                </a:solidFill>
                <a:effectLst/>
                <a:uLnTx/>
                <a:uFillTx/>
                <a:latin typeface="Univers-Light"/>
                <a:ea typeface="+mn-ea"/>
                <a:cs typeface="+mn-cs"/>
              </a:rPr>
              <a:t>(</a:t>
            </a:r>
            <a:r>
              <a:rPr kumimoji="0" lang="en-US" sz="1600" b="0" i="0" u="none" strike="noStrike" kern="1200" cap="none" spc="0" normalizeH="0" baseline="0" noProof="0" dirty="0">
                <a:ln>
                  <a:noFill/>
                </a:ln>
                <a:solidFill>
                  <a:srgbClr val="000000"/>
                </a:solidFill>
                <a:effectLst/>
                <a:uLnTx/>
                <a:uFillTx/>
                <a:latin typeface="Univers-Light"/>
                <a:ea typeface="+mn-ea"/>
                <a:cs typeface="+mn-cs"/>
              </a:rPr>
              <a:t>O’Reilly, &amp; McNamara, 2007</a:t>
            </a:r>
            <a:r>
              <a:rPr kumimoji="0" lang="tr-TR" sz="1600" b="0" i="0" u="none" strike="noStrike" kern="1200" cap="none" spc="0" normalizeH="0" baseline="0" noProof="0" dirty="0">
                <a:ln>
                  <a:noFill/>
                </a:ln>
                <a:solidFill>
                  <a:srgbClr val="000000"/>
                </a:solidFill>
                <a:effectLst/>
                <a:uLnTx/>
                <a:uFillTx/>
                <a:latin typeface="Univers-Light"/>
                <a:ea typeface="+mn-ea"/>
                <a:cs typeface="+mn-cs"/>
              </a:rPr>
              <a:t>, </a:t>
            </a:r>
            <a:r>
              <a:rPr kumimoji="0" lang="tr-TR" sz="1600" b="0" i="0" u="none" strike="noStrike" kern="1200" cap="none" spc="0" normalizeH="0" baseline="0" noProof="0" dirty="0" err="1">
                <a:ln>
                  <a:noFill/>
                </a:ln>
                <a:solidFill>
                  <a:srgbClr val="000000"/>
                </a:solidFill>
                <a:effectLst/>
                <a:uLnTx/>
                <a:uFillTx/>
                <a:latin typeface="Univers-Light"/>
                <a:ea typeface="+mn-ea"/>
                <a:cs typeface="+mn-cs"/>
              </a:rPr>
              <a:t>cited</a:t>
            </a:r>
            <a:r>
              <a:rPr kumimoji="0" lang="tr-TR" sz="1600" b="0" i="0" u="none" strike="noStrike" kern="1200" cap="none" spc="0" normalizeH="0" baseline="0" noProof="0" dirty="0">
                <a:ln>
                  <a:noFill/>
                </a:ln>
                <a:solidFill>
                  <a:srgbClr val="000000"/>
                </a:solidFill>
                <a:effectLst/>
                <a:uLnTx/>
                <a:uFillTx/>
                <a:latin typeface="Univers-Light"/>
                <a:ea typeface="+mn-ea"/>
                <a:cs typeface="+mn-cs"/>
              </a:rPr>
              <a:t> in </a:t>
            </a:r>
            <a:r>
              <a:rPr kumimoji="0" lang="tr-TR" sz="1600" b="0" i="0" u="none" strike="noStrike" kern="1200" cap="none" spc="0" normalizeH="0" baseline="0" noProof="0" dirty="0" err="1">
                <a:ln>
                  <a:noFill/>
                </a:ln>
                <a:solidFill>
                  <a:srgbClr val="191B0E"/>
                </a:solidFill>
                <a:effectLst/>
                <a:uLnTx/>
                <a:uFillTx/>
                <a:latin typeface="Arial" panose="020B0604020202020204"/>
                <a:ea typeface="+mn-ea"/>
                <a:cs typeface="+mn-cs"/>
              </a:rPr>
              <a:t>McMillan</a:t>
            </a:r>
            <a:r>
              <a:rPr kumimoji="0" lang="tr-TR" sz="1600" b="0" i="0" u="none" strike="noStrike" kern="1200" cap="none" spc="0" normalizeH="0" baseline="0" noProof="0" dirty="0">
                <a:ln>
                  <a:noFill/>
                </a:ln>
                <a:solidFill>
                  <a:srgbClr val="191B0E"/>
                </a:solidFill>
                <a:effectLst/>
                <a:uLnTx/>
                <a:uFillTx/>
                <a:latin typeface="Arial" panose="020B0604020202020204"/>
                <a:ea typeface="+mn-ea"/>
                <a:cs typeface="+mn-cs"/>
              </a:rPr>
              <a:t> &amp; </a:t>
            </a:r>
            <a:r>
              <a:rPr kumimoji="0" lang="tr-TR" sz="1600" b="0" i="0" u="none" strike="noStrike" kern="1200" cap="none" spc="0" normalizeH="0" baseline="0" noProof="0" dirty="0" err="1">
                <a:ln>
                  <a:noFill/>
                </a:ln>
                <a:solidFill>
                  <a:srgbClr val="191B0E"/>
                </a:solidFill>
                <a:effectLst/>
                <a:uLnTx/>
                <a:uFillTx/>
                <a:latin typeface="Arial" panose="020B0604020202020204"/>
                <a:ea typeface="+mn-ea"/>
                <a:cs typeface="+mn-cs"/>
              </a:rPr>
              <a:t>Schumacher</a:t>
            </a:r>
            <a:r>
              <a:rPr kumimoji="0" lang="tr-TR" sz="1600" b="0" i="0" u="none" strike="noStrike" kern="1200" cap="none" spc="0" normalizeH="0" baseline="0" noProof="0" dirty="0">
                <a:ln>
                  <a:noFill/>
                </a:ln>
                <a:solidFill>
                  <a:srgbClr val="191B0E"/>
                </a:solidFill>
                <a:effectLst/>
                <a:uLnTx/>
                <a:uFillTx/>
                <a:latin typeface="Arial" panose="020B0604020202020204"/>
                <a:ea typeface="+mn-ea"/>
                <a:cs typeface="+mn-cs"/>
              </a:rPr>
              <a:t>, 2013, p. 58)</a:t>
            </a:r>
          </a:p>
          <a:p>
            <a:endParaRPr lang="tr-TR" dirty="0"/>
          </a:p>
        </p:txBody>
      </p:sp>
    </p:spTree>
    <p:extLst>
      <p:ext uri="{BB962C8B-B14F-4D97-AF65-F5344CB8AC3E}">
        <p14:creationId xmlns:p14="http://schemas.microsoft.com/office/powerpoint/2010/main" val="15293316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71DD84F2-5ECA-4AB9-9331-7B6A7574B91E}"/>
              </a:ext>
            </a:extLst>
          </p:cNvPr>
          <p:cNvPicPr>
            <a:picLocks noChangeAspect="1"/>
          </p:cNvPicPr>
          <p:nvPr/>
        </p:nvPicPr>
        <p:blipFill>
          <a:blip r:embed="rId2"/>
          <a:stretch>
            <a:fillRect/>
          </a:stretch>
        </p:blipFill>
        <p:spPr>
          <a:xfrm>
            <a:off x="323982" y="0"/>
            <a:ext cx="11342089" cy="6738029"/>
          </a:xfrm>
          <a:prstGeom prst="rect">
            <a:avLst/>
          </a:prstGeom>
        </p:spPr>
      </p:pic>
    </p:spTree>
    <p:extLst>
      <p:ext uri="{BB962C8B-B14F-4D97-AF65-F5344CB8AC3E}">
        <p14:creationId xmlns:p14="http://schemas.microsoft.com/office/powerpoint/2010/main" val="3902612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21DB495-FF2D-461F-80C9-02178F612CBC}"/>
              </a:ext>
            </a:extLst>
          </p:cNvPr>
          <p:cNvSpPr>
            <a:spLocks noGrp="1"/>
          </p:cNvSpPr>
          <p:nvPr>
            <p:ph type="title"/>
          </p:nvPr>
        </p:nvSpPr>
        <p:spPr/>
        <p:txBody>
          <a:bodyPr/>
          <a:lstStyle/>
          <a:p>
            <a:r>
              <a:rPr kumimoji="0" lang="tr-TR" sz="2000" b="0" i="0" u="none" strike="noStrike" kern="1200" cap="none" spc="0" normalizeH="0" baseline="0" noProof="0" dirty="0">
                <a:ln>
                  <a:noFill/>
                </a:ln>
                <a:solidFill>
                  <a:srgbClr val="191B0E"/>
                </a:solidFill>
                <a:effectLst/>
                <a:uLnTx/>
                <a:uFillTx/>
                <a:latin typeface="Arial Black" panose="020B0A04020102020204"/>
                <a:ea typeface="+mj-ea"/>
                <a:cs typeface="+mj-cs"/>
              </a:rPr>
              <a:t>Purpose Statement </a:t>
            </a:r>
            <a:r>
              <a:rPr kumimoji="0" lang="tr-TR" sz="2000" b="0" i="0" u="none" strike="noStrike" kern="1200" cap="none" spc="0" normalizeH="0" baseline="0" noProof="0" dirty="0" err="1">
                <a:ln>
                  <a:noFill/>
                </a:ln>
                <a:solidFill>
                  <a:srgbClr val="191B0E"/>
                </a:solidFill>
                <a:effectLst/>
                <a:uLnTx/>
                <a:uFillTx/>
                <a:latin typeface="Arial Black" panose="020B0A04020102020204"/>
                <a:ea typeface="+mj-ea"/>
                <a:cs typeface="+mj-cs"/>
              </a:rPr>
              <a:t>Examples</a:t>
            </a:r>
            <a:endParaRPr lang="tr-TR" dirty="0"/>
          </a:p>
        </p:txBody>
      </p:sp>
      <p:sp>
        <p:nvSpPr>
          <p:cNvPr id="3" name="İçerik Yer Tutucusu 2">
            <a:extLst>
              <a:ext uri="{FF2B5EF4-FFF2-40B4-BE49-F238E27FC236}">
                <a16:creationId xmlns:a16="http://schemas.microsoft.com/office/drawing/2014/main" id="{D2EE6C75-5D94-4A40-AE8B-9DE97CD2988E}"/>
              </a:ext>
            </a:extLst>
          </p:cNvPr>
          <p:cNvSpPr>
            <a:spLocks noGrp="1"/>
          </p:cNvSpPr>
          <p:nvPr>
            <p:ph idx="1"/>
          </p:nvPr>
        </p:nvSpPr>
        <p:spPr/>
        <p:txBody>
          <a:bodyPr>
            <a:normAutofit lnSpcReduction="10000"/>
          </a:bodyPr>
          <a:lstStyle/>
          <a:p>
            <a:pPr marL="384048" marR="0" lvl="0" indent="-384048" algn="l" defTabSz="914400" rtl="0" eaLnBrk="1" fontAlgn="auto" latinLnBrk="0" hangingPunct="1">
              <a:lnSpc>
                <a:spcPct val="94000"/>
              </a:lnSpc>
              <a:spcBef>
                <a:spcPts val="1000"/>
              </a:spcBef>
              <a:spcAft>
                <a:spcPts val="200"/>
              </a:spcAft>
              <a:buClrTx/>
              <a:buSzTx/>
              <a:buFont typeface="Franklin Gothic Book" panose="020B0503020102020204" pitchFamily="34" charset="0"/>
              <a:buChar char="■"/>
              <a:tabLst/>
              <a:defRPr/>
            </a:pPr>
            <a:r>
              <a:rPr kumimoji="0" lang="tr-TR" sz="1800" b="0" i="0" u="none" strike="noStrike" kern="1200" cap="none" spc="0" normalizeH="0" baseline="0" noProof="0" dirty="0">
                <a:ln>
                  <a:noFill/>
                </a:ln>
                <a:solidFill>
                  <a:srgbClr val="191B0E"/>
                </a:solidFill>
                <a:effectLst/>
                <a:uLnTx/>
                <a:uFillTx/>
                <a:latin typeface="Goudy"/>
                <a:ea typeface="+mn-ea"/>
                <a:cs typeface="+mn-cs"/>
              </a:rPr>
              <a:t>B</a:t>
            </a:r>
            <a:r>
              <a:rPr kumimoji="0" lang="en-US" sz="1800" b="0" i="0" u="none" strike="noStrike" kern="1200" cap="none" spc="0" normalizeH="0" baseline="0" noProof="0" dirty="0">
                <a:ln>
                  <a:noFill/>
                </a:ln>
                <a:solidFill>
                  <a:srgbClr val="191B0E"/>
                </a:solidFill>
                <a:effectLst/>
                <a:uLnTx/>
                <a:uFillTx/>
                <a:latin typeface="Goudy"/>
                <a:ea typeface="+mn-ea"/>
                <a:cs typeface="+mn-cs"/>
              </a:rPr>
              <a:t>road</a:t>
            </a:r>
            <a:r>
              <a:rPr kumimoji="0" lang="tr-TR" sz="1800" b="0" i="0" u="none" strike="noStrike" kern="1200" cap="none" spc="0" normalizeH="0" baseline="0" noProof="0" dirty="0">
                <a:ln>
                  <a:noFill/>
                </a:ln>
                <a:solidFill>
                  <a:srgbClr val="191B0E"/>
                </a:solidFill>
                <a:effectLst/>
                <a:uLnTx/>
                <a:uFillTx/>
                <a:latin typeface="Goudy"/>
                <a:ea typeface="+mn-ea"/>
                <a:cs typeface="+mn-cs"/>
              </a:rPr>
              <a:t> </a:t>
            </a:r>
            <a:r>
              <a:rPr kumimoji="0" lang="tr-TR" sz="1800" b="0" i="0" u="none" strike="noStrike" kern="1200" cap="none" spc="0" normalizeH="0" baseline="0" noProof="0" dirty="0" err="1">
                <a:ln>
                  <a:noFill/>
                </a:ln>
                <a:solidFill>
                  <a:srgbClr val="191B0E"/>
                </a:solidFill>
                <a:effectLst/>
                <a:uLnTx/>
                <a:uFillTx/>
                <a:latin typeface="Goudy"/>
                <a:ea typeface="+mn-ea"/>
                <a:cs typeface="+mn-cs"/>
              </a:rPr>
              <a:t>purpose</a:t>
            </a:r>
            <a:r>
              <a:rPr kumimoji="0" lang="tr-TR" sz="1800" b="0" i="0" u="none" strike="noStrike" kern="1200" cap="none" spc="0" normalizeH="0" baseline="0" noProof="0" dirty="0">
                <a:ln>
                  <a:noFill/>
                </a:ln>
                <a:solidFill>
                  <a:srgbClr val="191B0E"/>
                </a:solidFill>
                <a:effectLst/>
                <a:uLnTx/>
                <a:uFillTx/>
                <a:latin typeface="Goudy"/>
                <a:ea typeface="+mn-ea"/>
                <a:cs typeface="+mn-cs"/>
              </a:rPr>
              <a:t> </a:t>
            </a:r>
            <a:r>
              <a:rPr kumimoji="0" lang="tr-TR" sz="1800" b="0" i="0" u="none" strike="noStrike" kern="1200" cap="none" spc="0" normalizeH="0" baseline="0" noProof="0" dirty="0" err="1">
                <a:ln>
                  <a:noFill/>
                </a:ln>
                <a:solidFill>
                  <a:srgbClr val="191B0E"/>
                </a:solidFill>
                <a:effectLst/>
                <a:uLnTx/>
                <a:uFillTx/>
                <a:latin typeface="Goudy"/>
                <a:ea typeface="+mn-ea"/>
                <a:cs typeface="+mn-cs"/>
              </a:rPr>
              <a:t>statements</a:t>
            </a:r>
            <a:r>
              <a:rPr kumimoji="0" lang="tr-TR" sz="1800" b="0" i="0" u="none" strike="noStrike" kern="1200" cap="none" spc="0" normalizeH="0" baseline="0" noProof="0" dirty="0">
                <a:ln>
                  <a:noFill/>
                </a:ln>
                <a:solidFill>
                  <a:srgbClr val="191B0E"/>
                </a:solidFill>
                <a:effectLst/>
                <a:uLnTx/>
                <a:uFillTx/>
                <a:latin typeface="Goudy"/>
                <a:ea typeface="+mn-ea"/>
                <a:cs typeface="+mn-cs"/>
              </a:rPr>
              <a:t>:</a:t>
            </a:r>
            <a:endParaRPr kumimoji="0" lang="en-US" sz="1800" b="0" i="0" u="none" strike="noStrike" kern="1200" cap="none" spc="0" normalizeH="0" baseline="0" noProof="0" dirty="0">
              <a:ln>
                <a:noFill/>
              </a:ln>
              <a:solidFill>
                <a:srgbClr val="191B0E"/>
              </a:solidFill>
              <a:effectLst/>
              <a:uLnTx/>
              <a:uFillTx/>
              <a:latin typeface="Goudy"/>
              <a:ea typeface="+mn-ea"/>
              <a:cs typeface="+mn-cs"/>
            </a:endParaRPr>
          </a:p>
          <a:p>
            <a:pPr marL="914400" marR="0" lvl="1" indent="-384048" algn="l" defTabSz="914400" rtl="0" eaLnBrk="1" fontAlgn="auto" latinLnBrk="0" hangingPunct="1">
              <a:lnSpc>
                <a:spcPct val="94000"/>
              </a:lnSpc>
              <a:spcBef>
                <a:spcPts val="500"/>
              </a:spcBef>
              <a:spcAft>
                <a:spcPts val="200"/>
              </a:spcAft>
              <a:buClrTx/>
              <a:buSzTx/>
              <a:buFont typeface="Franklin Gothic Book" panose="020B0503020102020204" pitchFamily="34" charset="0"/>
              <a:buChar char="–"/>
              <a:tabLst/>
              <a:defRPr/>
            </a:pPr>
            <a:r>
              <a:rPr kumimoji="0" lang="en-US" sz="1800" b="0" i="0" u="none" strike="noStrike" kern="1200" cap="none" spc="0" normalizeH="0" baseline="0" noProof="0" dirty="0">
                <a:ln>
                  <a:noFill/>
                </a:ln>
                <a:solidFill>
                  <a:srgbClr val="191B0E"/>
                </a:solidFill>
                <a:effectLst/>
                <a:uLnTx/>
                <a:uFillTx/>
                <a:latin typeface="Goudy"/>
                <a:ea typeface="+mn-ea"/>
                <a:cs typeface="+mn-cs"/>
              </a:rPr>
              <a:t>The purpose of this study is to investigate effective approaches to mainstreaming exceptional</a:t>
            </a:r>
            <a:r>
              <a:rPr kumimoji="0" lang="tr-TR" sz="1800" b="0" i="0" u="none" strike="noStrike" kern="1200" cap="none" spc="0" normalizeH="0" baseline="0" noProof="0" dirty="0">
                <a:ln>
                  <a:noFill/>
                </a:ln>
                <a:solidFill>
                  <a:srgbClr val="191B0E"/>
                </a:solidFill>
                <a:effectLst/>
                <a:uLnTx/>
                <a:uFillTx/>
                <a:latin typeface="Goudy"/>
                <a:ea typeface="+mn-ea"/>
                <a:cs typeface="+mn-cs"/>
              </a:rPr>
              <a:t> </a:t>
            </a:r>
            <a:r>
              <a:rPr kumimoji="0" lang="tr-TR" sz="1800" b="0" i="0" u="none" strike="noStrike" kern="1200" cap="none" spc="0" normalizeH="0" baseline="0" noProof="0" dirty="0" err="1">
                <a:ln>
                  <a:noFill/>
                </a:ln>
                <a:solidFill>
                  <a:srgbClr val="191B0E"/>
                </a:solidFill>
                <a:effectLst/>
                <a:uLnTx/>
                <a:uFillTx/>
                <a:latin typeface="Goudy"/>
                <a:ea typeface="+mn-ea"/>
                <a:cs typeface="+mn-cs"/>
              </a:rPr>
              <a:t>students</a:t>
            </a:r>
            <a:r>
              <a:rPr kumimoji="0" lang="tr-TR" sz="1800" b="0" i="0" u="none" strike="noStrike" kern="1200" cap="none" spc="0" normalizeH="0" baseline="0" noProof="0" dirty="0">
                <a:ln>
                  <a:noFill/>
                </a:ln>
                <a:solidFill>
                  <a:srgbClr val="191B0E"/>
                </a:solidFill>
                <a:effectLst/>
                <a:uLnTx/>
                <a:uFillTx/>
                <a:latin typeface="Goudy"/>
                <a:ea typeface="+mn-ea"/>
                <a:cs typeface="+mn-cs"/>
              </a:rPr>
              <a:t>.</a:t>
            </a:r>
          </a:p>
          <a:p>
            <a:pPr marL="914400" marR="0" lvl="1" indent="-384048" algn="l" defTabSz="914400" rtl="0" eaLnBrk="1" fontAlgn="auto" latinLnBrk="0" hangingPunct="1">
              <a:lnSpc>
                <a:spcPct val="94000"/>
              </a:lnSpc>
              <a:spcBef>
                <a:spcPts val="500"/>
              </a:spcBef>
              <a:spcAft>
                <a:spcPts val="200"/>
              </a:spcAft>
              <a:buClrTx/>
              <a:buSzTx/>
              <a:buFont typeface="Franklin Gothic Book" panose="020B0503020102020204" pitchFamily="34" charset="0"/>
              <a:buChar char="–"/>
              <a:tabLst/>
              <a:defRPr/>
            </a:pPr>
            <a:r>
              <a:rPr kumimoji="0" lang="en-US" sz="1800" b="0" i="0" u="none" strike="noStrike" kern="1200" cap="none" spc="0" normalizeH="0" baseline="0" noProof="0" dirty="0">
                <a:ln>
                  <a:noFill/>
                </a:ln>
                <a:solidFill>
                  <a:srgbClr val="191B0E"/>
                </a:solidFill>
                <a:effectLst/>
                <a:uLnTx/>
                <a:uFillTx/>
                <a:latin typeface="Goudy"/>
                <a:ea typeface="+mn-ea"/>
                <a:cs typeface="+mn-cs"/>
              </a:rPr>
              <a:t>The purpose of this study is to determine the dropout rate.</a:t>
            </a:r>
          </a:p>
          <a:p>
            <a:pPr marL="914400" marR="0" lvl="1" indent="-384048" algn="l" defTabSz="914400" rtl="0" eaLnBrk="1" fontAlgn="auto" latinLnBrk="0" hangingPunct="1">
              <a:lnSpc>
                <a:spcPct val="94000"/>
              </a:lnSpc>
              <a:spcBef>
                <a:spcPts val="500"/>
              </a:spcBef>
              <a:spcAft>
                <a:spcPts val="200"/>
              </a:spcAft>
              <a:buClrTx/>
              <a:buSzTx/>
              <a:buFont typeface="Franklin Gothic Book" panose="020B0503020102020204" pitchFamily="34" charset="0"/>
              <a:buChar char="–"/>
              <a:tabLst/>
              <a:defRPr/>
            </a:pPr>
            <a:r>
              <a:rPr kumimoji="0" lang="en-US" sz="1800" b="0" i="0" u="none" strike="noStrike" kern="1200" cap="none" spc="0" normalizeH="0" baseline="0" noProof="0" dirty="0">
                <a:ln>
                  <a:noFill/>
                </a:ln>
                <a:solidFill>
                  <a:srgbClr val="191B0E"/>
                </a:solidFill>
                <a:effectLst/>
                <a:uLnTx/>
                <a:uFillTx/>
                <a:latin typeface="Goudy"/>
                <a:ea typeface="+mn-ea"/>
                <a:cs typeface="+mn-cs"/>
              </a:rPr>
              <a:t>The purpose of this study is to identify factors predicting teacher satisfaction.</a:t>
            </a:r>
          </a:p>
          <a:p>
            <a:pPr marL="914400" marR="0" lvl="1" indent="-384048" algn="l" defTabSz="914400" rtl="0" eaLnBrk="1" fontAlgn="auto" latinLnBrk="0" hangingPunct="1">
              <a:lnSpc>
                <a:spcPct val="94000"/>
              </a:lnSpc>
              <a:spcBef>
                <a:spcPts val="500"/>
              </a:spcBef>
              <a:spcAft>
                <a:spcPts val="200"/>
              </a:spcAft>
              <a:buClrTx/>
              <a:buSzTx/>
              <a:buFont typeface="Franklin Gothic Book" panose="020B0503020102020204" pitchFamily="34" charset="0"/>
              <a:buChar char="–"/>
              <a:tabLst/>
              <a:defRPr/>
            </a:pPr>
            <a:r>
              <a:rPr kumimoji="0" lang="en-US" sz="1800" b="0" i="0" u="none" strike="noStrike" kern="1200" cap="none" spc="0" normalizeH="0" baseline="0" noProof="0" dirty="0">
                <a:ln>
                  <a:noFill/>
                </a:ln>
                <a:solidFill>
                  <a:srgbClr val="191B0E"/>
                </a:solidFill>
                <a:effectLst/>
                <a:uLnTx/>
                <a:uFillTx/>
                <a:latin typeface="Goudy"/>
                <a:ea typeface="+mn-ea"/>
                <a:cs typeface="+mn-cs"/>
              </a:rPr>
              <a:t>The purpose of this study is to provide empirical evidence of students’ views of performance</a:t>
            </a:r>
            <a:r>
              <a:rPr kumimoji="0" lang="tr-TR" sz="1800" b="0" i="0" u="none" strike="noStrike" kern="1200" cap="none" spc="0" normalizeH="0" baseline="0" noProof="0" dirty="0">
                <a:ln>
                  <a:noFill/>
                </a:ln>
                <a:solidFill>
                  <a:srgbClr val="191B0E"/>
                </a:solidFill>
                <a:effectLst/>
                <a:uLnTx/>
                <a:uFillTx/>
                <a:latin typeface="Goudy"/>
                <a:ea typeface="+mn-ea"/>
                <a:cs typeface="+mn-cs"/>
              </a:rPr>
              <a:t> </a:t>
            </a:r>
            <a:r>
              <a:rPr kumimoji="0" lang="tr-TR" sz="1800" b="0" i="0" u="none" strike="noStrike" kern="1200" cap="none" spc="0" normalizeH="0" baseline="0" noProof="0" dirty="0" err="1">
                <a:ln>
                  <a:noFill/>
                </a:ln>
                <a:solidFill>
                  <a:srgbClr val="191B0E"/>
                </a:solidFill>
                <a:effectLst/>
                <a:uLnTx/>
                <a:uFillTx/>
                <a:latin typeface="Goudy"/>
                <a:ea typeface="+mn-ea"/>
                <a:cs typeface="+mn-cs"/>
              </a:rPr>
              <a:t>assessment</a:t>
            </a:r>
            <a:r>
              <a:rPr kumimoji="0" lang="tr-TR" sz="1800" b="0" i="0" u="none" strike="noStrike" kern="1200" cap="none" spc="0" normalizeH="0" baseline="0" noProof="0" dirty="0">
                <a:ln>
                  <a:noFill/>
                </a:ln>
                <a:solidFill>
                  <a:srgbClr val="191B0E"/>
                </a:solidFill>
                <a:effectLst/>
                <a:uLnTx/>
                <a:uFillTx/>
                <a:latin typeface="Goudy"/>
                <a:ea typeface="+mn-ea"/>
                <a:cs typeface="+mn-cs"/>
              </a:rPr>
              <a:t>.</a:t>
            </a:r>
          </a:p>
          <a:p>
            <a:pPr marL="384048" marR="0" lvl="0" indent="-384048" algn="l" defTabSz="914400" rtl="0" eaLnBrk="1" fontAlgn="auto" latinLnBrk="0" hangingPunct="1">
              <a:lnSpc>
                <a:spcPct val="94000"/>
              </a:lnSpc>
              <a:spcBef>
                <a:spcPts val="1000"/>
              </a:spcBef>
              <a:spcAft>
                <a:spcPts val="200"/>
              </a:spcAft>
              <a:buClrTx/>
              <a:buSzTx/>
              <a:buFont typeface="Franklin Gothic Book" panose="020B0503020102020204" pitchFamily="34" charset="0"/>
              <a:buChar char="■"/>
              <a:tabLst/>
              <a:defRPr/>
            </a:pPr>
            <a:r>
              <a:rPr kumimoji="0" lang="tr-TR" sz="1800" b="0" i="0" u="none" strike="noStrike" kern="1200" cap="none" spc="0" normalizeH="0" baseline="0" noProof="0" dirty="0">
                <a:ln>
                  <a:noFill/>
                </a:ln>
                <a:solidFill>
                  <a:srgbClr val="191B0E"/>
                </a:solidFill>
                <a:effectLst/>
                <a:uLnTx/>
                <a:uFillTx/>
                <a:latin typeface="Goudy"/>
                <a:ea typeface="+mn-ea"/>
                <a:cs typeface="+mn-cs"/>
              </a:rPr>
              <a:t>M</a:t>
            </a:r>
            <a:r>
              <a:rPr kumimoji="0" lang="en-US" sz="1800" b="0" i="0" u="none" strike="noStrike" kern="1200" cap="none" spc="0" normalizeH="0" baseline="0" noProof="0" dirty="0">
                <a:ln>
                  <a:noFill/>
                </a:ln>
                <a:solidFill>
                  <a:srgbClr val="191B0E"/>
                </a:solidFill>
                <a:effectLst/>
                <a:uLnTx/>
                <a:uFillTx/>
                <a:latin typeface="Goudy"/>
                <a:ea typeface="+mn-ea"/>
                <a:cs typeface="+mn-cs"/>
              </a:rPr>
              <a:t>ore specific</a:t>
            </a:r>
            <a:r>
              <a:rPr kumimoji="0" lang="tr-TR" sz="1800" b="0" i="0" u="none" strike="noStrike" kern="1200" cap="none" spc="0" normalizeH="0" baseline="0" noProof="0" dirty="0">
                <a:ln>
                  <a:noFill/>
                </a:ln>
                <a:solidFill>
                  <a:srgbClr val="191B0E"/>
                </a:solidFill>
                <a:effectLst/>
                <a:uLnTx/>
                <a:uFillTx/>
                <a:latin typeface="Goudy"/>
                <a:ea typeface="+mn-ea"/>
                <a:cs typeface="+mn-cs"/>
              </a:rPr>
              <a:t> </a:t>
            </a:r>
            <a:r>
              <a:rPr kumimoji="0" lang="tr-TR" sz="1800" b="0" i="0" u="none" strike="noStrike" kern="1200" cap="none" spc="0" normalizeH="0" baseline="0" noProof="0" dirty="0" err="1">
                <a:ln>
                  <a:noFill/>
                </a:ln>
                <a:solidFill>
                  <a:srgbClr val="191B0E"/>
                </a:solidFill>
                <a:effectLst/>
                <a:uLnTx/>
                <a:uFillTx/>
                <a:latin typeface="Goudy"/>
                <a:ea typeface="+mn-ea"/>
                <a:cs typeface="+mn-cs"/>
              </a:rPr>
              <a:t>ones</a:t>
            </a:r>
            <a:r>
              <a:rPr kumimoji="0" lang="en-US" sz="1800" b="0" i="0" u="none" strike="noStrike" kern="1200" cap="none" spc="0" normalizeH="0" baseline="0" noProof="0" dirty="0">
                <a:ln>
                  <a:noFill/>
                </a:ln>
                <a:solidFill>
                  <a:srgbClr val="191B0E"/>
                </a:solidFill>
                <a:effectLst/>
                <a:uLnTx/>
                <a:uFillTx/>
                <a:latin typeface="Goudy"/>
                <a:ea typeface="+mn-ea"/>
                <a:cs typeface="+mn-cs"/>
              </a:rPr>
              <a:t>:</a:t>
            </a:r>
          </a:p>
          <a:p>
            <a:pPr marL="914400" marR="0" lvl="1" indent="-384048" algn="l" defTabSz="914400" rtl="0" eaLnBrk="1" fontAlgn="auto" latinLnBrk="0" hangingPunct="1">
              <a:lnSpc>
                <a:spcPct val="94000"/>
              </a:lnSpc>
              <a:spcBef>
                <a:spcPts val="500"/>
              </a:spcBef>
              <a:spcAft>
                <a:spcPts val="200"/>
              </a:spcAft>
              <a:buClrTx/>
              <a:buSzTx/>
              <a:buFont typeface="Franklin Gothic Book" panose="020B0503020102020204" pitchFamily="34" charset="0"/>
              <a:buChar char="–"/>
              <a:tabLst/>
              <a:defRPr/>
            </a:pPr>
            <a:r>
              <a:rPr kumimoji="0" lang="en-US" sz="1800" b="0" i="0" u="none" strike="noStrike" kern="1200" cap="none" spc="0" normalizeH="0" baseline="0" noProof="0" dirty="0">
                <a:ln>
                  <a:noFill/>
                </a:ln>
                <a:solidFill>
                  <a:srgbClr val="191B0E"/>
                </a:solidFill>
                <a:effectLst/>
                <a:uLnTx/>
                <a:uFillTx/>
                <a:latin typeface="Goudy"/>
                <a:ea typeface="+mn-ea"/>
                <a:cs typeface="+mn-cs"/>
              </a:rPr>
              <a:t>The purpose of this study is to investigate the relationship between teachers’ experience and</a:t>
            </a:r>
            <a:r>
              <a:rPr kumimoji="0" lang="tr-TR" sz="1800" b="0" i="0" u="none" strike="noStrike" kern="1200" cap="none" spc="0" normalizeH="0" baseline="0" noProof="0" dirty="0">
                <a:ln>
                  <a:noFill/>
                </a:ln>
                <a:solidFill>
                  <a:srgbClr val="191B0E"/>
                </a:solidFill>
                <a:effectLst/>
                <a:uLnTx/>
                <a:uFillTx/>
                <a:latin typeface="Goudy"/>
                <a:ea typeface="+mn-ea"/>
                <a:cs typeface="+mn-cs"/>
              </a:rPr>
              <a:t> </a:t>
            </a:r>
            <a:r>
              <a:rPr kumimoji="0" lang="en-US" sz="1800" b="0" i="0" u="none" strike="noStrike" kern="1200" cap="none" spc="0" normalizeH="0" baseline="0" noProof="0" dirty="0">
                <a:ln>
                  <a:noFill/>
                </a:ln>
                <a:solidFill>
                  <a:srgbClr val="191B0E"/>
                </a:solidFill>
                <a:effectLst/>
                <a:uLnTx/>
                <a:uFillTx/>
                <a:latin typeface="Goudy"/>
                <a:ea typeface="+mn-ea"/>
                <a:cs typeface="+mn-cs"/>
              </a:rPr>
              <a:t>student disruptions in the classroom.</a:t>
            </a:r>
          </a:p>
          <a:p>
            <a:pPr marL="914400" marR="0" lvl="1" indent="-384048" algn="l" defTabSz="914400" rtl="0" eaLnBrk="1" fontAlgn="auto" latinLnBrk="0" hangingPunct="1">
              <a:lnSpc>
                <a:spcPct val="94000"/>
              </a:lnSpc>
              <a:spcBef>
                <a:spcPts val="500"/>
              </a:spcBef>
              <a:spcAft>
                <a:spcPts val="200"/>
              </a:spcAft>
              <a:buClrTx/>
              <a:buSzTx/>
              <a:buFont typeface="Franklin Gothic Book" panose="020B0503020102020204" pitchFamily="34" charset="0"/>
              <a:buChar char="–"/>
              <a:tabLst/>
              <a:defRPr/>
            </a:pPr>
            <a:r>
              <a:rPr kumimoji="0" lang="en-US" sz="1800" b="0" i="0" u="none" strike="noStrike" kern="1200" cap="none" spc="0" normalizeH="0" baseline="0" noProof="0" dirty="0">
                <a:ln>
                  <a:noFill/>
                </a:ln>
                <a:solidFill>
                  <a:srgbClr val="191B0E"/>
                </a:solidFill>
                <a:effectLst/>
                <a:uLnTx/>
                <a:uFillTx/>
                <a:latin typeface="Goudy"/>
                <a:ea typeface="+mn-ea"/>
                <a:cs typeface="+mn-cs"/>
              </a:rPr>
              <a:t>The purpose of this investigation was to relate student knowledge of test-taking strategies to</a:t>
            </a:r>
            <a:r>
              <a:rPr kumimoji="0" lang="tr-TR" sz="1800" b="0" i="0" u="none" strike="noStrike" kern="1200" cap="none" spc="0" normalizeH="0" baseline="0" noProof="0" dirty="0">
                <a:ln>
                  <a:noFill/>
                </a:ln>
                <a:solidFill>
                  <a:srgbClr val="191B0E"/>
                </a:solidFill>
                <a:effectLst/>
                <a:uLnTx/>
                <a:uFillTx/>
                <a:latin typeface="Goudy"/>
                <a:ea typeface="+mn-ea"/>
                <a:cs typeface="+mn-cs"/>
              </a:rPr>
              <a:t> </a:t>
            </a:r>
            <a:r>
              <a:rPr kumimoji="0" lang="en-US" sz="1800" b="0" i="0" u="none" strike="noStrike" kern="1200" cap="none" spc="0" normalizeH="0" baseline="0" noProof="0" dirty="0">
                <a:ln>
                  <a:noFill/>
                </a:ln>
                <a:solidFill>
                  <a:srgbClr val="191B0E"/>
                </a:solidFill>
                <a:effectLst/>
                <a:uLnTx/>
                <a:uFillTx/>
                <a:latin typeface="Goudy"/>
                <a:ea typeface="+mn-ea"/>
                <a:cs typeface="+mn-cs"/>
              </a:rPr>
              <a:t>student performance on high-stakes tests.</a:t>
            </a:r>
          </a:p>
          <a:p>
            <a:pPr marL="914400" marR="0" lvl="1" indent="-384048" algn="l" defTabSz="914400" rtl="0" eaLnBrk="1" fontAlgn="auto" latinLnBrk="0" hangingPunct="1">
              <a:lnSpc>
                <a:spcPct val="94000"/>
              </a:lnSpc>
              <a:spcBef>
                <a:spcPts val="500"/>
              </a:spcBef>
              <a:spcAft>
                <a:spcPts val="200"/>
              </a:spcAft>
              <a:buClrTx/>
              <a:buSzTx/>
              <a:buFont typeface="Franklin Gothic Book" panose="020B0503020102020204" pitchFamily="34" charset="0"/>
              <a:buChar char="–"/>
              <a:tabLst/>
              <a:defRPr/>
            </a:pPr>
            <a:r>
              <a:rPr kumimoji="0" lang="en-US" sz="1800" b="0" i="0" u="none" strike="noStrike" kern="1200" cap="none" spc="0" normalizeH="0" baseline="0" noProof="0" dirty="0">
                <a:ln>
                  <a:noFill/>
                </a:ln>
                <a:solidFill>
                  <a:srgbClr val="191B0E"/>
                </a:solidFill>
                <a:effectLst/>
                <a:uLnTx/>
                <a:uFillTx/>
                <a:latin typeface="Goudy"/>
                <a:ea typeface="+mn-ea"/>
                <a:cs typeface="+mn-cs"/>
              </a:rPr>
              <a:t>Our goal was to examine which of three learning styles were best suited to differentiated</a:t>
            </a:r>
            <a:r>
              <a:rPr kumimoji="0" lang="tr-TR" sz="1800" b="0" i="0" u="none" strike="noStrike" kern="1200" cap="none" spc="0" normalizeH="0" baseline="0" noProof="0" dirty="0">
                <a:ln>
                  <a:noFill/>
                </a:ln>
                <a:solidFill>
                  <a:srgbClr val="191B0E"/>
                </a:solidFill>
                <a:effectLst/>
                <a:uLnTx/>
                <a:uFillTx/>
                <a:latin typeface="Goudy"/>
                <a:ea typeface="+mn-ea"/>
                <a:cs typeface="+mn-cs"/>
              </a:rPr>
              <a:t> </a:t>
            </a:r>
            <a:r>
              <a:rPr kumimoji="0" lang="tr-TR" sz="1800" b="0" i="0" u="none" strike="noStrike" kern="1200" cap="none" spc="0" normalizeH="0" baseline="0" noProof="0" dirty="0" err="1">
                <a:ln>
                  <a:noFill/>
                </a:ln>
                <a:solidFill>
                  <a:srgbClr val="191B0E"/>
                </a:solidFill>
                <a:effectLst/>
                <a:uLnTx/>
                <a:uFillTx/>
                <a:latin typeface="Goudy"/>
                <a:ea typeface="+mn-ea"/>
                <a:cs typeface="+mn-cs"/>
              </a:rPr>
              <a:t>instruction</a:t>
            </a:r>
            <a:r>
              <a:rPr kumimoji="0" lang="tr-TR" sz="1800" b="0" i="0" u="none" strike="noStrike" kern="1200" cap="none" spc="0" normalizeH="0" baseline="0" noProof="0" dirty="0">
                <a:ln>
                  <a:noFill/>
                </a:ln>
                <a:solidFill>
                  <a:srgbClr val="191B0E"/>
                </a:solidFill>
                <a:effectLst/>
                <a:uLnTx/>
                <a:uFillTx/>
                <a:latin typeface="Goudy"/>
                <a:ea typeface="+mn-ea"/>
                <a:cs typeface="+mn-cs"/>
              </a:rPr>
              <a:t> </a:t>
            </a:r>
            <a:r>
              <a:rPr kumimoji="0" lang="tr-TR" sz="1800" b="0" i="0" u="none" strike="noStrike" kern="1200" cap="none" spc="0" normalizeH="0" baseline="0" noProof="0" dirty="0" err="1">
                <a:ln>
                  <a:noFill/>
                </a:ln>
                <a:solidFill>
                  <a:srgbClr val="191B0E"/>
                </a:solidFill>
                <a:effectLst/>
                <a:uLnTx/>
                <a:uFillTx/>
                <a:latin typeface="Goudy"/>
                <a:ea typeface="+mn-ea"/>
                <a:cs typeface="+mn-cs"/>
              </a:rPr>
              <a:t>for</a:t>
            </a:r>
            <a:r>
              <a:rPr kumimoji="0" lang="tr-TR" sz="1800" b="0" i="0" u="none" strike="noStrike" kern="1200" cap="none" spc="0" normalizeH="0" baseline="0" noProof="0" dirty="0">
                <a:ln>
                  <a:noFill/>
                </a:ln>
                <a:solidFill>
                  <a:srgbClr val="191B0E"/>
                </a:solidFill>
                <a:effectLst/>
                <a:uLnTx/>
                <a:uFillTx/>
                <a:latin typeface="Goudy"/>
                <a:ea typeface="+mn-ea"/>
                <a:cs typeface="+mn-cs"/>
              </a:rPr>
              <a:t> </a:t>
            </a:r>
            <a:r>
              <a:rPr kumimoji="0" lang="tr-TR" sz="1800" b="0" i="0" u="none" strike="noStrike" kern="1200" cap="none" spc="0" normalizeH="0" baseline="0" noProof="0" dirty="0" err="1">
                <a:ln>
                  <a:noFill/>
                </a:ln>
                <a:solidFill>
                  <a:srgbClr val="191B0E"/>
                </a:solidFill>
                <a:effectLst/>
                <a:uLnTx/>
                <a:uFillTx/>
                <a:latin typeface="Goudy"/>
                <a:ea typeface="+mn-ea"/>
                <a:cs typeface="+mn-cs"/>
              </a:rPr>
              <a:t>elementary</a:t>
            </a:r>
            <a:r>
              <a:rPr kumimoji="0" lang="tr-TR" sz="1800" b="0" i="0" u="none" strike="noStrike" kern="1200" cap="none" spc="0" normalizeH="0" baseline="0" noProof="0" dirty="0">
                <a:ln>
                  <a:noFill/>
                </a:ln>
                <a:solidFill>
                  <a:srgbClr val="191B0E"/>
                </a:solidFill>
                <a:effectLst/>
                <a:uLnTx/>
                <a:uFillTx/>
                <a:latin typeface="Goudy"/>
                <a:ea typeface="+mn-ea"/>
                <a:cs typeface="+mn-cs"/>
              </a:rPr>
              <a:t> </a:t>
            </a:r>
            <a:r>
              <a:rPr kumimoji="0" lang="tr-TR" sz="1800" b="0" i="0" u="none" strike="noStrike" kern="1200" cap="none" spc="0" normalizeH="0" baseline="0" noProof="0" dirty="0" err="1">
                <a:ln>
                  <a:noFill/>
                </a:ln>
                <a:solidFill>
                  <a:srgbClr val="191B0E"/>
                </a:solidFill>
                <a:effectLst/>
                <a:uLnTx/>
                <a:uFillTx/>
                <a:latin typeface="Goudy"/>
                <a:ea typeface="+mn-ea"/>
                <a:cs typeface="+mn-cs"/>
              </a:rPr>
              <a:t>students</a:t>
            </a:r>
            <a:r>
              <a:rPr kumimoji="0" lang="tr-TR" sz="1800" b="0" i="0" u="none" strike="noStrike" kern="1200" cap="none" spc="0" normalizeH="0" baseline="0" noProof="0" dirty="0">
                <a:ln>
                  <a:noFill/>
                </a:ln>
                <a:solidFill>
                  <a:srgbClr val="191B0E"/>
                </a:solidFill>
                <a:effectLst/>
                <a:uLnTx/>
                <a:uFillTx/>
                <a:latin typeface="Goudy"/>
                <a:ea typeface="+mn-ea"/>
                <a:cs typeface="+mn-cs"/>
              </a:rPr>
              <a:t>.</a:t>
            </a:r>
            <a:endParaRPr lang="tr-TR" dirty="0"/>
          </a:p>
        </p:txBody>
      </p:sp>
    </p:spTree>
    <p:extLst>
      <p:ext uri="{BB962C8B-B14F-4D97-AF65-F5344CB8AC3E}">
        <p14:creationId xmlns:p14="http://schemas.microsoft.com/office/powerpoint/2010/main" val="17862997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D8FEFB2F-83B6-479A-A398-4E81EDA6C3B2}"/>
              </a:ext>
            </a:extLst>
          </p:cNvPr>
          <p:cNvPicPr>
            <a:picLocks noChangeAspect="1"/>
          </p:cNvPicPr>
          <p:nvPr/>
        </p:nvPicPr>
        <p:blipFill>
          <a:blip r:embed="rId2"/>
          <a:stretch>
            <a:fillRect/>
          </a:stretch>
        </p:blipFill>
        <p:spPr>
          <a:xfrm>
            <a:off x="842682" y="0"/>
            <a:ext cx="10715812" cy="6858000"/>
          </a:xfrm>
          <a:prstGeom prst="rect">
            <a:avLst/>
          </a:prstGeom>
        </p:spPr>
      </p:pic>
    </p:spTree>
    <p:extLst>
      <p:ext uri="{BB962C8B-B14F-4D97-AF65-F5344CB8AC3E}">
        <p14:creationId xmlns:p14="http://schemas.microsoft.com/office/powerpoint/2010/main" val="8503415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50BB954-35C4-4736-8F0D-750D3A43E4A8}"/>
              </a:ext>
            </a:extLst>
          </p:cNvPr>
          <p:cNvSpPr>
            <a:spLocks noGrp="1"/>
          </p:cNvSpPr>
          <p:nvPr>
            <p:ph type="title"/>
          </p:nvPr>
        </p:nvSpPr>
        <p:spPr/>
        <p:txBody>
          <a:bodyPr/>
          <a:lstStyle/>
          <a:p>
            <a:r>
              <a:rPr kumimoji="0" lang="tr-TR" sz="2800" b="0" i="0" u="none" strike="noStrike" kern="1200" cap="none" spc="0" normalizeH="0" baseline="0" noProof="0" dirty="0">
                <a:ln>
                  <a:noFill/>
                </a:ln>
                <a:solidFill>
                  <a:srgbClr val="191B0E"/>
                </a:solidFill>
                <a:effectLst/>
                <a:uLnTx/>
                <a:uFillTx/>
                <a:latin typeface="Arial Black" panose="020B0A04020102020204"/>
                <a:ea typeface="+mj-ea"/>
                <a:cs typeface="+mj-cs"/>
              </a:rPr>
              <a:t>An </a:t>
            </a:r>
            <a:r>
              <a:rPr kumimoji="0" lang="tr-TR" sz="2800" b="0" i="0" u="none" strike="noStrike" kern="1200" cap="none" spc="0" normalizeH="0" baseline="0" noProof="0" dirty="0" err="1">
                <a:ln>
                  <a:noFill/>
                </a:ln>
                <a:solidFill>
                  <a:srgbClr val="191B0E"/>
                </a:solidFill>
                <a:effectLst/>
                <a:uLnTx/>
                <a:uFillTx/>
                <a:latin typeface="Arial Black" panose="020B0A04020102020204"/>
                <a:ea typeface="+mj-ea"/>
                <a:cs typeface="+mj-cs"/>
              </a:rPr>
              <a:t>example</a:t>
            </a:r>
            <a:r>
              <a:rPr kumimoji="0" lang="tr-TR" sz="2800" b="0" i="0" u="none" strike="noStrike" kern="1200" cap="none" spc="0" normalizeH="0" baseline="0" noProof="0" dirty="0">
                <a:ln>
                  <a:noFill/>
                </a:ln>
                <a:solidFill>
                  <a:srgbClr val="191B0E"/>
                </a:solidFill>
                <a:effectLst/>
                <a:uLnTx/>
                <a:uFillTx/>
                <a:latin typeface="Arial Black" panose="020B0A04020102020204"/>
                <a:ea typeface="+mj-ea"/>
                <a:cs typeface="+mj-cs"/>
              </a:rPr>
              <a:t> </a:t>
            </a:r>
            <a:r>
              <a:rPr kumimoji="0" lang="tr-TR" sz="2800" b="0" i="0" u="none" strike="noStrike" kern="1200" cap="none" spc="0" normalizeH="0" baseline="0" noProof="0" dirty="0" err="1">
                <a:ln>
                  <a:noFill/>
                </a:ln>
                <a:solidFill>
                  <a:srgbClr val="191B0E"/>
                </a:solidFill>
                <a:effectLst/>
                <a:uLnTx/>
                <a:uFillTx/>
                <a:latin typeface="Arial Black" panose="020B0A04020102020204"/>
                <a:ea typeface="+mj-ea"/>
                <a:cs typeface="+mj-cs"/>
              </a:rPr>
              <a:t>that</a:t>
            </a:r>
            <a:r>
              <a:rPr kumimoji="0" lang="tr-TR" sz="2800" b="0" i="0" u="none" strike="noStrike" kern="1200" cap="none" spc="0" normalizeH="0" baseline="0" noProof="0" dirty="0">
                <a:ln>
                  <a:noFill/>
                </a:ln>
                <a:solidFill>
                  <a:srgbClr val="191B0E"/>
                </a:solidFill>
                <a:effectLst/>
                <a:uLnTx/>
                <a:uFillTx/>
                <a:latin typeface="Arial Black" panose="020B0A04020102020204"/>
                <a:ea typeface="+mj-ea"/>
                <a:cs typeface="+mj-cs"/>
              </a:rPr>
              <a:t> </a:t>
            </a:r>
            <a:r>
              <a:rPr kumimoji="0" lang="tr-TR" sz="2800" b="0" i="0" u="none" strike="noStrike" kern="1200" cap="none" spc="0" normalizeH="0" baseline="0" noProof="0" dirty="0" err="1">
                <a:ln>
                  <a:noFill/>
                </a:ln>
                <a:solidFill>
                  <a:srgbClr val="191B0E"/>
                </a:solidFill>
                <a:effectLst/>
                <a:uLnTx/>
                <a:uFillTx/>
                <a:latin typeface="Arial Black" panose="020B0A04020102020204"/>
                <a:ea typeface="+mj-ea"/>
                <a:cs typeface="+mj-cs"/>
              </a:rPr>
              <a:t>indicates</a:t>
            </a:r>
            <a:r>
              <a:rPr kumimoji="0" lang="tr-TR" sz="2800" b="0" i="0" u="none" strike="noStrike" kern="1200" cap="none" spc="0" normalizeH="0" baseline="0" noProof="0" dirty="0">
                <a:ln>
                  <a:noFill/>
                </a:ln>
                <a:solidFill>
                  <a:srgbClr val="191B0E"/>
                </a:solidFill>
                <a:effectLst/>
                <a:uLnTx/>
                <a:uFillTx/>
                <a:latin typeface="Arial Black" panose="020B0A04020102020204"/>
                <a:ea typeface="+mj-ea"/>
                <a:cs typeface="+mj-cs"/>
              </a:rPr>
              <a:t> the </a:t>
            </a:r>
            <a:r>
              <a:rPr kumimoji="0" lang="tr-TR" sz="2800" b="0" i="0" u="none" strike="noStrike" kern="1200" cap="none" spc="0" normalizeH="0" baseline="0" noProof="0" dirty="0" err="1">
                <a:ln>
                  <a:noFill/>
                </a:ln>
                <a:solidFill>
                  <a:srgbClr val="191B0E"/>
                </a:solidFill>
                <a:effectLst/>
                <a:uLnTx/>
                <a:uFillTx/>
                <a:latin typeface="Arial Black" panose="020B0A04020102020204"/>
                <a:ea typeface="+mj-ea"/>
                <a:cs typeface="+mj-cs"/>
              </a:rPr>
              <a:t>significance</a:t>
            </a:r>
            <a:r>
              <a:rPr kumimoji="0" lang="tr-TR" sz="2800" b="0" i="0" u="none" strike="noStrike" kern="1200" cap="none" spc="0" normalizeH="0" baseline="0" noProof="0" dirty="0">
                <a:ln>
                  <a:noFill/>
                </a:ln>
                <a:solidFill>
                  <a:srgbClr val="191B0E"/>
                </a:solidFill>
                <a:effectLst/>
                <a:uLnTx/>
                <a:uFillTx/>
                <a:latin typeface="Arial Black" panose="020B0A04020102020204"/>
                <a:ea typeface="+mj-ea"/>
                <a:cs typeface="+mj-cs"/>
              </a:rPr>
              <a:t> of a </a:t>
            </a:r>
            <a:r>
              <a:rPr kumimoji="0" lang="tr-TR" sz="2800" b="0" i="0" u="none" strike="noStrike" kern="1200" cap="none" spc="0" normalizeH="0" baseline="0" noProof="0" dirty="0" err="1">
                <a:ln>
                  <a:noFill/>
                </a:ln>
                <a:solidFill>
                  <a:srgbClr val="191B0E"/>
                </a:solidFill>
                <a:effectLst/>
                <a:uLnTx/>
                <a:uFillTx/>
                <a:latin typeface="Arial Black" panose="020B0A04020102020204"/>
                <a:ea typeface="+mj-ea"/>
                <a:cs typeface="+mj-cs"/>
              </a:rPr>
              <a:t>study</a:t>
            </a:r>
            <a:r>
              <a:rPr kumimoji="0" lang="tr-TR" sz="2800" b="0" i="0" u="none" strike="noStrike" kern="1200" cap="none" spc="0" normalizeH="0" baseline="0" noProof="0" dirty="0">
                <a:ln>
                  <a:noFill/>
                </a:ln>
                <a:solidFill>
                  <a:srgbClr val="191B0E"/>
                </a:solidFill>
                <a:effectLst/>
                <a:uLnTx/>
                <a:uFillTx/>
                <a:latin typeface="Arial Black" panose="020B0A04020102020204"/>
                <a:ea typeface="+mj-ea"/>
                <a:cs typeface="+mj-cs"/>
              </a:rPr>
              <a:t>:</a:t>
            </a:r>
            <a:endParaRPr lang="tr-TR" dirty="0"/>
          </a:p>
        </p:txBody>
      </p:sp>
      <p:sp>
        <p:nvSpPr>
          <p:cNvPr id="3" name="İçerik Yer Tutucusu 2">
            <a:extLst>
              <a:ext uri="{FF2B5EF4-FFF2-40B4-BE49-F238E27FC236}">
                <a16:creationId xmlns:a16="http://schemas.microsoft.com/office/drawing/2014/main" id="{3C92B765-09A6-4918-B40A-AA9B6BD0F5A8}"/>
              </a:ext>
            </a:extLst>
          </p:cNvPr>
          <p:cNvSpPr>
            <a:spLocks noGrp="1"/>
          </p:cNvSpPr>
          <p:nvPr>
            <p:ph idx="1"/>
          </p:nvPr>
        </p:nvSpPr>
        <p:spPr/>
        <p:txBody>
          <a:bodyPr/>
          <a:lstStyle/>
          <a:p>
            <a:pPr marL="0" marR="0" lvl="0" indent="0" algn="l" defTabSz="914400" rtl="0" eaLnBrk="1" fontAlgn="auto" latinLnBrk="0" hangingPunct="1">
              <a:lnSpc>
                <a:spcPct val="94000"/>
              </a:lnSpc>
              <a:spcBef>
                <a:spcPts val="1000"/>
              </a:spcBef>
              <a:spcAft>
                <a:spcPts val="200"/>
              </a:spcAft>
              <a:buClrTx/>
              <a:buSzTx/>
              <a:buFont typeface="Franklin Gothic Book" panose="020B0503020102020204" pitchFamily="34" charset="0"/>
              <a:buNone/>
              <a:tabLst/>
              <a:defRPr/>
            </a:pPr>
            <a:r>
              <a:rPr kumimoji="0" lang="en-US" sz="2000" b="0" i="1" u="none" strike="noStrike" kern="1200" cap="none" spc="0" normalizeH="0" baseline="0" noProof="0" dirty="0">
                <a:ln>
                  <a:noFill/>
                </a:ln>
                <a:solidFill>
                  <a:srgbClr val="191B0E"/>
                </a:solidFill>
                <a:effectLst/>
                <a:uLnTx/>
                <a:uFillTx/>
                <a:latin typeface="Univers-Light"/>
                <a:ea typeface="+mn-ea"/>
                <a:cs typeface="+mn-cs"/>
              </a:rPr>
              <a:t>This work attempts to move this larger body of research</a:t>
            </a:r>
            <a:r>
              <a:rPr kumimoji="0" lang="tr-TR" sz="2000" b="0" i="1" u="none" strike="noStrike" kern="1200" cap="none" spc="0" normalizeH="0" baseline="0" noProof="0" dirty="0">
                <a:ln>
                  <a:noFill/>
                </a:ln>
                <a:solidFill>
                  <a:srgbClr val="191B0E"/>
                </a:solidFill>
                <a:effectLst/>
                <a:uLnTx/>
                <a:uFillTx/>
                <a:latin typeface="Univers-Light"/>
                <a:ea typeface="+mn-ea"/>
                <a:cs typeface="+mn-cs"/>
              </a:rPr>
              <a:t> </a:t>
            </a:r>
            <a:r>
              <a:rPr kumimoji="0" lang="en-US" sz="2000" b="0" i="1" u="none" strike="noStrike" kern="1200" cap="none" spc="0" normalizeH="0" baseline="0" noProof="0" dirty="0">
                <a:ln>
                  <a:noFill/>
                </a:ln>
                <a:solidFill>
                  <a:srgbClr val="191B0E"/>
                </a:solidFill>
                <a:effectLst/>
                <a:uLnTx/>
                <a:uFillTx/>
                <a:latin typeface="Univers-Light"/>
                <a:ea typeface="+mn-ea"/>
                <a:cs typeface="+mn-cs"/>
              </a:rPr>
              <a:t>on school accountability policies forward by examining</a:t>
            </a:r>
            <a:r>
              <a:rPr kumimoji="0" lang="tr-TR" sz="2000" b="0" i="1" u="none" strike="noStrike" kern="1200" cap="none" spc="0" normalizeH="0" baseline="0" noProof="0" dirty="0">
                <a:ln>
                  <a:noFill/>
                </a:ln>
                <a:solidFill>
                  <a:srgbClr val="191B0E"/>
                </a:solidFill>
                <a:effectLst/>
                <a:uLnTx/>
                <a:uFillTx/>
                <a:latin typeface="Univers-Light"/>
                <a:ea typeface="+mn-ea"/>
                <a:cs typeface="+mn-cs"/>
              </a:rPr>
              <a:t> </a:t>
            </a:r>
            <a:r>
              <a:rPr kumimoji="0" lang="en-US" sz="2000" b="0" i="1" u="none" strike="noStrike" kern="1200" cap="none" spc="0" normalizeH="0" baseline="0" noProof="0" dirty="0">
                <a:ln>
                  <a:noFill/>
                </a:ln>
                <a:solidFill>
                  <a:srgbClr val="191B0E"/>
                </a:solidFill>
                <a:effectLst/>
                <a:uLnTx/>
                <a:uFillTx/>
                <a:latin typeface="Univers-Light"/>
                <a:ea typeface="+mn-ea"/>
                <a:cs typeface="+mn-cs"/>
              </a:rPr>
              <a:t>the influence of accountability policies on teacher motivation</a:t>
            </a:r>
            <a:r>
              <a:rPr kumimoji="0" lang="tr-TR" sz="2000" b="0" i="1" u="none" strike="noStrike" kern="1200" cap="none" spc="0" normalizeH="0" baseline="0" noProof="0" dirty="0">
                <a:ln>
                  <a:noFill/>
                </a:ln>
                <a:solidFill>
                  <a:srgbClr val="191B0E"/>
                </a:solidFill>
                <a:effectLst/>
                <a:uLnTx/>
                <a:uFillTx/>
                <a:latin typeface="Univers-Light"/>
                <a:ea typeface="+mn-ea"/>
                <a:cs typeface="+mn-cs"/>
              </a:rPr>
              <a:t> </a:t>
            </a:r>
            <a:r>
              <a:rPr kumimoji="0" lang="en-US" sz="2000" b="0" i="1" u="none" strike="noStrike" kern="1200" cap="none" spc="0" normalizeH="0" baseline="0" noProof="0" dirty="0">
                <a:ln>
                  <a:noFill/>
                </a:ln>
                <a:solidFill>
                  <a:srgbClr val="191B0E"/>
                </a:solidFill>
                <a:effectLst/>
                <a:uLnTx/>
                <a:uFillTx/>
                <a:latin typeface="Univers-Light"/>
                <a:ea typeface="+mn-ea"/>
                <a:cs typeface="+mn-cs"/>
              </a:rPr>
              <a:t>. . . this empirical investigation of motivational theories</a:t>
            </a:r>
            <a:r>
              <a:rPr kumimoji="0" lang="tr-TR" sz="2000" b="0" i="1" u="none" strike="noStrike" kern="1200" cap="none" spc="0" normalizeH="0" baseline="0" noProof="0" dirty="0">
                <a:ln>
                  <a:noFill/>
                </a:ln>
                <a:solidFill>
                  <a:srgbClr val="191B0E"/>
                </a:solidFill>
                <a:effectLst/>
                <a:uLnTx/>
                <a:uFillTx/>
                <a:latin typeface="Univers-Light"/>
                <a:ea typeface="+mn-ea"/>
                <a:cs typeface="+mn-cs"/>
              </a:rPr>
              <a:t> </a:t>
            </a:r>
            <a:r>
              <a:rPr kumimoji="0" lang="en-US" sz="2000" b="0" i="1" u="none" strike="noStrike" kern="1200" cap="none" spc="0" normalizeH="0" baseline="0" noProof="0" dirty="0">
                <a:ln>
                  <a:noFill/>
                </a:ln>
                <a:solidFill>
                  <a:srgbClr val="191B0E"/>
                </a:solidFill>
                <a:effectLst/>
                <a:uLnTx/>
                <a:uFillTx/>
                <a:latin typeface="Univers-Light"/>
                <a:ea typeface="+mn-ea"/>
                <a:cs typeface="+mn-cs"/>
              </a:rPr>
              <a:t>in the CPS accountability context provides important</a:t>
            </a:r>
            <a:r>
              <a:rPr kumimoji="0" lang="tr-TR" sz="2000" b="0" i="1" u="none" strike="noStrike" kern="1200" cap="none" spc="0" normalizeH="0" baseline="0" noProof="0" dirty="0">
                <a:ln>
                  <a:noFill/>
                </a:ln>
                <a:solidFill>
                  <a:srgbClr val="191B0E"/>
                </a:solidFill>
                <a:effectLst/>
                <a:uLnTx/>
                <a:uFillTx/>
                <a:latin typeface="Univers-Light"/>
                <a:ea typeface="+mn-ea"/>
                <a:cs typeface="+mn-cs"/>
              </a:rPr>
              <a:t> </a:t>
            </a:r>
            <a:r>
              <a:rPr kumimoji="0" lang="en-US" sz="2000" b="0" i="1" u="none" strike="noStrike" kern="1200" cap="none" spc="0" normalizeH="0" baseline="0" noProof="0" dirty="0">
                <a:ln>
                  <a:noFill/>
                </a:ln>
                <a:solidFill>
                  <a:srgbClr val="191B0E"/>
                </a:solidFill>
                <a:effectLst/>
                <a:uLnTx/>
                <a:uFillTx/>
                <a:latin typeface="Univers-Light"/>
                <a:ea typeface="+mn-ea"/>
                <a:cs typeface="+mn-cs"/>
              </a:rPr>
              <a:t>insights into the motivation response of teachers to</a:t>
            </a:r>
            <a:r>
              <a:rPr kumimoji="0" lang="tr-TR" sz="2000" b="0" i="1" u="none" strike="noStrike" kern="1200" cap="none" spc="0" normalizeH="0" baseline="0" noProof="0" dirty="0">
                <a:ln>
                  <a:noFill/>
                </a:ln>
                <a:solidFill>
                  <a:srgbClr val="191B0E"/>
                </a:solidFill>
                <a:effectLst/>
                <a:uLnTx/>
                <a:uFillTx/>
                <a:latin typeface="Univers-Light"/>
                <a:ea typeface="+mn-ea"/>
                <a:cs typeface="+mn-cs"/>
              </a:rPr>
              <a:t> </a:t>
            </a:r>
            <a:r>
              <a:rPr kumimoji="0" lang="en-US" sz="2000" b="0" i="1" u="none" strike="noStrike" kern="1200" cap="none" spc="0" normalizeH="0" baseline="0" noProof="0" dirty="0">
                <a:ln>
                  <a:noFill/>
                </a:ln>
                <a:solidFill>
                  <a:srgbClr val="191B0E"/>
                </a:solidFill>
                <a:effectLst/>
                <a:uLnTx/>
                <a:uFillTx/>
                <a:latin typeface="Univers-Light"/>
                <a:ea typeface="+mn-ea"/>
                <a:cs typeface="+mn-cs"/>
              </a:rPr>
              <a:t>school accountability policies . . . understanding the factors</a:t>
            </a:r>
            <a:r>
              <a:rPr kumimoji="0" lang="tr-TR" sz="2000" b="0" i="1" u="none" strike="noStrike" kern="1200" cap="none" spc="0" normalizeH="0" baseline="0" noProof="0" dirty="0">
                <a:ln>
                  <a:noFill/>
                </a:ln>
                <a:solidFill>
                  <a:srgbClr val="191B0E"/>
                </a:solidFill>
                <a:effectLst/>
                <a:uLnTx/>
                <a:uFillTx/>
                <a:latin typeface="Univers-Light"/>
                <a:ea typeface="+mn-ea"/>
                <a:cs typeface="+mn-cs"/>
              </a:rPr>
              <a:t> </a:t>
            </a:r>
            <a:r>
              <a:rPr kumimoji="0" lang="en-US" sz="2000" b="0" i="1" u="none" strike="noStrike" kern="1200" cap="none" spc="0" normalizeH="0" baseline="0" noProof="0" dirty="0">
                <a:ln>
                  <a:noFill/>
                </a:ln>
                <a:solidFill>
                  <a:srgbClr val="191B0E"/>
                </a:solidFill>
                <a:effectLst/>
                <a:uLnTx/>
                <a:uFillTx/>
                <a:latin typeface="Univers-Light"/>
                <a:ea typeface="+mn-ea"/>
                <a:cs typeface="+mn-cs"/>
              </a:rPr>
              <a:t>that imp[rove] teacher motivation in low-performing</a:t>
            </a:r>
            <a:r>
              <a:rPr kumimoji="0" lang="tr-TR" sz="2000" b="0" i="1" u="none" strike="noStrike" kern="1200" cap="none" spc="0" normalizeH="0" baseline="0" noProof="0" dirty="0">
                <a:ln>
                  <a:noFill/>
                </a:ln>
                <a:solidFill>
                  <a:srgbClr val="191B0E"/>
                </a:solidFill>
                <a:effectLst/>
                <a:uLnTx/>
                <a:uFillTx/>
                <a:latin typeface="Univers-Light"/>
                <a:ea typeface="+mn-ea"/>
                <a:cs typeface="+mn-cs"/>
              </a:rPr>
              <a:t> </a:t>
            </a:r>
            <a:r>
              <a:rPr kumimoji="0" lang="en-US" sz="2000" b="0" i="1" u="none" strike="noStrike" kern="1200" cap="none" spc="0" normalizeH="0" baseline="0" noProof="0" dirty="0">
                <a:ln>
                  <a:noFill/>
                </a:ln>
                <a:solidFill>
                  <a:srgbClr val="191B0E"/>
                </a:solidFill>
                <a:effectLst/>
                <a:uLnTx/>
                <a:uFillTx/>
                <a:latin typeface="Univers-Light"/>
                <a:ea typeface="+mn-ea"/>
                <a:cs typeface="+mn-cs"/>
              </a:rPr>
              <a:t>schools . . . Contributes to a broader knowledge base</a:t>
            </a:r>
            <a:r>
              <a:rPr kumimoji="0" lang="tr-TR" sz="2000" b="0" i="1" u="none" strike="noStrike" kern="1200" cap="none" spc="0" normalizeH="0" baseline="0" noProof="0" dirty="0">
                <a:ln>
                  <a:noFill/>
                </a:ln>
                <a:solidFill>
                  <a:srgbClr val="191B0E"/>
                </a:solidFill>
                <a:effectLst/>
                <a:uLnTx/>
                <a:uFillTx/>
                <a:latin typeface="Univers-Light"/>
                <a:ea typeface="+mn-ea"/>
                <a:cs typeface="+mn-cs"/>
              </a:rPr>
              <a:t> </a:t>
            </a:r>
            <a:r>
              <a:rPr kumimoji="0" lang="en-US" sz="2000" b="0" i="1" u="none" strike="noStrike" kern="1200" cap="none" spc="0" normalizeH="0" baseline="0" noProof="0" dirty="0">
                <a:ln>
                  <a:noFill/>
                </a:ln>
                <a:solidFill>
                  <a:srgbClr val="191B0E"/>
                </a:solidFill>
                <a:effectLst/>
                <a:uLnTx/>
                <a:uFillTx/>
                <a:latin typeface="Univers-Light"/>
                <a:ea typeface="+mn-ea"/>
                <a:cs typeface="+mn-cs"/>
              </a:rPr>
              <a:t>around improving teacher performance and, as a result,</a:t>
            </a:r>
            <a:r>
              <a:rPr kumimoji="0" lang="tr-TR" sz="2000" b="0" i="1" u="none" strike="noStrike" kern="1200" cap="none" spc="0" normalizeH="0" baseline="0" noProof="0" dirty="0">
                <a:ln>
                  <a:noFill/>
                </a:ln>
                <a:solidFill>
                  <a:srgbClr val="191B0E"/>
                </a:solidFill>
                <a:effectLst/>
                <a:uLnTx/>
                <a:uFillTx/>
                <a:latin typeface="Univers-Light"/>
                <a:ea typeface="+mn-ea"/>
                <a:cs typeface="+mn-cs"/>
              </a:rPr>
              <a:t> </a:t>
            </a:r>
            <a:r>
              <a:rPr kumimoji="0" lang="tr-TR" sz="2000" b="0" i="1" u="none" strike="noStrike" kern="1200" cap="none" spc="0" normalizeH="0" baseline="0" noProof="0" dirty="0" err="1">
                <a:ln>
                  <a:noFill/>
                </a:ln>
                <a:solidFill>
                  <a:srgbClr val="191B0E"/>
                </a:solidFill>
                <a:effectLst/>
                <a:uLnTx/>
                <a:uFillTx/>
                <a:latin typeface="Univers-Light"/>
                <a:ea typeface="+mn-ea"/>
                <a:cs typeface="+mn-cs"/>
              </a:rPr>
              <a:t>student</a:t>
            </a:r>
            <a:r>
              <a:rPr kumimoji="0" lang="tr-TR" sz="2000" b="0" i="1" u="none" strike="noStrike" kern="1200" cap="none" spc="0" normalizeH="0" baseline="0" noProof="0" dirty="0">
                <a:ln>
                  <a:noFill/>
                </a:ln>
                <a:solidFill>
                  <a:srgbClr val="191B0E"/>
                </a:solidFill>
                <a:effectLst/>
                <a:uLnTx/>
                <a:uFillTx/>
                <a:latin typeface="Univers-Light"/>
                <a:ea typeface="+mn-ea"/>
                <a:cs typeface="+mn-cs"/>
              </a:rPr>
              <a:t> </a:t>
            </a:r>
            <a:r>
              <a:rPr kumimoji="0" lang="tr-TR" sz="2000" b="0" i="1" u="none" strike="noStrike" kern="1200" cap="none" spc="0" normalizeH="0" baseline="0" noProof="0" dirty="0" err="1">
                <a:ln>
                  <a:noFill/>
                </a:ln>
                <a:solidFill>
                  <a:srgbClr val="191B0E"/>
                </a:solidFill>
                <a:effectLst/>
                <a:uLnTx/>
                <a:uFillTx/>
                <a:latin typeface="Univers-Light"/>
                <a:ea typeface="+mn-ea"/>
                <a:cs typeface="+mn-cs"/>
              </a:rPr>
              <a:t>performance</a:t>
            </a:r>
            <a:r>
              <a:rPr kumimoji="0" lang="tr-TR" sz="2000" b="0" i="1" u="none" strike="noStrike" kern="1200" cap="none" spc="0" normalizeH="0" baseline="0" noProof="0" dirty="0">
                <a:ln>
                  <a:noFill/>
                </a:ln>
                <a:solidFill>
                  <a:srgbClr val="191B0E"/>
                </a:solidFill>
                <a:effectLst/>
                <a:uLnTx/>
                <a:uFillTx/>
                <a:latin typeface="Univers-Light"/>
                <a:ea typeface="+mn-ea"/>
                <a:cs typeface="+mn-cs"/>
              </a:rPr>
              <a:t>. </a:t>
            </a:r>
          </a:p>
          <a:p>
            <a:endParaRPr lang="tr-TR" dirty="0"/>
          </a:p>
        </p:txBody>
      </p:sp>
    </p:spTree>
    <p:extLst>
      <p:ext uri="{BB962C8B-B14F-4D97-AF65-F5344CB8AC3E}">
        <p14:creationId xmlns:p14="http://schemas.microsoft.com/office/powerpoint/2010/main" val="2921512040"/>
      </p:ext>
    </p:extLst>
  </p:cSld>
  <p:clrMapOvr>
    <a:masterClrMapping/>
  </p:clrMapOvr>
</p:sld>
</file>

<file path=ppt/theme/theme1.xml><?xml version="1.0" encoding="utf-8"?>
<a:theme xmlns:a="http://schemas.openxmlformats.org/drawingml/2006/main" name="Çerçeve">
  <a:themeElements>
    <a:clrScheme name="Çerçev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Çerçev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Çerçev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docProps/app.xml><?xml version="1.0" encoding="utf-8"?>
<Properties xmlns="http://schemas.openxmlformats.org/officeDocument/2006/extended-properties" xmlns:vt="http://schemas.openxmlformats.org/officeDocument/2006/docPropsVTypes">
  <Template>Çerçeve</Template>
  <TotalTime>88</TotalTime>
  <Words>1919</Words>
  <Application>Microsoft Office PowerPoint</Application>
  <PresentationFormat>Geniş ekran</PresentationFormat>
  <Paragraphs>162</Paragraphs>
  <Slides>36</Slides>
  <Notes>0</Notes>
  <HiddenSlides>0</HiddenSlides>
  <MMClips>0</MMClips>
  <ScaleCrop>false</ScaleCrop>
  <HeadingPairs>
    <vt:vector size="6" baseType="variant">
      <vt:variant>
        <vt:lpstr>Kullanılan Yazı Tipleri</vt:lpstr>
      </vt:variant>
      <vt:variant>
        <vt:i4>11</vt:i4>
      </vt:variant>
      <vt:variant>
        <vt:lpstr>Tema</vt:lpstr>
      </vt:variant>
      <vt:variant>
        <vt:i4>1</vt:i4>
      </vt:variant>
      <vt:variant>
        <vt:lpstr>Slayt Başlıkları</vt:lpstr>
      </vt:variant>
      <vt:variant>
        <vt:i4>36</vt:i4>
      </vt:variant>
    </vt:vector>
  </HeadingPairs>
  <TitlesOfParts>
    <vt:vector size="48" baseType="lpstr">
      <vt:lpstr>Aptos</vt:lpstr>
      <vt:lpstr>Arial</vt:lpstr>
      <vt:lpstr>Arial Black</vt:lpstr>
      <vt:lpstr>Corbel</vt:lpstr>
      <vt:lpstr>Franklin Gothic Book</vt:lpstr>
      <vt:lpstr>Goudy</vt:lpstr>
      <vt:lpstr>Goudy-Bold</vt:lpstr>
      <vt:lpstr>Goudy-Italic</vt:lpstr>
      <vt:lpstr>Symbol</vt:lpstr>
      <vt:lpstr>Univers-Light</vt:lpstr>
      <vt:lpstr>Wingdings 2</vt:lpstr>
      <vt:lpstr>Çerçeve</vt:lpstr>
      <vt:lpstr>Quantıtatıve research:   QUESTIONS, PROBLEMS, HYPOTHESES  </vt:lpstr>
      <vt:lpstr>Research Problem</vt:lpstr>
      <vt:lpstr>PowerPoint Sunusu</vt:lpstr>
      <vt:lpstr>PowerPoint Sunusu</vt:lpstr>
      <vt:lpstr>An Example Script to Context in Research Problem</vt:lpstr>
      <vt:lpstr>PowerPoint Sunusu</vt:lpstr>
      <vt:lpstr>Purpose Statement Examples</vt:lpstr>
      <vt:lpstr>PowerPoint Sunusu</vt:lpstr>
      <vt:lpstr>An example that indicates the significance of a study:</vt:lpstr>
      <vt:lpstr>Some Well-Written Problem Statements</vt:lpstr>
      <vt:lpstr>PowerPoint Sunusu</vt:lpstr>
      <vt:lpstr>PowerPoint Sunusu</vt:lpstr>
      <vt:lpstr>Practice Time</vt:lpstr>
      <vt:lpstr>RESEARCH QUESTION FORMULATION</vt:lpstr>
      <vt:lpstr>Construct</vt:lpstr>
      <vt:lpstr>Variable</vt:lpstr>
      <vt:lpstr> TYPES OF VARIABLES</vt:lpstr>
      <vt:lpstr>Independent Variables</vt:lpstr>
      <vt:lpstr>Extraneous / Confounding Variables  (may be responsible for differences observed between treatment groups)</vt:lpstr>
      <vt:lpstr>PowerPoint Sunusu</vt:lpstr>
      <vt:lpstr>PowerPoint Sunusu</vt:lpstr>
      <vt:lpstr>Quantitative Research Questions</vt:lpstr>
      <vt:lpstr>PowerPoint Sunusu</vt:lpstr>
      <vt:lpstr>Descriptive Research Questions</vt:lpstr>
      <vt:lpstr>Non-experimental Relationship Questions</vt:lpstr>
      <vt:lpstr>Experimental Difference Questions</vt:lpstr>
      <vt:lpstr>Writing Hypotheses</vt:lpstr>
      <vt:lpstr>Null Hypotheses (H0)</vt:lpstr>
      <vt:lpstr>Alternative Hypotheses H1,2:  Directional &amp; Non-directional</vt:lpstr>
      <vt:lpstr>Guidelines to Write Hypotheses</vt:lpstr>
      <vt:lpstr>Some well-structured Research Questions &amp; Hypotheses</vt:lpstr>
      <vt:lpstr>1</vt:lpstr>
      <vt:lpstr>2</vt:lpstr>
      <vt:lpstr>3</vt:lpstr>
      <vt:lpstr>4</vt:lpstr>
      <vt:lpstr>Practice Time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Quantıtatıve research:   QUESTIONS, PROBLEMS, HYPOTHESES  </dc:title>
  <dc:creator>Sehnaz Sahinkarakas</dc:creator>
  <cp:lastModifiedBy>Sehnaz Sahinkarakas</cp:lastModifiedBy>
  <cp:revision>11</cp:revision>
  <dcterms:created xsi:type="dcterms:W3CDTF">2021-02-15T10:37:36Z</dcterms:created>
  <dcterms:modified xsi:type="dcterms:W3CDTF">2025-02-27T11:22:01Z</dcterms:modified>
</cp:coreProperties>
</file>