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71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74605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1199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39945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08694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9409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2596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53146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07502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63639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D8BD707-D9CF-40AE-B4C6-C98DA3205C09}"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03995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38391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40133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9625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35431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D8BD707-D9CF-40AE-B4C6-C98DA3205C09}"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5346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D8BD707-D9CF-40AE-B4C6-C98DA3205C09}"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6298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3/1/2023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482627235"/>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 id="2147483921" r:id="rId12"/>
    <p:sldLayoutId id="2147483922" r:id="rId13"/>
    <p:sldLayoutId id="2147483923" r:id="rId14"/>
    <p:sldLayoutId id="2147483924" r:id="rId15"/>
    <p:sldLayoutId id="214748392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essentials of journalism</a:t>
            </a:r>
          </a:p>
        </p:txBody>
      </p:sp>
      <p:sp>
        <p:nvSpPr>
          <p:cNvPr id="3" name="Subtitle 2"/>
          <p:cNvSpPr>
            <a:spLocks noGrp="1"/>
          </p:cNvSpPr>
          <p:nvPr>
            <p:ph type="subTitle" idx="1"/>
          </p:nvPr>
        </p:nvSpPr>
        <p:spPr/>
        <p:txBody>
          <a:bodyPr/>
          <a:lstStyle/>
          <a:p>
            <a:r>
              <a:rPr lang="en-US" dirty="0"/>
              <a:t>TRN 208 Written Media Translation</a:t>
            </a:r>
          </a:p>
          <a:p>
            <a:r>
              <a:rPr lang="en-US" dirty="0"/>
              <a:t>Week 1</a:t>
            </a:r>
          </a:p>
        </p:txBody>
      </p:sp>
    </p:spTree>
    <p:extLst>
      <p:ext uri="{BB962C8B-B14F-4D97-AF65-F5344CB8AC3E}">
        <p14:creationId xmlns:p14="http://schemas.microsoft.com/office/powerpoint/2010/main" val="443545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10600" cy="5562600"/>
          </a:xfrm>
        </p:spPr>
        <p:txBody>
          <a:bodyPr>
            <a:normAutofit/>
          </a:bodyPr>
          <a:lstStyle/>
          <a:p>
            <a:r>
              <a:rPr lang="en-US" sz="2400" dirty="0"/>
              <a:t>Being impartial or neutral is not a core principle of journalism. Because the journalist must make decisions, he or she is not and cannot be objective. </a:t>
            </a:r>
            <a:r>
              <a:rPr lang="en-US" sz="2400" dirty="0">
                <a:solidFill>
                  <a:srgbClr val="0070C0"/>
                </a:solidFill>
              </a:rPr>
              <a:t>But journalistic methods are objective.</a:t>
            </a:r>
            <a:endParaRPr lang="tr-TR" sz="2400" dirty="0">
              <a:solidFill>
                <a:srgbClr val="0070C0"/>
              </a:solidFill>
            </a:endParaRPr>
          </a:p>
          <a:p>
            <a:r>
              <a:rPr lang="en-US" sz="2400" dirty="0"/>
              <a:t>When the concept of objectivity originally evolved, it did not imply that journalists were free of bias. It called, rather, for a consistent method of testing information – </a:t>
            </a:r>
            <a:r>
              <a:rPr lang="en-US" sz="2400" dirty="0">
                <a:solidFill>
                  <a:srgbClr val="0070C0"/>
                </a:solidFill>
              </a:rPr>
              <a:t>a transparent approach to evidence</a:t>
            </a:r>
            <a:r>
              <a:rPr lang="en-US" sz="2400" dirty="0"/>
              <a:t> – precisely so that personal and cultural biases would not undermine the accuracy of the work. </a:t>
            </a:r>
            <a:endParaRPr lang="tr-TR" sz="2400" dirty="0"/>
          </a:p>
          <a:p>
            <a:r>
              <a:rPr lang="en-US" sz="2400" u="sng" dirty="0">
                <a:solidFill>
                  <a:srgbClr val="FF0000"/>
                </a:solidFill>
              </a:rPr>
              <a:t>The method is objective, not the journalist.</a:t>
            </a:r>
            <a:endParaRPr lang="tr-TR" sz="2400" u="sng" dirty="0">
              <a:solidFill>
                <a:srgbClr val="FF0000"/>
              </a:solidFill>
            </a:endParaRPr>
          </a:p>
        </p:txBody>
      </p:sp>
      <p:sp>
        <p:nvSpPr>
          <p:cNvPr id="5" name="Dikdörtgen 4"/>
          <p:cNvSpPr/>
          <p:nvPr/>
        </p:nvSpPr>
        <p:spPr>
          <a:xfrm>
            <a:off x="609600" y="152400"/>
            <a:ext cx="7696200" cy="461665"/>
          </a:xfrm>
          <a:prstGeom prst="rect">
            <a:avLst/>
          </a:prstGeom>
        </p:spPr>
        <p:txBody>
          <a:bodyPr wrap="square">
            <a:spAutoFit/>
          </a:bodyPr>
          <a:lstStyle/>
          <a:p>
            <a:r>
              <a:rPr lang="tr-TR" sz="2400" b="1" u="sng" dirty="0">
                <a:solidFill>
                  <a:srgbClr val="E56B00"/>
                </a:solidFill>
                <a:latin typeface="effra"/>
              </a:rPr>
              <a:t>3-</a:t>
            </a:r>
            <a:r>
              <a:rPr lang="en-US" sz="2400" b="1" u="sng" dirty="0">
                <a:solidFill>
                  <a:srgbClr val="E56B00"/>
                </a:solidFill>
                <a:latin typeface="effra"/>
              </a:rPr>
              <a:t>Its essence is a discipline of verification</a:t>
            </a:r>
            <a:endParaRPr lang="tr-TR" sz="2400" dirty="0"/>
          </a:p>
        </p:txBody>
      </p:sp>
    </p:spTree>
    <p:extLst>
      <p:ext uri="{BB962C8B-B14F-4D97-AF65-F5344CB8AC3E}">
        <p14:creationId xmlns:p14="http://schemas.microsoft.com/office/powerpoint/2010/main" val="143757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tr-TR" sz="2900" b="1" u="sng" dirty="0">
                <a:solidFill>
                  <a:srgbClr val="E56B00"/>
                </a:solidFill>
                <a:latin typeface="effra"/>
              </a:rPr>
            </a:br>
            <a:r>
              <a:rPr lang="tr-TR" sz="3100" b="1" u="sng" dirty="0">
                <a:solidFill>
                  <a:srgbClr val="E56B00"/>
                </a:solidFill>
                <a:latin typeface="effra"/>
              </a:rPr>
              <a:t>3-</a:t>
            </a:r>
            <a:r>
              <a:rPr lang="en-US" sz="3100" b="1" u="sng" dirty="0">
                <a:solidFill>
                  <a:srgbClr val="E56B00"/>
                </a:solidFill>
                <a:latin typeface="effra"/>
              </a:rPr>
              <a:t>Its essence is a discipline of verification</a:t>
            </a:r>
            <a:br>
              <a:rPr lang="en-US" sz="3100" b="1" u="sng" dirty="0">
                <a:solidFill>
                  <a:srgbClr val="E56B00"/>
                </a:solidFill>
                <a:latin typeface="effra"/>
              </a:rPr>
            </a:br>
            <a:endParaRPr lang="tr-TR" sz="3100" dirty="0"/>
          </a:p>
        </p:txBody>
      </p:sp>
      <p:sp>
        <p:nvSpPr>
          <p:cNvPr id="3" name="Content Placeholder 2"/>
          <p:cNvSpPr>
            <a:spLocks noGrp="1"/>
          </p:cNvSpPr>
          <p:nvPr>
            <p:ph idx="1"/>
          </p:nvPr>
        </p:nvSpPr>
        <p:spPr>
          <a:xfrm>
            <a:off x="609598" y="2160590"/>
            <a:ext cx="7467601" cy="3880773"/>
          </a:xfrm>
        </p:spPr>
        <p:txBody>
          <a:bodyPr>
            <a:normAutofit/>
          </a:bodyPr>
          <a:lstStyle/>
          <a:p>
            <a:r>
              <a:rPr lang="en-US" sz="2400" dirty="0"/>
              <a:t>Seeking out multiple witnesses, disclosing as much as possible about sources, or asking various sides for comment all signal such standards. This </a:t>
            </a:r>
            <a:r>
              <a:rPr lang="tr-TR" sz="2400" dirty="0"/>
              <a:t>verification discipline</a:t>
            </a:r>
            <a:r>
              <a:rPr lang="en-US" sz="2400" dirty="0"/>
              <a:t> separates journalism from other forms of communication</a:t>
            </a:r>
            <a:r>
              <a:rPr lang="tr-TR" sz="2400" dirty="0"/>
              <a:t>,</a:t>
            </a:r>
            <a:r>
              <a:rPr lang="en-US" sz="2400" dirty="0"/>
              <a:t> such as propaganda, advertising, fiction, or entertainment.</a:t>
            </a:r>
            <a:endParaRPr lang="tr-TR" sz="2400" dirty="0"/>
          </a:p>
        </p:txBody>
      </p:sp>
    </p:spTree>
    <p:extLst>
      <p:ext uri="{BB962C8B-B14F-4D97-AF65-F5344CB8AC3E}">
        <p14:creationId xmlns:p14="http://schemas.microsoft.com/office/powerpoint/2010/main" val="314185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381000" y="304800"/>
            <a:ext cx="8229600" cy="1189038"/>
          </a:xfrm>
        </p:spPr>
        <p:txBody>
          <a:bodyPr>
            <a:normAutofit fontScale="90000"/>
          </a:bodyPr>
          <a:lstStyle/>
          <a:p>
            <a:r>
              <a:rPr lang="tr-TR" sz="3100" b="1" u="sng" dirty="0">
                <a:solidFill>
                  <a:srgbClr val="E56B00"/>
                </a:solidFill>
                <a:latin typeface="effra"/>
              </a:rPr>
              <a:t>4- </a:t>
            </a:r>
            <a:r>
              <a:rPr lang="en-US" sz="3100" b="1" u="sng" dirty="0">
                <a:solidFill>
                  <a:srgbClr val="E56B00"/>
                </a:solidFill>
                <a:latin typeface="effra"/>
              </a:rPr>
              <a:t>Its practitioners must maintain independence from those they cover</a:t>
            </a:r>
            <a:br>
              <a:rPr lang="en-US" sz="2800" b="1" dirty="0">
                <a:solidFill>
                  <a:srgbClr val="E56B00"/>
                </a:solidFill>
                <a:latin typeface="effra"/>
              </a:rPr>
            </a:br>
            <a:endParaRPr lang="tr-TR" sz="2800" dirty="0"/>
          </a:p>
        </p:txBody>
      </p:sp>
      <p:sp>
        <p:nvSpPr>
          <p:cNvPr id="3" name="Content Placeholder 2"/>
          <p:cNvSpPr>
            <a:spLocks noGrp="1"/>
          </p:cNvSpPr>
          <p:nvPr>
            <p:ph idx="1"/>
          </p:nvPr>
        </p:nvSpPr>
        <p:spPr>
          <a:xfrm>
            <a:off x="228600" y="1600200"/>
            <a:ext cx="8686800" cy="4953000"/>
          </a:xfrm>
        </p:spPr>
        <p:txBody>
          <a:bodyPr>
            <a:normAutofit/>
          </a:bodyPr>
          <a:lstStyle/>
          <a:p>
            <a:r>
              <a:rPr lang="en-US" sz="2000" dirty="0">
                <a:solidFill>
                  <a:srgbClr val="0070C0"/>
                </a:solidFill>
              </a:rPr>
              <a:t>Independence is a cornerstone of reliability.</a:t>
            </a:r>
          </a:p>
          <a:p>
            <a:endParaRPr lang="en-US" sz="2000" dirty="0"/>
          </a:p>
          <a:p>
            <a:r>
              <a:rPr lang="en-US" sz="2000" dirty="0"/>
              <a:t>On one level, it means not becoming seduced by sources, intimidated by power, or compromised by self-interest. On a deeper level it speaks to an independence of spirit and an open-mindedness and intellectual curiosity that helps the journalist see beyond his or her own class or economic status, race, ethnicity, religion, gender or ego.</a:t>
            </a:r>
          </a:p>
          <a:p>
            <a:endParaRPr lang="en-US" sz="2000" dirty="0"/>
          </a:p>
          <a:p>
            <a:r>
              <a:rPr lang="en-US" sz="2000" dirty="0">
                <a:solidFill>
                  <a:srgbClr val="0070C0"/>
                </a:solidFill>
              </a:rPr>
              <a:t>Journalistic independence </a:t>
            </a:r>
            <a:r>
              <a:rPr lang="en-US" sz="2000" dirty="0">
                <a:solidFill>
                  <a:srgbClr val="FF0000"/>
                </a:solidFill>
              </a:rPr>
              <a:t>is not neutrality</a:t>
            </a:r>
            <a:r>
              <a:rPr lang="en-US" sz="2000" dirty="0"/>
              <a:t>. While editorialists and commentators are not neutral, the source of their credibility is still their accuracy, intellectual fairness and ability to inform – not their devotion to a certain group or outcome. In our independence, however, journalists must avoid straying into arrogance, elitism, isolation or nihilism.</a:t>
            </a:r>
            <a:endParaRPr lang="tr-TR" sz="2000" dirty="0"/>
          </a:p>
        </p:txBody>
      </p:sp>
    </p:spTree>
    <p:extLst>
      <p:ext uri="{BB962C8B-B14F-4D97-AF65-F5344CB8AC3E}">
        <p14:creationId xmlns:p14="http://schemas.microsoft.com/office/powerpoint/2010/main" val="2811365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763000" cy="5334000"/>
          </a:xfrm>
        </p:spPr>
        <p:txBody>
          <a:bodyPr>
            <a:normAutofit/>
          </a:bodyPr>
          <a:lstStyle/>
          <a:p>
            <a:r>
              <a:rPr lang="en-US" sz="2400" dirty="0"/>
              <a:t>Journalism has an unusual capacity to serve as watchdog over those whose power and position most affect citizens. It may also offer voice to the voiceless. Being an independent monitor of power means “watching over the powerful few in society on behalf of the many to guard against tyranny”</a:t>
            </a:r>
            <a:endParaRPr lang="tr-TR" sz="2400" dirty="0"/>
          </a:p>
          <a:p>
            <a:r>
              <a:rPr lang="tr-TR" sz="2400" dirty="0"/>
              <a:t>t</a:t>
            </a:r>
            <a:r>
              <a:rPr lang="en-US" sz="2400" dirty="0"/>
              <a:t>he purpose of the watchdog extends beyond simply making the management and execution of power transparent, to making known and understood the effects of that power. This includes reporting on successes as well as failures.</a:t>
            </a:r>
            <a:endParaRPr lang="tr-TR" sz="2400" dirty="0"/>
          </a:p>
        </p:txBody>
      </p:sp>
      <p:sp>
        <p:nvSpPr>
          <p:cNvPr id="5" name="Dikdörtgen 4"/>
          <p:cNvSpPr/>
          <p:nvPr/>
        </p:nvSpPr>
        <p:spPr>
          <a:xfrm>
            <a:off x="381000" y="304800"/>
            <a:ext cx="8153400" cy="892552"/>
          </a:xfrm>
          <a:prstGeom prst="rect">
            <a:avLst/>
          </a:prstGeom>
        </p:spPr>
        <p:txBody>
          <a:bodyPr wrap="square">
            <a:spAutoFit/>
          </a:bodyPr>
          <a:lstStyle/>
          <a:p>
            <a:r>
              <a:rPr lang="tr-TR" sz="2800" b="1" u="sng" dirty="0">
                <a:solidFill>
                  <a:srgbClr val="E56B00"/>
                </a:solidFill>
                <a:latin typeface="effra"/>
              </a:rPr>
              <a:t>5- </a:t>
            </a:r>
            <a:r>
              <a:rPr lang="en-US" sz="2800" b="1" u="sng" dirty="0">
                <a:solidFill>
                  <a:srgbClr val="E56B00"/>
                </a:solidFill>
                <a:latin typeface="effra"/>
              </a:rPr>
              <a:t>It must serve as an independent monitor of power</a:t>
            </a:r>
            <a:br>
              <a:rPr lang="en-US" sz="2400" b="1" u="sng" dirty="0">
                <a:solidFill>
                  <a:srgbClr val="E56B00"/>
                </a:solidFill>
                <a:latin typeface="effra"/>
              </a:rPr>
            </a:br>
            <a:endParaRPr lang="tr-TR" sz="2400" dirty="0"/>
          </a:p>
        </p:txBody>
      </p:sp>
    </p:spTree>
    <p:extLst>
      <p:ext uri="{BB962C8B-B14F-4D97-AF65-F5344CB8AC3E}">
        <p14:creationId xmlns:p14="http://schemas.microsoft.com/office/powerpoint/2010/main" val="2940769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534400" cy="5181600"/>
          </a:xfrm>
        </p:spPr>
        <p:txBody>
          <a:bodyPr>
            <a:normAutofit/>
          </a:bodyPr>
          <a:lstStyle/>
          <a:p>
            <a:r>
              <a:rPr lang="en-US" sz="2400" dirty="0"/>
              <a:t>The news media are common carriers of public discussion, and this responsibility forms a basis for special privileges that news and information providers receive from democratic societies.</a:t>
            </a:r>
            <a:endParaRPr lang="tr-TR" sz="2400" dirty="0"/>
          </a:p>
          <a:p>
            <a:r>
              <a:rPr lang="en-US" sz="2400" dirty="0"/>
              <a:t>Journalism should also attempt to fairly represent varied viewpoints and interests in society and to place them in context rather than highlight only the conflicting fringes of debate. Accuracy and truthfulness also require that the public discussion not neglect points of common ground or instances where problems are not just identified but also solved.</a:t>
            </a:r>
            <a:endParaRPr lang="tr-TR" sz="2400" dirty="0"/>
          </a:p>
        </p:txBody>
      </p:sp>
      <p:sp>
        <p:nvSpPr>
          <p:cNvPr id="5" name="Dikdörtgen 4"/>
          <p:cNvSpPr/>
          <p:nvPr/>
        </p:nvSpPr>
        <p:spPr>
          <a:xfrm>
            <a:off x="609600" y="304800"/>
            <a:ext cx="7543800" cy="1384995"/>
          </a:xfrm>
          <a:prstGeom prst="rect">
            <a:avLst/>
          </a:prstGeom>
        </p:spPr>
        <p:txBody>
          <a:bodyPr wrap="square">
            <a:spAutoFit/>
          </a:bodyPr>
          <a:lstStyle/>
          <a:p>
            <a:r>
              <a:rPr lang="tr-TR" sz="2800" b="1" u="sng" dirty="0">
                <a:solidFill>
                  <a:srgbClr val="E56B00"/>
                </a:solidFill>
                <a:latin typeface="effra"/>
              </a:rPr>
              <a:t>6- </a:t>
            </a:r>
            <a:r>
              <a:rPr lang="en-US" sz="2800" b="1" u="sng" dirty="0">
                <a:solidFill>
                  <a:srgbClr val="E56B00"/>
                </a:solidFill>
                <a:latin typeface="effra"/>
              </a:rPr>
              <a:t>It must provide a forum for public criticism and compromise</a:t>
            </a:r>
            <a:br>
              <a:rPr lang="en-US" sz="2800" b="1" dirty="0">
                <a:solidFill>
                  <a:srgbClr val="E56B00"/>
                </a:solidFill>
                <a:latin typeface="effra"/>
              </a:rPr>
            </a:br>
            <a:endParaRPr lang="tr-TR" sz="2800" dirty="0"/>
          </a:p>
        </p:txBody>
      </p:sp>
    </p:spTree>
    <p:extLst>
      <p:ext uri="{BB962C8B-B14F-4D97-AF65-F5344CB8AC3E}">
        <p14:creationId xmlns:p14="http://schemas.microsoft.com/office/powerpoint/2010/main" val="534247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86800" cy="5410200"/>
          </a:xfrm>
        </p:spPr>
        <p:txBody>
          <a:bodyPr>
            <a:normAutofit/>
          </a:bodyPr>
          <a:lstStyle/>
          <a:p>
            <a:r>
              <a:rPr lang="en-US" sz="2400" dirty="0"/>
              <a:t>Journalism is storytelling with a purpose. It should do more than gather an audience or catalogue the important. It must balance what readers know they want with what they cannot anticipate but need.</a:t>
            </a:r>
            <a:endParaRPr lang="tr-TR" sz="2400" dirty="0"/>
          </a:p>
          <a:p>
            <a:r>
              <a:rPr lang="en-US" sz="2400" dirty="0"/>
              <a:t> In other words, part of the journalist’s responsibility is providing information in such a way people will be inclined to listen. Journalists must thus strive to make the significant interesting and relevant.</a:t>
            </a:r>
            <a:endParaRPr lang="tr-TR" sz="2400" dirty="0"/>
          </a:p>
        </p:txBody>
      </p:sp>
      <p:sp>
        <p:nvSpPr>
          <p:cNvPr id="5" name="Dikdörtgen 4"/>
          <p:cNvSpPr/>
          <p:nvPr/>
        </p:nvSpPr>
        <p:spPr>
          <a:xfrm>
            <a:off x="609600" y="182020"/>
            <a:ext cx="8077200" cy="1384995"/>
          </a:xfrm>
          <a:prstGeom prst="rect">
            <a:avLst/>
          </a:prstGeom>
        </p:spPr>
        <p:txBody>
          <a:bodyPr wrap="square">
            <a:spAutoFit/>
          </a:bodyPr>
          <a:lstStyle/>
          <a:p>
            <a:r>
              <a:rPr lang="tr-TR" sz="2800" b="1" u="sng" dirty="0">
                <a:solidFill>
                  <a:srgbClr val="E56B00"/>
                </a:solidFill>
                <a:latin typeface="effra"/>
              </a:rPr>
              <a:t>7- </a:t>
            </a:r>
            <a:r>
              <a:rPr lang="en-US" sz="2800" b="1" u="sng" dirty="0">
                <a:solidFill>
                  <a:srgbClr val="E56B00"/>
                </a:solidFill>
                <a:latin typeface="effra"/>
              </a:rPr>
              <a:t>It must strive to keep the significant interesting and relevant</a:t>
            </a:r>
            <a:br>
              <a:rPr lang="en-US" sz="2800" b="1" dirty="0">
                <a:solidFill>
                  <a:srgbClr val="E56B00"/>
                </a:solidFill>
                <a:latin typeface="effra"/>
              </a:rPr>
            </a:br>
            <a:endParaRPr lang="tr-TR" sz="2800" dirty="0"/>
          </a:p>
        </p:txBody>
      </p:sp>
    </p:spTree>
    <p:extLst>
      <p:ext uri="{BB962C8B-B14F-4D97-AF65-F5344CB8AC3E}">
        <p14:creationId xmlns:p14="http://schemas.microsoft.com/office/powerpoint/2010/main" val="3169698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686800" cy="5334000"/>
          </a:xfrm>
        </p:spPr>
        <p:txBody>
          <a:bodyPr>
            <a:normAutofit/>
          </a:bodyPr>
          <a:lstStyle/>
          <a:p>
            <a:r>
              <a:rPr lang="en-US" sz="2400" dirty="0"/>
              <a:t>Journalism is our modern cartography. It creates a map for citizens to navigate society.</a:t>
            </a:r>
            <a:endParaRPr lang="tr-TR" sz="2400" dirty="0"/>
          </a:p>
          <a:p>
            <a:r>
              <a:rPr lang="en-US" sz="2400" dirty="0"/>
              <a:t>Keeping news in proportion is a cornerstone of truthfulness. Inflating events for sensation, neglecting others, stereotyping, or being disproportionately negative all make a less reliable map. The most comprehensive maps include all affected communities, not just those with attractive demographics. The most complete stories take into account diverse backgrounds and perspectives.</a:t>
            </a:r>
          </a:p>
        </p:txBody>
      </p:sp>
      <p:sp>
        <p:nvSpPr>
          <p:cNvPr id="5" name="Dikdörtgen 4"/>
          <p:cNvSpPr/>
          <p:nvPr/>
        </p:nvSpPr>
        <p:spPr>
          <a:xfrm>
            <a:off x="609600" y="304800"/>
            <a:ext cx="7772400" cy="954107"/>
          </a:xfrm>
          <a:prstGeom prst="rect">
            <a:avLst/>
          </a:prstGeom>
        </p:spPr>
        <p:txBody>
          <a:bodyPr wrap="square">
            <a:spAutoFit/>
          </a:bodyPr>
          <a:lstStyle/>
          <a:p>
            <a:r>
              <a:rPr lang="tr-TR" sz="2800" b="1" u="sng" dirty="0">
                <a:solidFill>
                  <a:srgbClr val="E56B00"/>
                </a:solidFill>
                <a:latin typeface="effra"/>
              </a:rPr>
              <a:t>8-</a:t>
            </a:r>
            <a:r>
              <a:rPr lang="en-US" sz="2800" b="1" u="sng" dirty="0">
                <a:solidFill>
                  <a:srgbClr val="E56B00"/>
                </a:solidFill>
                <a:latin typeface="effra"/>
              </a:rPr>
              <a:t>It must keep the news comprehensive and proportional</a:t>
            </a:r>
            <a:endParaRPr lang="tr-TR" sz="2800" dirty="0"/>
          </a:p>
        </p:txBody>
      </p:sp>
    </p:spTree>
    <p:extLst>
      <p:ext uri="{BB962C8B-B14F-4D97-AF65-F5344CB8AC3E}">
        <p14:creationId xmlns:p14="http://schemas.microsoft.com/office/powerpoint/2010/main" val="2609996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71600"/>
            <a:ext cx="8686800" cy="5105400"/>
          </a:xfrm>
        </p:spPr>
        <p:txBody>
          <a:bodyPr>
            <a:normAutofit/>
          </a:bodyPr>
          <a:lstStyle/>
          <a:p>
            <a:r>
              <a:rPr lang="en-US" sz="2400" dirty="0"/>
              <a:t>Its practitioners must be allowed to exercise their </a:t>
            </a:r>
            <a:r>
              <a:rPr lang="en-US" sz="2400" dirty="0">
                <a:solidFill>
                  <a:srgbClr val="0070C0"/>
                </a:solidFill>
              </a:rPr>
              <a:t>personal conscience</a:t>
            </a:r>
            <a:r>
              <a:rPr lang="tr-TR" sz="2400" dirty="0">
                <a:solidFill>
                  <a:srgbClr val="0070C0"/>
                </a:solidFill>
              </a:rPr>
              <a:t>.</a:t>
            </a:r>
          </a:p>
          <a:p>
            <a:r>
              <a:rPr lang="en-US" sz="2400" dirty="0"/>
              <a:t>Because “news” is important, those who provide news have a responsibility to voice their personal conscience out loud and allow others to do so as well. They must be willing to question their own work and to differ with the work of others if fairness and accuracy demand they do so.</a:t>
            </a:r>
            <a:endParaRPr lang="tr-TR" sz="2400" dirty="0"/>
          </a:p>
        </p:txBody>
      </p:sp>
      <p:sp>
        <p:nvSpPr>
          <p:cNvPr id="5" name="Dikdörtgen 4"/>
          <p:cNvSpPr/>
          <p:nvPr/>
        </p:nvSpPr>
        <p:spPr>
          <a:xfrm>
            <a:off x="457200" y="381000"/>
            <a:ext cx="7696200" cy="1384995"/>
          </a:xfrm>
          <a:prstGeom prst="rect">
            <a:avLst/>
          </a:prstGeom>
        </p:spPr>
        <p:txBody>
          <a:bodyPr wrap="square">
            <a:spAutoFit/>
          </a:bodyPr>
          <a:lstStyle/>
          <a:p>
            <a:r>
              <a:rPr lang="tr-TR" sz="2800" b="1" u="sng" dirty="0">
                <a:solidFill>
                  <a:srgbClr val="E56B00"/>
                </a:solidFill>
                <a:latin typeface="effra"/>
              </a:rPr>
              <a:t>9- </a:t>
            </a:r>
            <a:r>
              <a:rPr lang="en-US" sz="2800" b="1" u="sng" dirty="0">
                <a:solidFill>
                  <a:srgbClr val="E56B00"/>
                </a:solidFill>
                <a:latin typeface="effra"/>
              </a:rPr>
              <a:t>Its practitioners must be allowed to exercise their personal conscience</a:t>
            </a:r>
            <a:br>
              <a:rPr lang="en-US" sz="2800" b="1" dirty="0">
                <a:solidFill>
                  <a:srgbClr val="E56B00"/>
                </a:solidFill>
                <a:latin typeface="effra"/>
              </a:rPr>
            </a:br>
            <a:endParaRPr lang="tr-TR" sz="2800" dirty="0"/>
          </a:p>
        </p:txBody>
      </p:sp>
    </p:spTree>
    <p:extLst>
      <p:ext uri="{BB962C8B-B14F-4D97-AF65-F5344CB8AC3E}">
        <p14:creationId xmlns:p14="http://schemas.microsoft.com/office/powerpoint/2010/main" val="4281466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763000" cy="5334000"/>
          </a:xfrm>
        </p:spPr>
        <p:txBody>
          <a:bodyPr>
            <a:normAutofit/>
          </a:bodyPr>
          <a:lstStyle/>
          <a:p>
            <a:r>
              <a:rPr lang="en-US" sz="2400" dirty="0"/>
              <a:t>The average person now, more than ever, works like a journalist.</a:t>
            </a:r>
            <a:endParaRPr lang="tr-TR" sz="2400" dirty="0"/>
          </a:p>
          <a:p>
            <a:r>
              <a:rPr lang="en-US" sz="2400" dirty="0"/>
              <a:t>Writing a blog entry, commenting on a social media site, sending a tweet, or “liking” a picture or post, likely involves a shorthand version of the journalistic process. One comes across information, decides whether or not it’s believable, assesses its strength and weaknesses, determines if it has value to others, decides what to ignore and what to pass on, chooses the best way to share it, and then hits the “send” button, it’s essentially what reporters do.</a:t>
            </a:r>
            <a:endParaRPr lang="tr-TR" sz="2400" dirty="0"/>
          </a:p>
        </p:txBody>
      </p:sp>
      <p:sp>
        <p:nvSpPr>
          <p:cNvPr id="4" name="Dikdörtgen 3"/>
          <p:cNvSpPr/>
          <p:nvPr/>
        </p:nvSpPr>
        <p:spPr>
          <a:xfrm>
            <a:off x="381000" y="152400"/>
            <a:ext cx="8229600" cy="1323439"/>
          </a:xfrm>
          <a:prstGeom prst="rect">
            <a:avLst/>
          </a:prstGeom>
        </p:spPr>
        <p:txBody>
          <a:bodyPr wrap="square">
            <a:spAutoFit/>
          </a:bodyPr>
          <a:lstStyle/>
          <a:p>
            <a:r>
              <a:rPr lang="tr-TR" sz="2800" b="1" u="sng" dirty="0">
                <a:solidFill>
                  <a:srgbClr val="E56B00"/>
                </a:solidFill>
                <a:latin typeface="effra"/>
              </a:rPr>
              <a:t>10-</a:t>
            </a:r>
            <a:r>
              <a:rPr lang="en-US" sz="2800" b="1" u="sng" dirty="0">
                <a:solidFill>
                  <a:srgbClr val="E56B00"/>
                </a:solidFill>
                <a:latin typeface="effra"/>
              </a:rPr>
              <a:t>Citizens, too, have rights and responsibilities when it comes to the news</a:t>
            </a:r>
            <a:br>
              <a:rPr lang="en-US" sz="2400" b="1" u="sng" dirty="0">
                <a:solidFill>
                  <a:srgbClr val="E56B00"/>
                </a:solidFill>
                <a:latin typeface="effra"/>
              </a:rPr>
            </a:br>
            <a:endParaRPr lang="tr-TR" sz="2400" dirty="0"/>
          </a:p>
        </p:txBody>
      </p:sp>
    </p:spTree>
    <p:extLst>
      <p:ext uri="{BB962C8B-B14F-4D97-AF65-F5344CB8AC3E}">
        <p14:creationId xmlns:p14="http://schemas.microsoft.com/office/powerpoint/2010/main" val="2630003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763000" cy="5410200"/>
          </a:xfrm>
        </p:spPr>
        <p:txBody>
          <a:bodyPr>
            <a:normAutofit/>
          </a:bodyPr>
          <a:lstStyle/>
          <a:p>
            <a:r>
              <a:rPr lang="en-US" sz="2400" dirty="0"/>
              <a:t>The new journalist is no longer a gatekeeper who decides what the public should and should not know. The individual is now his or her own circulation manager and editor. To be relevant, journalists must now verify information the consumer already has or is likely to find and then help them make sense of what it means and how they might use it.</a:t>
            </a:r>
            <a:endParaRPr lang="tr-TR" sz="2400" dirty="0"/>
          </a:p>
        </p:txBody>
      </p:sp>
      <p:sp>
        <p:nvSpPr>
          <p:cNvPr id="5" name="Dikdörtgen 4"/>
          <p:cNvSpPr/>
          <p:nvPr/>
        </p:nvSpPr>
        <p:spPr>
          <a:xfrm>
            <a:off x="533400" y="76200"/>
            <a:ext cx="7696200" cy="1384995"/>
          </a:xfrm>
          <a:prstGeom prst="rect">
            <a:avLst/>
          </a:prstGeom>
        </p:spPr>
        <p:txBody>
          <a:bodyPr wrap="square">
            <a:spAutoFit/>
          </a:bodyPr>
          <a:lstStyle/>
          <a:p>
            <a:r>
              <a:rPr lang="tr-TR" sz="2800" b="1" u="sng" dirty="0">
                <a:solidFill>
                  <a:srgbClr val="E56B00"/>
                </a:solidFill>
                <a:latin typeface="effra"/>
              </a:rPr>
              <a:t>10-</a:t>
            </a:r>
            <a:r>
              <a:rPr lang="en-US" sz="2800" b="1" u="sng" dirty="0">
                <a:solidFill>
                  <a:srgbClr val="E56B00"/>
                </a:solidFill>
                <a:latin typeface="effra"/>
              </a:rPr>
              <a:t>Citizens, too, have rights and responsibilities when it comes to the news</a:t>
            </a:r>
            <a:br>
              <a:rPr lang="en-US" sz="2800" b="1" u="sng" dirty="0">
                <a:solidFill>
                  <a:srgbClr val="E56B00"/>
                </a:solidFill>
                <a:latin typeface="effra"/>
              </a:rPr>
            </a:br>
            <a:endParaRPr lang="tr-TR" sz="2800" dirty="0"/>
          </a:p>
        </p:txBody>
      </p:sp>
    </p:spTree>
    <p:extLst>
      <p:ext uri="{BB962C8B-B14F-4D97-AF65-F5344CB8AC3E}">
        <p14:creationId xmlns:p14="http://schemas.microsoft.com/office/powerpoint/2010/main" val="1434541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518" y="358456"/>
            <a:ext cx="7543800" cy="746761"/>
          </a:xfrm>
        </p:spPr>
        <p:txBody>
          <a:bodyPr/>
          <a:lstStyle/>
          <a:p>
            <a:r>
              <a:rPr lang="tr-TR" dirty="0"/>
              <a:t>What is journalism?</a:t>
            </a:r>
          </a:p>
        </p:txBody>
      </p:sp>
      <p:sp>
        <p:nvSpPr>
          <p:cNvPr id="3" name="Content Placeholder 2"/>
          <p:cNvSpPr>
            <a:spLocks noGrp="1"/>
          </p:cNvSpPr>
          <p:nvPr>
            <p:ph idx="1"/>
          </p:nvPr>
        </p:nvSpPr>
        <p:spPr>
          <a:xfrm>
            <a:off x="457200" y="1295400"/>
            <a:ext cx="8229600" cy="4830763"/>
          </a:xfrm>
        </p:spPr>
        <p:txBody>
          <a:bodyPr>
            <a:normAutofit/>
          </a:bodyPr>
          <a:lstStyle/>
          <a:p>
            <a:r>
              <a:rPr lang="en-US" sz="2400" dirty="0"/>
              <a:t>Journalism is the activity of </a:t>
            </a:r>
            <a:r>
              <a:rPr lang="en-US" sz="2400" i="1" dirty="0">
                <a:solidFill>
                  <a:srgbClr val="0070C0"/>
                </a:solidFill>
              </a:rPr>
              <a:t>gathering, assessing, creating</a:t>
            </a:r>
            <a:r>
              <a:rPr lang="en-US" sz="2400" dirty="0"/>
              <a:t>, and </a:t>
            </a:r>
            <a:r>
              <a:rPr lang="en-US" sz="2400" u="sng" dirty="0">
                <a:solidFill>
                  <a:srgbClr val="0070C0"/>
                </a:solidFill>
              </a:rPr>
              <a:t>presenting</a:t>
            </a:r>
            <a:r>
              <a:rPr lang="en-US" sz="2400" dirty="0"/>
              <a:t> news and information. It is also the product of these activities.</a:t>
            </a:r>
          </a:p>
          <a:p>
            <a:endParaRPr lang="en-US" sz="2400" dirty="0"/>
          </a:p>
          <a:p>
            <a:r>
              <a:rPr lang="en-US" sz="2400" dirty="0"/>
              <a:t>Journalism can be distinguished from other activities and products by certain identifiable characteristics and practices. These elements not only separate journalism from other forms of communication, they are what make it indispensable to democratic societies. History reveals that the more democratic a society, the more news and information it tends to have.</a:t>
            </a:r>
            <a:endParaRPr lang="tr-TR" sz="2400" dirty="0"/>
          </a:p>
        </p:txBody>
      </p:sp>
    </p:spTree>
    <p:extLst>
      <p:ext uri="{BB962C8B-B14F-4D97-AF65-F5344CB8AC3E}">
        <p14:creationId xmlns:p14="http://schemas.microsoft.com/office/powerpoint/2010/main" val="2671760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t>What does a journalist do?</a:t>
            </a:r>
            <a:endParaRPr lang="tr-TR" b="1" dirty="0"/>
          </a:p>
        </p:txBody>
      </p:sp>
      <p:sp>
        <p:nvSpPr>
          <p:cNvPr id="3" name="Content Placeholder 2"/>
          <p:cNvSpPr>
            <a:spLocks noGrp="1"/>
          </p:cNvSpPr>
          <p:nvPr>
            <p:ph idx="1"/>
          </p:nvPr>
        </p:nvSpPr>
        <p:spPr>
          <a:xfrm>
            <a:off x="228600" y="990600"/>
            <a:ext cx="8686800" cy="5562600"/>
          </a:xfrm>
        </p:spPr>
        <p:txBody>
          <a:bodyPr>
            <a:normAutofit/>
          </a:bodyPr>
          <a:lstStyle/>
          <a:p>
            <a:r>
              <a:rPr lang="en-US" sz="2400" dirty="0"/>
              <a:t>Asking who is a journalist is the wrong question, because journalism can be produced by anyone.</a:t>
            </a:r>
            <a:endParaRPr lang="tr-TR" sz="2400" dirty="0"/>
          </a:p>
          <a:p>
            <a:r>
              <a:rPr lang="en-US" sz="2400" dirty="0"/>
              <a:t>At the same time, merely engaging in journalistic-like activity – snapping a cell-phone picture at the scene of a fire or creating a blog site for news and comment – does not by itself produce a journalistic product. Though it can and sometimes does, there is a distinction between the act of journalism and the end result.</a:t>
            </a:r>
          </a:p>
          <a:p>
            <a:r>
              <a:rPr lang="en-US" sz="2400" dirty="0"/>
              <a:t>The journalist places the public good above all else and uses certain methods – the foundation of which is a discipline of verification – to gather and assess what he or she finds.</a:t>
            </a:r>
            <a:endParaRPr lang="tr-TR" sz="2400" dirty="0"/>
          </a:p>
        </p:txBody>
      </p:sp>
    </p:spTree>
    <p:extLst>
      <p:ext uri="{BB962C8B-B14F-4D97-AF65-F5344CB8AC3E}">
        <p14:creationId xmlns:p14="http://schemas.microsoft.com/office/powerpoint/2010/main" val="232408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Bias and objectivity</a:t>
            </a:r>
          </a:p>
        </p:txBody>
      </p:sp>
      <p:sp>
        <p:nvSpPr>
          <p:cNvPr id="3" name="Content Placeholder 2"/>
          <p:cNvSpPr>
            <a:spLocks noGrp="1"/>
          </p:cNvSpPr>
          <p:nvPr>
            <p:ph idx="1"/>
          </p:nvPr>
        </p:nvSpPr>
        <p:spPr>
          <a:xfrm>
            <a:off x="609598" y="2160590"/>
            <a:ext cx="7620001" cy="3880773"/>
          </a:xfrm>
        </p:spPr>
        <p:txBody>
          <a:bodyPr/>
          <a:lstStyle/>
          <a:p>
            <a:r>
              <a:rPr lang="en-US" sz="2400" dirty="0"/>
              <a:t>Journalism attempts to be fair and accurate. It does this through objective methods and managing bias.</a:t>
            </a:r>
          </a:p>
          <a:p>
            <a:pPr marL="0" indent="0">
              <a:buNone/>
            </a:pPr>
            <a:endParaRPr lang="en-US" dirty="0"/>
          </a:p>
        </p:txBody>
      </p:sp>
    </p:spTree>
    <p:extLst>
      <p:ext uri="{BB962C8B-B14F-4D97-AF65-F5344CB8AC3E}">
        <p14:creationId xmlns:p14="http://schemas.microsoft.com/office/powerpoint/2010/main" val="1675471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tr-TR" b="1" dirty="0"/>
              <a:t>Understanding bias</a:t>
            </a:r>
          </a:p>
        </p:txBody>
      </p:sp>
      <p:sp>
        <p:nvSpPr>
          <p:cNvPr id="3" name="Content Placeholder 2"/>
          <p:cNvSpPr>
            <a:spLocks noGrp="1"/>
          </p:cNvSpPr>
          <p:nvPr>
            <p:ph idx="1"/>
          </p:nvPr>
        </p:nvSpPr>
        <p:spPr>
          <a:xfrm>
            <a:off x="228600" y="1143000"/>
            <a:ext cx="8686800" cy="5410200"/>
          </a:xfrm>
        </p:spPr>
        <p:txBody>
          <a:bodyPr>
            <a:normAutofit/>
          </a:bodyPr>
          <a:lstStyle/>
          <a:p>
            <a:r>
              <a:rPr lang="en-US" sz="2400" dirty="0"/>
              <a:t>In recent years the public seems to have adopted a more nuanced view of bias.  Perhaps this is because many critics have found their voice online – where studies confirm that half the blogs contain just the author’s opinion</a:t>
            </a:r>
            <a:r>
              <a:rPr lang="tr-TR" sz="2400" dirty="0"/>
              <a:t>.</a:t>
            </a:r>
          </a:p>
          <a:p>
            <a:r>
              <a:rPr lang="en-US" sz="2400" dirty="0"/>
              <a:t>Journalists, nevertheless, often feel compelled to try to prove that they are “unbiased.”</a:t>
            </a:r>
            <a:endParaRPr lang="tr-TR" sz="2400" dirty="0"/>
          </a:p>
        </p:txBody>
      </p:sp>
    </p:spTree>
    <p:extLst>
      <p:ext uri="{BB962C8B-B14F-4D97-AF65-F5344CB8AC3E}">
        <p14:creationId xmlns:p14="http://schemas.microsoft.com/office/powerpoint/2010/main" val="31358588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tr-TR" b="1" dirty="0"/>
              <a:t>Understanding bias</a:t>
            </a:r>
          </a:p>
        </p:txBody>
      </p:sp>
      <p:sp>
        <p:nvSpPr>
          <p:cNvPr id="3" name="Content Placeholder 2"/>
          <p:cNvSpPr>
            <a:spLocks noGrp="1"/>
          </p:cNvSpPr>
          <p:nvPr>
            <p:ph idx="1"/>
          </p:nvPr>
        </p:nvSpPr>
        <p:spPr>
          <a:xfrm>
            <a:off x="381000" y="1066800"/>
            <a:ext cx="8534400" cy="5410200"/>
          </a:xfrm>
        </p:spPr>
        <p:txBody>
          <a:bodyPr>
            <a:normAutofit/>
          </a:bodyPr>
          <a:lstStyle/>
          <a:p>
            <a:r>
              <a:rPr lang="en-US" sz="2400" dirty="0"/>
              <a:t>But what if they took a different approach? What if journalists acknowledged that bias does exist, that it is built into the choices they make when deciding what to leave in and what to leave out? That bias is embedded in the culture and language of the society on which the journalist reports? And that “news judgment” does reflect the journalist’s background as well as the news organization’s mission and business model?</a:t>
            </a:r>
          </a:p>
          <a:p>
            <a:endParaRPr lang="en-US" sz="2400" dirty="0"/>
          </a:p>
          <a:p>
            <a:r>
              <a:rPr lang="en-US" sz="2400" dirty="0"/>
              <a:t>What if the journalist said, in other words, that bias may not always be a bad thing? That it may serve to create narrative texture or make a story understandable.</a:t>
            </a:r>
            <a:endParaRPr lang="tr-TR" sz="2400" dirty="0"/>
          </a:p>
        </p:txBody>
      </p:sp>
    </p:spTree>
    <p:extLst>
      <p:ext uri="{BB962C8B-B14F-4D97-AF65-F5344CB8AC3E}">
        <p14:creationId xmlns:p14="http://schemas.microsoft.com/office/powerpoint/2010/main" val="1778701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533400"/>
            <a:ext cx="6347713" cy="1320800"/>
          </a:xfrm>
        </p:spPr>
        <p:txBody>
          <a:bodyPr/>
          <a:lstStyle/>
          <a:p>
            <a:r>
              <a:rPr lang="tr-TR" b="1" dirty="0"/>
              <a:t>Understanding bias</a:t>
            </a:r>
          </a:p>
        </p:txBody>
      </p:sp>
      <p:sp>
        <p:nvSpPr>
          <p:cNvPr id="3" name="Content Placeholder 2"/>
          <p:cNvSpPr>
            <a:spLocks noGrp="1"/>
          </p:cNvSpPr>
          <p:nvPr>
            <p:ph idx="1"/>
          </p:nvPr>
        </p:nvSpPr>
        <p:spPr>
          <a:xfrm>
            <a:off x="609598" y="2160590"/>
            <a:ext cx="7239001" cy="3880773"/>
          </a:xfrm>
        </p:spPr>
        <p:txBody>
          <a:bodyPr>
            <a:normAutofit/>
          </a:bodyPr>
          <a:lstStyle/>
          <a:p>
            <a:r>
              <a:rPr lang="en-US" sz="2400" dirty="0"/>
              <a:t>Thus, the job of journalists is not to stamp out bias. Rather, the journalist should learn how to manage it.</a:t>
            </a:r>
          </a:p>
          <a:p>
            <a:endParaRPr lang="en-US" sz="2400" dirty="0"/>
          </a:p>
          <a:p>
            <a:r>
              <a:rPr lang="en-US" sz="2400" dirty="0"/>
              <a:t>And to do that, the journalist needs to become conscious of the biases at play in a given story and decide when they are appropriate and may be useful and when they are inappropriate.</a:t>
            </a:r>
            <a:endParaRPr lang="tr-TR" sz="2400" dirty="0"/>
          </a:p>
        </p:txBody>
      </p:sp>
    </p:spTree>
    <p:extLst>
      <p:ext uri="{BB962C8B-B14F-4D97-AF65-F5344CB8AC3E}">
        <p14:creationId xmlns:p14="http://schemas.microsoft.com/office/powerpoint/2010/main" val="3062668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3200" dirty="0"/>
              <a:t>What makes journalism different than other forms of communication?</a:t>
            </a:r>
            <a:endParaRPr lang="tr-TR" sz="3200" dirty="0"/>
          </a:p>
        </p:txBody>
      </p:sp>
      <p:sp>
        <p:nvSpPr>
          <p:cNvPr id="3" name="Content Placeholder 2"/>
          <p:cNvSpPr>
            <a:spLocks noGrp="1"/>
          </p:cNvSpPr>
          <p:nvPr>
            <p:ph idx="1"/>
          </p:nvPr>
        </p:nvSpPr>
        <p:spPr>
          <a:xfrm>
            <a:off x="152400" y="1219200"/>
            <a:ext cx="8839200" cy="5257800"/>
          </a:xfrm>
        </p:spPr>
        <p:txBody>
          <a:bodyPr>
            <a:normAutofit lnSpcReduction="10000"/>
          </a:bodyPr>
          <a:lstStyle/>
          <a:p>
            <a:r>
              <a:rPr lang="en-US" dirty="0"/>
              <a:t>The world, and especially the online world, is awash in communication.</a:t>
            </a:r>
          </a:p>
          <a:p>
            <a:endParaRPr lang="en-US" dirty="0"/>
          </a:p>
          <a:p>
            <a:r>
              <a:rPr lang="en-US" dirty="0"/>
              <a:t>The vast majority of this communication, however, is not news and especially not journalism. Almost 70 percent of email traffic is spam, according to web security company Symantec. In 2012, there were an average of 175 million tweets each day. But almost all – 99% — consisted of “pointless babble,” according to researchers at Carnegie Mellon University.</a:t>
            </a:r>
          </a:p>
          <a:p>
            <a:endParaRPr lang="en-US" dirty="0"/>
          </a:p>
          <a:p>
            <a:r>
              <a:rPr lang="en-US" dirty="0"/>
              <a:t>While journalism occupies a much smaller space than the talk, entertainment, opinion, assertion, advertising and propaganda that dominate the media universe, it is nevertheless perceived as being more valuable than most of the “stuff out there.”</a:t>
            </a:r>
          </a:p>
          <a:p>
            <a:endParaRPr lang="en-US" dirty="0"/>
          </a:p>
          <a:p>
            <a:r>
              <a:rPr lang="en-US" dirty="0"/>
              <a:t>That value flows from its purpose, to provide people with verified information they can use to make better decisions, and its practices, the most important of which is a systematic process – a discipline of verification – that journalists use to find not just the facts, but also the “truth about the facts.”</a:t>
            </a:r>
          </a:p>
          <a:p>
            <a:endParaRPr lang="en-US" dirty="0"/>
          </a:p>
        </p:txBody>
      </p:sp>
    </p:spTree>
    <p:extLst>
      <p:ext uri="{BB962C8B-B14F-4D97-AF65-F5344CB8AC3E}">
        <p14:creationId xmlns:p14="http://schemas.microsoft.com/office/powerpoint/2010/main" val="1269468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a:t>What is the purpose of journalism?</a:t>
            </a:r>
            <a:endParaRPr lang="tr-TR" dirty="0"/>
          </a:p>
        </p:txBody>
      </p:sp>
      <p:sp>
        <p:nvSpPr>
          <p:cNvPr id="3" name="Content Placeholder 2"/>
          <p:cNvSpPr>
            <a:spLocks noGrp="1"/>
          </p:cNvSpPr>
          <p:nvPr>
            <p:ph idx="1"/>
          </p:nvPr>
        </p:nvSpPr>
        <p:spPr>
          <a:xfrm>
            <a:off x="228600" y="1524000"/>
            <a:ext cx="8686800" cy="3886200"/>
          </a:xfrm>
        </p:spPr>
        <p:txBody>
          <a:bodyPr>
            <a:normAutofit/>
          </a:bodyPr>
          <a:lstStyle/>
          <a:p>
            <a:r>
              <a:rPr lang="en-US" sz="2400" dirty="0"/>
              <a:t>“The purpose of journalism,” “is not defined by technology, nor by journalists or the techniques they employ.” Rather, “the principles and purpose of journalism are defined by something more basic: the function news plays in the lives of people.”</a:t>
            </a:r>
            <a:r>
              <a:rPr lang="tr-TR" sz="2400" dirty="0"/>
              <a:t> (Kovach &amp; Rosenstiel)</a:t>
            </a:r>
          </a:p>
        </p:txBody>
      </p:sp>
    </p:spTree>
    <p:extLst>
      <p:ext uri="{BB962C8B-B14F-4D97-AF65-F5344CB8AC3E}">
        <p14:creationId xmlns:p14="http://schemas.microsoft.com/office/powerpoint/2010/main" val="75827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What is the purpose of journalism?</a:t>
            </a:r>
            <a:endParaRPr lang="tr-TR" dirty="0"/>
          </a:p>
        </p:txBody>
      </p:sp>
      <p:sp>
        <p:nvSpPr>
          <p:cNvPr id="3" name="Content Placeholder 2"/>
          <p:cNvSpPr>
            <a:spLocks noGrp="1"/>
          </p:cNvSpPr>
          <p:nvPr>
            <p:ph idx="1"/>
          </p:nvPr>
        </p:nvSpPr>
        <p:spPr>
          <a:xfrm>
            <a:off x="304800" y="1143000"/>
            <a:ext cx="8534400" cy="5334000"/>
          </a:xfrm>
        </p:spPr>
        <p:txBody>
          <a:bodyPr>
            <a:normAutofit/>
          </a:bodyPr>
          <a:lstStyle/>
          <a:p>
            <a:r>
              <a:rPr lang="en-US" sz="2400" dirty="0"/>
              <a:t>News is that part of communication that keeps us informed of the changing events, issues, and characters in the world outside. Though it may be interesting or even entertaining, the foremost value of news is as a utility to empower the informed.</a:t>
            </a:r>
          </a:p>
          <a:p>
            <a:endParaRPr lang="en-US" sz="2400" dirty="0"/>
          </a:p>
          <a:p>
            <a:r>
              <a:rPr lang="en-US" sz="2400" dirty="0"/>
              <a:t>The purpose of journalism is thus to provide citizens with the information they need to make the best possible decisions about their lives, their communities, their societies, and their governments.</a:t>
            </a:r>
            <a:endParaRPr lang="tr-TR" sz="2400" dirty="0"/>
          </a:p>
        </p:txBody>
      </p:sp>
    </p:spTree>
    <p:extLst>
      <p:ext uri="{BB962C8B-B14F-4D97-AF65-F5344CB8AC3E}">
        <p14:creationId xmlns:p14="http://schemas.microsoft.com/office/powerpoint/2010/main" val="4015377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tr-TR" sz="3600" dirty="0"/>
              <a:t>The elements of journalism</a:t>
            </a:r>
          </a:p>
        </p:txBody>
      </p:sp>
      <p:sp>
        <p:nvSpPr>
          <p:cNvPr id="3" name="Content Placeholder 2"/>
          <p:cNvSpPr>
            <a:spLocks noGrp="1"/>
          </p:cNvSpPr>
          <p:nvPr>
            <p:ph idx="1"/>
          </p:nvPr>
        </p:nvSpPr>
        <p:spPr>
          <a:xfrm>
            <a:off x="76200" y="990600"/>
            <a:ext cx="8991600" cy="5486400"/>
          </a:xfrm>
        </p:spPr>
        <p:txBody>
          <a:bodyPr>
            <a:normAutofit fontScale="92500" lnSpcReduction="10000"/>
          </a:bodyPr>
          <a:lstStyle/>
          <a:p>
            <a:pPr marL="0" indent="0">
              <a:buNone/>
            </a:pPr>
            <a:r>
              <a:rPr lang="en-US" sz="2800" i="1" dirty="0">
                <a:solidFill>
                  <a:srgbClr val="0070C0"/>
                </a:solidFill>
              </a:rPr>
              <a:t>Here are 10 elements common to good journalism, drawn from the book.</a:t>
            </a:r>
            <a:endParaRPr lang="tr-TR" sz="2800" i="1" dirty="0">
              <a:solidFill>
                <a:srgbClr val="0070C0"/>
              </a:solidFill>
            </a:endParaRPr>
          </a:p>
          <a:p>
            <a:pPr marL="0" indent="0" fontAlgn="base">
              <a:buNone/>
            </a:pPr>
            <a:r>
              <a:rPr lang="tr-TR" sz="2400" b="1" u="sng" dirty="0">
                <a:solidFill>
                  <a:srgbClr val="E56B00"/>
                </a:solidFill>
                <a:latin typeface="effra"/>
              </a:rPr>
              <a:t> 1- </a:t>
            </a:r>
            <a:r>
              <a:rPr lang="en-US" sz="2400" b="1" u="sng" dirty="0">
                <a:solidFill>
                  <a:srgbClr val="E56B00"/>
                </a:solidFill>
                <a:latin typeface="effra"/>
              </a:rPr>
              <a:t>Journalism’s first obligation is to the truth</a:t>
            </a:r>
            <a:endParaRPr lang="tr-TR" sz="2400" b="1" u="sng" dirty="0">
              <a:solidFill>
                <a:srgbClr val="E56B00"/>
              </a:solidFill>
              <a:latin typeface="effra"/>
            </a:endParaRPr>
          </a:p>
          <a:p>
            <a:r>
              <a:rPr lang="en-US" sz="2800" i="1" dirty="0"/>
              <a:t>Good decision-making depends on people having reliable, accurate facts put in a meaningful context</a:t>
            </a:r>
            <a:r>
              <a:rPr lang="tr-TR" sz="2800" i="1" dirty="0"/>
              <a:t> (</a:t>
            </a:r>
            <a:r>
              <a:rPr lang="en-US" sz="2800" i="1" dirty="0"/>
              <a:t>All truths – even the laws of science – are subject to revision</a:t>
            </a:r>
            <a:r>
              <a:rPr lang="tr-TR" sz="2800" i="1" dirty="0"/>
              <a:t>)</a:t>
            </a:r>
            <a:r>
              <a:rPr lang="en-US" sz="2800" i="1" dirty="0"/>
              <a:t>. Journalism does not pursue truth in an absolute or philosophical sense, but in a capacity that is more down to earth.</a:t>
            </a:r>
            <a:endParaRPr lang="tr-TR" sz="2800" i="1" dirty="0"/>
          </a:p>
          <a:p>
            <a:r>
              <a:rPr lang="en-US" sz="2800" i="1" dirty="0"/>
              <a:t>This “journalistic truth” is a process that begins with the professional discipline of assembling and verifying facts. Then journalists try to convey a fair and reliable account of their meaning, subject to further investigation.</a:t>
            </a:r>
            <a:endParaRPr lang="tr-TR" sz="2800" i="1" dirty="0"/>
          </a:p>
        </p:txBody>
      </p:sp>
    </p:spTree>
    <p:extLst>
      <p:ext uri="{BB962C8B-B14F-4D97-AF65-F5344CB8AC3E}">
        <p14:creationId xmlns:p14="http://schemas.microsoft.com/office/powerpoint/2010/main" val="1205054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305800" cy="533400"/>
          </a:xfrm>
        </p:spPr>
        <p:txBody>
          <a:bodyPr>
            <a:normAutofit fontScale="90000"/>
          </a:bodyPr>
          <a:lstStyle/>
          <a:p>
            <a:pPr lvl="0" fontAlgn="base">
              <a:spcBef>
                <a:spcPct val="20000"/>
              </a:spcBef>
            </a:pPr>
            <a:br>
              <a:rPr lang="tr-TR" sz="2400" b="1" u="sng" dirty="0">
                <a:solidFill>
                  <a:srgbClr val="E56B00"/>
                </a:solidFill>
                <a:latin typeface="effra"/>
              </a:rPr>
            </a:br>
            <a:br>
              <a:rPr lang="tr-TR" sz="2400" b="1" u="sng" dirty="0">
                <a:solidFill>
                  <a:srgbClr val="E56B00"/>
                </a:solidFill>
                <a:latin typeface="effra"/>
              </a:rPr>
            </a:br>
            <a:r>
              <a:rPr lang="tr-TR" sz="2400" b="1" u="sng" dirty="0">
                <a:solidFill>
                  <a:srgbClr val="E56B00"/>
                </a:solidFill>
                <a:latin typeface="effra"/>
              </a:rPr>
              <a:t>1- </a:t>
            </a:r>
            <a:r>
              <a:rPr lang="en-US" sz="3100" b="1" u="sng" dirty="0">
                <a:solidFill>
                  <a:srgbClr val="E56B00"/>
                </a:solidFill>
                <a:latin typeface="effra"/>
              </a:rPr>
              <a:t>Journalism’s first obligation is to the truth</a:t>
            </a:r>
            <a:endParaRPr lang="tr-TR" sz="3100" dirty="0"/>
          </a:p>
        </p:txBody>
      </p:sp>
      <p:sp>
        <p:nvSpPr>
          <p:cNvPr id="9" name="Metin kutusu 8">
            <a:extLst>
              <a:ext uri="{FF2B5EF4-FFF2-40B4-BE49-F238E27FC236}">
                <a16:creationId xmlns:a16="http://schemas.microsoft.com/office/drawing/2014/main" id="{B70EC8E7-983F-9B96-318E-72D70237A5E1}"/>
              </a:ext>
            </a:extLst>
          </p:cNvPr>
          <p:cNvSpPr txBox="1"/>
          <p:nvPr/>
        </p:nvSpPr>
        <p:spPr>
          <a:xfrm>
            <a:off x="706582" y="1600200"/>
            <a:ext cx="7599218" cy="4652556"/>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1000"/>
              </a:spcBef>
              <a:spcAft>
                <a:spcPts val="0"/>
              </a:spcAft>
              <a:buClr>
                <a:srgbClr val="AD84C6"/>
              </a:buClr>
              <a:buSzPct val="80000"/>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Journalists should be </a:t>
            </a:r>
            <a:r>
              <a:rPr kumimoji="0" lang="en-US" sz="2400" b="0" i="0" u="none" strike="noStrike" kern="1200" cap="none" spc="0" normalizeH="0" baseline="0" noProof="0" dirty="0">
                <a:ln>
                  <a:noFill/>
                </a:ln>
                <a:solidFill>
                  <a:srgbClr val="0070C0"/>
                </a:solidFill>
                <a:effectLst/>
                <a:uLnTx/>
                <a:uFillTx/>
                <a:latin typeface="Trebuchet MS" panose="020B0603020202020204"/>
                <a:ea typeface="+mn-ea"/>
                <a:cs typeface="+mn-cs"/>
              </a:rPr>
              <a:t>as transparent as </a:t>
            </a: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possible about sources and methods so </a:t>
            </a:r>
            <a:r>
              <a:rPr kumimoji="0" lang="en-US" sz="2400" b="0" i="0" u="none" strike="noStrike" kern="1200" cap="none" spc="0" normalizeH="0" baseline="0" noProof="0" dirty="0">
                <a:ln>
                  <a:noFill/>
                </a:ln>
                <a:solidFill>
                  <a:srgbClr val="0070C0"/>
                </a:solidFill>
                <a:effectLst/>
                <a:uLnTx/>
                <a:uFillTx/>
                <a:latin typeface="Trebuchet MS" panose="020B0603020202020204"/>
                <a:ea typeface="+mn-ea"/>
                <a:cs typeface="+mn-cs"/>
              </a:rPr>
              <a:t>audiences can make their own assessment of the information</a:t>
            </a: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Even in a world of expanding voices, “getting it right” is the foundation upon which everything else is built – context, interpretation, comment, criticism, analysis and debate. The larger truth, over time, emerges from this forum.</a:t>
            </a:r>
          </a:p>
          <a:p>
            <a:pPr marL="342900" marR="0" lvl="0" indent="-342900" algn="l" defTabSz="457200" rtl="0" eaLnBrk="1" fontAlgn="auto" latinLnBrk="0" hangingPunct="1">
              <a:lnSpc>
                <a:spcPct val="100000"/>
              </a:lnSpc>
              <a:spcBef>
                <a:spcPts val="1000"/>
              </a:spcBef>
              <a:spcAft>
                <a:spcPts val="0"/>
              </a:spcAft>
              <a:buClr>
                <a:srgbClr val="AD84C6"/>
              </a:buClr>
              <a:buSzPct val="80000"/>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As citizens encounter an ever-greater flow of data, they have more need – not less – for suppliers of information dedicated to finding and verifying the news and putting it in context.</a:t>
            </a:r>
            <a:endParaRPr kumimoji="0" lang="tr-TR" sz="2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246698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382000" cy="381000"/>
          </a:xfrm>
        </p:spPr>
        <p:txBody>
          <a:bodyPr>
            <a:normAutofit fontScale="90000"/>
          </a:bodyPr>
          <a:lstStyle/>
          <a:p>
            <a:pPr fontAlgn="base"/>
            <a:br>
              <a:rPr lang="tr-TR" sz="3600" b="1" u="sng" dirty="0">
                <a:solidFill>
                  <a:srgbClr val="E56B00"/>
                </a:solidFill>
                <a:latin typeface="effra"/>
              </a:rPr>
            </a:br>
            <a:br>
              <a:rPr lang="en-US" b="1" dirty="0">
                <a:solidFill>
                  <a:srgbClr val="E56B00"/>
                </a:solidFill>
                <a:latin typeface="effra"/>
              </a:rPr>
            </a:br>
            <a:endParaRPr lang="tr-TR" dirty="0"/>
          </a:p>
        </p:txBody>
      </p:sp>
      <p:sp>
        <p:nvSpPr>
          <p:cNvPr id="3" name="Content Placeholder 2"/>
          <p:cNvSpPr>
            <a:spLocks noGrp="1"/>
          </p:cNvSpPr>
          <p:nvPr>
            <p:ph idx="1"/>
          </p:nvPr>
        </p:nvSpPr>
        <p:spPr>
          <a:xfrm>
            <a:off x="266700" y="1105111"/>
            <a:ext cx="8610600" cy="4838489"/>
          </a:xfrm>
        </p:spPr>
        <p:txBody>
          <a:bodyPr>
            <a:normAutofit/>
          </a:bodyPr>
          <a:lstStyle/>
          <a:p>
            <a:r>
              <a:rPr lang="en-US" sz="2400" dirty="0">
                <a:solidFill>
                  <a:srgbClr val="0070C0"/>
                </a:solidFill>
              </a:rPr>
              <a:t>The publisher of journalism </a:t>
            </a:r>
            <a:r>
              <a:rPr lang="en-US" sz="2400" dirty="0"/>
              <a:t>– whether a media corporation answering to advertisers and shareholders or a blogger with his own personal beliefs and priorities — </a:t>
            </a:r>
            <a:r>
              <a:rPr lang="en-US" sz="2400" dirty="0">
                <a:solidFill>
                  <a:srgbClr val="0070C0"/>
                </a:solidFill>
              </a:rPr>
              <a:t>must show an ultimate allegiance to citizens</a:t>
            </a:r>
            <a:r>
              <a:rPr lang="en-US" sz="2400" dirty="0"/>
              <a:t>. They must strive to put the public interest – and the truth – above their own self-interest or assumptions.</a:t>
            </a:r>
            <a:endParaRPr lang="tr-TR" sz="2400" dirty="0"/>
          </a:p>
          <a:p>
            <a:r>
              <a:rPr lang="en-US" sz="2400" dirty="0"/>
              <a:t>A commitment to citizens is an implied covenant with the audience and a foundation of the journalistic business model – journalism provided </a:t>
            </a:r>
            <a:r>
              <a:rPr lang="en-US" sz="2400" dirty="0">
                <a:solidFill>
                  <a:srgbClr val="0070C0"/>
                </a:solidFill>
              </a:rPr>
              <a:t>“without fear or favor” </a:t>
            </a:r>
            <a:r>
              <a:rPr lang="en-US" sz="2400" dirty="0"/>
              <a:t>is perceived to be more valuable than content from other information sources.</a:t>
            </a:r>
            <a:endParaRPr lang="tr-TR" sz="2400" dirty="0"/>
          </a:p>
        </p:txBody>
      </p:sp>
      <p:sp>
        <p:nvSpPr>
          <p:cNvPr id="4" name="Dikdörtgen 3"/>
          <p:cNvSpPr/>
          <p:nvPr/>
        </p:nvSpPr>
        <p:spPr>
          <a:xfrm>
            <a:off x="685800" y="457200"/>
            <a:ext cx="5867400" cy="523220"/>
          </a:xfrm>
          <a:prstGeom prst="rect">
            <a:avLst/>
          </a:prstGeom>
        </p:spPr>
        <p:txBody>
          <a:bodyPr wrap="square">
            <a:spAutoFit/>
          </a:bodyPr>
          <a:lstStyle/>
          <a:p>
            <a:r>
              <a:rPr lang="tr-TR" sz="2800" b="1" u="sng" dirty="0">
                <a:solidFill>
                  <a:srgbClr val="E56B00"/>
                </a:solidFill>
                <a:latin typeface="effra"/>
              </a:rPr>
              <a:t>2-</a:t>
            </a:r>
            <a:r>
              <a:rPr lang="en-US" sz="2800" b="1" u="sng" dirty="0">
                <a:solidFill>
                  <a:srgbClr val="E56B00"/>
                </a:solidFill>
                <a:latin typeface="effra"/>
              </a:rPr>
              <a:t>Its first loyalty is to citizens</a:t>
            </a:r>
            <a:endParaRPr lang="tr-TR" sz="2800" dirty="0"/>
          </a:p>
        </p:txBody>
      </p:sp>
    </p:spTree>
    <p:extLst>
      <p:ext uri="{BB962C8B-B14F-4D97-AF65-F5344CB8AC3E}">
        <p14:creationId xmlns:p14="http://schemas.microsoft.com/office/powerpoint/2010/main" val="1185357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tr-TR" sz="3200" b="1" u="sng" dirty="0">
                <a:solidFill>
                  <a:srgbClr val="E56B00"/>
                </a:solidFill>
                <a:latin typeface="effra"/>
              </a:rPr>
              <a:t>2-</a:t>
            </a:r>
            <a:r>
              <a:rPr lang="en-US" sz="3200" b="1" u="sng" dirty="0">
                <a:solidFill>
                  <a:srgbClr val="E56B00"/>
                </a:solidFill>
                <a:latin typeface="effra"/>
              </a:rPr>
              <a:t>Its first loyalty is to citizens</a:t>
            </a:r>
            <a:endParaRPr lang="tr-TR" dirty="0"/>
          </a:p>
        </p:txBody>
      </p:sp>
      <p:sp>
        <p:nvSpPr>
          <p:cNvPr id="3" name="Content Placeholder 2"/>
          <p:cNvSpPr>
            <a:spLocks noGrp="1"/>
          </p:cNvSpPr>
          <p:nvPr>
            <p:ph idx="1"/>
          </p:nvPr>
        </p:nvSpPr>
        <p:spPr>
          <a:xfrm>
            <a:off x="228600" y="1143000"/>
            <a:ext cx="8686800" cy="5334000"/>
          </a:xfrm>
        </p:spPr>
        <p:txBody>
          <a:bodyPr>
            <a:normAutofit/>
          </a:bodyPr>
          <a:lstStyle/>
          <a:p>
            <a:r>
              <a:rPr lang="en-US" sz="2400" dirty="0">
                <a:latin typeface="effra"/>
              </a:rPr>
              <a:t>Commitment to citizens also means journalism should seek to present a representative picture of constituent groups in society. Ignoring certain citizens has the effect of disenfranchising them.</a:t>
            </a:r>
            <a:endParaRPr lang="tr-TR" sz="2400" dirty="0">
              <a:latin typeface="effra"/>
            </a:endParaRPr>
          </a:p>
          <a:p>
            <a:pPr marL="0" indent="0" fontAlgn="base">
              <a:buNone/>
            </a:pPr>
            <a:endParaRPr lang="tr-TR" sz="2400" b="1" u="sng" dirty="0">
              <a:solidFill>
                <a:srgbClr val="E56B00"/>
              </a:solidFill>
              <a:latin typeface="effra"/>
            </a:endParaRPr>
          </a:p>
          <a:p>
            <a:pPr marL="0" indent="0" fontAlgn="base">
              <a:buNone/>
            </a:pPr>
            <a:r>
              <a:rPr lang="tr-TR" sz="2800" b="1" u="sng" dirty="0">
                <a:solidFill>
                  <a:srgbClr val="E56B00"/>
                </a:solidFill>
                <a:latin typeface="effra"/>
              </a:rPr>
              <a:t>3-</a:t>
            </a:r>
            <a:r>
              <a:rPr lang="en-US" sz="2800" b="1" u="sng" dirty="0">
                <a:solidFill>
                  <a:srgbClr val="E56B00"/>
                </a:solidFill>
                <a:latin typeface="effra"/>
              </a:rPr>
              <a:t>Its essence is a discipline of verification</a:t>
            </a:r>
          </a:p>
          <a:p>
            <a:pPr fontAlgn="base"/>
            <a:r>
              <a:rPr lang="en-US" sz="2400" dirty="0">
                <a:solidFill>
                  <a:srgbClr val="555555"/>
                </a:solidFill>
                <a:latin typeface="effra"/>
              </a:rPr>
              <a:t>Journalists rely on a professional discipline for </a:t>
            </a:r>
            <a:r>
              <a:rPr lang="en-US" sz="2400" dirty="0">
                <a:solidFill>
                  <a:srgbClr val="0070C0"/>
                </a:solidFill>
                <a:latin typeface="effra"/>
              </a:rPr>
              <a:t>verifying information</a:t>
            </a:r>
            <a:r>
              <a:rPr lang="en-US" sz="2400" dirty="0">
                <a:solidFill>
                  <a:srgbClr val="555555"/>
                </a:solidFill>
                <a:latin typeface="effra"/>
              </a:rPr>
              <a:t>.</a:t>
            </a:r>
          </a:p>
          <a:p>
            <a:pPr fontAlgn="base"/>
            <a:r>
              <a:rPr lang="en-US" sz="2400" dirty="0">
                <a:solidFill>
                  <a:srgbClr val="555555"/>
                </a:solidFill>
                <a:latin typeface="effra"/>
              </a:rPr>
              <a:t>While there is no standardized code as such, every journalist uses certain methods to assess and test information to “get it right.”</a:t>
            </a:r>
          </a:p>
          <a:p>
            <a:pPr marL="0" indent="0">
              <a:buNone/>
            </a:pPr>
            <a:endParaRPr lang="tr-TR" dirty="0"/>
          </a:p>
        </p:txBody>
      </p:sp>
    </p:spTree>
    <p:extLst>
      <p:ext uri="{BB962C8B-B14F-4D97-AF65-F5344CB8AC3E}">
        <p14:creationId xmlns:p14="http://schemas.microsoft.com/office/powerpoint/2010/main" val="1347059405"/>
      </p:ext>
    </p:extLst>
  </p:cSld>
  <p:clrMapOvr>
    <a:masterClrMapping/>
  </p:clrMapOvr>
</p:sld>
</file>

<file path=ppt/theme/theme1.xml><?xml version="1.0" encoding="utf-8"?>
<a:theme xmlns:a="http://schemas.openxmlformats.org/drawingml/2006/main" name="Yüzeyler">
  <a:themeElements>
    <a:clrScheme name="Mor">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8013</TotalTime>
  <Words>2189</Words>
  <Application>Microsoft Office PowerPoint</Application>
  <PresentationFormat>Ekran Gösterisi (4:3)</PresentationFormat>
  <Paragraphs>88</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effra</vt:lpstr>
      <vt:lpstr>Trebuchet MS</vt:lpstr>
      <vt:lpstr>Wingdings 3</vt:lpstr>
      <vt:lpstr>Yüzeyler</vt:lpstr>
      <vt:lpstr>The essentials of journalism</vt:lpstr>
      <vt:lpstr>What is journalism?</vt:lpstr>
      <vt:lpstr>What makes journalism different than other forms of communication?</vt:lpstr>
      <vt:lpstr>What is the purpose of journalism?</vt:lpstr>
      <vt:lpstr>What is the purpose of journalism?</vt:lpstr>
      <vt:lpstr>The elements of journalism</vt:lpstr>
      <vt:lpstr>  1- Journalism’s first obligation is to the truth</vt:lpstr>
      <vt:lpstr>  </vt:lpstr>
      <vt:lpstr>2-Its first loyalty is to citizens</vt:lpstr>
      <vt:lpstr>PowerPoint Sunusu</vt:lpstr>
      <vt:lpstr> 3-Its essence is a discipline of verification </vt:lpstr>
      <vt:lpstr>4- Its practitioners must maintain independence from those they cover </vt:lpstr>
      <vt:lpstr>PowerPoint Sunusu</vt:lpstr>
      <vt:lpstr>PowerPoint Sunusu</vt:lpstr>
      <vt:lpstr>PowerPoint Sunusu</vt:lpstr>
      <vt:lpstr>PowerPoint Sunusu</vt:lpstr>
      <vt:lpstr>PowerPoint Sunusu</vt:lpstr>
      <vt:lpstr>PowerPoint Sunusu</vt:lpstr>
      <vt:lpstr>PowerPoint Sunusu</vt:lpstr>
      <vt:lpstr>What does a journalist do?</vt:lpstr>
      <vt:lpstr>Bias and objectivity</vt:lpstr>
      <vt:lpstr>Understanding bias</vt:lpstr>
      <vt:lpstr>Understanding bias</vt:lpstr>
      <vt:lpstr>Understanding bias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essentials of journalism</dc:title>
  <dc:creator>Semiha GURSOY</dc:creator>
  <cp:lastModifiedBy>Seden Tuyan</cp:lastModifiedBy>
  <cp:revision>29</cp:revision>
  <dcterms:created xsi:type="dcterms:W3CDTF">2006-08-16T00:00:00Z</dcterms:created>
  <dcterms:modified xsi:type="dcterms:W3CDTF">2023-03-01T20:47:33Z</dcterms:modified>
</cp:coreProperties>
</file>