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5" r:id="rId6"/>
    <p:sldId id="261" r:id="rId7"/>
    <p:sldId id="266" r:id="rId8"/>
    <p:sldId id="262" r:id="rId9"/>
    <p:sldId id="267" r:id="rId10"/>
    <p:sldId id="263" r:id="rId11"/>
    <p:sldId id="268" r:id="rId12"/>
    <p:sldId id="26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48C699-6677-46A1-AF41-07076FD8B669}" type="datetimeFigureOut">
              <a:rPr lang="en-US" smtClean="0"/>
              <a:t>12/22/2023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DDD7AE-7779-4A4F-9D10-1EBDAF6B8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5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02852D-DCC0-44E7-B9C6-F7715F94FB5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68390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smtClean="0"/>
          </a:p>
        </p:txBody>
      </p:sp>
    </p:spTree>
    <p:extLst>
      <p:ext uri="{BB962C8B-B14F-4D97-AF65-F5344CB8AC3E}">
        <p14:creationId xmlns:p14="http://schemas.microsoft.com/office/powerpoint/2010/main" val="31979152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smtClean="0"/>
          </a:p>
        </p:txBody>
      </p:sp>
    </p:spTree>
    <p:extLst>
      <p:ext uri="{BB962C8B-B14F-4D97-AF65-F5344CB8AC3E}">
        <p14:creationId xmlns:p14="http://schemas.microsoft.com/office/powerpoint/2010/main" val="2978075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52800" y="2133600"/>
            <a:ext cx="6934200" cy="20574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 smtClean="0">
                <a:solidFill>
                  <a:schemeClr val="tx2">
                    <a:satMod val="130000"/>
                  </a:schemeClr>
                </a:solidFill>
              </a:rPr>
              <a:t>Chapter 10</a:t>
            </a:r>
            <a:br>
              <a:rPr lang="en-CA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CA" dirty="0" smtClean="0">
                <a:solidFill>
                  <a:schemeClr val="tx2">
                    <a:satMod val="130000"/>
                  </a:schemeClr>
                </a:solidFill>
              </a:rPr>
              <a:t>Mechanics of Options Markets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400" dirty="0">
                <a:latin typeface="Arial" charset="0"/>
              </a:rPr>
              <a:t>Options, Futures, and Other Derivatives, 9th Edition, Copyright © John C. Hull 2014</a:t>
            </a:r>
            <a:endParaRPr lang="en-US" altLang="en-US" sz="1400" dirty="0">
              <a:latin typeface="Arial" charset="0"/>
            </a:endParaRP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DA6C540-BFDD-491B-9580-A95ABA8186B2}" type="slidenum">
              <a:rPr lang="en-US" altLang="en-US" sz="1400">
                <a:latin typeface="Arial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4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62200" y="838201"/>
            <a:ext cx="7505700" cy="2714625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Options, Futures, and Other Derivatives, 9th Edition, Copyright © John C. Hull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CB6320-A6D2-4FE4-9C0E-96AB4A7E21B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524000" y="3550452"/>
            <a:ext cx="8991600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/>
              <a:t>Q4: </a:t>
            </a:r>
            <a:r>
              <a:rPr lang="en-US" sz="1500" dirty="0"/>
              <a:t>Today is 25 Dec 2019 Spot: 1.375, Long one call contract from 1.370 maturity:  Dec 20 ; </a:t>
            </a:r>
          </a:p>
          <a:p>
            <a:r>
              <a:rPr lang="en-US" sz="1500" dirty="0"/>
              <a:t>(1 contract is 100 share)</a:t>
            </a:r>
          </a:p>
          <a:p>
            <a:r>
              <a:rPr lang="en-US" sz="1500" dirty="0"/>
              <a:t>What is the payoff and profit as of Dec 20? Dec’20 Price of XU030 is </a:t>
            </a:r>
            <a:r>
              <a:rPr lang="en-US" sz="1500" dirty="0" smtClean="0"/>
              <a:t>1.360</a:t>
            </a:r>
          </a:p>
          <a:p>
            <a:endParaRPr lang="en-US" sz="1500" dirty="0"/>
          </a:p>
          <a:p>
            <a:r>
              <a:rPr lang="en-US" sz="1500" dirty="0"/>
              <a:t>Profit / Loss =? Draw the Graph.</a:t>
            </a:r>
          </a:p>
          <a:p>
            <a:endParaRPr lang="en-US" sz="1500" dirty="0"/>
          </a:p>
          <a:p>
            <a:endParaRPr lang="en-US" sz="15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71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Q4: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02574" y="2033630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Ask Cost: (1.370 ) = 40,00 TL</a:t>
            </a:r>
          </a:p>
          <a:p>
            <a:r>
              <a:rPr lang="en-US" dirty="0">
                <a:solidFill>
                  <a:srgbClr val="FF0000"/>
                </a:solidFill>
              </a:rPr>
              <a:t>1 option contract : 100 share</a:t>
            </a:r>
          </a:p>
          <a:p>
            <a:r>
              <a:rPr lang="en-US" dirty="0">
                <a:solidFill>
                  <a:srgbClr val="FF0000"/>
                </a:solidFill>
              </a:rPr>
              <a:t>Total Cost = 40,00 x 100 = 4.000 </a:t>
            </a:r>
            <a:r>
              <a:rPr lang="en-US" dirty="0" smtClean="0">
                <a:solidFill>
                  <a:srgbClr val="FF0000"/>
                </a:solidFill>
              </a:rPr>
              <a:t>TL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Break-even = 1.370+40 = 1.410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*** PAYOFF OCCURS ABOVE </a:t>
            </a:r>
            <a:r>
              <a:rPr lang="en-US" dirty="0" smtClean="0">
                <a:solidFill>
                  <a:srgbClr val="FF0000"/>
                </a:solidFill>
              </a:rPr>
              <a:t>1.370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Is Dec 20 Price above 1.370?</a:t>
            </a:r>
          </a:p>
          <a:p>
            <a:r>
              <a:rPr lang="en-US" dirty="0">
                <a:solidFill>
                  <a:srgbClr val="FF0000"/>
                </a:solidFill>
              </a:rPr>
              <a:t>No it is not above </a:t>
            </a:r>
            <a:r>
              <a:rPr lang="en-US" dirty="0" smtClean="0">
                <a:solidFill>
                  <a:srgbClr val="FF0000"/>
                </a:solidFill>
              </a:rPr>
              <a:t>1.370 it is 1.360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So there is no payoff, Payoff = 0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Profit = Payoff – Cost</a:t>
            </a:r>
          </a:p>
          <a:p>
            <a:r>
              <a:rPr lang="en-US" dirty="0">
                <a:solidFill>
                  <a:srgbClr val="FF0000"/>
                </a:solidFill>
              </a:rPr>
              <a:t>Profit = 0 – 4.000 = -4.000 TL</a:t>
            </a:r>
          </a:p>
          <a:p>
            <a:r>
              <a:rPr lang="en-US" dirty="0">
                <a:solidFill>
                  <a:srgbClr val="FF0000"/>
                </a:solidFill>
              </a:rPr>
              <a:t>Loss = 4.000 TL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8866" y="1853754"/>
            <a:ext cx="5924014" cy="4256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706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Options, Futures, and Other Derivatives, 9th Edition, Copyright © John C. Hull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CB6320-A6D2-4FE4-9C0E-96AB4A7E21B7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62200" y="1676400"/>
            <a:ext cx="7772400" cy="4114800"/>
          </a:xfrm>
        </p:spPr>
        <p:txBody>
          <a:bodyPr/>
          <a:lstStyle/>
          <a:p>
            <a:r>
              <a:rPr lang="en-US" sz="3600" dirty="0"/>
              <a:t>o_xu030e1220c1360.00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1770063" y="930276"/>
            <a:ext cx="7772400" cy="669925"/>
          </a:xfrm>
        </p:spPr>
        <p:txBody>
          <a:bodyPr vert="horz" lIns="90488" tIns="44450" rIns="90488" bIns="44450" rtlCol="0" anchor="t">
            <a:normAutofit/>
          </a:bodyPr>
          <a:lstStyle/>
          <a:p>
            <a:pPr eaLnBrk="1" hangingPunct="1"/>
            <a:r>
              <a:rPr lang="en-CA" altLang="en-US" dirty="0" smtClean="0"/>
              <a:t>Option Sample</a:t>
            </a:r>
            <a:endParaRPr lang="en-US" altLang="en-US" dirty="0" smtClean="0"/>
          </a:p>
        </p:txBody>
      </p:sp>
      <p:cxnSp>
        <p:nvCxnSpPr>
          <p:cNvPr id="10" name="Straight Arrow Connector 9"/>
          <p:cNvCxnSpPr/>
          <p:nvPr/>
        </p:nvCxnSpPr>
        <p:spPr bwMode="auto">
          <a:xfrm>
            <a:off x="2895600" y="2133600"/>
            <a:ext cx="0" cy="685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3733800" y="2133600"/>
            <a:ext cx="0" cy="685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4483677" y="2209801"/>
            <a:ext cx="12123" cy="148138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>
            <a:off x="5656263" y="2264695"/>
            <a:ext cx="387782" cy="63090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>
            <a:off x="5022646" y="2133600"/>
            <a:ext cx="0" cy="685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6609806" y="2264695"/>
            <a:ext cx="476795" cy="69645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7" name="Rectangle 16"/>
          <p:cNvSpPr/>
          <p:nvPr/>
        </p:nvSpPr>
        <p:spPr bwMode="auto">
          <a:xfrm>
            <a:off x="2612769" y="1752600"/>
            <a:ext cx="457200" cy="457200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067051" y="1760465"/>
            <a:ext cx="1219202" cy="457200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4296645" y="1760465"/>
            <a:ext cx="304799" cy="457200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591053" y="1752600"/>
            <a:ext cx="884958" cy="457200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5486402" y="1752600"/>
            <a:ext cx="258042" cy="515036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716585" y="1781508"/>
            <a:ext cx="1638301" cy="457200"/>
          </a:xfrm>
          <a:prstGeom prst="rect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51364" y="2895600"/>
            <a:ext cx="13716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Type</a:t>
            </a:r>
          </a:p>
          <a:p>
            <a:r>
              <a:rPr lang="en-US" dirty="0"/>
              <a:t> of </a:t>
            </a:r>
          </a:p>
          <a:p>
            <a:r>
              <a:rPr lang="en-US" dirty="0"/>
              <a:t>derivative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00400" y="2895601"/>
            <a:ext cx="13369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Underlying asset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991841" y="3691190"/>
            <a:ext cx="13369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European / American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707081" y="2877235"/>
            <a:ext cx="13369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Maturity</a:t>
            </a:r>
          </a:p>
          <a:p>
            <a:r>
              <a:rPr lang="en-US" dirty="0"/>
              <a:t>(mm/</a:t>
            </a:r>
            <a:r>
              <a:rPr lang="en-US" dirty="0" err="1"/>
              <a:t>yy</a:t>
            </a:r>
            <a:r>
              <a:rPr lang="en-US" dirty="0"/>
              <a:t>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685560" y="2856452"/>
            <a:ext cx="14010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Call / Put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816436" y="2819400"/>
            <a:ext cx="2479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Exercise (Strike) Price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874963" y="4677067"/>
            <a:ext cx="556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Premium?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251364" y="5334000"/>
            <a:ext cx="7197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https://www.borsadirekt.com/canli-piyasa/opsiyon</a:t>
            </a:r>
          </a:p>
        </p:txBody>
      </p:sp>
    </p:spTree>
    <p:extLst>
      <p:ext uri="{BB962C8B-B14F-4D97-AF65-F5344CB8AC3E}">
        <p14:creationId xmlns:p14="http://schemas.microsoft.com/office/powerpoint/2010/main" val="3200053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/>
      <p:bldP spid="25" grpId="0"/>
      <p:bldP spid="27" grpId="0"/>
      <p:bldP spid="28" grpId="0"/>
      <p:bldP spid="29" grpId="0"/>
      <p:bldP spid="30" grpId="0"/>
      <p:bldP spid="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lIns="90488" tIns="44450" rIns="90488" bIns="44450" rtlCol="0" anchor="t">
            <a:normAutofit/>
          </a:bodyPr>
          <a:lstStyle/>
          <a:p>
            <a:pPr eaLnBrk="1" hangingPunct="1"/>
            <a:r>
              <a:rPr lang="en-CA" altLang="en-US" dirty="0" smtClean="0"/>
              <a:t>Review of Option Types</a:t>
            </a:r>
            <a:endParaRPr lang="en-US" altLang="en-US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 vert="horz" lIns="90488" tIns="44450" rIns="90488" bIns="44450" rtlCol="0" anchor="t">
            <a:normAutofit/>
          </a:bodyPr>
          <a:lstStyle/>
          <a:p>
            <a:pPr eaLnBrk="1" hangingPunct="1"/>
            <a:r>
              <a:rPr lang="en-US" altLang="en-US" dirty="0" smtClean="0">
                <a:latin typeface="Arial" charset="0"/>
                <a:cs typeface="Arial" charset="0"/>
              </a:rPr>
              <a:t>A call is an option to buy</a:t>
            </a:r>
          </a:p>
          <a:p>
            <a:pPr eaLnBrk="1" hangingPunct="1"/>
            <a:r>
              <a:rPr lang="en-US" altLang="en-US" dirty="0" smtClean="0">
                <a:latin typeface="Arial" charset="0"/>
                <a:cs typeface="Arial" charset="0"/>
              </a:rPr>
              <a:t>A put is an option to sell</a:t>
            </a:r>
          </a:p>
          <a:p>
            <a:pPr eaLnBrk="1" hangingPunct="1"/>
            <a:r>
              <a:rPr lang="en-US" altLang="en-US" dirty="0" smtClean="0">
                <a:latin typeface="Arial" charset="0"/>
                <a:cs typeface="Arial" charset="0"/>
              </a:rPr>
              <a:t>A European option can be exercised only at the end of its life</a:t>
            </a:r>
          </a:p>
          <a:p>
            <a:pPr eaLnBrk="1" hangingPunct="1"/>
            <a:r>
              <a:rPr lang="en-US" altLang="en-US" dirty="0" smtClean="0">
                <a:latin typeface="Arial" charset="0"/>
                <a:cs typeface="Arial" charset="0"/>
              </a:rPr>
              <a:t>An American option can be exercised at any time</a:t>
            </a:r>
          </a:p>
        </p:txBody>
      </p:sp>
      <p:sp>
        <p:nvSpPr>
          <p:cNvPr id="614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400">
                <a:latin typeface="Arial" charset="0"/>
              </a:rPr>
              <a:t>Options, Futures, and Other Derivatives, 9th Edition, Copyright © John C. Hull 2014</a:t>
            </a:r>
            <a:endParaRPr lang="en-US" altLang="en-US" sz="1400">
              <a:latin typeface="Arial" charset="0"/>
              <a:cs typeface="Arial" charset="0"/>
            </a:endParaRPr>
          </a:p>
        </p:txBody>
      </p:sp>
      <p:sp>
        <p:nvSpPr>
          <p:cNvPr id="61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7AC83AE6-4643-4FE2-9D1B-D8450D0208DD}" type="slidenum">
              <a:rPr lang="en-US" altLang="en-US" sz="1400">
                <a:latin typeface="Arial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7124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lIns="90488" tIns="44450" rIns="90488" bIns="44450" rtlCol="0" anchor="t">
            <a:normAutofit/>
          </a:bodyPr>
          <a:lstStyle/>
          <a:p>
            <a:pPr eaLnBrk="1" hangingPunct="1"/>
            <a:r>
              <a:rPr lang="en-US" altLang="en-US" smtClean="0"/>
              <a:t>Option Positions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276600" y="2124075"/>
            <a:ext cx="7378700" cy="4114800"/>
          </a:xfrm>
        </p:spPr>
        <p:txBody>
          <a:bodyPr vert="horz" lIns="90488" tIns="44450" rIns="90488" bIns="44450" rtlCol="0" anchor="t">
            <a:normAutofit/>
          </a:bodyPr>
          <a:lstStyle/>
          <a:p>
            <a:pPr eaLnBrk="1" hangingPunct="1"/>
            <a:r>
              <a:rPr lang="en-US" altLang="en-US" smtClean="0">
                <a:latin typeface="Arial" charset="0"/>
                <a:cs typeface="Arial" charset="0"/>
              </a:rPr>
              <a:t>Long call</a:t>
            </a:r>
          </a:p>
          <a:p>
            <a:pPr eaLnBrk="1" hangingPunct="1"/>
            <a:r>
              <a:rPr lang="en-US" altLang="en-US" smtClean="0">
                <a:latin typeface="Arial" charset="0"/>
                <a:cs typeface="Arial" charset="0"/>
              </a:rPr>
              <a:t>Long put</a:t>
            </a:r>
          </a:p>
          <a:p>
            <a:pPr eaLnBrk="1" hangingPunct="1"/>
            <a:r>
              <a:rPr lang="en-US" altLang="en-US" smtClean="0">
                <a:latin typeface="Arial" charset="0"/>
                <a:cs typeface="Arial" charset="0"/>
              </a:rPr>
              <a:t>Short call</a:t>
            </a:r>
          </a:p>
          <a:p>
            <a:pPr eaLnBrk="1" hangingPunct="1"/>
            <a:r>
              <a:rPr lang="en-US" altLang="en-US" smtClean="0">
                <a:latin typeface="Arial" charset="0"/>
                <a:cs typeface="Arial" charset="0"/>
              </a:rPr>
              <a:t>Short put</a:t>
            </a:r>
          </a:p>
        </p:txBody>
      </p:sp>
      <p:sp>
        <p:nvSpPr>
          <p:cNvPr id="717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400">
                <a:latin typeface="Arial" charset="0"/>
              </a:rPr>
              <a:t>Options, Futures, and Other Derivatives, 9th Edition, Copyright © John C. Hull 2014</a:t>
            </a:r>
            <a:endParaRPr lang="en-US" altLang="en-US" sz="1400">
              <a:latin typeface="Arial" charset="0"/>
              <a:cs typeface="Arial" charset="0"/>
            </a:endParaRPr>
          </a:p>
        </p:txBody>
      </p:sp>
      <p:sp>
        <p:nvSpPr>
          <p:cNvPr id="71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Blip>
                <a:blip r:embed="rId4"/>
              </a:buBlip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4C52A51-B29B-4537-BB8D-26201E050193}" type="slidenum">
              <a:rPr lang="en-US" altLang="en-US" sz="1400">
                <a:latin typeface="Arial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11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62200" y="838201"/>
            <a:ext cx="7505700" cy="2714625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Options, Futures, and Other Derivatives, 9th Edition, Copyright © John C. Hull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CB6320-A6D2-4FE4-9C0E-96AB4A7E21B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752600" y="3550451"/>
            <a:ext cx="8763000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/>
              <a:t>Q1: </a:t>
            </a:r>
            <a:r>
              <a:rPr lang="en-US" sz="1500" dirty="0"/>
              <a:t>Today is 25 Dec 2019 Spot: 1.375, Long one call contract from 1.360 maturity: Dec 20 ; </a:t>
            </a:r>
          </a:p>
          <a:p>
            <a:r>
              <a:rPr lang="en-US" sz="1500" dirty="0"/>
              <a:t>(1 contract is 100 share)</a:t>
            </a:r>
          </a:p>
          <a:p>
            <a:r>
              <a:rPr lang="en-US" sz="1500" dirty="0"/>
              <a:t>What is the payoff and profit as of Dec 20? Dec’20 price of XU030 is </a:t>
            </a:r>
            <a:r>
              <a:rPr lang="en-US" sz="1500" dirty="0" smtClean="0"/>
              <a:t>1.425</a:t>
            </a:r>
          </a:p>
          <a:p>
            <a:endParaRPr lang="en-US" sz="1500" dirty="0"/>
          </a:p>
          <a:p>
            <a:r>
              <a:rPr lang="en-US" sz="1500" dirty="0" smtClean="0"/>
              <a:t>Profit / Loss =? Draw the Graph. </a:t>
            </a:r>
            <a:endParaRPr lang="en-US" sz="1500" dirty="0"/>
          </a:p>
          <a:p>
            <a:endParaRPr lang="en-US" sz="1500" dirty="0"/>
          </a:p>
          <a:p>
            <a:endParaRPr lang="en-US" sz="1500" dirty="0"/>
          </a:p>
          <a:p>
            <a:endParaRPr lang="en-US" sz="1500" dirty="0">
              <a:solidFill>
                <a:srgbClr val="FF0000"/>
              </a:solidFill>
            </a:endParaRPr>
          </a:p>
          <a:p>
            <a:endParaRPr lang="en-US" sz="15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56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Q1: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02574" y="2033630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Ask Cost (1360)= : 33,00</a:t>
            </a:r>
          </a:p>
          <a:p>
            <a:r>
              <a:rPr lang="en-US" dirty="0">
                <a:solidFill>
                  <a:srgbClr val="FF0000"/>
                </a:solidFill>
              </a:rPr>
              <a:t>1 option contract : 100 share</a:t>
            </a:r>
          </a:p>
          <a:p>
            <a:r>
              <a:rPr lang="en-US" dirty="0">
                <a:solidFill>
                  <a:srgbClr val="FF0000"/>
                </a:solidFill>
              </a:rPr>
              <a:t>Total </a:t>
            </a:r>
            <a:r>
              <a:rPr lang="en-US" dirty="0" smtClean="0">
                <a:solidFill>
                  <a:srgbClr val="FF0000"/>
                </a:solidFill>
              </a:rPr>
              <a:t>Cost (Premium): </a:t>
            </a:r>
            <a:r>
              <a:rPr lang="en-US" dirty="0">
                <a:solidFill>
                  <a:srgbClr val="FF0000"/>
                </a:solidFill>
              </a:rPr>
              <a:t>33,00 x 100 = 3.300 </a:t>
            </a:r>
            <a:r>
              <a:rPr lang="en-US" dirty="0" smtClean="0">
                <a:solidFill>
                  <a:srgbClr val="FF0000"/>
                </a:solidFill>
              </a:rPr>
              <a:t>TL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Break-even: 1.360 + 33 = 1.393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***PAYOFF OCCURS ABOVE </a:t>
            </a:r>
            <a:r>
              <a:rPr lang="en-US" dirty="0" smtClean="0">
                <a:solidFill>
                  <a:srgbClr val="FF0000"/>
                </a:solidFill>
              </a:rPr>
              <a:t>1.360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@</a:t>
            </a:r>
            <a:r>
              <a:rPr lang="en-US" dirty="0" err="1">
                <a:solidFill>
                  <a:srgbClr val="FF0000"/>
                </a:solidFill>
              </a:rPr>
              <a:t>dec</a:t>
            </a:r>
            <a:r>
              <a:rPr lang="en-US" dirty="0">
                <a:solidFill>
                  <a:srgbClr val="FF0000"/>
                </a:solidFill>
              </a:rPr>
              <a:t> 20 : 1.425</a:t>
            </a:r>
          </a:p>
          <a:p>
            <a:r>
              <a:rPr lang="en-US" dirty="0">
                <a:solidFill>
                  <a:srgbClr val="FF0000"/>
                </a:solidFill>
              </a:rPr>
              <a:t>Payoff = 1.425 – 1.360 = 65 TL</a:t>
            </a:r>
          </a:p>
          <a:p>
            <a:r>
              <a:rPr lang="en-US" dirty="0">
                <a:solidFill>
                  <a:srgbClr val="FF0000"/>
                </a:solidFill>
              </a:rPr>
              <a:t>Total Payoff = 65 x 100 = 6.500 TL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Profit = Payoff – Cost</a:t>
            </a:r>
          </a:p>
          <a:p>
            <a:r>
              <a:rPr lang="en-US" dirty="0">
                <a:solidFill>
                  <a:srgbClr val="FF0000"/>
                </a:solidFill>
              </a:rPr>
              <a:t>= 6.500 – 3.300 = 3.200 TL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853754"/>
            <a:ext cx="6060956" cy="4113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85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62200" y="838201"/>
            <a:ext cx="7505700" cy="2714625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Options, Futures, and Other Derivatives, 9th Edition, Copyright © John C. Hull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CB6320-A6D2-4FE4-9C0E-96AB4A7E21B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76400" y="3550452"/>
            <a:ext cx="8839200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/>
              <a:t>Q2: </a:t>
            </a:r>
            <a:r>
              <a:rPr lang="en-US" sz="1500" dirty="0"/>
              <a:t>Today is 25 Dec 2019 Spot: 1.375, Long two call contracts from 1.350 maturity: Sep 20 ; </a:t>
            </a:r>
          </a:p>
          <a:p>
            <a:r>
              <a:rPr lang="en-US" sz="1500" dirty="0"/>
              <a:t>(1 contract is 100 share)</a:t>
            </a:r>
          </a:p>
          <a:p>
            <a:r>
              <a:rPr lang="en-US" sz="1500" dirty="0"/>
              <a:t>What is the payoff and profit as of Sep 20? Sep’20 Price of XU030 is </a:t>
            </a:r>
            <a:r>
              <a:rPr lang="en-US" sz="1500" dirty="0" smtClean="0"/>
              <a:t>1.400</a:t>
            </a:r>
          </a:p>
          <a:p>
            <a:endParaRPr lang="en-US" sz="1500" dirty="0"/>
          </a:p>
          <a:p>
            <a:r>
              <a:rPr lang="en-US" sz="1500" dirty="0"/>
              <a:t>Profit / Loss =? Draw the Graph.</a:t>
            </a:r>
          </a:p>
          <a:p>
            <a:endParaRPr lang="en-US" sz="1500" dirty="0"/>
          </a:p>
          <a:p>
            <a:endParaRPr lang="en-US" sz="1500" dirty="0"/>
          </a:p>
          <a:p>
            <a:endParaRPr lang="en-US" sz="1500" dirty="0">
              <a:solidFill>
                <a:srgbClr val="FF0000"/>
              </a:solidFill>
            </a:endParaRPr>
          </a:p>
          <a:p>
            <a:endParaRPr lang="en-US" sz="1500" dirty="0"/>
          </a:p>
          <a:p>
            <a:endParaRPr lang="en-US" sz="1500" dirty="0">
              <a:solidFill>
                <a:srgbClr val="FF0000"/>
              </a:solidFill>
              <a:latin typeface="+mj-lt"/>
            </a:endParaRPr>
          </a:p>
          <a:p>
            <a:endParaRPr lang="en-US" sz="1500" dirty="0">
              <a:solidFill>
                <a:srgbClr val="FF0000"/>
              </a:solidFill>
              <a:latin typeface="+mj-lt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334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Q2: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02574" y="2033630"/>
            <a:ext cx="6096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Ask Cost (1.350) : 10,00</a:t>
            </a:r>
          </a:p>
          <a:p>
            <a:r>
              <a:rPr lang="en-US" dirty="0">
                <a:solidFill>
                  <a:srgbClr val="FF0000"/>
                </a:solidFill>
              </a:rPr>
              <a:t>2 option contracts: 200 share</a:t>
            </a:r>
          </a:p>
          <a:p>
            <a:r>
              <a:rPr lang="en-US" dirty="0">
                <a:solidFill>
                  <a:srgbClr val="FF0000"/>
                </a:solidFill>
              </a:rPr>
              <a:t>Total Cost </a:t>
            </a:r>
            <a:r>
              <a:rPr lang="en-US" dirty="0" smtClean="0">
                <a:solidFill>
                  <a:srgbClr val="FF0000"/>
                </a:solidFill>
              </a:rPr>
              <a:t>(Premium) : </a:t>
            </a:r>
            <a:r>
              <a:rPr lang="en-US" dirty="0">
                <a:solidFill>
                  <a:srgbClr val="FF0000"/>
                </a:solidFill>
              </a:rPr>
              <a:t>10,00 x 200 = 2.000 </a:t>
            </a:r>
            <a:r>
              <a:rPr lang="en-US" dirty="0" smtClean="0">
                <a:solidFill>
                  <a:srgbClr val="FF0000"/>
                </a:solidFill>
              </a:rPr>
              <a:t>TL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Break-even: 1350 + 10=1.360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***PAYOFF OCCURS ABOVE </a:t>
            </a:r>
            <a:r>
              <a:rPr lang="en-US" dirty="0" smtClean="0">
                <a:solidFill>
                  <a:srgbClr val="FF0000"/>
                </a:solidFill>
              </a:rPr>
              <a:t>1.350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dirty="0">
                <a:solidFill>
                  <a:srgbClr val="FF0000"/>
                </a:solidFill>
              </a:rPr>
              <a:t>@Sep 20 : 1.400</a:t>
            </a:r>
          </a:p>
          <a:p>
            <a:r>
              <a:rPr lang="en-US" dirty="0">
                <a:solidFill>
                  <a:srgbClr val="FF0000"/>
                </a:solidFill>
              </a:rPr>
              <a:t>Payoff = 1.400 – 1.350 = 50 TL</a:t>
            </a:r>
          </a:p>
          <a:p>
            <a:r>
              <a:rPr lang="en-US" dirty="0">
                <a:solidFill>
                  <a:srgbClr val="FF0000"/>
                </a:solidFill>
              </a:rPr>
              <a:t>Total Payoff = 50 x 200 = 10.000 TL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Profit = Payoff – Cost</a:t>
            </a:r>
          </a:p>
          <a:p>
            <a:r>
              <a:rPr lang="en-US" dirty="0">
                <a:solidFill>
                  <a:srgbClr val="FF0000"/>
                </a:solidFill>
              </a:rPr>
              <a:t>Profit = 10.000 – 2.000 = 8.000 TL 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4692" y="1853754"/>
            <a:ext cx="6106334" cy="4181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94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62200" y="838201"/>
            <a:ext cx="7505700" cy="2714625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 smtClean="0"/>
              <a:t>Options, Futures, and Other Derivatives, 9th Edition, Copyright © John C. Hull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CB6320-A6D2-4FE4-9C0E-96AB4A7E21B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524000" y="3550452"/>
            <a:ext cx="8991600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/>
              <a:t>Q3: </a:t>
            </a:r>
            <a:r>
              <a:rPr lang="en-US" sz="1500" dirty="0"/>
              <a:t>Today is 25 Dec 2019 Spot: 1.375, Long three call contracts from 1.390 maturity: Jun 20 ; </a:t>
            </a:r>
          </a:p>
          <a:p>
            <a:r>
              <a:rPr lang="en-US" sz="1500" dirty="0"/>
              <a:t>(1 contract is 100 share)</a:t>
            </a:r>
          </a:p>
          <a:p>
            <a:r>
              <a:rPr lang="en-US" sz="1500" dirty="0"/>
              <a:t>What is the payoff and profit as of Jun 20?Jun’20 Price of XU030 is </a:t>
            </a:r>
            <a:r>
              <a:rPr lang="en-US" sz="1500" dirty="0" smtClean="0"/>
              <a:t>1.420</a:t>
            </a:r>
          </a:p>
          <a:p>
            <a:endParaRPr lang="en-US" sz="1500" dirty="0"/>
          </a:p>
          <a:p>
            <a:r>
              <a:rPr lang="en-US" sz="1500" dirty="0"/>
              <a:t>Profit / Loss =? Draw the Graph.</a:t>
            </a:r>
          </a:p>
          <a:p>
            <a:endParaRPr lang="en-US" sz="1500" dirty="0"/>
          </a:p>
          <a:p>
            <a:endParaRPr lang="en-US" sz="15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74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Q3: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02574" y="2033630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Ask Cost (1390) : 85,00</a:t>
            </a:r>
          </a:p>
          <a:p>
            <a:r>
              <a:rPr lang="en-US" dirty="0">
                <a:solidFill>
                  <a:srgbClr val="FF0000"/>
                </a:solidFill>
              </a:rPr>
              <a:t>3 option contracts : 300 shares</a:t>
            </a:r>
          </a:p>
          <a:p>
            <a:r>
              <a:rPr lang="en-US" dirty="0">
                <a:solidFill>
                  <a:srgbClr val="FF0000"/>
                </a:solidFill>
              </a:rPr>
              <a:t>Total </a:t>
            </a:r>
            <a:r>
              <a:rPr lang="en-US" dirty="0" smtClean="0">
                <a:solidFill>
                  <a:srgbClr val="FF0000"/>
                </a:solidFill>
              </a:rPr>
              <a:t>Cost (Premium) </a:t>
            </a:r>
            <a:r>
              <a:rPr lang="en-US" dirty="0">
                <a:solidFill>
                  <a:srgbClr val="FF0000"/>
                </a:solidFill>
              </a:rPr>
              <a:t>= 85 x 300 = 25.500 </a:t>
            </a:r>
            <a:r>
              <a:rPr lang="en-US" dirty="0" smtClean="0">
                <a:solidFill>
                  <a:srgbClr val="FF0000"/>
                </a:solidFill>
              </a:rPr>
              <a:t>TL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Break-even: 1.390+85 = 1.475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***PAYOFF OCCURS ABOVE </a:t>
            </a:r>
            <a:r>
              <a:rPr lang="en-US" dirty="0" smtClean="0">
                <a:solidFill>
                  <a:srgbClr val="FF0000"/>
                </a:solidFill>
              </a:rPr>
              <a:t>1.390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@ Jun 20: 1.420</a:t>
            </a:r>
          </a:p>
          <a:p>
            <a:r>
              <a:rPr lang="en-US" dirty="0">
                <a:solidFill>
                  <a:srgbClr val="FF0000"/>
                </a:solidFill>
              </a:rPr>
              <a:t>Payoff = 1.420 – 1.390 = 30 TL</a:t>
            </a:r>
          </a:p>
          <a:p>
            <a:r>
              <a:rPr lang="en-US" dirty="0">
                <a:solidFill>
                  <a:srgbClr val="FF0000"/>
                </a:solidFill>
              </a:rPr>
              <a:t>Total Payoff = 30 x 300 = 9.000 TL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Profit = Payoff – Cost</a:t>
            </a:r>
          </a:p>
          <a:p>
            <a:r>
              <a:rPr lang="en-US" dirty="0">
                <a:solidFill>
                  <a:srgbClr val="FF0000"/>
                </a:solidFill>
              </a:rPr>
              <a:t>Profit = 9.000 – 25.500 = -16.500 </a:t>
            </a:r>
          </a:p>
          <a:p>
            <a:r>
              <a:rPr lang="en-US" dirty="0">
                <a:solidFill>
                  <a:srgbClr val="FF0000"/>
                </a:solidFill>
              </a:rPr>
              <a:t>Loss = 16.500 TL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4141" y="1853754"/>
            <a:ext cx="5539141" cy="424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48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</TotalTime>
  <Words>754</Words>
  <Application>Microsoft Office PowerPoint</Application>
  <PresentationFormat>Özel</PresentationFormat>
  <Paragraphs>135</Paragraphs>
  <Slides>12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Gallery</vt:lpstr>
      <vt:lpstr>Chapter 10 Mechanics of Options Markets</vt:lpstr>
      <vt:lpstr>Review of Option Types</vt:lpstr>
      <vt:lpstr>Option Positions</vt:lpstr>
      <vt:lpstr>PowerPoint Sunusu</vt:lpstr>
      <vt:lpstr>Answer Q1:</vt:lpstr>
      <vt:lpstr>PowerPoint Sunusu</vt:lpstr>
      <vt:lpstr>Answer Q2:</vt:lpstr>
      <vt:lpstr>PowerPoint Sunusu</vt:lpstr>
      <vt:lpstr>Answer Q3:</vt:lpstr>
      <vt:lpstr>PowerPoint Sunusu</vt:lpstr>
      <vt:lpstr>Answer Q4:</vt:lpstr>
      <vt:lpstr>Option Sample</vt:lpstr>
    </vt:vector>
  </TitlesOfParts>
  <Company>Sabanci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NewPC</dc:creator>
  <cp:lastModifiedBy>Aysegul KURTULGAN</cp:lastModifiedBy>
  <cp:revision>10</cp:revision>
  <dcterms:created xsi:type="dcterms:W3CDTF">2020-12-11T10:19:10Z</dcterms:created>
  <dcterms:modified xsi:type="dcterms:W3CDTF">2023-12-22T05:59:23Z</dcterms:modified>
</cp:coreProperties>
</file>