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68"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15" autoAdjust="0"/>
    <p:restoredTop sz="94660"/>
  </p:normalViewPr>
  <p:slideViewPr>
    <p:cSldViewPr>
      <p:cViewPr>
        <p:scale>
          <a:sx n="76" d="100"/>
          <a:sy n="76" d="100"/>
        </p:scale>
        <p:origin x="-1206" y="2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pPr/>
              <a:t>06.11.2018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06.11.2018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06.11.2018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06.11.2018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pPr/>
              <a:t>06.11.2018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pPr/>
              <a:t>06.11.2018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A23720DD-5B6D-40BF-8493-A6B52D484E6B}" type="datetimeFigureOut">
              <a:rPr lang="tr-TR" smtClean="0"/>
              <a:pPr/>
              <a:t>06.11.2018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pPr/>
              <a:t>06.11.2018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pPr/>
              <a:t>06.11.2018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pPr/>
              <a:t>06.11.2018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
        <p:nvSpPr>
          <p:cNvPr id="9" name="Content Placeholder 8"/>
          <p:cNvSpPr>
            <a:spLocks noGrp="1"/>
          </p:cNvSpPr>
          <p:nvPr>
            <p:ph sz="quarter" idx="13"/>
          </p:nvPr>
        </p:nvSpPr>
        <p:spPr>
          <a:xfrm>
            <a:off x="304800" y="381000"/>
            <a:ext cx="7772400" cy="494284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tr-TR" smtClean="0"/>
              <a:t>Asıl başlık stili için tıklatın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8" name="Date Placeholder 7"/>
          <p:cNvSpPr>
            <a:spLocks noGrp="1"/>
          </p:cNvSpPr>
          <p:nvPr>
            <p:ph type="dt" sz="half" idx="10"/>
          </p:nvPr>
        </p:nvSpPr>
        <p:spPr/>
        <p:txBody>
          <a:bodyPr/>
          <a:lstStyle/>
          <a:p>
            <a:fld id="{A23720DD-5B6D-40BF-8493-A6B52D484E6B}" type="datetimeFigureOut">
              <a:rPr lang="tr-TR" smtClean="0"/>
              <a:pPr/>
              <a:t>06.11.2018</a:t>
            </a:fld>
            <a:endParaRPr lang="tr-TR"/>
          </a:p>
        </p:txBody>
      </p:sp>
      <p:sp>
        <p:nvSpPr>
          <p:cNvPr id="9" name="Slide Number Placeholder 8"/>
          <p:cNvSpPr>
            <a:spLocks noGrp="1"/>
          </p:cNvSpPr>
          <p:nvPr>
            <p:ph type="sldNum" sz="quarter" idx="11"/>
          </p:nvPr>
        </p:nvSpPr>
        <p:spPr/>
        <p:txBody>
          <a:bodyPr/>
          <a:lstStyle/>
          <a:p>
            <a:fld id="{F302176B-0E47-46AC-8F43-DAB4B8A37D06}" type="slidenum">
              <a:rPr lang="tr-TR" smtClean="0"/>
              <a:pPr/>
              <a:t>‹#›</a:t>
            </a:fld>
            <a:endParaRPr lang="tr-TR"/>
          </a:p>
        </p:txBody>
      </p:sp>
      <p:sp>
        <p:nvSpPr>
          <p:cNvPr id="10" name="Footer Placeholder 9"/>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F302176B-0E47-46AC-8F43-DAB4B8A37D06}" type="slidenum">
              <a:rPr lang="tr-TR" smtClean="0"/>
              <a:pPr/>
              <a:t>‹#›</a:t>
            </a:fld>
            <a:endParaRPr lang="tr-T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tr-T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A23720DD-5B6D-40BF-8493-A6B52D484E6B}" type="datetimeFigureOut">
              <a:rPr lang="tr-TR" smtClean="0"/>
              <a:pPr/>
              <a:t>06.11.2018</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sz="5400" dirty="0" smtClean="0">
                <a:effectLst>
                  <a:outerShdw blurRad="38100" dist="38100" dir="2700000" algn="tl">
                    <a:srgbClr val="000000">
                      <a:alpha val="43137"/>
                    </a:srgbClr>
                  </a:outerShdw>
                </a:effectLst>
              </a:rPr>
              <a:t>Hak kavramı ve Hakka İlişkin Genel Esaslar</a:t>
            </a:r>
            <a:endParaRPr lang="tr-TR" sz="5400" dirty="0">
              <a:effectLst>
                <a:outerShdw blurRad="38100" dist="38100" dir="2700000" algn="tl">
                  <a:srgbClr val="000000">
                    <a:alpha val="43137"/>
                  </a:srgbClr>
                </a:outerShdw>
              </a:effectLst>
            </a:endParaRPr>
          </a:p>
        </p:txBody>
      </p:sp>
      <p:sp>
        <p:nvSpPr>
          <p:cNvPr id="3" name="Alt Başlık 2"/>
          <p:cNvSpPr>
            <a:spLocks noGrp="1"/>
          </p:cNvSpPr>
          <p:nvPr>
            <p:ph type="subTitle" idx="1"/>
          </p:nvPr>
        </p:nvSpPr>
        <p:spPr/>
        <p:txBody>
          <a:bodyPr/>
          <a:lstStyle/>
          <a:p>
            <a:r>
              <a:rPr lang="tr-TR" dirty="0" smtClean="0">
                <a:solidFill>
                  <a:schemeClr val="tx1"/>
                </a:solidFill>
              </a:rPr>
              <a:t>Devam….</a:t>
            </a:r>
            <a:endParaRPr lang="tr-TR" dirty="0">
              <a:solidFill>
                <a:schemeClr val="tx1"/>
              </a:solidFill>
            </a:endParaRPr>
          </a:p>
        </p:txBody>
      </p:sp>
    </p:spTree>
    <p:extLst>
      <p:ext uri="{BB962C8B-B14F-4D97-AF65-F5344CB8AC3E}">
        <p14:creationId xmlns:p14="http://schemas.microsoft.com/office/powerpoint/2010/main" val="6044686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615262" cy="868346"/>
          </a:xfrm>
        </p:spPr>
        <p:txBody>
          <a:bodyPr/>
          <a:lstStyle/>
          <a:p>
            <a:r>
              <a:rPr lang="tr-TR" dirty="0" smtClean="0"/>
              <a:t>KULLANILMALARININ ETKİSİNE GÖRE HAKLAR</a:t>
            </a:r>
            <a:endParaRPr lang="tr-TR" dirty="0"/>
          </a:p>
        </p:txBody>
      </p:sp>
      <p:sp>
        <p:nvSpPr>
          <p:cNvPr id="3" name="İçerik Yer Tutucusu 2"/>
          <p:cNvSpPr>
            <a:spLocks noGrp="1"/>
          </p:cNvSpPr>
          <p:nvPr>
            <p:ph idx="1"/>
          </p:nvPr>
        </p:nvSpPr>
        <p:spPr>
          <a:xfrm>
            <a:off x="357158" y="1571612"/>
            <a:ext cx="7620000" cy="4800600"/>
          </a:xfrm>
        </p:spPr>
        <p:txBody>
          <a:bodyPr>
            <a:normAutofit/>
          </a:bodyPr>
          <a:lstStyle/>
          <a:p>
            <a:pPr algn="just"/>
            <a:r>
              <a:rPr lang="tr-TR" sz="2800" u="sng" dirty="0" smtClean="0"/>
              <a:t>YENİLİK DOĞURAN HAKLAR:</a:t>
            </a:r>
          </a:p>
          <a:p>
            <a:pPr algn="just"/>
            <a:r>
              <a:rPr lang="tr-TR" sz="2800" dirty="0" smtClean="0"/>
              <a:t>Hak sahibi bu hakkı kullandığı zaman yeni bir hukuki durum yaratmış olur.</a:t>
            </a:r>
          </a:p>
          <a:p>
            <a:pPr algn="just"/>
            <a:r>
              <a:rPr lang="tr-TR" sz="2800" dirty="0" smtClean="0"/>
              <a:t>Bu durum: Tek taraflı irade beyanıyla hukuki ilişki yaratma/değiştirme/sonlandırma şeklinde olabilir.</a:t>
            </a:r>
          </a:p>
          <a:p>
            <a:pPr algn="just"/>
            <a:r>
              <a:rPr lang="tr-TR" sz="2800" dirty="0" smtClean="0"/>
              <a:t>Konusu insan ya da eşya değildir, diğer haklar veya hukuki ilişkilerdir.</a:t>
            </a:r>
          </a:p>
          <a:p>
            <a:pPr algn="just"/>
            <a:r>
              <a:rPr lang="tr-TR" sz="2800" dirty="0" smtClean="0"/>
              <a:t>KURUCU/DEĞİŞTİRİCİ/BOZUCU YENİLİK DOĞURAN HAKLAR diye sınıflandırılırlar.</a:t>
            </a:r>
          </a:p>
        </p:txBody>
      </p:sp>
      <p:cxnSp>
        <p:nvCxnSpPr>
          <p:cNvPr id="5" name="4 Dirsek Bağlayıcısı"/>
          <p:cNvCxnSpPr/>
          <p:nvPr/>
        </p:nvCxnSpPr>
        <p:spPr>
          <a:xfrm>
            <a:off x="6143636" y="428604"/>
            <a:ext cx="714380" cy="71438"/>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6 Dirsek Bağlayıcısı"/>
          <p:cNvCxnSpPr/>
          <p:nvPr/>
        </p:nvCxnSpPr>
        <p:spPr>
          <a:xfrm flipV="1">
            <a:off x="6143636" y="714356"/>
            <a:ext cx="714380" cy="71438"/>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8" name="7 Metin kutusu"/>
          <p:cNvSpPr txBox="1"/>
          <p:nvPr/>
        </p:nvSpPr>
        <p:spPr>
          <a:xfrm>
            <a:off x="6858016" y="285728"/>
            <a:ext cx="1636538" cy="646331"/>
          </a:xfrm>
          <a:prstGeom prst="rect">
            <a:avLst/>
          </a:prstGeom>
          <a:noFill/>
        </p:spPr>
        <p:txBody>
          <a:bodyPr wrap="none" rtlCol="0">
            <a:spAutoFit/>
          </a:bodyPr>
          <a:lstStyle/>
          <a:p>
            <a:r>
              <a:rPr lang="tr-TR" dirty="0" smtClean="0"/>
              <a:t>Yalın</a:t>
            </a:r>
          </a:p>
          <a:p>
            <a:r>
              <a:rPr lang="tr-TR" dirty="0" smtClean="0"/>
              <a:t>Yenilik Doğuran</a:t>
            </a:r>
            <a:endParaRPr lang="tr-TR" dirty="0"/>
          </a:p>
        </p:txBody>
      </p:sp>
    </p:spTree>
    <p:extLst>
      <p:ext uri="{BB962C8B-B14F-4D97-AF65-F5344CB8AC3E}">
        <p14:creationId xmlns:p14="http://schemas.microsoft.com/office/powerpoint/2010/main" val="20251247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615262" cy="868346"/>
          </a:xfrm>
        </p:spPr>
        <p:txBody>
          <a:bodyPr/>
          <a:lstStyle/>
          <a:p>
            <a:r>
              <a:rPr lang="tr-TR" dirty="0" smtClean="0"/>
              <a:t>KULLANILMALARININ ETKİSİNE GÖRE HAKLAR</a:t>
            </a:r>
            <a:endParaRPr lang="tr-TR" dirty="0"/>
          </a:p>
        </p:txBody>
      </p:sp>
      <p:sp>
        <p:nvSpPr>
          <p:cNvPr id="3" name="İçerik Yer Tutucusu 2"/>
          <p:cNvSpPr>
            <a:spLocks noGrp="1"/>
          </p:cNvSpPr>
          <p:nvPr>
            <p:ph idx="1"/>
          </p:nvPr>
        </p:nvSpPr>
        <p:spPr>
          <a:xfrm>
            <a:off x="357158" y="1357298"/>
            <a:ext cx="7620000" cy="5500702"/>
          </a:xfrm>
        </p:spPr>
        <p:txBody>
          <a:bodyPr>
            <a:normAutofit fontScale="85000" lnSpcReduction="10000"/>
          </a:bodyPr>
          <a:lstStyle/>
          <a:p>
            <a:pPr algn="just"/>
            <a:r>
              <a:rPr lang="tr-TR" sz="2800" u="sng" dirty="0" smtClean="0"/>
              <a:t>YENİLİK DOĞURAN HAKLAR:</a:t>
            </a:r>
          </a:p>
          <a:p>
            <a:pPr algn="just"/>
            <a:r>
              <a:rPr lang="tr-TR" sz="2800" b="1" dirty="0" smtClean="0"/>
              <a:t>Kurucu Yenilik Doğuran Haklar: </a:t>
            </a:r>
            <a:r>
              <a:rPr lang="tr-TR" sz="2800" dirty="0" smtClean="0"/>
              <a:t>Kişi tek taraflı irade açıklaması yaprak bir hukuki ilişki kurulur, bir hak kazanılır.  </a:t>
            </a:r>
            <a:r>
              <a:rPr lang="tr-TR" sz="2400" dirty="0" smtClean="0"/>
              <a:t>ÖNALIM/ALIM/GERİ ALIM HAKKI.</a:t>
            </a:r>
          </a:p>
          <a:p>
            <a:pPr algn="just"/>
            <a:r>
              <a:rPr lang="tr-TR" sz="2800" b="1" dirty="0" smtClean="0"/>
              <a:t>Değiştirici Yenilik Doğuran Haklar: </a:t>
            </a:r>
            <a:r>
              <a:rPr lang="tr-TR" sz="2800" dirty="0" smtClean="0"/>
              <a:t>Kişinin tek taraflı irade açıklamasıyla beraber taraflar arası hukuki ilişki değişir. boşanma davası açmaya hakkı olan eşe tanınan boşanma veya dilerse ayrılık davası açabilme hakkı, seçimlik borçlarda borçlu tarafından seçim hakkının kullanılması, satılanın ayıplı çıkması halinde satış bedelinden (semenden) indirim yapılmasını isteme hakkı.</a:t>
            </a:r>
          </a:p>
          <a:p>
            <a:pPr algn="just"/>
            <a:r>
              <a:rPr lang="tr-TR" sz="2800" b="1" dirty="0" smtClean="0"/>
              <a:t>Bozucu Yenilik Doğuran Haklar:</a:t>
            </a:r>
            <a:r>
              <a:rPr lang="tr-TR" sz="2800" dirty="0" smtClean="0"/>
              <a:t> Kişinin tek taraflı irade açıklamasıyla birlikte mevcut hukuki ilişki son bulur. Ör: Mirasçının 3 aylık sürede mirası reddetmesi, vekalette vekili azletme, hizmet özleşmesini işverenin feshi,…</a:t>
            </a:r>
          </a:p>
        </p:txBody>
      </p:sp>
      <p:cxnSp>
        <p:nvCxnSpPr>
          <p:cNvPr id="5" name="4 Dirsek Bağlayıcısı"/>
          <p:cNvCxnSpPr/>
          <p:nvPr/>
        </p:nvCxnSpPr>
        <p:spPr>
          <a:xfrm>
            <a:off x="6143636" y="428604"/>
            <a:ext cx="714380" cy="71438"/>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6 Dirsek Bağlayıcısı"/>
          <p:cNvCxnSpPr/>
          <p:nvPr/>
        </p:nvCxnSpPr>
        <p:spPr>
          <a:xfrm flipV="1">
            <a:off x="6143636" y="714356"/>
            <a:ext cx="714380" cy="71438"/>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8" name="7 Metin kutusu"/>
          <p:cNvSpPr txBox="1"/>
          <p:nvPr/>
        </p:nvSpPr>
        <p:spPr>
          <a:xfrm>
            <a:off x="6858016" y="285728"/>
            <a:ext cx="1636538" cy="646331"/>
          </a:xfrm>
          <a:prstGeom prst="rect">
            <a:avLst/>
          </a:prstGeom>
          <a:noFill/>
        </p:spPr>
        <p:txBody>
          <a:bodyPr wrap="none" rtlCol="0">
            <a:spAutoFit/>
          </a:bodyPr>
          <a:lstStyle/>
          <a:p>
            <a:r>
              <a:rPr lang="tr-TR" dirty="0" smtClean="0"/>
              <a:t>Yalın</a:t>
            </a:r>
          </a:p>
          <a:p>
            <a:r>
              <a:rPr lang="tr-TR" dirty="0" smtClean="0"/>
              <a:t>Yenilik Doğuran</a:t>
            </a:r>
            <a:endParaRPr lang="tr-TR" dirty="0"/>
          </a:p>
        </p:txBody>
      </p:sp>
    </p:spTree>
    <p:extLst>
      <p:ext uri="{BB962C8B-B14F-4D97-AF65-F5344CB8AC3E}">
        <p14:creationId xmlns:p14="http://schemas.microsoft.com/office/powerpoint/2010/main" val="20251247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615262" cy="868346"/>
          </a:xfrm>
        </p:spPr>
        <p:txBody>
          <a:bodyPr/>
          <a:lstStyle/>
          <a:p>
            <a:r>
              <a:rPr lang="tr-TR" dirty="0" smtClean="0"/>
              <a:t>KULLANILMALARININ ETKİSİNE GÖRE HAKLAR</a:t>
            </a:r>
            <a:endParaRPr lang="tr-TR" dirty="0"/>
          </a:p>
        </p:txBody>
      </p:sp>
      <p:sp>
        <p:nvSpPr>
          <p:cNvPr id="3" name="İçerik Yer Tutucusu 2"/>
          <p:cNvSpPr>
            <a:spLocks noGrp="1"/>
          </p:cNvSpPr>
          <p:nvPr>
            <p:ph idx="1"/>
          </p:nvPr>
        </p:nvSpPr>
        <p:spPr>
          <a:xfrm>
            <a:off x="357158" y="1643026"/>
            <a:ext cx="7500990" cy="5214974"/>
          </a:xfrm>
        </p:spPr>
        <p:txBody>
          <a:bodyPr>
            <a:normAutofit lnSpcReduction="10000"/>
          </a:bodyPr>
          <a:lstStyle/>
          <a:p>
            <a:pPr algn="just"/>
            <a:r>
              <a:rPr lang="tr-TR" sz="2800" u="sng" dirty="0" smtClean="0"/>
              <a:t>YENİLİK DOĞURAN HAKLAR:</a:t>
            </a:r>
            <a:r>
              <a:rPr lang="tr-TR" sz="2800" b="1" u="sng" dirty="0" smtClean="0"/>
              <a:t>ORTAK</a:t>
            </a:r>
            <a:r>
              <a:rPr lang="tr-TR" sz="2800" u="sng" dirty="0" smtClean="0"/>
              <a:t> </a:t>
            </a:r>
            <a:r>
              <a:rPr lang="tr-TR" sz="2800" b="1" u="sng" dirty="0" smtClean="0"/>
              <a:t>ÖZELLLİKLERİ</a:t>
            </a:r>
          </a:p>
          <a:p>
            <a:pPr algn="just"/>
            <a:r>
              <a:rPr lang="tr-TR" sz="2800" dirty="0" smtClean="0"/>
              <a:t>Genelde tek taraflı irade açıklaması ile kurulur. Ancak bazı hallerde de dava yolu gerekir.(boşanma,..)</a:t>
            </a:r>
          </a:p>
          <a:p>
            <a:pPr algn="just"/>
            <a:r>
              <a:rPr lang="tr-TR" sz="2800" dirty="0" smtClean="0"/>
              <a:t>Kural olarak şarta bağlı kullanılamazlar. Ör: Şarta bağlı boşanma davası olmaz.</a:t>
            </a:r>
          </a:p>
          <a:p>
            <a:pPr algn="just"/>
            <a:r>
              <a:rPr lang="tr-TR" sz="2800" dirty="0" smtClean="0"/>
              <a:t>Zamanaşımına uğramazlar. (İstisna: önalım/gerialım/alım hakları. HDS.)</a:t>
            </a:r>
          </a:p>
          <a:p>
            <a:pPr algn="just"/>
            <a:r>
              <a:rPr lang="tr-TR" sz="2800" dirty="0" smtClean="0"/>
              <a:t>Kullanıldıktan  sonra geriye dönüş olmaz. Tekrardan yeni işlem tesis edilmedikçe o işlem artık ortadan kalmış kabul edilir.</a:t>
            </a:r>
          </a:p>
        </p:txBody>
      </p:sp>
      <p:cxnSp>
        <p:nvCxnSpPr>
          <p:cNvPr id="5" name="4 Dirsek Bağlayıcısı"/>
          <p:cNvCxnSpPr/>
          <p:nvPr/>
        </p:nvCxnSpPr>
        <p:spPr>
          <a:xfrm>
            <a:off x="6143636" y="428604"/>
            <a:ext cx="714380" cy="71438"/>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6 Dirsek Bağlayıcısı"/>
          <p:cNvCxnSpPr/>
          <p:nvPr/>
        </p:nvCxnSpPr>
        <p:spPr>
          <a:xfrm flipV="1">
            <a:off x="6143636" y="714356"/>
            <a:ext cx="714380" cy="71438"/>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8" name="7 Metin kutusu"/>
          <p:cNvSpPr txBox="1"/>
          <p:nvPr/>
        </p:nvSpPr>
        <p:spPr>
          <a:xfrm>
            <a:off x="6858016" y="285728"/>
            <a:ext cx="1636538" cy="646331"/>
          </a:xfrm>
          <a:prstGeom prst="rect">
            <a:avLst/>
          </a:prstGeom>
          <a:noFill/>
        </p:spPr>
        <p:txBody>
          <a:bodyPr wrap="none" rtlCol="0">
            <a:spAutoFit/>
          </a:bodyPr>
          <a:lstStyle/>
          <a:p>
            <a:r>
              <a:rPr lang="tr-TR" dirty="0" smtClean="0"/>
              <a:t>Yalın</a:t>
            </a:r>
          </a:p>
          <a:p>
            <a:r>
              <a:rPr lang="tr-TR" dirty="0" smtClean="0"/>
              <a:t>Yenilik Doğuran</a:t>
            </a:r>
            <a:endParaRPr lang="tr-TR" dirty="0"/>
          </a:p>
        </p:txBody>
      </p:sp>
    </p:spTree>
    <p:extLst>
      <p:ext uri="{BB962C8B-B14F-4D97-AF65-F5344CB8AC3E}">
        <p14:creationId xmlns:p14="http://schemas.microsoft.com/office/powerpoint/2010/main" val="20251247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85720" y="285728"/>
            <a:ext cx="7615262" cy="868346"/>
          </a:xfrm>
        </p:spPr>
        <p:txBody>
          <a:bodyPr/>
          <a:lstStyle/>
          <a:p>
            <a:r>
              <a:rPr lang="tr-TR" sz="3200" dirty="0" smtClean="0"/>
              <a:t>ŞAHSEN KULLANILMALARININ ZORUNLU OLUP OLMAMASINAGÖRE HAKLAR</a:t>
            </a:r>
            <a:endParaRPr lang="tr-TR" sz="3200" dirty="0"/>
          </a:p>
        </p:txBody>
      </p:sp>
      <p:sp>
        <p:nvSpPr>
          <p:cNvPr id="3" name="İçerik Yer Tutucusu 2"/>
          <p:cNvSpPr>
            <a:spLocks noGrp="1"/>
          </p:cNvSpPr>
          <p:nvPr>
            <p:ph idx="1"/>
          </p:nvPr>
        </p:nvSpPr>
        <p:spPr>
          <a:xfrm>
            <a:off x="357158" y="1571612"/>
            <a:ext cx="7620000" cy="5286388"/>
          </a:xfrm>
        </p:spPr>
        <p:txBody>
          <a:bodyPr>
            <a:normAutofit lnSpcReduction="10000"/>
          </a:bodyPr>
          <a:lstStyle/>
          <a:p>
            <a:pPr marL="628650" indent="-514350" algn="just">
              <a:buAutoNum type="arabicParenBoth"/>
            </a:pPr>
            <a:r>
              <a:rPr lang="tr-TR" sz="2800" u="sng" dirty="0" smtClean="0"/>
              <a:t>KİŞİYE SIKI SIKIYA BAĞLI OLAN HAKLAR:</a:t>
            </a:r>
          </a:p>
          <a:p>
            <a:pPr marL="628650" indent="-514350" algn="just">
              <a:buNone/>
            </a:pPr>
            <a:r>
              <a:rPr lang="tr-TR" sz="2800" dirty="0" smtClean="0"/>
              <a:t>	Bazı haklar, bizzat hak sahibi tarafından kullanılmalıdır. Temsilci/vekil vasıtasıyla kullanılamayacağı gibi mirasçıya da geçmesi mümkün değildir. Örneğin:</a:t>
            </a:r>
          </a:p>
          <a:p>
            <a:pPr marL="628650" indent="-514350" algn="just">
              <a:buFont typeface="Arial" charset="0"/>
              <a:buChar char="•"/>
            </a:pPr>
            <a:r>
              <a:rPr lang="tr-TR" sz="2800" dirty="0" smtClean="0"/>
              <a:t>Nişan bozulduktan sonra manevi tazminat isteme</a:t>
            </a:r>
          </a:p>
          <a:p>
            <a:pPr marL="628650" indent="-514350" algn="just">
              <a:buFont typeface="Arial" charset="0"/>
              <a:buChar char="•"/>
            </a:pPr>
            <a:r>
              <a:rPr lang="tr-TR" sz="2800" dirty="0" smtClean="0"/>
              <a:t>Evlenme</a:t>
            </a:r>
          </a:p>
          <a:p>
            <a:pPr marL="628650" indent="-514350" algn="just">
              <a:buFont typeface="Arial" charset="0"/>
              <a:buChar char="•"/>
            </a:pPr>
            <a:r>
              <a:rPr lang="tr-TR" sz="2800" dirty="0" err="1" smtClean="0"/>
              <a:t>Soybağının</a:t>
            </a:r>
            <a:r>
              <a:rPr lang="tr-TR" sz="2800" dirty="0" smtClean="0"/>
              <a:t> reddi</a:t>
            </a:r>
          </a:p>
          <a:p>
            <a:pPr marL="628650" indent="-514350" algn="just">
              <a:buFont typeface="Arial" charset="0"/>
              <a:buChar char="•"/>
            </a:pPr>
            <a:r>
              <a:rPr lang="tr-TR" sz="2800" dirty="0" smtClean="0"/>
              <a:t>Evlat edinme</a:t>
            </a:r>
          </a:p>
          <a:p>
            <a:pPr marL="628650" indent="-514350" algn="just">
              <a:buFont typeface="Arial" charset="0"/>
              <a:buChar char="•"/>
            </a:pPr>
            <a:r>
              <a:rPr lang="tr-TR" sz="2800" dirty="0" smtClean="0"/>
              <a:t>Miras sözleşmesi, vasiyetname …</a:t>
            </a:r>
          </a:p>
          <a:p>
            <a:pPr marL="628650" indent="-514350" algn="just">
              <a:buFont typeface="Arial" charset="0"/>
              <a:buChar char="•"/>
            </a:pPr>
            <a:endParaRPr lang="tr-TR" sz="2800" dirty="0" smtClean="0"/>
          </a:p>
          <a:p>
            <a:pPr marL="628650" indent="-514350" algn="just">
              <a:buFont typeface="Arial" charset="0"/>
              <a:buChar char="•"/>
            </a:pPr>
            <a:endParaRPr lang="tr-TR" sz="2800" dirty="0" smtClean="0"/>
          </a:p>
        </p:txBody>
      </p:sp>
    </p:spTree>
    <p:extLst>
      <p:ext uri="{BB962C8B-B14F-4D97-AF65-F5344CB8AC3E}">
        <p14:creationId xmlns:p14="http://schemas.microsoft.com/office/powerpoint/2010/main" val="202512479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85720" y="285728"/>
            <a:ext cx="7615262" cy="868346"/>
          </a:xfrm>
        </p:spPr>
        <p:txBody>
          <a:bodyPr/>
          <a:lstStyle/>
          <a:p>
            <a:r>
              <a:rPr lang="tr-TR" sz="3200" dirty="0" smtClean="0"/>
              <a:t>ŞAHSEN KULLANILMALARININ ZORUNLU OLUP OLMAMASINAGÖRE HAKLAR</a:t>
            </a:r>
            <a:endParaRPr lang="tr-TR" sz="3200" dirty="0"/>
          </a:p>
        </p:txBody>
      </p:sp>
      <p:sp>
        <p:nvSpPr>
          <p:cNvPr id="3" name="İçerik Yer Tutucusu 2"/>
          <p:cNvSpPr>
            <a:spLocks noGrp="1"/>
          </p:cNvSpPr>
          <p:nvPr>
            <p:ph idx="1"/>
          </p:nvPr>
        </p:nvSpPr>
        <p:spPr>
          <a:xfrm>
            <a:off x="357158" y="1571612"/>
            <a:ext cx="7620000" cy="4800600"/>
          </a:xfrm>
        </p:spPr>
        <p:txBody>
          <a:bodyPr>
            <a:normAutofit fontScale="92500" lnSpcReduction="20000"/>
          </a:bodyPr>
          <a:lstStyle/>
          <a:p>
            <a:pPr marL="628650" indent="-514350" algn="just">
              <a:buAutoNum type="arabicParenBoth"/>
            </a:pPr>
            <a:r>
              <a:rPr lang="tr-TR" sz="2800" u="sng" dirty="0" smtClean="0"/>
              <a:t>KİŞİYE SIKI SIKIYA BAĞLI OLAN HAKLAR:</a:t>
            </a:r>
          </a:p>
          <a:p>
            <a:pPr marL="628650" indent="-514350" algn="just">
              <a:buFont typeface="Wingdings" pitchFamily="2" charset="2"/>
              <a:buChar char="v"/>
            </a:pPr>
            <a:r>
              <a:rPr lang="tr-TR" sz="2800" dirty="0" smtClean="0"/>
              <a:t>Bu hakları veli ve vasi de kullanamaz.</a:t>
            </a:r>
          </a:p>
          <a:p>
            <a:pPr marL="628650" indent="-514350" algn="just">
              <a:buFont typeface="Wingdings" pitchFamily="2" charset="2"/>
              <a:buChar char="v"/>
            </a:pPr>
            <a:r>
              <a:rPr lang="tr-TR" sz="2800" dirty="0" smtClean="0"/>
              <a:t>Ör: TMK, ayırt etme gücüne sahip olan küçüklerin ve kısıtlı kimselerin kişiye sıkı sıkıya bağlı haklarını vasi ve velinin temsili olmaksızın kullanabileceklerini öngörmüştür.</a:t>
            </a:r>
          </a:p>
          <a:p>
            <a:pPr marL="628650" indent="-514350" algn="just">
              <a:buFont typeface="Wingdings" pitchFamily="2" charset="2"/>
              <a:buChar char="v"/>
            </a:pPr>
            <a:r>
              <a:rPr lang="tr-TR" sz="2800" dirty="0" smtClean="0"/>
              <a:t>Ör: Nişanlanma küçüğün/kısıtlının iradesi ile kararlaştırılır, ancak işlemin geçerliliği veli/vasinin onayına bağlı olur.</a:t>
            </a:r>
          </a:p>
          <a:p>
            <a:pPr marL="628650" indent="-514350" algn="just">
              <a:buFont typeface="Wingdings" pitchFamily="2" charset="2"/>
              <a:buChar char="v"/>
            </a:pPr>
            <a:r>
              <a:rPr lang="tr-TR" sz="2800" dirty="0" smtClean="0"/>
              <a:t>Not: Ayırt etme gücü bulunmayan kimselerin hukuki işlemin temelini oluşturan unsuru (irade) taşımamalarından dolayı sıkı sıkıya bağlı hakları da bulunmamaktadır.</a:t>
            </a:r>
          </a:p>
        </p:txBody>
      </p:sp>
    </p:spTree>
    <p:extLst>
      <p:ext uri="{BB962C8B-B14F-4D97-AF65-F5344CB8AC3E}">
        <p14:creationId xmlns:p14="http://schemas.microsoft.com/office/powerpoint/2010/main" val="20251247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85720" y="285728"/>
            <a:ext cx="7615262" cy="868346"/>
          </a:xfrm>
        </p:spPr>
        <p:txBody>
          <a:bodyPr/>
          <a:lstStyle/>
          <a:p>
            <a:r>
              <a:rPr lang="tr-TR" sz="3200" dirty="0" smtClean="0"/>
              <a:t>ŞAHSEN KULLANILMALARININ ZORUNLU OLUP OLMAMASINAGÖRE HAKLAR</a:t>
            </a:r>
            <a:endParaRPr lang="tr-TR" sz="3200" dirty="0"/>
          </a:p>
        </p:txBody>
      </p:sp>
      <p:sp>
        <p:nvSpPr>
          <p:cNvPr id="3" name="İçerik Yer Tutucusu 2"/>
          <p:cNvSpPr>
            <a:spLocks noGrp="1"/>
          </p:cNvSpPr>
          <p:nvPr>
            <p:ph idx="1"/>
          </p:nvPr>
        </p:nvSpPr>
        <p:spPr>
          <a:xfrm>
            <a:off x="357158" y="1571612"/>
            <a:ext cx="7620000" cy="4800600"/>
          </a:xfrm>
        </p:spPr>
        <p:txBody>
          <a:bodyPr>
            <a:normAutofit/>
          </a:bodyPr>
          <a:lstStyle/>
          <a:p>
            <a:pPr marL="628650" indent="-514350" algn="just">
              <a:buFont typeface="+mj-lt"/>
              <a:buAutoNum type="arabicParenR" startAt="2"/>
            </a:pPr>
            <a:r>
              <a:rPr lang="tr-TR" sz="2800" u="sng" dirty="0" smtClean="0"/>
              <a:t>ŞAHSA BAĞLI OLMAYAN HAKLAR:</a:t>
            </a:r>
          </a:p>
          <a:p>
            <a:pPr marL="628650" indent="-514350" algn="just">
              <a:buFont typeface="Wingdings" pitchFamily="2" charset="2"/>
              <a:buChar char="Ø"/>
            </a:pPr>
            <a:r>
              <a:rPr lang="tr-TR" sz="2800" dirty="0" smtClean="0"/>
              <a:t>Bu haklar şahısla sıkı sıkıya ilişki içerisinde değildir. </a:t>
            </a:r>
          </a:p>
          <a:p>
            <a:pPr marL="628650" indent="-514350" algn="just">
              <a:buFont typeface="Wingdings" pitchFamily="2" charset="2"/>
              <a:buChar char="Ø"/>
            </a:pPr>
            <a:r>
              <a:rPr lang="tr-TR" sz="2800" dirty="0" smtClean="0"/>
              <a:t>Daha çok malvarlığı hakları ile ilgilidir.</a:t>
            </a:r>
          </a:p>
          <a:p>
            <a:pPr marL="628650" indent="-514350" algn="just">
              <a:buFont typeface="Wingdings" pitchFamily="2" charset="2"/>
              <a:buChar char="Ø"/>
            </a:pPr>
            <a:r>
              <a:rPr lang="tr-TR" sz="2800" dirty="0" smtClean="0"/>
              <a:t>Mülkiyet hakkı alacak hakkı,…</a:t>
            </a:r>
          </a:p>
          <a:p>
            <a:pPr marL="628650" indent="-514350" algn="just">
              <a:buFont typeface="Wingdings" pitchFamily="2" charset="2"/>
              <a:buChar char="Ø"/>
            </a:pPr>
            <a:r>
              <a:rPr lang="tr-TR" sz="2800" dirty="0" smtClean="0"/>
              <a:t>Eşyanın tabiatı gereği devri mümkündür, temsil geçerlidir ve mirasçılara da geçişi sağlanabilir.</a:t>
            </a:r>
          </a:p>
        </p:txBody>
      </p:sp>
    </p:spTree>
    <p:extLst>
      <p:ext uri="{BB962C8B-B14F-4D97-AF65-F5344CB8AC3E}">
        <p14:creationId xmlns:p14="http://schemas.microsoft.com/office/powerpoint/2010/main" val="20251247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85720" y="285728"/>
            <a:ext cx="7615262" cy="868346"/>
          </a:xfrm>
        </p:spPr>
        <p:txBody>
          <a:bodyPr/>
          <a:lstStyle/>
          <a:p>
            <a:r>
              <a:rPr lang="tr-TR" sz="3200" dirty="0" smtClean="0"/>
              <a:t>BAĞIMSIZ OLUP OLMAMASINAGÖRE HAKLAR</a:t>
            </a:r>
            <a:endParaRPr lang="tr-TR" sz="3200" dirty="0"/>
          </a:p>
        </p:txBody>
      </p:sp>
      <p:sp>
        <p:nvSpPr>
          <p:cNvPr id="3" name="İçerik Yer Tutucusu 2"/>
          <p:cNvSpPr>
            <a:spLocks noGrp="1"/>
          </p:cNvSpPr>
          <p:nvPr>
            <p:ph idx="1"/>
          </p:nvPr>
        </p:nvSpPr>
        <p:spPr>
          <a:xfrm>
            <a:off x="357158" y="1571612"/>
            <a:ext cx="7620000" cy="4800600"/>
          </a:xfrm>
        </p:spPr>
        <p:txBody>
          <a:bodyPr>
            <a:normAutofit lnSpcReduction="10000"/>
          </a:bodyPr>
          <a:lstStyle/>
          <a:p>
            <a:pPr marL="628650" indent="-514350" algn="just">
              <a:buFont typeface="+mj-lt"/>
              <a:buAutoNum type="arabicPeriod"/>
            </a:pPr>
            <a:r>
              <a:rPr lang="tr-TR" sz="2800" u="sng" dirty="0" smtClean="0"/>
              <a:t>BAĞIMSIZ HAKLAR:</a:t>
            </a:r>
          </a:p>
          <a:p>
            <a:pPr marL="628650" indent="-514350" algn="just">
              <a:buFont typeface="Wingdings" pitchFamily="2" charset="2"/>
              <a:buChar char="§"/>
            </a:pPr>
            <a:r>
              <a:rPr lang="tr-TR" sz="2800" dirty="0" smtClean="0"/>
              <a:t>Kişiye doğrudan doğruya tanınan haklardır.</a:t>
            </a:r>
          </a:p>
          <a:p>
            <a:pPr marL="628650" indent="-514350" algn="just">
              <a:buFont typeface="Wingdings" pitchFamily="2" charset="2"/>
              <a:buChar char="§"/>
            </a:pPr>
            <a:r>
              <a:rPr lang="tr-TR" sz="2800" dirty="0" smtClean="0"/>
              <a:t>Bir hukuki ilişkiye taraf  diye sahip olunan hak değildir.</a:t>
            </a:r>
          </a:p>
          <a:p>
            <a:pPr marL="628650" indent="-514350" algn="just">
              <a:buFont typeface="Wingdings" pitchFamily="2" charset="2"/>
              <a:buChar char="§"/>
            </a:pPr>
            <a:r>
              <a:rPr lang="tr-TR" sz="2800" dirty="0" smtClean="0"/>
              <a:t>Mülkiyet hakkı, kişilik hakkı, alacak hakkı bağımsız haklardır.</a:t>
            </a:r>
          </a:p>
          <a:p>
            <a:pPr marL="628650" indent="-514350" algn="just">
              <a:buFont typeface="Wingdings" pitchFamily="2" charset="2"/>
              <a:buChar char="§"/>
            </a:pPr>
            <a:r>
              <a:rPr lang="tr-TR" sz="2800" dirty="0" smtClean="0"/>
              <a:t>Ancak bağımsız hakların bir kısmı kişiye bağlı olduğundan devri ve mirasçıya geçişi mümkün değildir.</a:t>
            </a:r>
          </a:p>
          <a:p>
            <a:pPr marL="628650" indent="-514350" algn="just">
              <a:buFont typeface="Wingdings" pitchFamily="2" charset="2"/>
              <a:buChar char="§"/>
            </a:pPr>
            <a:r>
              <a:rPr lang="tr-TR" sz="2800" dirty="0" smtClean="0"/>
              <a:t>Ör: İntifa hakkı, oturma hakkı ölünceye kadar tek kişiye mahsus tanınmış haklardır.</a:t>
            </a:r>
          </a:p>
        </p:txBody>
      </p:sp>
    </p:spTree>
    <p:extLst>
      <p:ext uri="{BB962C8B-B14F-4D97-AF65-F5344CB8AC3E}">
        <p14:creationId xmlns:p14="http://schemas.microsoft.com/office/powerpoint/2010/main" val="202512479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85720" y="285728"/>
            <a:ext cx="7615262" cy="868346"/>
          </a:xfrm>
        </p:spPr>
        <p:txBody>
          <a:bodyPr/>
          <a:lstStyle/>
          <a:p>
            <a:r>
              <a:rPr lang="tr-TR" sz="3200" dirty="0" smtClean="0"/>
              <a:t>BAĞIMSIZ OLUP OLMAMASINAGÖRE HAKLAR</a:t>
            </a:r>
            <a:endParaRPr lang="tr-TR" sz="3200" dirty="0"/>
          </a:p>
        </p:txBody>
      </p:sp>
      <p:sp>
        <p:nvSpPr>
          <p:cNvPr id="3" name="İçerik Yer Tutucusu 2"/>
          <p:cNvSpPr>
            <a:spLocks noGrp="1"/>
          </p:cNvSpPr>
          <p:nvPr>
            <p:ph idx="1"/>
          </p:nvPr>
        </p:nvSpPr>
        <p:spPr>
          <a:xfrm>
            <a:off x="357158" y="1571612"/>
            <a:ext cx="7620000" cy="4800600"/>
          </a:xfrm>
        </p:spPr>
        <p:txBody>
          <a:bodyPr>
            <a:normAutofit/>
          </a:bodyPr>
          <a:lstStyle/>
          <a:p>
            <a:pPr marL="628650" indent="-514350" algn="just">
              <a:buFont typeface="+mj-lt"/>
              <a:buAutoNum type="arabicPeriod" startAt="2"/>
            </a:pPr>
            <a:r>
              <a:rPr lang="tr-TR" sz="2800" u="sng" dirty="0" smtClean="0"/>
              <a:t>BAĞLI HAKLAR:</a:t>
            </a:r>
          </a:p>
          <a:p>
            <a:pPr marL="628650" indent="-514350" algn="just">
              <a:buFont typeface="Wingdings" pitchFamily="2" charset="2"/>
              <a:buChar char="ü"/>
            </a:pPr>
            <a:r>
              <a:rPr lang="tr-TR" sz="2800" dirty="0" smtClean="0"/>
              <a:t>Kişinin hakka sahip olması, mevcut hukuki ilişkisinden kaynaklıdır. Buna </a:t>
            </a:r>
            <a:r>
              <a:rPr lang="tr-TR" sz="2800" i="1" dirty="0" smtClean="0"/>
              <a:t>yan haklar </a:t>
            </a:r>
            <a:r>
              <a:rPr lang="tr-TR" sz="2800" dirty="0" smtClean="0"/>
              <a:t>da denilebilir.</a:t>
            </a:r>
          </a:p>
          <a:p>
            <a:pPr marL="628650" indent="-514350" algn="just">
              <a:buFont typeface="Wingdings" pitchFamily="2" charset="2"/>
              <a:buChar char="ü"/>
            </a:pPr>
            <a:endParaRPr lang="tr-TR" sz="2800" dirty="0" smtClean="0"/>
          </a:p>
        </p:txBody>
      </p:sp>
      <p:cxnSp>
        <p:nvCxnSpPr>
          <p:cNvPr id="5" name="4 Dirsek Bağlayıcısı"/>
          <p:cNvCxnSpPr/>
          <p:nvPr/>
        </p:nvCxnSpPr>
        <p:spPr>
          <a:xfrm rot="5400000">
            <a:off x="2178827" y="3250405"/>
            <a:ext cx="928694" cy="571504"/>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6 Dirsek Bağlayıcısı"/>
          <p:cNvCxnSpPr/>
          <p:nvPr/>
        </p:nvCxnSpPr>
        <p:spPr>
          <a:xfrm rot="16200000" flipH="1">
            <a:off x="5607851" y="3250405"/>
            <a:ext cx="928694" cy="571504"/>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9 Düz Ok Bağlayıcısı"/>
          <p:cNvCxnSpPr/>
          <p:nvPr/>
        </p:nvCxnSpPr>
        <p:spPr>
          <a:xfrm rot="5400000">
            <a:off x="4000496" y="3500438"/>
            <a:ext cx="57150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10 Oval"/>
          <p:cNvSpPr/>
          <p:nvPr/>
        </p:nvSpPr>
        <p:spPr>
          <a:xfrm>
            <a:off x="1214414" y="4572008"/>
            <a:ext cx="1928826" cy="714380"/>
          </a:xfrm>
          <a:prstGeom prst="ellipse">
            <a:avLst/>
          </a:prstGeom>
          <a:solidFill>
            <a:schemeClr val="accent1">
              <a:lumMod val="40000"/>
              <a:lumOff val="6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rPr>
              <a:t>EŞYAYA BAĞLI HAKLAR</a:t>
            </a:r>
            <a:endParaRPr lang="tr-TR" b="1" dirty="0">
              <a:solidFill>
                <a:schemeClr val="tx1"/>
              </a:solidFill>
            </a:endParaRPr>
          </a:p>
        </p:txBody>
      </p:sp>
      <p:sp>
        <p:nvSpPr>
          <p:cNvPr id="12" name="11 Oval"/>
          <p:cNvSpPr/>
          <p:nvPr/>
        </p:nvSpPr>
        <p:spPr>
          <a:xfrm>
            <a:off x="3071802" y="4000504"/>
            <a:ext cx="2428892" cy="714380"/>
          </a:xfrm>
          <a:prstGeom prst="ellipse">
            <a:avLst/>
          </a:prstGeom>
          <a:solidFill>
            <a:schemeClr val="accent1">
              <a:lumMod val="40000"/>
              <a:lumOff val="6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rPr>
              <a:t>ALACAK HAKKINA BAĞLI HAKLAR</a:t>
            </a:r>
            <a:endParaRPr lang="tr-TR" b="1" dirty="0">
              <a:solidFill>
                <a:schemeClr val="tx1"/>
              </a:solidFill>
            </a:endParaRPr>
          </a:p>
        </p:txBody>
      </p:sp>
      <p:sp>
        <p:nvSpPr>
          <p:cNvPr id="13" name="12 Oval"/>
          <p:cNvSpPr/>
          <p:nvPr/>
        </p:nvSpPr>
        <p:spPr>
          <a:xfrm>
            <a:off x="5429256" y="4500570"/>
            <a:ext cx="1928826" cy="714380"/>
          </a:xfrm>
          <a:prstGeom prst="ellipse">
            <a:avLst/>
          </a:prstGeom>
          <a:solidFill>
            <a:schemeClr val="accent1">
              <a:lumMod val="40000"/>
              <a:lumOff val="6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rPr>
              <a:t>BORCA BAĞLI HAKLAR</a:t>
            </a:r>
            <a:endParaRPr lang="tr-TR" b="1" dirty="0">
              <a:solidFill>
                <a:schemeClr val="tx1"/>
              </a:solidFill>
            </a:endParaRPr>
          </a:p>
        </p:txBody>
      </p:sp>
    </p:spTree>
    <p:extLst>
      <p:ext uri="{BB962C8B-B14F-4D97-AF65-F5344CB8AC3E}">
        <p14:creationId xmlns:p14="http://schemas.microsoft.com/office/powerpoint/2010/main" val="20251247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85720" y="285728"/>
            <a:ext cx="7615262" cy="868346"/>
          </a:xfrm>
        </p:spPr>
        <p:txBody>
          <a:bodyPr/>
          <a:lstStyle/>
          <a:p>
            <a:r>
              <a:rPr lang="tr-TR" sz="3200" dirty="0" smtClean="0"/>
              <a:t>BAĞIMSIZ OLUP OLMAMASINAGÖRE HAKLAR</a:t>
            </a:r>
            <a:endParaRPr lang="tr-TR" sz="3200" dirty="0"/>
          </a:p>
        </p:txBody>
      </p:sp>
      <p:sp>
        <p:nvSpPr>
          <p:cNvPr id="3" name="İçerik Yer Tutucusu 2"/>
          <p:cNvSpPr>
            <a:spLocks noGrp="1"/>
          </p:cNvSpPr>
          <p:nvPr>
            <p:ph idx="1"/>
          </p:nvPr>
        </p:nvSpPr>
        <p:spPr>
          <a:xfrm>
            <a:off x="357158" y="1571612"/>
            <a:ext cx="7620000" cy="4800600"/>
          </a:xfrm>
        </p:spPr>
        <p:txBody>
          <a:bodyPr>
            <a:normAutofit fontScale="92500" lnSpcReduction="10000"/>
          </a:bodyPr>
          <a:lstStyle/>
          <a:p>
            <a:pPr marL="628650" indent="-514350" algn="just">
              <a:buFont typeface="+mj-lt"/>
              <a:buAutoNum type="arabicPeriod" startAt="2"/>
            </a:pPr>
            <a:r>
              <a:rPr lang="tr-TR" sz="2800" u="sng" dirty="0" smtClean="0"/>
              <a:t>BAĞLI HAKLAR:</a:t>
            </a:r>
          </a:p>
          <a:p>
            <a:pPr marL="628650" indent="-514350" algn="just">
              <a:buFont typeface="Wingdings" pitchFamily="2" charset="2"/>
              <a:buChar char="ü"/>
            </a:pPr>
            <a:r>
              <a:rPr lang="tr-TR" sz="2800" b="1" dirty="0" smtClean="0">
                <a:effectLst>
                  <a:outerShdw blurRad="38100" dist="38100" dir="2700000" algn="tl">
                    <a:srgbClr val="000000">
                      <a:alpha val="43137"/>
                    </a:srgbClr>
                  </a:outerShdw>
                </a:effectLst>
              </a:rPr>
              <a:t>Eşyaya Bağlı Haklar</a:t>
            </a:r>
            <a:r>
              <a:rPr lang="tr-TR" sz="2800" b="1" dirty="0" smtClean="0"/>
              <a:t>: </a:t>
            </a:r>
            <a:r>
              <a:rPr lang="tr-TR" sz="2800" dirty="0" smtClean="0"/>
              <a:t>Önemli bir hak özelliğidir.</a:t>
            </a:r>
          </a:p>
          <a:p>
            <a:pPr marL="628650" indent="-514350" algn="just">
              <a:buFont typeface="Wingdings" pitchFamily="2" charset="2"/>
              <a:buChar char="ü"/>
            </a:pPr>
            <a:r>
              <a:rPr lang="tr-TR" sz="2800" dirty="0" smtClean="0"/>
              <a:t>Ör: Paylı mülkiyetten doğan kanuni önalım hakkı. Bu hak paya bağlı olduğundan pay el değiştirirse önalım hakkı da el değiştirir. Kaynak hakkı, geçit hakkı da buna örnektir.</a:t>
            </a:r>
          </a:p>
          <a:p>
            <a:pPr marL="628650" indent="-514350" algn="just">
              <a:buFont typeface="Wingdings" pitchFamily="2" charset="2"/>
              <a:buChar char="ü"/>
            </a:pPr>
            <a:r>
              <a:rPr lang="tr-TR" sz="2800" b="1" dirty="0" smtClean="0">
                <a:effectLst>
                  <a:outerShdw blurRad="38100" dist="38100" dir="2700000" algn="tl">
                    <a:srgbClr val="000000">
                      <a:alpha val="43137"/>
                    </a:srgbClr>
                  </a:outerShdw>
                </a:effectLst>
              </a:rPr>
              <a:t>Alacak Hakkına Bağlı Haklar: </a:t>
            </a:r>
            <a:r>
              <a:rPr lang="tr-TR" sz="2800" dirty="0" smtClean="0"/>
              <a:t>Alacak hakkı sahibinin başka hakları da söz konusu olabilir. Taşınmaz üzerindeki ipotek hakkı, rehin hakkı, faiz isteme hakkı alacak hakkına bağlı sınırlı ayni haklardandır. Alacak hakkı sona ererse bu </a:t>
            </a:r>
            <a:r>
              <a:rPr lang="tr-TR" sz="2800" dirty="0" err="1" smtClean="0"/>
              <a:t>hakalr</a:t>
            </a:r>
            <a:r>
              <a:rPr lang="tr-TR" sz="2800" dirty="0" smtClean="0"/>
              <a:t> da sona erer.</a:t>
            </a:r>
            <a:endParaRPr lang="tr-TR" sz="2800" b="1" dirty="0" smtClean="0">
              <a:effectLst>
                <a:outerShdw blurRad="38100" dist="38100" dir="2700000" algn="tl">
                  <a:srgbClr val="000000">
                    <a:alpha val="43137"/>
                  </a:srgbClr>
                </a:outerShdw>
              </a:effectLst>
            </a:endParaRPr>
          </a:p>
          <a:p>
            <a:pPr marL="628650" indent="-514350" algn="just">
              <a:buFont typeface="Wingdings" pitchFamily="2" charset="2"/>
              <a:buChar char="ü"/>
            </a:pPr>
            <a:endParaRPr lang="tr-TR" sz="2800" dirty="0" smtClean="0"/>
          </a:p>
        </p:txBody>
      </p:sp>
    </p:spTree>
    <p:extLst>
      <p:ext uri="{BB962C8B-B14F-4D97-AF65-F5344CB8AC3E}">
        <p14:creationId xmlns:p14="http://schemas.microsoft.com/office/powerpoint/2010/main" val="202512479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85720" y="285728"/>
            <a:ext cx="7615262" cy="868346"/>
          </a:xfrm>
        </p:spPr>
        <p:txBody>
          <a:bodyPr/>
          <a:lstStyle/>
          <a:p>
            <a:r>
              <a:rPr lang="tr-TR" sz="3200" dirty="0" smtClean="0"/>
              <a:t>BAĞIMSIZ OLUP OLMAMASINAGÖRE HAKLAR</a:t>
            </a:r>
            <a:endParaRPr lang="tr-TR" sz="3200" dirty="0"/>
          </a:p>
        </p:txBody>
      </p:sp>
      <p:sp>
        <p:nvSpPr>
          <p:cNvPr id="3" name="İçerik Yer Tutucusu 2"/>
          <p:cNvSpPr>
            <a:spLocks noGrp="1"/>
          </p:cNvSpPr>
          <p:nvPr>
            <p:ph idx="1"/>
          </p:nvPr>
        </p:nvSpPr>
        <p:spPr>
          <a:xfrm>
            <a:off x="357158" y="1571612"/>
            <a:ext cx="7620000" cy="4800600"/>
          </a:xfrm>
        </p:spPr>
        <p:txBody>
          <a:bodyPr>
            <a:normAutofit/>
          </a:bodyPr>
          <a:lstStyle/>
          <a:p>
            <a:pPr marL="628650" indent="-514350" algn="just">
              <a:buFont typeface="+mj-lt"/>
              <a:buAutoNum type="arabicPeriod" startAt="2"/>
            </a:pPr>
            <a:r>
              <a:rPr lang="tr-TR" sz="2800" u="sng" dirty="0" smtClean="0"/>
              <a:t>BAĞLI HAKLAR:</a:t>
            </a:r>
          </a:p>
          <a:p>
            <a:pPr marL="628650" indent="-514350" algn="just">
              <a:buFont typeface="Wingdings" pitchFamily="2" charset="2"/>
              <a:buChar char="ü"/>
            </a:pPr>
            <a:r>
              <a:rPr lang="tr-TR" sz="2800" b="1" dirty="0" smtClean="0">
                <a:effectLst>
                  <a:outerShdw blurRad="38100" dist="38100" dir="2700000" algn="tl">
                    <a:srgbClr val="000000">
                      <a:alpha val="43137"/>
                    </a:srgbClr>
                  </a:outerShdw>
                </a:effectLst>
              </a:rPr>
              <a:t>Borca Bağlı Haklar: </a:t>
            </a:r>
            <a:r>
              <a:rPr lang="tr-TR" sz="2800" dirty="0" smtClean="0"/>
              <a:t>Borç ilişkisine bağlı haklardır.</a:t>
            </a:r>
          </a:p>
          <a:p>
            <a:pPr marL="628650" indent="-514350" algn="just">
              <a:buFont typeface="Wingdings" pitchFamily="2" charset="2"/>
              <a:buChar char="ü"/>
            </a:pPr>
            <a:r>
              <a:rPr lang="tr-TR" sz="2800" dirty="0" smtClean="0"/>
              <a:t>Ör: Kira veya hizmet sözleşmesinde fesih hakkı. Örneğin: Kiralayan, kira parasını alacağın temliki yolu ile başkasına devretmiş de olsa fesih hakkı yine kendisine ait olur.</a:t>
            </a:r>
          </a:p>
        </p:txBody>
      </p:sp>
    </p:spTree>
    <p:extLst>
      <p:ext uri="{BB962C8B-B14F-4D97-AF65-F5344CB8AC3E}">
        <p14:creationId xmlns:p14="http://schemas.microsoft.com/office/powerpoint/2010/main" val="20251247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Nispi Haklar</a:t>
            </a:r>
            <a:endParaRPr lang="tr-TR" dirty="0"/>
          </a:p>
        </p:txBody>
      </p:sp>
      <p:sp>
        <p:nvSpPr>
          <p:cNvPr id="3" name="İçerik Yer Tutucusu 2"/>
          <p:cNvSpPr>
            <a:spLocks noGrp="1"/>
          </p:cNvSpPr>
          <p:nvPr>
            <p:ph idx="1"/>
          </p:nvPr>
        </p:nvSpPr>
        <p:spPr>
          <a:xfrm>
            <a:off x="395536" y="1556792"/>
            <a:ext cx="7620000" cy="4800600"/>
          </a:xfrm>
        </p:spPr>
        <p:txBody>
          <a:bodyPr>
            <a:normAutofit/>
          </a:bodyPr>
          <a:lstStyle/>
          <a:p>
            <a:pPr algn="just"/>
            <a:r>
              <a:rPr lang="tr-TR" sz="2800" dirty="0" smtClean="0"/>
              <a:t>Bu haklar öğretide </a:t>
            </a:r>
            <a:r>
              <a:rPr lang="tr-TR" sz="2800" i="1" dirty="0" smtClean="0"/>
              <a:t>kişisel hak, şahsi hak </a:t>
            </a:r>
            <a:r>
              <a:rPr lang="tr-TR" sz="2800" dirty="0" smtClean="0"/>
              <a:t>olarak da adlandırılmaktadır.</a:t>
            </a:r>
          </a:p>
          <a:p>
            <a:pPr algn="just"/>
            <a:r>
              <a:rPr lang="tr-TR" sz="2800" dirty="0" smtClean="0"/>
              <a:t>Mutlak hakların zıddıdır. Sadece belirli kişilere karşı ileri sürülebilir.</a:t>
            </a:r>
          </a:p>
          <a:p>
            <a:pPr algn="just"/>
            <a:r>
              <a:rPr lang="tr-TR" sz="2800" dirty="0" smtClean="0"/>
              <a:t>İhlali de belirli kişiler gerçekleştirebilir.</a:t>
            </a:r>
          </a:p>
          <a:p>
            <a:pPr algn="just"/>
            <a:r>
              <a:rPr lang="tr-TR" sz="2800" dirty="0" smtClean="0"/>
              <a:t>Bu hak sahibince, sadece hakkı ihlal eden yükümlü kişiye karşı ileri sürülebilir.</a:t>
            </a:r>
          </a:p>
          <a:p>
            <a:pPr algn="just"/>
            <a:r>
              <a:rPr lang="tr-TR" sz="2800" dirty="0" smtClean="0"/>
              <a:t>Zamanaşımına uğrayan bir haktır. Aradan belli bir süre geçerse ve o süre içinde hak ileri sürülmez ise sona ermiş olur.*</a:t>
            </a:r>
          </a:p>
        </p:txBody>
      </p:sp>
    </p:spTree>
    <p:extLst>
      <p:ext uri="{BB962C8B-B14F-4D97-AF65-F5344CB8AC3E}">
        <p14:creationId xmlns:p14="http://schemas.microsoft.com/office/powerpoint/2010/main" val="238135062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85720" y="285728"/>
            <a:ext cx="7615262" cy="868346"/>
          </a:xfrm>
        </p:spPr>
        <p:txBody>
          <a:bodyPr/>
          <a:lstStyle/>
          <a:p>
            <a:r>
              <a:rPr lang="tr-TR" sz="3200" dirty="0" smtClean="0"/>
              <a:t>HAKLARIN KAZANILMASI VE KAYBEDİLMESİ</a:t>
            </a:r>
            <a:endParaRPr lang="tr-TR" sz="3200" dirty="0"/>
          </a:p>
        </p:txBody>
      </p:sp>
      <p:sp>
        <p:nvSpPr>
          <p:cNvPr id="3" name="İçerik Yer Tutucusu 2"/>
          <p:cNvSpPr>
            <a:spLocks noGrp="1"/>
          </p:cNvSpPr>
          <p:nvPr>
            <p:ph idx="1"/>
          </p:nvPr>
        </p:nvSpPr>
        <p:spPr>
          <a:xfrm>
            <a:off x="357158" y="1571612"/>
            <a:ext cx="7620000" cy="4800600"/>
          </a:xfrm>
        </p:spPr>
        <p:txBody>
          <a:bodyPr>
            <a:normAutofit/>
          </a:bodyPr>
          <a:lstStyle/>
          <a:p>
            <a:pPr marL="628650" indent="-514350" algn="just">
              <a:buNone/>
            </a:pPr>
            <a:r>
              <a:rPr lang="tr-TR" sz="2800" b="1" u="sng" dirty="0" smtClean="0">
                <a:effectLst>
                  <a:outerShdw blurRad="38100" dist="38100" dir="2700000" algn="tl">
                    <a:srgbClr val="000000">
                      <a:alpha val="43137"/>
                    </a:srgbClr>
                  </a:outerShdw>
                </a:effectLst>
              </a:rPr>
              <a:t>HAKKIN KAZANILMASI</a:t>
            </a:r>
            <a:r>
              <a:rPr lang="tr-TR" sz="2800" b="1" u="sng" dirty="0" smtClean="0">
                <a:effectLst>
                  <a:outerShdw blurRad="38100" dist="38100" dir="2700000" algn="tl">
                    <a:srgbClr val="000000">
                      <a:alpha val="43137"/>
                    </a:srgbClr>
                  </a:outerShdw>
                </a:effectLst>
              </a:rPr>
              <a:t>:</a:t>
            </a:r>
          </a:p>
          <a:p>
            <a:pPr algn="just">
              <a:buFont typeface="Wingdings" panose="05000000000000000000" pitchFamily="2" charset="2"/>
              <a:buChar char="v"/>
            </a:pPr>
            <a:r>
              <a:rPr lang="tr-TR" sz="2800" dirty="0" smtClean="0"/>
              <a:t>Bu durumda hak ya bir kimsenin malvarlığı ya da şahıs varlığı çevresine girer. </a:t>
            </a:r>
          </a:p>
          <a:p>
            <a:pPr marL="114300" indent="0" algn="just">
              <a:buNone/>
            </a:pPr>
            <a:endParaRPr lang="tr-TR" sz="2800" dirty="0" smtClean="0"/>
          </a:p>
        </p:txBody>
      </p:sp>
      <p:cxnSp>
        <p:nvCxnSpPr>
          <p:cNvPr id="5" name="Düz Ok Bağlayıcısı 4"/>
          <p:cNvCxnSpPr/>
          <p:nvPr/>
        </p:nvCxnSpPr>
        <p:spPr>
          <a:xfrm flipH="1">
            <a:off x="1403648" y="3128408"/>
            <a:ext cx="1512168"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Düz Ok Bağlayıcısı 6"/>
          <p:cNvCxnSpPr/>
          <p:nvPr/>
        </p:nvCxnSpPr>
        <p:spPr>
          <a:xfrm>
            <a:off x="3952261" y="3140968"/>
            <a:ext cx="0" cy="7200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Düz Ok Bağlayıcısı 9"/>
          <p:cNvCxnSpPr/>
          <p:nvPr/>
        </p:nvCxnSpPr>
        <p:spPr>
          <a:xfrm>
            <a:off x="5364088" y="3128408"/>
            <a:ext cx="1440160"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5-Nokta Yıldız 11"/>
          <p:cNvSpPr/>
          <p:nvPr/>
        </p:nvSpPr>
        <p:spPr>
          <a:xfrm>
            <a:off x="179512" y="3861048"/>
            <a:ext cx="2448272" cy="2088232"/>
          </a:xfrm>
          <a:prstGeom prst="star5">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rPr>
              <a:t>ASLEN</a:t>
            </a:r>
            <a:endParaRPr lang="tr-TR" b="1" dirty="0">
              <a:solidFill>
                <a:schemeClr val="tx1"/>
              </a:solidFill>
            </a:endParaRPr>
          </a:p>
        </p:txBody>
      </p:sp>
      <p:sp>
        <p:nvSpPr>
          <p:cNvPr id="13" name="5-Nokta Yıldız 12"/>
          <p:cNvSpPr/>
          <p:nvPr/>
        </p:nvSpPr>
        <p:spPr>
          <a:xfrm>
            <a:off x="5796136" y="3861048"/>
            <a:ext cx="2520280" cy="1944216"/>
          </a:xfrm>
          <a:prstGeom prst="star5">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rPr>
              <a:t>TESİSEN</a:t>
            </a:r>
            <a:endParaRPr lang="tr-TR" b="1" dirty="0">
              <a:solidFill>
                <a:schemeClr val="tx1"/>
              </a:solidFill>
            </a:endParaRPr>
          </a:p>
        </p:txBody>
      </p:sp>
      <p:sp>
        <p:nvSpPr>
          <p:cNvPr id="14" name="5-Nokta Yıldız 13"/>
          <p:cNvSpPr/>
          <p:nvPr/>
        </p:nvSpPr>
        <p:spPr>
          <a:xfrm>
            <a:off x="2771800" y="3861048"/>
            <a:ext cx="2880320" cy="2160240"/>
          </a:xfrm>
          <a:prstGeom prst="star5">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rPr>
              <a:t>DEVREN</a:t>
            </a:r>
            <a:endParaRPr lang="tr-TR" b="1" dirty="0">
              <a:solidFill>
                <a:schemeClr val="tx1"/>
              </a:solidFill>
            </a:endParaRPr>
          </a:p>
        </p:txBody>
      </p:sp>
    </p:spTree>
    <p:extLst>
      <p:ext uri="{BB962C8B-B14F-4D97-AF65-F5344CB8AC3E}">
        <p14:creationId xmlns:p14="http://schemas.microsoft.com/office/powerpoint/2010/main" val="202512479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85720" y="285728"/>
            <a:ext cx="7615262" cy="868346"/>
          </a:xfrm>
        </p:spPr>
        <p:txBody>
          <a:bodyPr/>
          <a:lstStyle/>
          <a:p>
            <a:r>
              <a:rPr lang="tr-TR" sz="3200" dirty="0" smtClean="0"/>
              <a:t>HAKLARIN KAZANILMASI VE KAYBEDİLMESİ</a:t>
            </a:r>
            <a:endParaRPr lang="tr-TR" sz="3200" dirty="0"/>
          </a:p>
        </p:txBody>
      </p:sp>
      <p:sp>
        <p:nvSpPr>
          <p:cNvPr id="3" name="İçerik Yer Tutucusu 2"/>
          <p:cNvSpPr>
            <a:spLocks noGrp="1"/>
          </p:cNvSpPr>
          <p:nvPr>
            <p:ph idx="1"/>
          </p:nvPr>
        </p:nvSpPr>
        <p:spPr>
          <a:xfrm>
            <a:off x="357158" y="1571612"/>
            <a:ext cx="7620000" cy="4800600"/>
          </a:xfrm>
        </p:spPr>
        <p:txBody>
          <a:bodyPr>
            <a:normAutofit lnSpcReduction="10000"/>
          </a:bodyPr>
          <a:lstStyle/>
          <a:p>
            <a:pPr marL="628650" indent="-514350" algn="just">
              <a:buNone/>
            </a:pPr>
            <a:r>
              <a:rPr lang="tr-TR" sz="2800" b="1" u="sng" dirty="0" smtClean="0">
                <a:effectLst>
                  <a:outerShdw blurRad="38100" dist="38100" dir="2700000" algn="tl">
                    <a:srgbClr val="000000">
                      <a:alpha val="43137"/>
                    </a:srgbClr>
                  </a:outerShdw>
                </a:effectLst>
              </a:rPr>
              <a:t>HAKKIN KAZANILMASI</a:t>
            </a:r>
            <a:r>
              <a:rPr lang="tr-TR" sz="2800" b="1" u="sng" dirty="0" smtClean="0">
                <a:effectLst>
                  <a:outerShdw blurRad="38100" dist="38100" dir="2700000" algn="tl">
                    <a:srgbClr val="000000">
                      <a:alpha val="43137"/>
                    </a:srgbClr>
                  </a:outerShdw>
                </a:effectLst>
              </a:rPr>
              <a:t>:</a:t>
            </a:r>
          </a:p>
          <a:p>
            <a:pPr algn="just">
              <a:buFont typeface="Wingdings" panose="05000000000000000000" pitchFamily="2" charset="2"/>
              <a:buChar char="v"/>
            </a:pPr>
            <a:r>
              <a:rPr lang="tr-TR" sz="2800" b="1" dirty="0" smtClean="0">
                <a:effectLst>
                  <a:outerShdw blurRad="38100" dist="38100" dir="2700000" algn="tl">
                    <a:srgbClr val="000000">
                      <a:alpha val="43137"/>
                    </a:srgbClr>
                  </a:outerShdw>
                </a:effectLst>
              </a:rPr>
              <a:t>Aslen Kazanma: </a:t>
            </a:r>
            <a:r>
              <a:rPr lang="tr-TR" sz="2800" dirty="0" smtClean="0"/>
              <a:t>Hakkın ilk sahibi olma, birinci el durumu.</a:t>
            </a:r>
          </a:p>
          <a:p>
            <a:pPr algn="just">
              <a:buFont typeface="Wingdings" panose="05000000000000000000" pitchFamily="2" charset="2"/>
              <a:buChar char="v"/>
            </a:pPr>
            <a:r>
              <a:rPr lang="tr-TR" sz="2800" dirty="0" smtClean="0"/>
              <a:t>Bu hak önceden kimseye ait değildir.</a:t>
            </a:r>
          </a:p>
          <a:p>
            <a:pPr algn="just">
              <a:buFont typeface="Wingdings" panose="05000000000000000000" pitchFamily="2" charset="2"/>
              <a:buChar char="v"/>
            </a:pPr>
            <a:r>
              <a:rPr lang="tr-TR" sz="2800" dirty="0" smtClean="0"/>
              <a:t>Ör: Kırda çiçek toplama, balık tutma, velayet hakkı, telif hakkı,…</a:t>
            </a:r>
          </a:p>
          <a:p>
            <a:pPr algn="just">
              <a:buFont typeface="Wingdings" panose="05000000000000000000" pitchFamily="2" charset="2"/>
              <a:buChar char="v"/>
            </a:pPr>
            <a:r>
              <a:rPr lang="tr-TR" sz="2800" dirty="0" smtClean="0"/>
              <a:t>Taşınır mallar üzerinde hakimiyet kurma (sahiplenme), taşınmaz mallar üzerindeki hakimiyet (işgal).</a:t>
            </a:r>
          </a:p>
          <a:p>
            <a:pPr algn="just">
              <a:buFont typeface="Wingdings" panose="05000000000000000000" pitchFamily="2" charset="2"/>
              <a:buChar char="v"/>
            </a:pPr>
            <a:r>
              <a:rPr lang="tr-TR" sz="2800" dirty="0" smtClean="0"/>
              <a:t>Sahipsiz taşınmazlar üzerinde fiili hakimiyet kurulursa da aslen kazanma söz konusu olabilir.</a:t>
            </a:r>
            <a:endParaRPr lang="tr-TR" sz="2800" dirty="0" smtClean="0"/>
          </a:p>
        </p:txBody>
      </p:sp>
    </p:spTree>
    <p:extLst>
      <p:ext uri="{BB962C8B-B14F-4D97-AF65-F5344CB8AC3E}">
        <p14:creationId xmlns:p14="http://schemas.microsoft.com/office/powerpoint/2010/main" val="415295710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85720" y="285728"/>
            <a:ext cx="7615262" cy="868346"/>
          </a:xfrm>
        </p:spPr>
        <p:txBody>
          <a:bodyPr/>
          <a:lstStyle/>
          <a:p>
            <a:r>
              <a:rPr lang="tr-TR" sz="3200" dirty="0" smtClean="0"/>
              <a:t>HAKLARIN KAZANILMASI VE KAYBEDİLMESİ</a:t>
            </a:r>
            <a:endParaRPr lang="tr-TR" sz="3200" dirty="0"/>
          </a:p>
        </p:txBody>
      </p:sp>
      <p:sp>
        <p:nvSpPr>
          <p:cNvPr id="3" name="İçerik Yer Tutucusu 2"/>
          <p:cNvSpPr>
            <a:spLocks noGrp="1"/>
          </p:cNvSpPr>
          <p:nvPr>
            <p:ph idx="1"/>
          </p:nvPr>
        </p:nvSpPr>
        <p:spPr>
          <a:xfrm>
            <a:off x="357158" y="1571612"/>
            <a:ext cx="7620000" cy="4800600"/>
          </a:xfrm>
        </p:spPr>
        <p:txBody>
          <a:bodyPr>
            <a:normAutofit/>
          </a:bodyPr>
          <a:lstStyle/>
          <a:p>
            <a:pPr marL="628650" indent="-514350" algn="just">
              <a:buNone/>
            </a:pPr>
            <a:r>
              <a:rPr lang="tr-TR" sz="2800" b="1" u="sng" dirty="0" smtClean="0">
                <a:effectLst>
                  <a:outerShdw blurRad="38100" dist="38100" dir="2700000" algn="tl">
                    <a:srgbClr val="000000">
                      <a:alpha val="43137"/>
                    </a:srgbClr>
                  </a:outerShdw>
                </a:effectLst>
              </a:rPr>
              <a:t>HAKKIN KAZANILMASI</a:t>
            </a:r>
            <a:r>
              <a:rPr lang="tr-TR" sz="2800" b="1" u="sng" dirty="0" smtClean="0">
                <a:effectLst>
                  <a:outerShdw blurRad="38100" dist="38100" dir="2700000" algn="tl">
                    <a:srgbClr val="000000">
                      <a:alpha val="43137"/>
                    </a:srgbClr>
                  </a:outerShdw>
                </a:effectLst>
              </a:rPr>
              <a:t>:</a:t>
            </a:r>
          </a:p>
          <a:p>
            <a:pPr algn="just">
              <a:buFont typeface="Wingdings" panose="05000000000000000000" pitchFamily="2" charset="2"/>
              <a:buChar char="v"/>
            </a:pPr>
            <a:r>
              <a:rPr lang="tr-TR" sz="2800" b="1" dirty="0" smtClean="0">
                <a:effectLst>
                  <a:outerShdw blurRad="38100" dist="38100" dir="2700000" algn="tl">
                    <a:srgbClr val="000000">
                      <a:alpha val="43137"/>
                    </a:srgbClr>
                  </a:outerShdw>
                </a:effectLst>
              </a:rPr>
              <a:t>Devren Kazanma: </a:t>
            </a:r>
            <a:r>
              <a:rPr lang="tr-TR" sz="2800" dirty="0" smtClean="0"/>
              <a:t>Genelde haklar bu şekilde kazanılır. </a:t>
            </a:r>
          </a:p>
          <a:p>
            <a:pPr algn="just">
              <a:buFont typeface="Wingdings" panose="05000000000000000000" pitchFamily="2" charset="2"/>
              <a:buChar char="v"/>
            </a:pPr>
            <a:r>
              <a:rPr lang="tr-TR" sz="2800" dirty="0" smtClean="0"/>
              <a:t>Bu şekilde haklar bir kimseden diğer kimseye bütünüyle geçmektedir. Devren iktisap, hakkın intikali de denebilir.</a:t>
            </a:r>
          </a:p>
          <a:p>
            <a:pPr algn="just">
              <a:buFont typeface="Wingdings" panose="05000000000000000000" pitchFamily="2" charset="2"/>
              <a:buChar char="v"/>
            </a:pPr>
            <a:r>
              <a:rPr lang="tr-TR" sz="2800" dirty="0" smtClean="0"/>
              <a:t>Ör: Kırda çiçekleri toplayan bir kimsenin bunu başka bir kişiye satması halinde devren iktisap gerçekleşmiş olur. *Halef: devralan *Selef: devreden.</a:t>
            </a:r>
            <a:endParaRPr lang="tr-TR" sz="2800" dirty="0" smtClean="0"/>
          </a:p>
        </p:txBody>
      </p:sp>
    </p:spTree>
    <p:extLst>
      <p:ext uri="{BB962C8B-B14F-4D97-AF65-F5344CB8AC3E}">
        <p14:creationId xmlns:p14="http://schemas.microsoft.com/office/powerpoint/2010/main" val="101807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85720" y="285728"/>
            <a:ext cx="7615262" cy="868346"/>
          </a:xfrm>
        </p:spPr>
        <p:txBody>
          <a:bodyPr/>
          <a:lstStyle/>
          <a:p>
            <a:r>
              <a:rPr lang="tr-TR" sz="3200" dirty="0" smtClean="0"/>
              <a:t>HAKLARIN KAZANILMASI VE KAYBEDİLMESİ</a:t>
            </a:r>
            <a:endParaRPr lang="tr-TR" sz="3200" dirty="0"/>
          </a:p>
        </p:txBody>
      </p:sp>
      <p:sp>
        <p:nvSpPr>
          <p:cNvPr id="3" name="İçerik Yer Tutucusu 2"/>
          <p:cNvSpPr>
            <a:spLocks noGrp="1"/>
          </p:cNvSpPr>
          <p:nvPr>
            <p:ph idx="1"/>
          </p:nvPr>
        </p:nvSpPr>
        <p:spPr>
          <a:xfrm>
            <a:off x="357158" y="1571612"/>
            <a:ext cx="7620000" cy="4800600"/>
          </a:xfrm>
        </p:spPr>
        <p:txBody>
          <a:bodyPr>
            <a:normAutofit/>
          </a:bodyPr>
          <a:lstStyle/>
          <a:p>
            <a:pPr marL="628650" indent="-514350" algn="just">
              <a:buNone/>
            </a:pPr>
            <a:r>
              <a:rPr lang="tr-TR" sz="2800" b="1" u="sng" dirty="0" smtClean="0">
                <a:effectLst>
                  <a:outerShdw blurRad="38100" dist="38100" dir="2700000" algn="tl">
                    <a:srgbClr val="000000">
                      <a:alpha val="43137"/>
                    </a:srgbClr>
                  </a:outerShdw>
                </a:effectLst>
              </a:rPr>
              <a:t>HAKKIN KAZANILMASI</a:t>
            </a:r>
            <a:r>
              <a:rPr lang="tr-TR" sz="2800" b="1" u="sng" dirty="0" smtClean="0">
                <a:effectLst>
                  <a:outerShdw blurRad="38100" dist="38100" dir="2700000" algn="tl">
                    <a:srgbClr val="000000">
                      <a:alpha val="43137"/>
                    </a:srgbClr>
                  </a:outerShdw>
                </a:effectLst>
              </a:rPr>
              <a:t>:</a:t>
            </a:r>
          </a:p>
          <a:p>
            <a:pPr algn="just">
              <a:buFont typeface="Wingdings" panose="05000000000000000000" pitchFamily="2" charset="2"/>
              <a:buChar char="v"/>
            </a:pPr>
            <a:r>
              <a:rPr lang="tr-TR" sz="2800" b="1" dirty="0" smtClean="0">
                <a:effectLst>
                  <a:outerShdw blurRad="38100" dist="38100" dir="2700000" algn="tl">
                    <a:srgbClr val="000000">
                      <a:alpha val="43137"/>
                    </a:srgbClr>
                  </a:outerShdw>
                </a:effectLst>
              </a:rPr>
              <a:t>Devren Kazanma: </a:t>
            </a:r>
            <a:endParaRPr lang="tr-TR" sz="2800" b="1" dirty="0">
              <a:effectLst>
                <a:outerShdw blurRad="38100" dist="38100" dir="2700000" algn="tl">
                  <a:srgbClr val="000000">
                    <a:alpha val="43137"/>
                  </a:srgbClr>
                </a:outerShdw>
              </a:effectLst>
            </a:endParaRPr>
          </a:p>
          <a:p>
            <a:pPr algn="just">
              <a:buFont typeface="Wingdings" panose="05000000000000000000" pitchFamily="2" charset="2"/>
              <a:buChar char="v"/>
            </a:pPr>
            <a:r>
              <a:rPr lang="tr-TR" sz="2800" dirty="0" smtClean="0"/>
              <a:t>İkiye ayrılmaktadır:</a:t>
            </a:r>
          </a:p>
          <a:p>
            <a:pPr marL="114300" indent="0" algn="just">
              <a:buNone/>
            </a:pPr>
            <a:r>
              <a:rPr lang="tr-TR" sz="2800" dirty="0" smtClean="0"/>
              <a:t>-Cüzi </a:t>
            </a:r>
            <a:r>
              <a:rPr lang="tr-TR" sz="2800" dirty="0" err="1" smtClean="0"/>
              <a:t>halefiyet</a:t>
            </a:r>
            <a:r>
              <a:rPr lang="tr-TR" sz="2800" dirty="0" smtClean="0"/>
              <a:t>(intikal): Bir veya birkaç hakkın bir kimseye devridir. Ör: Bir kimseye evimi ve arabamı bırakmam.</a:t>
            </a:r>
          </a:p>
          <a:p>
            <a:pPr marL="114300" indent="0" algn="just">
              <a:buNone/>
            </a:pPr>
            <a:r>
              <a:rPr lang="tr-TR" sz="2800" dirty="0" smtClean="0"/>
              <a:t>-Külli intikal: Hakların ve borçların bir bütün olarak bir kimseye intikalidir. Ör: Mirasçı, murisin terekesini (hakları ve borçlarıyla bir bütün halindeki malvarlığı) külli şekilde devralır. </a:t>
            </a:r>
          </a:p>
        </p:txBody>
      </p:sp>
    </p:spTree>
    <p:extLst>
      <p:ext uri="{BB962C8B-B14F-4D97-AF65-F5344CB8AC3E}">
        <p14:creationId xmlns:p14="http://schemas.microsoft.com/office/powerpoint/2010/main" val="7956003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85720" y="285728"/>
            <a:ext cx="7615262" cy="868346"/>
          </a:xfrm>
        </p:spPr>
        <p:txBody>
          <a:bodyPr/>
          <a:lstStyle/>
          <a:p>
            <a:r>
              <a:rPr lang="tr-TR" sz="3200" dirty="0" smtClean="0"/>
              <a:t>HAKLARIN KAZANILMASI VE KAYBEDİLMESİ</a:t>
            </a:r>
            <a:endParaRPr lang="tr-TR" sz="3200" dirty="0"/>
          </a:p>
        </p:txBody>
      </p:sp>
      <p:sp>
        <p:nvSpPr>
          <p:cNvPr id="3" name="İçerik Yer Tutucusu 2"/>
          <p:cNvSpPr>
            <a:spLocks noGrp="1"/>
          </p:cNvSpPr>
          <p:nvPr>
            <p:ph idx="1"/>
          </p:nvPr>
        </p:nvSpPr>
        <p:spPr>
          <a:xfrm>
            <a:off x="357158" y="1571612"/>
            <a:ext cx="7620000" cy="4800600"/>
          </a:xfrm>
        </p:spPr>
        <p:txBody>
          <a:bodyPr>
            <a:normAutofit/>
          </a:bodyPr>
          <a:lstStyle/>
          <a:p>
            <a:pPr marL="628650" indent="-514350" algn="just">
              <a:buNone/>
            </a:pPr>
            <a:r>
              <a:rPr lang="tr-TR" sz="2800" b="1" u="sng" dirty="0" smtClean="0">
                <a:effectLst>
                  <a:outerShdw blurRad="38100" dist="38100" dir="2700000" algn="tl">
                    <a:srgbClr val="000000">
                      <a:alpha val="43137"/>
                    </a:srgbClr>
                  </a:outerShdw>
                </a:effectLst>
              </a:rPr>
              <a:t>HAKKIN KAZANILMASI</a:t>
            </a:r>
            <a:r>
              <a:rPr lang="tr-TR" sz="2800" b="1" u="sng" dirty="0" smtClean="0">
                <a:effectLst>
                  <a:outerShdw blurRad="38100" dist="38100" dir="2700000" algn="tl">
                    <a:srgbClr val="000000">
                      <a:alpha val="43137"/>
                    </a:srgbClr>
                  </a:outerShdw>
                </a:effectLst>
              </a:rPr>
              <a:t>:</a:t>
            </a:r>
          </a:p>
          <a:p>
            <a:pPr algn="just">
              <a:buFont typeface="Wingdings" panose="05000000000000000000" pitchFamily="2" charset="2"/>
              <a:buChar char="v"/>
            </a:pPr>
            <a:r>
              <a:rPr lang="tr-TR" sz="2800" b="1" dirty="0" smtClean="0">
                <a:effectLst>
                  <a:outerShdw blurRad="38100" dist="38100" dir="2700000" algn="tl">
                    <a:srgbClr val="000000">
                      <a:alpha val="43137"/>
                    </a:srgbClr>
                  </a:outerShdw>
                </a:effectLst>
              </a:rPr>
              <a:t>Devren Kazanma: </a:t>
            </a:r>
          </a:p>
          <a:p>
            <a:pPr algn="just">
              <a:buFont typeface="Wingdings" panose="05000000000000000000" pitchFamily="2" charset="2"/>
              <a:buChar char="v"/>
            </a:pPr>
            <a:r>
              <a:rPr lang="tr-TR" sz="2800" b="1" dirty="0" smtClean="0">
                <a:effectLst>
                  <a:outerShdw blurRad="38100" dist="38100" dir="2700000" algn="tl">
                    <a:srgbClr val="000000">
                      <a:alpha val="43137"/>
                    </a:srgbClr>
                  </a:outerShdw>
                </a:effectLst>
              </a:rPr>
              <a:t>Cüzi </a:t>
            </a:r>
            <a:r>
              <a:rPr lang="tr-TR" sz="2800" b="1" dirty="0" err="1" smtClean="0">
                <a:effectLst>
                  <a:outerShdw blurRad="38100" dist="38100" dir="2700000" algn="tl">
                    <a:srgbClr val="000000">
                      <a:alpha val="43137"/>
                    </a:srgbClr>
                  </a:outerShdw>
                </a:effectLst>
              </a:rPr>
              <a:t>halefiyetin</a:t>
            </a:r>
            <a:r>
              <a:rPr lang="tr-TR" sz="2800" b="1" dirty="0" smtClean="0">
                <a:effectLst>
                  <a:outerShdw blurRad="38100" dist="38100" dir="2700000" algn="tl">
                    <a:srgbClr val="000000">
                      <a:alpha val="43137"/>
                    </a:srgbClr>
                  </a:outerShdw>
                </a:effectLst>
              </a:rPr>
              <a:t>  intikal şekilleri:</a:t>
            </a:r>
            <a:endParaRPr lang="tr-TR" sz="2800" b="1" dirty="0">
              <a:effectLst>
                <a:outerShdw blurRad="38100" dist="38100" dir="2700000" algn="tl">
                  <a:srgbClr val="000000">
                    <a:alpha val="43137"/>
                  </a:srgbClr>
                </a:outerShdw>
              </a:effectLst>
            </a:endParaRPr>
          </a:p>
          <a:p>
            <a:pPr algn="just">
              <a:buFont typeface="Wingdings" panose="05000000000000000000" pitchFamily="2" charset="2"/>
              <a:buChar char="v"/>
            </a:pPr>
            <a:r>
              <a:rPr lang="tr-TR" sz="2800" dirty="0" smtClean="0"/>
              <a:t>Taşınır mülkiyetini kazanma </a:t>
            </a:r>
            <a:r>
              <a:rPr lang="tr-TR" sz="2800" i="1" dirty="0" err="1" smtClean="0"/>
              <a:t>zilyedliğin</a:t>
            </a:r>
            <a:r>
              <a:rPr lang="tr-TR" sz="2800" i="1" dirty="0" smtClean="0"/>
              <a:t> nakli </a:t>
            </a:r>
            <a:r>
              <a:rPr lang="tr-TR" sz="2800" dirty="0" smtClean="0"/>
              <a:t>ile olur.</a:t>
            </a:r>
          </a:p>
          <a:p>
            <a:pPr algn="just">
              <a:buFont typeface="Wingdings" panose="05000000000000000000" pitchFamily="2" charset="2"/>
              <a:buChar char="v"/>
            </a:pPr>
            <a:r>
              <a:rPr lang="tr-TR" sz="2800" dirty="0" smtClean="0"/>
              <a:t>Taşınmaz mülkiyetini kazanmak için </a:t>
            </a:r>
            <a:r>
              <a:rPr lang="tr-TR" sz="2800" i="1" dirty="0" smtClean="0"/>
              <a:t>tapuya tescil </a:t>
            </a:r>
            <a:r>
              <a:rPr lang="tr-TR" sz="2800" dirty="0" smtClean="0"/>
              <a:t>gereklidir.</a:t>
            </a:r>
          </a:p>
          <a:p>
            <a:pPr algn="just">
              <a:buFont typeface="Wingdings" panose="05000000000000000000" pitchFamily="2" charset="2"/>
              <a:buChar char="v"/>
            </a:pPr>
            <a:r>
              <a:rPr lang="tr-TR" sz="2800" dirty="0" smtClean="0"/>
              <a:t>Alacağı devretme ise </a:t>
            </a:r>
            <a:r>
              <a:rPr lang="tr-TR" sz="2800" i="1" dirty="0" smtClean="0"/>
              <a:t>yazılı temlik sözleşmesi</a:t>
            </a:r>
            <a:r>
              <a:rPr lang="tr-TR" sz="2800" dirty="0" smtClean="0"/>
              <a:t> ile mümkündür.</a:t>
            </a:r>
          </a:p>
          <a:p>
            <a:pPr marL="114300" indent="0" algn="just">
              <a:buNone/>
            </a:pPr>
            <a:endParaRPr lang="tr-TR" sz="2800" dirty="0" smtClean="0"/>
          </a:p>
        </p:txBody>
      </p:sp>
    </p:spTree>
    <p:extLst>
      <p:ext uri="{BB962C8B-B14F-4D97-AF65-F5344CB8AC3E}">
        <p14:creationId xmlns:p14="http://schemas.microsoft.com/office/powerpoint/2010/main" val="171004627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85720" y="285728"/>
            <a:ext cx="7615262" cy="868346"/>
          </a:xfrm>
        </p:spPr>
        <p:txBody>
          <a:bodyPr/>
          <a:lstStyle/>
          <a:p>
            <a:r>
              <a:rPr lang="tr-TR" sz="3200" dirty="0" smtClean="0"/>
              <a:t>HAKLARIN KAZANILMASI VE KAYBEDİLMESİ</a:t>
            </a:r>
            <a:endParaRPr lang="tr-TR" sz="3200" dirty="0"/>
          </a:p>
        </p:txBody>
      </p:sp>
      <p:sp>
        <p:nvSpPr>
          <p:cNvPr id="3" name="İçerik Yer Tutucusu 2"/>
          <p:cNvSpPr>
            <a:spLocks noGrp="1"/>
          </p:cNvSpPr>
          <p:nvPr>
            <p:ph idx="1"/>
          </p:nvPr>
        </p:nvSpPr>
        <p:spPr>
          <a:xfrm>
            <a:off x="357158" y="1571612"/>
            <a:ext cx="7620000" cy="4800600"/>
          </a:xfrm>
        </p:spPr>
        <p:txBody>
          <a:bodyPr>
            <a:normAutofit/>
          </a:bodyPr>
          <a:lstStyle/>
          <a:p>
            <a:pPr marL="628650" indent="-514350" algn="just">
              <a:buNone/>
            </a:pPr>
            <a:r>
              <a:rPr lang="tr-TR" sz="2800" b="1" u="sng" dirty="0" smtClean="0">
                <a:effectLst>
                  <a:outerShdw blurRad="38100" dist="38100" dir="2700000" algn="tl">
                    <a:srgbClr val="000000">
                      <a:alpha val="43137"/>
                    </a:srgbClr>
                  </a:outerShdw>
                </a:effectLst>
              </a:rPr>
              <a:t>HAKKIN KAZANILMASI</a:t>
            </a:r>
            <a:r>
              <a:rPr lang="tr-TR" sz="2800" b="1" u="sng" dirty="0" smtClean="0">
                <a:effectLst>
                  <a:outerShdw blurRad="38100" dist="38100" dir="2700000" algn="tl">
                    <a:srgbClr val="000000">
                      <a:alpha val="43137"/>
                    </a:srgbClr>
                  </a:outerShdw>
                </a:effectLst>
              </a:rPr>
              <a:t>:</a:t>
            </a:r>
          </a:p>
          <a:p>
            <a:pPr algn="just">
              <a:buFont typeface="Wingdings" panose="05000000000000000000" pitchFamily="2" charset="2"/>
              <a:buChar char="v"/>
            </a:pPr>
            <a:r>
              <a:rPr lang="tr-TR" sz="2800" b="1" dirty="0" smtClean="0">
                <a:effectLst>
                  <a:outerShdw blurRad="38100" dist="38100" dir="2700000" algn="tl">
                    <a:srgbClr val="000000">
                      <a:alpha val="43137"/>
                    </a:srgbClr>
                  </a:outerShdw>
                </a:effectLst>
              </a:rPr>
              <a:t>Devren Kazanma: </a:t>
            </a:r>
            <a:endParaRPr lang="tr-TR" sz="2800" b="1" dirty="0" smtClean="0">
              <a:effectLst>
                <a:outerShdw blurRad="38100" dist="38100" dir="2700000" algn="tl">
                  <a:srgbClr val="000000">
                    <a:alpha val="43137"/>
                  </a:srgbClr>
                </a:outerShdw>
              </a:effectLst>
            </a:endParaRPr>
          </a:p>
          <a:p>
            <a:pPr algn="just">
              <a:buFont typeface="Wingdings" panose="05000000000000000000" pitchFamily="2" charset="2"/>
              <a:buChar char="v"/>
            </a:pPr>
            <a:r>
              <a:rPr lang="tr-TR" sz="2800" dirty="0" smtClean="0">
                <a:effectLst>
                  <a:outerShdw blurRad="38100" dist="38100" dir="2700000" algn="tl">
                    <a:srgbClr val="000000">
                      <a:alpha val="43137"/>
                    </a:srgbClr>
                  </a:outerShdw>
                </a:effectLst>
              </a:rPr>
              <a:t>Külli </a:t>
            </a:r>
            <a:r>
              <a:rPr lang="tr-TR" sz="2800" dirty="0" err="1" smtClean="0">
                <a:effectLst>
                  <a:outerShdw blurRad="38100" dist="38100" dir="2700000" algn="tl">
                    <a:srgbClr val="000000">
                      <a:alpha val="43137"/>
                    </a:srgbClr>
                  </a:outerShdw>
                </a:effectLst>
              </a:rPr>
              <a:t>halefiyetin</a:t>
            </a:r>
            <a:r>
              <a:rPr lang="tr-TR" sz="2800" dirty="0" smtClean="0">
                <a:effectLst>
                  <a:outerShdw blurRad="38100" dist="38100" dir="2700000" algn="tl">
                    <a:srgbClr val="000000">
                      <a:alpha val="43137"/>
                    </a:srgbClr>
                  </a:outerShdw>
                </a:effectLst>
              </a:rPr>
              <a:t> </a:t>
            </a:r>
            <a:r>
              <a:rPr lang="tr-TR" sz="2800" dirty="0" smtClean="0"/>
              <a:t>en tipik örneği </a:t>
            </a:r>
            <a:r>
              <a:rPr lang="tr-TR" sz="2800" i="1" dirty="0" smtClean="0"/>
              <a:t>mirasçılıktır</a:t>
            </a:r>
            <a:r>
              <a:rPr lang="tr-TR" sz="2800" dirty="0" smtClean="0"/>
              <a:t>.</a:t>
            </a:r>
          </a:p>
          <a:p>
            <a:pPr algn="just">
              <a:buFont typeface="Wingdings" panose="05000000000000000000" pitchFamily="2" charset="2"/>
              <a:buChar char="v"/>
            </a:pPr>
            <a:r>
              <a:rPr lang="tr-TR" sz="2800" dirty="0" smtClean="0"/>
              <a:t>Bunun yanında </a:t>
            </a:r>
            <a:r>
              <a:rPr lang="tr-TR" sz="2800" i="1" dirty="0" smtClean="0"/>
              <a:t>ticari işletmenin devri </a:t>
            </a:r>
            <a:r>
              <a:rPr lang="tr-TR" sz="2800" dirty="0" smtClean="0"/>
              <a:t>halinde de söz konusu olabilir. Fakat belirtilmelidir ki bu hususta malvarlığının değil, sadece o işletmenin aktif ve pasifleri bir bütün olarak devralınmış olur.</a:t>
            </a:r>
            <a:endParaRPr lang="tr-TR" sz="2800" i="1" dirty="0" smtClean="0"/>
          </a:p>
        </p:txBody>
      </p:sp>
    </p:spTree>
    <p:extLst>
      <p:ext uri="{BB962C8B-B14F-4D97-AF65-F5344CB8AC3E}">
        <p14:creationId xmlns:p14="http://schemas.microsoft.com/office/powerpoint/2010/main" val="328974283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85720" y="285728"/>
            <a:ext cx="7615262" cy="868346"/>
          </a:xfrm>
        </p:spPr>
        <p:txBody>
          <a:bodyPr/>
          <a:lstStyle/>
          <a:p>
            <a:r>
              <a:rPr lang="tr-TR" sz="3200" dirty="0" smtClean="0"/>
              <a:t>HAKLARIN KAZANILMASI VE KAYBEDİLMESİ</a:t>
            </a:r>
            <a:endParaRPr lang="tr-TR" sz="3200" dirty="0"/>
          </a:p>
        </p:txBody>
      </p:sp>
      <p:sp>
        <p:nvSpPr>
          <p:cNvPr id="3" name="İçerik Yer Tutucusu 2"/>
          <p:cNvSpPr>
            <a:spLocks noGrp="1"/>
          </p:cNvSpPr>
          <p:nvPr>
            <p:ph idx="1"/>
          </p:nvPr>
        </p:nvSpPr>
        <p:spPr>
          <a:xfrm>
            <a:off x="357158" y="1571612"/>
            <a:ext cx="7620000" cy="4800600"/>
          </a:xfrm>
        </p:spPr>
        <p:txBody>
          <a:bodyPr>
            <a:normAutofit fontScale="92500" lnSpcReduction="20000"/>
          </a:bodyPr>
          <a:lstStyle/>
          <a:p>
            <a:pPr marL="628650" indent="-514350" algn="just">
              <a:buNone/>
            </a:pPr>
            <a:r>
              <a:rPr lang="tr-TR" sz="2800" b="1" u="sng" dirty="0" smtClean="0">
                <a:effectLst>
                  <a:outerShdw blurRad="38100" dist="38100" dir="2700000" algn="tl">
                    <a:srgbClr val="000000">
                      <a:alpha val="43137"/>
                    </a:srgbClr>
                  </a:outerShdw>
                </a:effectLst>
              </a:rPr>
              <a:t>HAKKIN KAZANILMASI</a:t>
            </a:r>
            <a:r>
              <a:rPr lang="tr-TR" sz="2800" b="1" u="sng" dirty="0" smtClean="0">
                <a:effectLst>
                  <a:outerShdw blurRad="38100" dist="38100" dir="2700000" algn="tl">
                    <a:srgbClr val="000000">
                      <a:alpha val="43137"/>
                    </a:srgbClr>
                  </a:outerShdw>
                </a:effectLst>
              </a:rPr>
              <a:t>:</a:t>
            </a:r>
          </a:p>
          <a:p>
            <a:pPr algn="just">
              <a:buFont typeface="Wingdings" panose="05000000000000000000" pitchFamily="2" charset="2"/>
              <a:buChar char="v"/>
            </a:pPr>
            <a:r>
              <a:rPr lang="tr-TR" sz="2800" b="1" dirty="0" err="1" smtClean="0">
                <a:effectLst>
                  <a:outerShdw blurRad="38100" dist="38100" dir="2700000" algn="tl">
                    <a:srgbClr val="000000">
                      <a:alpha val="43137"/>
                    </a:srgbClr>
                  </a:outerShdw>
                </a:effectLst>
              </a:rPr>
              <a:t>Tesisen</a:t>
            </a:r>
            <a:r>
              <a:rPr lang="tr-TR" sz="2800" b="1" dirty="0" smtClean="0">
                <a:effectLst>
                  <a:outerShdw blurRad="38100" dist="38100" dir="2700000" algn="tl">
                    <a:srgbClr val="000000">
                      <a:alpha val="43137"/>
                    </a:srgbClr>
                  </a:outerShdw>
                </a:effectLst>
              </a:rPr>
              <a:t> Kazanma:</a:t>
            </a:r>
          </a:p>
          <a:p>
            <a:pPr algn="just">
              <a:buFont typeface="Wingdings" panose="05000000000000000000" pitchFamily="2" charset="2"/>
              <a:buChar char="v"/>
            </a:pPr>
            <a:r>
              <a:rPr lang="tr-TR" sz="2800" dirty="0" smtClean="0"/>
              <a:t>Bu tür kazanımda hak devredilmeksizin bir başkasına yeni bir hak sağlanabilir.</a:t>
            </a:r>
          </a:p>
          <a:p>
            <a:pPr algn="just">
              <a:buFont typeface="Wingdings" panose="05000000000000000000" pitchFamily="2" charset="2"/>
              <a:buChar char="v"/>
            </a:pPr>
            <a:r>
              <a:rPr lang="tr-TR" sz="2800" dirty="0" smtClean="0"/>
              <a:t>Bu durumda hak sahibi kendi esas hakkını kaybetmez; fakat bir başka kişiye o haktan doğan yeni haklar yaratabilir.</a:t>
            </a:r>
          </a:p>
          <a:p>
            <a:pPr algn="just">
              <a:buFont typeface="Wingdings" panose="05000000000000000000" pitchFamily="2" charset="2"/>
              <a:buChar char="v"/>
            </a:pPr>
            <a:r>
              <a:rPr lang="tr-TR" sz="2800" dirty="0" smtClean="0"/>
              <a:t>Ör: Taşınmazı üzerinde başkalarına geçit ve kaynak hakkını kurduran bir kimse malik sıfatını sürdürür. Diğer kimseler de yeni hakka sahip olur fakat taşınmazın başkasına bütünüyle devredilmesi halinde ise devralan kimse bu hakların terkinini isteyebilir. Terkin edilmedikçe hak devam eder.</a:t>
            </a:r>
          </a:p>
        </p:txBody>
      </p:sp>
    </p:spTree>
    <p:extLst>
      <p:ext uri="{BB962C8B-B14F-4D97-AF65-F5344CB8AC3E}">
        <p14:creationId xmlns:p14="http://schemas.microsoft.com/office/powerpoint/2010/main" val="31052044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85720" y="285728"/>
            <a:ext cx="7615262" cy="868346"/>
          </a:xfrm>
        </p:spPr>
        <p:txBody>
          <a:bodyPr/>
          <a:lstStyle/>
          <a:p>
            <a:r>
              <a:rPr lang="tr-TR" sz="3200" dirty="0" smtClean="0"/>
              <a:t>HAKLARIN KAZANILMASI VE KAYBEDİLMESİ</a:t>
            </a:r>
            <a:endParaRPr lang="tr-TR" sz="3200" dirty="0"/>
          </a:p>
        </p:txBody>
      </p:sp>
      <p:sp>
        <p:nvSpPr>
          <p:cNvPr id="3" name="İçerik Yer Tutucusu 2"/>
          <p:cNvSpPr>
            <a:spLocks noGrp="1"/>
          </p:cNvSpPr>
          <p:nvPr>
            <p:ph idx="1"/>
          </p:nvPr>
        </p:nvSpPr>
        <p:spPr>
          <a:xfrm>
            <a:off x="357158" y="1571612"/>
            <a:ext cx="7620000" cy="4800600"/>
          </a:xfrm>
        </p:spPr>
        <p:txBody>
          <a:bodyPr>
            <a:normAutofit/>
          </a:bodyPr>
          <a:lstStyle/>
          <a:p>
            <a:pPr marL="628650" indent="-514350" algn="just">
              <a:buNone/>
            </a:pPr>
            <a:r>
              <a:rPr lang="tr-TR" sz="2800" b="1" u="sng" dirty="0" smtClean="0">
                <a:effectLst>
                  <a:outerShdw blurRad="38100" dist="38100" dir="2700000" algn="tl">
                    <a:srgbClr val="000000">
                      <a:alpha val="43137"/>
                    </a:srgbClr>
                  </a:outerShdw>
                </a:effectLst>
              </a:rPr>
              <a:t>HAKLARIN KAYBEDİLMESİ: </a:t>
            </a:r>
            <a:r>
              <a:rPr lang="tr-TR" sz="2800" dirty="0" smtClean="0"/>
              <a:t>Bir hakkın sahibinden ayrılmasıdır.</a:t>
            </a:r>
          </a:p>
          <a:p>
            <a:pPr marL="628650" indent="-514350" algn="just">
              <a:buNone/>
            </a:pPr>
            <a:endParaRPr lang="tr-TR" sz="2800" b="1" u="sng" dirty="0" smtClean="0">
              <a:effectLst>
                <a:outerShdw blurRad="38100" dist="38100" dir="2700000" algn="tl">
                  <a:srgbClr val="000000">
                    <a:alpha val="43137"/>
                  </a:srgbClr>
                </a:outerShdw>
              </a:effectLst>
            </a:endParaRPr>
          </a:p>
          <a:p>
            <a:pPr marL="628650" indent="-514350" algn="just">
              <a:buNone/>
            </a:pPr>
            <a:endParaRPr lang="tr-TR" sz="2800" dirty="0" smtClean="0"/>
          </a:p>
        </p:txBody>
      </p:sp>
      <p:sp>
        <p:nvSpPr>
          <p:cNvPr id="4" name="Aşağı Ok 3"/>
          <p:cNvSpPr/>
          <p:nvPr/>
        </p:nvSpPr>
        <p:spPr>
          <a:xfrm>
            <a:off x="2267744" y="2924944"/>
            <a:ext cx="432048" cy="9361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Aşağı Ok 4"/>
          <p:cNvSpPr/>
          <p:nvPr/>
        </p:nvSpPr>
        <p:spPr>
          <a:xfrm>
            <a:off x="5436096" y="2924944"/>
            <a:ext cx="432048" cy="9361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5-Nokta Yıldız 5"/>
          <p:cNvSpPr/>
          <p:nvPr/>
        </p:nvSpPr>
        <p:spPr>
          <a:xfrm>
            <a:off x="1223628" y="4160548"/>
            <a:ext cx="2520280" cy="1872208"/>
          </a:xfrm>
          <a:prstGeom prst="star5">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effectLst>
                  <a:outerShdw blurRad="38100" dist="38100" dir="2700000" algn="tl">
                    <a:srgbClr val="000000">
                      <a:alpha val="43137"/>
                    </a:srgbClr>
                  </a:outerShdw>
                </a:effectLst>
              </a:rPr>
              <a:t>Nispi Kayıp</a:t>
            </a:r>
            <a:endParaRPr lang="tr-TR" b="1" dirty="0">
              <a:solidFill>
                <a:schemeClr val="tx1"/>
              </a:solidFill>
              <a:effectLst>
                <a:outerShdw blurRad="38100" dist="38100" dir="2700000" algn="tl">
                  <a:srgbClr val="000000">
                    <a:alpha val="43137"/>
                  </a:srgbClr>
                </a:outerShdw>
              </a:effectLst>
            </a:endParaRPr>
          </a:p>
        </p:txBody>
      </p:sp>
      <p:sp>
        <p:nvSpPr>
          <p:cNvPr id="7" name="5-Nokta Yıldız 6"/>
          <p:cNvSpPr/>
          <p:nvPr/>
        </p:nvSpPr>
        <p:spPr>
          <a:xfrm>
            <a:off x="4454987" y="4116516"/>
            <a:ext cx="2394266" cy="1960273"/>
          </a:xfrm>
          <a:prstGeom prst="star5">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effectLst>
                  <a:outerShdw blurRad="38100" dist="38100" dir="2700000" algn="tl">
                    <a:srgbClr val="000000">
                      <a:alpha val="43137"/>
                    </a:srgbClr>
                  </a:outerShdw>
                </a:effectLst>
              </a:rPr>
              <a:t>Mutlak Kayıp</a:t>
            </a:r>
            <a:endParaRPr lang="tr-TR" b="1" dirty="0">
              <a:solidFill>
                <a:schemeClr val="tx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21961422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85720" y="285728"/>
            <a:ext cx="7615262" cy="868346"/>
          </a:xfrm>
        </p:spPr>
        <p:txBody>
          <a:bodyPr/>
          <a:lstStyle/>
          <a:p>
            <a:r>
              <a:rPr lang="tr-TR" sz="3200" dirty="0" smtClean="0"/>
              <a:t>HAKLARIN KAZANILMASI VE KAYBEDİLMESİ</a:t>
            </a:r>
            <a:endParaRPr lang="tr-TR" sz="3200" dirty="0"/>
          </a:p>
        </p:txBody>
      </p:sp>
      <p:sp>
        <p:nvSpPr>
          <p:cNvPr id="3" name="İçerik Yer Tutucusu 2"/>
          <p:cNvSpPr>
            <a:spLocks noGrp="1"/>
          </p:cNvSpPr>
          <p:nvPr>
            <p:ph idx="1"/>
          </p:nvPr>
        </p:nvSpPr>
        <p:spPr>
          <a:xfrm>
            <a:off x="357158" y="1571612"/>
            <a:ext cx="7620000" cy="4800600"/>
          </a:xfrm>
        </p:spPr>
        <p:txBody>
          <a:bodyPr>
            <a:normAutofit/>
          </a:bodyPr>
          <a:lstStyle/>
          <a:p>
            <a:pPr marL="628650" indent="-514350" algn="just">
              <a:buNone/>
            </a:pPr>
            <a:r>
              <a:rPr lang="tr-TR" sz="2800" b="1" u="sng" dirty="0" smtClean="0">
                <a:effectLst>
                  <a:outerShdw blurRad="38100" dist="38100" dir="2700000" algn="tl">
                    <a:srgbClr val="000000">
                      <a:alpha val="43137"/>
                    </a:srgbClr>
                  </a:outerShdw>
                </a:effectLst>
              </a:rPr>
              <a:t>HAKLARIN KAYBEDİLMESİ:</a:t>
            </a:r>
          </a:p>
          <a:p>
            <a:pPr marL="628650" indent="-514350" algn="just">
              <a:buNone/>
            </a:pPr>
            <a:r>
              <a:rPr lang="tr-TR" sz="2800" b="1" dirty="0" smtClean="0"/>
              <a:t>Nispi Kayıp: </a:t>
            </a:r>
            <a:r>
              <a:rPr lang="tr-TR" sz="2800" dirty="0" smtClean="0"/>
              <a:t>Hakkın intikali halinde bir kimse hak sahibi olurken diğer kimse hakkını kaybetmektedir. Buna </a:t>
            </a:r>
            <a:r>
              <a:rPr lang="tr-TR" sz="2800" u="sng" dirty="0" smtClean="0"/>
              <a:t>nispi kayıp </a:t>
            </a:r>
            <a:r>
              <a:rPr lang="tr-TR" sz="2800" dirty="0" smtClean="0"/>
              <a:t>denilmektedir. </a:t>
            </a:r>
          </a:p>
          <a:p>
            <a:pPr marL="628650" indent="-514350" algn="just">
              <a:buNone/>
            </a:pPr>
            <a:r>
              <a:rPr lang="tr-TR" sz="2800" dirty="0" smtClean="0"/>
              <a:t>Bir işinin bilgisayarını satması o kimsenin bilgisayar üzerindeki hakkı açısından nispi kayıptır. </a:t>
            </a:r>
          </a:p>
          <a:p>
            <a:pPr marL="628650" indent="-514350" algn="just">
              <a:buNone/>
            </a:pPr>
            <a:r>
              <a:rPr lang="tr-TR" sz="2800" dirty="0" smtClean="0"/>
              <a:t>Böylelikle bir hukuki işlem ile bir hak tesis edilirken diğer hak sona ermektedir.</a:t>
            </a:r>
            <a:endParaRPr lang="tr-TR" sz="2800" dirty="0" smtClean="0"/>
          </a:p>
          <a:p>
            <a:pPr marL="628650" indent="-514350" algn="just">
              <a:buNone/>
            </a:pPr>
            <a:endParaRPr lang="tr-TR" sz="2800" dirty="0" smtClean="0"/>
          </a:p>
        </p:txBody>
      </p:sp>
    </p:spTree>
    <p:extLst>
      <p:ext uri="{BB962C8B-B14F-4D97-AF65-F5344CB8AC3E}">
        <p14:creationId xmlns:p14="http://schemas.microsoft.com/office/powerpoint/2010/main" val="216618969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85720" y="285728"/>
            <a:ext cx="7615262" cy="868346"/>
          </a:xfrm>
        </p:spPr>
        <p:txBody>
          <a:bodyPr/>
          <a:lstStyle/>
          <a:p>
            <a:r>
              <a:rPr lang="tr-TR" sz="3200" dirty="0" smtClean="0"/>
              <a:t>HAKLARIN KAZANILMASI VE KAYBEDİLMESİ</a:t>
            </a:r>
            <a:endParaRPr lang="tr-TR" sz="3200" dirty="0"/>
          </a:p>
        </p:txBody>
      </p:sp>
      <p:sp>
        <p:nvSpPr>
          <p:cNvPr id="3" name="İçerik Yer Tutucusu 2"/>
          <p:cNvSpPr>
            <a:spLocks noGrp="1"/>
          </p:cNvSpPr>
          <p:nvPr>
            <p:ph idx="1"/>
          </p:nvPr>
        </p:nvSpPr>
        <p:spPr>
          <a:xfrm>
            <a:off x="357158" y="1571612"/>
            <a:ext cx="7620000" cy="4800600"/>
          </a:xfrm>
        </p:spPr>
        <p:txBody>
          <a:bodyPr>
            <a:normAutofit lnSpcReduction="10000"/>
          </a:bodyPr>
          <a:lstStyle/>
          <a:p>
            <a:pPr marL="628650" indent="-514350" algn="just">
              <a:buNone/>
            </a:pPr>
            <a:r>
              <a:rPr lang="tr-TR" sz="2800" b="1" u="sng" dirty="0" smtClean="0">
                <a:effectLst>
                  <a:outerShdw blurRad="38100" dist="38100" dir="2700000" algn="tl">
                    <a:srgbClr val="000000">
                      <a:alpha val="43137"/>
                    </a:srgbClr>
                  </a:outerShdw>
                </a:effectLst>
              </a:rPr>
              <a:t>HAKLARIN KAYBEDİLMESİ:</a:t>
            </a:r>
          </a:p>
          <a:p>
            <a:pPr marL="628650" indent="-514350" algn="just">
              <a:buNone/>
            </a:pPr>
            <a:r>
              <a:rPr lang="tr-TR" sz="2800" b="1" dirty="0" smtClean="0"/>
              <a:t>Mutlak Kayıp: </a:t>
            </a:r>
            <a:r>
              <a:rPr lang="tr-TR" sz="2800" dirty="0" smtClean="0"/>
              <a:t>Eğer bir hak tamamen ortadan kalkarsa </a:t>
            </a:r>
            <a:r>
              <a:rPr lang="tr-TR" sz="2800" i="1" dirty="0" smtClean="0"/>
              <a:t>mutlak kayıp </a:t>
            </a:r>
            <a:r>
              <a:rPr lang="tr-TR" sz="2800" dirty="0" smtClean="0"/>
              <a:t>söz konusu olur.</a:t>
            </a:r>
          </a:p>
          <a:p>
            <a:pPr marL="628650" indent="-514350" algn="just">
              <a:buNone/>
            </a:pPr>
            <a:r>
              <a:rPr lang="tr-TR" sz="2800" dirty="0" smtClean="0"/>
              <a:t>Bir haktan vazgeçilmesi(feragat) veya bir kimsenin ölümü buna örnektir. Maddi bir karşılık alınmamaktadır.</a:t>
            </a:r>
          </a:p>
          <a:p>
            <a:pPr marL="628650" indent="-514350" algn="just">
              <a:buNone/>
            </a:pPr>
            <a:r>
              <a:rPr lang="tr-TR" sz="2800" dirty="0" smtClean="0"/>
              <a:t>Bu kayıp, *hukuki fiil(kitabı çöpe atma ile terk eylemi) *hukuki olay(taşını/taşınmazın zamanaşımı ile kazanımı) ve * hukuki işlem(ibra, çift taraflı sözleşme) ile gerçekleşebilir.</a:t>
            </a:r>
          </a:p>
          <a:p>
            <a:pPr marL="628650" indent="-514350" algn="just">
              <a:buNone/>
            </a:pPr>
            <a:endParaRPr lang="tr-TR" sz="2800" dirty="0" smtClean="0"/>
          </a:p>
        </p:txBody>
      </p:sp>
    </p:spTree>
    <p:extLst>
      <p:ext uri="{BB962C8B-B14F-4D97-AF65-F5344CB8AC3E}">
        <p14:creationId xmlns:p14="http://schemas.microsoft.com/office/powerpoint/2010/main" val="9558658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Nispi Haklar</a:t>
            </a:r>
            <a:endParaRPr lang="tr-TR" dirty="0"/>
          </a:p>
        </p:txBody>
      </p:sp>
      <p:sp>
        <p:nvSpPr>
          <p:cNvPr id="3" name="İçerik Yer Tutucusu 2"/>
          <p:cNvSpPr>
            <a:spLocks noGrp="1"/>
          </p:cNvSpPr>
          <p:nvPr>
            <p:ph idx="1"/>
          </p:nvPr>
        </p:nvSpPr>
        <p:spPr>
          <a:xfrm>
            <a:off x="395536" y="1556792"/>
            <a:ext cx="7620000" cy="4800600"/>
          </a:xfrm>
        </p:spPr>
        <p:txBody>
          <a:bodyPr>
            <a:normAutofit lnSpcReduction="10000"/>
          </a:bodyPr>
          <a:lstStyle/>
          <a:p>
            <a:pPr algn="just"/>
            <a:r>
              <a:rPr lang="tr-TR" sz="2800" dirty="0" smtClean="0"/>
              <a:t>Nispi haklar kanunda sınırlı sayılmamıştır. Dolayısıyla </a:t>
            </a:r>
            <a:r>
              <a:rPr lang="tr-TR" sz="2800" dirty="0" err="1" smtClean="0"/>
              <a:t>TBK’nın</a:t>
            </a:r>
            <a:r>
              <a:rPr lang="tr-TR" sz="2800" dirty="0" smtClean="0"/>
              <a:t> sözleşmelere ilişkin getirdiği sınırlamalara uymak koşulu ile taraflar istediği şekilde, sözleşme özgürlüğü çerçevesinde yeni nispi haklar yaratabilirler.</a:t>
            </a:r>
          </a:p>
          <a:p>
            <a:pPr algn="just"/>
            <a:r>
              <a:rPr lang="tr-TR" sz="2800" dirty="0" smtClean="0"/>
              <a:t>Akla ilk gelen nispi hak, </a:t>
            </a:r>
            <a:r>
              <a:rPr lang="tr-TR" sz="2800" i="1" dirty="0" smtClean="0"/>
              <a:t>alacak hakkıdır.</a:t>
            </a:r>
          </a:p>
          <a:p>
            <a:pPr algn="just"/>
            <a:r>
              <a:rPr lang="tr-TR" sz="2800" dirty="0" smtClean="0"/>
              <a:t>Ancak nispi haklar alacak hakkından daha geniştir. </a:t>
            </a:r>
          </a:p>
          <a:p>
            <a:pPr algn="just"/>
            <a:r>
              <a:rPr lang="tr-TR" sz="2800" dirty="0" smtClean="0"/>
              <a:t>Nispi haklar: -Sözleşme –Haksız Fiil –Sebepsiz Zenginleşme – Vekaletsiz İş </a:t>
            </a:r>
            <a:r>
              <a:rPr lang="tr-TR" sz="2800" dirty="0" err="1" smtClean="0"/>
              <a:t>Görme’den</a:t>
            </a:r>
            <a:r>
              <a:rPr lang="tr-TR" sz="2800" dirty="0" smtClean="0"/>
              <a:t> kaynaklı olabilir.</a:t>
            </a:r>
          </a:p>
        </p:txBody>
      </p:sp>
    </p:spTree>
    <p:extLst>
      <p:ext uri="{BB962C8B-B14F-4D97-AF65-F5344CB8AC3E}">
        <p14:creationId xmlns:p14="http://schemas.microsoft.com/office/powerpoint/2010/main" val="278891420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85720" y="285728"/>
            <a:ext cx="7615262" cy="868346"/>
          </a:xfrm>
        </p:spPr>
        <p:txBody>
          <a:bodyPr/>
          <a:lstStyle/>
          <a:p>
            <a:r>
              <a:rPr lang="tr-TR" sz="3200" dirty="0" smtClean="0"/>
              <a:t>HAKLARIN KAZANILMASI VE KAYBEDİLMESİ</a:t>
            </a:r>
            <a:endParaRPr lang="tr-TR" sz="3200" dirty="0"/>
          </a:p>
        </p:txBody>
      </p:sp>
      <p:sp>
        <p:nvSpPr>
          <p:cNvPr id="3" name="İçerik Yer Tutucusu 2"/>
          <p:cNvSpPr>
            <a:spLocks noGrp="1"/>
          </p:cNvSpPr>
          <p:nvPr>
            <p:ph idx="1"/>
          </p:nvPr>
        </p:nvSpPr>
        <p:spPr>
          <a:xfrm>
            <a:off x="357158" y="1571612"/>
            <a:ext cx="7620000" cy="4800600"/>
          </a:xfrm>
        </p:spPr>
        <p:txBody>
          <a:bodyPr>
            <a:normAutofit/>
          </a:bodyPr>
          <a:lstStyle/>
          <a:p>
            <a:pPr marL="628650" indent="-514350" algn="just">
              <a:buNone/>
            </a:pPr>
            <a:r>
              <a:rPr lang="tr-TR" sz="2800" b="1" u="sng" dirty="0" smtClean="0">
                <a:effectLst>
                  <a:outerShdw blurRad="38100" dist="38100" dir="2700000" algn="tl">
                    <a:srgbClr val="000000">
                      <a:alpha val="43137"/>
                    </a:srgbClr>
                  </a:outerShdw>
                </a:effectLst>
              </a:rPr>
              <a:t>HAKLARIN KAYBEDİLMESİ:</a:t>
            </a:r>
          </a:p>
          <a:p>
            <a:pPr marL="628650" indent="-514350" algn="just">
              <a:buNone/>
            </a:pPr>
            <a:r>
              <a:rPr lang="tr-TR" sz="2800" b="1" dirty="0" smtClean="0"/>
              <a:t>Mutlak Kayıp:</a:t>
            </a:r>
          </a:p>
          <a:p>
            <a:pPr marL="628650" indent="-514350" algn="just">
              <a:buNone/>
            </a:pPr>
            <a:r>
              <a:rPr lang="tr-TR" sz="2800" b="1" dirty="0" smtClean="0"/>
              <a:t>Aradan belli bir zamanın geçmesi ile de bir hak tamamen sona erebilir.</a:t>
            </a:r>
          </a:p>
          <a:p>
            <a:pPr marL="628650" indent="-514350" algn="just">
              <a:buNone/>
            </a:pPr>
            <a:r>
              <a:rPr lang="tr-TR" sz="2800" b="1" dirty="0" smtClean="0"/>
              <a:t>Ör: Tüzel kişi lehine kurulan intifa(yararlanma) hakkı kanunun öngördüğü 100 yılık sürenin geçmesi ile veya tüzel kişiliğin son bulması ile sona erer.</a:t>
            </a:r>
            <a:endParaRPr lang="tr-TR" sz="2800" dirty="0" smtClean="0"/>
          </a:p>
        </p:txBody>
      </p:sp>
    </p:spTree>
    <p:extLst>
      <p:ext uri="{BB962C8B-B14F-4D97-AF65-F5344CB8AC3E}">
        <p14:creationId xmlns:p14="http://schemas.microsoft.com/office/powerpoint/2010/main" val="27455014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Nispi Haklar</a:t>
            </a:r>
            <a:endParaRPr lang="tr-TR" dirty="0"/>
          </a:p>
        </p:txBody>
      </p:sp>
      <p:sp>
        <p:nvSpPr>
          <p:cNvPr id="3" name="İçerik Yer Tutucusu 2"/>
          <p:cNvSpPr>
            <a:spLocks noGrp="1"/>
          </p:cNvSpPr>
          <p:nvPr>
            <p:ph idx="1"/>
          </p:nvPr>
        </p:nvSpPr>
        <p:spPr>
          <a:xfrm>
            <a:off x="395536" y="1556792"/>
            <a:ext cx="7620000" cy="4800600"/>
          </a:xfrm>
        </p:spPr>
        <p:txBody>
          <a:bodyPr>
            <a:normAutofit/>
          </a:bodyPr>
          <a:lstStyle/>
          <a:p>
            <a:pPr algn="just"/>
            <a:r>
              <a:rPr lang="tr-TR" sz="2800" dirty="0" smtClean="0"/>
              <a:t>Bunlar yanında kişiler hukuku ve aile hukuku çıkışlı nispi haklar da mevcuttur.</a:t>
            </a:r>
          </a:p>
          <a:p>
            <a:pPr algn="just"/>
            <a:r>
              <a:rPr lang="tr-TR" sz="2800" dirty="0" smtClean="0"/>
              <a:t>*Eşlerin birbirine sadık kalıp yardımlaşmaları </a:t>
            </a:r>
            <a:r>
              <a:rPr lang="tr-TR" sz="2800" dirty="0" err="1" smtClean="0"/>
              <a:t>TMK’ca</a:t>
            </a:r>
            <a:r>
              <a:rPr lang="tr-TR" sz="2800" dirty="0" smtClean="0"/>
              <a:t> belirlenmiş bir nispi haktır.</a:t>
            </a:r>
          </a:p>
          <a:p>
            <a:pPr algn="just"/>
            <a:r>
              <a:rPr lang="tr-TR" sz="2800" dirty="0" smtClean="0"/>
              <a:t>*Eşten boşandıktan sonra kadının yoksulluk ve iştirak nafakası talep hakkı da bu hakka örnektir.</a:t>
            </a:r>
          </a:p>
          <a:p>
            <a:pPr marL="114300" indent="0" algn="just">
              <a:buNone/>
            </a:pPr>
            <a:endParaRPr lang="tr-TR" sz="2800" dirty="0" smtClean="0"/>
          </a:p>
          <a:p>
            <a:pPr marL="114300" indent="0" algn="just">
              <a:buNone/>
            </a:pPr>
            <a:endParaRPr lang="tr-TR" sz="2800" dirty="0" smtClean="0"/>
          </a:p>
        </p:txBody>
      </p:sp>
      <p:sp>
        <p:nvSpPr>
          <p:cNvPr id="4" name="Dikdörtgen 3"/>
          <p:cNvSpPr/>
          <p:nvPr/>
        </p:nvSpPr>
        <p:spPr>
          <a:xfrm>
            <a:off x="1187624" y="5085184"/>
            <a:ext cx="2088232" cy="504056"/>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rPr>
              <a:t>NİSPİ HAKLAR</a:t>
            </a:r>
            <a:endParaRPr lang="tr-TR" b="1" dirty="0">
              <a:solidFill>
                <a:schemeClr val="tx1"/>
              </a:solidFill>
            </a:endParaRPr>
          </a:p>
        </p:txBody>
      </p:sp>
      <p:cxnSp>
        <p:nvCxnSpPr>
          <p:cNvPr id="6" name="Dirsek Bağlayıcısı 5"/>
          <p:cNvCxnSpPr/>
          <p:nvPr/>
        </p:nvCxnSpPr>
        <p:spPr>
          <a:xfrm flipV="1">
            <a:off x="3491880" y="4875196"/>
            <a:ext cx="1224136" cy="360040"/>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Dirsek Bağlayıcısı 10"/>
          <p:cNvCxnSpPr/>
          <p:nvPr/>
        </p:nvCxnSpPr>
        <p:spPr>
          <a:xfrm>
            <a:off x="3491880" y="5445224"/>
            <a:ext cx="1224136" cy="288032"/>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Dikdörtgen 17"/>
          <p:cNvSpPr/>
          <p:nvPr/>
        </p:nvSpPr>
        <p:spPr>
          <a:xfrm>
            <a:off x="4860032" y="4581128"/>
            <a:ext cx="2520280" cy="474088"/>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rPr>
              <a:t>ALELADE NİSPİ HAKLAR</a:t>
            </a:r>
            <a:endParaRPr lang="tr-TR" b="1" dirty="0">
              <a:solidFill>
                <a:schemeClr val="tx1"/>
              </a:solidFill>
            </a:endParaRPr>
          </a:p>
        </p:txBody>
      </p:sp>
      <p:sp>
        <p:nvSpPr>
          <p:cNvPr id="19" name="Dikdörtgen 18"/>
          <p:cNvSpPr/>
          <p:nvPr/>
        </p:nvSpPr>
        <p:spPr>
          <a:xfrm>
            <a:off x="4932040" y="5337212"/>
            <a:ext cx="2448272" cy="828092"/>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rPr>
              <a:t>ETKİSİ KUVVETLENDİRİLMİŞ NİSPİ HAKLAR</a:t>
            </a:r>
            <a:endParaRPr lang="tr-TR" b="1" dirty="0">
              <a:solidFill>
                <a:schemeClr val="tx1"/>
              </a:solidFill>
            </a:endParaRPr>
          </a:p>
        </p:txBody>
      </p:sp>
    </p:spTree>
    <p:extLst>
      <p:ext uri="{BB962C8B-B14F-4D97-AF65-F5344CB8AC3E}">
        <p14:creationId xmlns:p14="http://schemas.microsoft.com/office/powerpoint/2010/main" val="35580052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Nispi Haklar</a:t>
            </a:r>
            <a:endParaRPr lang="tr-TR" dirty="0"/>
          </a:p>
        </p:txBody>
      </p:sp>
      <p:sp>
        <p:nvSpPr>
          <p:cNvPr id="3" name="İçerik Yer Tutucusu 2"/>
          <p:cNvSpPr>
            <a:spLocks noGrp="1"/>
          </p:cNvSpPr>
          <p:nvPr>
            <p:ph idx="1"/>
          </p:nvPr>
        </p:nvSpPr>
        <p:spPr>
          <a:xfrm>
            <a:off x="395536" y="1556792"/>
            <a:ext cx="7620000" cy="4800600"/>
          </a:xfrm>
        </p:spPr>
        <p:txBody>
          <a:bodyPr>
            <a:normAutofit/>
          </a:bodyPr>
          <a:lstStyle/>
          <a:p>
            <a:pPr algn="just"/>
            <a:r>
              <a:rPr lang="tr-TR" sz="2800" u="sng" dirty="0" smtClean="0"/>
              <a:t>Alelade Nispi Haklar: </a:t>
            </a:r>
          </a:p>
          <a:p>
            <a:pPr algn="just"/>
            <a:r>
              <a:rPr lang="tr-TR" sz="2800" dirty="0" smtClean="0"/>
              <a:t>Sadece borçlu (yükümlü kimse) tarafından ihlal edilebilen haklardır.</a:t>
            </a:r>
          </a:p>
          <a:p>
            <a:pPr algn="just"/>
            <a:r>
              <a:rPr lang="tr-TR" sz="2800" dirty="0" smtClean="0"/>
              <a:t>Alacak hakları, eşlerin birbirlerine destek olma ve sadakat yükümlülükleri gibi…</a:t>
            </a:r>
          </a:p>
          <a:p>
            <a:pPr algn="just"/>
            <a:r>
              <a:rPr lang="tr-TR" sz="2800" dirty="0" smtClean="0"/>
              <a:t>Bu gibi haklarda herhangi bir hukuku ilişkiden (kira gibi) dolayı borçlunun borcunu yerine getirmemesi halinde alacaklı kimse alacağını borçlunun yakınından talep edemez.</a:t>
            </a:r>
          </a:p>
        </p:txBody>
      </p:sp>
    </p:spTree>
    <p:extLst>
      <p:ext uri="{BB962C8B-B14F-4D97-AF65-F5344CB8AC3E}">
        <p14:creationId xmlns:p14="http://schemas.microsoft.com/office/powerpoint/2010/main" val="20251247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Nispi Haklar</a:t>
            </a:r>
            <a:endParaRPr lang="tr-TR" dirty="0"/>
          </a:p>
        </p:txBody>
      </p:sp>
      <p:sp>
        <p:nvSpPr>
          <p:cNvPr id="3" name="İçerik Yer Tutucusu 2"/>
          <p:cNvSpPr>
            <a:spLocks noGrp="1"/>
          </p:cNvSpPr>
          <p:nvPr>
            <p:ph idx="1"/>
          </p:nvPr>
        </p:nvSpPr>
        <p:spPr>
          <a:xfrm>
            <a:off x="395536" y="1556792"/>
            <a:ext cx="7620000" cy="4800600"/>
          </a:xfrm>
        </p:spPr>
        <p:txBody>
          <a:bodyPr>
            <a:normAutofit lnSpcReduction="10000"/>
          </a:bodyPr>
          <a:lstStyle/>
          <a:p>
            <a:pPr algn="just"/>
            <a:r>
              <a:rPr lang="tr-TR" sz="2800" u="sng" dirty="0" smtClean="0"/>
              <a:t>Etkisi Kuvvetlendirilmiş Nispi Haklar:</a:t>
            </a:r>
          </a:p>
          <a:p>
            <a:pPr algn="just"/>
            <a:r>
              <a:rPr lang="tr-TR" sz="2800" dirty="0" smtClean="0"/>
              <a:t>Bu haklar öğretide </a:t>
            </a:r>
            <a:r>
              <a:rPr lang="tr-TR" sz="2800" i="1" dirty="0" smtClean="0"/>
              <a:t>güçlendirilen nispi haklar </a:t>
            </a:r>
            <a:r>
              <a:rPr lang="tr-TR" sz="2800" dirty="0" smtClean="0"/>
              <a:t>ya da </a:t>
            </a:r>
            <a:r>
              <a:rPr lang="tr-TR" sz="2800" i="1" dirty="0" smtClean="0"/>
              <a:t>şerh verilmiş nispi haklar</a:t>
            </a:r>
            <a:r>
              <a:rPr lang="tr-TR" sz="2800" dirty="0" smtClean="0"/>
              <a:t> olarak da adlandırılmaktadır.</a:t>
            </a:r>
          </a:p>
          <a:p>
            <a:pPr algn="just"/>
            <a:r>
              <a:rPr lang="tr-TR" sz="2800" dirty="0" smtClean="0"/>
              <a:t>Bu tür haklarda mevcut nispi hak tapu siciline şerh ettirilerek herkese karşı ileri sürülebilme statüsüne ulaşırlar.</a:t>
            </a:r>
          </a:p>
          <a:p>
            <a:pPr algn="just"/>
            <a:r>
              <a:rPr lang="tr-TR" sz="2800" dirty="0" smtClean="0"/>
              <a:t>TMK bunu sağlamıştır. </a:t>
            </a:r>
          </a:p>
          <a:p>
            <a:pPr algn="just"/>
            <a:r>
              <a:rPr lang="tr-TR" sz="2800" dirty="0" smtClean="0"/>
              <a:t>Belirtilmelidir ki tapuya şerh verilmesi nispi hakkı ayni hak yapmaz ve böyle durumlar her zaman geçerli olmaz.</a:t>
            </a:r>
          </a:p>
          <a:p>
            <a:pPr algn="just"/>
            <a:endParaRPr lang="tr-TR" sz="2800" dirty="0" smtClean="0"/>
          </a:p>
        </p:txBody>
      </p:sp>
    </p:spTree>
    <p:extLst>
      <p:ext uri="{BB962C8B-B14F-4D97-AF65-F5344CB8AC3E}">
        <p14:creationId xmlns:p14="http://schemas.microsoft.com/office/powerpoint/2010/main" val="20251247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Nispi Haklar</a:t>
            </a:r>
            <a:endParaRPr lang="tr-TR" dirty="0"/>
          </a:p>
        </p:txBody>
      </p:sp>
      <p:sp>
        <p:nvSpPr>
          <p:cNvPr id="3" name="İçerik Yer Tutucusu 2"/>
          <p:cNvSpPr>
            <a:spLocks noGrp="1"/>
          </p:cNvSpPr>
          <p:nvPr>
            <p:ph idx="1"/>
          </p:nvPr>
        </p:nvSpPr>
        <p:spPr>
          <a:xfrm>
            <a:off x="395536" y="1556792"/>
            <a:ext cx="7620000" cy="4800600"/>
          </a:xfrm>
        </p:spPr>
        <p:txBody>
          <a:bodyPr>
            <a:normAutofit fontScale="92500" lnSpcReduction="20000"/>
          </a:bodyPr>
          <a:lstStyle/>
          <a:p>
            <a:pPr algn="just"/>
            <a:r>
              <a:rPr lang="tr-TR" sz="2800" u="sng" dirty="0" smtClean="0"/>
              <a:t>Etkisi Kuvvetlendirilmiş Nispi Haklar:</a:t>
            </a:r>
          </a:p>
          <a:p>
            <a:pPr algn="just"/>
            <a:r>
              <a:rPr lang="tr-TR" sz="2800" dirty="0" smtClean="0"/>
              <a:t>TMK m. 1009’da yer alan haklar tapuya şerh edilebilir. Bunlar dışında şayet kanun açıkça öngörüyorsa o haklar da şerh edilebilir.</a:t>
            </a:r>
          </a:p>
          <a:p>
            <a:pPr marL="628650" indent="-514350" algn="just">
              <a:buFont typeface="+mj-lt"/>
              <a:buAutoNum type="arabicPeriod"/>
            </a:pPr>
            <a:r>
              <a:rPr lang="tr-TR" sz="2800" dirty="0" smtClean="0"/>
              <a:t>ÖNALIM HAKKI</a:t>
            </a:r>
          </a:p>
          <a:p>
            <a:pPr marL="628650" indent="-514350" algn="just">
              <a:buFont typeface="+mj-lt"/>
              <a:buAutoNum type="arabicPeriod"/>
            </a:pPr>
            <a:r>
              <a:rPr lang="tr-TR" sz="2800" dirty="0" smtClean="0"/>
              <a:t>GERİ ALIM HAKKI</a:t>
            </a:r>
          </a:p>
          <a:p>
            <a:pPr marL="628650" indent="-514350" algn="just">
              <a:buFont typeface="+mj-lt"/>
              <a:buAutoNum type="arabicPeriod"/>
            </a:pPr>
            <a:r>
              <a:rPr lang="tr-TR" sz="2800" dirty="0" smtClean="0"/>
              <a:t>ALIM HAKKI</a:t>
            </a:r>
          </a:p>
          <a:p>
            <a:pPr marL="628650" indent="-514350" algn="just">
              <a:buFont typeface="+mj-lt"/>
              <a:buAutoNum type="arabicPeriod"/>
            </a:pPr>
            <a:r>
              <a:rPr lang="tr-TR" sz="2800" dirty="0" smtClean="0"/>
              <a:t>ADİ KİRA VE ÜRÜN KİRASI</a:t>
            </a:r>
          </a:p>
          <a:p>
            <a:pPr marL="628650" indent="-514350" algn="just">
              <a:buFont typeface="+mj-lt"/>
              <a:buAutoNum type="arabicPeriod"/>
            </a:pPr>
            <a:r>
              <a:rPr lang="tr-TR" sz="2800" dirty="0" smtClean="0"/>
              <a:t>TAŞINMAZ SATIŞ VAADİ SÖZLEŞMELERİ</a:t>
            </a:r>
          </a:p>
          <a:p>
            <a:pPr marL="628650" indent="-514350" algn="just">
              <a:buFont typeface="+mj-lt"/>
              <a:buAutoNum type="arabicPeriod"/>
            </a:pPr>
            <a:r>
              <a:rPr lang="tr-TR" sz="2800" dirty="0" smtClean="0"/>
              <a:t>ARSA PAYI KARŞILIĞI İNŞAAT SÖZLEŞMESİ</a:t>
            </a:r>
          </a:p>
          <a:p>
            <a:pPr marL="628650" indent="-514350" algn="just">
              <a:buFont typeface="+mj-lt"/>
              <a:buAutoNum type="arabicPeriod"/>
            </a:pPr>
            <a:r>
              <a:rPr lang="tr-TR" sz="2800" dirty="0" smtClean="0"/>
              <a:t>BAĞIŞLAYANA GERİ DÖNME</a:t>
            </a:r>
          </a:p>
          <a:p>
            <a:pPr marL="628650" indent="-514350" algn="just">
              <a:buFont typeface="+mj-lt"/>
              <a:buAutoNum type="arabicPeriod"/>
            </a:pPr>
            <a:r>
              <a:rPr lang="tr-TR" sz="2800" dirty="0" smtClean="0"/>
              <a:t>REHİNDE BOŞ DERECEYE İLERLEME HAKKI</a:t>
            </a:r>
          </a:p>
        </p:txBody>
      </p:sp>
    </p:spTree>
    <p:extLst>
      <p:ext uri="{BB962C8B-B14F-4D97-AF65-F5344CB8AC3E}">
        <p14:creationId xmlns:p14="http://schemas.microsoft.com/office/powerpoint/2010/main" val="20251247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Nispi Haklar</a:t>
            </a:r>
            <a:endParaRPr lang="tr-TR" dirty="0"/>
          </a:p>
        </p:txBody>
      </p:sp>
      <p:sp>
        <p:nvSpPr>
          <p:cNvPr id="3" name="İçerik Yer Tutucusu 2"/>
          <p:cNvSpPr>
            <a:spLocks noGrp="1"/>
          </p:cNvSpPr>
          <p:nvPr>
            <p:ph idx="1"/>
          </p:nvPr>
        </p:nvSpPr>
        <p:spPr>
          <a:xfrm>
            <a:off x="395536" y="1556792"/>
            <a:ext cx="7620000" cy="4800600"/>
          </a:xfrm>
        </p:spPr>
        <p:txBody>
          <a:bodyPr>
            <a:normAutofit fontScale="92500" lnSpcReduction="20000"/>
          </a:bodyPr>
          <a:lstStyle/>
          <a:p>
            <a:pPr algn="just"/>
            <a:r>
              <a:rPr lang="tr-TR" sz="2800" u="sng" dirty="0" smtClean="0"/>
              <a:t>Etkisi Kuvvetlendirilmiş Nispi Haklar:</a:t>
            </a:r>
          </a:p>
          <a:p>
            <a:pPr algn="just"/>
            <a:r>
              <a:rPr lang="tr-TR" sz="2800" b="1" u="sng" dirty="0" smtClean="0"/>
              <a:t>Şerhin etkisi:</a:t>
            </a:r>
            <a:r>
              <a:rPr lang="tr-TR" sz="2800" dirty="0" smtClean="0"/>
              <a:t>Bu halde sahip olunan kişisel hakkın sadece niteliği değişir. Ayni hakka dönüşme olmaz! Tapuya şerh edilen nispi hakkın sadece şerhten sonra  malik olanlara ve o taşınmazdan hak iktisap edenlere ileri sürülebilmesi söz konusudur.</a:t>
            </a:r>
          </a:p>
          <a:p>
            <a:pPr algn="just"/>
            <a:r>
              <a:rPr lang="tr-TR" sz="2800" dirty="0" smtClean="0"/>
              <a:t>Örnek: A, </a:t>
            </a:r>
            <a:r>
              <a:rPr lang="tr-TR" sz="2800" dirty="0" err="1" smtClean="0"/>
              <a:t>B’ya</a:t>
            </a:r>
            <a:r>
              <a:rPr lang="tr-TR" sz="2800" dirty="0" smtClean="0"/>
              <a:t> tarlasını kiraya kullandırmaktadır. Fakat A ile B kira hakkını tapuya şerh ettirmemişlerdir. Bu durumda A, Ü ile anlaşıp tarlasını ona satarsa Ü, borçlar kanunundan kaynaklanan hakkı gereği </a:t>
            </a:r>
            <a:r>
              <a:rPr lang="tr-TR" sz="2800" dirty="0" err="1" smtClean="0"/>
              <a:t>B’yi</a:t>
            </a:r>
            <a:r>
              <a:rPr lang="tr-TR" sz="2800" dirty="0" smtClean="0"/>
              <a:t> kiracılıktan çıkarabilir. Çünkü ayni hakkı vardır. Oysa B, sahip olduğu nispi hakkı sadece </a:t>
            </a:r>
            <a:r>
              <a:rPr lang="tr-TR" sz="2800" dirty="0" err="1" smtClean="0"/>
              <a:t>A’ya</a:t>
            </a:r>
            <a:r>
              <a:rPr lang="tr-TR" sz="2800" dirty="0" smtClean="0"/>
              <a:t> ondan tazminat isteyerek (sözleşmeye aykırılıktan) ileri sürebilir.</a:t>
            </a:r>
          </a:p>
        </p:txBody>
      </p:sp>
    </p:spTree>
    <p:extLst>
      <p:ext uri="{BB962C8B-B14F-4D97-AF65-F5344CB8AC3E}">
        <p14:creationId xmlns:p14="http://schemas.microsoft.com/office/powerpoint/2010/main" val="20251247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615262" cy="868346"/>
          </a:xfrm>
        </p:spPr>
        <p:txBody>
          <a:bodyPr/>
          <a:lstStyle/>
          <a:p>
            <a:r>
              <a:rPr lang="tr-TR" dirty="0" smtClean="0"/>
              <a:t>KULLANILMALARININ ETKİSİNE GÖRE HAKLAR</a:t>
            </a:r>
            <a:endParaRPr lang="tr-TR" dirty="0"/>
          </a:p>
        </p:txBody>
      </p:sp>
      <p:sp>
        <p:nvSpPr>
          <p:cNvPr id="3" name="İçerik Yer Tutucusu 2"/>
          <p:cNvSpPr>
            <a:spLocks noGrp="1"/>
          </p:cNvSpPr>
          <p:nvPr>
            <p:ph idx="1"/>
          </p:nvPr>
        </p:nvSpPr>
        <p:spPr>
          <a:xfrm>
            <a:off x="357158" y="1571612"/>
            <a:ext cx="7620000" cy="4800600"/>
          </a:xfrm>
        </p:spPr>
        <p:txBody>
          <a:bodyPr>
            <a:normAutofit/>
          </a:bodyPr>
          <a:lstStyle/>
          <a:p>
            <a:pPr algn="just"/>
            <a:r>
              <a:rPr lang="tr-TR" sz="2800" u="sng" dirty="0" smtClean="0"/>
              <a:t>YALIN HAKLAR:</a:t>
            </a:r>
          </a:p>
          <a:p>
            <a:pPr algn="just"/>
            <a:r>
              <a:rPr lang="tr-TR" sz="2800" dirty="0" smtClean="0"/>
              <a:t>Hak sahibi kimse bu hakkını kullandığında mevcut hukuki durumu herhangi bir değişikliğe uğratmaz.</a:t>
            </a:r>
          </a:p>
          <a:p>
            <a:pPr algn="just"/>
            <a:r>
              <a:rPr lang="tr-TR" sz="2800" dirty="0" smtClean="0"/>
              <a:t>ÖR:Çocuğu üzerinde velayet hakkı olan anne-babanın çocuk üzerinde bu haklarını kullanmaları(terbiye etme gibi), mirasçının miras hakkını kullanması, malikin taşınmazında konaklaması mevcut hukuki durumu değiştirmez.</a:t>
            </a:r>
          </a:p>
        </p:txBody>
      </p:sp>
      <p:cxnSp>
        <p:nvCxnSpPr>
          <p:cNvPr id="5" name="4 Dirsek Bağlayıcısı"/>
          <p:cNvCxnSpPr/>
          <p:nvPr/>
        </p:nvCxnSpPr>
        <p:spPr>
          <a:xfrm>
            <a:off x="6143636" y="428604"/>
            <a:ext cx="714380" cy="71438"/>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6 Dirsek Bağlayıcısı"/>
          <p:cNvCxnSpPr/>
          <p:nvPr/>
        </p:nvCxnSpPr>
        <p:spPr>
          <a:xfrm flipV="1">
            <a:off x="6143636" y="714356"/>
            <a:ext cx="714380" cy="71438"/>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8" name="7 Metin kutusu"/>
          <p:cNvSpPr txBox="1"/>
          <p:nvPr/>
        </p:nvSpPr>
        <p:spPr>
          <a:xfrm>
            <a:off x="6858016" y="285728"/>
            <a:ext cx="1636538" cy="646331"/>
          </a:xfrm>
          <a:prstGeom prst="rect">
            <a:avLst/>
          </a:prstGeom>
          <a:noFill/>
        </p:spPr>
        <p:txBody>
          <a:bodyPr wrap="none" rtlCol="0">
            <a:spAutoFit/>
          </a:bodyPr>
          <a:lstStyle/>
          <a:p>
            <a:r>
              <a:rPr lang="tr-TR" dirty="0" smtClean="0"/>
              <a:t>Yalın</a:t>
            </a:r>
          </a:p>
          <a:p>
            <a:r>
              <a:rPr lang="tr-TR" dirty="0" smtClean="0"/>
              <a:t>Yenilik Doğuran</a:t>
            </a:r>
            <a:endParaRPr lang="tr-TR" dirty="0"/>
          </a:p>
        </p:txBody>
      </p:sp>
    </p:spTree>
    <p:extLst>
      <p:ext uri="{BB962C8B-B14F-4D97-AF65-F5344CB8AC3E}">
        <p14:creationId xmlns:p14="http://schemas.microsoft.com/office/powerpoint/2010/main" val="202512479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440</TotalTime>
  <Words>1742</Words>
  <Application>Microsoft Office PowerPoint</Application>
  <PresentationFormat>Ekran Gösterisi (4:3)</PresentationFormat>
  <Paragraphs>178</Paragraphs>
  <Slides>30</Slides>
  <Notes>0</Notes>
  <HiddenSlides>0</HiddenSlides>
  <MMClips>0</MMClips>
  <ScaleCrop>false</ScaleCrop>
  <HeadingPairs>
    <vt:vector size="4" baseType="variant">
      <vt:variant>
        <vt:lpstr>Tema</vt:lpstr>
      </vt:variant>
      <vt:variant>
        <vt:i4>1</vt:i4>
      </vt:variant>
      <vt:variant>
        <vt:lpstr>Slayt Başlıkları</vt:lpstr>
      </vt:variant>
      <vt:variant>
        <vt:i4>30</vt:i4>
      </vt:variant>
    </vt:vector>
  </HeadingPairs>
  <TitlesOfParts>
    <vt:vector size="31" baseType="lpstr">
      <vt:lpstr>Bitişiklik</vt:lpstr>
      <vt:lpstr>Hak kavramı ve Hakka İlişkin Genel Esaslar</vt:lpstr>
      <vt:lpstr>Nispi Haklar</vt:lpstr>
      <vt:lpstr>Nispi Haklar</vt:lpstr>
      <vt:lpstr>Nispi Haklar</vt:lpstr>
      <vt:lpstr>Nispi Haklar</vt:lpstr>
      <vt:lpstr>Nispi Haklar</vt:lpstr>
      <vt:lpstr>Nispi Haklar</vt:lpstr>
      <vt:lpstr>Nispi Haklar</vt:lpstr>
      <vt:lpstr>KULLANILMALARININ ETKİSİNE GÖRE HAKLAR</vt:lpstr>
      <vt:lpstr>KULLANILMALARININ ETKİSİNE GÖRE HAKLAR</vt:lpstr>
      <vt:lpstr>KULLANILMALARININ ETKİSİNE GÖRE HAKLAR</vt:lpstr>
      <vt:lpstr>KULLANILMALARININ ETKİSİNE GÖRE HAKLAR</vt:lpstr>
      <vt:lpstr>ŞAHSEN KULLANILMALARININ ZORUNLU OLUP OLMAMASINAGÖRE HAKLAR</vt:lpstr>
      <vt:lpstr>ŞAHSEN KULLANILMALARININ ZORUNLU OLUP OLMAMASINAGÖRE HAKLAR</vt:lpstr>
      <vt:lpstr>ŞAHSEN KULLANILMALARININ ZORUNLU OLUP OLMAMASINAGÖRE HAKLAR</vt:lpstr>
      <vt:lpstr>BAĞIMSIZ OLUP OLMAMASINAGÖRE HAKLAR</vt:lpstr>
      <vt:lpstr>BAĞIMSIZ OLUP OLMAMASINAGÖRE HAKLAR</vt:lpstr>
      <vt:lpstr>BAĞIMSIZ OLUP OLMAMASINAGÖRE HAKLAR</vt:lpstr>
      <vt:lpstr>BAĞIMSIZ OLUP OLMAMASINAGÖRE HAKLAR</vt:lpstr>
      <vt:lpstr>HAKLARIN KAZANILMASI VE KAYBEDİLMESİ</vt:lpstr>
      <vt:lpstr>HAKLARIN KAZANILMASI VE KAYBEDİLMESİ</vt:lpstr>
      <vt:lpstr>HAKLARIN KAZANILMASI VE KAYBEDİLMESİ</vt:lpstr>
      <vt:lpstr>HAKLARIN KAZANILMASI VE KAYBEDİLMESİ</vt:lpstr>
      <vt:lpstr>HAKLARIN KAZANILMASI VE KAYBEDİLMESİ</vt:lpstr>
      <vt:lpstr>HAKLARIN KAZANILMASI VE KAYBEDİLMESİ</vt:lpstr>
      <vt:lpstr>HAKLARIN KAZANILMASI VE KAYBEDİLMESİ</vt:lpstr>
      <vt:lpstr>HAKLARIN KAZANILMASI VE KAYBEDİLMESİ</vt:lpstr>
      <vt:lpstr>HAKLARIN KAZANILMASI VE KAYBEDİLMESİ</vt:lpstr>
      <vt:lpstr>HAKLARIN KAZANILMASI VE KAYBEDİLMESİ</vt:lpstr>
      <vt:lpstr>HAKLARIN KAZANILMASI VE KAYBEDİLMESİ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Pelin OZCELIK</dc:creator>
  <cp:lastModifiedBy>Pelin OZCELIK</cp:lastModifiedBy>
  <cp:revision>54</cp:revision>
  <dcterms:created xsi:type="dcterms:W3CDTF">2018-11-05T06:22:30Z</dcterms:created>
  <dcterms:modified xsi:type="dcterms:W3CDTF">2018-11-06T07:37:02Z</dcterms:modified>
</cp:coreProperties>
</file>