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58" r:id="rId5"/>
    <p:sldId id="259" r:id="rId6"/>
    <p:sldId id="261" r:id="rId7"/>
    <p:sldId id="262" r:id="rId8"/>
    <p:sldId id="263" r:id="rId9"/>
    <p:sldId id="264" r:id="rId10"/>
    <p:sldId id="265" r:id="rId11"/>
    <p:sldId id="266" r:id="rId12"/>
    <p:sldId id="267" r:id="rId13"/>
    <p:sldId id="268" r:id="rId14"/>
    <p:sldId id="270" r:id="rId15"/>
    <p:sldId id="271" r:id="rId16"/>
    <p:sldId id="272"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20.02.2024</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20.02.2024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20.02.2024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20.02.2024</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20.02.2024</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20.02.2024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20.02.2024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20.02.2024</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20.02.2024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20.02.2024</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20.02.2024</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20.02.2024</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idx="4294967295"/>
          </p:nvPr>
        </p:nvSpPr>
        <p:spPr>
          <a:xfrm>
            <a:off x="611560" y="1628800"/>
            <a:ext cx="8532440" cy="3384376"/>
          </a:xfrm>
        </p:spPr>
        <p:txBody>
          <a:bodyPr>
            <a:normAutofit/>
          </a:bodyPr>
          <a:lstStyle/>
          <a:p>
            <a:r>
              <a:rPr lang="tr-TR" sz="6600" b="1" dirty="0" smtClean="0">
                <a:solidFill>
                  <a:schemeClr val="tx1"/>
                </a:solidFill>
                <a:latin typeface="Calibri" pitchFamily="34" charset="0"/>
                <a:ea typeface="Cambria" pitchFamily="18" charset="0"/>
                <a:cs typeface="Calibri" pitchFamily="34" charset="0"/>
              </a:rPr>
              <a:t>TEKNİK ÇEVİRİ NEDİR?</a:t>
            </a:r>
            <a:endParaRPr lang="tr-TR" sz="6600" b="1" dirty="0">
              <a:solidFill>
                <a:schemeClr val="tx1"/>
              </a:solidFill>
              <a:latin typeface="Calibri" pitchFamily="34" charset="0"/>
              <a:ea typeface="Cambria" pitchFamily="18" charset="0"/>
              <a:cs typeface="Calibri" pitchFamily="34" charset="0"/>
            </a:endParaRPr>
          </a:p>
        </p:txBody>
      </p:sp>
    </p:spTree>
    <p:extLst>
      <p:ext uri="{BB962C8B-B14F-4D97-AF65-F5344CB8AC3E}">
        <p14:creationId xmlns:p14="http://schemas.microsoft.com/office/powerpoint/2010/main" val="1419083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692696"/>
            <a:ext cx="8388424" cy="5781129"/>
          </a:xfrm>
        </p:spPr>
        <p:txBody>
          <a:bodyPr>
            <a:noAutofit/>
          </a:bodyPr>
          <a:lstStyle/>
          <a:p>
            <a:r>
              <a:rPr lang="tr-TR" sz="3200" b="1" dirty="0" smtClean="0">
                <a:latin typeface="Calibri" pitchFamily="34" charset="0"/>
                <a:cs typeface="Calibri" pitchFamily="34" charset="0"/>
              </a:rPr>
              <a:t>TEKNİK ÇEVİRİNİN ÖNEMİ</a:t>
            </a:r>
          </a:p>
          <a:p>
            <a:r>
              <a:rPr lang="tr-TR" sz="3200" dirty="0" smtClean="0">
                <a:latin typeface="Calibri" pitchFamily="34" charset="0"/>
                <a:cs typeface="Calibri" pitchFamily="34" charset="0"/>
              </a:rPr>
              <a:t>Teknik </a:t>
            </a:r>
            <a:r>
              <a:rPr lang="tr-TR" sz="3200" dirty="0">
                <a:latin typeface="Calibri" pitchFamily="34" charset="0"/>
                <a:cs typeface="Calibri" pitchFamily="34" charset="0"/>
              </a:rPr>
              <a:t>çeviri, her yıl dünyadaki toplam çeviri üretiminin yaklaşık %90'ını oluşturmaktadır</a:t>
            </a:r>
            <a:r>
              <a:rPr lang="tr-TR" sz="3200" dirty="0" smtClean="0">
                <a:latin typeface="Calibri" pitchFamily="34" charset="0"/>
                <a:cs typeface="Calibri" pitchFamily="34" charset="0"/>
              </a:rPr>
              <a:t>.</a:t>
            </a:r>
          </a:p>
          <a:p>
            <a:r>
              <a:rPr lang="tr-TR" sz="3200" dirty="0" smtClean="0">
                <a:latin typeface="Calibri" pitchFamily="34" charset="0"/>
                <a:cs typeface="Calibri" pitchFamily="34" charset="0"/>
              </a:rPr>
              <a:t>Bu</a:t>
            </a:r>
            <a:r>
              <a:rPr lang="tr-TR" sz="3200" dirty="0">
                <a:latin typeface="Calibri" pitchFamily="34" charset="0"/>
                <a:cs typeface="Calibri" pitchFamily="34" charset="0"/>
              </a:rPr>
              <a:t>, teknik bilginin çeşitli dillerde bulunmasına verilen önemin bir göstergesidir</a:t>
            </a:r>
            <a:r>
              <a:rPr lang="tr-TR" sz="3200" dirty="0" smtClean="0">
                <a:latin typeface="Calibri" pitchFamily="34" charset="0"/>
                <a:cs typeface="Calibri" pitchFamily="34" charset="0"/>
              </a:rPr>
              <a:t>.</a:t>
            </a:r>
          </a:p>
          <a:p>
            <a:r>
              <a:rPr lang="tr-TR" sz="3200" dirty="0" smtClean="0">
                <a:latin typeface="Calibri" pitchFamily="34" charset="0"/>
                <a:cs typeface="Calibri" pitchFamily="34" charset="0"/>
              </a:rPr>
              <a:t>Bilimsel</a:t>
            </a:r>
            <a:r>
              <a:rPr lang="tr-TR" sz="3200" dirty="0">
                <a:latin typeface="Calibri" pitchFamily="34" charset="0"/>
                <a:cs typeface="Calibri" pitchFamily="34" charset="0"/>
              </a:rPr>
              <a:t>, teknolojik ve endüstriyel faaliyetlerde uluslararası işbirliğinin artması, teknik çevirinin çevirmenlerin en önemli işverenlerinden biri olmasının nedenini oluşturmaktadır.</a:t>
            </a:r>
          </a:p>
        </p:txBody>
      </p:sp>
    </p:spTree>
    <p:extLst>
      <p:ext uri="{BB962C8B-B14F-4D97-AF65-F5344CB8AC3E}">
        <p14:creationId xmlns:p14="http://schemas.microsoft.com/office/powerpoint/2010/main" val="3234059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908720"/>
            <a:ext cx="8147050" cy="5565105"/>
          </a:xfrm>
        </p:spPr>
        <p:txBody>
          <a:bodyPr>
            <a:normAutofit/>
          </a:bodyPr>
          <a:lstStyle/>
          <a:p>
            <a:r>
              <a:rPr lang="tr-TR" sz="2800" b="1" dirty="0" smtClean="0">
                <a:latin typeface="Calibri" pitchFamily="34" charset="0"/>
                <a:cs typeface="Calibri" pitchFamily="34" charset="0"/>
              </a:rPr>
              <a:t>BAZI YANLIŞ ANLAMALAR</a:t>
            </a:r>
          </a:p>
          <a:p>
            <a:r>
              <a:rPr lang="tr-TR" sz="2800" dirty="0">
                <a:latin typeface="Calibri" pitchFamily="34" charset="0"/>
                <a:cs typeface="Calibri" pitchFamily="34" charset="0"/>
              </a:rPr>
              <a:t>Teknik çeviri ekonomi, hukuk, işletme vb. alanlarını </a:t>
            </a:r>
            <a:r>
              <a:rPr lang="tr-TR" sz="2800" dirty="0" smtClean="0">
                <a:latin typeface="Calibri" pitchFamily="34" charset="0"/>
                <a:cs typeface="Calibri" pitchFamily="34" charset="0"/>
              </a:rPr>
              <a:t>kapsar.</a:t>
            </a:r>
          </a:p>
          <a:p>
            <a:r>
              <a:rPr lang="tr-TR" sz="2800" dirty="0" smtClean="0">
                <a:latin typeface="Calibri" pitchFamily="34" charset="0"/>
                <a:cs typeface="Calibri" pitchFamily="34" charset="0"/>
              </a:rPr>
              <a:t>Teknik </a:t>
            </a:r>
            <a:r>
              <a:rPr lang="tr-TR" sz="2800" dirty="0">
                <a:latin typeface="Calibri" pitchFamily="34" charset="0"/>
                <a:cs typeface="Calibri" pitchFamily="34" charset="0"/>
              </a:rPr>
              <a:t>çeviri tamamen terminoloji ile ilgilidir</a:t>
            </a:r>
            <a:r>
              <a:rPr lang="tr-TR" sz="2800" dirty="0" smtClean="0">
                <a:latin typeface="Calibri" pitchFamily="34" charset="0"/>
                <a:cs typeface="Calibri" pitchFamily="34" charset="0"/>
              </a:rPr>
              <a:t>.</a:t>
            </a:r>
          </a:p>
          <a:p>
            <a:r>
              <a:rPr lang="tr-TR" sz="2800" dirty="0" smtClean="0">
                <a:latin typeface="Calibri" pitchFamily="34" charset="0"/>
                <a:cs typeface="Calibri" pitchFamily="34" charset="0"/>
              </a:rPr>
              <a:t>Teknik </a:t>
            </a:r>
            <a:r>
              <a:rPr lang="tr-TR" sz="2800" dirty="0">
                <a:latin typeface="Calibri" pitchFamily="34" charset="0"/>
                <a:cs typeface="Calibri" pitchFamily="34" charset="0"/>
              </a:rPr>
              <a:t>çeviride üslup önemli değildir</a:t>
            </a:r>
            <a:r>
              <a:rPr lang="tr-TR" sz="2800" dirty="0" smtClean="0">
                <a:latin typeface="Calibri" pitchFamily="34" charset="0"/>
                <a:cs typeface="Calibri" pitchFamily="34" charset="0"/>
              </a:rPr>
              <a:t>.</a:t>
            </a:r>
          </a:p>
          <a:p>
            <a:r>
              <a:rPr lang="tr-TR" sz="2800" dirty="0" smtClean="0">
                <a:latin typeface="Calibri" pitchFamily="34" charset="0"/>
                <a:cs typeface="Calibri" pitchFamily="34" charset="0"/>
              </a:rPr>
              <a:t>Teknik </a:t>
            </a:r>
            <a:r>
              <a:rPr lang="tr-TR" sz="2800" dirty="0">
                <a:latin typeface="Calibri" pitchFamily="34" charset="0"/>
                <a:cs typeface="Calibri" pitchFamily="34" charset="0"/>
              </a:rPr>
              <a:t>çeviri yaratıcı değildir; sadece yeniden </a:t>
            </a:r>
            <a:r>
              <a:rPr lang="tr-TR" sz="2800" dirty="0" err="1">
                <a:latin typeface="Calibri" pitchFamily="34" charset="0"/>
                <a:cs typeface="Calibri" pitchFamily="34" charset="0"/>
              </a:rPr>
              <a:t>üretimsel</a:t>
            </a:r>
            <a:r>
              <a:rPr lang="tr-TR" sz="2800" dirty="0">
                <a:latin typeface="Calibri" pitchFamily="34" charset="0"/>
                <a:cs typeface="Calibri" pitchFamily="34" charset="0"/>
              </a:rPr>
              <a:t> bir aktarım sürecidir</a:t>
            </a:r>
            <a:r>
              <a:rPr lang="tr-TR" sz="2800" dirty="0" smtClean="0">
                <a:latin typeface="Calibri" pitchFamily="34" charset="0"/>
                <a:cs typeface="Calibri" pitchFamily="34" charset="0"/>
              </a:rPr>
              <a:t>.</a:t>
            </a:r>
          </a:p>
          <a:p>
            <a:r>
              <a:rPr lang="tr-TR" sz="2800" dirty="0" smtClean="0">
                <a:latin typeface="Calibri" pitchFamily="34" charset="0"/>
                <a:cs typeface="Calibri" pitchFamily="34" charset="0"/>
              </a:rPr>
              <a:t>Oldukça </a:t>
            </a:r>
            <a:r>
              <a:rPr lang="tr-TR" sz="2800" dirty="0">
                <a:latin typeface="Calibri" pitchFamily="34" charset="0"/>
                <a:cs typeface="Calibri" pitchFamily="34" charset="0"/>
              </a:rPr>
              <a:t>uzmanlaşmış bir alanda uzman olmanız gerekir</a:t>
            </a:r>
            <a:r>
              <a:rPr lang="tr-TR" sz="2800" dirty="0" smtClean="0">
                <a:latin typeface="Calibri" pitchFamily="34" charset="0"/>
                <a:cs typeface="Calibri" pitchFamily="34" charset="0"/>
              </a:rPr>
              <a:t>.</a:t>
            </a:r>
          </a:p>
          <a:p>
            <a:r>
              <a:rPr lang="tr-TR" sz="2800" dirty="0" smtClean="0">
                <a:latin typeface="Calibri" pitchFamily="34" charset="0"/>
                <a:cs typeface="Calibri" pitchFamily="34" charset="0"/>
              </a:rPr>
              <a:t>Teknik </a:t>
            </a:r>
            <a:r>
              <a:rPr lang="tr-TR" sz="2800" dirty="0">
                <a:latin typeface="Calibri" pitchFamily="34" charset="0"/>
                <a:cs typeface="Calibri" pitchFamily="34" charset="0"/>
              </a:rPr>
              <a:t>çeviri tamamen uzmanlık gerektiren bilgilerin aktarılmasıyla ilgilidir.</a:t>
            </a:r>
          </a:p>
        </p:txBody>
      </p:sp>
    </p:spTree>
    <p:extLst>
      <p:ext uri="{BB962C8B-B14F-4D97-AF65-F5344CB8AC3E}">
        <p14:creationId xmlns:p14="http://schemas.microsoft.com/office/powerpoint/2010/main" val="3829168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548680"/>
            <a:ext cx="8748464" cy="5925145"/>
          </a:xfrm>
        </p:spPr>
        <p:txBody>
          <a:bodyPr>
            <a:normAutofit/>
          </a:bodyPr>
          <a:lstStyle/>
          <a:p>
            <a:r>
              <a:rPr lang="tr-TR" b="1" dirty="0">
                <a:latin typeface="Calibri" pitchFamily="34" charset="0"/>
                <a:cs typeface="Calibri" pitchFamily="34" charset="0"/>
              </a:rPr>
              <a:t>Teknik çeviri türleri</a:t>
            </a:r>
          </a:p>
          <a:p>
            <a:endParaRPr lang="tr-TR" dirty="0">
              <a:latin typeface="Calibri" pitchFamily="34" charset="0"/>
              <a:cs typeface="Calibri" pitchFamily="34" charset="0"/>
            </a:endParaRPr>
          </a:p>
          <a:p>
            <a:r>
              <a:rPr lang="tr-TR" dirty="0">
                <a:latin typeface="Calibri" pitchFamily="34" charset="0"/>
                <a:cs typeface="Calibri" pitchFamily="34" charset="0"/>
              </a:rPr>
              <a:t>Teknik çeviri, sağlık, teknoloji ve finansa kadar geniş bir konu ve disiplin yelpazesini kapsar. İşletmelerin ihtiyaç duyduğu en yaygın teknik çeviri türlerinden bazıları şunlardır:</a:t>
            </a:r>
          </a:p>
          <a:p>
            <a:endParaRPr lang="tr-TR" dirty="0">
              <a:latin typeface="Calibri" pitchFamily="34" charset="0"/>
              <a:cs typeface="Calibri" pitchFamily="34" charset="0"/>
            </a:endParaRPr>
          </a:p>
          <a:p>
            <a:r>
              <a:rPr lang="tr-TR" dirty="0">
                <a:latin typeface="Calibri" pitchFamily="34" charset="0"/>
                <a:cs typeface="Calibri" pitchFamily="34" charset="0"/>
              </a:rPr>
              <a:t>• </a:t>
            </a:r>
            <a:r>
              <a:rPr lang="tr-TR" b="1" dirty="0">
                <a:latin typeface="Calibri" pitchFamily="34" charset="0"/>
                <a:cs typeface="Calibri" pitchFamily="34" charset="0"/>
              </a:rPr>
              <a:t>Patentler: </a:t>
            </a:r>
            <a:r>
              <a:rPr lang="tr-TR" dirty="0">
                <a:latin typeface="Calibri" pitchFamily="34" charset="0"/>
                <a:cs typeface="Calibri" pitchFamily="34" charset="0"/>
              </a:rPr>
              <a:t>Bir şirketin yabancı pazarlarda bulunan icatlarını korumak için, her ülkenin belirli yasal düzenlemeleri doğrultusunda doğru çeviriye ihtiyaç duyar.</a:t>
            </a:r>
          </a:p>
          <a:p>
            <a:endParaRPr lang="tr-TR" dirty="0">
              <a:latin typeface="Calibri" pitchFamily="34" charset="0"/>
              <a:cs typeface="Calibri" pitchFamily="34" charset="0"/>
            </a:endParaRPr>
          </a:p>
          <a:p>
            <a:r>
              <a:rPr lang="tr-TR" dirty="0">
                <a:latin typeface="Calibri" pitchFamily="34" charset="0"/>
                <a:cs typeface="Calibri" pitchFamily="34" charset="0"/>
              </a:rPr>
              <a:t>• </a:t>
            </a:r>
            <a:r>
              <a:rPr lang="tr-TR" b="1" dirty="0">
                <a:latin typeface="Calibri" pitchFamily="34" charset="0"/>
                <a:cs typeface="Calibri" pitchFamily="34" charset="0"/>
              </a:rPr>
              <a:t>Sağlık ve güvenlik belgeleri: </a:t>
            </a:r>
            <a:r>
              <a:rPr lang="tr-TR" dirty="0">
                <a:latin typeface="Calibri" pitchFamily="34" charset="0"/>
                <a:cs typeface="Calibri" pitchFamily="34" charset="0"/>
              </a:rPr>
              <a:t>Farklı ülkelerdeki sağlık ve güvenlik düzenlemeleri ile ilgili teknik belgelerdir. Bu belgelerin çevirisindeki hatalar kullanıcılara zarar verebilir.</a:t>
            </a:r>
          </a:p>
        </p:txBody>
      </p:sp>
    </p:spTree>
    <p:extLst>
      <p:ext uri="{BB962C8B-B14F-4D97-AF65-F5344CB8AC3E}">
        <p14:creationId xmlns:p14="http://schemas.microsoft.com/office/powerpoint/2010/main" val="3331507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1124744"/>
            <a:ext cx="8892480" cy="5349081"/>
          </a:xfrm>
        </p:spPr>
        <p:txBody>
          <a:bodyPr>
            <a:normAutofit/>
          </a:bodyPr>
          <a:lstStyle/>
          <a:p>
            <a:r>
              <a:rPr lang="tr-TR" sz="2800" dirty="0">
                <a:latin typeface="Calibri" pitchFamily="34" charset="0"/>
                <a:cs typeface="Calibri" pitchFamily="34" charset="0"/>
              </a:rPr>
              <a:t>• </a:t>
            </a:r>
            <a:r>
              <a:rPr lang="tr-TR" sz="2800" b="1" dirty="0">
                <a:latin typeface="Calibri" pitchFamily="34" charset="0"/>
                <a:cs typeface="Calibri" pitchFamily="34" charset="0"/>
              </a:rPr>
              <a:t>Kullanıcı kılavuzları: </a:t>
            </a:r>
            <a:r>
              <a:rPr lang="tr-TR" sz="2800" dirty="0">
                <a:latin typeface="Calibri" pitchFamily="34" charset="0"/>
                <a:cs typeface="Calibri" pitchFamily="34" charset="0"/>
              </a:rPr>
              <a:t>Uluslararası tüketicilerin yazılım, donanım ve tüketici elektroniği ürünlerinin kullanımıyla ilgili talimatlarının çevirisi, bu ürünleri düzgün bir şekilde kullanmalarına olanak tanır.</a:t>
            </a:r>
          </a:p>
          <a:p>
            <a:endParaRPr lang="tr-TR" sz="2800" dirty="0">
              <a:latin typeface="Calibri" pitchFamily="34" charset="0"/>
              <a:cs typeface="Calibri" pitchFamily="34" charset="0"/>
            </a:endParaRPr>
          </a:p>
          <a:p>
            <a:r>
              <a:rPr lang="tr-TR" sz="2800" dirty="0">
                <a:latin typeface="Calibri" pitchFamily="34" charset="0"/>
                <a:cs typeface="Calibri" pitchFamily="34" charset="0"/>
              </a:rPr>
              <a:t>• </a:t>
            </a:r>
            <a:r>
              <a:rPr lang="tr-TR" sz="2800" b="1" dirty="0">
                <a:latin typeface="Calibri" pitchFamily="34" charset="0"/>
                <a:cs typeface="Calibri" pitchFamily="34" charset="0"/>
              </a:rPr>
              <a:t>Bilgi tabanları: </a:t>
            </a:r>
            <a:r>
              <a:rPr lang="tr-TR" sz="2800" dirty="0">
                <a:latin typeface="Calibri" pitchFamily="34" charset="0"/>
                <a:cs typeface="Calibri" pitchFamily="34" charset="0"/>
              </a:rPr>
              <a:t>Bir organizasyonun bilgi tabanındaki yardım makaleleri, web siteleri, </a:t>
            </a:r>
            <a:r>
              <a:rPr lang="tr-TR" sz="2800" dirty="0" err="1">
                <a:latin typeface="Calibri" pitchFamily="34" charset="0"/>
                <a:cs typeface="Calibri" pitchFamily="34" charset="0"/>
              </a:rPr>
              <a:t>bloglar</a:t>
            </a:r>
            <a:r>
              <a:rPr lang="tr-TR" sz="2800" dirty="0">
                <a:latin typeface="Calibri" pitchFamily="34" charset="0"/>
                <a:cs typeface="Calibri" pitchFamily="34" charset="0"/>
              </a:rPr>
              <a:t>, </a:t>
            </a:r>
            <a:r>
              <a:rPr lang="tr-TR" sz="2800" dirty="0" err="1">
                <a:latin typeface="Calibri" pitchFamily="34" charset="0"/>
                <a:cs typeface="Calibri" pitchFamily="34" charset="0"/>
              </a:rPr>
              <a:t>SSS'ler</a:t>
            </a:r>
            <a:r>
              <a:rPr lang="tr-TR" sz="2800" dirty="0">
                <a:latin typeface="Calibri" pitchFamily="34" charset="0"/>
                <a:cs typeface="Calibri" pitchFamily="34" charset="0"/>
              </a:rPr>
              <a:t> ve diğer içeriklerin birden fazla dilde sunulması, küresel müşterilere en iyi kullanıcı deneyimini sunmada yardımcı olur.</a:t>
            </a:r>
          </a:p>
        </p:txBody>
      </p:sp>
    </p:spTree>
    <p:extLst>
      <p:ext uri="{BB962C8B-B14F-4D97-AF65-F5344CB8AC3E}">
        <p14:creationId xmlns:p14="http://schemas.microsoft.com/office/powerpoint/2010/main" val="1485701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1600200"/>
            <a:ext cx="8820472" cy="4873625"/>
          </a:xfrm>
        </p:spPr>
        <p:txBody>
          <a:bodyPr/>
          <a:lstStyle/>
          <a:p>
            <a:r>
              <a:rPr lang="tr-TR" sz="2800" dirty="0">
                <a:latin typeface="Calibri" pitchFamily="34" charset="0"/>
                <a:cs typeface="Calibri" pitchFamily="34" charset="0"/>
              </a:rPr>
              <a:t>• </a:t>
            </a:r>
            <a:r>
              <a:rPr lang="tr-TR" sz="2800" b="1" dirty="0">
                <a:latin typeface="Calibri" pitchFamily="34" charset="0"/>
                <a:cs typeface="Calibri" pitchFamily="34" charset="0"/>
              </a:rPr>
              <a:t>Yazılım </a:t>
            </a:r>
            <a:r>
              <a:rPr lang="tr-TR" sz="2800" b="1" dirty="0" err="1">
                <a:latin typeface="Calibri" pitchFamily="34" charset="0"/>
                <a:cs typeface="Calibri" pitchFamily="34" charset="0"/>
              </a:rPr>
              <a:t>arayüzleri</a:t>
            </a:r>
            <a:r>
              <a:rPr lang="tr-TR" sz="2800" b="1" dirty="0">
                <a:latin typeface="Calibri" pitchFamily="34" charset="0"/>
                <a:cs typeface="Calibri" pitchFamily="34" charset="0"/>
              </a:rPr>
              <a:t>: </a:t>
            </a:r>
            <a:r>
              <a:rPr lang="tr-TR" sz="2800" dirty="0">
                <a:latin typeface="Calibri" pitchFamily="34" charset="0"/>
                <a:cs typeface="Calibri" pitchFamily="34" charset="0"/>
              </a:rPr>
              <a:t>Yazılım, web ve mobil uygulamalarda kullanılan tuşlar, menüler, etiketler ve diğer kullanıcı </a:t>
            </a:r>
            <a:r>
              <a:rPr lang="tr-TR" sz="2800" dirty="0" err="1">
                <a:latin typeface="Calibri" pitchFamily="34" charset="0"/>
                <a:cs typeface="Calibri" pitchFamily="34" charset="0"/>
              </a:rPr>
              <a:t>arayüzü</a:t>
            </a:r>
            <a:r>
              <a:rPr lang="tr-TR" sz="2800" dirty="0">
                <a:latin typeface="Calibri" pitchFamily="34" charset="0"/>
                <a:cs typeface="Calibri" pitchFamily="34" charset="0"/>
              </a:rPr>
              <a:t> öğeleri gibi teknik metin dizelerinin çevirisi, ürünün uluslararası pazarlardaki başarısı için önemlidir.</a:t>
            </a:r>
          </a:p>
          <a:p>
            <a:endParaRPr lang="tr-TR" sz="2800" dirty="0">
              <a:latin typeface="Calibri" pitchFamily="34" charset="0"/>
              <a:cs typeface="Calibri" pitchFamily="34" charset="0"/>
            </a:endParaRPr>
          </a:p>
          <a:p>
            <a:r>
              <a:rPr lang="tr-TR" sz="2800" dirty="0">
                <a:latin typeface="Calibri" pitchFamily="34" charset="0"/>
                <a:cs typeface="Calibri" pitchFamily="34" charset="0"/>
              </a:rPr>
              <a:t>• </a:t>
            </a:r>
            <a:r>
              <a:rPr lang="tr-TR" sz="2800" b="1" dirty="0">
                <a:latin typeface="Calibri" pitchFamily="34" charset="0"/>
                <a:cs typeface="Calibri" pitchFamily="34" charset="0"/>
              </a:rPr>
              <a:t>Ürün açıklamaları: </a:t>
            </a:r>
            <a:r>
              <a:rPr lang="tr-TR" sz="2800" dirty="0">
                <a:latin typeface="Calibri" pitchFamily="34" charset="0"/>
                <a:cs typeface="Calibri" pitchFamily="34" charset="0"/>
              </a:rPr>
              <a:t>Ürün açıklamalarının farklı dillere çevrilmesi, şirketlerin etki alanlarının genişletilmesinde ve ürünlerin diğer ülkelerde tercih edilmesine olanak tanır.</a:t>
            </a:r>
          </a:p>
          <a:p>
            <a:endParaRPr lang="tr-TR" dirty="0"/>
          </a:p>
        </p:txBody>
      </p:sp>
    </p:spTree>
    <p:extLst>
      <p:ext uri="{BB962C8B-B14F-4D97-AF65-F5344CB8AC3E}">
        <p14:creationId xmlns:p14="http://schemas.microsoft.com/office/powerpoint/2010/main" val="2126955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1052736"/>
            <a:ext cx="8748464" cy="5421089"/>
          </a:xfrm>
        </p:spPr>
        <p:txBody>
          <a:bodyPr/>
          <a:lstStyle/>
          <a:p>
            <a:r>
              <a:rPr lang="tr-TR" sz="2800" b="1" dirty="0">
                <a:latin typeface="Calibri" pitchFamily="34" charset="0"/>
                <a:cs typeface="Calibri" pitchFamily="34" charset="0"/>
              </a:rPr>
              <a:t>Bilimsel, Teknik ve Mühendisliğe dair Makaleler</a:t>
            </a:r>
          </a:p>
          <a:p>
            <a:r>
              <a:rPr lang="tr-TR" sz="2800" dirty="0">
                <a:latin typeface="Calibri" pitchFamily="34" charset="0"/>
                <a:cs typeface="Calibri" pitchFamily="34" charset="0"/>
              </a:rPr>
              <a:t>Bir çevirmen için bilimsel, teknik ve mühendisliğe dair makalelerin çevirisinden daha zorlayıcı bir şey yoktur. </a:t>
            </a:r>
            <a:endParaRPr lang="tr-TR" sz="2800" dirty="0" smtClean="0">
              <a:latin typeface="Calibri" pitchFamily="34" charset="0"/>
              <a:cs typeface="Calibri" pitchFamily="34" charset="0"/>
            </a:endParaRPr>
          </a:p>
          <a:p>
            <a:r>
              <a:rPr lang="tr-TR" sz="2800" dirty="0" smtClean="0">
                <a:latin typeface="Calibri" pitchFamily="34" charset="0"/>
                <a:cs typeface="Calibri" pitchFamily="34" charset="0"/>
              </a:rPr>
              <a:t>Mesela</a:t>
            </a:r>
            <a:r>
              <a:rPr lang="tr-TR" sz="2800" dirty="0">
                <a:latin typeface="Calibri" pitchFamily="34" charset="0"/>
                <a:cs typeface="Calibri" pitchFamily="34" charset="0"/>
              </a:rPr>
              <a:t>, alana hâkim olmak ve terminolojiyi anlamak bir ön koşuldur. </a:t>
            </a:r>
            <a:endParaRPr lang="tr-TR" sz="2800" dirty="0" smtClean="0">
              <a:latin typeface="Calibri" pitchFamily="34" charset="0"/>
              <a:cs typeface="Calibri" pitchFamily="34" charset="0"/>
            </a:endParaRPr>
          </a:p>
          <a:p>
            <a:r>
              <a:rPr lang="tr-TR" sz="2800" dirty="0" smtClean="0">
                <a:latin typeface="Calibri" pitchFamily="34" charset="0"/>
                <a:cs typeface="Calibri" pitchFamily="34" charset="0"/>
              </a:rPr>
              <a:t>Kaynak </a:t>
            </a:r>
            <a:r>
              <a:rPr lang="tr-TR" sz="2800" dirty="0">
                <a:latin typeface="Calibri" pitchFamily="34" charset="0"/>
                <a:cs typeface="Calibri" pitchFamily="34" charset="0"/>
              </a:rPr>
              <a:t>dili ve hedef dili akıcı bir şekilde konuşmak yeterli değildir, çevirmenin aynı zamanda alanla ilgili tecrübesi olmalıdır çünkü bu makaleler, dergilerde ve haber kaynaklarında yayınlanmak için yüksek bir standardı karşılamalıdır.</a:t>
            </a:r>
          </a:p>
          <a:p>
            <a:endParaRPr lang="tr-TR" dirty="0"/>
          </a:p>
        </p:txBody>
      </p:sp>
    </p:spTree>
    <p:extLst>
      <p:ext uri="{BB962C8B-B14F-4D97-AF65-F5344CB8AC3E}">
        <p14:creationId xmlns:p14="http://schemas.microsoft.com/office/powerpoint/2010/main" val="2106147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836712"/>
            <a:ext cx="8676456" cy="5637113"/>
          </a:xfrm>
        </p:spPr>
        <p:txBody>
          <a:bodyPr>
            <a:normAutofit/>
          </a:bodyPr>
          <a:lstStyle/>
          <a:p>
            <a:r>
              <a:rPr lang="tr-TR" sz="2800" dirty="0" err="1" smtClean="0">
                <a:latin typeface="Calibri" pitchFamily="34" charset="0"/>
                <a:cs typeface="Calibri" pitchFamily="34" charset="0"/>
              </a:rPr>
              <a:t>Gıda&amp;Tarım</a:t>
            </a:r>
            <a:r>
              <a:rPr lang="tr-TR" sz="2800" dirty="0" smtClean="0">
                <a:latin typeface="Calibri" pitchFamily="34" charset="0"/>
                <a:cs typeface="Calibri" pitchFamily="34" charset="0"/>
              </a:rPr>
              <a:t> ve Ziraat çevirileri</a:t>
            </a:r>
          </a:p>
          <a:p>
            <a:r>
              <a:rPr lang="tr-TR" sz="2800" dirty="0" smtClean="0">
                <a:latin typeface="Calibri" pitchFamily="34" charset="0"/>
                <a:cs typeface="Calibri" pitchFamily="34" charset="0"/>
              </a:rPr>
              <a:t>Tekstil çevirileri</a:t>
            </a:r>
          </a:p>
          <a:p>
            <a:r>
              <a:rPr lang="tr-TR" sz="2800" dirty="0" smtClean="0">
                <a:latin typeface="Calibri" pitchFamily="34" charset="0"/>
                <a:cs typeface="Calibri" pitchFamily="34" charset="0"/>
              </a:rPr>
              <a:t>Lojistik çevirileri</a:t>
            </a:r>
          </a:p>
          <a:p>
            <a:r>
              <a:rPr lang="tr-TR" sz="2800" dirty="0" smtClean="0">
                <a:latin typeface="Calibri" pitchFamily="34" charset="0"/>
                <a:cs typeface="Calibri" pitchFamily="34" charset="0"/>
              </a:rPr>
              <a:t>Mühendislik çevirileri</a:t>
            </a:r>
          </a:p>
          <a:p>
            <a:r>
              <a:rPr lang="tr-TR" sz="2800" dirty="0" smtClean="0">
                <a:latin typeface="Calibri" pitchFamily="34" charset="0"/>
                <a:cs typeface="Calibri" pitchFamily="34" charset="0"/>
              </a:rPr>
              <a:t>Kimya çevirileri</a:t>
            </a:r>
          </a:p>
          <a:p>
            <a:r>
              <a:rPr lang="tr-TR" sz="2800" dirty="0" smtClean="0">
                <a:latin typeface="Calibri" pitchFamily="34" charset="0"/>
                <a:cs typeface="Calibri" pitchFamily="34" charset="0"/>
              </a:rPr>
              <a:t>Kozmetik çevirileri</a:t>
            </a:r>
          </a:p>
          <a:p>
            <a:r>
              <a:rPr lang="tr-TR" sz="2800" dirty="0" err="1" smtClean="0">
                <a:latin typeface="Calibri" pitchFamily="34" charset="0"/>
                <a:cs typeface="Calibri" pitchFamily="34" charset="0"/>
              </a:rPr>
              <a:t>Elektrik&amp;Elektronik</a:t>
            </a:r>
            <a:r>
              <a:rPr lang="tr-TR" sz="2800" dirty="0" smtClean="0">
                <a:latin typeface="Calibri" pitchFamily="34" charset="0"/>
                <a:cs typeface="Calibri" pitchFamily="34" charset="0"/>
              </a:rPr>
              <a:t> çevirileri</a:t>
            </a:r>
          </a:p>
          <a:p>
            <a:r>
              <a:rPr lang="tr-TR" sz="2800" dirty="0" err="1" smtClean="0">
                <a:latin typeface="Calibri" pitchFamily="34" charset="0"/>
                <a:cs typeface="Calibri" pitchFamily="34" charset="0"/>
              </a:rPr>
              <a:t>Kaplama&amp;Boyama</a:t>
            </a:r>
            <a:r>
              <a:rPr lang="tr-TR" sz="2800" dirty="0" smtClean="0">
                <a:latin typeface="Calibri" pitchFamily="34" charset="0"/>
                <a:cs typeface="Calibri" pitchFamily="34" charset="0"/>
              </a:rPr>
              <a:t> çevirileri</a:t>
            </a:r>
          </a:p>
          <a:p>
            <a:r>
              <a:rPr lang="tr-TR" sz="2800" dirty="0" smtClean="0">
                <a:latin typeface="Calibri" pitchFamily="34" charset="0"/>
                <a:cs typeface="Calibri" pitchFamily="34" charset="0"/>
              </a:rPr>
              <a:t>Telekomünikasyon çevirileri</a:t>
            </a:r>
          </a:p>
          <a:p>
            <a:r>
              <a:rPr lang="tr-TR" sz="2800" dirty="0" smtClean="0">
                <a:latin typeface="Calibri" pitchFamily="34" charset="0"/>
                <a:cs typeface="Calibri" pitchFamily="34" charset="0"/>
              </a:rPr>
              <a:t>Denizcilik çevirileri</a:t>
            </a:r>
          </a:p>
          <a:p>
            <a:r>
              <a:rPr lang="tr-TR" sz="2800" dirty="0" err="1" smtClean="0">
                <a:latin typeface="Calibri" pitchFamily="34" charset="0"/>
                <a:cs typeface="Calibri" pitchFamily="34" charset="0"/>
              </a:rPr>
              <a:t>Çevre&amp;Enerji</a:t>
            </a:r>
            <a:r>
              <a:rPr lang="tr-TR" sz="2800" dirty="0" smtClean="0">
                <a:latin typeface="Calibri" pitchFamily="34" charset="0"/>
                <a:cs typeface="Calibri" pitchFamily="34" charset="0"/>
              </a:rPr>
              <a:t> çevirileri </a:t>
            </a:r>
            <a:r>
              <a:rPr lang="tr-TR" sz="2800" dirty="0" err="1" smtClean="0">
                <a:latin typeface="Calibri" pitchFamily="34" charset="0"/>
                <a:cs typeface="Calibri" pitchFamily="34" charset="0"/>
              </a:rPr>
              <a:t>vb</a:t>
            </a:r>
            <a:r>
              <a:rPr lang="tr-TR" sz="2800" dirty="0" smtClean="0">
                <a:latin typeface="Calibri" pitchFamily="34" charset="0"/>
                <a:cs typeface="Calibri" pitchFamily="34" charset="0"/>
              </a:rPr>
              <a:t>….</a:t>
            </a:r>
            <a:endParaRPr lang="tr-TR" sz="2800" dirty="0">
              <a:latin typeface="Calibri" pitchFamily="34" charset="0"/>
              <a:cs typeface="Calibri" pitchFamily="34" charset="0"/>
            </a:endParaRPr>
          </a:p>
        </p:txBody>
      </p:sp>
    </p:spTree>
    <p:extLst>
      <p:ext uri="{BB962C8B-B14F-4D97-AF65-F5344CB8AC3E}">
        <p14:creationId xmlns:p14="http://schemas.microsoft.com/office/powerpoint/2010/main" val="2588593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latin typeface="Calibri" pitchFamily="34" charset="0"/>
                <a:ea typeface="Cambria" pitchFamily="18" charset="0"/>
                <a:cs typeface="Calibri" pitchFamily="34" charset="0"/>
              </a:rPr>
              <a:t>TEKNİK ÇEVİRİ NEDİR?</a:t>
            </a:r>
            <a:endParaRPr lang="tr-TR" b="1" dirty="0">
              <a:latin typeface="Calibri" pitchFamily="34" charset="0"/>
              <a:ea typeface="Cambria" pitchFamily="18" charset="0"/>
              <a:cs typeface="Calibri" pitchFamily="34" charset="0"/>
            </a:endParaRPr>
          </a:p>
        </p:txBody>
      </p:sp>
      <p:sp>
        <p:nvSpPr>
          <p:cNvPr id="3" name="İçerik Yer Tutucusu 2"/>
          <p:cNvSpPr>
            <a:spLocks noGrp="1"/>
          </p:cNvSpPr>
          <p:nvPr>
            <p:ph sz="quarter" idx="1"/>
          </p:nvPr>
        </p:nvSpPr>
        <p:spPr>
          <a:xfrm>
            <a:off x="457200" y="1600200"/>
            <a:ext cx="8147248" cy="4873752"/>
          </a:xfrm>
        </p:spPr>
        <p:txBody>
          <a:bodyPr>
            <a:normAutofit/>
          </a:bodyPr>
          <a:lstStyle/>
          <a:p>
            <a:pPr>
              <a:buFont typeface="Wingdings" pitchFamily="2" charset="2"/>
              <a:buChar char="Ø"/>
            </a:pPr>
            <a:r>
              <a:rPr lang="tr-TR" sz="3200" dirty="0">
                <a:latin typeface="Calibri" pitchFamily="34" charset="0"/>
                <a:ea typeface="Cambria" pitchFamily="18" charset="0"/>
                <a:cs typeface="Calibri" pitchFamily="34" charset="0"/>
              </a:rPr>
              <a:t>Teknik çeviri bir çeviri türüdür</a:t>
            </a:r>
            <a:r>
              <a:rPr lang="tr-TR" sz="3200" dirty="0" smtClean="0">
                <a:latin typeface="Calibri" pitchFamily="34" charset="0"/>
                <a:ea typeface="Cambria" pitchFamily="18" charset="0"/>
                <a:cs typeface="Calibri" pitchFamily="34" charset="0"/>
              </a:rPr>
              <a:t>.</a:t>
            </a:r>
          </a:p>
          <a:p>
            <a:pPr>
              <a:buFont typeface="Wingdings" pitchFamily="2" charset="2"/>
              <a:buChar char="Ø"/>
            </a:pPr>
            <a:r>
              <a:rPr lang="tr-TR" sz="3200" b="1" dirty="0" smtClean="0">
                <a:latin typeface="Calibri" pitchFamily="34" charset="0"/>
                <a:ea typeface="Cambria" pitchFamily="18" charset="0"/>
                <a:cs typeface="Calibri" pitchFamily="34" charset="0"/>
              </a:rPr>
              <a:t>“</a:t>
            </a:r>
            <a:r>
              <a:rPr lang="tr-TR" sz="3200" b="1" dirty="0">
                <a:latin typeface="Calibri" pitchFamily="34" charset="0"/>
                <a:ea typeface="Cambria" pitchFamily="18" charset="0"/>
                <a:cs typeface="Calibri" pitchFamily="34" charset="0"/>
              </a:rPr>
              <a:t>Teknik” </a:t>
            </a:r>
            <a:r>
              <a:rPr lang="tr-TR" sz="3200" dirty="0">
                <a:latin typeface="Calibri" pitchFamily="34" charset="0"/>
                <a:ea typeface="Cambria" pitchFamily="18" charset="0"/>
                <a:cs typeface="Calibri" pitchFamily="34" charset="0"/>
              </a:rPr>
              <a:t>kelimesi kullanılan araçları değil, dokümanların içeriğini ifade etmektedir</a:t>
            </a:r>
            <a:r>
              <a:rPr lang="tr-TR" sz="3200" dirty="0" smtClean="0">
                <a:latin typeface="Calibri" pitchFamily="34" charset="0"/>
                <a:ea typeface="Cambria" pitchFamily="18" charset="0"/>
                <a:cs typeface="Calibri" pitchFamily="34" charset="0"/>
              </a:rPr>
              <a:t>.</a:t>
            </a:r>
          </a:p>
          <a:p>
            <a:pPr>
              <a:buFont typeface="Wingdings" pitchFamily="2" charset="2"/>
              <a:buChar char="Ø"/>
            </a:pPr>
            <a:r>
              <a:rPr lang="tr-TR" sz="3200" dirty="0" smtClean="0">
                <a:latin typeface="Calibri" pitchFamily="34" charset="0"/>
                <a:ea typeface="Cambria" pitchFamily="18" charset="0"/>
                <a:cs typeface="Calibri" pitchFamily="34" charset="0"/>
              </a:rPr>
              <a:t>Yapılan bu etkinliğe </a:t>
            </a:r>
            <a:r>
              <a:rPr lang="tr-TR" sz="3200" dirty="0">
                <a:latin typeface="Calibri" pitchFamily="34" charset="0"/>
                <a:ea typeface="Cambria" pitchFamily="18" charset="0"/>
                <a:cs typeface="Calibri" pitchFamily="34" charset="0"/>
              </a:rPr>
              <a:t>“özel çeviri” de denir.</a:t>
            </a:r>
          </a:p>
        </p:txBody>
      </p:sp>
    </p:spTree>
    <p:extLst>
      <p:ext uri="{BB962C8B-B14F-4D97-AF65-F5344CB8AC3E}">
        <p14:creationId xmlns:p14="http://schemas.microsoft.com/office/powerpoint/2010/main" val="872687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620688"/>
            <a:ext cx="8676456" cy="5853137"/>
          </a:xfrm>
        </p:spPr>
        <p:txBody>
          <a:bodyPr>
            <a:normAutofit/>
          </a:bodyPr>
          <a:lstStyle/>
          <a:p>
            <a:r>
              <a:rPr lang="tr-TR" sz="2800" dirty="0">
                <a:latin typeface="Calibri" pitchFamily="34" charset="0"/>
                <a:cs typeface="Calibri" pitchFamily="34" charset="0"/>
              </a:rPr>
              <a:t>Teknik çeviri, teknik metnin anlamını tümüyle ve tüm detaylarıyla bir dilden diğerine aktarma sürecidir. Bu sürecin sorunsuz ilerlemesi için, kaynak ve hedef dilde teknik terimleri ve jargonu kullanma yeteneği ve kavramları hassasiyetle aktarabilme yeteneği olmazsa olmazdır.</a:t>
            </a:r>
          </a:p>
          <a:p>
            <a:endParaRPr lang="tr-TR" sz="2800" dirty="0">
              <a:latin typeface="Calibri" pitchFamily="34" charset="0"/>
              <a:cs typeface="Calibri" pitchFamily="34" charset="0"/>
            </a:endParaRPr>
          </a:p>
          <a:p>
            <a:r>
              <a:rPr lang="tr-TR" sz="2800" dirty="0">
                <a:latin typeface="Calibri" pitchFamily="34" charset="0"/>
                <a:cs typeface="Calibri" pitchFamily="34" charset="0"/>
              </a:rPr>
              <a:t>Teknik terimler genellikle bir endüstriye özgüdür. Her iki dilde de teknik terimlerin ve kavramların kullanımıyla ilgili özgünlükler içerebilir. Bu nedenle herhangi bir yanlış çeviri, hatta bir kelimenin farklı çevirisi bile tüm anlamı değiştirebilir. Sonuçları oldukça ciddidir.</a:t>
            </a:r>
          </a:p>
          <a:p>
            <a:endParaRPr lang="tr-TR" sz="2800" dirty="0">
              <a:latin typeface="Calibri" pitchFamily="34" charset="0"/>
              <a:cs typeface="Calibri" pitchFamily="34" charset="0"/>
            </a:endParaRPr>
          </a:p>
        </p:txBody>
      </p:sp>
    </p:spTree>
    <p:extLst>
      <p:ext uri="{BB962C8B-B14F-4D97-AF65-F5344CB8AC3E}">
        <p14:creationId xmlns:p14="http://schemas.microsoft.com/office/powerpoint/2010/main" val="2573274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idx="4294967295"/>
          </p:nvPr>
        </p:nvSpPr>
        <p:spPr>
          <a:xfrm>
            <a:off x="0" y="274638"/>
            <a:ext cx="8604448" cy="1143000"/>
          </a:xfrm>
        </p:spPr>
        <p:txBody>
          <a:bodyPr/>
          <a:lstStyle/>
          <a:p>
            <a:pPr algn="ctr"/>
            <a:r>
              <a:rPr lang="tr-TR" b="1" dirty="0" smtClean="0">
                <a:latin typeface="Calibri" pitchFamily="34" charset="0"/>
                <a:ea typeface="Cambria" pitchFamily="18" charset="0"/>
                <a:cs typeface="Calibri" pitchFamily="34" charset="0"/>
              </a:rPr>
              <a:t>TEKNİK ÇEVİRİ NEDEN ÖNEMLİDİR</a:t>
            </a:r>
            <a:endParaRPr lang="tr-TR" b="1" dirty="0">
              <a:latin typeface="Calibri" pitchFamily="34" charset="0"/>
              <a:ea typeface="Cambria" pitchFamily="18" charset="0"/>
              <a:cs typeface="Calibri" pitchFamily="34" charset="0"/>
            </a:endParaRPr>
          </a:p>
        </p:txBody>
      </p:sp>
      <p:sp>
        <p:nvSpPr>
          <p:cNvPr id="3" name="İçerik Yer Tutucusu 2"/>
          <p:cNvSpPr>
            <a:spLocks noGrp="1"/>
          </p:cNvSpPr>
          <p:nvPr>
            <p:ph sz="quarter" idx="4294967295"/>
          </p:nvPr>
        </p:nvSpPr>
        <p:spPr>
          <a:xfrm>
            <a:off x="251520" y="1600200"/>
            <a:ext cx="8892480" cy="4873625"/>
          </a:xfrm>
        </p:spPr>
        <p:txBody>
          <a:bodyPr>
            <a:normAutofit/>
          </a:bodyPr>
          <a:lstStyle/>
          <a:p>
            <a:pPr>
              <a:buFont typeface="Wingdings" pitchFamily="2" charset="2"/>
              <a:buChar char="Ø"/>
            </a:pPr>
            <a:r>
              <a:rPr lang="tr-TR" sz="3000" dirty="0">
                <a:solidFill>
                  <a:srgbClr val="333333"/>
                </a:solidFill>
                <a:latin typeface="Calibri" pitchFamily="34" charset="0"/>
                <a:cs typeface="Calibri" pitchFamily="34" charset="0"/>
              </a:rPr>
              <a:t>Teknik çeviri, bir ürün veya hizmetin uluslararası başarısı için kilit bir faktördür. </a:t>
            </a:r>
            <a:endParaRPr lang="tr-TR" sz="3000" dirty="0" smtClean="0">
              <a:solidFill>
                <a:srgbClr val="333333"/>
              </a:solidFill>
              <a:latin typeface="Calibri" pitchFamily="34" charset="0"/>
              <a:cs typeface="Calibri" pitchFamily="34" charset="0"/>
            </a:endParaRPr>
          </a:p>
          <a:p>
            <a:pPr>
              <a:buFont typeface="Wingdings" pitchFamily="2" charset="2"/>
              <a:buChar char="Ø"/>
            </a:pPr>
            <a:r>
              <a:rPr lang="tr-TR" sz="3000" dirty="0" smtClean="0">
                <a:solidFill>
                  <a:srgbClr val="333333"/>
                </a:solidFill>
                <a:latin typeface="Calibri" pitchFamily="34" charset="0"/>
                <a:cs typeface="Calibri" pitchFamily="34" charset="0"/>
              </a:rPr>
              <a:t>Günümüzde </a:t>
            </a:r>
            <a:r>
              <a:rPr lang="tr-TR" sz="3000" dirty="0">
                <a:solidFill>
                  <a:srgbClr val="333333"/>
                </a:solidFill>
                <a:latin typeface="Calibri" pitchFamily="34" charset="0"/>
                <a:cs typeface="Calibri" pitchFamily="34" charset="0"/>
              </a:rPr>
              <a:t> pek çok işletme, pazarlarını genişletmek ister ve bunun için ürünlerinin kullanım kılavuzu ve servis kılavuzu gibi dokümanların yerel dilde olmasını talep eder.</a:t>
            </a:r>
            <a:r>
              <a:rPr lang="tr-TR" sz="3000" dirty="0">
                <a:latin typeface="Calibri" pitchFamily="34" charset="0"/>
                <a:cs typeface="Calibri" pitchFamily="34" charset="0"/>
              </a:rPr>
              <a:t/>
            </a:r>
            <a:br>
              <a:rPr lang="tr-TR" sz="3000" dirty="0">
                <a:latin typeface="Calibri" pitchFamily="34" charset="0"/>
                <a:cs typeface="Calibri" pitchFamily="34" charset="0"/>
              </a:rPr>
            </a:br>
            <a:r>
              <a:rPr lang="tr-TR" sz="3000" dirty="0">
                <a:latin typeface="Calibri" pitchFamily="34" charset="0"/>
                <a:cs typeface="Calibri" pitchFamily="34" charset="0"/>
              </a:rPr>
              <a:t/>
            </a:r>
            <a:br>
              <a:rPr lang="tr-TR" sz="3000" dirty="0">
                <a:latin typeface="Calibri" pitchFamily="34" charset="0"/>
                <a:cs typeface="Calibri" pitchFamily="34" charset="0"/>
              </a:rPr>
            </a:br>
            <a:endParaRPr lang="tr-TR" sz="2800" dirty="0">
              <a:latin typeface="Calibri" pitchFamily="34" charset="0"/>
              <a:cs typeface="Calibri" pitchFamily="34" charset="0"/>
            </a:endParaRPr>
          </a:p>
        </p:txBody>
      </p:sp>
    </p:spTree>
    <p:extLst>
      <p:ext uri="{BB962C8B-B14F-4D97-AF65-F5344CB8AC3E}">
        <p14:creationId xmlns:p14="http://schemas.microsoft.com/office/powerpoint/2010/main" val="4112218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980728"/>
            <a:ext cx="8748464" cy="5493097"/>
          </a:xfrm>
        </p:spPr>
        <p:txBody>
          <a:bodyPr>
            <a:normAutofit/>
          </a:bodyPr>
          <a:lstStyle/>
          <a:p>
            <a:pPr lvl="0">
              <a:buClr>
                <a:srgbClr val="94C600"/>
              </a:buClr>
              <a:buFont typeface="Wingdings" pitchFamily="2" charset="2"/>
              <a:buChar char="Ø"/>
            </a:pPr>
            <a:r>
              <a:rPr lang="tr-TR" sz="2800" dirty="0">
                <a:solidFill>
                  <a:srgbClr val="333333"/>
                </a:solidFill>
                <a:latin typeface="Calibri" pitchFamily="34" charset="0"/>
                <a:cs typeface="Calibri" pitchFamily="34" charset="0"/>
              </a:rPr>
              <a:t>Global bir yazılım ürününü düşünün: Kullanıcı arabirimi ve kılavuzunun teknik çevirisinin olmaması durumunda, yabancı ülkelerdeki kullanıcılar ürünü nasıl kullanacaklarını anlayamazlar. </a:t>
            </a:r>
            <a:endParaRPr lang="tr-TR" sz="2800" dirty="0" smtClean="0">
              <a:solidFill>
                <a:srgbClr val="333333"/>
              </a:solidFill>
              <a:latin typeface="Calibri" pitchFamily="34" charset="0"/>
              <a:cs typeface="Calibri" pitchFamily="34" charset="0"/>
            </a:endParaRPr>
          </a:p>
          <a:p>
            <a:pPr lvl="0">
              <a:buClr>
                <a:srgbClr val="94C600"/>
              </a:buClr>
              <a:buFont typeface="Wingdings" pitchFamily="2" charset="2"/>
              <a:buChar char="Ø"/>
            </a:pPr>
            <a:r>
              <a:rPr lang="tr-TR" sz="2800" dirty="0" smtClean="0">
                <a:solidFill>
                  <a:srgbClr val="333333"/>
                </a:solidFill>
                <a:latin typeface="Calibri" pitchFamily="34" charset="0"/>
                <a:cs typeface="Calibri" pitchFamily="34" charset="0"/>
              </a:rPr>
              <a:t>Gerçekleşemeyen </a:t>
            </a:r>
            <a:r>
              <a:rPr lang="tr-TR" sz="2800" dirty="0">
                <a:solidFill>
                  <a:srgbClr val="333333"/>
                </a:solidFill>
                <a:latin typeface="Calibri" pitchFamily="34" charset="0"/>
                <a:cs typeface="Calibri" pitchFamily="34" charset="0"/>
              </a:rPr>
              <a:t>satışlar ve hayal kırıklığına uğramış müşterilerden kaynaklanan sorunlar şirketin marka imajını ve güvenilirliğini kötü yönde etkiler</a:t>
            </a:r>
            <a:r>
              <a:rPr lang="tr-TR" sz="2600" dirty="0">
                <a:solidFill>
                  <a:srgbClr val="333333"/>
                </a:solidFill>
                <a:latin typeface="Montserrat"/>
              </a:rPr>
              <a:t>.</a:t>
            </a:r>
            <a:endParaRPr lang="tr-TR" sz="2600" dirty="0">
              <a:solidFill>
                <a:prstClr val="black"/>
              </a:solidFill>
              <a:latin typeface="Calibri" pitchFamily="34" charset="0"/>
              <a:cs typeface="Calibri" pitchFamily="34" charset="0"/>
            </a:endParaRPr>
          </a:p>
        </p:txBody>
      </p:sp>
    </p:spTree>
    <p:extLst>
      <p:ext uri="{BB962C8B-B14F-4D97-AF65-F5344CB8AC3E}">
        <p14:creationId xmlns:p14="http://schemas.microsoft.com/office/powerpoint/2010/main" val="3624491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sz="quarter" idx="4294967295"/>
          </p:nvPr>
        </p:nvSpPr>
        <p:spPr>
          <a:xfrm>
            <a:off x="0" y="836712"/>
            <a:ext cx="8604448" cy="5637113"/>
          </a:xfrm>
        </p:spPr>
        <p:txBody>
          <a:bodyPr>
            <a:normAutofit/>
          </a:bodyPr>
          <a:lstStyle/>
          <a:p>
            <a:endParaRPr lang="tr-TR" sz="2800" dirty="0" smtClean="0">
              <a:latin typeface="Cambria" pitchFamily="18" charset="0"/>
              <a:ea typeface="Cambria" pitchFamily="18" charset="0"/>
            </a:endParaRPr>
          </a:p>
          <a:p>
            <a:r>
              <a:rPr lang="tr-TR" sz="2800" b="1" dirty="0" smtClean="0">
                <a:latin typeface="Calibri" pitchFamily="34" charset="0"/>
                <a:ea typeface="Cambria" pitchFamily="18" charset="0"/>
                <a:cs typeface="Calibri" pitchFamily="34" charset="0"/>
              </a:rPr>
              <a:t>TEKNİK İÇERİK</a:t>
            </a:r>
          </a:p>
          <a:p>
            <a:endParaRPr lang="tr-TR" sz="2800" dirty="0" smtClean="0">
              <a:latin typeface="Calibri" pitchFamily="34" charset="0"/>
              <a:ea typeface="Cambria" pitchFamily="18" charset="0"/>
              <a:cs typeface="Calibri" pitchFamily="34" charset="0"/>
            </a:endParaRPr>
          </a:p>
          <a:p>
            <a:r>
              <a:rPr lang="tr-TR" sz="2800" dirty="0" smtClean="0">
                <a:latin typeface="Calibri" pitchFamily="34" charset="0"/>
                <a:ea typeface="Cambria" pitchFamily="18" charset="0"/>
                <a:cs typeface="Calibri" pitchFamily="34" charset="0"/>
              </a:rPr>
              <a:t>Teknik dokümanların </a:t>
            </a:r>
            <a:r>
              <a:rPr lang="tr-TR" sz="2800" dirty="0">
                <a:latin typeface="Calibri" pitchFamily="34" charset="0"/>
                <a:ea typeface="Cambria" pitchFamily="18" charset="0"/>
                <a:cs typeface="Calibri" pitchFamily="34" charset="0"/>
              </a:rPr>
              <a:t>içeriği teknik ürün veya hizmetlerle ilgilidir</a:t>
            </a:r>
            <a:r>
              <a:rPr lang="tr-TR" sz="2800" dirty="0" smtClean="0">
                <a:latin typeface="Calibri" pitchFamily="34" charset="0"/>
                <a:ea typeface="Cambria" pitchFamily="18" charset="0"/>
                <a:cs typeface="Calibri" pitchFamily="34" charset="0"/>
              </a:rPr>
              <a:t>.</a:t>
            </a:r>
          </a:p>
          <a:p>
            <a:r>
              <a:rPr lang="tr-TR" sz="2800" dirty="0" smtClean="0">
                <a:latin typeface="Calibri" pitchFamily="34" charset="0"/>
                <a:ea typeface="Cambria" pitchFamily="18" charset="0"/>
                <a:cs typeface="Calibri" pitchFamily="34" charset="0"/>
              </a:rPr>
              <a:t>En </a:t>
            </a:r>
            <a:r>
              <a:rPr lang="tr-TR" sz="2800" dirty="0">
                <a:latin typeface="Calibri" pitchFamily="34" charset="0"/>
                <a:ea typeface="Cambria" pitchFamily="18" charset="0"/>
                <a:cs typeface="Calibri" pitchFamily="34" charset="0"/>
              </a:rPr>
              <a:t>tipik belgeler, cihazlar, motorlar veya yazılım sistemleri gibi teknik ürünlerin kurulumu, çalıştırılması, bakımı, onarımı veya imhasına yönelik kılavuzları içerir.</a:t>
            </a:r>
          </a:p>
        </p:txBody>
      </p:sp>
    </p:spTree>
    <p:extLst>
      <p:ext uri="{BB962C8B-B14F-4D97-AF65-F5344CB8AC3E}">
        <p14:creationId xmlns:p14="http://schemas.microsoft.com/office/powerpoint/2010/main" val="3563449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1124744"/>
            <a:ext cx="8676456" cy="5349081"/>
          </a:xfrm>
        </p:spPr>
        <p:txBody>
          <a:bodyPr/>
          <a:lstStyle/>
          <a:p>
            <a:r>
              <a:rPr lang="tr-TR" sz="3200" b="1" dirty="0" smtClean="0">
                <a:latin typeface="Calibri" pitchFamily="34" charset="0"/>
                <a:ea typeface="Cambria" pitchFamily="18" charset="0"/>
                <a:cs typeface="Calibri" pitchFamily="34" charset="0"/>
              </a:rPr>
              <a:t>DİLSEL BİÇİM</a:t>
            </a:r>
          </a:p>
          <a:p>
            <a:r>
              <a:rPr lang="tr-TR" sz="3200" dirty="0">
                <a:latin typeface="Calibri" pitchFamily="34" charset="0"/>
                <a:ea typeface="Cambria" pitchFamily="18" charset="0"/>
                <a:cs typeface="Calibri" pitchFamily="34" charset="0"/>
              </a:rPr>
              <a:t>Teknik çeviri, dilbilimsel biçim boyutunda özel amaçlı dillerdeki (LSP) belgelerle ilgilenir</a:t>
            </a:r>
            <a:r>
              <a:rPr lang="tr-TR" sz="3200" dirty="0" smtClean="0">
                <a:latin typeface="Calibri" pitchFamily="34" charset="0"/>
                <a:ea typeface="Cambria" pitchFamily="18" charset="0"/>
                <a:cs typeface="Calibri" pitchFamily="34" charset="0"/>
              </a:rPr>
              <a:t>.</a:t>
            </a:r>
          </a:p>
          <a:p>
            <a:r>
              <a:rPr lang="tr-TR" sz="3200" dirty="0" smtClean="0">
                <a:latin typeface="Calibri" pitchFamily="34" charset="0"/>
                <a:ea typeface="Cambria" pitchFamily="18" charset="0"/>
                <a:cs typeface="Calibri" pitchFamily="34" charset="0"/>
              </a:rPr>
              <a:t>LSP </a:t>
            </a:r>
            <a:r>
              <a:rPr lang="tr-TR" sz="3200" dirty="0">
                <a:latin typeface="Calibri" pitchFamily="34" charset="0"/>
                <a:ea typeface="Cambria" pitchFamily="18" charset="0"/>
                <a:cs typeface="Calibri" pitchFamily="34" charset="0"/>
              </a:rPr>
              <a:t>metinleri genellikle </a:t>
            </a:r>
            <a:r>
              <a:rPr lang="tr-TR" sz="3200" dirty="0" err="1">
                <a:latin typeface="Calibri" pitchFamily="34" charset="0"/>
                <a:ea typeface="Cambria" pitchFamily="18" charset="0"/>
                <a:cs typeface="Calibri" pitchFamily="34" charset="0"/>
              </a:rPr>
              <a:t>sözcüksel</a:t>
            </a:r>
            <a:r>
              <a:rPr lang="tr-TR" sz="3200" dirty="0">
                <a:latin typeface="Calibri" pitchFamily="34" charset="0"/>
                <a:ea typeface="Cambria" pitchFamily="18" charset="0"/>
                <a:cs typeface="Calibri" pitchFamily="34" charset="0"/>
              </a:rPr>
              <a:t>, </a:t>
            </a:r>
            <a:r>
              <a:rPr lang="tr-TR" sz="3200" dirty="0" err="1">
                <a:latin typeface="Calibri" pitchFamily="34" charset="0"/>
                <a:ea typeface="Cambria" pitchFamily="18" charset="0"/>
                <a:cs typeface="Calibri" pitchFamily="34" charset="0"/>
              </a:rPr>
              <a:t>biçimbilimsel</a:t>
            </a:r>
            <a:r>
              <a:rPr lang="tr-TR" sz="3200" dirty="0">
                <a:latin typeface="Calibri" pitchFamily="34" charset="0"/>
                <a:ea typeface="Cambria" pitchFamily="18" charset="0"/>
                <a:cs typeface="Calibri" pitchFamily="34" charset="0"/>
              </a:rPr>
              <a:t>, </a:t>
            </a:r>
            <a:r>
              <a:rPr lang="tr-TR" sz="3200" dirty="0" smtClean="0">
                <a:latin typeface="Calibri" pitchFamily="34" charset="0"/>
                <a:ea typeface="Cambria" pitchFamily="18" charset="0"/>
                <a:cs typeface="Calibri" pitchFamily="34" charset="0"/>
              </a:rPr>
              <a:t>sözcük oluşumu, </a:t>
            </a:r>
            <a:r>
              <a:rPr lang="tr-TR" sz="3200" dirty="0" err="1">
                <a:latin typeface="Calibri" pitchFamily="34" charset="0"/>
                <a:ea typeface="Cambria" pitchFamily="18" charset="0"/>
                <a:cs typeface="Calibri" pitchFamily="34" charset="0"/>
              </a:rPr>
              <a:t>sözdizimsel</a:t>
            </a:r>
            <a:r>
              <a:rPr lang="tr-TR" sz="3200" dirty="0">
                <a:latin typeface="Calibri" pitchFamily="34" charset="0"/>
                <a:ea typeface="Cambria" pitchFamily="18" charset="0"/>
                <a:cs typeface="Calibri" pitchFamily="34" charset="0"/>
              </a:rPr>
              <a:t> ve metin-dilbilimsel düzeylerde belirli özelliklerle karakterize edilir</a:t>
            </a:r>
            <a:r>
              <a:rPr lang="tr-TR" dirty="0">
                <a:latin typeface="Calibri" pitchFamily="34" charset="0"/>
                <a:cs typeface="Calibri" pitchFamily="34" charset="0"/>
              </a:rPr>
              <a:t>.</a:t>
            </a:r>
          </a:p>
        </p:txBody>
      </p:sp>
    </p:spTree>
    <p:extLst>
      <p:ext uri="{BB962C8B-B14F-4D97-AF65-F5344CB8AC3E}">
        <p14:creationId xmlns:p14="http://schemas.microsoft.com/office/powerpoint/2010/main" val="2994276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1600200"/>
            <a:ext cx="8316416" cy="4873625"/>
          </a:xfrm>
        </p:spPr>
        <p:txBody>
          <a:bodyPr>
            <a:normAutofit/>
          </a:bodyPr>
          <a:lstStyle/>
          <a:p>
            <a:r>
              <a:rPr lang="tr-TR" sz="3200" b="1" dirty="0" smtClean="0">
                <a:latin typeface="Calibri" pitchFamily="34" charset="0"/>
                <a:cs typeface="Calibri" pitchFamily="34" charset="0"/>
              </a:rPr>
              <a:t>TEKNİK ARAÇ</a:t>
            </a:r>
          </a:p>
          <a:p>
            <a:r>
              <a:rPr lang="tr-TR" sz="3200" dirty="0">
                <a:latin typeface="Calibri" pitchFamily="34" charset="0"/>
                <a:cs typeface="Calibri" pitchFamily="34" charset="0"/>
              </a:rPr>
              <a:t>Teknik ortam boyutu, belgelerin tipografisini, düzenini ve web tasarımını içerir</a:t>
            </a:r>
            <a:r>
              <a:rPr lang="tr-TR" sz="3200" dirty="0" smtClean="0">
                <a:latin typeface="Calibri" pitchFamily="34" charset="0"/>
                <a:cs typeface="Calibri" pitchFamily="34" charset="0"/>
              </a:rPr>
              <a:t>.</a:t>
            </a:r>
          </a:p>
          <a:p>
            <a:r>
              <a:rPr lang="tr-TR" sz="3200" dirty="0" smtClean="0">
                <a:latin typeface="Calibri" pitchFamily="34" charset="0"/>
                <a:cs typeface="Calibri" pitchFamily="34" charset="0"/>
              </a:rPr>
              <a:t>Bu </a:t>
            </a:r>
            <a:r>
              <a:rPr lang="tr-TR" sz="3200" dirty="0">
                <a:latin typeface="Calibri" pitchFamily="34" charset="0"/>
                <a:cs typeface="Calibri" pitchFamily="34" charset="0"/>
              </a:rPr>
              <a:t>aynı zamanda resimler, grafikler, fotoğraflar, ses dizileri, videolar, bilgisayar programları vb. gibi illüstrasyonların kullanımını da içerir.</a:t>
            </a:r>
          </a:p>
        </p:txBody>
      </p:sp>
    </p:spTree>
    <p:extLst>
      <p:ext uri="{BB962C8B-B14F-4D97-AF65-F5344CB8AC3E}">
        <p14:creationId xmlns:p14="http://schemas.microsoft.com/office/powerpoint/2010/main" val="1938817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4294967295"/>
          </p:nvPr>
        </p:nvSpPr>
        <p:spPr>
          <a:xfrm>
            <a:off x="0" y="260648"/>
            <a:ext cx="8748464" cy="6213177"/>
          </a:xfrm>
        </p:spPr>
        <p:txBody>
          <a:bodyPr/>
          <a:lstStyle/>
          <a:p>
            <a:r>
              <a:rPr lang="tr-TR" sz="3200" b="1" cap="all" dirty="0" smtClean="0">
                <a:solidFill>
                  <a:srgbClr val="000000"/>
                </a:solidFill>
                <a:latin typeface="Calibri" pitchFamily="34" charset="0"/>
                <a:ea typeface="+mj-ea"/>
                <a:cs typeface="Calibri" pitchFamily="34" charset="0"/>
              </a:rPr>
              <a:t>ÇALIŞMA SÜREÇLERİ</a:t>
            </a:r>
          </a:p>
          <a:p>
            <a:r>
              <a:rPr lang="tr-TR" dirty="0">
                <a:latin typeface="Calibri" pitchFamily="34" charset="0"/>
                <a:cs typeface="Calibri" pitchFamily="34" charset="0"/>
              </a:rPr>
              <a:t>Hem görevlerin </a:t>
            </a:r>
            <a:r>
              <a:rPr lang="tr-TR" dirty="0" smtClean="0">
                <a:latin typeface="Calibri" pitchFamily="34" charset="0"/>
                <a:cs typeface="Calibri" pitchFamily="34" charset="0"/>
              </a:rPr>
              <a:t>hem de  alt </a:t>
            </a:r>
            <a:r>
              <a:rPr lang="tr-TR" dirty="0">
                <a:latin typeface="Calibri" pitchFamily="34" charset="0"/>
                <a:cs typeface="Calibri" pitchFamily="34" charset="0"/>
              </a:rPr>
              <a:t>görevlerin bir süreç halinde düzenlenmesi </a:t>
            </a:r>
            <a:r>
              <a:rPr lang="tr-TR" dirty="0" smtClean="0">
                <a:latin typeface="Calibri" pitchFamily="34" charset="0"/>
                <a:cs typeface="Calibri" pitchFamily="34" charset="0"/>
              </a:rPr>
              <a:t>ve araçlar </a:t>
            </a:r>
            <a:r>
              <a:rPr lang="tr-TR" dirty="0">
                <a:latin typeface="Calibri" pitchFamily="34" charset="0"/>
                <a:cs typeface="Calibri" pitchFamily="34" charset="0"/>
              </a:rPr>
              <a:t>iş süreçleri boyutunda tanımlanmalıdır</a:t>
            </a:r>
            <a:r>
              <a:rPr lang="tr-TR" dirty="0" smtClean="0">
                <a:latin typeface="Calibri" pitchFamily="34" charset="0"/>
                <a:cs typeface="Calibri" pitchFamily="34" charset="0"/>
              </a:rPr>
              <a:t>.</a:t>
            </a:r>
          </a:p>
          <a:p>
            <a:r>
              <a:rPr lang="tr-TR" dirty="0" smtClean="0">
                <a:latin typeface="Calibri" pitchFamily="34" charset="0"/>
                <a:cs typeface="Calibri" pitchFamily="34" charset="0"/>
              </a:rPr>
              <a:t>Yalnızca </a:t>
            </a:r>
            <a:r>
              <a:rPr lang="tr-TR" dirty="0">
                <a:latin typeface="Calibri" pitchFamily="34" charset="0"/>
                <a:cs typeface="Calibri" pitchFamily="34" charset="0"/>
              </a:rPr>
              <a:t>çeviri görevlerinin kendileri dikkate alındığında, teknik çeviride ortak bir görev listesi aşağıdaki gibidir</a:t>
            </a:r>
            <a:r>
              <a:rPr lang="tr-TR" dirty="0" smtClean="0">
                <a:latin typeface="Calibri" pitchFamily="34" charset="0"/>
                <a:cs typeface="Calibri" pitchFamily="34" charset="0"/>
              </a:rPr>
              <a:t>:</a:t>
            </a:r>
          </a:p>
          <a:p>
            <a:r>
              <a:rPr lang="tr-TR" dirty="0" smtClean="0">
                <a:latin typeface="Calibri" pitchFamily="34" charset="0"/>
                <a:cs typeface="Calibri" pitchFamily="34" charset="0"/>
              </a:rPr>
              <a:t>Kaynak </a:t>
            </a:r>
            <a:r>
              <a:rPr lang="tr-TR" dirty="0">
                <a:latin typeface="Calibri" pitchFamily="34" charset="0"/>
                <a:cs typeface="Calibri" pitchFamily="34" charset="0"/>
              </a:rPr>
              <a:t>belgenin </a:t>
            </a:r>
            <a:r>
              <a:rPr lang="tr-TR" dirty="0" smtClean="0">
                <a:latin typeface="Calibri" pitchFamily="34" charset="0"/>
                <a:cs typeface="Calibri" pitchFamily="34" charset="0"/>
              </a:rPr>
              <a:t>alınması</a:t>
            </a:r>
          </a:p>
          <a:p>
            <a:r>
              <a:rPr lang="tr-TR" dirty="0" smtClean="0">
                <a:latin typeface="Calibri" pitchFamily="34" charset="0"/>
                <a:cs typeface="Calibri" pitchFamily="34" charset="0"/>
              </a:rPr>
              <a:t>İş </a:t>
            </a:r>
            <a:r>
              <a:rPr lang="tr-TR" dirty="0">
                <a:latin typeface="Calibri" pitchFamily="34" charset="0"/>
                <a:cs typeface="Calibri" pitchFamily="34" charset="0"/>
              </a:rPr>
              <a:t>şartnamesinin </a:t>
            </a:r>
            <a:r>
              <a:rPr lang="tr-TR" dirty="0" smtClean="0">
                <a:latin typeface="Calibri" pitchFamily="34" charset="0"/>
                <a:cs typeface="Calibri" pitchFamily="34" charset="0"/>
              </a:rPr>
              <a:t>alınması</a:t>
            </a:r>
          </a:p>
          <a:p>
            <a:r>
              <a:rPr lang="tr-TR" dirty="0" smtClean="0">
                <a:latin typeface="Calibri" pitchFamily="34" charset="0"/>
                <a:cs typeface="Calibri" pitchFamily="34" charset="0"/>
              </a:rPr>
              <a:t>Bilgi araştırması</a:t>
            </a:r>
          </a:p>
          <a:p>
            <a:r>
              <a:rPr lang="tr-TR" dirty="0" smtClean="0">
                <a:latin typeface="Calibri" pitchFamily="34" charset="0"/>
                <a:cs typeface="Calibri" pitchFamily="34" charset="0"/>
              </a:rPr>
              <a:t>İşin planlanması</a:t>
            </a:r>
          </a:p>
          <a:p>
            <a:r>
              <a:rPr lang="tr-TR" dirty="0" smtClean="0">
                <a:latin typeface="Calibri" pitchFamily="34" charset="0"/>
                <a:cs typeface="Calibri" pitchFamily="34" charset="0"/>
              </a:rPr>
              <a:t>Çeviri </a:t>
            </a:r>
          </a:p>
          <a:p>
            <a:r>
              <a:rPr lang="tr-TR" dirty="0" smtClean="0">
                <a:latin typeface="Calibri" pitchFamily="34" charset="0"/>
                <a:cs typeface="Calibri" pitchFamily="34" charset="0"/>
              </a:rPr>
              <a:t>Biçimlendirme</a:t>
            </a:r>
          </a:p>
          <a:p>
            <a:r>
              <a:rPr lang="tr-TR" dirty="0" smtClean="0">
                <a:latin typeface="Calibri" pitchFamily="34" charset="0"/>
                <a:cs typeface="Calibri" pitchFamily="34" charset="0"/>
              </a:rPr>
              <a:t>Gözden Geçirme</a:t>
            </a:r>
          </a:p>
          <a:p>
            <a:r>
              <a:rPr lang="tr-TR" dirty="0" smtClean="0">
                <a:latin typeface="Calibri" pitchFamily="34" charset="0"/>
                <a:cs typeface="Calibri" pitchFamily="34" charset="0"/>
              </a:rPr>
              <a:t>Sonuçlandırma</a:t>
            </a:r>
            <a:endParaRPr lang="tr-TR" dirty="0">
              <a:latin typeface="Calibri" pitchFamily="34" charset="0"/>
              <a:cs typeface="Calibri" pitchFamily="34" charset="0"/>
            </a:endParaRPr>
          </a:p>
        </p:txBody>
      </p:sp>
    </p:spTree>
    <p:extLst>
      <p:ext uri="{BB962C8B-B14F-4D97-AF65-F5344CB8AC3E}">
        <p14:creationId xmlns:p14="http://schemas.microsoft.com/office/powerpoint/2010/main" val="14621233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88</TotalTime>
  <Words>741</Words>
  <Application>Microsoft Office PowerPoint</Application>
  <PresentationFormat>Ekran Gösterisi (4:3)</PresentationFormat>
  <Paragraphs>74</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Cumba</vt:lpstr>
      <vt:lpstr>TEKNİK ÇEVİRİ NEDİR?</vt:lpstr>
      <vt:lpstr>TEKNİK ÇEVİRİ NEDİR?</vt:lpstr>
      <vt:lpstr>PowerPoint Sunusu</vt:lpstr>
      <vt:lpstr>TEKNİK ÇEVİRİ NEDEN ÖNEMLİDİR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TEKNİK ÇEVİRİ NEDİR?</dc:title>
  <dc:creator>Hulya CEYLAN</dc:creator>
  <cp:lastModifiedBy>Hulya CEYLAN</cp:lastModifiedBy>
  <cp:revision>9</cp:revision>
  <dcterms:created xsi:type="dcterms:W3CDTF">2024-02-20T10:34:46Z</dcterms:created>
  <dcterms:modified xsi:type="dcterms:W3CDTF">2024-02-20T12:13:14Z</dcterms:modified>
</cp:coreProperties>
</file>