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9" r:id="rId3"/>
    <p:sldId id="264" r:id="rId4"/>
    <p:sldId id="265" r:id="rId5"/>
    <p:sldId id="266" r:id="rId6"/>
    <p:sldId id="267" r:id="rId7"/>
    <p:sldId id="268" r:id="rId8"/>
    <p:sldId id="270" r:id="rId9"/>
    <p:sldId id="271" r:id="rId10"/>
    <p:sldId id="272" r:id="rId11"/>
    <p:sldId id="273" r:id="rId12"/>
    <p:sldId id="274" r:id="rId13"/>
    <p:sldId id="275" r:id="rId14"/>
    <p:sldId id="276" r:id="rId15"/>
    <p:sldId id="277" r:id="rId16"/>
    <p:sldId id="278" r:id="rId17"/>
    <p:sldId id="27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529"/>
  </p:normalViewPr>
  <p:slideViewPr>
    <p:cSldViewPr snapToGrid="0" snapToObjects="1">
      <p:cViewPr>
        <p:scale>
          <a:sx n="76" d="100"/>
          <a:sy n="76" d="100"/>
        </p:scale>
        <p:origin x="-954" y="2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Medeni Usul Hukuku</a:t>
            </a:r>
          </a:p>
        </p:txBody>
      </p:sp>
      <p:sp>
        <p:nvSpPr>
          <p:cNvPr id="3" name="Metin kutusu 2">
            <a:extLst>
              <a:ext uri="{FF2B5EF4-FFF2-40B4-BE49-F238E27FC236}">
                <a16:creationId xmlns:a16="http://schemas.microsoft.com/office/drawing/2014/main" xmlns=""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smtClean="0"/>
              <a:t>Davaların birleştirilmesi ve ayrılması</a:t>
            </a:r>
            <a:endParaRPr lang="tr-TR" dirty="0"/>
          </a:p>
        </p:txBody>
      </p:sp>
      <p:sp>
        <p:nvSpPr>
          <p:cNvPr id="5" name="Alt Başlık 4"/>
          <p:cNvSpPr>
            <a:spLocks noGrp="1"/>
          </p:cNvSpPr>
          <p:nvPr>
            <p:ph type="subTitle" idx="1"/>
          </p:nvPr>
        </p:nvSpPr>
        <p:spPr>
          <a:xfrm>
            <a:off x="776614" y="2161783"/>
            <a:ext cx="7853819" cy="3900814"/>
          </a:xfrm>
        </p:spPr>
        <p:txBody>
          <a:bodyPr>
            <a:normAutofit/>
          </a:bodyPr>
          <a:lstStyle/>
          <a:p>
            <a:pPr algn="just"/>
            <a:r>
              <a:rPr lang="tr-TR" sz="2400" dirty="0" smtClean="0">
                <a:solidFill>
                  <a:schemeClr val="tx1"/>
                </a:solidFill>
              </a:rPr>
              <a:t>Amaç: 1. usul ekonomisi 2. çelişkili kararların verilmesi</a:t>
            </a:r>
          </a:p>
          <a:p>
            <a:pPr algn="just"/>
            <a:endParaRPr lang="tr-TR" sz="2400" dirty="0">
              <a:solidFill>
                <a:schemeClr val="tx1"/>
              </a:solidFill>
            </a:endParaRPr>
          </a:p>
          <a:p>
            <a:pPr algn="just"/>
            <a:r>
              <a:rPr lang="tr-TR" sz="2400" dirty="0" smtClean="0">
                <a:solidFill>
                  <a:schemeClr val="tx1"/>
                </a:solidFill>
              </a:rPr>
              <a:t>Davaların birleştirilmesinin temel koşulu: Davalar arasında bağlantı bulunması. Bağlantı:</a:t>
            </a:r>
          </a:p>
          <a:p>
            <a:pPr algn="just"/>
            <a:r>
              <a:rPr lang="tr-TR" sz="2400" dirty="0" smtClean="0">
                <a:solidFill>
                  <a:schemeClr val="tx1"/>
                </a:solidFill>
              </a:rPr>
              <a:t>*davalar aynı veya benzer sebeplerden doğuyorsa.</a:t>
            </a:r>
          </a:p>
          <a:p>
            <a:pPr algn="just"/>
            <a:r>
              <a:rPr lang="tr-TR" sz="2400" dirty="0" smtClean="0">
                <a:solidFill>
                  <a:schemeClr val="tx1"/>
                </a:solidFill>
              </a:rPr>
              <a:t>*biri hakkında verilecek hüküm diğerini de etkiliyorsa.</a:t>
            </a:r>
          </a:p>
          <a:p>
            <a:pPr algn="just"/>
            <a:endParaRPr lang="tr-TR" sz="2400" dirty="0" smtClean="0">
              <a:solidFill>
                <a:schemeClr val="tx1"/>
              </a:solidFill>
            </a:endParaRPr>
          </a:p>
          <a:p>
            <a:pPr algn="just"/>
            <a:endParaRPr lang="tr-TR" sz="2400" dirty="0" smtClean="0">
              <a:solidFill>
                <a:schemeClr val="tx1"/>
              </a:solidFill>
            </a:endParaRPr>
          </a:p>
        </p:txBody>
      </p:sp>
      <p:sp>
        <p:nvSpPr>
          <p:cNvPr id="3" name="Metin kutusu 2">
            <a:extLst>
              <a:ext uri="{FF2B5EF4-FFF2-40B4-BE49-F238E27FC236}">
                <a16:creationId xmlns:a16="http://schemas.microsoft.com/office/drawing/2014/main" xmlns=""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1485330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smtClean="0"/>
              <a:t>Davaların birleştirilmesi ve ayrılması</a:t>
            </a:r>
            <a:endParaRPr lang="tr-TR" dirty="0"/>
          </a:p>
        </p:txBody>
      </p:sp>
      <p:sp>
        <p:nvSpPr>
          <p:cNvPr id="5" name="Alt Başlık 4"/>
          <p:cNvSpPr>
            <a:spLocks noGrp="1"/>
          </p:cNvSpPr>
          <p:nvPr>
            <p:ph type="subTitle" idx="1"/>
          </p:nvPr>
        </p:nvSpPr>
        <p:spPr>
          <a:xfrm>
            <a:off x="776614" y="2161783"/>
            <a:ext cx="7853819" cy="3900814"/>
          </a:xfrm>
        </p:spPr>
        <p:txBody>
          <a:bodyPr>
            <a:normAutofit fontScale="92500" lnSpcReduction="20000"/>
          </a:bodyPr>
          <a:lstStyle/>
          <a:p>
            <a:pPr algn="just"/>
            <a:r>
              <a:rPr lang="tr-TR" sz="2400" dirty="0" smtClean="0">
                <a:solidFill>
                  <a:schemeClr val="tx1"/>
                </a:solidFill>
              </a:rPr>
              <a:t>Amaç: 1. usul ekonomisi 2. çelişkili kararların verilmesi</a:t>
            </a:r>
          </a:p>
          <a:p>
            <a:pPr algn="just"/>
            <a:endParaRPr lang="tr-TR" sz="2400" dirty="0">
              <a:solidFill>
                <a:schemeClr val="tx1"/>
              </a:solidFill>
            </a:endParaRPr>
          </a:p>
          <a:p>
            <a:pPr algn="just"/>
            <a:r>
              <a:rPr lang="tr-TR" sz="2400" dirty="0" smtClean="0">
                <a:solidFill>
                  <a:schemeClr val="tx1"/>
                </a:solidFill>
              </a:rPr>
              <a:t>Davaların birleştirilmesinin temel koşulu: Davalar arasında bağlantı bulunması. Bağlantı:</a:t>
            </a:r>
          </a:p>
          <a:p>
            <a:pPr algn="just"/>
            <a:r>
              <a:rPr lang="tr-TR" sz="2400" dirty="0" smtClean="0">
                <a:solidFill>
                  <a:schemeClr val="tx1"/>
                </a:solidFill>
              </a:rPr>
              <a:t>*davalar aynı veya benzer sebeplerden doğuyorsa.</a:t>
            </a:r>
          </a:p>
          <a:p>
            <a:pPr algn="just"/>
            <a:r>
              <a:rPr lang="tr-TR" sz="2400" dirty="0" smtClean="0">
                <a:solidFill>
                  <a:schemeClr val="tx1"/>
                </a:solidFill>
              </a:rPr>
              <a:t>*biri hakkında verilecek hüküm diğerini de etkiliyorsa.</a:t>
            </a:r>
          </a:p>
          <a:p>
            <a:pPr algn="just"/>
            <a:endParaRPr lang="tr-TR" sz="2400" dirty="0" smtClean="0">
              <a:solidFill>
                <a:schemeClr val="tx1"/>
              </a:solidFill>
            </a:endParaRPr>
          </a:p>
          <a:p>
            <a:pPr algn="just"/>
            <a:r>
              <a:rPr lang="tr-TR" sz="2400" dirty="0" smtClean="0">
                <a:solidFill>
                  <a:schemeClr val="tx1"/>
                </a:solidFill>
              </a:rPr>
              <a:t>A’nın B’ye karşı açtığı kendisine ait taşınmazın üzerindeki binanın yapılmasını engellemek amacıyla açtığı müdahalenin meni davası ile B’nin iyiniyetli olarak A’ya ait taşınmaz üzerine yapmış olduğu binanın, araziden daha kıymetli olması sebebiyle açtığı taşınmazın mülkiyetinin devredilmesine ilişkin davanın birleştirilmesi.</a:t>
            </a:r>
            <a:endParaRPr lang="tr-TR" sz="2400" dirty="0" smtClean="0">
              <a:solidFill>
                <a:schemeClr val="tx1"/>
              </a:solidFill>
            </a:endParaRPr>
          </a:p>
        </p:txBody>
      </p:sp>
      <p:sp>
        <p:nvSpPr>
          <p:cNvPr id="3" name="Metin kutusu 2">
            <a:extLst>
              <a:ext uri="{FF2B5EF4-FFF2-40B4-BE49-F238E27FC236}">
                <a16:creationId xmlns:a16="http://schemas.microsoft.com/office/drawing/2014/main" xmlns=""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1958622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smtClean="0"/>
              <a:t>Davaların birleştirilmesi ve ayrılması</a:t>
            </a:r>
            <a:endParaRPr lang="tr-TR" dirty="0"/>
          </a:p>
        </p:txBody>
      </p:sp>
      <p:sp>
        <p:nvSpPr>
          <p:cNvPr id="5" name="Alt Başlık 4"/>
          <p:cNvSpPr>
            <a:spLocks noGrp="1"/>
          </p:cNvSpPr>
          <p:nvPr>
            <p:ph type="subTitle" idx="1"/>
          </p:nvPr>
        </p:nvSpPr>
        <p:spPr>
          <a:xfrm>
            <a:off x="776614" y="2161783"/>
            <a:ext cx="7853819" cy="3900814"/>
          </a:xfrm>
        </p:spPr>
        <p:txBody>
          <a:bodyPr>
            <a:noAutofit/>
          </a:bodyPr>
          <a:lstStyle/>
          <a:p>
            <a:pPr algn="just"/>
            <a:r>
              <a:rPr lang="tr-TR" sz="2000" dirty="0" smtClean="0">
                <a:solidFill>
                  <a:schemeClr val="tx1"/>
                </a:solidFill>
              </a:rPr>
              <a:t>Birleştirilmesi usulü:</a:t>
            </a:r>
          </a:p>
          <a:p>
            <a:pPr algn="just"/>
            <a:endParaRPr lang="tr-TR" sz="2000" dirty="0">
              <a:solidFill>
                <a:schemeClr val="tx1"/>
              </a:solidFill>
            </a:endParaRPr>
          </a:p>
          <a:p>
            <a:pPr algn="just"/>
            <a:r>
              <a:rPr lang="tr-TR" sz="2000" dirty="0" smtClean="0">
                <a:solidFill>
                  <a:schemeClr val="tx1"/>
                </a:solidFill>
              </a:rPr>
              <a:t>m. 166</a:t>
            </a:r>
          </a:p>
          <a:p>
            <a:pPr marL="457200" indent="-457200" algn="just">
              <a:buAutoNum type="arabicPeriod"/>
            </a:pPr>
            <a:r>
              <a:rPr lang="tr-TR" sz="2000" dirty="0" smtClean="0">
                <a:solidFill>
                  <a:schemeClr val="tx1"/>
                </a:solidFill>
              </a:rPr>
              <a:t>Aynı yargı yerinde açılmışsa. </a:t>
            </a:r>
            <a:endParaRPr lang="tr-TR" sz="2000" dirty="0">
              <a:solidFill>
                <a:schemeClr val="tx1"/>
              </a:solidFill>
            </a:endParaRPr>
          </a:p>
          <a:p>
            <a:pPr algn="just"/>
            <a:r>
              <a:rPr lang="tr-TR" sz="2000" dirty="0" smtClean="0">
                <a:solidFill>
                  <a:schemeClr val="tx1"/>
                </a:solidFill>
              </a:rPr>
              <a:t>		*davanın her aşamasında.</a:t>
            </a:r>
          </a:p>
          <a:p>
            <a:pPr algn="just"/>
            <a:r>
              <a:rPr lang="tr-TR" sz="2000" dirty="0">
                <a:solidFill>
                  <a:schemeClr val="tx1"/>
                </a:solidFill>
              </a:rPr>
              <a:t>	</a:t>
            </a:r>
            <a:r>
              <a:rPr lang="tr-TR" sz="2000" dirty="0" smtClean="0">
                <a:solidFill>
                  <a:schemeClr val="tx1"/>
                </a:solidFill>
              </a:rPr>
              <a:t>	* kendiliğinden veya talep üzerine.</a:t>
            </a:r>
          </a:p>
          <a:p>
            <a:pPr algn="just"/>
            <a:r>
              <a:rPr lang="tr-TR" sz="2000" dirty="0">
                <a:solidFill>
                  <a:schemeClr val="tx1"/>
                </a:solidFill>
              </a:rPr>
              <a:t>	</a:t>
            </a:r>
            <a:r>
              <a:rPr lang="tr-TR" sz="2000" dirty="0" smtClean="0">
                <a:solidFill>
                  <a:schemeClr val="tx1"/>
                </a:solidFill>
              </a:rPr>
              <a:t>	* ikinci davanın açıldığı mahkemece karar verilir.</a:t>
            </a:r>
          </a:p>
          <a:p>
            <a:pPr algn="just"/>
            <a:r>
              <a:rPr lang="tr-TR" sz="2000" dirty="0" smtClean="0">
                <a:solidFill>
                  <a:schemeClr val="tx1"/>
                </a:solidFill>
              </a:rPr>
              <a:t>2.	Farklı yargı yerinde açılmışsa.</a:t>
            </a:r>
          </a:p>
          <a:p>
            <a:pPr lvl="1" algn="just"/>
            <a:r>
              <a:rPr lang="tr-TR" sz="2000" dirty="0" smtClean="0">
                <a:solidFill>
                  <a:schemeClr val="tx1"/>
                </a:solidFill>
              </a:rPr>
              <a:t>	* davanın her aşamasında.</a:t>
            </a:r>
          </a:p>
          <a:p>
            <a:pPr lvl="1" algn="just"/>
            <a:r>
              <a:rPr lang="tr-TR" sz="2000" dirty="0">
                <a:solidFill>
                  <a:schemeClr val="tx1"/>
                </a:solidFill>
              </a:rPr>
              <a:t>	</a:t>
            </a:r>
            <a:r>
              <a:rPr lang="tr-TR" sz="2000" dirty="0" smtClean="0">
                <a:solidFill>
                  <a:schemeClr val="tx1"/>
                </a:solidFill>
              </a:rPr>
              <a:t>*talep üzerine</a:t>
            </a:r>
          </a:p>
          <a:p>
            <a:pPr lvl="1" algn="just"/>
            <a:r>
              <a:rPr lang="tr-TR" sz="2000" dirty="0">
                <a:solidFill>
                  <a:schemeClr val="tx1"/>
                </a:solidFill>
              </a:rPr>
              <a:t>	</a:t>
            </a:r>
            <a:r>
              <a:rPr lang="tr-TR" sz="2000" dirty="0" smtClean="0">
                <a:solidFill>
                  <a:schemeClr val="tx1"/>
                </a:solidFill>
              </a:rPr>
              <a:t>*ikinci davanın açıldığı mahkemeden talep edilir.</a:t>
            </a:r>
            <a:endParaRPr lang="tr-TR" sz="2000" dirty="0" smtClean="0">
              <a:solidFill>
                <a:schemeClr val="tx1"/>
              </a:solidFill>
            </a:endParaRPr>
          </a:p>
        </p:txBody>
      </p:sp>
      <p:sp>
        <p:nvSpPr>
          <p:cNvPr id="3" name="Metin kutusu 2">
            <a:extLst>
              <a:ext uri="{FF2B5EF4-FFF2-40B4-BE49-F238E27FC236}">
                <a16:creationId xmlns:a16="http://schemas.microsoft.com/office/drawing/2014/main" xmlns=""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1102370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smtClean="0"/>
              <a:t>Davaların birleştirilmesi ve ayrılması</a:t>
            </a:r>
            <a:endParaRPr lang="tr-TR" dirty="0"/>
          </a:p>
        </p:txBody>
      </p:sp>
      <p:sp>
        <p:nvSpPr>
          <p:cNvPr id="5" name="Alt Başlık 4"/>
          <p:cNvSpPr>
            <a:spLocks noGrp="1"/>
          </p:cNvSpPr>
          <p:nvPr>
            <p:ph type="subTitle" idx="1"/>
          </p:nvPr>
        </p:nvSpPr>
        <p:spPr>
          <a:xfrm>
            <a:off x="776614" y="2161783"/>
            <a:ext cx="7853819" cy="3900814"/>
          </a:xfrm>
        </p:spPr>
        <p:txBody>
          <a:bodyPr>
            <a:noAutofit/>
          </a:bodyPr>
          <a:lstStyle/>
          <a:p>
            <a:pPr algn="just"/>
            <a:r>
              <a:rPr lang="tr-TR" sz="2000" dirty="0" smtClean="0">
                <a:solidFill>
                  <a:schemeClr val="tx1"/>
                </a:solidFill>
              </a:rPr>
              <a:t>Aynı yargı çevresindeki mahkemeler arasındaki birleştirme kararında esas hakkında hükümle birlikte istinafa başvurulur. (m. 168)</a:t>
            </a:r>
          </a:p>
          <a:p>
            <a:pPr algn="just"/>
            <a:endParaRPr lang="tr-TR" sz="2000" dirty="0">
              <a:solidFill>
                <a:schemeClr val="tx1"/>
              </a:solidFill>
            </a:endParaRPr>
          </a:p>
          <a:p>
            <a:pPr algn="just"/>
            <a:r>
              <a:rPr lang="tr-TR" sz="2000" dirty="0" smtClean="0">
                <a:solidFill>
                  <a:schemeClr val="tx1"/>
                </a:solidFill>
              </a:rPr>
              <a:t>Farklı yargı yerindeki mahkemeler arasındaki birleştirme kararına kanun yoluna başvurulur. Birleştirme kararının kesinleşmesiyle birlikte ilk mahkeme birleştirme kararıyla bağlıdır. (m.166/2)</a:t>
            </a:r>
          </a:p>
        </p:txBody>
      </p:sp>
      <p:sp>
        <p:nvSpPr>
          <p:cNvPr id="3" name="Metin kutusu 2">
            <a:extLst>
              <a:ext uri="{FF2B5EF4-FFF2-40B4-BE49-F238E27FC236}">
                <a16:creationId xmlns:a16="http://schemas.microsoft.com/office/drawing/2014/main" xmlns=""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3139592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smtClean="0"/>
              <a:t>Davaların birleştirilmesi ve ayrılması</a:t>
            </a:r>
            <a:endParaRPr lang="tr-TR" dirty="0"/>
          </a:p>
        </p:txBody>
      </p:sp>
      <p:sp>
        <p:nvSpPr>
          <p:cNvPr id="5" name="Alt Başlık 4"/>
          <p:cNvSpPr>
            <a:spLocks noGrp="1"/>
          </p:cNvSpPr>
          <p:nvPr>
            <p:ph type="subTitle" idx="1"/>
          </p:nvPr>
        </p:nvSpPr>
        <p:spPr>
          <a:xfrm>
            <a:off x="776614" y="2161782"/>
            <a:ext cx="7853819" cy="4289121"/>
          </a:xfrm>
        </p:spPr>
        <p:txBody>
          <a:bodyPr>
            <a:noAutofit/>
          </a:bodyPr>
          <a:lstStyle/>
          <a:p>
            <a:pPr algn="just"/>
            <a:r>
              <a:rPr lang="tr-TR" sz="2000" dirty="0" smtClean="0">
                <a:solidFill>
                  <a:schemeClr val="tx1"/>
                </a:solidFill>
              </a:rPr>
              <a:t>Davaların ayrılması (m.167).</a:t>
            </a:r>
          </a:p>
          <a:p>
            <a:pPr algn="just"/>
            <a:endParaRPr lang="tr-TR" sz="2000" dirty="0">
              <a:solidFill>
                <a:schemeClr val="tx1"/>
              </a:solidFill>
            </a:endParaRPr>
          </a:p>
          <a:p>
            <a:pPr algn="just"/>
            <a:r>
              <a:rPr lang="tr-TR" sz="2000" dirty="0" smtClean="0">
                <a:solidFill>
                  <a:schemeClr val="tx1"/>
                </a:solidFill>
              </a:rPr>
              <a:t>*Yargılamanın iyi bir şekilde yürütülmesini sağlamak için</a:t>
            </a:r>
          </a:p>
          <a:p>
            <a:pPr algn="just"/>
            <a:r>
              <a:rPr lang="tr-TR" sz="2000" dirty="0" smtClean="0">
                <a:solidFill>
                  <a:schemeClr val="tx1"/>
                </a:solidFill>
              </a:rPr>
              <a:t>*Davanın her aşamasında</a:t>
            </a:r>
          </a:p>
          <a:p>
            <a:pPr algn="just"/>
            <a:r>
              <a:rPr lang="tr-TR" sz="2000" dirty="0" smtClean="0">
                <a:solidFill>
                  <a:schemeClr val="tx1"/>
                </a:solidFill>
              </a:rPr>
              <a:t>*Talep üzerine veya kendiliğinden</a:t>
            </a:r>
          </a:p>
          <a:p>
            <a:pPr algn="just"/>
            <a:endParaRPr lang="tr-TR" sz="2000" dirty="0">
              <a:solidFill>
                <a:schemeClr val="tx1"/>
              </a:solidFill>
            </a:endParaRPr>
          </a:p>
          <a:p>
            <a:pPr algn="just"/>
            <a:r>
              <a:rPr lang="tr-TR" sz="2000" dirty="0" smtClean="0">
                <a:solidFill>
                  <a:schemeClr val="tx1"/>
                </a:solidFill>
              </a:rPr>
              <a:t>Karar verilir.</a:t>
            </a:r>
          </a:p>
          <a:p>
            <a:pPr algn="just"/>
            <a:endParaRPr lang="tr-TR" sz="2000" dirty="0" smtClean="0">
              <a:solidFill>
                <a:schemeClr val="tx1"/>
              </a:solidFill>
            </a:endParaRPr>
          </a:p>
          <a:p>
            <a:pPr algn="just"/>
            <a:r>
              <a:rPr lang="tr-TR" sz="2000" dirty="0" smtClean="0">
                <a:solidFill>
                  <a:schemeClr val="tx1"/>
                </a:solidFill>
              </a:rPr>
              <a:t>Ayrılan davalara aynı mahkemede bakılır.</a:t>
            </a:r>
            <a:endParaRPr lang="tr-TR" sz="2000" dirty="0">
              <a:solidFill>
                <a:schemeClr val="tx1"/>
              </a:solidFill>
            </a:endParaRPr>
          </a:p>
          <a:p>
            <a:pPr algn="just"/>
            <a:r>
              <a:rPr lang="tr-TR" sz="2000" dirty="0" smtClean="0">
                <a:solidFill>
                  <a:schemeClr val="tx1"/>
                </a:solidFill>
              </a:rPr>
              <a:t>Aynı yargı çevresinde yer alan aynı düzey ve sıfattaki hukuk mahkemelerindeki davalar hakkında verilen ayırma kararlarına esas hakkında hükümle birlikte istinaf yoluna başvurulur (m. 168)</a:t>
            </a:r>
          </a:p>
        </p:txBody>
      </p:sp>
      <p:sp>
        <p:nvSpPr>
          <p:cNvPr id="3" name="Metin kutusu 2">
            <a:extLst>
              <a:ext uri="{FF2B5EF4-FFF2-40B4-BE49-F238E27FC236}">
                <a16:creationId xmlns:a16="http://schemas.microsoft.com/office/drawing/2014/main" xmlns=""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9618691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smtClean="0"/>
              <a:t>İsticvap</a:t>
            </a:r>
            <a:endParaRPr lang="tr-TR" dirty="0"/>
          </a:p>
        </p:txBody>
      </p:sp>
      <p:sp>
        <p:nvSpPr>
          <p:cNvPr id="5" name="Alt Başlık 4"/>
          <p:cNvSpPr>
            <a:spLocks noGrp="1"/>
          </p:cNvSpPr>
          <p:nvPr>
            <p:ph type="subTitle" idx="1"/>
          </p:nvPr>
        </p:nvSpPr>
        <p:spPr>
          <a:xfrm>
            <a:off x="776614" y="2161783"/>
            <a:ext cx="7853819" cy="3900814"/>
          </a:xfrm>
        </p:spPr>
        <p:txBody>
          <a:bodyPr>
            <a:noAutofit/>
          </a:bodyPr>
          <a:lstStyle/>
          <a:p>
            <a:pPr algn="just"/>
            <a:r>
              <a:rPr lang="tr-TR" sz="2000" dirty="0" smtClean="0">
                <a:solidFill>
                  <a:schemeClr val="tx1"/>
                </a:solidFill>
              </a:rPr>
              <a:t>İkrar elde etmek amacıyla tarafların kendi aleyhlerinde olan hususlarda sorguya çekilmesidir.</a:t>
            </a:r>
          </a:p>
          <a:p>
            <a:pPr algn="just"/>
            <a:endParaRPr lang="tr-TR" sz="2000" dirty="0">
              <a:solidFill>
                <a:schemeClr val="tx1"/>
              </a:solidFill>
            </a:endParaRPr>
          </a:p>
          <a:p>
            <a:pPr algn="just"/>
            <a:r>
              <a:rPr lang="tr-TR" sz="2000" dirty="0" smtClean="0">
                <a:solidFill>
                  <a:schemeClr val="tx1"/>
                </a:solidFill>
              </a:rPr>
              <a:t>Tarafın dinlenmesinden farklıdır. İsticvap usulüne göre dinlenmelidir.</a:t>
            </a:r>
          </a:p>
          <a:p>
            <a:pPr algn="just"/>
            <a:endParaRPr lang="tr-TR" sz="2000" dirty="0">
              <a:solidFill>
                <a:schemeClr val="tx1"/>
              </a:solidFill>
            </a:endParaRPr>
          </a:p>
          <a:p>
            <a:pPr algn="just"/>
            <a:r>
              <a:rPr lang="tr-TR" sz="2000" dirty="0" smtClean="0">
                <a:solidFill>
                  <a:schemeClr val="tx1"/>
                </a:solidFill>
              </a:rPr>
              <a:t>İsticvap, delil değildir. Ancak vakıanın ispatında öneme sahiptir.</a:t>
            </a:r>
          </a:p>
          <a:p>
            <a:pPr algn="just"/>
            <a:endParaRPr lang="tr-TR" sz="2000" dirty="0">
              <a:solidFill>
                <a:schemeClr val="tx1"/>
              </a:solidFill>
            </a:endParaRPr>
          </a:p>
          <a:p>
            <a:pPr algn="just"/>
            <a:r>
              <a:rPr lang="tr-TR" sz="2000" dirty="0" smtClean="0">
                <a:solidFill>
                  <a:schemeClr val="tx1"/>
                </a:solidFill>
              </a:rPr>
              <a:t>Tahkikat aşamasında gerçekleşir.</a:t>
            </a:r>
          </a:p>
          <a:p>
            <a:pPr algn="just"/>
            <a:endParaRPr lang="tr-TR" sz="2000" dirty="0">
              <a:solidFill>
                <a:schemeClr val="tx1"/>
              </a:solidFill>
            </a:endParaRPr>
          </a:p>
          <a:p>
            <a:pPr algn="just"/>
            <a:r>
              <a:rPr lang="tr-TR" sz="2000" dirty="0" smtClean="0">
                <a:solidFill>
                  <a:schemeClr val="tx1"/>
                </a:solidFill>
              </a:rPr>
              <a:t>Taraflarca getirilme ilkesinin geçerli olduğu davalarda önemlidir.</a:t>
            </a:r>
          </a:p>
          <a:p>
            <a:pPr algn="just"/>
            <a:endParaRPr lang="tr-TR" sz="2000" dirty="0" smtClean="0">
              <a:solidFill>
                <a:schemeClr val="tx1"/>
              </a:solidFill>
            </a:endParaRPr>
          </a:p>
        </p:txBody>
      </p:sp>
      <p:sp>
        <p:nvSpPr>
          <p:cNvPr id="3" name="Metin kutusu 2">
            <a:extLst>
              <a:ext uri="{FF2B5EF4-FFF2-40B4-BE49-F238E27FC236}">
                <a16:creationId xmlns:a16="http://schemas.microsoft.com/office/drawing/2014/main" xmlns=""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2389850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smtClean="0"/>
              <a:t>İsticvap</a:t>
            </a:r>
            <a:endParaRPr lang="tr-TR" dirty="0"/>
          </a:p>
        </p:txBody>
      </p:sp>
      <p:sp>
        <p:nvSpPr>
          <p:cNvPr id="5" name="Alt Başlık 4"/>
          <p:cNvSpPr>
            <a:spLocks noGrp="1"/>
          </p:cNvSpPr>
          <p:nvPr>
            <p:ph type="subTitle" idx="1"/>
          </p:nvPr>
        </p:nvSpPr>
        <p:spPr>
          <a:xfrm>
            <a:off x="538620" y="2041742"/>
            <a:ext cx="8204548" cy="4146115"/>
          </a:xfrm>
        </p:spPr>
        <p:txBody>
          <a:bodyPr>
            <a:noAutofit/>
          </a:bodyPr>
          <a:lstStyle/>
          <a:p>
            <a:pPr algn="just"/>
            <a:r>
              <a:rPr lang="tr-TR" sz="2000" dirty="0" smtClean="0">
                <a:solidFill>
                  <a:schemeClr val="tx1"/>
                </a:solidFill>
              </a:rPr>
              <a:t>İsticvap davanın konusunu oluşturan vakıalar ve  onunla ilgili meselelerdir.</a:t>
            </a:r>
          </a:p>
          <a:p>
            <a:pPr algn="just"/>
            <a:endParaRPr lang="tr-TR" sz="2000" dirty="0">
              <a:solidFill>
                <a:schemeClr val="tx1"/>
              </a:solidFill>
            </a:endParaRPr>
          </a:p>
          <a:p>
            <a:pPr algn="just"/>
            <a:r>
              <a:rPr lang="tr-TR" sz="2000" dirty="0" smtClean="0">
                <a:solidFill>
                  <a:schemeClr val="tx1"/>
                </a:solidFill>
              </a:rPr>
              <a:t>Bizzat tarafın kendisi isticvap edilir. (veya kanuni temsilcisi)</a:t>
            </a:r>
          </a:p>
          <a:p>
            <a:pPr algn="just"/>
            <a:endParaRPr lang="tr-TR" sz="2000" dirty="0">
              <a:solidFill>
                <a:schemeClr val="tx1"/>
              </a:solidFill>
            </a:endParaRPr>
          </a:p>
          <a:p>
            <a:pPr algn="just"/>
            <a:r>
              <a:rPr lang="tr-TR" sz="2000" dirty="0" smtClean="0">
                <a:solidFill>
                  <a:schemeClr val="tx1"/>
                </a:solidFill>
              </a:rPr>
              <a:t>Davanın aydınlatılmasında da öneme sahiptir.</a:t>
            </a:r>
          </a:p>
          <a:p>
            <a:pPr algn="just"/>
            <a:endParaRPr lang="tr-TR" sz="2000" dirty="0">
              <a:solidFill>
                <a:schemeClr val="tx1"/>
              </a:solidFill>
            </a:endParaRPr>
          </a:p>
          <a:p>
            <a:pPr algn="just"/>
            <a:r>
              <a:rPr lang="tr-TR" sz="2000" dirty="0" smtClean="0">
                <a:solidFill>
                  <a:schemeClr val="tx1"/>
                </a:solidFill>
              </a:rPr>
              <a:t>Tarafın dinlenmesinden farklıdır. Tarafın dinlenmesi yargılamanın her aşamasında olur ve belirsizliği, çelişkiyi gidermek için ve hukuki dinlenilme hakkı gereği olur. </a:t>
            </a:r>
          </a:p>
          <a:p>
            <a:pPr algn="just"/>
            <a:endParaRPr lang="tr-TR" sz="2000" dirty="0">
              <a:solidFill>
                <a:schemeClr val="tx1"/>
              </a:solidFill>
            </a:endParaRPr>
          </a:p>
          <a:p>
            <a:pPr algn="just"/>
            <a:r>
              <a:rPr lang="tr-TR" sz="2000" dirty="0" smtClean="0">
                <a:solidFill>
                  <a:schemeClr val="tx1"/>
                </a:solidFill>
              </a:rPr>
              <a:t>İsticvapta ise ikrar elde etme amacı vardır ve belirli bir yaptırımı vardır.</a:t>
            </a:r>
          </a:p>
          <a:p>
            <a:pPr algn="just"/>
            <a:endParaRPr lang="tr-TR" sz="2000" dirty="0" smtClean="0">
              <a:solidFill>
                <a:schemeClr val="tx1"/>
              </a:solidFill>
            </a:endParaRPr>
          </a:p>
          <a:p>
            <a:pPr algn="just"/>
            <a:endParaRPr lang="tr-TR" sz="2000" dirty="0" smtClean="0">
              <a:solidFill>
                <a:schemeClr val="tx1"/>
              </a:solidFill>
            </a:endParaRPr>
          </a:p>
        </p:txBody>
      </p:sp>
      <p:sp>
        <p:nvSpPr>
          <p:cNvPr id="3" name="Metin kutusu 2">
            <a:extLst>
              <a:ext uri="{FF2B5EF4-FFF2-40B4-BE49-F238E27FC236}">
                <a16:creationId xmlns:a16="http://schemas.microsoft.com/office/drawing/2014/main" xmlns=""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2041030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smtClean="0"/>
              <a:t>İsticvap</a:t>
            </a:r>
            <a:endParaRPr lang="tr-TR" dirty="0"/>
          </a:p>
        </p:txBody>
      </p:sp>
      <p:sp>
        <p:nvSpPr>
          <p:cNvPr id="5" name="Alt Başlık 4"/>
          <p:cNvSpPr>
            <a:spLocks noGrp="1"/>
          </p:cNvSpPr>
          <p:nvPr>
            <p:ph type="subTitle" idx="1"/>
          </p:nvPr>
        </p:nvSpPr>
        <p:spPr>
          <a:xfrm>
            <a:off x="538620" y="2041742"/>
            <a:ext cx="8204548" cy="4146115"/>
          </a:xfrm>
        </p:spPr>
        <p:txBody>
          <a:bodyPr>
            <a:noAutofit/>
          </a:bodyPr>
          <a:lstStyle/>
          <a:p>
            <a:pPr algn="just"/>
            <a:r>
              <a:rPr lang="tr-TR" sz="2000" dirty="0" smtClean="0">
                <a:solidFill>
                  <a:schemeClr val="tx1"/>
                </a:solidFill>
              </a:rPr>
              <a:t>Kendiliğinden veya talep üzerine başvurulabilir.</a:t>
            </a:r>
          </a:p>
          <a:p>
            <a:pPr algn="just"/>
            <a:endParaRPr lang="tr-TR" sz="2000" dirty="0">
              <a:solidFill>
                <a:schemeClr val="tx1"/>
              </a:solidFill>
            </a:endParaRPr>
          </a:p>
          <a:p>
            <a:pPr algn="just"/>
            <a:r>
              <a:rPr lang="tr-TR" sz="2000" dirty="0" smtClean="0">
                <a:solidFill>
                  <a:schemeClr val="tx1"/>
                </a:solidFill>
              </a:rPr>
              <a:t>İsticvap edilecek tarafa </a:t>
            </a:r>
            <a:r>
              <a:rPr lang="tr-TR" sz="2000" dirty="0" err="1" smtClean="0">
                <a:solidFill>
                  <a:schemeClr val="tx1"/>
                </a:solidFill>
              </a:rPr>
              <a:t>meşruhatlı</a:t>
            </a:r>
            <a:r>
              <a:rPr lang="tr-TR" sz="2000" dirty="0" smtClean="0">
                <a:solidFill>
                  <a:schemeClr val="tx1"/>
                </a:solidFill>
              </a:rPr>
              <a:t> davetiye gönderilir. Davetiyede belirli gün ve saatte hazır bulunması </a:t>
            </a:r>
            <a:r>
              <a:rPr lang="tr-TR" sz="2000" dirty="0" err="1" smtClean="0">
                <a:solidFill>
                  <a:schemeClr val="tx1"/>
                </a:solidFill>
              </a:rPr>
              <a:t>gerektği</a:t>
            </a:r>
            <a:r>
              <a:rPr lang="tr-TR" sz="2000" dirty="0" smtClean="0">
                <a:solidFill>
                  <a:schemeClr val="tx1"/>
                </a:solidFill>
              </a:rPr>
              <a:t>, isticvap konusu vakıalar gösterilir, ilgili taraf gelmez veya gelip de sorulara cevap vermezse isticvap konusu vakıayı ikrar edilmiş </a:t>
            </a:r>
            <a:r>
              <a:rPr lang="tr-TR" sz="2000" smtClean="0">
                <a:solidFill>
                  <a:schemeClr val="tx1"/>
                </a:solidFill>
              </a:rPr>
              <a:t>sayılacağı ihtarı da yapılır (m.170)</a:t>
            </a:r>
            <a:endParaRPr lang="tr-TR" sz="2000" dirty="0" smtClean="0">
              <a:solidFill>
                <a:schemeClr val="tx1"/>
              </a:solidFill>
            </a:endParaRPr>
          </a:p>
          <a:p>
            <a:pPr algn="just"/>
            <a:endParaRPr lang="tr-TR" sz="2000" dirty="0" smtClean="0">
              <a:solidFill>
                <a:schemeClr val="tx1"/>
              </a:solidFill>
            </a:endParaRPr>
          </a:p>
        </p:txBody>
      </p:sp>
      <p:sp>
        <p:nvSpPr>
          <p:cNvPr id="3" name="Metin kutusu 2">
            <a:extLst>
              <a:ext uri="{FF2B5EF4-FFF2-40B4-BE49-F238E27FC236}">
                <a16:creationId xmlns:a16="http://schemas.microsoft.com/office/drawing/2014/main" xmlns=""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562469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smtClean="0"/>
              <a:t>Ön sorun-Bekletici sorun</a:t>
            </a:r>
            <a:endParaRPr lang="tr-TR" dirty="0"/>
          </a:p>
        </p:txBody>
      </p:sp>
      <p:sp>
        <p:nvSpPr>
          <p:cNvPr id="5" name="Alt Başlık 4"/>
          <p:cNvSpPr>
            <a:spLocks noGrp="1"/>
          </p:cNvSpPr>
          <p:nvPr>
            <p:ph type="subTitle" idx="1"/>
          </p:nvPr>
        </p:nvSpPr>
        <p:spPr>
          <a:xfrm>
            <a:off x="776614" y="2161783"/>
            <a:ext cx="7853819" cy="3900814"/>
          </a:xfrm>
        </p:spPr>
        <p:txBody>
          <a:bodyPr>
            <a:normAutofit/>
          </a:bodyPr>
          <a:lstStyle/>
          <a:p>
            <a:pPr algn="just"/>
            <a:r>
              <a:rPr lang="tr-TR" sz="2400" dirty="0" smtClean="0">
                <a:solidFill>
                  <a:schemeClr val="tx1"/>
                </a:solidFill>
              </a:rPr>
              <a:t>m.163-165</a:t>
            </a:r>
            <a:endParaRPr lang="tr-TR" sz="2400" dirty="0" smtClean="0">
              <a:solidFill>
                <a:schemeClr val="tx1"/>
              </a:solidFill>
            </a:endParaRPr>
          </a:p>
          <a:p>
            <a:pPr algn="just"/>
            <a:r>
              <a:rPr lang="tr-TR" sz="2400" dirty="0" smtClean="0">
                <a:solidFill>
                  <a:schemeClr val="tx1"/>
                </a:solidFill>
              </a:rPr>
              <a:t>Belgedeki sahteliğin ileri sürülmesi</a:t>
            </a:r>
          </a:p>
          <a:p>
            <a:pPr algn="just"/>
            <a:r>
              <a:rPr lang="tr-TR" sz="2400" dirty="0" smtClean="0">
                <a:solidFill>
                  <a:schemeClr val="tx1"/>
                </a:solidFill>
              </a:rPr>
              <a:t>Anayasaya aykırılık iddiası</a:t>
            </a:r>
          </a:p>
          <a:p>
            <a:pPr algn="just"/>
            <a:r>
              <a:rPr lang="tr-TR" sz="2400" dirty="0" smtClean="0">
                <a:solidFill>
                  <a:schemeClr val="tx1"/>
                </a:solidFill>
              </a:rPr>
              <a:t>Hakimin reddi talebi</a:t>
            </a:r>
          </a:p>
          <a:p>
            <a:pPr algn="just"/>
            <a:r>
              <a:rPr lang="tr-TR" sz="2400" dirty="0" smtClean="0">
                <a:solidFill>
                  <a:schemeClr val="tx1"/>
                </a:solidFill>
              </a:rPr>
              <a:t>Eski hale getirme talebi</a:t>
            </a:r>
          </a:p>
          <a:p>
            <a:pPr algn="just"/>
            <a:r>
              <a:rPr lang="tr-TR" sz="2400" dirty="0" smtClean="0">
                <a:solidFill>
                  <a:schemeClr val="tx1"/>
                </a:solidFill>
              </a:rPr>
              <a:t>İlk itirazlar</a:t>
            </a:r>
          </a:p>
          <a:p>
            <a:pPr algn="just"/>
            <a:endParaRPr lang="tr-TR" sz="2400" dirty="0">
              <a:solidFill>
                <a:schemeClr val="tx1"/>
              </a:solidFill>
            </a:endParaRPr>
          </a:p>
          <a:p>
            <a:pPr algn="just"/>
            <a:r>
              <a:rPr lang="tr-TR" sz="2400" dirty="0" smtClean="0">
                <a:solidFill>
                  <a:schemeClr val="tx1"/>
                </a:solidFill>
              </a:rPr>
              <a:t>Uyuşmazlığın esası hakkında yargılamaya devam edilebilmesi için öncelikle karara bağlanması gereken sorun.</a:t>
            </a:r>
          </a:p>
        </p:txBody>
      </p:sp>
      <p:sp>
        <p:nvSpPr>
          <p:cNvPr id="3" name="Metin kutusu 2">
            <a:extLst>
              <a:ext uri="{FF2B5EF4-FFF2-40B4-BE49-F238E27FC236}">
                <a16:creationId xmlns:a16="http://schemas.microsoft.com/office/drawing/2014/main" xmlns=""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597990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smtClean="0"/>
              <a:t>Ön sorun-Bekletici sorun</a:t>
            </a:r>
            <a:endParaRPr lang="tr-TR" dirty="0"/>
          </a:p>
        </p:txBody>
      </p:sp>
      <p:sp>
        <p:nvSpPr>
          <p:cNvPr id="5" name="Alt Başlık 4"/>
          <p:cNvSpPr>
            <a:spLocks noGrp="1"/>
          </p:cNvSpPr>
          <p:nvPr>
            <p:ph type="subTitle" idx="1"/>
          </p:nvPr>
        </p:nvSpPr>
        <p:spPr>
          <a:xfrm>
            <a:off x="776614" y="2161783"/>
            <a:ext cx="7853819" cy="3900814"/>
          </a:xfrm>
        </p:spPr>
        <p:txBody>
          <a:bodyPr>
            <a:normAutofit/>
          </a:bodyPr>
          <a:lstStyle/>
          <a:p>
            <a:pPr algn="just"/>
            <a:r>
              <a:rPr lang="tr-TR" sz="2400" dirty="0" smtClean="0">
                <a:solidFill>
                  <a:schemeClr val="tx1"/>
                </a:solidFill>
              </a:rPr>
              <a:t>m.163-165</a:t>
            </a:r>
            <a:endParaRPr lang="tr-TR" sz="2400" dirty="0" smtClean="0">
              <a:solidFill>
                <a:schemeClr val="tx1"/>
              </a:solidFill>
            </a:endParaRPr>
          </a:p>
          <a:p>
            <a:pPr algn="just"/>
            <a:r>
              <a:rPr lang="tr-TR" sz="2400" dirty="0" smtClean="0">
                <a:solidFill>
                  <a:schemeClr val="tx1"/>
                </a:solidFill>
              </a:rPr>
              <a:t>Mahkemenin inceleme alanında ise ön sorun;</a:t>
            </a:r>
          </a:p>
          <a:p>
            <a:pPr algn="just"/>
            <a:r>
              <a:rPr lang="tr-TR" sz="2400" dirty="0" smtClean="0">
                <a:solidFill>
                  <a:schemeClr val="tx1"/>
                </a:solidFill>
              </a:rPr>
              <a:t>Farklı bir mahkemenin veya makamın yetkisinde ise bekletici mesele.</a:t>
            </a:r>
          </a:p>
          <a:p>
            <a:pPr algn="just"/>
            <a:endParaRPr lang="tr-TR" sz="2400" dirty="0">
              <a:solidFill>
                <a:schemeClr val="tx1"/>
              </a:solidFill>
            </a:endParaRPr>
          </a:p>
          <a:p>
            <a:pPr algn="just"/>
            <a:r>
              <a:rPr lang="tr-TR" sz="2400" dirty="0" smtClean="0">
                <a:solidFill>
                  <a:schemeClr val="tx1"/>
                </a:solidFill>
              </a:rPr>
              <a:t>(gizlilik kararı, ilk itirazlar; ön sorun</a:t>
            </a:r>
          </a:p>
          <a:p>
            <a:pPr algn="just"/>
            <a:r>
              <a:rPr lang="tr-TR" sz="2400" dirty="0" smtClean="0">
                <a:solidFill>
                  <a:schemeClr val="tx1"/>
                </a:solidFill>
              </a:rPr>
              <a:t>Somut norm denetimi; bekletici mesele)</a:t>
            </a:r>
            <a:endParaRPr lang="tr-TR" sz="2400" dirty="0" smtClean="0">
              <a:solidFill>
                <a:schemeClr val="tx1"/>
              </a:solidFill>
            </a:endParaRPr>
          </a:p>
        </p:txBody>
      </p:sp>
      <p:sp>
        <p:nvSpPr>
          <p:cNvPr id="3" name="Metin kutusu 2">
            <a:extLst>
              <a:ext uri="{FF2B5EF4-FFF2-40B4-BE49-F238E27FC236}">
                <a16:creationId xmlns:a16="http://schemas.microsoft.com/office/drawing/2014/main" xmlns=""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2080189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smtClean="0"/>
              <a:t>Ön sorun-Bekletici sorun</a:t>
            </a:r>
            <a:endParaRPr lang="tr-TR" dirty="0"/>
          </a:p>
        </p:txBody>
      </p:sp>
      <p:sp>
        <p:nvSpPr>
          <p:cNvPr id="5" name="Alt Başlık 4"/>
          <p:cNvSpPr>
            <a:spLocks noGrp="1"/>
          </p:cNvSpPr>
          <p:nvPr>
            <p:ph type="subTitle" idx="1"/>
          </p:nvPr>
        </p:nvSpPr>
        <p:spPr>
          <a:xfrm>
            <a:off x="776614" y="2161783"/>
            <a:ext cx="7853819" cy="3900814"/>
          </a:xfrm>
        </p:spPr>
        <p:txBody>
          <a:bodyPr>
            <a:normAutofit lnSpcReduction="10000"/>
          </a:bodyPr>
          <a:lstStyle/>
          <a:p>
            <a:pPr algn="just"/>
            <a:r>
              <a:rPr lang="tr-TR" sz="2400" dirty="0" smtClean="0">
                <a:solidFill>
                  <a:schemeClr val="tx1"/>
                </a:solidFill>
              </a:rPr>
              <a:t>m.163-165</a:t>
            </a:r>
            <a:endParaRPr lang="tr-TR" sz="2400" dirty="0" smtClean="0">
              <a:solidFill>
                <a:schemeClr val="tx1"/>
              </a:solidFill>
            </a:endParaRPr>
          </a:p>
          <a:p>
            <a:pPr algn="just"/>
            <a:r>
              <a:rPr lang="tr-TR" sz="2400" dirty="0" smtClean="0">
                <a:solidFill>
                  <a:schemeClr val="tx1"/>
                </a:solidFill>
              </a:rPr>
              <a:t>Ön sorunun incelenmesi (ilgili maddede düzenleme varsa öncelikle karara bağlanır. Örneğin hakimin reddi m. 38)</a:t>
            </a:r>
          </a:p>
          <a:p>
            <a:pPr algn="just"/>
            <a:endParaRPr lang="tr-TR" sz="2400" dirty="0">
              <a:solidFill>
                <a:schemeClr val="tx1"/>
              </a:solidFill>
            </a:endParaRPr>
          </a:p>
          <a:p>
            <a:pPr algn="just"/>
            <a:r>
              <a:rPr lang="tr-TR" sz="2400" dirty="0" smtClean="0">
                <a:solidFill>
                  <a:schemeClr val="tx1"/>
                </a:solidFill>
              </a:rPr>
              <a:t>Düzenleme yoksa HMK m. 164 dikkate alınır. Buna göre,</a:t>
            </a:r>
          </a:p>
          <a:p>
            <a:pPr algn="just"/>
            <a:r>
              <a:rPr lang="tr-TR" sz="2400" dirty="0" smtClean="0">
                <a:solidFill>
                  <a:schemeClr val="tx1"/>
                </a:solidFill>
              </a:rPr>
              <a:t>Ön sorun incelemeye değer bulunursa, diğer tarafa belirleyeceği süre içinde cevabını bildirmesi için tefhim veya tebliğ eder. </a:t>
            </a:r>
            <a:r>
              <a:rPr lang="tr-TR" sz="2400" u="sng" dirty="0" smtClean="0">
                <a:solidFill>
                  <a:schemeClr val="tx1"/>
                </a:solidFill>
              </a:rPr>
              <a:t>Uyuşmazlık varsa gerekirse </a:t>
            </a:r>
            <a:r>
              <a:rPr lang="tr-TR" sz="2400" dirty="0" smtClean="0">
                <a:solidFill>
                  <a:schemeClr val="tx1"/>
                </a:solidFill>
              </a:rPr>
              <a:t>iki tarafı davet edip dinleyip karar verir. Ön sorun hakkındaki kararını da mahkeme hakimi taraflara tefhim veya tebliğ eder.</a:t>
            </a:r>
          </a:p>
          <a:p>
            <a:pPr algn="just"/>
            <a:endParaRPr lang="tr-TR" sz="2400" dirty="0">
              <a:solidFill>
                <a:schemeClr val="tx1"/>
              </a:solidFill>
            </a:endParaRPr>
          </a:p>
          <a:p>
            <a:pPr algn="just"/>
            <a:endParaRPr lang="tr-TR" sz="2400" dirty="0" smtClean="0">
              <a:solidFill>
                <a:schemeClr val="tx1"/>
              </a:solidFill>
            </a:endParaRPr>
          </a:p>
        </p:txBody>
      </p:sp>
      <p:sp>
        <p:nvSpPr>
          <p:cNvPr id="3" name="Metin kutusu 2">
            <a:extLst>
              <a:ext uri="{FF2B5EF4-FFF2-40B4-BE49-F238E27FC236}">
                <a16:creationId xmlns:a16="http://schemas.microsoft.com/office/drawing/2014/main" xmlns=""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908196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smtClean="0"/>
              <a:t>Ön sorun-Bekletici sorun</a:t>
            </a:r>
            <a:endParaRPr lang="tr-TR" dirty="0"/>
          </a:p>
        </p:txBody>
      </p:sp>
      <p:sp>
        <p:nvSpPr>
          <p:cNvPr id="5" name="Alt Başlık 4"/>
          <p:cNvSpPr>
            <a:spLocks noGrp="1"/>
          </p:cNvSpPr>
          <p:nvPr>
            <p:ph type="subTitle" idx="1"/>
          </p:nvPr>
        </p:nvSpPr>
        <p:spPr>
          <a:xfrm>
            <a:off x="776614" y="2161783"/>
            <a:ext cx="7853819" cy="3900814"/>
          </a:xfrm>
        </p:spPr>
        <p:txBody>
          <a:bodyPr>
            <a:normAutofit fontScale="92500" lnSpcReduction="20000"/>
          </a:bodyPr>
          <a:lstStyle/>
          <a:p>
            <a:pPr algn="just"/>
            <a:r>
              <a:rPr lang="tr-TR" sz="2400" dirty="0" smtClean="0">
                <a:solidFill>
                  <a:schemeClr val="tx1"/>
                </a:solidFill>
              </a:rPr>
              <a:t>m.163-165</a:t>
            </a:r>
            <a:endParaRPr lang="tr-TR" sz="2400" dirty="0" smtClean="0">
              <a:solidFill>
                <a:schemeClr val="tx1"/>
              </a:solidFill>
            </a:endParaRPr>
          </a:p>
          <a:p>
            <a:pPr algn="just"/>
            <a:r>
              <a:rPr lang="tr-TR" sz="2400" dirty="0" smtClean="0">
                <a:solidFill>
                  <a:schemeClr val="tx1"/>
                </a:solidFill>
              </a:rPr>
              <a:t>Bir davada </a:t>
            </a:r>
            <a:r>
              <a:rPr lang="tr-TR" sz="2400" dirty="0">
                <a:solidFill>
                  <a:schemeClr val="tx1"/>
                </a:solidFill>
              </a:rPr>
              <a:t>hüküm verilebilmesi başka bir davaya, idari makamın tespitine yahut dava konusuyla ilgili bir hukukî ilişkinin mevcut olup olmadığına kısmen veya tamamen bağlı </a:t>
            </a:r>
            <a:r>
              <a:rPr lang="tr-TR" sz="2400" dirty="0" smtClean="0">
                <a:solidFill>
                  <a:schemeClr val="tx1"/>
                </a:solidFill>
              </a:rPr>
              <a:t>ise mahkeme o davanın sonuçlanmasına veya idari makamın </a:t>
            </a:r>
            <a:r>
              <a:rPr lang="tr-TR" sz="2400" u="sng" dirty="0" smtClean="0">
                <a:solidFill>
                  <a:schemeClr val="tx1"/>
                </a:solidFill>
              </a:rPr>
              <a:t>kararına kadar </a:t>
            </a:r>
            <a:r>
              <a:rPr lang="tr-TR" sz="2400" dirty="0" smtClean="0">
                <a:solidFill>
                  <a:schemeClr val="tx1"/>
                </a:solidFill>
              </a:rPr>
              <a:t>yargılama bekletilebilir.</a:t>
            </a:r>
          </a:p>
          <a:p>
            <a:pPr algn="just"/>
            <a:endParaRPr lang="tr-TR" sz="2400" dirty="0">
              <a:solidFill>
                <a:schemeClr val="tx1"/>
              </a:solidFill>
            </a:endParaRPr>
          </a:p>
          <a:p>
            <a:pPr algn="just"/>
            <a:r>
              <a:rPr lang="tr-TR" sz="2400" dirty="0">
                <a:solidFill>
                  <a:schemeClr val="tx1"/>
                </a:solidFill>
              </a:rPr>
              <a:t>Bir davanın incelenmesi ve sonuçlandırılması başka bir davanın veya idarî makamın çözümüne bağlı ise mahkeme, ilgili tarafa görevli mahkemeye veya idarî makama başvurması için </a:t>
            </a:r>
            <a:r>
              <a:rPr lang="tr-TR" sz="2400" u="sng" dirty="0">
                <a:solidFill>
                  <a:schemeClr val="tx1"/>
                </a:solidFill>
              </a:rPr>
              <a:t>uygun bir süre verir. </a:t>
            </a:r>
            <a:r>
              <a:rPr lang="tr-TR" sz="2400" dirty="0">
                <a:solidFill>
                  <a:schemeClr val="tx1"/>
                </a:solidFill>
              </a:rPr>
              <a:t>Bu süre içinde görevli mahkemeye veya idarî makama başvurulmadığı takdirde, ilgili taraf bu husustaki iddiasından vazgeçmiş sayılarak esas dava hakkında karar verir.</a:t>
            </a:r>
          </a:p>
          <a:p>
            <a:pPr algn="just"/>
            <a:endParaRPr lang="tr-TR" sz="2400" dirty="0" smtClean="0">
              <a:solidFill>
                <a:schemeClr val="tx1"/>
              </a:solidFill>
            </a:endParaRPr>
          </a:p>
        </p:txBody>
      </p:sp>
      <p:sp>
        <p:nvSpPr>
          <p:cNvPr id="3" name="Metin kutusu 2">
            <a:extLst>
              <a:ext uri="{FF2B5EF4-FFF2-40B4-BE49-F238E27FC236}">
                <a16:creationId xmlns:a16="http://schemas.microsoft.com/office/drawing/2014/main" xmlns=""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1818452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smtClean="0"/>
              <a:t>Ön sorun-Bekletici sorun</a:t>
            </a:r>
            <a:endParaRPr lang="tr-TR" dirty="0"/>
          </a:p>
        </p:txBody>
      </p:sp>
      <p:sp>
        <p:nvSpPr>
          <p:cNvPr id="5" name="Alt Başlık 4"/>
          <p:cNvSpPr>
            <a:spLocks noGrp="1"/>
          </p:cNvSpPr>
          <p:nvPr>
            <p:ph type="subTitle" idx="1"/>
          </p:nvPr>
        </p:nvSpPr>
        <p:spPr>
          <a:xfrm>
            <a:off x="776614" y="2161783"/>
            <a:ext cx="7853819" cy="3900814"/>
          </a:xfrm>
        </p:spPr>
        <p:txBody>
          <a:bodyPr>
            <a:normAutofit/>
          </a:bodyPr>
          <a:lstStyle/>
          <a:p>
            <a:pPr algn="just"/>
            <a:r>
              <a:rPr lang="tr-TR" sz="2400" dirty="0" smtClean="0">
                <a:solidFill>
                  <a:schemeClr val="tx1"/>
                </a:solidFill>
              </a:rPr>
              <a:t>m.163-165</a:t>
            </a:r>
            <a:endParaRPr lang="tr-TR" sz="2400" dirty="0" smtClean="0">
              <a:solidFill>
                <a:schemeClr val="tx1"/>
              </a:solidFill>
            </a:endParaRPr>
          </a:p>
          <a:p>
            <a:pPr algn="just"/>
            <a:r>
              <a:rPr lang="tr-TR" sz="2400" dirty="0" smtClean="0">
                <a:solidFill>
                  <a:schemeClr val="tx1"/>
                </a:solidFill>
              </a:rPr>
              <a:t>Bekletici mesele yapıp yapmamak hakimin takdirindedir. İstisna; somut norm denetimi /Anayasa’ya aykırılık iddiası, uyuşmazlık mahkemesi kararı.</a:t>
            </a:r>
            <a:endParaRPr lang="tr-TR" sz="2400" dirty="0">
              <a:solidFill>
                <a:schemeClr val="tx1"/>
              </a:solidFill>
            </a:endParaRPr>
          </a:p>
          <a:p>
            <a:pPr algn="just"/>
            <a:endParaRPr lang="tr-TR" sz="2400" dirty="0" smtClean="0">
              <a:solidFill>
                <a:schemeClr val="tx1"/>
              </a:solidFill>
            </a:endParaRPr>
          </a:p>
        </p:txBody>
      </p:sp>
      <p:sp>
        <p:nvSpPr>
          <p:cNvPr id="3" name="Metin kutusu 2">
            <a:extLst>
              <a:ext uri="{FF2B5EF4-FFF2-40B4-BE49-F238E27FC236}">
                <a16:creationId xmlns:a16="http://schemas.microsoft.com/office/drawing/2014/main" xmlns=""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3018101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smtClean="0"/>
              <a:t>Dava konusunun devri</a:t>
            </a:r>
            <a:endParaRPr lang="tr-TR" dirty="0"/>
          </a:p>
        </p:txBody>
      </p:sp>
      <p:sp>
        <p:nvSpPr>
          <p:cNvPr id="5" name="Alt Başlık 4"/>
          <p:cNvSpPr>
            <a:spLocks noGrp="1"/>
          </p:cNvSpPr>
          <p:nvPr>
            <p:ph type="subTitle" idx="1"/>
          </p:nvPr>
        </p:nvSpPr>
        <p:spPr>
          <a:xfrm>
            <a:off x="776614" y="2161783"/>
            <a:ext cx="7853819" cy="3900814"/>
          </a:xfrm>
        </p:spPr>
        <p:txBody>
          <a:bodyPr>
            <a:normAutofit/>
          </a:bodyPr>
          <a:lstStyle/>
          <a:p>
            <a:pPr algn="just"/>
            <a:r>
              <a:rPr lang="tr-TR" sz="2400" dirty="0" smtClean="0">
                <a:solidFill>
                  <a:schemeClr val="tx1"/>
                </a:solidFill>
              </a:rPr>
              <a:t>A’nın, B aleyhine açmış olduğu 100.000 TL bedelli alacak davasında, yargılama sırasında A’nın alacağını C’ye temlik etmesi yargılamayı nasıl etkiler?</a:t>
            </a:r>
          </a:p>
          <a:p>
            <a:pPr algn="just"/>
            <a:endParaRPr lang="tr-TR" sz="2400" dirty="0">
              <a:solidFill>
                <a:schemeClr val="tx1"/>
              </a:solidFill>
            </a:endParaRPr>
          </a:p>
          <a:p>
            <a:pPr algn="just"/>
            <a:r>
              <a:rPr lang="tr-TR" sz="2400" dirty="0">
                <a:solidFill>
                  <a:schemeClr val="tx1"/>
                </a:solidFill>
              </a:rPr>
              <a:t> A’nın, B aleyhine açmış olduğu </a:t>
            </a:r>
            <a:r>
              <a:rPr lang="tr-TR" sz="2400" dirty="0" smtClean="0">
                <a:solidFill>
                  <a:schemeClr val="tx1"/>
                </a:solidFill>
              </a:rPr>
              <a:t>yolsuz </a:t>
            </a:r>
            <a:r>
              <a:rPr lang="tr-TR" sz="2400" dirty="0">
                <a:solidFill>
                  <a:schemeClr val="tx1"/>
                </a:solidFill>
              </a:rPr>
              <a:t>tescil sebebiyle tapu sicilinin düzeltilmesi </a:t>
            </a:r>
            <a:r>
              <a:rPr lang="tr-TR" sz="2400" dirty="0" smtClean="0">
                <a:solidFill>
                  <a:schemeClr val="tx1"/>
                </a:solidFill>
              </a:rPr>
              <a:t>davasında dava konusu taşınmazın mülkiyetinin </a:t>
            </a:r>
            <a:r>
              <a:rPr lang="tr-TR" sz="2400" dirty="0">
                <a:solidFill>
                  <a:schemeClr val="tx1"/>
                </a:solidFill>
              </a:rPr>
              <a:t>kendi adına tescilini talep </a:t>
            </a:r>
            <a:r>
              <a:rPr lang="tr-TR" sz="2400" dirty="0" smtClean="0">
                <a:solidFill>
                  <a:schemeClr val="tx1"/>
                </a:solidFill>
              </a:rPr>
              <a:t>etmiş, dava devam ederken, davalı B’nın dava konusu taşınmazı C’ye devretmesi, yargılamayı nasıl etkiler?  </a:t>
            </a:r>
            <a:endParaRPr lang="tr-TR" sz="2400" dirty="0" smtClean="0">
              <a:solidFill>
                <a:schemeClr val="tx1"/>
              </a:solidFill>
            </a:endParaRPr>
          </a:p>
        </p:txBody>
      </p:sp>
      <p:sp>
        <p:nvSpPr>
          <p:cNvPr id="3" name="Metin kutusu 2">
            <a:extLst>
              <a:ext uri="{FF2B5EF4-FFF2-40B4-BE49-F238E27FC236}">
                <a16:creationId xmlns:a16="http://schemas.microsoft.com/office/drawing/2014/main" xmlns=""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3649066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smtClean="0"/>
              <a:t>Dava konusunun devri</a:t>
            </a:r>
            <a:endParaRPr lang="tr-TR" dirty="0"/>
          </a:p>
        </p:txBody>
      </p:sp>
      <p:sp>
        <p:nvSpPr>
          <p:cNvPr id="5" name="Alt Başlık 4"/>
          <p:cNvSpPr>
            <a:spLocks noGrp="1"/>
          </p:cNvSpPr>
          <p:nvPr>
            <p:ph type="subTitle" idx="1"/>
          </p:nvPr>
        </p:nvSpPr>
        <p:spPr>
          <a:xfrm>
            <a:off x="776614" y="2161783"/>
            <a:ext cx="7853819" cy="3900814"/>
          </a:xfrm>
        </p:spPr>
        <p:txBody>
          <a:bodyPr>
            <a:normAutofit lnSpcReduction="10000"/>
          </a:bodyPr>
          <a:lstStyle/>
          <a:p>
            <a:pPr algn="just"/>
            <a:r>
              <a:rPr lang="tr-TR" sz="2400" dirty="0" smtClean="0">
                <a:solidFill>
                  <a:schemeClr val="tx1"/>
                </a:solidFill>
              </a:rPr>
              <a:t>Davalının dava konusunu devretmesi halinde davacının iki seçimlik hakkı vardır. (Seçim hakkı kullanılırken maddi hukuk hükümleri değerlendirilmelidir.)</a:t>
            </a:r>
          </a:p>
          <a:p>
            <a:pPr algn="just"/>
            <a:endParaRPr lang="tr-TR" sz="2400" dirty="0">
              <a:solidFill>
                <a:schemeClr val="tx1"/>
              </a:solidFill>
            </a:endParaRPr>
          </a:p>
          <a:p>
            <a:pPr marL="457200" indent="-457200" algn="just">
              <a:buAutoNum type="arabicPeriod"/>
            </a:pPr>
            <a:r>
              <a:rPr lang="tr-TR" sz="2400" dirty="0" smtClean="0">
                <a:solidFill>
                  <a:schemeClr val="tx1"/>
                </a:solidFill>
              </a:rPr>
              <a:t>Davalı tarafta değişiklik (m. 125/1) </a:t>
            </a:r>
            <a:r>
              <a:rPr lang="tr-TR" sz="2400" dirty="0">
                <a:solidFill>
                  <a:schemeClr val="tx1"/>
                </a:solidFill>
              </a:rPr>
              <a:t>(talep taşınmazın tescili, yeni davalıya karşı davanın devam etmesi)</a:t>
            </a:r>
            <a:r>
              <a:rPr lang="tr-TR" sz="2400" dirty="0" smtClean="0">
                <a:solidFill>
                  <a:schemeClr val="tx1"/>
                </a:solidFill>
              </a:rPr>
              <a:t> </a:t>
            </a:r>
          </a:p>
          <a:p>
            <a:pPr marL="457200" indent="-457200" algn="just">
              <a:buAutoNum type="arabicPeriod"/>
            </a:pPr>
            <a:r>
              <a:rPr lang="tr-TR" sz="2400" dirty="0" smtClean="0">
                <a:solidFill>
                  <a:schemeClr val="tx1"/>
                </a:solidFill>
              </a:rPr>
              <a:t>Dava konusunun devri  (m. 125/1)- (talep taşınmazın tescili değil, tazminat)</a:t>
            </a:r>
            <a:r>
              <a:rPr lang="tr-TR" sz="2400" dirty="0">
                <a:solidFill>
                  <a:schemeClr val="tx1"/>
                </a:solidFill>
              </a:rPr>
              <a:t> </a:t>
            </a:r>
            <a:r>
              <a:rPr lang="tr-TR" sz="2400" dirty="0" smtClean="0">
                <a:solidFill>
                  <a:schemeClr val="tx1"/>
                </a:solidFill>
              </a:rPr>
              <a:t>(</a:t>
            </a:r>
            <a:r>
              <a:rPr lang="tr-TR" sz="2400" dirty="0">
                <a:solidFill>
                  <a:schemeClr val="tx1"/>
                </a:solidFill>
              </a:rPr>
              <a:t>kanundan doğan dava konusunun devri, bu nedenle talep sonucunun değişikliği için ıslah veya karşı tarafın açık rızası aranmaz. )</a:t>
            </a:r>
          </a:p>
          <a:p>
            <a:pPr algn="just"/>
            <a:endParaRPr lang="tr-TR" sz="2400" dirty="0" smtClean="0">
              <a:solidFill>
                <a:schemeClr val="tx1"/>
              </a:solidFill>
            </a:endParaRPr>
          </a:p>
        </p:txBody>
      </p:sp>
      <p:sp>
        <p:nvSpPr>
          <p:cNvPr id="3" name="Metin kutusu 2">
            <a:extLst>
              <a:ext uri="{FF2B5EF4-FFF2-40B4-BE49-F238E27FC236}">
                <a16:creationId xmlns:a16="http://schemas.microsoft.com/office/drawing/2014/main" xmlns=""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597227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776614" y="901875"/>
            <a:ext cx="7681586" cy="676404"/>
          </a:xfrm>
        </p:spPr>
        <p:txBody>
          <a:bodyPr>
            <a:normAutofit fontScale="90000"/>
          </a:bodyPr>
          <a:lstStyle/>
          <a:p>
            <a:r>
              <a:rPr lang="tr-TR" dirty="0" smtClean="0"/>
              <a:t>Dava konusunun devri</a:t>
            </a:r>
            <a:endParaRPr lang="tr-TR" dirty="0"/>
          </a:p>
        </p:txBody>
      </p:sp>
      <p:sp>
        <p:nvSpPr>
          <p:cNvPr id="5" name="Alt Başlık 4"/>
          <p:cNvSpPr>
            <a:spLocks noGrp="1"/>
          </p:cNvSpPr>
          <p:nvPr>
            <p:ph type="subTitle" idx="1"/>
          </p:nvPr>
        </p:nvSpPr>
        <p:spPr>
          <a:xfrm>
            <a:off x="776614" y="2161783"/>
            <a:ext cx="7853819" cy="3900814"/>
          </a:xfrm>
        </p:spPr>
        <p:txBody>
          <a:bodyPr>
            <a:normAutofit/>
          </a:bodyPr>
          <a:lstStyle/>
          <a:p>
            <a:pPr algn="just"/>
            <a:r>
              <a:rPr lang="tr-TR" sz="2400" dirty="0" smtClean="0">
                <a:solidFill>
                  <a:schemeClr val="tx1"/>
                </a:solidFill>
              </a:rPr>
              <a:t>Davacının dava konusunu devri</a:t>
            </a:r>
          </a:p>
          <a:p>
            <a:pPr algn="just"/>
            <a:endParaRPr lang="tr-TR" sz="2400" dirty="0">
              <a:solidFill>
                <a:schemeClr val="tx1"/>
              </a:solidFill>
            </a:endParaRPr>
          </a:p>
          <a:p>
            <a:pPr algn="just"/>
            <a:r>
              <a:rPr lang="tr-TR" sz="2400" dirty="0" smtClean="0">
                <a:solidFill>
                  <a:schemeClr val="tx1"/>
                </a:solidFill>
              </a:rPr>
              <a:t>Devralan kişi görülmekte olan davada davacı yerine geçer ve dava kaldığı yerden itibaren devam eder. Dava davacı aleyhine sonuçlanırsa, devralan ve devreden yargılama giderlerinden </a:t>
            </a:r>
            <a:r>
              <a:rPr lang="tr-TR" sz="2400" dirty="0" err="1" smtClean="0">
                <a:solidFill>
                  <a:schemeClr val="tx1"/>
                </a:solidFill>
              </a:rPr>
              <a:t>müteselsilen</a:t>
            </a:r>
            <a:r>
              <a:rPr lang="tr-TR" sz="2400" dirty="0" smtClean="0">
                <a:solidFill>
                  <a:schemeClr val="tx1"/>
                </a:solidFill>
              </a:rPr>
              <a:t> sorumlu olur. (m. 125/2)</a:t>
            </a:r>
          </a:p>
        </p:txBody>
      </p:sp>
      <p:sp>
        <p:nvSpPr>
          <p:cNvPr id="3" name="Metin kutusu 2">
            <a:extLst>
              <a:ext uri="{FF2B5EF4-FFF2-40B4-BE49-F238E27FC236}">
                <a16:creationId xmlns:a16="http://schemas.microsoft.com/office/drawing/2014/main" xmlns=""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12255343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15521</TotalTime>
  <Words>873</Words>
  <Application>Microsoft Office PowerPoint</Application>
  <PresentationFormat>Ekran Gösterisi (4:3)</PresentationFormat>
  <Paragraphs>109</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Office Theme</vt:lpstr>
      <vt:lpstr>Medeni Usul Hukuku</vt:lpstr>
      <vt:lpstr>Ön sorun-Bekletici sorun</vt:lpstr>
      <vt:lpstr>Ön sorun-Bekletici sorun</vt:lpstr>
      <vt:lpstr>Ön sorun-Bekletici sorun</vt:lpstr>
      <vt:lpstr>Ön sorun-Bekletici sorun</vt:lpstr>
      <vt:lpstr>Ön sorun-Bekletici sorun</vt:lpstr>
      <vt:lpstr>Dava konusunun devri</vt:lpstr>
      <vt:lpstr>Dava konusunun devri</vt:lpstr>
      <vt:lpstr>Dava konusunun devri</vt:lpstr>
      <vt:lpstr>Davaların birleştirilmesi ve ayrılması</vt:lpstr>
      <vt:lpstr>Davaların birleştirilmesi ve ayrılması</vt:lpstr>
      <vt:lpstr>Davaların birleştirilmesi ve ayrılması</vt:lpstr>
      <vt:lpstr>Davaların birleştirilmesi ve ayrılması</vt:lpstr>
      <vt:lpstr>Davaların birleştirilmesi ve ayrılması</vt:lpstr>
      <vt:lpstr>İsticvap</vt:lpstr>
      <vt:lpstr>İsticvap</vt:lpstr>
      <vt:lpstr>İsticvap</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Medeni Usul Hukuku</dc:title>
  <dc:creator>Done Nurdan KORKMAZ</dc:creator>
  <dc:description>generated using python-pptx</dc:description>
  <cp:lastModifiedBy>Nurdan KORKMAZ</cp:lastModifiedBy>
  <cp:revision>84</cp:revision>
  <dcterms:created xsi:type="dcterms:W3CDTF">2013-01-27T09:14:16Z</dcterms:created>
  <dcterms:modified xsi:type="dcterms:W3CDTF">2026-03-03T13:05:18Z</dcterms:modified>
</cp:coreProperties>
</file>