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9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15" name="14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18 Dikdörtgen"/>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17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15 Dikdörtgen"/>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11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8 Alt Başlık"/>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4EEF4FD2-500C-4743-8F65-7A22F81B7DF0}" type="datetimeFigureOut">
              <a:rPr lang="tr-TR" smtClean="0"/>
              <a:pPr/>
              <a:t>27.11.2017</a:t>
            </a:fld>
            <a:endParaRPr lang="tr-TR"/>
          </a:p>
        </p:txBody>
      </p:sp>
      <p:sp>
        <p:nvSpPr>
          <p:cNvPr id="17" name="16 Altbilgi Yer Tutucusu"/>
          <p:cNvSpPr>
            <a:spLocks noGrp="1"/>
          </p:cNvSpPr>
          <p:nvPr>
            <p:ph type="ftr" sz="quarter" idx="11"/>
          </p:nvPr>
        </p:nvSpPr>
        <p:spPr/>
        <p:txBody>
          <a:bodyPr/>
          <a:lstStyle/>
          <a:p>
            <a:endParaRPr lang="tr-TR"/>
          </a:p>
        </p:txBody>
      </p:sp>
      <p:sp>
        <p:nvSpPr>
          <p:cNvPr id="7" name="6 Düz Bağlayıcı"/>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9 Dikdörtgen"/>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12 Oval"/>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13 Oval"/>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9" name="28 Slayt Numarası Yer Tutucusu"/>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0EF2CF5-AFDB-4109-820A-8AE5F4E6E6D3}" type="slidenum">
              <a:rPr lang="tr-TR" smtClean="0">
                <a:solidFill>
                  <a:srgbClr val="8CADAE">
                    <a:shade val="75000"/>
                  </a:srgbClr>
                </a:solidFill>
              </a:rPr>
              <a:pPr/>
              <a:t>‹#›</a:t>
            </a:fld>
            <a:endParaRPr lang="tr-TR">
              <a:solidFill>
                <a:srgbClr val="8CADAE">
                  <a:shade val="75000"/>
                </a:srgbClr>
              </a:solidFill>
            </a:endParaRPr>
          </a:p>
        </p:txBody>
      </p:sp>
      <p:sp>
        <p:nvSpPr>
          <p:cNvPr id="8" name="7 Başlık"/>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EEF4FD2-500C-4743-8F65-7A22F81B7DF0}" type="datetimeFigureOut">
              <a:rPr lang="tr-TR" smtClean="0"/>
              <a:pPr/>
              <a:t>27.11.2017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0EF2CF5-AFDB-4109-820A-8AE5F4E6E6D3}" type="slidenum">
              <a:rPr lang="tr-TR" smtClean="0">
                <a:solidFill>
                  <a:srgbClr val="8CADAE">
                    <a:shade val="75000"/>
                  </a:srgbClr>
                </a:solidFill>
              </a:rPr>
              <a:pPr/>
              <a:t>‹#›</a:t>
            </a:fld>
            <a:endParaRPr lang="tr-TR">
              <a:solidFill>
                <a:srgbClr val="8CADAE">
                  <a:shade val="75000"/>
                </a:srgbClr>
              </a:solidFill>
            </a:endParaRPr>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2"/>
      </p:bgRef>
    </p:bg>
    <p:spTree>
      <p:nvGrpSpPr>
        <p:cNvPr id="1" name=""/>
        <p:cNvGrpSpPr/>
        <p:nvPr/>
      </p:nvGrpSpPr>
      <p:grpSpPr>
        <a:xfrm>
          <a:off x="0" y="0"/>
          <a:ext cx="0" cy="0"/>
          <a:chOff x="0" y="0"/>
          <a:chExt cx="0" cy="0"/>
        </a:xfrm>
      </p:grpSpPr>
      <p:sp>
        <p:nvSpPr>
          <p:cNvPr id="7" name="6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7 Dikdörtgen"/>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8 Dikdörtgen"/>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9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10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11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12 Düz Bağlayıcı"/>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13 Oval"/>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14 Oval"/>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5 Slayt Numarası Yer Tutucusu"/>
          <p:cNvSpPr>
            <a:spLocks noGrp="1"/>
          </p:cNvSpPr>
          <p:nvPr>
            <p:ph type="sldNum" sz="quarter" idx="12"/>
          </p:nvPr>
        </p:nvSpPr>
        <p:spPr>
          <a:xfrm>
            <a:off x="6915912" y="3009901"/>
            <a:ext cx="457200" cy="441325"/>
          </a:xfrm>
        </p:spPr>
        <p:txBody>
          <a:bodyPr/>
          <a:lstStyle/>
          <a:p>
            <a:fld id="{80EF2CF5-AFDB-4109-820A-8AE5F4E6E6D3}" type="slidenum">
              <a:rPr lang="tr-TR" smtClean="0">
                <a:solidFill>
                  <a:srgbClr val="8CADAE">
                    <a:shade val="75000"/>
                  </a:srgbClr>
                </a:solidFill>
              </a:rPr>
              <a:pPr/>
              <a:t>‹#›</a:t>
            </a:fld>
            <a:endParaRPr lang="tr-TR">
              <a:solidFill>
                <a:srgbClr val="8CADAE">
                  <a:shade val="75000"/>
                </a:srgbClr>
              </a:solidFill>
            </a:endParaRPr>
          </a:p>
        </p:txBody>
      </p:sp>
      <p:sp>
        <p:nvSpPr>
          <p:cNvPr id="3" name="2 Dikey Metin Yer Tutucusu"/>
          <p:cNvSpPr>
            <a:spLocks noGrp="1"/>
          </p:cNvSpPr>
          <p:nvPr>
            <p:ph type="body" orient="vert" idx="1"/>
          </p:nvPr>
        </p:nvSpPr>
        <p:spPr>
          <a:xfrm>
            <a:off x="304800" y="304800"/>
            <a:ext cx="6553200" cy="5821366"/>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EEF4FD2-500C-4743-8F65-7A22F81B7DF0}" type="datetimeFigureOut">
              <a:rPr lang="tr-TR" smtClean="0"/>
              <a:pPr/>
              <a:t>27.11.2017</a:t>
            </a:fld>
            <a:endParaRPr lang="tr-TR"/>
          </a:p>
        </p:txBody>
      </p:sp>
      <p:sp>
        <p:nvSpPr>
          <p:cNvPr id="5" name="4 Altbilgi Yer Tutucusu"/>
          <p:cNvSpPr>
            <a:spLocks noGrp="1"/>
          </p:cNvSpPr>
          <p:nvPr>
            <p:ph type="ftr" sz="quarter" idx="11"/>
          </p:nvPr>
        </p:nvSpPr>
        <p:spPr/>
        <p:txBody>
          <a:bodyPr/>
          <a:lstStyle/>
          <a:p>
            <a:endParaRPr lang="tr-TR"/>
          </a:p>
        </p:txBody>
      </p:sp>
      <p:sp>
        <p:nvSpPr>
          <p:cNvPr id="2" name="1 Dikey Başlık"/>
          <p:cNvSpPr>
            <a:spLocks noGrp="1"/>
          </p:cNvSpPr>
          <p:nvPr>
            <p:ph type="title" orient="vert"/>
          </p:nvPr>
        </p:nvSpPr>
        <p:spPr>
          <a:xfrm>
            <a:off x="7391400" y="304801"/>
            <a:ext cx="1447800" cy="5851525"/>
          </a:xfrm>
        </p:spPr>
        <p:txBody>
          <a:bodyPr vert="eaVert"/>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solidFill>
                  <a:schemeClr val="accent3">
                    <a:shade val="75000"/>
                  </a:schemeClr>
                </a:solidFill>
              </a:defRPr>
            </a:lvl1p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4EEF4FD2-500C-4743-8F65-7A22F81B7DF0}" type="datetimeFigureOut">
              <a:rPr lang="tr-TR" smtClean="0"/>
              <a:pPr/>
              <a:t>27.11.2017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a:xfrm>
            <a:off x="4361688" y="1026372"/>
            <a:ext cx="457200" cy="441325"/>
          </a:xfrm>
        </p:spPr>
        <p:txBody>
          <a:bodyPr/>
          <a:lstStyle/>
          <a:p>
            <a:fld id="{80EF2CF5-AFDB-4109-820A-8AE5F4E6E6D3}" type="slidenum">
              <a:rPr lang="tr-TR" smtClean="0">
                <a:solidFill>
                  <a:srgbClr val="8CADAE">
                    <a:shade val="75000"/>
                  </a:srgbClr>
                </a:solidFill>
              </a:rPr>
              <a:pPr/>
              <a:t>‹#›</a:t>
            </a:fld>
            <a:endParaRPr lang="tr-TR">
              <a:solidFill>
                <a:srgbClr val="8CADAE">
                  <a:shade val="75000"/>
                </a:srgbClr>
              </a:solidFill>
            </a:endParaRPr>
          </a:p>
        </p:txBody>
      </p:sp>
      <p:sp>
        <p:nvSpPr>
          <p:cNvPr id="8" name="7 İçerik Yer Tutucusu"/>
          <p:cNvSpPr>
            <a:spLocks noGrp="1"/>
          </p:cNvSpPr>
          <p:nvPr>
            <p:ph sz="quarter" idx="1"/>
          </p:nvPr>
        </p:nvSpPr>
        <p:spPr>
          <a:xfrm>
            <a:off x="301752" y="1527048"/>
            <a:ext cx="850392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17" name="16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14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15 Dikdörtgen"/>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17 Dikdörtgen"/>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18 Dikdörtgen"/>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11 Dikdörtgen"/>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2 Metin Yer Tutucusu"/>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3" name="12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13 Dikdörtgen"/>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4 Altbilgi Yer Tutucusu"/>
          <p:cNvSpPr>
            <a:spLocks noGrp="1"/>
          </p:cNvSpPr>
          <p:nvPr>
            <p:ph type="ftr" sz="quarter" idx="11"/>
          </p:nvPr>
        </p:nvSpPr>
        <p:spPr/>
        <p:txBody>
          <a:bodyPr/>
          <a:lstStyle/>
          <a:p>
            <a:endParaRPr lang="tr-TR"/>
          </a:p>
        </p:txBody>
      </p:sp>
      <p:sp>
        <p:nvSpPr>
          <p:cNvPr id="4" name="3 Veri Yer Tutucusu"/>
          <p:cNvSpPr>
            <a:spLocks noGrp="1"/>
          </p:cNvSpPr>
          <p:nvPr>
            <p:ph type="dt" sz="half" idx="10"/>
          </p:nvPr>
        </p:nvSpPr>
        <p:spPr/>
        <p:txBody>
          <a:bodyPr/>
          <a:lstStyle/>
          <a:p>
            <a:fld id="{4EEF4FD2-500C-4743-8F65-7A22F81B7DF0}" type="datetimeFigureOut">
              <a:rPr lang="tr-TR" smtClean="0"/>
              <a:pPr/>
              <a:t>27.11.2017</a:t>
            </a:fld>
            <a:endParaRPr lang="tr-TR"/>
          </a:p>
        </p:txBody>
      </p:sp>
      <p:sp>
        <p:nvSpPr>
          <p:cNvPr id="8" name="7 Düz Bağlayıcı"/>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9 Oval"/>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10 Oval"/>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5 Slayt Numarası Yer Tutucusu"/>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0EF2CF5-AFDB-4109-820A-8AE5F4E6E6D3}" type="slidenum">
              <a:rPr lang="tr-TR" smtClean="0">
                <a:solidFill>
                  <a:srgbClr val="8CADAE">
                    <a:shade val="75000"/>
                  </a:srgbClr>
                </a:solidFill>
              </a:rPr>
              <a:pPr/>
              <a:t>‹#›</a:t>
            </a:fld>
            <a:endParaRPr lang="tr-TR">
              <a:solidFill>
                <a:srgbClr val="8CADAE">
                  <a:shade val="75000"/>
                </a:srgbClr>
              </a:solidFill>
            </a:endParaRPr>
          </a:p>
        </p:txBody>
      </p:sp>
      <p:sp>
        <p:nvSpPr>
          <p:cNvPr id="2" name="1 Başlık"/>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1752" y="228600"/>
            <a:ext cx="8534400" cy="758952"/>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a:xfrm>
            <a:off x="5791200" y="6409944"/>
            <a:ext cx="3044952" cy="365760"/>
          </a:xfrm>
        </p:spPr>
        <p:txBody>
          <a:bodyPr/>
          <a:lstStyle/>
          <a:p>
            <a:fld id="{4EEF4FD2-500C-4743-8F65-7A22F81B7DF0}" type="datetimeFigureOut">
              <a:rPr lang="tr-TR" smtClean="0"/>
              <a:pPr/>
              <a:t>27.11.2017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0EF2CF5-AFDB-4109-820A-8AE5F4E6E6D3}" type="slidenum">
              <a:rPr lang="tr-TR" smtClean="0">
                <a:solidFill>
                  <a:srgbClr val="8CADAE">
                    <a:shade val="75000"/>
                  </a:srgbClr>
                </a:solidFill>
              </a:rPr>
              <a:pPr/>
              <a:t>‹#›</a:t>
            </a:fld>
            <a:endParaRPr lang="tr-TR">
              <a:solidFill>
                <a:srgbClr val="8CADAE">
                  <a:shade val="75000"/>
                </a:srgbClr>
              </a:solidFill>
            </a:endParaRPr>
          </a:p>
        </p:txBody>
      </p:sp>
      <p:sp>
        <p:nvSpPr>
          <p:cNvPr id="8" name="7 Düz Bağlayıcı"/>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9 İçerik Yer Tutucusu"/>
          <p:cNvSpPr>
            <a:spLocks noGrp="1"/>
          </p:cNvSpPr>
          <p:nvPr>
            <p:ph sz="half" idx="1"/>
          </p:nvPr>
        </p:nvSpPr>
        <p:spPr>
          <a:xfrm>
            <a:off x="301752" y="1371600"/>
            <a:ext cx="4038600"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İçerik Yer Tutucusu"/>
          <p:cNvSpPr>
            <a:spLocks noGrp="1"/>
          </p:cNvSpPr>
          <p:nvPr>
            <p:ph sz="half" idx="2"/>
          </p:nvPr>
        </p:nvSpPr>
        <p:spPr>
          <a:xfrm>
            <a:off x="4800600" y="1371600"/>
            <a:ext cx="4038600"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1">
        <a:schemeClr val="bg2"/>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19 Dikdörtgen"/>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18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20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21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10 Dikdörtgen"/>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12 Dikdörtgen"/>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2 Metin Yer Tutucusu"/>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4EEF4FD2-500C-4743-8F65-7A22F81B7DF0}" type="datetimeFigureOut">
              <a:rPr lang="tr-TR" smtClean="0"/>
              <a:pPr/>
              <a:t>27.11.2017</a:t>
            </a:fld>
            <a:endParaRPr lang="tr-TR"/>
          </a:p>
        </p:txBody>
      </p:sp>
      <p:sp>
        <p:nvSpPr>
          <p:cNvPr id="8" name="7 Altbilgi Yer Tutucusu"/>
          <p:cNvSpPr>
            <a:spLocks noGrp="1"/>
          </p:cNvSpPr>
          <p:nvPr>
            <p:ph type="ftr" sz="quarter" idx="11"/>
          </p:nvPr>
        </p:nvSpPr>
        <p:spPr>
          <a:xfrm>
            <a:off x="304800" y="6409944"/>
            <a:ext cx="3581400" cy="365760"/>
          </a:xfrm>
        </p:spPr>
        <p:txBody>
          <a:bodyPr/>
          <a:lstStyle/>
          <a:p>
            <a:endParaRPr lang="tr-TR"/>
          </a:p>
        </p:txBody>
      </p:sp>
      <p:sp>
        <p:nvSpPr>
          <p:cNvPr id="15" name="14 Düz Bağlayıcı"/>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17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23 İçerik Yer Tutucusu"/>
          <p:cNvSpPr>
            <a:spLocks noGrp="1"/>
          </p:cNvSpPr>
          <p:nvPr>
            <p:ph sz="quarter" idx="2"/>
          </p:nvPr>
        </p:nvSpPr>
        <p:spPr>
          <a:xfrm>
            <a:off x="301752" y="2471383"/>
            <a:ext cx="4041648" cy="3818404"/>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25 İçerik Yer Tutucusu"/>
          <p:cNvSpPr>
            <a:spLocks noGrp="1"/>
          </p:cNvSpPr>
          <p:nvPr>
            <p:ph sz="quarter" idx="4"/>
          </p:nvPr>
        </p:nvSpPr>
        <p:spPr>
          <a:xfrm>
            <a:off x="4800600" y="2471383"/>
            <a:ext cx="4038600" cy="382219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Oval"/>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26 Oval"/>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8 Slayt Numarası Yer Tutucusu"/>
          <p:cNvSpPr>
            <a:spLocks noGrp="1"/>
          </p:cNvSpPr>
          <p:nvPr>
            <p:ph type="sldNum" sz="quarter" idx="12"/>
          </p:nvPr>
        </p:nvSpPr>
        <p:spPr>
          <a:xfrm>
            <a:off x="4343400" y="1042416"/>
            <a:ext cx="457200" cy="441325"/>
          </a:xfrm>
        </p:spPr>
        <p:txBody>
          <a:bodyPr/>
          <a:lstStyle>
            <a:lvl1pPr algn="ctr">
              <a:defRPr/>
            </a:lvl1pPr>
          </a:lstStyle>
          <a:p>
            <a:fld id="{80EF2CF5-AFDB-4109-820A-8AE5F4E6E6D3}" type="slidenum">
              <a:rPr lang="tr-TR" smtClean="0">
                <a:solidFill>
                  <a:srgbClr val="8CADAE">
                    <a:shade val="75000"/>
                  </a:srgbClr>
                </a:solidFill>
              </a:rPr>
              <a:pPr/>
              <a:t>‹#›</a:t>
            </a:fld>
            <a:endParaRPr lang="tr-TR">
              <a:solidFill>
                <a:srgbClr val="8CADAE">
                  <a:shade val="75000"/>
                </a:srgbClr>
              </a:solidFill>
            </a:endParaRPr>
          </a:p>
        </p:txBody>
      </p:sp>
      <p:sp>
        <p:nvSpPr>
          <p:cNvPr id="23" name="22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4EEF4FD2-500C-4743-8F65-7A22F81B7DF0}" type="datetimeFigureOut">
              <a:rPr lang="tr-TR" smtClean="0"/>
              <a:pPr/>
              <a:t>27.11.2017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a:xfrm>
            <a:off x="4343400" y="1036020"/>
            <a:ext cx="457200" cy="441325"/>
          </a:xfrm>
        </p:spPr>
        <p:txBody>
          <a:bodyPr/>
          <a:lstStyle/>
          <a:p>
            <a:fld id="{80EF2CF5-AFDB-4109-820A-8AE5F4E6E6D3}" type="slidenum">
              <a:rPr lang="tr-TR" smtClean="0">
                <a:solidFill>
                  <a:srgbClr val="8CADAE">
                    <a:shade val="75000"/>
                  </a:srgbClr>
                </a:solidFill>
              </a:rPr>
              <a:pPr/>
              <a:t>‹#›</a:t>
            </a:fld>
            <a:endParaRPr lang="tr-TR">
              <a:solidFill>
                <a:srgbClr val="8CADAE">
                  <a:shade val="75000"/>
                </a:srgbClr>
              </a:solidFill>
            </a:endParaRP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7 Dikdörtgen"/>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9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8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4 Dikdörtgen"/>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5 Dikdörtgen"/>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1 Veri Yer Tutucusu"/>
          <p:cNvSpPr>
            <a:spLocks noGrp="1"/>
          </p:cNvSpPr>
          <p:nvPr>
            <p:ph type="dt" sz="half" idx="10"/>
          </p:nvPr>
        </p:nvSpPr>
        <p:spPr/>
        <p:txBody>
          <a:bodyPr/>
          <a:lstStyle/>
          <a:p>
            <a:fld id="{4EEF4FD2-500C-4743-8F65-7A22F81B7DF0}" type="datetimeFigureOut">
              <a:rPr lang="tr-TR" smtClean="0"/>
              <a:pPr/>
              <a:t>27.11.2017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a:xfrm>
            <a:off x="4267200" y="6324600"/>
            <a:ext cx="609600" cy="441324"/>
          </a:xfrm>
        </p:spPr>
        <p:txBody>
          <a:bodyPr/>
          <a:lstStyle>
            <a:lvl1pPr>
              <a:defRPr>
                <a:solidFill>
                  <a:srgbClr val="FFFFFF"/>
                </a:solidFill>
              </a:defRPr>
            </a:lvl1pPr>
          </a:lstStyle>
          <a:p>
            <a:fld id="{80EF2CF5-AFDB-4109-820A-8AE5F4E6E6D3}" type="slidenum">
              <a:rPr lang="tr-TR" smtClean="0"/>
              <a:pPr/>
              <a:t>‹#›</a:t>
            </a:fld>
            <a:endParaRPr lang="tr-T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9" name="18 Dikdörtgen"/>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14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17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15 Dikdörtgen"/>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16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12 Dikdörtgen"/>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1 Başlık"/>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ikdörtgen"/>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8 Düz Bağlayıcı"/>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19 İçerik Yer Tutucusu"/>
          <p:cNvSpPr>
            <a:spLocks noGrp="1"/>
          </p:cNvSpPr>
          <p:nvPr>
            <p:ph sz="quarter" idx="1"/>
          </p:nvPr>
        </p:nvSpPr>
        <p:spPr>
          <a:xfrm>
            <a:off x="3124200" y="685800"/>
            <a:ext cx="5638800" cy="5410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Oval"/>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10 Oval"/>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6 Slayt Numarası Yer Tutucusu"/>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0EF2CF5-AFDB-4109-820A-8AE5F4E6E6D3}" type="slidenum">
              <a:rPr lang="tr-TR" smtClean="0">
                <a:solidFill>
                  <a:srgbClr val="8CADAE">
                    <a:shade val="75000"/>
                  </a:srgbClr>
                </a:solidFill>
              </a:rPr>
              <a:pPr/>
              <a:t>‹#›</a:t>
            </a:fld>
            <a:endParaRPr lang="tr-TR">
              <a:solidFill>
                <a:srgbClr val="8CADAE">
                  <a:shade val="75000"/>
                </a:srgbClr>
              </a:solidFill>
            </a:endParaRPr>
          </a:p>
        </p:txBody>
      </p:sp>
      <p:sp>
        <p:nvSpPr>
          <p:cNvPr id="21" name="20 Dikdörtgen"/>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4 Veri Yer Tutucusu"/>
          <p:cNvSpPr>
            <a:spLocks noGrp="1"/>
          </p:cNvSpPr>
          <p:nvPr>
            <p:ph type="dt" sz="half" idx="10"/>
          </p:nvPr>
        </p:nvSpPr>
        <p:spPr/>
        <p:txBody>
          <a:bodyPr/>
          <a:lstStyle/>
          <a:p>
            <a:fld id="{4EEF4FD2-500C-4743-8F65-7A22F81B7DF0}" type="datetimeFigureOut">
              <a:rPr lang="tr-TR" smtClean="0"/>
              <a:pPr/>
              <a:t>27.11.2017</a:t>
            </a:fld>
            <a:endParaRPr lang="tr-TR"/>
          </a:p>
        </p:txBody>
      </p:sp>
      <p:sp>
        <p:nvSpPr>
          <p:cNvPr id="6" name="5 Altbilgi Yer Tutucusu"/>
          <p:cNvSpPr>
            <a:spLocks noGrp="1"/>
          </p:cNvSpPr>
          <p:nvPr>
            <p:ph type="ftr" sz="quarter" idx="11"/>
          </p:nvPr>
        </p:nvSpPr>
        <p:spPr>
          <a:xfrm>
            <a:off x="301752" y="6410848"/>
            <a:ext cx="3383280" cy="365760"/>
          </a:xfrm>
        </p:spPr>
        <p:txBody>
          <a:bodyPr/>
          <a:lstStyle/>
          <a:p>
            <a:endParaRPr lang="tr-TR"/>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1" name="20 Düz Bağlayıcı"/>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18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15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16 Dikdörtgen"/>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17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19 Dikdörtgen"/>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7 Dikdörtgen"/>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14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11 Oval"/>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12 Oval"/>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6 Slayt Numarası Yer Tutucusu"/>
          <p:cNvSpPr>
            <a:spLocks noGrp="1"/>
          </p:cNvSpPr>
          <p:nvPr>
            <p:ph type="sldNum" sz="quarter" idx="12"/>
          </p:nvPr>
        </p:nvSpPr>
        <p:spPr>
          <a:xfrm>
            <a:off x="1371600" y="312738"/>
            <a:ext cx="457200" cy="441325"/>
          </a:xfrm>
        </p:spPr>
        <p:txBody>
          <a:bodyPr/>
          <a:lstStyle/>
          <a:p>
            <a:fld id="{80EF2CF5-AFDB-4109-820A-8AE5F4E6E6D3}" type="slidenum">
              <a:rPr lang="tr-TR" smtClean="0">
                <a:solidFill>
                  <a:srgbClr val="8CADAE">
                    <a:shade val="75000"/>
                  </a:srgbClr>
                </a:solidFill>
              </a:rPr>
              <a:pPr/>
              <a:t>‹#›</a:t>
            </a:fld>
            <a:endParaRPr lang="tr-TR">
              <a:solidFill>
                <a:srgbClr val="8CADAE">
                  <a:shade val="75000"/>
                </a:srgbClr>
              </a:solidFill>
            </a:endParaRPr>
          </a:p>
        </p:txBody>
      </p:sp>
      <p:sp>
        <p:nvSpPr>
          <p:cNvPr id="2" name="1 Başlık"/>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3000375" y="609600"/>
            <a:ext cx="5867400" cy="4267200"/>
          </a:xfrm>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22" name="21 Dikdörtgen"/>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4 Veri Yer Tutucusu"/>
          <p:cNvSpPr>
            <a:spLocks noGrp="1"/>
          </p:cNvSpPr>
          <p:nvPr>
            <p:ph type="dt" sz="half" idx="10"/>
          </p:nvPr>
        </p:nvSpPr>
        <p:spPr>
          <a:xfrm>
            <a:off x="5788152" y="6404984"/>
            <a:ext cx="3044952" cy="365760"/>
          </a:xfrm>
        </p:spPr>
        <p:txBody>
          <a:bodyPr/>
          <a:lstStyle/>
          <a:p>
            <a:fld id="{4EEF4FD2-500C-4743-8F65-7A22F81B7DF0}" type="datetimeFigureOut">
              <a:rPr lang="tr-TR" smtClean="0"/>
              <a:pPr/>
              <a:t>27.11.2017</a:t>
            </a:fld>
            <a:endParaRPr lang="tr-TR"/>
          </a:p>
        </p:txBody>
      </p:sp>
      <p:sp>
        <p:nvSpPr>
          <p:cNvPr id="6" name="5 Altbilgi Yer Tutucusu"/>
          <p:cNvSpPr>
            <a:spLocks noGrp="1"/>
          </p:cNvSpPr>
          <p:nvPr>
            <p:ph type="ftr" sz="quarter" idx="11"/>
          </p:nvPr>
        </p:nvSpPr>
        <p:spPr>
          <a:xfrm>
            <a:off x="301752" y="6410848"/>
            <a:ext cx="3584448" cy="365760"/>
          </a:xfrm>
        </p:spPr>
        <p:txBody>
          <a:bodyPr/>
          <a:lstStyle/>
          <a:p>
            <a:endParaRPr lang="tr-T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Dikdörtgen"/>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15 Dikdörtgen"/>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17 Dikdörtgen"/>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18 Dikdörtgen"/>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8 Dikdörtgen"/>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13 Veri Yer Tutucusu"/>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EEF4FD2-500C-4743-8F65-7A22F81B7DF0}" type="datetimeFigureOut">
              <a:rPr lang="tr-TR" smtClean="0"/>
              <a:pPr/>
              <a:t>27.11.2017</a:t>
            </a:fld>
            <a:endParaRPr lang="tr-TR"/>
          </a:p>
        </p:txBody>
      </p:sp>
      <p:sp>
        <p:nvSpPr>
          <p:cNvPr id="3" name="2 Altbilgi Yer Tutucusu"/>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tr-TR"/>
          </a:p>
        </p:txBody>
      </p:sp>
      <p:sp>
        <p:nvSpPr>
          <p:cNvPr id="8" name="7 Dikdörtgen"/>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9 Düz Bağlayıcı"/>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11 Oval"/>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14 Oval"/>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22 Slayt Numarası Yer Tutucusu"/>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0EF2CF5-AFDB-4109-820A-8AE5F4E6E6D3}" type="slidenum">
              <a:rPr lang="tr-TR" smtClean="0">
                <a:solidFill>
                  <a:srgbClr val="8CADAE">
                    <a:shade val="75000"/>
                  </a:srgbClr>
                </a:solidFill>
              </a:rPr>
              <a:pPr/>
              <a:t>‹#›</a:t>
            </a:fld>
            <a:endParaRPr lang="tr-TR">
              <a:solidFill>
                <a:srgbClr val="8CADAE">
                  <a:shade val="75000"/>
                </a:srgbClr>
              </a:solidFill>
            </a:endParaRPr>
          </a:p>
        </p:txBody>
      </p:sp>
      <p:sp>
        <p:nvSpPr>
          <p:cNvPr id="22" name="21 Başlık Yer Tutucusu"/>
          <p:cNvSpPr>
            <a:spLocks noGrp="1"/>
          </p:cNvSpPr>
          <p:nvPr>
            <p:ph type="title"/>
          </p:nvPr>
        </p:nvSpPr>
        <p:spPr>
          <a:xfrm>
            <a:off x="301752" y="228600"/>
            <a:ext cx="8534400" cy="758952"/>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p:transition>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 Başlık"/>
          <p:cNvSpPr>
            <a:spLocks noGrp="1"/>
          </p:cNvSpPr>
          <p:nvPr>
            <p:ph type="subTitle" idx="1"/>
          </p:nvPr>
        </p:nvSpPr>
        <p:spPr>
          <a:xfrm>
            <a:off x="1371600" y="2819400"/>
            <a:ext cx="6400800" cy="3633936"/>
          </a:xfrm>
        </p:spPr>
        <p:txBody>
          <a:bodyPr>
            <a:noAutofit/>
          </a:bodyPr>
          <a:lstStyle/>
          <a:p>
            <a:r>
              <a:rPr lang="tr-TR" sz="4400" dirty="0" smtClean="0"/>
              <a:t>WEEK </a:t>
            </a:r>
            <a:r>
              <a:rPr lang="tr-TR" sz="4400" dirty="0" smtClean="0"/>
              <a:t>8:</a:t>
            </a:r>
            <a:endParaRPr lang="tr-TR" sz="4400" dirty="0" smtClean="0"/>
          </a:p>
          <a:p>
            <a:r>
              <a:rPr lang="tr-TR" sz="4400" dirty="0" smtClean="0"/>
              <a:t> </a:t>
            </a:r>
            <a:r>
              <a:rPr lang="tr-TR" sz="4400" dirty="0" err="1" smtClean="0"/>
              <a:t>Restrictions</a:t>
            </a:r>
            <a:r>
              <a:rPr lang="tr-TR" sz="4400" dirty="0" smtClean="0"/>
              <a:t> </a:t>
            </a:r>
            <a:r>
              <a:rPr lang="tr-TR" sz="4400" dirty="0" err="1" smtClean="0"/>
              <a:t>and</a:t>
            </a:r>
            <a:r>
              <a:rPr lang="tr-TR" sz="4400" dirty="0" smtClean="0"/>
              <a:t> </a:t>
            </a:r>
            <a:r>
              <a:rPr lang="tr-TR" sz="4400" dirty="0" err="1" smtClean="0"/>
              <a:t>derogations</a:t>
            </a:r>
            <a:r>
              <a:rPr lang="tr-TR" sz="4400" dirty="0" smtClean="0"/>
              <a:t> on HR</a:t>
            </a:r>
            <a:endParaRPr lang="tr-TR" sz="4400" dirty="0"/>
          </a:p>
        </p:txBody>
      </p:sp>
      <p:sp>
        <p:nvSpPr>
          <p:cNvPr id="3" name="2 Başlık"/>
          <p:cNvSpPr>
            <a:spLocks noGrp="1"/>
          </p:cNvSpPr>
          <p:nvPr>
            <p:ph type="ctrTitle"/>
          </p:nvPr>
        </p:nvSpPr>
        <p:spPr/>
        <p:txBody>
          <a:bodyPr/>
          <a:lstStyle/>
          <a:p>
            <a:r>
              <a:rPr lang="tr-TR" dirty="0" smtClean="0"/>
              <a:t>HUMAN RIGHTS </a:t>
            </a:r>
            <a:endParaRPr lang="tr-TR" dirty="0"/>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Derogations</a:t>
            </a:r>
            <a:r>
              <a:rPr lang="tr-TR" dirty="0" smtClean="0"/>
              <a:t> </a:t>
            </a:r>
            <a:r>
              <a:rPr lang="tr-TR" dirty="0" smtClean="0"/>
              <a:t>(3)</a:t>
            </a:r>
            <a:endParaRPr lang="tr-TR" dirty="0"/>
          </a:p>
        </p:txBody>
      </p:sp>
      <p:sp>
        <p:nvSpPr>
          <p:cNvPr id="3" name="2 İçerik Yer Tutucusu"/>
          <p:cNvSpPr>
            <a:spLocks noGrp="1"/>
          </p:cNvSpPr>
          <p:nvPr>
            <p:ph sz="quarter" idx="1"/>
          </p:nvPr>
        </p:nvSpPr>
        <p:spPr>
          <a:xfrm>
            <a:off x="301752" y="1527048"/>
            <a:ext cx="8503920" cy="5330952"/>
          </a:xfrm>
        </p:spPr>
        <p:txBody>
          <a:bodyPr>
            <a:normAutofit fontScale="85000" lnSpcReduction="20000"/>
          </a:bodyPr>
          <a:lstStyle/>
          <a:p>
            <a:r>
              <a:rPr lang="en-US" dirty="0" smtClean="0"/>
              <a:t>A state availing itself of the right of derogation must immediately provide justification for its decision to proclaim a state of emergency and also for any specific measure based on such a </a:t>
            </a:r>
            <a:r>
              <a:rPr lang="en-US" dirty="0" smtClean="0"/>
              <a:t>proclamation</a:t>
            </a:r>
            <a:endParaRPr lang="en-US" dirty="0" smtClean="0"/>
          </a:p>
          <a:p>
            <a:pPr>
              <a:buNone/>
            </a:pPr>
            <a:endParaRPr lang="en-US" dirty="0" smtClean="0"/>
          </a:p>
          <a:p>
            <a:r>
              <a:rPr lang="en-US" dirty="0" smtClean="0"/>
              <a:t>With regard to derogations and limitations, the Final Document of the 1991 Moscow meeting of the Conference on Security and Co-operation in Europe (CSCE), states: </a:t>
            </a:r>
            <a:endParaRPr lang="tr-TR" dirty="0" smtClean="0"/>
          </a:p>
          <a:p>
            <a:pPr lvl="1"/>
            <a:r>
              <a:rPr lang="en-US" dirty="0" smtClean="0"/>
              <a:t>The </a:t>
            </a:r>
            <a:r>
              <a:rPr lang="en-US" dirty="0" smtClean="0"/>
              <a:t>participating states reaffirm that a state of public emergency is justified only by the most exceptional and grave circumstances [...]. A state of public emergency may not be used to subvert the democratic constitutional order, nor aim at the destruction of internationally </a:t>
            </a:r>
            <a:r>
              <a:rPr lang="en-US" dirty="0" err="1" smtClean="0"/>
              <a:t>recognised</a:t>
            </a:r>
            <a:r>
              <a:rPr lang="en-US" dirty="0" smtClean="0"/>
              <a:t> human rights and fundamental freedoms. [...] The participating states confirm that any derogation from obligations relating to human rights and fundamental freedoms during a state of public emergency must remain strictly within the limits provided for by international law, in particular the relevant international instruments by which they are bound, especially with respect to rights from which there can be no derogation</a:t>
            </a:r>
            <a:endParaRPr lang="tr-TR" dirty="0"/>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Derogations</a:t>
            </a:r>
            <a:r>
              <a:rPr lang="tr-TR" dirty="0" smtClean="0"/>
              <a:t> </a:t>
            </a:r>
            <a:r>
              <a:rPr lang="tr-TR" dirty="0" smtClean="0"/>
              <a:t>(4)</a:t>
            </a:r>
            <a:endParaRPr lang="tr-TR" dirty="0"/>
          </a:p>
        </p:txBody>
      </p:sp>
      <p:sp>
        <p:nvSpPr>
          <p:cNvPr id="3" name="2 İçerik Yer Tutucusu"/>
          <p:cNvSpPr>
            <a:spLocks noGrp="1"/>
          </p:cNvSpPr>
          <p:nvPr>
            <p:ph sz="quarter" idx="1"/>
          </p:nvPr>
        </p:nvSpPr>
        <p:spPr>
          <a:xfrm>
            <a:off x="323528" y="1484784"/>
            <a:ext cx="8503920" cy="5373216"/>
          </a:xfrm>
        </p:spPr>
        <p:txBody>
          <a:bodyPr>
            <a:normAutofit fontScale="77500" lnSpcReduction="20000"/>
          </a:bodyPr>
          <a:lstStyle/>
          <a:p>
            <a:r>
              <a:rPr lang="en-US" dirty="0" smtClean="0"/>
              <a:t>Limits, in the form of the criteria to be met, have thus been set out on the extent to which states can derogate from their human rights </a:t>
            </a:r>
            <a:r>
              <a:rPr lang="en-US" dirty="0" smtClean="0"/>
              <a:t>obligations</a:t>
            </a:r>
            <a:endParaRPr lang="tr-TR" dirty="0" smtClean="0"/>
          </a:p>
          <a:p>
            <a:endParaRPr lang="tr-TR" dirty="0" smtClean="0"/>
          </a:p>
          <a:p>
            <a:r>
              <a:rPr lang="en-US" dirty="0" smtClean="0"/>
              <a:t>Moreover</a:t>
            </a:r>
            <a:r>
              <a:rPr lang="en-US" dirty="0" smtClean="0"/>
              <a:t>, as stipulated in a number of international conventions (e.g., Article 4(2) of ICCPR, Article 15(2) of ECHR and Article 27(2) of ACHR), a number of rights can under no circumstances be limited or derogated </a:t>
            </a:r>
            <a:r>
              <a:rPr lang="en-US" dirty="0" smtClean="0"/>
              <a:t>from</a:t>
            </a:r>
            <a:endParaRPr lang="tr-TR" dirty="0" smtClean="0"/>
          </a:p>
          <a:p>
            <a:pPr lvl="1"/>
            <a:r>
              <a:rPr lang="en-US" dirty="0" smtClean="0"/>
              <a:t>Such </a:t>
            </a:r>
            <a:r>
              <a:rPr lang="en-US" dirty="0" smtClean="0"/>
              <a:t>rights are often called </a:t>
            </a:r>
            <a:r>
              <a:rPr lang="en-US" b="1" dirty="0" err="1" smtClean="0"/>
              <a:t>notstandsfest</a:t>
            </a:r>
            <a:r>
              <a:rPr lang="en-US" dirty="0" smtClean="0"/>
              <a:t> - a German term - and include the right to life, freedom from slavery, torture and imprisonment for debt, the principle of legality in the field of criminal law, freedom of thought, conscience and religion and the right to juridical </a:t>
            </a:r>
            <a:r>
              <a:rPr lang="en-US" dirty="0" smtClean="0"/>
              <a:t>personality</a:t>
            </a:r>
            <a:endParaRPr lang="tr-TR" dirty="0" smtClean="0"/>
          </a:p>
          <a:p>
            <a:pPr lvl="1"/>
            <a:endParaRPr lang="tr-TR" dirty="0" smtClean="0"/>
          </a:p>
          <a:p>
            <a:pPr marL="274320" lvl="1">
              <a:buClr>
                <a:schemeClr val="accent1"/>
              </a:buClr>
              <a:buSzPct val="85000"/>
              <a:buFont typeface="Wingdings 2"/>
              <a:buChar char=""/>
            </a:pPr>
            <a:r>
              <a:rPr lang="en-US" sz="2700" dirty="0" smtClean="0">
                <a:solidFill>
                  <a:schemeClr val="tx1"/>
                </a:solidFill>
              </a:rPr>
              <a:t>The Human Rights Committee, in its General Comment 29 sets out in detail the conditions that must be met in order to derogate from the rights contained in the ICCPR and refers in length to those rights which are not </a:t>
            </a:r>
            <a:r>
              <a:rPr lang="en-US" sz="2700" dirty="0" err="1" smtClean="0">
                <a:solidFill>
                  <a:schemeClr val="tx1"/>
                </a:solidFill>
              </a:rPr>
              <a:t>derogable</a:t>
            </a:r>
            <a:endParaRPr lang="tr-TR" sz="2700" dirty="0" smtClean="0">
              <a:solidFill>
                <a:schemeClr val="tx1"/>
              </a:solidFill>
            </a:endParaRPr>
          </a:p>
          <a:p>
            <a:pPr marL="548640" lvl="2">
              <a:buClr>
                <a:schemeClr val="accent1"/>
              </a:buClr>
              <a:buSzPct val="85000"/>
              <a:buFont typeface="Wingdings 2"/>
              <a:buChar char=""/>
            </a:pPr>
            <a:r>
              <a:rPr lang="en-US" sz="2100" dirty="0" smtClean="0">
                <a:solidFill>
                  <a:schemeClr val="tx2"/>
                </a:solidFill>
              </a:rPr>
              <a:t>The Committee established that the rights contained in Article 4(2) of ICCPR are not the only non-</a:t>
            </a:r>
            <a:r>
              <a:rPr lang="en-US" sz="2100" dirty="0" err="1" smtClean="0">
                <a:solidFill>
                  <a:schemeClr val="tx2"/>
                </a:solidFill>
              </a:rPr>
              <a:t>derogable</a:t>
            </a:r>
            <a:r>
              <a:rPr lang="en-US" sz="2100" dirty="0" smtClean="0">
                <a:solidFill>
                  <a:schemeClr val="tx2"/>
                </a:solidFill>
              </a:rPr>
              <a:t> rights; there are elements of other rights not listed in Article 4(2) that cannot be subject to lawful derogation</a:t>
            </a:r>
            <a:endParaRPr lang="tr-TR" sz="2100" dirty="0" smtClean="0">
              <a:solidFill>
                <a:schemeClr val="tx2"/>
              </a:solidFill>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Restrictions</a:t>
            </a:r>
            <a:r>
              <a:rPr lang="tr-TR" dirty="0" smtClean="0"/>
              <a:t> (1)</a:t>
            </a:r>
            <a:endParaRPr lang="tr-TR" dirty="0"/>
          </a:p>
        </p:txBody>
      </p:sp>
      <p:sp>
        <p:nvSpPr>
          <p:cNvPr id="3" name="2 İçerik Yer Tutucusu"/>
          <p:cNvSpPr>
            <a:spLocks noGrp="1"/>
          </p:cNvSpPr>
          <p:nvPr>
            <p:ph sz="quarter" idx="1"/>
          </p:nvPr>
        </p:nvSpPr>
        <p:spPr/>
        <p:txBody>
          <a:bodyPr>
            <a:normAutofit fontScale="92500" lnSpcReduction="10000"/>
          </a:bodyPr>
          <a:lstStyle/>
          <a:p>
            <a:r>
              <a:rPr lang="en-US" dirty="0" smtClean="0"/>
              <a:t>Conventions and other instruments may contain a number of restrictions or limitations to the rights they </a:t>
            </a:r>
            <a:r>
              <a:rPr lang="en-US" dirty="0" smtClean="0"/>
              <a:t>stipulate</a:t>
            </a:r>
            <a:endParaRPr lang="tr-TR" dirty="0" smtClean="0"/>
          </a:p>
          <a:p>
            <a:r>
              <a:rPr lang="en-US" dirty="0" smtClean="0"/>
              <a:t>It </a:t>
            </a:r>
            <a:r>
              <a:rPr lang="en-US" dirty="0" smtClean="0"/>
              <a:t>is generally accepted that only few rights and freedoms are ‘absolute</a:t>
            </a:r>
            <a:r>
              <a:rPr lang="en-US" dirty="0" smtClean="0"/>
              <a:t>’</a:t>
            </a:r>
            <a:r>
              <a:rPr lang="tr-TR" dirty="0" smtClean="0"/>
              <a:t> (</a:t>
            </a:r>
            <a:r>
              <a:rPr lang="tr-TR" dirty="0" err="1" smtClean="0"/>
              <a:t>examples</a:t>
            </a:r>
            <a:r>
              <a:rPr lang="tr-TR" dirty="0" smtClean="0"/>
              <a:t>?)</a:t>
            </a:r>
          </a:p>
          <a:p>
            <a:r>
              <a:rPr lang="en-US" dirty="0" smtClean="0"/>
              <a:t>At </a:t>
            </a:r>
            <a:r>
              <a:rPr lang="en-US" dirty="0" smtClean="0"/>
              <a:t>the same time, such restrictions must be used only to establish the proper limits of the protected right and not as an excuse for undermining the right itself or destroying it </a:t>
            </a:r>
            <a:r>
              <a:rPr lang="en-US" dirty="0" smtClean="0"/>
              <a:t>altogether</a:t>
            </a:r>
            <a:endParaRPr lang="tr-TR" dirty="0" smtClean="0"/>
          </a:p>
          <a:p>
            <a:r>
              <a:rPr lang="en-US" dirty="0" smtClean="0"/>
              <a:t>In </a:t>
            </a:r>
            <a:r>
              <a:rPr lang="en-US" dirty="0" smtClean="0"/>
              <a:t>general, there must be a proportionate relationship between the restriction of the right as such and the reason for the restriction</a:t>
            </a:r>
            <a:endParaRPr lang="tr-TR" dirty="0"/>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Restrictions</a:t>
            </a:r>
            <a:r>
              <a:rPr lang="tr-TR" dirty="0" smtClean="0"/>
              <a:t> </a:t>
            </a:r>
            <a:r>
              <a:rPr lang="tr-TR" dirty="0" smtClean="0"/>
              <a:t>(2)</a:t>
            </a:r>
            <a:endParaRPr lang="tr-TR" dirty="0"/>
          </a:p>
        </p:txBody>
      </p:sp>
      <p:sp>
        <p:nvSpPr>
          <p:cNvPr id="3" name="2 İçerik Yer Tutucusu"/>
          <p:cNvSpPr>
            <a:spLocks noGrp="1"/>
          </p:cNvSpPr>
          <p:nvPr>
            <p:ph sz="quarter" idx="1"/>
          </p:nvPr>
        </p:nvSpPr>
        <p:spPr/>
        <p:txBody>
          <a:bodyPr>
            <a:normAutofit fontScale="85000" lnSpcReduction="10000"/>
          </a:bodyPr>
          <a:lstStyle/>
          <a:p>
            <a:r>
              <a:rPr lang="en-US" dirty="0" smtClean="0"/>
              <a:t>Various international instruments contain provisions allowing restrictions (used interchangeably with the term ‘limitations’) on human rights. Such provisions may take the form of </a:t>
            </a:r>
            <a:r>
              <a:rPr lang="en-US" u="sng" dirty="0" smtClean="0"/>
              <a:t>general </a:t>
            </a:r>
            <a:r>
              <a:rPr lang="en-US" u="sng" dirty="0" smtClean="0"/>
              <a:t>limitations</a:t>
            </a:r>
            <a:endParaRPr lang="tr-TR" u="sng" dirty="0" smtClean="0"/>
          </a:p>
          <a:p>
            <a:pPr>
              <a:buNone/>
            </a:pPr>
            <a:endParaRPr lang="tr-TR" dirty="0" smtClean="0"/>
          </a:p>
          <a:p>
            <a:r>
              <a:rPr lang="en-US" dirty="0" smtClean="0"/>
              <a:t>Article </a:t>
            </a:r>
            <a:r>
              <a:rPr lang="en-US" dirty="0" smtClean="0"/>
              <a:t>4 of ICESCR, for instance, reads: </a:t>
            </a:r>
          </a:p>
          <a:p>
            <a:pPr>
              <a:buNone/>
            </a:pPr>
            <a:r>
              <a:rPr lang="tr-TR" i="1" dirty="0" smtClean="0"/>
              <a:t>    </a:t>
            </a:r>
            <a:r>
              <a:rPr lang="en-US" i="1" dirty="0" smtClean="0"/>
              <a:t>The </a:t>
            </a:r>
            <a:r>
              <a:rPr lang="en-US" i="1" dirty="0" smtClean="0"/>
              <a:t>states parties to the present Covenant </a:t>
            </a:r>
            <a:r>
              <a:rPr lang="en-US" i="1" dirty="0" err="1" smtClean="0"/>
              <a:t>recognise</a:t>
            </a:r>
            <a:r>
              <a:rPr lang="en-US" i="1" dirty="0" smtClean="0"/>
              <a:t> that, in the enjoyment of those rights provided by the state in conformity with the present Covenant, the state may subject such rights only to such limitations as are determined by law only in so far as this may be compatible with the nature of these rights and solely for the purpose of  promoting general welfare in a democratic society</a:t>
            </a:r>
            <a:endParaRPr lang="tr-TR" i="1"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Restrictions</a:t>
            </a:r>
            <a:r>
              <a:rPr lang="tr-TR" dirty="0" smtClean="0"/>
              <a:t> </a:t>
            </a:r>
            <a:r>
              <a:rPr lang="tr-TR" dirty="0" smtClean="0"/>
              <a:t>(3)</a:t>
            </a:r>
            <a:endParaRPr lang="tr-TR" dirty="0"/>
          </a:p>
        </p:txBody>
      </p:sp>
      <p:sp>
        <p:nvSpPr>
          <p:cNvPr id="3" name="2 İçerik Yer Tutucusu"/>
          <p:cNvSpPr>
            <a:spLocks noGrp="1"/>
          </p:cNvSpPr>
          <p:nvPr>
            <p:ph sz="quarter" idx="1"/>
          </p:nvPr>
        </p:nvSpPr>
        <p:spPr/>
        <p:txBody>
          <a:bodyPr>
            <a:normAutofit fontScale="92500"/>
          </a:bodyPr>
          <a:lstStyle/>
          <a:p>
            <a:r>
              <a:rPr lang="en-US" i="1" dirty="0" smtClean="0"/>
              <a:t>Another </a:t>
            </a:r>
            <a:r>
              <a:rPr lang="en-US" i="1" dirty="0" smtClean="0"/>
              <a:t>illustration</a:t>
            </a:r>
            <a:r>
              <a:rPr lang="tr-TR" i="1" dirty="0" smtClean="0"/>
              <a:t>:</a:t>
            </a:r>
          </a:p>
          <a:p>
            <a:pPr lvl="1"/>
            <a:r>
              <a:rPr lang="en-US" dirty="0" smtClean="0"/>
              <a:t> </a:t>
            </a:r>
            <a:r>
              <a:rPr lang="en-US" dirty="0" smtClean="0"/>
              <a:t>Article 32(2) of the American Convention on </a:t>
            </a:r>
            <a:r>
              <a:rPr lang="en-US" dirty="0" smtClean="0"/>
              <a:t>Human</a:t>
            </a:r>
            <a:r>
              <a:rPr lang="tr-TR" dirty="0" smtClean="0"/>
              <a:t> </a:t>
            </a:r>
            <a:r>
              <a:rPr lang="en-US" dirty="0" smtClean="0"/>
              <a:t>Rights </a:t>
            </a:r>
            <a:r>
              <a:rPr lang="en-US" dirty="0" smtClean="0"/>
              <a:t>(ACHR): ‘The rights of each person are </a:t>
            </a:r>
            <a:r>
              <a:rPr lang="en-US" u="sng" dirty="0" smtClean="0"/>
              <a:t>limited by the rights of others, by the security of all, and by the just demands of the general welfare, in a democratic society</a:t>
            </a:r>
            <a:r>
              <a:rPr lang="en-US" dirty="0" smtClean="0"/>
              <a:t>’. </a:t>
            </a:r>
          </a:p>
          <a:p>
            <a:pPr>
              <a:buNone/>
            </a:pPr>
            <a:endParaRPr lang="en-US" dirty="0" smtClean="0"/>
          </a:p>
          <a:p>
            <a:r>
              <a:rPr lang="en-US" dirty="0" smtClean="0"/>
              <a:t>The African Charter on Human and Peoples’ Rights does not contain a specific provision on </a:t>
            </a:r>
            <a:r>
              <a:rPr lang="en-US" dirty="0" smtClean="0"/>
              <a:t>restrictions</a:t>
            </a:r>
            <a:endParaRPr lang="tr-TR" dirty="0" smtClean="0"/>
          </a:p>
          <a:p>
            <a:pPr lvl="1"/>
            <a:r>
              <a:rPr lang="en-US" dirty="0" smtClean="0"/>
              <a:t> </a:t>
            </a:r>
            <a:r>
              <a:rPr lang="en-US" dirty="0" smtClean="0"/>
              <a:t>but Article 27(2) on ‘duties’ has come to play the role of a general limitation clause providing: ‘The rights and freedoms of each individual shall be </a:t>
            </a:r>
            <a:r>
              <a:rPr lang="en-US" u="sng" dirty="0" smtClean="0"/>
              <a:t>exercised with due regard to the rights of others, collective security, morality and common interest</a:t>
            </a:r>
            <a:r>
              <a:rPr lang="en-US" dirty="0" smtClean="0"/>
              <a:t>.’ </a:t>
            </a:r>
          </a:p>
          <a:p>
            <a:pPr>
              <a:buNone/>
            </a:pPr>
            <a:endParaRPr lang="tr-TR"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Restrictions</a:t>
            </a:r>
            <a:r>
              <a:rPr lang="tr-TR" dirty="0" smtClean="0"/>
              <a:t> </a:t>
            </a:r>
            <a:r>
              <a:rPr lang="tr-TR" dirty="0" smtClean="0"/>
              <a:t>(4)</a:t>
            </a:r>
            <a:endParaRPr lang="tr-TR" dirty="0"/>
          </a:p>
        </p:txBody>
      </p:sp>
      <p:sp>
        <p:nvSpPr>
          <p:cNvPr id="3" name="2 İçerik Yer Tutucusu"/>
          <p:cNvSpPr>
            <a:spLocks noGrp="1"/>
          </p:cNvSpPr>
          <p:nvPr>
            <p:ph sz="quarter" idx="1"/>
          </p:nvPr>
        </p:nvSpPr>
        <p:spPr>
          <a:xfrm>
            <a:off x="301752" y="1527048"/>
            <a:ext cx="8503920" cy="5330952"/>
          </a:xfrm>
        </p:spPr>
        <p:txBody>
          <a:bodyPr>
            <a:normAutofit fontScale="92500" lnSpcReduction="20000"/>
          </a:bodyPr>
          <a:lstStyle/>
          <a:p>
            <a:r>
              <a:rPr lang="en-US" dirty="0" smtClean="0"/>
              <a:t>In order to prevent </a:t>
            </a:r>
            <a:r>
              <a:rPr lang="en-US" dirty="0" smtClean="0"/>
              <a:t>abuse</a:t>
            </a:r>
            <a:r>
              <a:rPr lang="tr-TR" dirty="0" smtClean="0"/>
              <a:t> </a:t>
            </a:r>
            <a:r>
              <a:rPr lang="tr-TR" dirty="0" smtClean="0">
                <a:sym typeface="Wingdings" pitchFamily="2" charset="2"/>
              </a:rPr>
              <a:t></a:t>
            </a:r>
            <a:r>
              <a:rPr lang="en-US" dirty="0" smtClean="0"/>
              <a:t> </a:t>
            </a:r>
            <a:r>
              <a:rPr lang="en-US" dirty="0" smtClean="0"/>
              <a:t>conventions often contain a paragraph </a:t>
            </a:r>
            <a:r>
              <a:rPr lang="en-US" i="1" dirty="0" smtClean="0"/>
              <a:t>prohibiting</a:t>
            </a:r>
            <a:r>
              <a:rPr lang="en-US" dirty="0" smtClean="0"/>
              <a:t> the abuse of an international instrument to destroy another </a:t>
            </a:r>
            <a:r>
              <a:rPr lang="en-US" dirty="0" smtClean="0"/>
              <a:t>right</a:t>
            </a:r>
            <a:endParaRPr lang="tr-TR" dirty="0" smtClean="0"/>
          </a:p>
          <a:p>
            <a:pPr lvl="1"/>
            <a:r>
              <a:rPr lang="en-US" dirty="0" smtClean="0"/>
              <a:t>Article </a:t>
            </a:r>
            <a:r>
              <a:rPr lang="en-US" dirty="0" smtClean="0"/>
              <a:t>5 of ICCPR, for instance, stipulates: Nothing in the present Convention may be interpreted as implying for any state, group or person any right to engage in any activity or to perform any act aimed at the destruction of any of the </a:t>
            </a:r>
            <a:r>
              <a:rPr lang="en-US" dirty="0" smtClean="0"/>
              <a:t>rights </a:t>
            </a:r>
            <a:r>
              <a:rPr lang="en-US" dirty="0" smtClean="0"/>
              <a:t>and freedoms </a:t>
            </a:r>
            <a:r>
              <a:rPr lang="en-US" dirty="0" err="1" smtClean="0"/>
              <a:t>recognised</a:t>
            </a:r>
            <a:r>
              <a:rPr lang="en-US" dirty="0" smtClean="0"/>
              <a:t> herein or at their limitation to a greater </a:t>
            </a:r>
            <a:r>
              <a:rPr lang="en-US" dirty="0" smtClean="0"/>
              <a:t>extent </a:t>
            </a:r>
            <a:r>
              <a:rPr lang="en-US" dirty="0" smtClean="0"/>
              <a:t>than is provided for in the present </a:t>
            </a:r>
            <a:r>
              <a:rPr lang="en-US" dirty="0" smtClean="0"/>
              <a:t>Covenant</a:t>
            </a:r>
            <a:endParaRPr lang="tr-TR" dirty="0" smtClean="0"/>
          </a:p>
          <a:p>
            <a:pPr lvl="0">
              <a:buClr>
                <a:srgbClr val="D16349"/>
              </a:buClr>
            </a:pPr>
            <a:r>
              <a:rPr lang="tr-TR" dirty="0" smtClean="0">
                <a:solidFill>
                  <a:prstClr val="black"/>
                </a:solidFill>
              </a:rPr>
              <a:t>M</a:t>
            </a:r>
            <a:r>
              <a:rPr lang="en-US" dirty="0" err="1" smtClean="0">
                <a:solidFill>
                  <a:prstClr val="black"/>
                </a:solidFill>
              </a:rPr>
              <a:t>ost</a:t>
            </a:r>
            <a:r>
              <a:rPr lang="en-US" dirty="0" smtClean="0">
                <a:solidFill>
                  <a:prstClr val="black"/>
                </a:solidFill>
              </a:rPr>
              <a:t> </a:t>
            </a:r>
            <a:r>
              <a:rPr lang="en-US" dirty="0" smtClean="0">
                <a:solidFill>
                  <a:prstClr val="black"/>
                </a:solidFill>
              </a:rPr>
              <a:t>human rights treaties contain specific provisions in various individual articles, which specify the limitations and restrictions that are allowed on the particular </a:t>
            </a:r>
            <a:r>
              <a:rPr lang="en-US" dirty="0" smtClean="0">
                <a:solidFill>
                  <a:prstClr val="black"/>
                </a:solidFill>
              </a:rPr>
              <a:t>right</a:t>
            </a:r>
            <a:endParaRPr lang="tr-TR" dirty="0" smtClean="0">
              <a:solidFill>
                <a:prstClr val="black"/>
              </a:solidFill>
            </a:endParaRPr>
          </a:p>
          <a:p>
            <a:pPr lvl="1">
              <a:buClr>
                <a:srgbClr val="D16349"/>
              </a:buClr>
            </a:pPr>
            <a:r>
              <a:rPr lang="en-US" dirty="0" smtClean="0"/>
              <a:t>Such specific limitation clauses include ‘prescribed by law’, ‘in a democratic society’, ‘public order (</a:t>
            </a:r>
            <a:r>
              <a:rPr lang="en-US" dirty="0" err="1" smtClean="0"/>
              <a:t>ordre</a:t>
            </a:r>
            <a:r>
              <a:rPr lang="en-US" dirty="0" smtClean="0"/>
              <a:t> public)’, ‘public health’, ‘public morals’, ‘national security’, ‘public safety’ and ‘rights and freedoms of others’. For a few rights, such as freedom from torture or slavery, no limitations have been formulated</a:t>
            </a:r>
            <a:endParaRPr lang="tr-TR" dirty="0" smtClean="0"/>
          </a:p>
          <a:p>
            <a:pPr lvl="1"/>
            <a:endParaRPr lang="tr-TR" dirty="0" smtClean="0"/>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Restrictions</a:t>
            </a:r>
            <a:r>
              <a:rPr lang="tr-TR" dirty="0" smtClean="0"/>
              <a:t> </a:t>
            </a:r>
            <a:r>
              <a:rPr lang="tr-TR" dirty="0" smtClean="0"/>
              <a:t>(5)</a:t>
            </a:r>
            <a:endParaRPr lang="tr-TR" dirty="0"/>
          </a:p>
        </p:txBody>
      </p:sp>
      <p:sp>
        <p:nvSpPr>
          <p:cNvPr id="3" name="2 İçerik Yer Tutucusu"/>
          <p:cNvSpPr>
            <a:spLocks noGrp="1"/>
          </p:cNvSpPr>
          <p:nvPr>
            <p:ph sz="quarter" idx="1"/>
          </p:nvPr>
        </p:nvSpPr>
        <p:spPr/>
        <p:txBody>
          <a:bodyPr>
            <a:normAutofit fontScale="77500" lnSpcReduction="20000"/>
          </a:bodyPr>
          <a:lstStyle/>
          <a:p>
            <a:r>
              <a:rPr lang="en-US" dirty="0" smtClean="0"/>
              <a:t>When a right is subject to a limitation, no other limitations are permitted and any limitation must comply with the following minimum requirements: </a:t>
            </a:r>
          </a:p>
          <a:p>
            <a:pPr lvl="1"/>
            <a:r>
              <a:rPr lang="en-US" dirty="0" smtClean="0"/>
              <a:t> </a:t>
            </a:r>
            <a:r>
              <a:rPr lang="en-US" dirty="0" smtClean="0"/>
              <a:t>The limitation must not be interpreted so as to </a:t>
            </a:r>
            <a:r>
              <a:rPr lang="en-US" dirty="0" err="1" smtClean="0"/>
              <a:t>jeopardise</a:t>
            </a:r>
            <a:r>
              <a:rPr lang="en-US" dirty="0" smtClean="0"/>
              <a:t> the essence of the right concerned; </a:t>
            </a:r>
            <a:endParaRPr lang="tr-TR" dirty="0" smtClean="0"/>
          </a:p>
          <a:p>
            <a:pPr lvl="1"/>
            <a:r>
              <a:rPr lang="en-US" dirty="0" smtClean="0"/>
              <a:t> </a:t>
            </a:r>
            <a:r>
              <a:rPr lang="en-US" dirty="0" smtClean="0"/>
              <a:t>The limitation must be interpreted strictly in the light and context of the particular right; </a:t>
            </a:r>
            <a:endParaRPr lang="tr-TR" dirty="0" smtClean="0"/>
          </a:p>
          <a:p>
            <a:pPr lvl="1"/>
            <a:r>
              <a:rPr lang="en-US" dirty="0" smtClean="0"/>
              <a:t>The </a:t>
            </a:r>
            <a:r>
              <a:rPr lang="en-US" dirty="0" smtClean="0"/>
              <a:t>limitation must be prescribed by law and be compatible with the object and purpose of the instrument; </a:t>
            </a:r>
            <a:endParaRPr lang="tr-TR" dirty="0" smtClean="0"/>
          </a:p>
          <a:p>
            <a:pPr lvl="1"/>
            <a:r>
              <a:rPr lang="en-US" dirty="0" smtClean="0"/>
              <a:t>The </a:t>
            </a:r>
            <a:r>
              <a:rPr lang="en-US" dirty="0" smtClean="0"/>
              <a:t>restriction must be based on a law; </a:t>
            </a:r>
            <a:endParaRPr lang="tr-TR" dirty="0" smtClean="0"/>
          </a:p>
          <a:p>
            <a:pPr lvl="1"/>
            <a:r>
              <a:rPr lang="en-US" dirty="0" smtClean="0"/>
              <a:t>The </a:t>
            </a:r>
            <a:r>
              <a:rPr lang="en-US" dirty="0" smtClean="0"/>
              <a:t>restriction must be necessary; there must be a pressing social need, assessed on a case-by-case basis. That the law would be useful is in itself not sufficient; it must be consistent with other protected rights. In some treaties, the condition that it be ‘necessary’ (in a democratic society) is added; </a:t>
            </a:r>
            <a:r>
              <a:rPr lang="en-US" dirty="0" smtClean="0"/>
              <a:t>and</a:t>
            </a:r>
            <a:endParaRPr lang="tr-TR" dirty="0" smtClean="0"/>
          </a:p>
          <a:p>
            <a:pPr lvl="1"/>
            <a:r>
              <a:rPr lang="en-US" dirty="0" smtClean="0"/>
              <a:t>The </a:t>
            </a:r>
            <a:r>
              <a:rPr lang="en-US" dirty="0" smtClean="0"/>
              <a:t>restriction must be justified by the protection of a strictly limited set of well-defined public interests, which usually includes one or more of the following grounds: national security, public safety, public order (</a:t>
            </a:r>
            <a:r>
              <a:rPr lang="en-US" dirty="0" err="1" smtClean="0"/>
              <a:t>ordre</a:t>
            </a:r>
            <a:r>
              <a:rPr lang="en-US" dirty="0" smtClean="0"/>
              <a:t> public), the protection of health or morals, and the protection of the rights and freedoms of others.</a:t>
            </a:r>
            <a:endParaRPr lang="tr-TR" dirty="0"/>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Restrictions</a:t>
            </a:r>
            <a:r>
              <a:rPr lang="tr-TR" dirty="0" smtClean="0"/>
              <a:t> </a:t>
            </a:r>
            <a:r>
              <a:rPr lang="tr-TR" dirty="0" smtClean="0"/>
              <a:t>(6)</a:t>
            </a:r>
            <a:endParaRPr lang="tr-TR" dirty="0"/>
          </a:p>
        </p:txBody>
      </p:sp>
      <p:sp>
        <p:nvSpPr>
          <p:cNvPr id="3" name="2 İçerik Yer Tutucusu"/>
          <p:cNvSpPr>
            <a:spLocks noGrp="1"/>
          </p:cNvSpPr>
          <p:nvPr>
            <p:ph sz="quarter" idx="1"/>
          </p:nvPr>
        </p:nvSpPr>
        <p:spPr>
          <a:xfrm>
            <a:off x="301752" y="1527048"/>
            <a:ext cx="8503920" cy="5330952"/>
          </a:xfrm>
        </p:spPr>
        <p:txBody>
          <a:bodyPr>
            <a:normAutofit fontScale="77500" lnSpcReduction="20000"/>
          </a:bodyPr>
          <a:lstStyle/>
          <a:p>
            <a:r>
              <a:rPr lang="en-US" dirty="0" smtClean="0"/>
              <a:t>Most of these requirements have been developed by academia and the jurisprudence of major human rights bodies. In this regard it is important to bear in mind the </a:t>
            </a:r>
            <a:r>
              <a:rPr lang="en-US" dirty="0" err="1" smtClean="0"/>
              <a:t>Siracusa</a:t>
            </a:r>
            <a:r>
              <a:rPr lang="en-US" dirty="0" smtClean="0"/>
              <a:t> Principles on the limitation and derogation provision in the International Covenant on Civil and Political </a:t>
            </a:r>
            <a:r>
              <a:rPr lang="en-US" dirty="0" smtClean="0"/>
              <a:t>Rights</a:t>
            </a:r>
            <a:endParaRPr lang="tr-TR" dirty="0" smtClean="0"/>
          </a:p>
          <a:p>
            <a:pPr>
              <a:buNone/>
            </a:pPr>
            <a:endParaRPr lang="en-US" dirty="0" smtClean="0"/>
          </a:p>
          <a:p>
            <a:r>
              <a:rPr lang="en-US" dirty="0" smtClean="0"/>
              <a:t>The </a:t>
            </a:r>
            <a:r>
              <a:rPr lang="en-US" dirty="0" err="1" smtClean="0"/>
              <a:t>Siracusa</a:t>
            </a:r>
            <a:r>
              <a:rPr lang="en-US" dirty="0" smtClean="0"/>
              <a:t> Principles were adopted by a group of 31 distinguished experts in international law convened by the International Commission of Jurists, who met in </a:t>
            </a:r>
            <a:r>
              <a:rPr lang="en-US" dirty="0" err="1" smtClean="0"/>
              <a:t>Siracusa</a:t>
            </a:r>
            <a:r>
              <a:rPr lang="en-US" dirty="0" smtClean="0"/>
              <a:t>, Sicily in 1984. </a:t>
            </a:r>
          </a:p>
          <a:p>
            <a:pPr>
              <a:buNone/>
            </a:pPr>
            <a:endParaRPr lang="en-US" dirty="0" smtClean="0"/>
          </a:p>
          <a:p>
            <a:r>
              <a:rPr lang="en-US" dirty="0" smtClean="0"/>
              <a:t>In </a:t>
            </a:r>
            <a:r>
              <a:rPr lang="en-US" dirty="0" smtClean="0"/>
              <a:t>sum, any restriction on the enjoyment of the rights enshrined in human rights instruments must be legally established, non-discriminatory, proportional, compatible with the nature of the rights, and designed to further the general welfare. Finally, it is also important to stress that the burden falls upon states parties to prove that a limitation imposed upon the enjoyment of the rights is legitimate. This is, of course, a heavy burden of proof, but it is consistent with the object and purpose of human rights treaties to protect the </a:t>
            </a:r>
            <a:r>
              <a:rPr lang="en-US" dirty="0" err="1" smtClean="0"/>
              <a:t>individua</a:t>
            </a:r>
            <a:r>
              <a:rPr lang="tr-TR" dirty="0" smtClean="0"/>
              <a:t>l</a:t>
            </a:r>
            <a:endParaRPr lang="tr-TR" dirty="0"/>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Derogations</a:t>
            </a:r>
            <a:r>
              <a:rPr lang="tr-TR" dirty="0" smtClean="0"/>
              <a:t> (1)</a:t>
            </a:r>
            <a:endParaRPr lang="tr-TR" dirty="0"/>
          </a:p>
        </p:txBody>
      </p:sp>
      <p:sp>
        <p:nvSpPr>
          <p:cNvPr id="3" name="2 İçerik Yer Tutucusu"/>
          <p:cNvSpPr>
            <a:spLocks noGrp="1"/>
          </p:cNvSpPr>
          <p:nvPr>
            <p:ph sz="quarter" idx="1"/>
          </p:nvPr>
        </p:nvSpPr>
        <p:spPr>
          <a:xfrm>
            <a:off x="301752" y="1527048"/>
            <a:ext cx="8503920" cy="5070304"/>
          </a:xfrm>
        </p:spPr>
        <p:txBody>
          <a:bodyPr>
            <a:normAutofit fontScale="85000" lnSpcReduction="20000"/>
          </a:bodyPr>
          <a:lstStyle/>
          <a:p>
            <a:r>
              <a:rPr lang="en-US" dirty="0" smtClean="0"/>
              <a:t>Some human rights instruments allow states to take measures derogating temporarily from some of their </a:t>
            </a:r>
            <a:r>
              <a:rPr lang="en-US" dirty="0" smtClean="0"/>
              <a:t>obligations</a:t>
            </a:r>
            <a:endParaRPr lang="tr-TR" dirty="0" smtClean="0"/>
          </a:p>
          <a:p>
            <a:pPr lvl="1"/>
            <a:r>
              <a:rPr lang="en-US" dirty="0" smtClean="0"/>
              <a:t>Derogating </a:t>
            </a:r>
            <a:r>
              <a:rPr lang="en-US" dirty="0" smtClean="0"/>
              <a:t>measures must be of an exceptional and temporary </a:t>
            </a:r>
            <a:r>
              <a:rPr lang="en-US" dirty="0" smtClean="0"/>
              <a:t>nature</a:t>
            </a:r>
            <a:endParaRPr lang="tr-TR" dirty="0" smtClean="0"/>
          </a:p>
          <a:p>
            <a:pPr lvl="1"/>
            <a:r>
              <a:rPr lang="en-US" dirty="0" smtClean="0"/>
              <a:t>There </a:t>
            </a:r>
            <a:r>
              <a:rPr lang="en-US" dirty="0" smtClean="0"/>
              <a:t>are derogation clauses in, inter alia, Article 15 of ECHR, Article 27 of ACHR and Article 31 of European Social </a:t>
            </a:r>
            <a:r>
              <a:rPr lang="en-US" dirty="0" smtClean="0"/>
              <a:t>Charter</a:t>
            </a:r>
            <a:endParaRPr lang="tr-TR" dirty="0" smtClean="0"/>
          </a:p>
          <a:p>
            <a:pPr lvl="1"/>
            <a:r>
              <a:rPr lang="en-US" dirty="0" smtClean="0"/>
              <a:t>Some </a:t>
            </a:r>
            <a:r>
              <a:rPr lang="en-US" dirty="0" smtClean="0"/>
              <a:t>human rights instruments, such as the Convention on the Right of the Child, the ICESCR, and the African Charter on Human and Peoples’ Rights, do not contemplate any derogation clause. </a:t>
            </a:r>
          </a:p>
          <a:p>
            <a:pPr>
              <a:buNone/>
            </a:pPr>
            <a:endParaRPr lang="en-US" dirty="0" smtClean="0"/>
          </a:p>
          <a:p>
            <a:r>
              <a:rPr lang="en-US" dirty="0" smtClean="0"/>
              <a:t>The rationale for derogation provisions is to strike a balance between the sovereign right of a government to maintain peace and order during public emergencies, and the protection of the rights of the individual from abuse by the </a:t>
            </a:r>
            <a:r>
              <a:rPr lang="en-US" dirty="0" smtClean="0"/>
              <a:t>state</a:t>
            </a:r>
            <a:endParaRPr lang="tr-TR" dirty="0" smtClean="0"/>
          </a:p>
          <a:p>
            <a:pPr lvl="1"/>
            <a:r>
              <a:rPr lang="en-US" dirty="0" smtClean="0"/>
              <a:t>Thus</a:t>
            </a:r>
            <a:r>
              <a:rPr lang="en-US" dirty="0" smtClean="0"/>
              <a:t>, the state is allowed to suspend the exercise of some rights when necessary to deal with an emergency situation (e.g., derogation of the right to peaceful assembly), provided it complies with safeguards against any abuse of these derogation provisions</a:t>
            </a:r>
            <a:endParaRPr lang="tr-TR" dirty="0"/>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Derogations</a:t>
            </a:r>
            <a:r>
              <a:rPr lang="tr-TR" dirty="0" smtClean="0"/>
              <a:t> </a:t>
            </a:r>
            <a:r>
              <a:rPr lang="tr-TR" dirty="0" smtClean="0"/>
              <a:t>(2)</a:t>
            </a:r>
            <a:endParaRPr lang="tr-TR" dirty="0"/>
          </a:p>
        </p:txBody>
      </p:sp>
      <p:sp>
        <p:nvSpPr>
          <p:cNvPr id="3" name="2 İçerik Yer Tutucusu"/>
          <p:cNvSpPr>
            <a:spLocks noGrp="1"/>
          </p:cNvSpPr>
          <p:nvPr>
            <p:ph sz="quarter" idx="1"/>
          </p:nvPr>
        </p:nvSpPr>
        <p:spPr/>
        <p:txBody>
          <a:bodyPr>
            <a:normAutofit/>
          </a:bodyPr>
          <a:lstStyle/>
          <a:p>
            <a:r>
              <a:rPr lang="en-US" dirty="0" smtClean="0"/>
              <a:t>When derogation measures are allowed, such derogations have to meet several criteria: </a:t>
            </a:r>
            <a:endParaRPr lang="tr-TR" dirty="0" smtClean="0"/>
          </a:p>
          <a:p>
            <a:pPr lvl="1"/>
            <a:r>
              <a:rPr lang="en-US" dirty="0" smtClean="0"/>
              <a:t>There </a:t>
            </a:r>
            <a:r>
              <a:rPr lang="en-US" dirty="0" smtClean="0"/>
              <a:t>must be a war or general state of emergency threatening the life of the nation; </a:t>
            </a:r>
            <a:endParaRPr lang="tr-TR" dirty="0" smtClean="0"/>
          </a:p>
          <a:p>
            <a:pPr lvl="1"/>
            <a:r>
              <a:rPr lang="en-US" dirty="0" smtClean="0"/>
              <a:t>The </a:t>
            </a:r>
            <a:r>
              <a:rPr lang="en-US" dirty="0" smtClean="0"/>
              <a:t>state of emergency must be officially proclaimed; </a:t>
            </a:r>
            <a:endParaRPr lang="tr-TR" dirty="0" smtClean="0"/>
          </a:p>
          <a:p>
            <a:pPr lvl="1"/>
            <a:r>
              <a:rPr lang="en-US" dirty="0" smtClean="0"/>
              <a:t>Measures </a:t>
            </a:r>
            <a:r>
              <a:rPr lang="en-US" dirty="0" smtClean="0"/>
              <a:t>may not go beyond the extent strictly required by the situation; </a:t>
            </a:r>
            <a:endParaRPr lang="tr-TR" dirty="0" smtClean="0"/>
          </a:p>
          <a:p>
            <a:pPr lvl="1"/>
            <a:r>
              <a:rPr lang="en-US" dirty="0" smtClean="0"/>
              <a:t>Measures </a:t>
            </a:r>
            <a:r>
              <a:rPr lang="en-US" dirty="0" smtClean="0"/>
              <a:t>may not be inconsistent with other obligations under international law; and </a:t>
            </a:r>
            <a:endParaRPr lang="tr-TR" dirty="0" smtClean="0"/>
          </a:p>
          <a:p>
            <a:pPr lvl="1"/>
            <a:r>
              <a:rPr lang="en-US" dirty="0" smtClean="0"/>
              <a:t>Measures </a:t>
            </a:r>
            <a:r>
              <a:rPr lang="en-US" dirty="0" smtClean="0"/>
              <a:t>may not be discriminatory solely on grounds of race, </a:t>
            </a:r>
            <a:r>
              <a:rPr lang="en-US" dirty="0" err="1" smtClean="0"/>
              <a:t>colour</a:t>
            </a:r>
            <a:r>
              <a:rPr lang="en-US" dirty="0" smtClean="0"/>
              <a:t>, sex, language, religion or social </a:t>
            </a:r>
            <a:r>
              <a:rPr lang="en-US" dirty="0" smtClean="0"/>
              <a:t>origin</a:t>
            </a:r>
            <a:endParaRPr lang="tr-TR" dirty="0"/>
          </a:p>
        </p:txBody>
      </p:sp>
    </p:spTree>
  </p:cSld>
  <p:clrMapOvr>
    <a:masterClrMapping/>
  </p:clrMapOvr>
  <p:transition>
    <p:fad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ent">
  <a:themeElements>
    <a:clrScheme name="Kent">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ent">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ent">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1579</Words>
  <Application>Microsoft Office PowerPoint</Application>
  <PresentationFormat>Ekran Gösterisi (4:3)</PresentationFormat>
  <Paragraphs>66</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Kent</vt:lpstr>
      <vt:lpstr>HUMAN RIGHTS </vt:lpstr>
      <vt:lpstr>Restrictions (1)</vt:lpstr>
      <vt:lpstr>Restrictions (2)</vt:lpstr>
      <vt:lpstr>Restrictions (3)</vt:lpstr>
      <vt:lpstr>Restrictions (4)</vt:lpstr>
      <vt:lpstr>Restrictions (5)</vt:lpstr>
      <vt:lpstr>Restrictions (6)</vt:lpstr>
      <vt:lpstr>Derogations (1)</vt:lpstr>
      <vt:lpstr>Derogations (2)</vt:lpstr>
      <vt:lpstr>Derogations (3)</vt:lpstr>
      <vt:lpstr>Derogations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dc:title>
  <dc:creator>tuba</dc:creator>
  <cp:lastModifiedBy>tuba</cp:lastModifiedBy>
  <cp:revision>17</cp:revision>
  <dcterms:created xsi:type="dcterms:W3CDTF">2017-11-27T19:06:15Z</dcterms:created>
  <dcterms:modified xsi:type="dcterms:W3CDTF">2017-11-27T20:19:47Z</dcterms:modified>
</cp:coreProperties>
</file>