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3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03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91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9235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381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051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86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85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08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82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8044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0DEF9-A99E-4E6B-80C0-9EEE4F86C73D}" type="datetimeFigureOut">
              <a:rPr lang="tr-TR" smtClean="0"/>
              <a:t>19.02.2026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A9EB5-6051-4459-9BA7-4CB4E81110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13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/>
              <a:t>Sources of the English Vocabulary</a:t>
            </a:r>
            <a:r>
              <a:rPr lang="tr-TR" i="1" dirty="0"/>
              <a:t> </a:t>
            </a:r>
            <a:r>
              <a:rPr lang="en-US" i="1" dirty="0"/>
              <a:t>Historical Development from 450 to Present</a:t>
            </a:r>
            <a:br>
              <a:rPr lang="tr-TR" i="1"/>
            </a:b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4162780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Early Modern English (1500–1800)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600200"/>
            <a:ext cx="4896544" cy="4525963"/>
          </a:xfrm>
        </p:spPr>
      </p:pic>
    </p:spTree>
    <p:extLst>
      <p:ext uri="{BB962C8B-B14F-4D97-AF65-F5344CB8AC3E}">
        <p14:creationId xmlns:p14="http://schemas.microsoft.com/office/powerpoint/2010/main" val="3205442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Influences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William Shakespeare</a:t>
            </a:r>
            <a:endParaRPr lang="tr-TR" b="1" dirty="0"/>
          </a:p>
          <a:p>
            <a:r>
              <a:rPr lang="en-US" dirty="0"/>
              <a:t>Thousands of new words introduced</a:t>
            </a:r>
            <a:endParaRPr lang="tr-TR" dirty="0"/>
          </a:p>
          <a:p>
            <a:r>
              <a:rPr lang="en-US" dirty="0"/>
              <a:t>Creative word formation</a:t>
            </a:r>
            <a:endParaRPr lang="tr-TR" dirty="0"/>
          </a:p>
          <a:p>
            <a:pPr marL="0" indent="0">
              <a:buNone/>
            </a:pPr>
            <a:r>
              <a:rPr lang="en-US" b="1" dirty="0"/>
              <a:t>King James Bible (1611)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Preserved older forms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Influenced idiomatic English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Examples: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“a wolf in sheep’s clothing”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“an eye for an eye”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“fight the good fight”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85049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tr-TR" dirty="0" err="1"/>
              <a:t>Renaissance</a:t>
            </a:r>
            <a:r>
              <a:rPr lang="tr-TR" dirty="0"/>
              <a:t> </a:t>
            </a:r>
            <a:r>
              <a:rPr lang="tr-TR" dirty="0" err="1"/>
              <a:t>Influence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Massive borrowing from:</a:t>
            </a:r>
            <a:endParaRPr lang="tr-TR" b="1" dirty="0"/>
          </a:p>
          <a:p>
            <a:r>
              <a:rPr lang="en-US" dirty="0"/>
              <a:t>Latin</a:t>
            </a:r>
            <a:endParaRPr lang="tr-TR" dirty="0"/>
          </a:p>
          <a:p>
            <a:r>
              <a:rPr lang="en-US" dirty="0"/>
              <a:t>Greek</a:t>
            </a:r>
            <a:endParaRPr lang="tr-TR" dirty="0"/>
          </a:p>
          <a:p>
            <a:r>
              <a:rPr lang="en-US" dirty="0"/>
              <a:t>French</a:t>
            </a:r>
            <a:endParaRPr lang="tr-TR" dirty="0"/>
          </a:p>
          <a:p>
            <a:r>
              <a:rPr lang="en-US" dirty="0"/>
              <a:t>Italian</a:t>
            </a:r>
            <a:endParaRPr lang="tr-TR" dirty="0"/>
          </a:p>
          <a:p>
            <a:r>
              <a:rPr lang="en-US" dirty="0"/>
              <a:t>Spanish</a:t>
            </a:r>
            <a:endParaRPr lang="tr-TR" dirty="0"/>
          </a:p>
          <a:p>
            <a:pPr marL="0" indent="0">
              <a:buNone/>
            </a:pPr>
            <a:r>
              <a:rPr lang="en-US" b="1" dirty="0"/>
              <a:t>Fields affected:</a:t>
            </a:r>
            <a:endParaRPr lang="tr-TR" b="1" dirty="0"/>
          </a:p>
          <a:p>
            <a:r>
              <a:rPr lang="en-US" dirty="0"/>
              <a:t>Science</a:t>
            </a:r>
            <a:endParaRPr lang="tr-TR" dirty="0"/>
          </a:p>
          <a:p>
            <a:r>
              <a:rPr lang="en-US" dirty="0"/>
              <a:t>Medicine</a:t>
            </a:r>
            <a:endParaRPr lang="tr-TR" dirty="0"/>
          </a:p>
          <a:p>
            <a:r>
              <a:rPr lang="en-US" dirty="0"/>
              <a:t>Philosophy</a:t>
            </a:r>
            <a:endParaRPr lang="tr-TR" dirty="0"/>
          </a:p>
          <a:p>
            <a:r>
              <a:rPr lang="en-US" dirty="0"/>
              <a:t>Arts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Examples:</a:t>
            </a:r>
            <a:r>
              <a:rPr lang="tr-TR" dirty="0"/>
              <a:t> </a:t>
            </a:r>
            <a:r>
              <a:rPr lang="en-US" dirty="0"/>
              <a:t>education</a:t>
            </a:r>
            <a:r>
              <a:rPr lang="tr-TR" dirty="0"/>
              <a:t>; </a:t>
            </a:r>
            <a:r>
              <a:rPr lang="en-US" dirty="0"/>
              <a:t>commemorate</a:t>
            </a:r>
            <a:r>
              <a:rPr lang="tr-TR" dirty="0"/>
              <a:t>; </a:t>
            </a:r>
            <a:r>
              <a:rPr lang="en-US" dirty="0"/>
              <a:t>thermometer</a:t>
            </a:r>
            <a:r>
              <a:rPr lang="tr-TR" dirty="0"/>
              <a:t>; </a:t>
            </a:r>
            <a:r>
              <a:rPr lang="en-US" dirty="0"/>
              <a:t>philosophy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1207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Printing </a:t>
            </a:r>
            <a:r>
              <a:rPr lang="tr-TR" dirty="0" err="1"/>
              <a:t>Revolution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1476 – William Caxton introduces printing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Consequences</a:t>
            </a:r>
            <a:endParaRPr lang="tr-TR" dirty="0"/>
          </a:p>
          <a:p>
            <a:r>
              <a:rPr lang="en-US" dirty="0"/>
              <a:t>Spelling begins to standardize</a:t>
            </a:r>
            <a:endParaRPr lang="tr-TR" dirty="0"/>
          </a:p>
          <a:p>
            <a:r>
              <a:rPr lang="en-US" dirty="0"/>
              <a:t>Wider circulation of texts</a:t>
            </a:r>
            <a:endParaRPr lang="tr-TR" dirty="0"/>
          </a:p>
          <a:p>
            <a:r>
              <a:rPr lang="en-US" dirty="0"/>
              <a:t>Increased literacy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554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Modern English (1800–</a:t>
            </a:r>
            <a:r>
              <a:rPr lang="tr-T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Scientific Expansion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Industrial Revolution → Explosion of terminology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New vocabulary in:</a:t>
            </a:r>
            <a:endParaRPr lang="tr-TR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Technology</a:t>
            </a:r>
            <a:endParaRPr lang="tr-TR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Engineering</a:t>
            </a:r>
            <a:endParaRPr lang="tr-TR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Chemistry</a:t>
            </a:r>
            <a:endParaRPr lang="tr-TR" dirty="0"/>
          </a:p>
          <a:p>
            <a:pPr>
              <a:buFont typeface="Wingdings" pitchFamily="2" charset="2"/>
              <a:buChar char="ü"/>
            </a:pPr>
            <a:r>
              <a:rPr lang="en-US" dirty="0"/>
              <a:t>Telecommunications</a:t>
            </a: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“English of science” emerges.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6535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Rise of </a:t>
            </a:r>
            <a:r>
              <a:rPr lang="tr-TR" dirty="0" err="1"/>
              <a:t>American</a:t>
            </a:r>
            <a:r>
              <a:rPr lang="tr-TR" dirty="0"/>
              <a:t> English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USA</a:t>
            </a:r>
            <a:r>
              <a:rPr lang="tr-TR" dirty="0"/>
              <a:t> </a:t>
            </a:r>
            <a:r>
              <a:rPr lang="en-US" dirty="0"/>
              <a:t>becomes major economic power</a:t>
            </a:r>
            <a:endParaRPr lang="tr-TR" dirty="0"/>
          </a:p>
          <a:p>
            <a:r>
              <a:rPr lang="en-US" dirty="0"/>
              <a:t>4× more native speakers than UK</a:t>
            </a:r>
            <a:endParaRPr lang="tr-TR" dirty="0"/>
          </a:p>
          <a:p>
            <a:r>
              <a:rPr lang="en-US" dirty="0"/>
              <a:t>Global media influence</a:t>
            </a: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Americanisms enter British English and other languages.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9905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Emergence</a:t>
            </a:r>
            <a:r>
              <a:rPr lang="tr-TR" dirty="0"/>
              <a:t> of “New </a:t>
            </a:r>
            <a:r>
              <a:rPr lang="tr-TR" dirty="0" err="1"/>
              <a:t>Englishes</a:t>
            </a:r>
            <a:r>
              <a:rPr lang="tr-TR" dirty="0"/>
              <a:t>”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English </a:t>
            </a:r>
            <a:r>
              <a:rPr lang="tr-TR" dirty="0" err="1"/>
              <a:t>adapts</a:t>
            </a:r>
            <a:r>
              <a:rPr lang="tr-TR" dirty="0"/>
              <a:t> </a:t>
            </a:r>
            <a:r>
              <a:rPr lang="tr-TR" dirty="0" err="1"/>
              <a:t>globally</a:t>
            </a:r>
            <a:r>
              <a:rPr lang="tr-TR" dirty="0"/>
              <a:t>:</a:t>
            </a:r>
          </a:p>
          <a:p>
            <a:r>
              <a:rPr lang="tr-TR" dirty="0" err="1"/>
              <a:t>India</a:t>
            </a:r>
            <a:endParaRPr lang="tr-TR" dirty="0"/>
          </a:p>
          <a:p>
            <a:r>
              <a:rPr lang="tr-TR" dirty="0" err="1"/>
              <a:t>Singapore</a:t>
            </a:r>
            <a:endParaRPr lang="tr-TR" dirty="0"/>
          </a:p>
          <a:p>
            <a:r>
              <a:rPr lang="tr-TR" dirty="0" err="1"/>
              <a:t>Nigeria</a:t>
            </a:r>
            <a:endParaRPr lang="tr-TR" dirty="0"/>
          </a:p>
          <a:p>
            <a:r>
              <a:rPr lang="tr-TR" dirty="0" err="1"/>
              <a:t>Ghana</a:t>
            </a:r>
            <a:endParaRPr lang="tr-TR" dirty="0"/>
          </a:p>
          <a:p>
            <a:r>
              <a:rPr lang="tr-TR" dirty="0" err="1"/>
              <a:t>Philippines</a:t>
            </a:r>
            <a:endParaRPr lang="tr-TR" dirty="0"/>
          </a:p>
          <a:p>
            <a:r>
              <a:rPr lang="tr-TR" dirty="0" err="1"/>
              <a:t>Vocabulary</a:t>
            </a:r>
            <a:r>
              <a:rPr lang="tr-TR" dirty="0"/>
              <a:t> </a:t>
            </a:r>
            <a:r>
              <a:rPr lang="tr-TR" dirty="0" err="1"/>
              <a:t>reflects</a:t>
            </a:r>
            <a:r>
              <a:rPr lang="tr-TR" dirty="0"/>
              <a:t> </a:t>
            </a:r>
            <a:r>
              <a:rPr lang="tr-TR" dirty="0" err="1"/>
              <a:t>local</a:t>
            </a:r>
            <a:r>
              <a:rPr lang="tr-TR" dirty="0"/>
              <a:t> </a:t>
            </a:r>
            <a:r>
              <a:rPr lang="tr-TR" dirty="0" err="1"/>
              <a:t>cultural</a:t>
            </a:r>
            <a:r>
              <a:rPr lang="tr-TR" dirty="0"/>
              <a:t> </a:t>
            </a:r>
            <a:r>
              <a:rPr lang="tr-TR" dirty="0" err="1"/>
              <a:t>realities</a:t>
            </a:r>
            <a:r>
              <a:rPr lang="tr-TR" dirty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 English </a:t>
            </a:r>
            <a:r>
              <a:rPr lang="tr-TR" dirty="0" err="1"/>
              <a:t>becomes</a:t>
            </a:r>
            <a:r>
              <a:rPr lang="tr-TR" dirty="0"/>
              <a:t> a global, </a:t>
            </a:r>
            <a:r>
              <a:rPr lang="tr-TR" dirty="0" err="1"/>
              <a:t>adaptable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588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Comparative</a:t>
            </a:r>
            <a:r>
              <a:rPr lang="tr-TR" dirty="0"/>
              <a:t> </a:t>
            </a:r>
            <a:r>
              <a:rPr lang="tr-TR" dirty="0" err="1"/>
              <a:t>Overview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5457776"/>
              </p:ext>
            </p:extLst>
          </p:nvPr>
        </p:nvGraphicFramePr>
        <p:xfrm>
          <a:off x="539552" y="1268760"/>
          <a:ext cx="8229600" cy="4377309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4090">
                <a:tc>
                  <a:txBody>
                    <a:bodyPr/>
                    <a:lstStyle/>
                    <a:p>
                      <a:r>
                        <a:rPr lang="tr-TR" sz="2000" b="1" u="none" dirty="0" err="1">
                          <a:effectLst/>
                        </a:rPr>
                        <a:t>Period</a:t>
                      </a:r>
                      <a:endParaRPr lang="tr-TR" sz="2000" b="1" u="none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u="none" dirty="0">
                          <a:effectLst/>
                        </a:rPr>
                        <a:t>Main </a:t>
                      </a:r>
                      <a:r>
                        <a:rPr lang="tr-TR" sz="2000" b="1" u="none" dirty="0" err="1">
                          <a:effectLst/>
                        </a:rPr>
                        <a:t>Feature</a:t>
                      </a:r>
                      <a:endParaRPr lang="tr-TR" sz="2000" b="1" u="none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b="1" u="none" dirty="0" err="1">
                          <a:effectLst/>
                        </a:rPr>
                        <a:t>Vocabulary</a:t>
                      </a:r>
                      <a:r>
                        <a:rPr lang="tr-TR" sz="2000" b="1" u="none" dirty="0">
                          <a:effectLst/>
                        </a:rPr>
                        <a:t> </a:t>
                      </a:r>
                      <a:r>
                        <a:rPr lang="tr-TR" sz="2000" b="1" u="none" dirty="0" err="1">
                          <a:effectLst/>
                        </a:rPr>
                        <a:t>Character</a:t>
                      </a:r>
                      <a:endParaRPr lang="tr-TR" sz="2000" b="1" u="none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529">
                <a:tc>
                  <a:txBody>
                    <a:bodyPr/>
                    <a:lstStyle/>
                    <a:p>
                      <a:endParaRPr lang="tr-TR" sz="2000" b="1" u="sng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2000" b="1" u="sng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2000" b="1" u="sng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492">
                <a:tc>
                  <a:txBody>
                    <a:bodyPr/>
                    <a:lstStyle/>
                    <a:p>
                      <a:r>
                        <a:rPr lang="tr-TR" sz="2000"/>
                        <a:t>Old English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/>
                        <a:t>Germanic</a:t>
                      </a:r>
                      <a:r>
                        <a:rPr lang="tr-TR" sz="2000" dirty="0"/>
                        <a:t> </a:t>
                      </a:r>
                      <a:r>
                        <a:rPr lang="tr-TR" sz="2000" dirty="0" err="1"/>
                        <a:t>core</a:t>
                      </a:r>
                      <a:endParaRPr lang="tr-TR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/>
                        <a:t>Few</a:t>
                      </a:r>
                      <a:r>
                        <a:rPr lang="tr-TR" sz="2000" dirty="0"/>
                        <a:t> </a:t>
                      </a:r>
                      <a:r>
                        <a:rPr lang="tr-TR" sz="2000" dirty="0" err="1"/>
                        <a:t>borrowings</a:t>
                      </a:r>
                      <a:endParaRPr lang="tr-TR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492">
                <a:tc>
                  <a:txBody>
                    <a:bodyPr/>
                    <a:lstStyle/>
                    <a:p>
                      <a:r>
                        <a:rPr lang="tr-TR" sz="2000"/>
                        <a:t>Middle English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Norman Conquest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/>
                        <a:t>Massive</a:t>
                      </a:r>
                      <a:r>
                        <a:rPr lang="tr-TR" sz="2000" dirty="0"/>
                        <a:t> French </a:t>
                      </a:r>
                      <a:r>
                        <a:rPr lang="tr-TR" sz="2000" dirty="0" err="1"/>
                        <a:t>loans</a:t>
                      </a:r>
                      <a:endParaRPr lang="tr-TR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492">
                <a:tc>
                  <a:txBody>
                    <a:bodyPr/>
                    <a:lstStyle/>
                    <a:p>
                      <a:r>
                        <a:rPr lang="tr-TR" sz="2000"/>
                        <a:t>Early Modern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Renaissance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/>
                        <a:t>Classical</a:t>
                      </a:r>
                      <a:r>
                        <a:rPr lang="tr-TR" sz="2000" dirty="0"/>
                        <a:t> </a:t>
                      </a:r>
                      <a:r>
                        <a:rPr lang="tr-TR" sz="2000" dirty="0" err="1"/>
                        <a:t>expansion</a:t>
                      </a:r>
                      <a:endParaRPr lang="tr-TR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14503">
                <a:tc>
                  <a:txBody>
                    <a:bodyPr/>
                    <a:lstStyle/>
                    <a:p>
                      <a:r>
                        <a:rPr lang="tr-TR" sz="2000"/>
                        <a:t>Modern English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/>
                        <a:t>Globalization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 err="1"/>
                        <a:t>Scientific</a:t>
                      </a:r>
                      <a:r>
                        <a:rPr lang="tr-TR" sz="2000" dirty="0"/>
                        <a:t> + global </a:t>
                      </a:r>
                      <a:r>
                        <a:rPr lang="tr-TR" sz="2000" dirty="0" err="1"/>
                        <a:t>variety</a:t>
                      </a:r>
                      <a:endParaRPr lang="tr-TR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029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explore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major historical stages of English</a:t>
            </a:r>
            <a:r>
              <a:rPr lang="tr-TR" dirty="0"/>
              <a:t> </a:t>
            </a:r>
            <a:r>
              <a:rPr lang="en-US" dirty="0"/>
              <a:t>Vocabulary changes across periods</a:t>
            </a:r>
            <a:endParaRPr lang="tr-TR" dirty="0"/>
          </a:p>
          <a:p>
            <a:r>
              <a:rPr lang="en-US" dirty="0"/>
              <a:t>Key linguistic transformations</a:t>
            </a:r>
            <a:endParaRPr lang="tr-TR" dirty="0"/>
          </a:p>
          <a:p>
            <a:r>
              <a:rPr lang="en-US" dirty="0"/>
              <a:t>Growth of borrowings</a:t>
            </a:r>
            <a:endParaRPr lang="tr-TR" dirty="0"/>
          </a:p>
          <a:p>
            <a:r>
              <a:rPr lang="en-US" dirty="0"/>
              <a:t>Emergence of global English📌</a:t>
            </a:r>
            <a:endParaRPr lang="tr-TR" dirty="0"/>
          </a:p>
          <a:p>
            <a:r>
              <a:rPr lang="tr-TR" dirty="0" err="1"/>
              <a:t>And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en-US" dirty="0"/>
              <a:t>horizontal timeline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(Old → Middle → Early Modern → Modern)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5759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Old English Period (450–1066</a:t>
            </a:r>
            <a:r>
              <a:rPr lang="en-US" dirty="0"/>
              <a:t>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40768"/>
            <a:ext cx="7128792" cy="5040560"/>
          </a:xfrm>
        </p:spPr>
      </p:pic>
    </p:spTree>
    <p:extLst>
      <p:ext uri="{BB962C8B-B14F-4D97-AF65-F5344CB8AC3E}">
        <p14:creationId xmlns:p14="http://schemas.microsoft.com/office/powerpoint/2010/main" val="21818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Historical</a:t>
            </a:r>
            <a:r>
              <a:rPr lang="tr-TR" dirty="0"/>
              <a:t> Background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Old English (OE)</a:t>
            </a:r>
            <a:endParaRPr lang="tr-TR" dirty="0"/>
          </a:p>
          <a:p>
            <a:r>
              <a:rPr lang="en-US" dirty="0"/>
              <a:t>Spoken after Anglo-Saxon settlement (5th century)</a:t>
            </a:r>
            <a:endParaRPr lang="tr-TR" dirty="0"/>
          </a:p>
          <a:p>
            <a:r>
              <a:rPr lang="en-US" dirty="0"/>
              <a:t>Strongly Germanic</a:t>
            </a:r>
            <a:endParaRPr lang="tr-TR" dirty="0"/>
          </a:p>
          <a:p>
            <a:r>
              <a:rPr lang="en-US" dirty="0"/>
              <a:t>Limited literary corpus</a:t>
            </a:r>
            <a:endParaRPr lang="tr-TR" dirty="0"/>
          </a:p>
          <a:p>
            <a:r>
              <a:rPr lang="en-US" dirty="0"/>
              <a:t>Christianization (597) introduces Latin influence</a:t>
            </a: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 Key manuscript: Beowulf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752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Linguistic</a:t>
            </a:r>
            <a:r>
              <a:rPr lang="tr-TR" dirty="0"/>
              <a:t> </a:t>
            </a:r>
            <a:r>
              <a:rPr lang="tr-TR" dirty="0" err="1"/>
              <a:t>Characteristics</a:t>
            </a:r>
            <a:r>
              <a:rPr lang="tr-TR" dirty="0"/>
              <a:t> of OE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/>
              <a:t>1. </a:t>
            </a:r>
            <a:r>
              <a:rPr lang="tr-TR" b="1" dirty="0" err="1"/>
              <a:t>Strong</a:t>
            </a:r>
            <a:r>
              <a:rPr lang="tr-TR" b="1" dirty="0"/>
              <a:t> </a:t>
            </a:r>
            <a:r>
              <a:rPr lang="tr-TR" b="1" dirty="0" err="1"/>
              <a:t>Germanic</a:t>
            </a:r>
            <a:r>
              <a:rPr lang="tr-TR" b="1" dirty="0"/>
              <a:t> </a:t>
            </a:r>
            <a:r>
              <a:rPr lang="tr-TR" b="1" dirty="0" err="1"/>
              <a:t>Vocabulary</a:t>
            </a:r>
            <a:endParaRPr lang="tr-TR" b="1" dirty="0"/>
          </a:p>
          <a:p>
            <a:pPr>
              <a:buFont typeface="Arial"/>
              <a:buChar char="•"/>
            </a:pPr>
            <a:r>
              <a:rPr lang="tr-TR" dirty="0"/>
              <a:t>24,000 </a:t>
            </a:r>
            <a:r>
              <a:rPr lang="tr-TR" dirty="0" err="1"/>
              <a:t>words</a:t>
            </a:r>
            <a:endParaRPr lang="tr-TR" dirty="0"/>
          </a:p>
          <a:p>
            <a:pPr>
              <a:buFont typeface="Arial"/>
              <a:buChar char="•"/>
            </a:pPr>
            <a:r>
              <a:rPr lang="tr-TR" dirty="0"/>
              <a:t>85% </a:t>
            </a:r>
            <a:r>
              <a:rPr lang="tr-TR" dirty="0" err="1"/>
              <a:t>later</a:t>
            </a:r>
            <a:r>
              <a:rPr lang="tr-TR" dirty="0"/>
              <a:t> </a:t>
            </a:r>
            <a:r>
              <a:rPr lang="tr-TR" dirty="0" err="1"/>
              <a:t>disappeared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2. </a:t>
            </a:r>
            <a:r>
              <a:rPr lang="tr-TR" b="1" dirty="0" err="1"/>
              <a:t>Kennings</a:t>
            </a:r>
            <a:r>
              <a:rPr lang="tr-TR" b="1" dirty="0"/>
              <a:t> (</a:t>
            </a:r>
            <a:r>
              <a:rPr lang="tr-TR" b="1" dirty="0" err="1"/>
              <a:t>figurative</a:t>
            </a:r>
            <a:r>
              <a:rPr lang="tr-TR" b="1" dirty="0"/>
              <a:t> </a:t>
            </a:r>
            <a:r>
              <a:rPr lang="tr-TR" b="1" dirty="0" err="1"/>
              <a:t>compounds</a:t>
            </a:r>
            <a:r>
              <a:rPr lang="tr-TR" b="1" dirty="0"/>
              <a:t>)</a:t>
            </a:r>
          </a:p>
          <a:p>
            <a:pPr>
              <a:buFont typeface="Arial"/>
              <a:buChar char="•"/>
            </a:pPr>
            <a:r>
              <a:rPr lang="tr-TR" i="1" dirty="0" err="1"/>
              <a:t>hronrad</a:t>
            </a:r>
            <a:r>
              <a:rPr lang="tr-TR" dirty="0"/>
              <a:t> = “</a:t>
            </a:r>
            <a:r>
              <a:rPr lang="tr-TR" dirty="0" err="1"/>
              <a:t>whale-road</a:t>
            </a:r>
            <a:r>
              <a:rPr lang="tr-TR" dirty="0"/>
              <a:t>” (</a:t>
            </a:r>
            <a:r>
              <a:rPr lang="tr-TR" dirty="0" err="1"/>
              <a:t>sea</a:t>
            </a:r>
            <a:r>
              <a:rPr lang="tr-TR" dirty="0"/>
              <a:t>)</a:t>
            </a:r>
          </a:p>
          <a:p>
            <a:pPr>
              <a:buFont typeface="Arial"/>
              <a:buChar char="•"/>
            </a:pPr>
            <a:r>
              <a:rPr lang="tr-TR" i="1" dirty="0" err="1"/>
              <a:t>banhus</a:t>
            </a:r>
            <a:r>
              <a:rPr lang="tr-TR" dirty="0"/>
              <a:t> = “bone-</a:t>
            </a:r>
            <a:r>
              <a:rPr lang="tr-TR" dirty="0" err="1"/>
              <a:t>house</a:t>
            </a:r>
            <a:r>
              <a:rPr lang="tr-TR" dirty="0"/>
              <a:t>” (body)</a:t>
            </a:r>
          </a:p>
          <a:p>
            <a:pPr marL="0" indent="0">
              <a:buNone/>
            </a:pPr>
            <a:r>
              <a:rPr lang="tr-TR" b="1" dirty="0"/>
              <a:t>3. </a:t>
            </a:r>
            <a:r>
              <a:rPr lang="tr-TR" b="1" dirty="0" err="1"/>
              <a:t>Highly</a:t>
            </a:r>
            <a:r>
              <a:rPr lang="tr-TR" b="1" dirty="0"/>
              <a:t> </a:t>
            </a:r>
            <a:r>
              <a:rPr lang="tr-TR" b="1" dirty="0" err="1"/>
              <a:t>Inflected</a:t>
            </a:r>
            <a:r>
              <a:rPr lang="tr-TR" b="1" dirty="0"/>
              <a:t> </a:t>
            </a:r>
            <a:r>
              <a:rPr lang="tr-TR" b="1" dirty="0" err="1"/>
              <a:t>Grammar</a:t>
            </a:r>
            <a:endParaRPr lang="tr-TR" b="1" dirty="0"/>
          </a:p>
          <a:p>
            <a:pPr>
              <a:buFont typeface="Arial"/>
              <a:buChar char="•"/>
            </a:pPr>
            <a:r>
              <a:rPr lang="tr-TR" dirty="0" err="1"/>
              <a:t>Meaning</a:t>
            </a:r>
            <a:r>
              <a:rPr lang="tr-TR" dirty="0"/>
              <a:t> </a:t>
            </a:r>
            <a:r>
              <a:rPr lang="tr-TR" dirty="0" err="1"/>
              <a:t>expressed</a:t>
            </a:r>
            <a:r>
              <a:rPr lang="tr-TR" dirty="0"/>
              <a:t> </a:t>
            </a:r>
            <a:r>
              <a:rPr lang="tr-TR" dirty="0" err="1"/>
              <a:t>via</a:t>
            </a:r>
            <a:r>
              <a:rPr lang="tr-TR" dirty="0"/>
              <a:t> </a:t>
            </a:r>
            <a:r>
              <a:rPr lang="tr-TR" dirty="0" err="1"/>
              <a:t>endings</a:t>
            </a:r>
            <a:endParaRPr lang="tr-TR" dirty="0"/>
          </a:p>
          <a:p>
            <a:pPr>
              <a:buFont typeface="Arial"/>
              <a:buChar char="•"/>
            </a:pPr>
            <a:r>
              <a:rPr lang="tr-TR" dirty="0"/>
              <a:t>Word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important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470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Vocabulary</a:t>
            </a:r>
            <a:r>
              <a:rPr lang="tr-TR" dirty="0"/>
              <a:t> Profile of OE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Only 3% loanwords</a:t>
            </a:r>
            <a:endParaRPr lang="tr-TR" dirty="0"/>
          </a:p>
          <a:p>
            <a:r>
              <a:rPr lang="en-US" dirty="0"/>
              <a:t>Mainly Latin (religion, trade)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Examples:</a:t>
            </a:r>
            <a:endParaRPr lang="tr-TR" dirty="0"/>
          </a:p>
          <a:p>
            <a:r>
              <a:rPr lang="en-US" dirty="0"/>
              <a:t>Cheese</a:t>
            </a:r>
            <a:endParaRPr lang="tr-TR" dirty="0"/>
          </a:p>
          <a:p>
            <a:r>
              <a:rPr lang="en-US" dirty="0"/>
              <a:t>Bishop</a:t>
            </a:r>
            <a:endParaRPr lang="tr-TR" dirty="0"/>
          </a:p>
          <a:p>
            <a:r>
              <a:rPr lang="en-US" dirty="0"/>
              <a:t>Wine</a:t>
            </a:r>
            <a:endParaRPr lang="tr-TR" dirty="0"/>
          </a:p>
          <a:p>
            <a:r>
              <a:rPr lang="en-US" dirty="0"/>
              <a:t>Candle</a:t>
            </a: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en-US" dirty="0"/>
              <a:t>Academic Insight: OE relied on internal word formation rather than borrowing.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6267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Middle English Period (1066–1500)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Historical Turning Point</a:t>
            </a:r>
            <a:endParaRPr lang="tr-TR" dirty="0"/>
          </a:p>
          <a:p>
            <a:r>
              <a:rPr lang="en-US" dirty="0"/>
              <a:t>The Norman Conquest (1066)</a:t>
            </a:r>
            <a:endParaRPr lang="tr-TR" dirty="0"/>
          </a:p>
          <a:p>
            <a:r>
              <a:rPr lang="en-US" dirty="0"/>
              <a:t>French-speaking ruling class</a:t>
            </a:r>
            <a:endParaRPr lang="tr-TR" dirty="0"/>
          </a:p>
          <a:p>
            <a:r>
              <a:rPr lang="en-US" dirty="0"/>
              <a:t>Massive lexical borrowing</a:t>
            </a:r>
            <a:endParaRPr lang="tr-TR" dirty="0"/>
          </a:p>
          <a:p>
            <a:r>
              <a:rPr lang="en-US" dirty="0"/>
              <a:t>French becomes language of:</a:t>
            </a:r>
            <a:endParaRPr lang="tr-TR" dirty="0"/>
          </a:p>
          <a:p>
            <a:pPr>
              <a:buFont typeface="Wingdings" pitchFamily="2" charset="2"/>
              <a:buChar char="ü"/>
            </a:pPr>
            <a:r>
              <a:rPr lang="en-US" sz="3000" dirty="0"/>
              <a:t>Government</a:t>
            </a:r>
            <a:endParaRPr lang="tr-TR" sz="3000" dirty="0"/>
          </a:p>
          <a:p>
            <a:pPr>
              <a:buFont typeface="Wingdings" pitchFamily="2" charset="2"/>
              <a:buChar char="ü"/>
            </a:pPr>
            <a:r>
              <a:rPr lang="en-US" sz="3000" dirty="0"/>
              <a:t>Law</a:t>
            </a:r>
            <a:endParaRPr lang="tr-TR" sz="3000" dirty="0"/>
          </a:p>
          <a:p>
            <a:pPr>
              <a:buFont typeface="Wingdings" pitchFamily="2" charset="2"/>
              <a:buChar char="ü"/>
            </a:pPr>
            <a:r>
              <a:rPr lang="en-US" sz="3000" dirty="0"/>
              <a:t>Military</a:t>
            </a:r>
            <a:endParaRPr lang="tr-TR" sz="3000" dirty="0"/>
          </a:p>
          <a:p>
            <a:pPr>
              <a:buFont typeface="Wingdings" pitchFamily="2" charset="2"/>
              <a:buChar char="ü"/>
            </a:pPr>
            <a:r>
              <a:rPr lang="en-US" sz="3000" dirty="0"/>
              <a:t>Aristocracy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165380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Vocabulary</a:t>
            </a:r>
            <a:r>
              <a:rPr lang="tr-TR" dirty="0"/>
              <a:t> </a:t>
            </a:r>
            <a:r>
              <a:rPr lang="tr-TR" dirty="0" err="1"/>
              <a:t>Transformation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Before 1066:</a:t>
            </a:r>
          </a:p>
          <a:p>
            <a:pPr>
              <a:buFont typeface="Arial"/>
              <a:buChar char="•"/>
            </a:pPr>
            <a:r>
              <a:rPr lang="en-US" dirty="0"/>
              <a:t>90% Anglo-Saxon vocabulary</a:t>
            </a:r>
          </a:p>
          <a:p>
            <a:pPr marL="0" indent="0">
              <a:buNone/>
            </a:pPr>
            <a:r>
              <a:rPr lang="en-US" dirty="0"/>
              <a:t>After Middle English period:</a:t>
            </a:r>
          </a:p>
          <a:p>
            <a:pPr>
              <a:buFont typeface="Arial"/>
              <a:buChar char="•"/>
            </a:pPr>
            <a:r>
              <a:rPr lang="en-US" dirty="0"/>
              <a:t>Native stock reduced to 75%</a:t>
            </a:r>
          </a:p>
          <a:p>
            <a:pPr marL="0" indent="0">
              <a:buNone/>
            </a:pPr>
            <a:r>
              <a:rPr lang="en-US" b="1" dirty="0"/>
              <a:t>French Loanwords:</a:t>
            </a:r>
          </a:p>
          <a:p>
            <a:pPr>
              <a:buFont typeface="Arial"/>
              <a:buChar char="•"/>
            </a:pPr>
            <a:r>
              <a:rPr lang="en-US" dirty="0"/>
              <a:t>government</a:t>
            </a:r>
          </a:p>
          <a:p>
            <a:pPr>
              <a:buFont typeface="Arial"/>
              <a:buChar char="•"/>
            </a:pPr>
            <a:r>
              <a:rPr lang="en-US" dirty="0"/>
              <a:t>court</a:t>
            </a:r>
          </a:p>
          <a:p>
            <a:pPr>
              <a:buFont typeface="Arial"/>
              <a:buChar char="•"/>
            </a:pPr>
            <a:r>
              <a:rPr lang="en-US" dirty="0"/>
              <a:t>judge</a:t>
            </a:r>
          </a:p>
          <a:p>
            <a:pPr>
              <a:buFont typeface="Arial"/>
              <a:buChar char="•"/>
            </a:pPr>
            <a:r>
              <a:rPr lang="en-US" dirty="0"/>
              <a:t>army</a:t>
            </a:r>
          </a:p>
          <a:p>
            <a:pPr>
              <a:buFont typeface="Arial"/>
              <a:buChar char="•"/>
            </a:pPr>
            <a:r>
              <a:rPr lang="en-US" dirty="0"/>
              <a:t>beauty</a:t>
            </a:r>
          </a:p>
          <a:p>
            <a:pPr>
              <a:buFont typeface="Arial"/>
              <a:buChar char="•"/>
            </a:pPr>
            <a:r>
              <a:rPr lang="en-US" dirty="0"/>
              <a:t>fashion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8996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Linguistic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in ME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Spelling</a:t>
            </a:r>
            <a:r>
              <a:rPr lang="tr-TR" dirty="0"/>
              <a:t> </a:t>
            </a:r>
            <a:r>
              <a:rPr lang="tr-TR" dirty="0" err="1"/>
              <a:t>variation</a:t>
            </a:r>
            <a:r>
              <a:rPr lang="tr-TR" dirty="0"/>
              <a:t> (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standardization</a:t>
            </a:r>
            <a:r>
              <a:rPr lang="tr-TR" dirty="0"/>
              <a:t>)</a:t>
            </a:r>
          </a:p>
          <a:p>
            <a:r>
              <a:rPr lang="tr-TR" dirty="0" err="1"/>
              <a:t>Loss</a:t>
            </a:r>
            <a:r>
              <a:rPr lang="tr-TR" dirty="0"/>
              <a:t> of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inflections</a:t>
            </a:r>
            <a:endParaRPr lang="tr-TR" dirty="0"/>
          </a:p>
          <a:p>
            <a:r>
              <a:rPr lang="tr-TR" dirty="0" err="1"/>
              <a:t>Greater</a:t>
            </a:r>
            <a:r>
              <a:rPr lang="tr-TR" dirty="0"/>
              <a:t> </a:t>
            </a:r>
            <a:r>
              <a:rPr lang="tr-TR" dirty="0" err="1"/>
              <a:t>reliance</a:t>
            </a:r>
            <a:r>
              <a:rPr lang="tr-TR" dirty="0"/>
              <a:t> on </a:t>
            </a:r>
            <a:r>
              <a:rPr lang="tr-TR" dirty="0" err="1"/>
              <a:t>word</a:t>
            </a:r>
            <a:r>
              <a:rPr lang="tr-TR" dirty="0"/>
              <a:t> </a:t>
            </a:r>
            <a:r>
              <a:rPr lang="tr-TR" dirty="0" err="1"/>
              <a:t>order</a:t>
            </a:r>
            <a:endParaRPr lang="tr-TR" dirty="0"/>
          </a:p>
          <a:p>
            <a:r>
              <a:rPr lang="tr-TR" dirty="0" err="1"/>
              <a:t>Expanded</a:t>
            </a:r>
            <a:r>
              <a:rPr lang="tr-TR" dirty="0"/>
              <a:t> </a:t>
            </a:r>
            <a:r>
              <a:rPr lang="tr-TR" dirty="0" err="1"/>
              <a:t>word-formation</a:t>
            </a:r>
            <a:r>
              <a:rPr lang="tr-TR" dirty="0"/>
              <a:t> </a:t>
            </a:r>
            <a:r>
              <a:rPr lang="tr-TR" dirty="0" err="1"/>
              <a:t>processes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📌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authors</a:t>
            </a:r>
            <a:r>
              <a:rPr lang="tr-TR" dirty="0"/>
              <a:t>:</a:t>
            </a:r>
          </a:p>
          <a:p>
            <a:pPr marL="0" indent="0">
              <a:buNone/>
            </a:pPr>
            <a:r>
              <a:rPr lang="tr-TR" b="1" dirty="0" err="1"/>
              <a:t>Geoffrey</a:t>
            </a:r>
            <a:r>
              <a:rPr lang="tr-TR" b="1" dirty="0"/>
              <a:t> </a:t>
            </a:r>
            <a:r>
              <a:rPr lang="tr-TR" b="1" dirty="0" err="1"/>
              <a:t>Chaucer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John </a:t>
            </a:r>
            <a:r>
              <a:rPr lang="tr-TR" dirty="0" err="1"/>
              <a:t>Gower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William </a:t>
            </a:r>
            <a:r>
              <a:rPr lang="tr-TR" dirty="0" err="1"/>
              <a:t>Langland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58140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496</Words>
  <Application>Microsoft Office PowerPoint</Application>
  <PresentationFormat>Ekran Gösterisi (4:3)</PresentationFormat>
  <Paragraphs>136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Ofis Teması</vt:lpstr>
      <vt:lpstr>Sources of the English Vocabulary Historical Development from 450 to Present </vt:lpstr>
      <vt:lpstr>We will explore:</vt:lpstr>
      <vt:lpstr>I. Old English Period (450–1066)</vt:lpstr>
      <vt:lpstr>Historical Background</vt:lpstr>
      <vt:lpstr>Linguistic Characteristics of OE </vt:lpstr>
      <vt:lpstr>Vocabulary Profile of OE</vt:lpstr>
      <vt:lpstr>II. Middle English Period (1066–1500)</vt:lpstr>
      <vt:lpstr>Vocabulary Transformation </vt:lpstr>
      <vt:lpstr>Linguistic Changes in ME </vt:lpstr>
      <vt:lpstr>III. Early Modern English (1500–1800)</vt:lpstr>
      <vt:lpstr>Two Major Influences</vt:lpstr>
      <vt:lpstr>Renaissance Influence</vt:lpstr>
      <vt:lpstr>Printing Revolution</vt:lpstr>
      <vt:lpstr>IV. Modern English (1800–Present)</vt:lpstr>
      <vt:lpstr>Rise of American English</vt:lpstr>
      <vt:lpstr>Emergence of “New Englishes”</vt:lpstr>
      <vt:lpstr>Comparative Overview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of the English VocabularyHistorical Development from 450 to Present</dc:title>
  <dc:creator>Betul ALTAS</dc:creator>
  <cp:lastModifiedBy>BETÜL ALTAŞ</cp:lastModifiedBy>
  <cp:revision>40</cp:revision>
  <dcterms:created xsi:type="dcterms:W3CDTF">2026-02-19T09:09:35Z</dcterms:created>
  <dcterms:modified xsi:type="dcterms:W3CDTF">2026-02-19T16:47:19Z</dcterms:modified>
</cp:coreProperties>
</file>