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60" r:id="rId3"/>
    <p:sldId id="268" r:id="rId4"/>
    <p:sldId id="262" r:id="rId5"/>
    <p:sldId id="270" r:id="rId6"/>
    <p:sldId id="267" r:id="rId7"/>
    <p:sldId id="271" r:id="rId8"/>
    <p:sldId id="274" r:id="rId9"/>
    <p:sldId id="275" r:id="rId10"/>
    <p:sldId id="276" r:id="rId11"/>
    <p:sldId id="269" r:id="rId12"/>
    <p:sldId id="278" r:id="rId13"/>
    <p:sldId id="279" r:id="rId14"/>
    <p:sldId id="283" r:id="rId15"/>
    <p:sldId id="284" r:id="rId16"/>
    <p:sldId id="285" r:id="rId17"/>
    <p:sldId id="286" r:id="rId18"/>
    <p:sldId id="287" r:id="rId19"/>
    <p:sldId id="288" r:id="rId20"/>
    <p:sldId id="272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F51439-9223-42DD-9DBB-B9CCD5C3D00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12C7A508-CFD7-40F7-839E-6CC462E9AC6A}">
      <dgm:prSet phldrT="[Metin]" custT="1"/>
      <dgm:spPr>
        <a:solidFill>
          <a:schemeClr val="accent3"/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tr-TR" sz="1400" b="1" dirty="0" err="1" smtClean="0">
              <a:solidFill>
                <a:schemeClr val="tx1"/>
              </a:solidFill>
            </a:rPr>
            <a:t>İncome</a:t>
          </a:r>
          <a:r>
            <a:rPr lang="tr-TR" sz="1400" b="1" dirty="0" smtClean="0">
              <a:solidFill>
                <a:schemeClr val="tx1"/>
              </a:solidFill>
            </a:rPr>
            <a:t> </a:t>
          </a:r>
          <a:r>
            <a:rPr lang="tr-TR" sz="1400" b="1" dirty="0" err="1" smtClean="0">
              <a:solidFill>
                <a:schemeClr val="tx1"/>
              </a:solidFill>
            </a:rPr>
            <a:t>statement</a:t>
          </a:r>
          <a:endParaRPr lang="tr-TR" sz="1400" b="1" dirty="0" smtClean="0">
            <a:solidFill>
              <a:schemeClr val="tx1"/>
            </a:solidFill>
          </a:endParaRPr>
        </a:p>
        <a:p>
          <a:pPr algn="ctr">
            <a:lnSpc>
              <a:spcPct val="100000"/>
            </a:lnSpc>
          </a:pPr>
          <a:r>
            <a:rPr lang="tr-TR" sz="1400" b="0" dirty="0" err="1" smtClean="0">
              <a:solidFill>
                <a:schemeClr val="tx1"/>
              </a:solidFill>
            </a:rPr>
            <a:t>Revenues</a:t>
          </a:r>
          <a:endParaRPr lang="tr-TR" sz="1400" b="0" dirty="0" smtClean="0">
            <a:solidFill>
              <a:schemeClr val="tx1"/>
            </a:solidFill>
          </a:endParaRPr>
        </a:p>
        <a:p>
          <a:pPr algn="ctr">
            <a:lnSpc>
              <a:spcPct val="100000"/>
            </a:lnSpc>
          </a:pPr>
          <a:r>
            <a:rPr lang="tr-TR" sz="1400" b="0" dirty="0" smtClean="0">
              <a:solidFill>
                <a:schemeClr val="tx1"/>
              </a:solidFill>
            </a:rPr>
            <a:t>-</a:t>
          </a:r>
          <a:r>
            <a:rPr lang="tr-TR" sz="1400" b="0" dirty="0" err="1" smtClean="0">
              <a:solidFill>
                <a:schemeClr val="tx1"/>
              </a:solidFill>
            </a:rPr>
            <a:t>Expenses</a:t>
          </a:r>
          <a:endParaRPr lang="tr-TR" sz="1400" b="0" dirty="0" smtClean="0">
            <a:solidFill>
              <a:schemeClr val="tx1"/>
            </a:solidFill>
          </a:endParaRPr>
        </a:p>
        <a:p>
          <a:pPr algn="ctr">
            <a:lnSpc>
              <a:spcPct val="100000"/>
            </a:lnSpc>
          </a:pPr>
          <a:r>
            <a:rPr lang="tr-TR" sz="1400" b="0" dirty="0" smtClean="0">
              <a:solidFill>
                <a:schemeClr val="tx1"/>
              </a:solidFill>
            </a:rPr>
            <a:t>=Net </a:t>
          </a:r>
          <a:r>
            <a:rPr lang="tr-TR" sz="1400" b="0" dirty="0" err="1" smtClean="0">
              <a:solidFill>
                <a:schemeClr val="tx1"/>
              </a:solidFill>
            </a:rPr>
            <a:t>İncome</a:t>
          </a:r>
          <a:endParaRPr lang="tr-TR" sz="1400" b="0" dirty="0">
            <a:solidFill>
              <a:schemeClr val="tx1"/>
            </a:solidFill>
          </a:endParaRPr>
        </a:p>
      </dgm:t>
    </dgm:pt>
    <dgm:pt modelId="{E9BE784A-7E19-4948-81CF-0021B085041B}" type="parTrans" cxnId="{0B86A5B9-418E-4FFA-A666-529123E87582}">
      <dgm:prSet/>
      <dgm:spPr/>
      <dgm:t>
        <a:bodyPr/>
        <a:lstStyle/>
        <a:p>
          <a:pPr algn="ctr"/>
          <a:endParaRPr lang="tr-TR"/>
        </a:p>
      </dgm:t>
    </dgm:pt>
    <dgm:pt modelId="{CF659347-85EF-4025-86DA-F7AA4C578860}" type="sibTrans" cxnId="{0B86A5B9-418E-4FFA-A666-529123E87582}">
      <dgm:prSet custT="1"/>
      <dgm:spPr/>
      <dgm:t>
        <a:bodyPr/>
        <a:lstStyle/>
        <a:p>
          <a:pPr algn="ctr"/>
          <a:endParaRPr lang="tr-TR" sz="1400"/>
        </a:p>
      </dgm:t>
    </dgm:pt>
    <dgm:pt modelId="{A8502B10-AD7D-42C8-BFBE-4E5625FD7EF4}">
      <dgm:prSet phldrT="[Metin]" custT="1"/>
      <dgm:spPr>
        <a:solidFill>
          <a:schemeClr val="accent3"/>
        </a:solidFill>
      </dgm:spPr>
      <dgm:t>
        <a:bodyPr/>
        <a:lstStyle/>
        <a:p>
          <a:pPr algn="ctr"/>
          <a:r>
            <a:rPr lang="tr-TR" sz="1400" b="1" dirty="0" err="1" smtClean="0">
              <a:solidFill>
                <a:schemeClr val="tx1"/>
              </a:solidFill>
            </a:rPr>
            <a:t>Balance</a:t>
          </a:r>
          <a:r>
            <a:rPr lang="tr-TR" sz="1400" b="1" dirty="0" smtClean="0">
              <a:solidFill>
                <a:schemeClr val="tx1"/>
              </a:solidFill>
            </a:rPr>
            <a:t> </a:t>
          </a:r>
          <a:r>
            <a:rPr lang="tr-TR" sz="1400" b="1" dirty="0" err="1" smtClean="0">
              <a:solidFill>
                <a:schemeClr val="tx1"/>
              </a:solidFill>
            </a:rPr>
            <a:t>Sheet</a:t>
          </a:r>
          <a:endParaRPr lang="tr-TR" sz="1400" b="1" dirty="0" smtClean="0">
            <a:solidFill>
              <a:schemeClr val="tx1"/>
            </a:solidFill>
          </a:endParaRPr>
        </a:p>
        <a:p>
          <a:pPr algn="ctr"/>
          <a:r>
            <a:rPr lang="tr-TR" sz="1400" dirty="0" err="1" smtClean="0">
              <a:solidFill>
                <a:schemeClr val="tx1"/>
              </a:solidFill>
            </a:rPr>
            <a:t>Assets</a:t>
          </a:r>
          <a:r>
            <a:rPr lang="tr-TR" sz="1400" dirty="0" smtClean="0">
              <a:solidFill>
                <a:schemeClr val="tx1"/>
              </a:solidFill>
            </a:rPr>
            <a:t>        </a:t>
          </a:r>
          <a:r>
            <a:rPr lang="tr-TR" sz="1400" dirty="0" err="1" smtClean="0">
              <a:solidFill>
                <a:schemeClr val="tx1"/>
              </a:solidFill>
            </a:rPr>
            <a:t>Liabilities</a:t>
          </a:r>
          <a:endParaRPr lang="tr-TR" sz="1400" dirty="0" smtClean="0">
            <a:solidFill>
              <a:schemeClr val="tx1"/>
            </a:solidFill>
          </a:endParaRPr>
        </a:p>
        <a:p>
          <a:pPr algn="ctr"/>
          <a:r>
            <a:rPr lang="tr-TR" sz="1400" dirty="0" smtClean="0">
              <a:solidFill>
                <a:schemeClr val="tx1"/>
              </a:solidFill>
            </a:rPr>
            <a:t>              </a:t>
          </a:r>
          <a:r>
            <a:rPr lang="tr-TR" sz="1400" dirty="0" err="1" smtClean="0">
              <a:solidFill>
                <a:schemeClr val="tx1"/>
              </a:solidFill>
            </a:rPr>
            <a:t>Equity</a:t>
          </a:r>
          <a:endParaRPr lang="tr-TR" sz="1400" dirty="0" smtClean="0">
            <a:solidFill>
              <a:schemeClr val="tx1"/>
            </a:solidFill>
          </a:endParaRPr>
        </a:p>
        <a:p>
          <a:pPr algn="ctr"/>
          <a:r>
            <a:rPr lang="tr-TR" sz="1400" dirty="0" smtClean="0">
              <a:solidFill>
                <a:schemeClr val="tx1"/>
              </a:solidFill>
            </a:rPr>
            <a:t>A=L+E</a:t>
          </a:r>
          <a:endParaRPr lang="tr-TR" sz="1400" dirty="0">
            <a:solidFill>
              <a:schemeClr val="tx1"/>
            </a:solidFill>
          </a:endParaRPr>
        </a:p>
      </dgm:t>
    </dgm:pt>
    <dgm:pt modelId="{9EAD5C7F-24D1-4C41-83A3-A97AA44723E2}" type="parTrans" cxnId="{E6F5CAA7-1B4D-49D6-999C-F13FD8B62219}">
      <dgm:prSet/>
      <dgm:spPr/>
      <dgm:t>
        <a:bodyPr/>
        <a:lstStyle/>
        <a:p>
          <a:pPr algn="ctr"/>
          <a:endParaRPr lang="tr-TR"/>
        </a:p>
      </dgm:t>
    </dgm:pt>
    <dgm:pt modelId="{DEB7D33F-331A-4617-95E7-73CD0D51E950}" type="sibTrans" cxnId="{E6F5CAA7-1B4D-49D6-999C-F13FD8B62219}">
      <dgm:prSet custT="1"/>
      <dgm:spPr/>
      <dgm:t>
        <a:bodyPr/>
        <a:lstStyle/>
        <a:p>
          <a:pPr algn="ctr"/>
          <a:endParaRPr lang="tr-TR" sz="1400"/>
        </a:p>
      </dgm:t>
    </dgm:pt>
    <dgm:pt modelId="{482E7787-9046-44F0-99CA-4F2305A14269}">
      <dgm:prSet phldrT="[Metin]" custT="1"/>
      <dgm:spPr>
        <a:solidFill>
          <a:schemeClr val="accent3"/>
        </a:solidFill>
      </dgm:spPr>
      <dgm:t>
        <a:bodyPr/>
        <a:lstStyle/>
        <a:p>
          <a:pPr algn="ctr"/>
          <a:r>
            <a:rPr lang="tr-TR" sz="1400" b="1" dirty="0" err="1" smtClean="0">
              <a:solidFill>
                <a:schemeClr val="tx1"/>
              </a:solidFill>
            </a:rPr>
            <a:t>Statement</a:t>
          </a:r>
          <a:r>
            <a:rPr lang="tr-TR" sz="1400" b="1" dirty="0" smtClean="0">
              <a:solidFill>
                <a:schemeClr val="tx1"/>
              </a:solidFill>
            </a:rPr>
            <a:t> of </a:t>
          </a:r>
          <a:r>
            <a:rPr lang="tr-TR" sz="1400" b="1" dirty="0" err="1" smtClean="0">
              <a:solidFill>
                <a:schemeClr val="tx1"/>
              </a:solidFill>
            </a:rPr>
            <a:t>Cash</a:t>
          </a:r>
          <a:r>
            <a:rPr lang="tr-TR" sz="1400" b="1" dirty="0" smtClean="0">
              <a:solidFill>
                <a:schemeClr val="tx1"/>
              </a:solidFill>
            </a:rPr>
            <a:t> </a:t>
          </a:r>
          <a:r>
            <a:rPr lang="tr-TR" sz="1400" b="1" dirty="0" err="1" smtClean="0">
              <a:solidFill>
                <a:schemeClr val="tx1"/>
              </a:solidFill>
            </a:rPr>
            <a:t>Flows</a:t>
          </a:r>
          <a:endParaRPr lang="tr-TR" sz="1400" b="1" dirty="0" smtClean="0">
            <a:solidFill>
              <a:schemeClr val="tx1"/>
            </a:solidFill>
          </a:endParaRPr>
        </a:p>
        <a:p>
          <a:pPr algn="ctr"/>
          <a:r>
            <a:rPr lang="tr-TR" sz="1400" dirty="0" err="1" smtClean="0">
              <a:solidFill>
                <a:schemeClr val="tx1"/>
              </a:solidFill>
            </a:rPr>
            <a:t>Operating</a:t>
          </a:r>
          <a:r>
            <a:rPr lang="tr-TR" sz="1400" dirty="0" smtClean="0">
              <a:solidFill>
                <a:schemeClr val="tx1"/>
              </a:solidFill>
            </a:rPr>
            <a:t> </a:t>
          </a:r>
          <a:r>
            <a:rPr lang="tr-TR" sz="1400" dirty="0" err="1" smtClean="0">
              <a:solidFill>
                <a:schemeClr val="tx1"/>
              </a:solidFill>
            </a:rPr>
            <a:t>Activities</a:t>
          </a:r>
          <a:endParaRPr lang="tr-TR" sz="1400" dirty="0" smtClean="0">
            <a:solidFill>
              <a:schemeClr val="tx1"/>
            </a:solidFill>
          </a:endParaRPr>
        </a:p>
        <a:p>
          <a:pPr algn="ctr"/>
          <a:r>
            <a:rPr lang="tr-TR" sz="1400" dirty="0" smtClean="0">
              <a:solidFill>
                <a:schemeClr val="tx1"/>
              </a:solidFill>
            </a:rPr>
            <a:t>+</a:t>
          </a:r>
          <a:r>
            <a:rPr lang="tr-TR" sz="1400" dirty="0" err="1" smtClean="0">
              <a:solidFill>
                <a:schemeClr val="tx1"/>
              </a:solidFill>
            </a:rPr>
            <a:t>İnvesting</a:t>
          </a:r>
          <a:r>
            <a:rPr lang="tr-TR" sz="1400" dirty="0" smtClean="0">
              <a:solidFill>
                <a:schemeClr val="tx1"/>
              </a:solidFill>
            </a:rPr>
            <a:t> </a:t>
          </a:r>
          <a:r>
            <a:rPr lang="tr-TR" sz="1400" dirty="0" err="1" smtClean="0">
              <a:solidFill>
                <a:schemeClr val="tx1"/>
              </a:solidFill>
            </a:rPr>
            <a:t>Activities</a:t>
          </a:r>
          <a:endParaRPr lang="tr-TR" sz="1400" dirty="0" smtClean="0">
            <a:solidFill>
              <a:schemeClr val="tx1"/>
            </a:solidFill>
          </a:endParaRPr>
        </a:p>
        <a:p>
          <a:pPr algn="ctr"/>
          <a:r>
            <a:rPr lang="tr-TR" sz="1400" dirty="0" smtClean="0">
              <a:solidFill>
                <a:schemeClr val="tx1"/>
              </a:solidFill>
            </a:rPr>
            <a:t>+</a:t>
          </a:r>
          <a:r>
            <a:rPr lang="tr-TR" sz="1400" dirty="0" err="1" smtClean="0">
              <a:solidFill>
                <a:schemeClr val="tx1"/>
              </a:solidFill>
            </a:rPr>
            <a:t>Financing</a:t>
          </a:r>
          <a:r>
            <a:rPr lang="tr-TR" sz="1400" dirty="0" smtClean="0">
              <a:solidFill>
                <a:schemeClr val="tx1"/>
              </a:solidFill>
            </a:rPr>
            <a:t> </a:t>
          </a:r>
          <a:r>
            <a:rPr lang="tr-TR" sz="1400" dirty="0" err="1" smtClean="0">
              <a:solidFill>
                <a:schemeClr val="tx1"/>
              </a:solidFill>
            </a:rPr>
            <a:t>Activities</a:t>
          </a:r>
          <a:endParaRPr lang="tr-TR" sz="1400" dirty="0" smtClean="0">
            <a:solidFill>
              <a:schemeClr val="tx1"/>
            </a:solidFill>
          </a:endParaRPr>
        </a:p>
        <a:p>
          <a:pPr algn="ctr"/>
          <a:r>
            <a:rPr lang="tr-TR" sz="1400" dirty="0" smtClean="0">
              <a:solidFill>
                <a:schemeClr val="tx1"/>
              </a:solidFill>
            </a:rPr>
            <a:t>=</a:t>
          </a:r>
          <a:r>
            <a:rPr lang="tr-TR" sz="1400" dirty="0" err="1" smtClean="0">
              <a:solidFill>
                <a:schemeClr val="tx1"/>
              </a:solidFill>
            </a:rPr>
            <a:t>Change</a:t>
          </a:r>
          <a:r>
            <a:rPr lang="tr-TR" sz="1400" dirty="0" smtClean="0">
              <a:solidFill>
                <a:schemeClr val="tx1"/>
              </a:solidFill>
            </a:rPr>
            <a:t> in </a:t>
          </a:r>
          <a:r>
            <a:rPr lang="tr-TR" sz="1400" dirty="0" err="1" smtClean="0">
              <a:solidFill>
                <a:schemeClr val="tx1"/>
              </a:solidFill>
            </a:rPr>
            <a:t>Cash</a:t>
          </a:r>
          <a:endParaRPr lang="tr-TR" sz="1400" dirty="0" smtClean="0">
            <a:solidFill>
              <a:schemeClr val="tx1"/>
            </a:solidFill>
          </a:endParaRPr>
        </a:p>
        <a:p>
          <a:pPr algn="ctr"/>
          <a:r>
            <a:rPr lang="tr-TR" sz="1400" dirty="0" smtClean="0">
              <a:solidFill>
                <a:schemeClr val="tx1"/>
              </a:solidFill>
            </a:rPr>
            <a:t>+</a:t>
          </a:r>
          <a:r>
            <a:rPr lang="tr-TR" sz="1400" dirty="0" err="1" smtClean="0">
              <a:solidFill>
                <a:schemeClr val="tx1"/>
              </a:solidFill>
            </a:rPr>
            <a:t>Starting</a:t>
          </a:r>
          <a:r>
            <a:rPr lang="tr-TR" sz="1400" dirty="0" smtClean="0">
              <a:solidFill>
                <a:schemeClr val="tx1"/>
              </a:solidFill>
            </a:rPr>
            <a:t> </a:t>
          </a:r>
          <a:r>
            <a:rPr lang="tr-TR" sz="1400" dirty="0" err="1" smtClean="0">
              <a:solidFill>
                <a:schemeClr val="tx1"/>
              </a:solidFill>
            </a:rPr>
            <a:t>Balance</a:t>
          </a:r>
          <a:r>
            <a:rPr lang="tr-TR" sz="1400" dirty="0" smtClean="0">
              <a:solidFill>
                <a:schemeClr val="tx1"/>
              </a:solidFill>
            </a:rPr>
            <a:t> </a:t>
          </a:r>
        </a:p>
        <a:p>
          <a:pPr algn="ctr"/>
          <a:r>
            <a:rPr lang="tr-TR" sz="1400" dirty="0" smtClean="0">
              <a:solidFill>
                <a:schemeClr val="tx1"/>
              </a:solidFill>
            </a:rPr>
            <a:t>=</a:t>
          </a:r>
          <a:r>
            <a:rPr lang="tr-TR" sz="1400" dirty="0" err="1" smtClean="0">
              <a:solidFill>
                <a:schemeClr val="tx1"/>
              </a:solidFill>
            </a:rPr>
            <a:t>Ending</a:t>
          </a:r>
          <a:r>
            <a:rPr lang="tr-TR" sz="1400" dirty="0" smtClean="0">
              <a:solidFill>
                <a:schemeClr val="tx1"/>
              </a:solidFill>
            </a:rPr>
            <a:t> </a:t>
          </a:r>
          <a:r>
            <a:rPr lang="tr-TR" sz="1400" dirty="0" err="1" smtClean="0">
              <a:solidFill>
                <a:schemeClr val="tx1"/>
              </a:solidFill>
            </a:rPr>
            <a:t>Cash</a:t>
          </a:r>
          <a:r>
            <a:rPr lang="tr-TR" sz="1400" dirty="0" smtClean="0">
              <a:solidFill>
                <a:schemeClr val="tx1"/>
              </a:solidFill>
            </a:rPr>
            <a:t> </a:t>
          </a:r>
          <a:r>
            <a:rPr lang="tr-TR" sz="1400" dirty="0" err="1" smtClean="0">
              <a:solidFill>
                <a:schemeClr val="tx1"/>
              </a:solidFill>
            </a:rPr>
            <a:t>Balance</a:t>
          </a:r>
          <a:endParaRPr lang="tr-TR" sz="1400" dirty="0">
            <a:solidFill>
              <a:schemeClr val="tx1"/>
            </a:solidFill>
          </a:endParaRPr>
        </a:p>
      </dgm:t>
    </dgm:pt>
    <dgm:pt modelId="{724AC105-07D3-4FA9-8002-B5C08AB4F7EC}" type="parTrans" cxnId="{B53CD8D0-1D04-4E70-BB2C-673E4B5F8459}">
      <dgm:prSet/>
      <dgm:spPr/>
      <dgm:t>
        <a:bodyPr/>
        <a:lstStyle/>
        <a:p>
          <a:pPr algn="ctr"/>
          <a:endParaRPr lang="tr-TR"/>
        </a:p>
      </dgm:t>
    </dgm:pt>
    <dgm:pt modelId="{2E0B9C61-A071-493D-BA02-089B52E19291}" type="sibTrans" cxnId="{B53CD8D0-1D04-4E70-BB2C-673E4B5F8459}">
      <dgm:prSet/>
      <dgm:spPr/>
      <dgm:t>
        <a:bodyPr/>
        <a:lstStyle/>
        <a:p>
          <a:pPr algn="ctr"/>
          <a:endParaRPr lang="tr-TR"/>
        </a:p>
      </dgm:t>
    </dgm:pt>
    <dgm:pt modelId="{39EBF531-2F52-441A-AFEF-BAC438830E34}">
      <dgm:prSet phldrT="[Metin]" custT="1"/>
      <dgm:spPr>
        <a:solidFill>
          <a:schemeClr val="accent3"/>
        </a:solidFill>
      </dgm:spPr>
      <dgm:t>
        <a:bodyPr/>
        <a:lstStyle/>
        <a:p>
          <a:pPr algn="ctr"/>
          <a:r>
            <a:rPr lang="tr-TR" sz="1400" b="1" dirty="0" err="1" smtClean="0">
              <a:solidFill>
                <a:schemeClr val="tx1"/>
              </a:solidFill>
            </a:rPr>
            <a:t>Statement</a:t>
          </a:r>
          <a:r>
            <a:rPr lang="tr-TR" sz="1400" b="1" dirty="0" smtClean="0">
              <a:solidFill>
                <a:schemeClr val="tx1"/>
              </a:solidFill>
            </a:rPr>
            <a:t> of </a:t>
          </a:r>
          <a:r>
            <a:rPr lang="tr-TR" sz="1400" b="1" dirty="0" err="1" smtClean="0">
              <a:solidFill>
                <a:schemeClr val="tx1"/>
              </a:solidFill>
            </a:rPr>
            <a:t>Retained</a:t>
          </a:r>
          <a:r>
            <a:rPr lang="tr-TR" sz="1400" b="1" dirty="0" smtClean="0">
              <a:solidFill>
                <a:schemeClr val="tx1"/>
              </a:solidFill>
            </a:rPr>
            <a:t>  </a:t>
          </a:r>
          <a:r>
            <a:rPr lang="tr-TR" sz="1400" b="1" dirty="0" err="1" smtClean="0">
              <a:solidFill>
                <a:schemeClr val="tx1"/>
              </a:solidFill>
            </a:rPr>
            <a:t>Earnings</a:t>
          </a:r>
          <a:endParaRPr lang="tr-TR" sz="1400" b="1" dirty="0" smtClean="0">
            <a:solidFill>
              <a:schemeClr val="tx1"/>
            </a:solidFill>
          </a:endParaRPr>
        </a:p>
        <a:p>
          <a:pPr algn="ctr"/>
          <a:r>
            <a:rPr lang="tr-TR" sz="1400" b="0" dirty="0" err="1" smtClean="0">
              <a:solidFill>
                <a:schemeClr val="tx1"/>
              </a:solidFill>
            </a:rPr>
            <a:t>Opening</a:t>
          </a:r>
          <a:r>
            <a:rPr lang="tr-TR" sz="1400" b="0" dirty="0" smtClean="0">
              <a:solidFill>
                <a:schemeClr val="tx1"/>
              </a:solidFill>
            </a:rPr>
            <a:t> </a:t>
          </a:r>
          <a:r>
            <a:rPr lang="tr-TR" sz="1400" b="0" dirty="0" err="1" smtClean="0">
              <a:solidFill>
                <a:schemeClr val="tx1"/>
              </a:solidFill>
            </a:rPr>
            <a:t>Balance</a:t>
          </a:r>
          <a:endParaRPr lang="tr-TR" sz="1400" b="0" dirty="0" smtClean="0">
            <a:solidFill>
              <a:schemeClr val="tx1"/>
            </a:solidFill>
          </a:endParaRPr>
        </a:p>
        <a:p>
          <a:pPr algn="ctr"/>
          <a:r>
            <a:rPr lang="tr-TR" sz="1400" b="0" dirty="0" smtClean="0">
              <a:solidFill>
                <a:schemeClr val="tx1"/>
              </a:solidFill>
            </a:rPr>
            <a:t>+Net </a:t>
          </a:r>
          <a:r>
            <a:rPr lang="tr-TR" sz="1400" b="0" dirty="0" err="1" smtClean="0">
              <a:solidFill>
                <a:schemeClr val="tx1"/>
              </a:solidFill>
            </a:rPr>
            <a:t>İncome</a:t>
          </a:r>
          <a:endParaRPr lang="tr-TR" sz="1400" b="0" dirty="0" smtClean="0">
            <a:solidFill>
              <a:schemeClr val="tx1"/>
            </a:solidFill>
          </a:endParaRPr>
        </a:p>
        <a:p>
          <a:pPr algn="ctr"/>
          <a:r>
            <a:rPr lang="tr-TR" sz="1400" b="0" dirty="0" smtClean="0">
              <a:solidFill>
                <a:schemeClr val="tx1"/>
              </a:solidFill>
            </a:rPr>
            <a:t>-</a:t>
          </a:r>
          <a:r>
            <a:rPr lang="tr-TR" sz="1400" b="0" dirty="0" err="1" smtClean="0">
              <a:solidFill>
                <a:schemeClr val="tx1"/>
              </a:solidFill>
            </a:rPr>
            <a:t>Dividends</a:t>
          </a:r>
          <a:endParaRPr lang="tr-TR" sz="1400" b="0" dirty="0" smtClean="0">
            <a:solidFill>
              <a:schemeClr val="tx1"/>
            </a:solidFill>
          </a:endParaRPr>
        </a:p>
        <a:p>
          <a:pPr algn="ctr"/>
          <a:r>
            <a:rPr lang="tr-TR" sz="1400" b="0" dirty="0" smtClean="0">
              <a:solidFill>
                <a:schemeClr val="tx1"/>
              </a:solidFill>
            </a:rPr>
            <a:t>=</a:t>
          </a:r>
          <a:r>
            <a:rPr lang="tr-TR" sz="1400" b="0" dirty="0" err="1" smtClean="0">
              <a:solidFill>
                <a:schemeClr val="tx1"/>
              </a:solidFill>
            </a:rPr>
            <a:t>Retained</a:t>
          </a:r>
          <a:r>
            <a:rPr lang="tr-TR" sz="1400" b="0" dirty="0" smtClean="0">
              <a:solidFill>
                <a:schemeClr val="tx1"/>
              </a:solidFill>
            </a:rPr>
            <a:t> </a:t>
          </a:r>
          <a:r>
            <a:rPr lang="tr-TR" sz="1400" b="0" dirty="0" err="1" smtClean="0">
              <a:solidFill>
                <a:schemeClr val="tx1"/>
              </a:solidFill>
            </a:rPr>
            <a:t>Earnings</a:t>
          </a:r>
          <a:endParaRPr lang="tr-TR" sz="1400" b="0" dirty="0">
            <a:solidFill>
              <a:schemeClr val="tx1"/>
            </a:solidFill>
          </a:endParaRPr>
        </a:p>
      </dgm:t>
    </dgm:pt>
    <dgm:pt modelId="{750C7261-7689-4FD8-990E-EE4CF264D409}" type="sibTrans" cxnId="{BAF00AEF-8432-4143-AC12-8C074F4B94B1}">
      <dgm:prSet custT="1"/>
      <dgm:spPr/>
      <dgm:t>
        <a:bodyPr/>
        <a:lstStyle/>
        <a:p>
          <a:pPr algn="ctr"/>
          <a:endParaRPr lang="tr-TR" sz="1400"/>
        </a:p>
      </dgm:t>
    </dgm:pt>
    <dgm:pt modelId="{F9F93FF1-E372-454A-A9DE-0F6CCE5DC921}" type="parTrans" cxnId="{BAF00AEF-8432-4143-AC12-8C074F4B94B1}">
      <dgm:prSet/>
      <dgm:spPr/>
      <dgm:t>
        <a:bodyPr/>
        <a:lstStyle/>
        <a:p>
          <a:pPr algn="ctr"/>
          <a:endParaRPr lang="tr-TR"/>
        </a:p>
      </dgm:t>
    </dgm:pt>
    <dgm:pt modelId="{DCDD3015-0E69-4EC3-B1BE-1661F2CBBAB5}" type="pres">
      <dgm:prSet presAssocID="{CFF51439-9223-42DD-9DBB-B9CCD5C3D00D}" presName="linearFlow" presStyleCnt="0">
        <dgm:presLayoutVars>
          <dgm:resizeHandles val="exact"/>
        </dgm:presLayoutVars>
      </dgm:prSet>
      <dgm:spPr/>
    </dgm:pt>
    <dgm:pt modelId="{584124EF-5EF4-455B-B128-2E739FED6AA3}" type="pres">
      <dgm:prSet presAssocID="{12C7A508-CFD7-40F7-839E-6CC462E9AC6A}" presName="node" presStyleLbl="node1" presStyleIdx="0" presStyleCnt="4" custScaleX="234530" custScaleY="386047" custLinFactNeighborX="1366" custLinFactNeighborY="-356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8FF0CE-6895-4C34-85BE-B67E8A1016C0}" type="pres">
      <dgm:prSet presAssocID="{CF659347-85EF-4025-86DA-F7AA4C578860}" presName="sibTrans" presStyleLbl="sibTrans2D1" presStyleIdx="0" presStyleCnt="3"/>
      <dgm:spPr/>
      <dgm:t>
        <a:bodyPr/>
        <a:lstStyle/>
        <a:p>
          <a:endParaRPr lang="tr-TR"/>
        </a:p>
      </dgm:t>
    </dgm:pt>
    <dgm:pt modelId="{39CB4F50-43CB-4AB3-A26E-8DB155457BF2}" type="pres">
      <dgm:prSet presAssocID="{CF659347-85EF-4025-86DA-F7AA4C578860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FF67A8CB-5F85-44D6-AFCE-41052E7CE964}" type="pres">
      <dgm:prSet presAssocID="{39EBF531-2F52-441A-AFEF-BAC438830E34}" presName="node" presStyleLbl="node1" presStyleIdx="1" presStyleCnt="4" custScaleX="237264" custScaleY="489681" custLinFactNeighborX="-685" custLinFactNeighborY="-1508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4564BC-D988-47F6-8A1E-AA274F4EDFC9}" type="pres">
      <dgm:prSet presAssocID="{750C7261-7689-4FD8-990E-EE4CF264D409}" presName="sibTrans" presStyleLbl="sibTrans2D1" presStyleIdx="1" presStyleCnt="3"/>
      <dgm:spPr/>
      <dgm:t>
        <a:bodyPr/>
        <a:lstStyle/>
        <a:p>
          <a:endParaRPr lang="tr-TR"/>
        </a:p>
      </dgm:t>
    </dgm:pt>
    <dgm:pt modelId="{2645D989-4212-48F0-A0FF-8EDEEA0FBE74}" type="pres">
      <dgm:prSet presAssocID="{750C7261-7689-4FD8-990E-EE4CF264D409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CD36FC19-C3C1-42E0-971A-4D2FB22211A2}" type="pres">
      <dgm:prSet presAssocID="{A8502B10-AD7D-42C8-BFBE-4E5625FD7EF4}" presName="node" presStyleLbl="node1" presStyleIdx="2" presStyleCnt="4" custScaleX="248204" custScaleY="3184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417D32-6DF5-4451-B274-BA4C992A8D03}" type="pres">
      <dgm:prSet presAssocID="{DEB7D33F-331A-4617-95E7-73CD0D51E950}" presName="sibTrans" presStyleLbl="sibTrans2D1" presStyleIdx="2" presStyleCnt="3" custFlipHor="1" custScaleX="66139" custScaleY="474029"/>
      <dgm:spPr/>
      <dgm:t>
        <a:bodyPr/>
        <a:lstStyle/>
        <a:p>
          <a:endParaRPr lang="tr-TR"/>
        </a:p>
      </dgm:t>
    </dgm:pt>
    <dgm:pt modelId="{42E4FE24-2B32-4756-A5A1-C4F29E8BFA80}" type="pres">
      <dgm:prSet presAssocID="{DEB7D33F-331A-4617-95E7-73CD0D51E950}" presName="connectorText" presStyleLbl="sibTrans2D1" presStyleIdx="2" presStyleCnt="3"/>
      <dgm:spPr/>
      <dgm:t>
        <a:bodyPr/>
        <a:lstStyle/>
        <a:p>
          <a:endParaRPr lang="tr-TR"/>
        </a:p>
      </dgm:t>
    </dgm:pt>
    <dgm:pt modelId="{BB1B949C-1650-42F0-9907-93B024F6FC92}" type="pres">
      <dgm:prSet presAssocID="{482E7787-9046-44F0-99CA-4F2305A14269}" presName="node" presStyleLbl="node1" presStyleIdx="3" presStyleCnt="4" custScaleX="233997" custScaleY="680175" custLinFactNeighborX="856" custLinFactNeighborY="28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E3502F1-A35A-4486-80AA-BC55F7FC9CA3}" type="presOf" srcId="{CF659347-85EF-4025-86DA-F7AA4C578860}" destId="{A68FF0CE-6895-4C34-85BE-B67E8A1016C0}" srcOrd="0" destOrd="0" presId="urn:microsoft.com/office/officeart/2005/8/layout/process2"/>
    <dgm:cxn modelId="{0B86A5B9-418E-4FFA-A666-529123E87582}" srcId="{CFF51439-9223-42DD-9DBB-B9CCD5C3D00D}" destId="{12C7A508-CFD7-40F7-839E-6CC462E9AC6A}" srcOrd="0" destOrd="0" parTransId="{E9BE784A-7E19-4948-81CF-0021B085041B}" sibTransId="{CF659347-85EF-4025-86DA-F7AA4C578860}"/>
    <dgm:cxn modelId="{C96F80B9-4C04-4867-87AD-5D7B8D517471}" type="presOf" srcId="{DEB7D33F-331A-4617-95E7-73CD0D51E950}" destId="{42E4FE24-2B32-4756-A5A1-C4F29E8BFA80}" srcOrd="1" destOrd="0" presId="urn:microsoft.com/office/officeart/2005/8/layout/process2"/>
    <dgm:cxn modelId="{22FF8382-133A-4595-BEE9-546E152B968C}" type="presOf" srcId="{CF659347-85EF-4025-86DA-F7AA4C578860}" destId="{39CB4F50-43CB-4AB3-A26E-8DB155457BF2}" srcOrd="1" destOrd="0" presId="urn:microsoft.com/office/officeart/2005/8/layout/process2"/>
    <dgm:cxn modelId="{B73890FE-B470-4740-B74B-99B195CEC9BE}" type="presOf" srcId="{CFF51439-9223-42DD-9DBB-B9CCD5C3D00D}" destId="{DCDD3015-0E69-4EC3-B1BE-1661F2CBBAB5}" srcOrd="0" destOrd="0" presId="urn:microsoft.com/office/officeart/2005/8/layout/process2"/>
    <dgm:cxn modelId="{DE8D3CE8-F648-4DCA-BF18-C83D75F6A514}" type="presOf" srcId="{750C7261-7689-4FD8-990E-EE4CF264D409}" destId="{2645D989-4212-48F0-A0FF-8EDEEA0FBE74}" srcOrd="1" destOrd="0" presId="urn:microsoft.com/office/officeart/2005/8/layout/process2"/>
    <dgm:cxn modelId="{E97BF6CE-1C5B-4C26-87DE-0446E5B5FB44}" type="presOf" srcId="{482E7787-9046-44F0-99CA-4F2305A14269}" destId="{BB1B949C-1650-42F0-9907-93B024F6FC92}" srcOrd="0" destOrd="0" presId="urn:microsoft.com/office/officeart/2005/8/layout/process2"/>
    <dgm:cxn modelId="{1A09A129-C825-47BB-9CC9-EF553FCB72F0}" type="presOf" srcId="{39EBF531-2F52-441A-AFEF-BAC438830E34}" destId="{FF67A8CB-5F85-44D6-AFCE-41052E7CE964}" srcOrd="0" destOrd="0" presId="urn:microsoft.com/office/officeart/2005/8/layout/process2"/>
    <dgm:cxn modelId="{E6F5CAA7-1B4D-49D6-999C-F13FD8B62219}" srcId="{CFF51439-9223-42DD-9DBB-B9CCD5C3D00D}" destId="{A8502B10-AD7D-42C8-BFBE-4E5625FD7EF4}" srcOrd="2" destOrd="0" parTransId="{9EAD5C7F-24D1-4C41-83A3-A97AA44723E2}" sibTransId="{DEB7D33F-331A-4617-95E7-73CD0D51E950}"/>
    <dgm:cxn modelId="{3357EE56-174A-468F-9331-755C33F4DBBB}" type="presOf" srcId="{750C7261-7689-4FD8-990E-EE4CF264D409}" destId="{A84564BC-D988-47F6-8A1E-AA274F4EDFC9}" srcOrd="0" destOrd="0" presId="urn:microsoft.com/office/officeart/2005/8/layout/process2"/>
    <dgm:cxn modelId="{BA5277B0-1B0B-41BB-A5BA-F132C31A01AC}" type="presOf" srcId="{A8502B10-AD7D-42C8-BFBE-4E5625FD7EF4}" destId="{CD36FC19-C3C1-42E0-971A-4D2FB22211A2}" srcOrd="0" destOrd="0" presId="urn:microsoft.com/office/officeart/2005/8/layout/process2"/>
    <dgm:cxn modelId="{90CC1899-1E31-410E-AC7D-3FA8016582BC}" type="presOf" srcId="{DEB7D33F-331A-4617-95E7-73CD0D51E950}" destId="{6B417D32-6DF5-4451-B274-BA4C992A8D03}" srcOrd="0" destOrd="0" presId="urn:microsoft.com/office/officeart/2005/8/layout/process2"/>
    <dgm:cxn modelId="{E5BE273D-D9CD-4074-8832-42632083B2DE}" type="presOf" srcId="{12C7A508-CFD7-40F7-839E-6CC462E9AC6A}" destId="{584124EF-5EF4-455B-B128-2E739FED6AA3}" srcOrd="0" destOrd="0" presId="urn:microsoft.com/office/officeart/2005/8/layout/process2"/>
    <dgm:cxn modelId="{B53CD8D0-1D04-4E70-BB2C-673E4B5F8459}" srcId="{CFF51439-9223-42DD-9DBB-B9CCD5C3D00D}" destId="{482E7787-9046-44F0-99CA-4F2305A14269}" srcOrd="3" destOrd="0" parTransId="{724AC105-07D3-4FA9-8002-B5C08AB4F7EC}" sibTransId="{2E0B9C61-A071-493D-BA02-089B52E19291}"/>
    <dgm:cxn modelId="{BAF00AEF-8432-4143-AC12-8C074F4B94B1}" srcId="{CFF51439-9223-42DD-9DBB-B9CCD5C3D00D}" destId="{39EBF531-2F52-441A-AFEF-BAC438830E34}" srcOrd="1" destOrd="0" parTransId="{F9F93FF1-E372-454A-A9DE-0F6CCE5DC921}" sibTransId="{750C7261-7689-4FD8-990E-EE4CF264D409}"/>
    <dgm:cxn modelId="{112376F0-D926-4165-96EE-C403D0BA5606}" type="presParOf" srcId="{DCDD3015-0E69-4EC3-B1BE-1661F2CBBAB5}" destId="{584124EF-5EF4-455B-B128-2E739FED6AA3}" srcOrd="0" destOrd="0" presId="urn:microsoft.com/office/officeart/2005/8/layout/process2"/>
    <dgm:cxn modelId="{EE517EBA-24A4-47A7-97DA-B6E27D70BBBA}" type="presParOf" srcId="{DCDD3015-0E69-4EC3-B1BE-1661F2CBBAB5}" destId="{A68FF0CE-6895-4C34-85BE-B67E8A1016C0}" srcOrd="1" destOrd="0" presId="urn:microsoft.com/office/officeart/2005/8/layout/process2"/>
    <dgm:cxn modelId="{20207744-2277-4F3E-B5F1-F31F2F09931C}" type="presParOf" srcId="{A68FF0CE-6895-4C34-85BE-B67E8A1016C0}" destId="{39CB4F50-43CB-4AB3-A26E-8DB155457BF2}" srcOrd="0" destOrd="0" presId="urn:microsoft.com/office/officeart/2005/8/layout/process2"/>
    <dgm:cxn modelId="{838EF863-8F17-4009-829C-FFE6D923816A}" type="presParOf" srcId="{DCDD3015-0E69-4EC3-B1BE-1661F2CBBAB5}" destId="{FF67A8CB-5F85-44D6-AFCE-41052E7CE964}" srcOrd="2" destOrd="0" presId="urn:microsoft.com/office/officeart/2005/8/layout/process2"/>
    <dgm:cxn modelId="{9A542624-E1FD-4DA9-ACB1-86B0B34DBEB8}" type="presParOf" srcId="{DCDD3015-0E69-4EC3-B1BE-1661F2CBBAB5}" destId="{A84564BC-D988-47F6-8A1E-AA274F4EDFC9}" srcOrd="3" destOrd="0" presId="urn:microsoft.com/office/officeart/2005/8/layout/process2"/>
    <dgm:cxn modelId="{D91E3855-81C5-43DB-A0AA-DB16123EF7DE}" type="presParOf" srcId="{A84564BC-D988-47F6-8A1E-AA274F4EDFC9}" destId="{2645D989-4212-48F0-A0FF-8EDEEA0FBE74}" srcOrd="0" destOrd="0" presId="urn:microsoft.com/office/officeart/2005/8/layout/process2"/>
    <dgm:cxn modelId="{BCD0101A-2D2D-4609-8806-D28546651DF8}" type="presParOf" srcId="{DCDD3015-0E69-4EC3-B1BE-1661F2CBBAB5}" destId="{CD36FC19-C3C1-42E0-971A-4D2FB22211A2}" srcOrd="4" destOrd="0" presId="urn:microsoft.com/office/officeart/2005/8/layout/process2"/>
    <dgm:cxn modelId="{A91BF712-DD7E-4AE7-9C35-521B4EC5BD6C}" type="presParOf" srcId="{DCDD3015-0E69-4EC3-B1BE-1661F2CBBAB5}" destId="{6B417D32-6DF5-4451-B274-BA4C992A8D03}" srcOrd="5" destOrd="0" presId="urn:microsoft.com/office/officeart/2005/8/layout/process2"/>
    <dgm:cxn modelId="{BB1CE663-65B9-4B1C-BD3B-7523C0116374}" type="presParOf" srcId="{6B417D32-6DF5-4451-B274-BA4C992A8D03}" destId="{42E4FE24-2B32-4756-A5A1-C4F29E8BFA80}" srcOrd="0" destOrd="0" presId="urn:microsoft.com/office/officeart/2005/8/layout/process2"/>
    <dgm:cxn modelId="{F0600813-381D-47CE-8976-B0F19436E0C0}" type="presParOf" srcId="{DCDD3015-0E69-4EC3-B1BE-1661F2CBBAB5}" destId="{BB1B949C-1650-42F0-9907-93B024F6FC92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E4D1FE-2D46-4A92-B996-9455589C69D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5E707A1-ED2B-4513-9BFF-51D1E758DC2A}">
      <dgm:prSet phldrT="[Metin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sz="1400" dirty="0" smtClean="0"/>
            <a:t>DECISION MAKERS</a:t>
          </a:r>
          <a:endParaRPr lang="tr-TR" sz="1400" dirty="0"/>
        </a:p>
      </dgm:t>
    </dgm:pt>
    <dgm:pt modelId="{56901201-8886-4C67-A69D-23A3E14C324E}" type="parTrans" cxnId="{6C99729B-8FCB-40B4-BD6F-DA67CF61010D}">
      <dgm:prSet/>
      <dgm:spPr/>
      <dgm:t>
        <a:bodyPr/>
        <a:lstStyle/>
        <a:p>
          <a:endParaRPr lang="tr-TR"/>
        </a:p>
      </dgm:t>
    </dgm:pt>
    <dgm:pt modelId="{BE5C42D8-45B4-46AF-B786-093249CD063A}" type="sibTrans" cxnId="{6C99729B-8FCB-40B4-BD6F-DA67CF61010D}">
      <dgm:prSet/>
      <dgm:spPr/>
      <dgm:t>
        <a:bodyPr/>
        <a:lstStyle/>
        <a:p>
          <a:endParaRPr lang="tr-TR"/>
        </a:p>
      </dgm:t>
    </dgm:pt>
    <dgm:pt modelId="{7B302509-2811-48AC-BCDD-02D2AECF6E2C}">
      <dgm:prSet phldrT="[Metin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sz="1500" dirty="0" smtClean="0">
              <a:solidFill>
                <a:schemeClr val="tx1"/>
              </a:solidFill>
            </a:rPr>
            <a:t>MANAGEMENT</a:t>
          </a:r>
        </a:p>
        <a:p>
          <a:r>
            <a:rPr lang="tr-TR" sz="1500" dirty="0" err="1" smtClean="0">
              <a:solidFill>
                <a:schemeClr val="tx1"/>
              </a:solidFill>
            </a:rPr>
            <a:t>Finance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Investment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Operations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and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Production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smtClean="0">
              <a:solidFill>
                <a:schemeClr val="tx1"/>
              </a:solidFill>
            </a:rPr>
            <a:t>Marketing</a:t>
          </a:r>
        </a:p>
        <a:p>
          <a:r>
            <a:rPr lang="tr-TR" sz="1500" dirty="0" err="1" smtClean="0">
              <a:solidFill>
                <a:schemeClr val="tx1"/>
              </a:solidFill>
            </a:rPr>
            <a:t>Human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Resorcues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Information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Systems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Accounting</a:t>
          </a:r>
          <a:endParaRPr lang="tr-TR" sz="1500" dirty="0">
            <a:solidFill>
              <a:schemeClr val="tx1"/>
            </a:solidFill>
          </a:endParaRPr>
        </a:p>
      </dgm:t>
    </dgm:pt>
    <dgm:pt modelId="{022CA1FC-F5E2-4E8E-8E15-603A07DBC762}" type="parTrans" cxnId="{19155344-E9F8-4148-9772-8285B8759DDC}">
      <dgm:prSet/>
      <dgm:spPr/>
      <dgm:t>
        <a:bodyPr/>
        <a:lstStyle/>
        <a:p>
          <a:endParaRPr lang="tr-TR"/>
        </a:p>
      </dgm:t>
    </dgm:pt>
    <dgm:pt modelId="{610B3111-68E8-4932-B5FB-26743A373FDE}" type="sibTrans" cxnId="{19155344-E9F8-4148-9772-8285B8759DDC}">
      <dgm:prSet/>
      <dgm:spPr/>
      <dgm:t>
        <a:bodyPr/>
        <a:lstStyle/>
        <a:p>
          <a:endParaRPr lang="tr-TR"/>
        </a:p>
      </dgm:t>
    </dgm:pt>
    <dgm:pt modelId="{0557BA3C-CB87-4E56-A69D-5564A7EC9789}">
      <dgm:prSet phldrT="[Metin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sz="1500" dirty="0" smtClean="0">
              <a:solidFill>
                <a:schemeClr val="tx1"/>
              </a:solidFill>
            </a:rPr>
            <a:t>THOSE WITH DIRECT FINANCIAL INTEREST</a:t>
          </a:r>
        </a:p>
        <a:p>
          <a:r>
            <a:rPr lang="tr-TR" sz="1500" dirty="0" err="1" smtClean="0">
              <a:solidFill>
                <a:schemeClr val="tx1"/>
              </a:solidFill>
            </a:rPr>
            <a:t>Investors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Creditors</a:t>
          </a:r>
          <a:endParaRPr lang="tr-TR" sz="1500" dirty="0" smtClean="0">
            <a:solidFill>
              <a:schemeClr val="tx1"/>
            </a:solidFill>
          </a:endParaRPr>
        </a:p>
        <a:p>
          <a:endParaRPr lang="tr-TR" sz="1000" dirty="0" smtClean="0">
            <a:solidFill>
              <a:schemeClr val="tx1"/>
            </a:solidFill>
          </a:endParaRPr>
        </a:p>
        <a:p>
          <a:endParaRPr lang="tr-TR" sz="1000" dirty="0" smtClean="0">
            <a:solidFill>
              <a:schemeClr val="tx1"/>
            </a:solidFill>
          </a:endParaRPr>
        </a:p>
        <a:p>
          <a:endParaRPr lang="tr-TR" sz="1000" dirty="0" smtClean="0">
            <a:solidFill>
              <a:schemeClr val="tx1"/>
            </a:solidFill>
          </a:endParaRPr>
        </a:p>
        <a:p>
          <a:endParaRPr lang="tr-TR" sz="1000" dirty="0">
            <a:solidFill>
              <a:schemeClr val="tx1"/>
            </a:solidFill>
          </a:endParaRPr>
        </a:p>
      </dgm:t>
    </dgm:pt>
    <dgm:pt modelId="{009846D2-683F-446D-80CE-A03EBA1CD154}" type="parTrans" cxnId="{D27F3A8B-6F10-471E-88DD-9BF842F52103}">
      <dgm:prSet/>
      <dgm:spPr/>
      <dgm:t>
        <a:bodyPr/>
        <a:lstStyle/>
        <a:p>
          <a:endParaRPr lang="tr-TR"/>
        </a:p>
      </dgm:t>
    </dgm:pt>
    <dgm:pt modelId="{ABA82E2D-E7E3-4060-9C9B-9499606368AF}" type="sibTrans" cxnId="{D27F3A8B-6F10-471E-88DD-9BF842F52103}">
      <dgm:prSet/>
      <dgm:spPr/>
      <dgm:t>
        <a:bodyPr/>
        <a:lstStyle/>
        <a:p>
          <a:endParaRPr lang="tr-TR"/>
        </a:p>
      </dgm:t>
    </dgm:pt>
    <dgm:pt modelId="{9BA6BFD5-DF60-4784-BBCB-4BB2A7133CCC}">
      <dgm:prSet phldrT="[Metin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r-TR" sz="1500" dirty="0" smtClean="0">
              <a:solidFill>
                <a:schemeClr val="tx1"/>
              </a:solidFill>
            </a:rPr>
            <a:t>THOSE WITH INDIRECT FINANCIAL INTEREST</a:t>
          </a:r>
        </a:p>
        <a:p>
          <a:r>
            <a:rPr lang="tr-TR" sz="1500" dirty="0" err="1" smtClean="0">
              <a:solidFill>
                <a:schemeClr val="tx1"/>
              </a:solidFill>
            </a:rPr>
            <a:t>Tax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Authorities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Regulatory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Agencies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Labor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Unions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Customers</a:t>
          </a:r>
          <a:endParaRPr lang="tr-TR" sz="1500" dirty="0" smtClean="0">
            <a:solidFill>
              <a:schemeClr val="tx1"/>
            </a:solidFill>
          </a:endParaRPr>
        </a:p>
        <a:p>
          <a:r>
            <a:rPr lang="tr-TR" sz="1500" dirty="0" err="1" smtClean="0">
              <a:solidFill>
                <a:schemeClr val="tx1"/>
              </a:solidFill>
            </a:rPr>
            <a:t>Economic</a:t>
          </a:r>
          <a:r>
            <a:rPr lang="tr-TR" sz="1500" dirty="0" smtClean="0">
              <a:solidFill>
                <a:schemeClr val="tx1"/>
              </a:solidFill>
            </a:rPr>
            <a:t> </a:t>
          </a:r>
          <a:r>
            <a:rPr lang="tr-TR" sz="1500" dirty="0" err="1" smtClean="0">
              <a:solidFill>
                <a:schemeClr val="tx1"/>
              </a:solidFill>
            </a:rPr>
            <a:t>Planners</a:t>
          </a:r>
          <a:endParaRPr lang="tr-TR" sz="1500" dirty="0">
            <a:solidFill>
              <a:schemeClr val="tx1"/>
            </a:solidFill>
          </a:endParaRPr>
        </a:p>
      </dgm:t>
    </dgm:pt>
    <dgm:pt modelId="{3F1C59D4-E528-4B5B-AB42-00927D60E982}" type="parTrans" cxnId="{EE42D514-6CFB-47C6-975B-790B58C0A458}">
      <dgm:prSet/>
      <dgm:spPr/>
      <dgm:t>
        <a:bodyPr/>
        <a:lstStyle/>
        <a:p>
          <a:endParaRPr lang="tr-TR"/>
        </a:p>
      </dgm:t>
    </dgm:pt>
    <dgm:pt modelId="{6E98D5A4-62F4-4E58-A638-75FE3C5A5E96}" type="sibTrans" cxnId="{EE42D514-6CFB-47C6-975B-790B58C0A458}">
      <dgm:prSet/>
      <dgm:spPr/>
      <dgm:t>
        <a:bodyPr/>
        <a:lstStyle/>
        <a:p>
          <a:endParaRPr lang="tr-TR"/>
        </a:p>
      </dgm:t>
    </dgm:pt>
    <dgm:pt modelId="{DF846F30-282E-4B8E-87C8-9C19C810D44F}" type="pres">
      <dgm:prSet presAssocID="{71E4D1FE-2D46-4A92-B996-9455589C69D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226B70D-1C2B-4F73-9D56-C0AEE676BAE3}" type="pres">
      <dgm:prSet presAssocID="{C5E707A1-ED2B-4513-9BFF-51D1E758DC2A}" presName="hierRoot1" presStyleCnt="0">
        <dgm:presLayoutVars>
          <dgm:hierBranch val="init"/>
        </dgm:presLayoutVars>
      </dgm:prSet>
      <dgm:spPr/>
    </dgm:pt>
    <dgm:pt modelId="{43F58E60-4986-4894-A3E3-6A7B281573CF}" type="pres">
      <dgm:prSet presAssocID="{C5E707A1-ED2B-4513-9BFF-51D1E758DC2A}" presName="rootComposite1" presStyleCnt="0"/>
      <dgm:spPr/>
    </dgm:pt>
    <dgm:pt modelId="{565CA0AC-44F9-449E-9629-FD44F4C64069}" type="pres">
      <dgm:prSet presAssocID="{C5E707A1-ED2B-4513-9BFF-51D1E758DC2A}" presName="rootText1" presStyleLbl="node0" presStyleIdx="0" presStyleCnt="1" custAng="0" custScaleY="98096" custLinFactNeighborX="-476" custLinFactNeighborY="177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F1D561B-57E2-4DD3-815B-85E9D1F9C0E1}" type="pres">
      <dgm:prSet presAssocID="{C5E707A1-ED2B-4513-9BFF-51D1E758DC2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83AD0662-3D7E-412C-8940-B186578E447A}" type="pres">
      <dgm:prSet presAssocID="{C5E707A1-ED2B-4513-9BFF-51D1E758DC2A}" presName="hierChild2" presStyleCnt="0"/>
      <dgm:spPr/>
    </dgm:pt>
    <dgm:pt modelId="{B4BDD1F4-378F-4E5D-AB5B-C6F3897C7A31}" type="pres">
      <dgm:prSet presAssocID="{022CA1FC-F5E2-4E8E-8E15-603A07DBC762}" presName="Name37" presStyleLbl="parChTrans1D2" presStyleIdx="0" presStyleCnt="3"/>
      <dgm:spPr/>
      <dgm:t>
        <a:bodyPr/>
        <a:lstStyle/>
        <a:p>
          <a:endParaRPr lang="tr-TR"/>
        </a:p>
      </dgm:t>
    </dgm:pt>
    <dgm:pt modelId="{E43128A9-5F93-4495-8038-D30F688C5A19}" type="pres">
      <dgm:prSet presAssocID="{7B302509-2811-48AC-BCDD-02D2AECF6E2C}" presName="hierRoot2" presStyleCnt="0">
        <dgm:presLayoutVars>
          <dgm:hierBranch val="init"/>
        </dgm:presLayoutVars>
      </dgm:prSet>
      <dgm:spPr/>
    </dgm:pt>
    <dgm:pt modelId="{F67E811B-0AE7-4ADC-A23A-6205BC048EDD}" type="pres">
      <dgm:prSet presAssocID="{7B302509-2811-48AC-BCDD-02D2AECF6E2C}" presName="rootComposite" presStyleCnt="0"/>
      <dgm:spPr/>
    </dgm:pt>
    <dgm:pt modelId="{31873D85-8760-45D7-BC26-E7FA390241F5}" type="pres">
      <dgm:prSet presAssocID="{7B302509-2811-48AC-BCDD-02D2AECF6E2C}" presName="rootText" presStyleLbl="node2" presStyleIdx="0" presStyleCnt="3" custScaleY="185512" custLinFactNeighborX="-1212" custLinFactNeighborY="41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F3BDDF6-A23B-4140-A77B-82D303BB5E76}" type="pres">
      <dgm:prSet presAssocID="{7B302509-2811-48AC-BCDD-02D2AECF6E2C}" presName="rootConnector" presStyleLbl="node2" presStyleIdx="0" presStyleCnt="3"/>
      <dgm:spPr/>
      <dgm:t>
        <a:bodyPr/>
        <a:lstStyle/>
        <a:p>
          <a:endParaRPr lang="tr-TR"/>
        </a:p>
      </dgm:t>
    </dgm:pt>
    <dgm:pt modelId="{CBC3FC20-D199-40A6-A95B-12618B1CD850}" type="pres">
      <dgm:prSet presAssocID="{7B302509-2811-48AC-BCDD-02D2AECF6E2C}" presName="hierChild4" presStyleCnt="0"/>
      <dgm:spPr/>
    </dgm:pt>
    <dgm:pt modelId="{402E01EF-137D-47BA-8A1B-7F8826FE6FCF}" type="pres">
      <dgm:prSet presAssocID="{7B302509-2811-48AC-BCDD-02D2AECF6E2C}" presName="hierChild5" presStyleCnt="0"/>
      <dgm:spPr/>
    </dgm:pt>
    <dgm:pt modelId="{9E9D3EE9-FA2B-449B-B874-48536DA99630}" type="pres">
      <dgm:prSet presAssocID="{009846D2-683F-446D-80CE-A03EBA1CD154}" presName="Name37" presStyleLbl="parChTrans1D2" presStyleIdx="1" presStyleCnt="3"/>
      <dgm:spPr/>
      <dgm:t>
        <a:bodyPr/>
        <a:lstStyle/>
        <a:p>
          <a:endParaRPr lang="tr-TR"/>
        </a:p>
      </dgm:t>
    </dgm:pt>
    <dgm:pt modelId="{D8752152-B84C-4F81-AF4E-E356E8518356}" type="pres">
      <dgm:prSet presAssocID="{0557BA3C-CB87-4E56-A69D-5564A7EC9789}" presName="hierRoot2" presStyleCnt="0">
        <dgm:presLayoutVars>
          <dgm:hierBranch val="init"/>
        </dgm:presLayoutVars>
      </dgm:prSet>
      <dgm:spPr/>
    </dgm:pt>
    <dgm:pt modelId="{08242510-8EFC-415E-AADC-070A67E1BCA5}" type="pres">
      <dgm:prSet presAssocID="{0557BA3C-CB87-4E56-A69D-5564A7EC9789}" presName="rootComposite" presStyleCnt="0"/>
      <dgm:spPr/>
    </dgm:pt>
    <dgm:pt modelId="{B8513DD0-AAE6-491D-946E-CCCCED4E5C7E}" type="pres">
      <dgm:prSet presAssocID="{0557BA3C-CB87-4E56-A69D-5564A7EC9789}" presName="rootText" presStyleLbl="node2" presStyleIdx="1" presStyleCnt="3" custScaleY="19437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88C02CA-0031-4141-BC83-59CFE9F4B15F}" type="pres">
      <dgm:prSet presAssocID="{0557BA3C-CB87-4E56-A69D-5564A7EC9789}" presName="rootConnector" presStyleLbl="node2" presStyleIdx="1" presStyleCnt="3"/>
      <dgm:spPr/>
      <dgm:t>
        <a:bodyPr/>
        <a:lstStyle/>
        <a:p>
          <a:endParaRPr lang="tr-TR"/>
        </a:p>
      </dgm:t>
    </dgm:pt>
    <dgm:pt modelId="{72FE1397-1724-405D-B571-179800334E18}" type="pres">
      <dgm:prSet presAssocID="{0557BA3C-CB87-4E56-A69D-5564A7EC9789}" presName="hierChild4" presStyleCnt="0"/>
      <dgm:spPr/>
    </dgm:pt>
    <dgm:pt modelId="{433C8A62-9CCF-4FEC-A4E3-E5112ACAC068}" type="pres">
      <dgm:prSet presAssocID="{0557BA3C-CB87-4E56-A69D-5564A7EC9789}" presName="hierChild5" presStyleCnt="0"/>
      <dgm:spPr/>
    </dgm:pt>
    <dgm:pt modelId="{A5D5D5EA-766A-44F1-B6E4-F9B725F4E35B}" type="pres">
      <dgm:prSet presAssocID="{3F1C59D4-E528-4B5B-AB42-00927D60E982}" presName="Name37" presStyleLbl="parChTrans1D2" presStyleIdx="2" presStyleCnt="3"/>
      <dgm:spPr/>
      <dgm:t>
        <a:bodyPr/>
        <a:lstStyle/>
        <a:p>
          <a:endParaRPr lang="tr-TR"/>
        </a:p>
      </dgm:t>
    </dgm:pt>
    <dgm:pt modelId="{3933EA67-C867-41AA-9B55-B0DDB01917E6}" type="pres">
      <dgm:prSet presAssocID="{9BA6BFD5-DF60-4784-BBCB-4BB2A7133CCC}" presName="hierRoot2" presStyleCnt="0">
        <dgm:presLayoutVars>
          <dgm:hierBranch val="init"/>
        </dgm:presLayoutVars>
      </dgm:prSet>
      <dgm:spPr/>
    </dgm:pt>
    <dgm:pt modelId="{10E0AED5-78C8-49BB-89F2-3EE257E0582F}" type="pres">
      <dgm:prSet presAssocID="{9BA6BFD5-DF60-4784-BBCB-4BB2A7133CCC}" presName="rootComposite" presStyleCnt="0"/>
      <dgm:spPr/>
    </dgm:pt>
    <dgm:pt modelId="{61E7076E-076C-460E-8131-7BB5A8924915}" type="pres">
      <dgm:prSet presAssocID="{9BA6BFD5-DF60-4784-BBCB-4BB2A7133CCC}" presName="rootText" presStyleLbl="node2" presStyleIdx="2" presStyleCnt="3" custScaleY="194846" custLinFactNeighborX="260" custLinFactNeighborY="41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6D91706-1BB9-44B6-B08D-A2FC4F11D511}" type="pres">
      <dgm:prSet presAssocID="{9BA6BFD5-DF60-4784-BBCB-4BB2A7133CCC}" presName="rootConnector" presStyleLbl="node2" presStyleIdx="2" presStyleCnt="3"/>
      <dgm:spPr/>
      <dgm:t>
        <a:bodyPr/>
        <a:lstStyle/>
        <a:p>
          <a:endParaRPr lang="tr-TR"/>
        </a:p>
      </dgm:t>
    </dgm:pt>
    <dgm:pt modelId="{423CE4A1-7C88-4235-8737-36A07169A322}" type="pres">
      <dgm:prSet presAssocID="{9BA6BFD5-DF60-4784-BBCB-4BB2A7133CCC}" presName="hierChild4" presStyleCnt="0"/>
      <dgm:spPr/>
    </dgm:pt>
    <dgm:pt modelId="{DA8118BB-3E0E-4764-9EF4-A6C933594F9F}" type="pres">
      <dgm:prSet presAssocID="{9BA6BFD5-DF60-4784-BBCB-4BB2A7133CCC}" presName="hierChild5" presStyleCnt="0"/>
      <dgm:spPr/>
    </dgm:pt>
    <dgm:pt modelId="{6D2F8822-1B11-4B07-9930-385EFE38B3E1}" type="pres">
      <dgm:prSet presAssocID="{C5E707A1-ED2B-4513-9BFF-51D1E758DC2A}" presName="hierChild3" presStyleCnt="0"/>
      <dgm:spPr/>
    </dgm:pt>
  </dgm:ptLst>
  <dgm:cxnLst>
    <dgm:cxn modelId="{FE1939FA-1E0D-4CA2-8B23-2B1D3C3FCB3B}" type="presOf" srcId="{7B302509-2811-48AC-BCDD-02D2AECF6E2C}" destId="{31873D85-8760-45D7-BC26-E7FA390241F5}" srcOrd="0" destOrd="0" presId="urn:microsoft.com/office/officeart/2005/8/layout/orgChart1"/>
    <dgm:cxn modelId="{392290FF-E172-41B4-9D8F-5EE3128FD4C7}" type="presOf" srcId="{C5E707A1-ED2B-4513-9BFF-51D1E758DC2A}" destId="{565CA0AC-44F9-449E-9629-FD44F4C64069}" srcOrd="0" destOrd="0" presId="urn:microsoft.com/office/officeart/2005/8/layout/orgChart1"/>
    <dgm:cxn modelId="{19155344-E9F8-4148-9772-8285B8759DDC}" srcId="{C5E707A1-ED2B-4513-9BFF-51D1E758DC2A}" destId="{7B302509-2811-48AC-BCDD-02D2AECF6E2C}" srcOrd="0" destOrd="0" parTransId="{022CA1FC-F5E2-4E8E-8E15-603A07DBC762}" sibTransId="{610B3111-68E8-4932-B5FB-26743A373FDE}"/>
    <dgm:cxn modelId="{6C99729B-8FCB-40B4-BD6F-DA67CF61010D}" srcId="{71E4D1FE-2D46-4A92-B996-9455589C69DF}" destId="{C5E707A1-ED2B-4513-9BFF-51D1E758DC2A}" srcOrd="0" destOrd="0" parTransId="{56901201-8886-4C67-A69D-23A3E14C324E}" sibTransId="{BE5C42D8-45B4-46AF-B786-093249CD063A}"/>
    <dgm:cxn modelId="{4BD4E998-D24B-4D70-8F40-A648BE29E5F7}" type="presOf" srcId="{7B302509-2811-48AC-BCDD-02D2AECF6E2C}" destId="{7F3BDDF6-A23B-4140-A77B-82D303BB5E76}" srcOrd="1" destOrd="0" presId="urn:microsoft.com/office/officeart/2005/8/layout/orgChart1"/>
    <dgm:cxn modelId="{C184DD18-54F6-4912-A989-8306DCA9613D}" type="presOf" srcId="{0557BA3C-CB87-4E56-A69D-5564A7EC9789}" destId="{B8513DD0-AAE6-491D-946E-CCCCED4E5C7E}" srcOrd="0" destOrd="0" presId="urn:microsoft.com/office/officeart/2005/8/layout/orgChart1"/>
    <dgm:cxn modelId="{DE6E8871-B6B4-4E48-97F7-0E2E6B681BAB}" type="presOf" srcId="{9BA6BFD5-DF60-4784-BBCB-4BB2A7133CCC}" destId="{36D91706-1BB9-44B6-B08D-A2FC4F11D511}" srcOrd="1" destOrd="0" presId="urn:microsoft.com/office/officeart/2005/8/layout/orgChart1"/>
    <dgm:cxn modelId="{25CC1ACB-4391-4499-A828-6FA1AFAE0C67}" type="presOf" srcId="{9BA6BFD5-DF60-4784-BBCB-4BB2A7133CCC}" destId="{61E7076E-076C-460E-8131-7BB5A8924915}" srcOrd="0" destOrd="0" presId="urn:microsoft.com/office/officeart/2005/8/layout/orgChart1"/>
    <dgm:cxn modelId="{94A8E8B5-1438-4A0F-A34D-8AD2588E112F}" type="presOf" srcId="{009846D2-683F-446D-80CE-A03EBA1CD154}" destId="{9E9D3EE9-FA2B-449B-B874-48536DA99630}" srcOrd="0" destOrd="0" presId="urn:microsoft.com/office/officeart/2005/8/layout/orgChart1"/>
    <dgm:cxn modelId="{6B26C616-442C-4E96-A85F-2AABF971B35D}" type="presOf" srcId="{C5E707A1-ED2B-4513-9BFF-51D1E758DC2A}" destId="{6F1D561B-57E2-4DD3-815B-85E9D1F9C0E1}" srcOrd="1" destOrd="0" presId="urn:microsoft.com/office/officeart/2005/8/layout/orgChart1"/>
    <dgm:cxn modelId="{3CF42844-DF3C-4CD0-BB90-5021EB584614}" type="presOf" srcId="{0557BA3C-CB87-4E56-A69D-5564A7EC9789}" destId="{488C02CA-0031-4141-BC83-59CFE9F4B15F}" srcOrd="1" destOrd="0" presId="urn:microsoft.com/office/officeart/2005/8/layout/orgChart1"/>
    <dgm:cxn modelId="{D27F3A8B-6F10-471E-88DD-9BF842F52103}" srcId="{C5E707A1-ED2B-4513-9BFF-51D1E758DC2A}" destId="{0557BA3C-CB87-4E56-A69D-5564A7EC9789}" srcOrd="1" destOrd="0" parTransId="{009846D2-683F-446D-80CE-A03EBA1CD154}" sibTransId="{ABA82E2D-E7E3-4060-9C9B-9499606368AF}"/>
    <dgm:cxn modelId="{EE42D514-6CFB-47C6-975B-790B58C0A458}" srcId="{C5E707A1-ED2B-4513-9BFF-51D1E758DC2A}" destId="{9BA6BFD5-DF60-4784-BBCB-4BB2A7133CCC}" srcOrd="2" destOrd="0" parTransId="{3F1C59D4-E528-4B5B-AB42-00927D60E982}" sibTransId="{6E98D5A4-62F4-4E58-A638-75FE3C5A5E96}"/>
    <dgm:cxn modelId="{44D08B05-5697-4B7F-9582-361486E5A083}" type="presOf" srcId="{022CA1FC-F5E2-4E8E-8E15-603A07DBC762}" destId="{B4BDD1F4-378F-4E5D-AB5B-C6F3897C7A31}" srcOrd="0" destOrd="0" presId="urn:microsoft.com/office/officeart/2005/8/layout/orgChart1"/>
    <dgm:cxn modelId="{ABD5D939-7706-4345-A9D5-549F9A4C03D7}" type="presOf" srcId="{71E4D1FE-2D46-4A92-B996-9455589C69DF}" destId="{DF846F30-282E-4B8E-87C8-9C19C810D44F}" srcOrd="0" destOrd="0" presId="urn:microsoft.com/office/officeart/2005/8/layout/orgChart1"/>
    <dgm:cxn modelId="{E1A1FF8E-B630-4A81-9F16-80B72A108172}" type="presOf" srcId="{3F1C59D4-E528-4B5B-AB42-00927D60E982}" destId="{A5D5D5EA-766A-44F1-B6E4-F9B725F4E35B}" srcOrd="0" destOrd="0" presId="urn:microsoft.com/office/officeart/2005/8/layout/orgChart1"/>
    <dgm:cxn modelId="{66D0F29C-E850-474A-9025-22A249066FC7}" type="presParOf" srcId="{DF846F30-282E-4B8E-87C8-9C19C810D44F}" destId="{7226B70D-1C2B-4F73-9D56-C0AEE676BAE3}" srcOrd="0" destOrd="0" presId="urn:microsoft.com/office/officeart/2005/8/layout/orgChart1"/>
    <dgm:cxn modelId="{EA77A5E1-BF50-4BBA-AA89-32C9E3D2B28D}" type="presParOf" srcId="{7226B70D-1C2B-4F73-9D56-C0AEE676BAE3}" destId="{43F58E60-4986-4894-A3E3-6A7B281573CF}" srcOrd="0" destOrd="0" presId="urn:microsoft.com/office/officeart/2005/8/layout/orgChart1"/>
    <dgm:cxn modelId="{366BC936-47FF-4506-A0FB-A99C75343C83}" type="presParOf" srcId="{43F58E60-4986-4894-A3E3-6A7B281573CF}" destId="{565CA0AC-44F9-449E-9629-FD44F4C64069}" srcOrd="0" destOrd="0" presId="urn:microsoft.com/office/officeart/2005/8/layout/orgChart1"/>
    <dgm:cxn modelId="{7F65901C-95D2-43D6-8D2E-0F116E41578D}" type="presParOf" srcId="{43F58E60-4986-4894-A3E3-6A7B281573CF}" destId="{6F1D561B-57E2-4DD3-815B-85E9D1F9C0E1}" srcOrd="1" destOrd="0" presId="urn:microsoft.com/office/officeart/2005/8/layout/orgChart1"/>
    <dgm:cxn modelId="{DCBFE8B5-B3AE-4B2C-A1D9-EDCEECAA1860}" type="presParOf" srcId="{7226B70D-1C2B-4F73-9D56-C0AEE676BAE3}" destId="{83AD0662-3D7E-412C-8940-B186578E447A}" srcOrd="1" destOrd="0" presId="urn:microsoft.com/office/officeart/2005/8/layout/orgChart1"/>
    <dgm:cxn modelId="{F9747970-1027-4F9D-AC09-9613BEE370D6}" type="presParOf" srcId="{83AD0662-3D7E-412C-8940-B186578E447A}" destId="{B4BDD1F4-378F-4E5D-AB5B-C6F3897C7A31}" srcOrd="0" destOrd="0" presId="urn:microsoft.com/office/officeart/2005/8/layout/orgChart1"/>
    <dgm:cxn modelId="{87541FD6-411D-450D-90BD-D5B2C44E9B85}" type="presParOf" srcId="{83AD0662-3D7E-412C-8940-B186578E447A}" destId="{E43128A9-5F93-4495-8038-D30F688C5A19}" srcOrd="1" destOrd="0" presId="urn:microsoft.com/office/officeart/2005/8/layout/orgChart1"/>
    <dgm:cxn modelId="{F885421A-5DCE-43F9-9195-D46F2B6AFC8E}" type="presParOf" srcId="{E43128A9-5F93-4495-8038-D30F688C5A19}" destId="{F67E811B-0AE7-4ADC-A23A-6205BC048EDD}" srcOrd="0" destOrd="0" presId="urn:microsoft.com/office/officeart/2005/8/layout/orgChart1"/>
    <dgm:cxn modelId="{27177E8D-ADDE-4CA0-BB0A-B8909D7F8DE3}" type="presParOf" srcId="{F67E811B-0AE7-4ADC-A23A-6205BC048EDD}" destId="{31873D85-8760-45D7-BC26-E7FA390241F5}" srcOrd="0" destOrd="0" presId="urn:microsoft.com/office/officeart/2005/8/layout/orgChart1"/>
    <dgm:cxn modelId="{6353A61D-2F12-4CCD-9118-F2A77ACA3FDE}" type="presParOf" srcId="{F67E811B-0AE7-4ADC-A23A-6205BC048EDD}" destId="{7F3BDDF6-A23B-4140-A77B-82D303BB5E76}" srcOrd="1" destOrd="0" presId="urn:microsoft.com/office/officeart/2005/8/layout/orgChart1"/>
    <dgm:cxn modelId="{66C3DCE0-FE47-47F7-8DA6-BC15326B6FFA}" type="presParOf" srcId="{E43128A9-5F93-4495-8038-D30F688C5A19}" destId="{CBC3FC20-D199-40A6-A95B-12618B1CD850}" srcOrd="1" destOrd="0" presId="urn:microsoft.com/office/officeart/2005/8/layout/orgChart1"/>
    <dgm:cxn modelId="{65FEC688-911E-455E-B7BC-37B3EEFF988B}" type="presParOf" srcId="{E43128A9-5F93-4495-8038-D30F688C5A19}" destId="{402E01EF-137D-47BA-8A1B-7F8826FE6FCF}" srcOrd="2" destOrd="0" presId="urn:microsoft.com/office/officeart/2005/8/layout/orgChart1"/>
    <dgm:cxn modelId="{0C6B458C-F445-400B-85AE-83C47D3DDEBB}" type="presParOf" srcId="{83AD0662-3D7E-412C-8940-B186578E447A}" destId="{9E9D3EE9-FA2B-449B-B874-48536DA99630}" srcOrd="2" destOrd="0" presId="urn:microsoft.com/office/officeart/2005/8/layout/orgChart1"/>
    <dgm:cxn modelId="{88BFBDD8-AB8D-4806-9C00-CD1ECBBCC11E}" type="presParOf" srcId="{83AD0662-3D7E-412C-8940-B186578E447A}" destId="{D8752152-B84C-4F81-AF4E-E356E8518356}" srcOrd="3" destOrd="0" presId="urn:microsoft.com/office/officeart/2005/8/layout/orgChart1"/>
    <dgm:cxn modelId="{3A03F49C-138A-4B0E-925E-B71AE13F212F}" type="presParOf" srcId="{D8752152-B84C-4F81-AF4E-E356E8518356}" destId="{08242510-8EFC-415E-AADC-070A67E1BCA5}" srcOrd="0" destOrd="0" presId="urn:microsoft.com/office/officeart/2005/8/layout/orgChart1"/>
    <dgm:cxn modelId="{3F38D3CD-CA1C-48BF-A529-84630175CFC0}" type="presParOf" srcId="{08242510-8EFC-415E-AADC-070A67E1BCA5}" destId="{B8513DD0-AAE6-491D-946E-CCCCED4E5C7E}" srcOrd="0" destOrd="0" presId="urn:microsoft.com/office/officeart/2005/8/layout/orgChart1"/>
    <dgm:cxn modelId="{0718BEBF-C88F-497A-858D-52A7D1135711}" type="presParOf" srcId="{08242510-8EFC-415E-AADC-070A67E1BCA5}" destId="{488C02CA-0031-4141-BC83-59CFE9F4B15F}" srcOrd="1" destOrd="0" presId="urn:microsoft.com/office/officeart/2005/8/layout/orgChart1"/>
    <dgm:cxn modelId="{CA3942D7-B7C6-4A0A-8DFA-398D33D5B698}" type="presParOf" srcId="{D8752152-B84C-4F81-AF4E-E356E8518356}" destId="{72FE1397-1724-405D-B571-179800334E18}" srcOrd="1" destOrd="0" presId="urn:microsoft.com/office/officeart/2005/8/layout/orgChart1"/>
    <dgm:cxn modelId="{D706C54F-2F11-42CF-88B7-2752BBD38287}" type="presParOf" srcId="{D8752152-B84C-4F81-AF4E-E356E8518356}" destId="{433C8A62-9CCF-4FEC-A4E3-E5112ACAC068}" srcOrd="2" destOrd="0" presId="urn:microsoft.com/office/officeart/2005/8/layout/orgChart1"/>
    <dgm:cxn modelId="{01D0B008-3A73-4F9D-951F-DA21B47D07D4}" type="presParOf" srcId="{83AD0662-3D7E-412C-8940-B186578E447A}" destId="{A5D5D5EA-766A-44F1-B6E4-F9B725F4E35B}" srcOrd="4" destOrd="0" presId="urn:microsoft.com/office/officeart/2005/8/layout/orgChart1"/>
    <dgm:cxn modelId="{6E07CB39-FD13-42C2-BDF3-BD56AE402652}" type="presParOf" srcId="{83AD0662-3D7E-412C-8940-B186578E447A}" destId="{3933EA67-C867-41AA-9B55-B0DDB01917E6}" srcOrd="5" destOrd="0" presId="urn:microsoft.com/office/officeart/2005/8/layout/orgChart1"/>
    <dgm:cxn modelId="{8A3859E9-96F5-462C-8009-2FE938CD9B1F}" type="presParOf" srcId="{3933EA67-C867-41AA-9B55-B0DDB01917E6}" destId="{10E0AED5-78C8-49BB-89F2-3EE257E0582F}" srcOrd="0" destOrd="0" presId="urn:microsoft.com/office/officeart/2005/8/layout/orgChart1"/>
    <dgm:cxn modelId="{CAAAE39E-920F-4F08-9167-9EB563B025F9}" type="presParOf" srcId="{10E0AED5-78C8-49BB-89F2-3EE257E0582F}" destId="{61E7076E-076C-460E-8131-7BB5A8924915}" srcOrd="0" destOrd="0" presId="urn:microsoft.com/office/officeart/2005/8/layout/orgChart1"/>
    <dgm:cxn modelId="{F2F5FF8B-BD05-416B-9BF0-DD2E88E59108}" type="presParOf" srcId="{10E0AED5-78C8-49BB-89F2-3EE257E0582F}" destId="{36D91706-1BB9-44B6-B08D-A2FC4F11D511}" srcOrd="1" destOrd="0" presId="urn:microsoft.com/office/officeart/2005/8/layout/orgChart1"/>
    <dgm:cxn modelId="{CB1015D8-6F86-4476-8BC8-C88C4002F055}" type="presParOf" srcId="{3933EA67-C867-41AA-9B55-B0DDB01917E6}" destId="{423CE4A1-7C88-4235-8737-36A07169A322}" srcOrd="1" destOrd="0" presId="urn:microsoft.com/office/officeart/2005/8/layout/orgChart1"/>
    <dgm:cxn modelId="{4EFF50D3-2F51-4B86-B20E-EEFCECC98997}" type="presParOf" srcId="{3933EA67-C867-41AA-9B55-B0DDB01917E6}" destId="{DA8118BB-3E0E-4764-9EF4-A6C933594F9F}" srcOrd="2" destOrd="0" presId="urn:microsoft.com/office/officeart/2005/8/layout/orgChart1"/>
    <dgm:cxn modelId="{4C60B8CF-9603-4C70-A92C-EFF8FAAD72A4}" type="presParOf" srcId="{7226B70D-1C2B-4F73-9D56-C0AEE676BAE3}" destId="{6D2F8822-1B11-4B07-9930-385EFE38B3E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124EF-5EF4-455B-B128-2E739FED6AA3}">
      <dsp:nvSpPr>
        <dsp:cNvPr id="0" name=""/>
        <dsp:cNvSpPr/>
      </dsp:nvSpPr>
      <dsp:spPr>
        <a:xfrm>
          <a:off x="3003655" y="0"/>
          <a:ext cx="3173658" cy="1305996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err="1" smtClean="0">
              <a:solidFill>
                <a:schemeClr val="tx1"/>
              </a:solidFill>
            </a:rPr>
            <a:t>İncome</a:t>
          </a:r>
          <a:r>
            <a:rPr lang="tr-TR" sz="1400" b="1" kern="1200" dirty="0" smtClean="0">
              <a:solidFill>
                <a:schemeClr val="tx1"/>
              </a:solidFill>
            </a:rPr>
            <a:t> </a:t>
          </a:r>
          <a:r>
            <a:rPr lang="tr-TR" sz="1400" b="1" kern="1200" dirty="0" err="1" smtClean="0">
              <a:solidFill>
                <a:schemeClr val="tx1"/>
              </a:solidFill>
            </a:rPr>
            <a:t>statement</a:t>
          </a:r>
          <a:endParaRPr lang="tr-TR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400" b="0" kern="1200" dirty="0" err="1" smtClean="0">
              <a:solidFill>
                <a:schemeClr val="tx1"/>
              </a:solidFill>
            </a:rPr>
            <a:t>Revenues</a:t>
          </a:r>
          <a:endParaRPr lang="tr-TR" sz="1400" b="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400" b="0" kern="1200" dirty="0" smtClean="0">
              <a:solidFill>
                <a:schemeClr val="tx1"/>
              </a:solidFill>
            </a:rPr>
            <a:t>-</a:t>
          </a:r>
          <a:r>
            <a:rPr lang="tr-TR" sz="1400" b="0" kern="1200" dirty="0" err="1" smtClean="0">
              <a:solidFill>
                <a:schemeClr val="tx1"/>
              </a:solidFill>
            </a:rPr>
            <a:t>Expenses</a:t>
          </a:r>
          <a:endParaRPr lang="tr-TR" sz="1400" b="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1400" b="0" kern="1200" dirty="0" smtClean="0">
              <a:solidFill>
                <a:schemeClr val="tx1"/>
              </a:solidFill>
            </a:rPr>
            <a:t>=Net </a:t>
          </a:r>
          <a:r>
            <a:rPr lang="tr-TR" sz="1400" b="0" kern="1200" dirty="0" err="1" smtClean="0">
              <a:solidFill>
                <a:schemeClr val="tx1"/>
              </a:solidFill>
            </a:rPr>
            <a:t>İncome</a:t>
          </a:r>
          <a:endParaRPr lang="tr-TR" sz="1400" b="0" kern="1200" dirty="0">
            <a:solidFill>
              <a:schemeClr val="tx1"/>
            </a:solidFill>
          </a:endParaRPr>
        </a:p>
      </dsp:txBody>
      <dsp:txXfrm>
        <a:off x="3041906" y="38251"/>
        <a:ext cx="3097156" cy="1229494"/>
      </dsp:txXfrm>
    </dsp:sp>
    <dsp:sp modelId="{A68FF0CE-6895-4C34-85BE-B67E8A1016C0}">
      <dsp:nvSpPr>
        <dsp:cNvPr id="0" name=""/>
        <dsp:cNvSpPr/>
      </dsp:nvSpPr>
      <dsp:spPr>
        <a:xfrm rot="5458541">
          <a:off x="4522447" y="1304071"/>
          <a:ext cx="111304" cy="1522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-5400000">
        <a:off x="4532714" y="1324538"/>
        <a:ext cx="91340" cy="77913"/>
      </dsp:txXfrm>
    </dsp:sp>
    <dsp:sp modelId="{FF67A8CB-5F85-44D6-AFCE-41052E7CE964}">
      <dsp:nvSpPr>
        <dsp:cNvPr id="0" name=""/>
        <dsp:cNvSpPr/>
      </dsp:nvSpPr>
      <dsp:spPr>
        <a:xfrm>
          <a:off x="2957403" y="1454381"/>
          <a:ext cx="3210654" cy="1656589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err="1" smtClean="0">
              <a:solidFill>
                <a:schemeClr val="tx1"/>
              </a:solidFill>
            </a:rPr>
            <a:t>Statement</a:t>
          </a:r>
          <a:r>
            <a:rPr lang="tr-TR" sz="1400" b="1" kern="1200" dirty="0" smtClean="0">
              <a:solidFill>
                <a:schemeClr val="tx1"/>
              </a:solidFill>
            </a:rPr>
            <a:t> of </a:t>
          </a:r>
          <a:r>
            <a:rPr lang="tr-TR" sz="1400" b="1" kern="1200" dirty="0" err="1" smtClean="0">
              <a:solidFill>
                <a:schemeClr val="tx1"/>
              </a:solidFill>
            </a:rPr>
            <a:t>Retained</a:t>
          </a:r>
          <a:r>
            <a:rPr lang="tr-TR" sz="1400" b="1" kern="1200" dirty="0" smtClean="0">
              <a:solidFill>
                <a:schemeClr val="tx1"/>
              </a:solidFill>
            </a:rPr>
            <a:t>  </a:t>
          </a:r>
          <a:r>
            <a:rPr lang="tr-TR" sz="1400" b="1" kern="1200" dirty="0" err="1" smtClean="0">
              <a:solidFill>
                <a:schemeClr val="tx1"/>
              </a:solidFill>
            </a:rPr>
            <a:t>Earnings</a:t>
          </a:r>
          <a:endParaRPr lang="tr-TR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0" kern="1200" dirty="0" err="1" smtClean="0">
              <a:solidFill>
                <a:schemeClr val="tx1"/>
              </a:solidFill>
            </a:rPr>
            <a:t>Opening</a:t>
          </a:r>
          <a:r>
            <a:rPr lang="tr-TR" sz="1400" b="0" kern="1200" dirty="0" smtClean="0">
              <a:solidFill>
                <a:schemeClr val="tx1"/>
              </a:solidFill>
            </a:rPr>
            <a:t> </a:t>
          </a:r>
          <a:r>
            <a:rPr lang="tr-TR" sz="1400" b="0" kern="1200" dirty="0" err="1" smtClean="0">
              <a:solidFill>
                <a:schemeClr val="tx1"/>
              </a:solidFill>
            </a:rPr>
            <a:t>Balance</a:t>
          </a:r>
          <a:endParaRPr lang="tr-TR" sz="1400" b="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0" kern="1200" dirty="0" smtClean="0">
              <a:solidFill>
                <a:schemeClr val="tx1"/>
              </a:solidFill>
            </a:rPr>
            <a:t>+Net </a:t>
          </a:r>
          <a:r>
            <a:rPr lang="tr-TR" sz="1400" b="0" kern="1200" dirty="0" err="1" smtClean="0">
              <a:solidFill>
                <a:schemeClr val="tx1"/>
              </a:solidFill>
            </a:rPr>
            <a:t>İncome</a:t>
          </a:r>
          <a:endParaRPr lang="tr-TR" sz="1400" b="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0" kern="1200" dirty="0" smtClean="0">
              <a:solidFill>
                <a:schemeClr val="tx1"/>
              </a:solidFill>
            </a:rPr>
            <a:t>-</a:t>
          </a:r>
          <a:r>
            <a:rPr lang="tr-TR" sz="1400" b="0" kern="1200" dirty="0" err="1" smtClean="0">
              <a:solidFill>
                <a:schemeClr val="tx1"/>
              </a:solidFill>
            </a:rPr>
            <a:t>Dividends</a:t>
          </a:r>
          <a:endParaRPr lang="tr-TR" sz="1400" b="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0" kern="1200" dirty="0" smtClean="0">
              <a:solidFill>
                <a:schemeClr val="tx1"/>
              </a:solidFill>
            </a:rPr>
            <a:t>=</a:t>
          </a:r>
          <a:r>
            <a:rPr lang="tr-TR" sz="1400" b="0" kern="1200" dirty="0" err="1" smtClean="0">
              <a:solidFill>
                <a:schemeClr val="tx1"/>
              </a:solidFill>
            </a:rPr>
            <a:t>Retained</a:t>
          </a:r>
          <a:r>
            <a:rPr lang="tr-TR" sz="1400" b="0" kern="1200" dirty="0" smtClean="0">
              <a:solidFill>
                <a:schemeClr val="tx1"/>
              </a:solidFill>
            </a:rPr>
            <a:t> </a:t>
          </a:r>
          <a:r>
            <a:rPr lang="tr-TR" sz="1400" b="0" kern="1200" dirty="0" err="1" smtClean="0">
              <a:solidFill>
                <a:schemeClr val="tx1"/>
              </a:solidFill>
            </a:rPr>
            <a:t>Earnings</a:t>
          </a:r>
          <a:endParaRPr lang="tr-TR" sz="1400" b="0" kern="1200" dirty="0">
            <a:solidFill>
              <a:schemeClr val="tx1"/>
            </a:solidFill>
          </a:endParaRPr>
        </a:p>
      </dsp:txBody>
      <dsp:txXfrm>
        <a:off x="3005923" y="1502901"/>
        <a:ext cx="3113614" cy="1559549"/>
      </dsp:txXfrm>
    </dsp:sp>
    <dsp:sp modelId="{A84564BC-D988-47F6-8A1E-AA274F4EDFC9}">
      <dsp:nvSpPr>
        <dsp:cNvPr id="0" name=""/>
        <dsp:cNvSpPr/>
      </dsp:nvSpPr>
      <dsp:spPr>
        <a:xfrm rot="5379595">
          <a:off x="4495224" y="3132185"/>
          <a:ext cx="145999" cy="1522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-5400000">
        <a:off x="4522423" y="3135303"/>
        <a:ext cx="91340" cy="102199"/>
      </dsp:txXfrm>
    </dsp:sp>
    <dsp:sp modelId="{CD36FC19-C3C1-42E0-971A-4D2FB22211A2}">
      <dsp:nvSpPr>
        <dsp:cNvPr id="0" name=""/>
        <dsp:cNvSpPr/>
      </dsp:nvSpPr>
      <dsp:spPr>
        <a:xfrm>
          <a:off x="2892652" y="3305633"/>
          <a:ext cx="3358694" cy="1077437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err="1" smtClean="0">
              <a:solidFill>
                <a:schemeClr val="tx1"/>
              </a:solidFill>
            </a:rPr>
            <a:t>Balance</a:t>
          </a:r>
          <a:r>
            <a:rPr lang="tr-TR" sz="1400" b="1" kern="1200" dirty="0" smtClean="0">
              <a:solidFill>
                <a:schemeClr val="tx1"/>
              </a:solidFill>
            </a:rPr>
            <a:t> </a:t>
          </a:r>
          <a:r>
            <a:rPr lang="tr-TR" sz="1400" b="1" kern="1200" dirty="0" err="1" smtClean="0">
              <a:solidFill>
                <a:schemeClr val="tx1"/>
              </a:solidFill>
            </a:rPr>
            <a:t>Sheet</a:t>
          </a:r>
          <a:endParaRPr lang="tr-TR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>
              <a:solidFill>
                <a:schemeClr val="tx1"/>
              </a:solidFill>
            </a:rPr>
            <a:t>Assets</a:t>
          </a:r>
          <a:r>
            <a:rPr lang="tr-TR" sz="1400" kern="1200" dirty="0" smtClean="0">
              <a:solidFill>
                <a:schemeClr val="tx1"/>
              </a:solidFill>
            </a:rPr>
            <a:t>        </a:t>
          </a:r>
          <a:r>
            <a:rPr lang="tr-TR" sz="1400" kern="1200" dirty="0" err="1" smtClean="0">
              <a:solidFill>
                <a:schemeClr val="tx1"/>
              </a:solidFill>
            </a:rPr>
            <a:t>Liabilities</a:t>
          </a:r>
          <a:endParaRPr lang="tr-TR" sz="14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tx1"/>
              </a:solidFill>
            </a:rPr>
            <a:t>              </a:t>
          </a:r>
          <a:r>
            <a:rPr lang="tr-TR" sz="1400" kern="1200" dirty="0" err="1" smtClean="0">
              <a:solidFill>
                <a:schemeClr val="tx1"/>
              </a:solidFill>
            </a:rPr>
            <a:t>Equity</a:t>
          </a:r>
          <a:endParaRPr lang="tr-TR" sz="14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tx1"/>
              </a:solidFill>
            </a:rPr>
            <a:t>A=L+E</a:t>
          </a:r>
          <a:endParaRPr lang="tr-TR" sz="1400" kern="1200" dirty="0">
            <a:solidFill>
              <a:schemeClr val="tx1"/>
            </a:solidFill>
          </a:endParaRPr>
        </a:p>
      </dsp:txBody>
      <dsp:txXfrm>
        <a:off x="2924209" y="3337190"/>
        <a:ext cx="3295580" cy="1014323"/>
      </dsp:txXfrm>
    </dsp:sp>
    <dsp:sp modelId="{6B417D32-6DF5-4451-B274-BA4C992A8D03}">
      <dsp:nvSpPr>
        <dsp:cNvPr id="0" name=""/>
        <dsp:cNvSpPr/>
      </dsp:nvSpPr>
      <dsp:spPr>
        <a:xfrm rot="16221416" flipH="1">
          <a:off x="4533683" y="4107328"/>
          <a:ext cx="84404" cy="7216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-5400000">
        <a:off x="4359472" y="4425945"/>
        <a:ext cx="432983" cy="59083"/>
      </dsp:txXfrm>
    </dsp:sp>
    <dsp:sp modelId="{BB1B949C-1650-42F0-9907-93B024F6FC92}">
      <dsp:nvSpPr>
        <dsp:cNvPr id="0" name=""/>
        <dsp:cNvSpPr/>
      </dsp:nvSpPr>
      <dsp:spPr>
        <a:xfrm>
          <a:off x="3000360" y="4553223"/>
          <a:ext cx="3166445" cy="2301030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err="1" smtClean="0">
              <a:solidFill>
                <a:schemeClr val="tx1"/>
              </a:solidFill>
            </a:rPr>
            <a:t>Statement</a:t>
          </a:r>
          <a:r>
            <a:rPr lang="tr-TR" sz="1400" b="1" kern="1200" dirty="0" smtClean="0">
              <a:solidFill>
                <a:schemeClr val="tx1"/>
              </a:solidFill>
            </a:rPr>
            <a:t> of </a:t>
          </a:r>
          <a:r>
            <a:rPr lang="tr-TR" sz="1400" b="1" kern="1200" dirty="0" err="1" smtClean="0">
              <a:solidFill>
                <a:schemeClr val="tx1"/>
              </a:solidFill>
            </a:rPr>
            <a:t>Cash</a:t>
          </a:r>
          <a:r>
            <a:rPr lang="tr-TR" sz="1400" b="1" kern="1200" dirty="0" smtClean="0">
              <a:solidFill>
                <a:schemeClr val="tx1"/>
              </a:solidFill>
            </a:rPr>
            <a:t> </a:t>
          </a:r>
          <a:r>
            <a:rPr lang="tr-TR" sz="1400" b="1" kern="1200" dirty="0" err="1" smtClean="0">
              <a:solidFill>
                <a:schemeClr val="tx1"/>
              </a:solidFill>
            </a:rPr>
            <a:t>Flows</a:t>
          </a:r>
          <a:endParaRPr lang="tr-TR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>
              <a:solidFill>
                <a:schemeClr val="tx1"/>
              </a:solidFill>
            </a:rPr>
            <a:t>Operating</a:t>
          </a:r>
          <a:r>
            <a:rPr lang="tr-TR" sz="1400" kern="1200" dirty="0" smtClean="0">
              <a:solidFill>
                <a:schemeClr val="tx1"/>
              </a:solidFill>
            </a:rPr>
            <a:t> </a:t>
          </a:r>
          <a:r>
            <a:rPr lang="tr-TR" sz="1400" kern="1200" dirty="0" err="1" smtClean="0">
              <a:solidFill>
                <a:schemeClr val="tx1"/>
              </a:solidFill>
            </a:rPr>
            <a:t>Activities</a:t>
          </a:r>
          <a:endParaRPr lang="tr-TR" sz="14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tx1"/>
              </a:solidFill>
            </a:rPr>
            <a:t>+</a:t>
          </a:r>
          <a:r>
            <a:rPr lang="tr-TR" sz="1400" kern="1200" dirty="0" err="1" smtClean="0">
              <a:solidFill>
                <a:schemeClr val="tx1"/>
              </a:solidFill>
            </a:rPr>
            <a:t>İnvesting</a:t>
          </a:r>
          <a:r>
            <a:rPr lang="tr-TR" sz="1400" kern="1200" dirty="0" smtClean="0">
              <a:solidFill>
                <a:schemeClr val="tx1"/>
              </a:solidFill>
            </a:rPr>
            <a:t> </a:t>
          </a:r>
          <a:r>
            <a:rPr lang="tr-TR" sz="1400" kern="1200" dirty="0" err="1" smtClean="0">
              <a:solidFill>
                <a:schemeClr val="tx1"/>
              </a:solidFill>
            </a:rPr>
            <a:t>Activities</a:t>
          </a:r>
          <a:endParaRPr lang="tr-TR" sz="14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tx1"/>
              </a:solidFill>
            </a:rPr>
            <a:t>+</a:t>
          </a:r>
          <a:r>
            <a:rPr lang="tr-TR" sz="1400" kern="1200" dirty="0" err="1" smtClean="0">
              <a:solidFill>
                <a:schemeClr val="tx1"/>
              </a:solidFill>
            </a:rPr>
            <a:t>Financing</a:t>
          </a:r>
          <a:r>
            <a:rPr lang="tr-TR" sz="1400" kern="1200" dirty="0" smtClean="0">
              <a:solidFill>
                <a:schemeClr val="tx1"/>
              </a:solidFill>
            </a:rPr>
            <a:t> </a:t>
          </a:r>
          <a:r>
            <a:rPr lang="tr-TR" sz="1400" kern="1200" dirty="0" err="1" smtClean="0">
              <a:solidFill>
                <a:schemeClr val="tx1"/>
              </a:solidFill>
            </a:rPr>
            <a:t>Activities</a:t>
          </a:r>
          <a:endParaRPr lang="tr-TR" sz="14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tx1"/>
              </a:solidFill>
            </a:rPr>
            <a:t>=</a:t>
          </a:r>
          <a:r>
            <a:rPr lang="tr-TR" sz="1400" kern="1200" dirty="0" err="1" smtClean="0">
              <a:solidFill>
                <a:schemeClr val="tx1"/>
              </a:solidFill>
            </a:rPr>
            <a:t>Change</a:t>
          </a:r>
          <a:r>
            <a:rPr lang="tr-TR" sz="1400" kern="1200" dirty="0" smtClean="0">
              <a:solidFill>
                <a:schemeClr val="tx1"/>
              </a:solidFill>
            </a:rPr>
            <a:t> in </a:t>
          </a:r>
          <a:r>
            <a:rPr lang="tr-TR" sz="1400" kern="1200" dirty="0" err="1" smtClean="0">
              <a:solidFill>
                <a:schemeClr val="tx1"/>
              </a:solidFill>
            </a:rPr>
            <a:t>Cash</a:t>
          </a:r>
          <a:endParaRPr lang="tr-TR" sz="14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tx1"/>
              </a:solidFill>
            </a:rPr>
            <a:t>+</a:t>
          </a:r>
          <a:r>
            <a:rPr lang="tr-TR" sz="1400" kern="1200" dirty="0" err="1" smtClean="0">
              <a:solidFill>
                <a:schemeClr val="tx1"/>
              </a:solidFill>
            </a:rPr>
            <a:t>Starting</a:t>
          </a:r>
          <a:r>
            <a:rPr lang="tr-TR" sz="1400" kern="1200" dirty="0" smtClean="0">
              <a:solidFill>
                <a:schemeClr val="tx1"/>
              </a:solidFill>
            </a:rPr>
            <a:t> </a:t>
          </a:r>
          <a:r>
            <a:rPr lang="tr-TR" sz="1400" kern="1200" dirty="0" err="1" smtClean="0">
              <a:solidFill>
                <a:schemeClr val="tx1"/>
              </a:solidFill>
            </a:rPr>
            <a:t>Balance</a:t>
          </a:r>
          <a:r>
            <a:rPr lang="tr-TR" sz="1400" kern="1200" dirty="0" smtClean="0">
              <a:solidFill>
                <a:schemeClr val="tx1"/>
              </a:solidFill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tx1"/>
              </a:solidFill>
            </a:rPr>
            <a:t>=</a:t>
          </a:r>
          <a:r>
            <a:rPr lang="tr-TR" sz="1400" kern="1200" dirty="0" err="1" smtClean="0">
              <a:solidFill>
                <a:schemeClr val="tx1"/>
              </a:solidFill>
            </a:rPr>
            <a:t>Ending</a:t>
          </a:r>
          <a:r>
            <a:rPr lang="tr-TR" sz="1400" kern="1200" dirty="0" smtClean="0">
              <a:solidFill>
                <a:schemeClr val="tx1"/>
              </a:solidFill>
            </a:rPr>
            <a:t> </a:t>
          </a:r>
          <a:r>
            <a:rPr lang="tr-TR" sz="1400" kern="1200" dirty="0" err="1" smtClean="0">
              <a:solidFill>
                <a:schemeClr val="tx1"/>
              </a:solidFill>
            </a:rPr>
            <a:t>Cash</a:t>
          </a:r>
          <a:r>
            <a:rPr lang="tr-TR" sz="1400" kern="1200" dirty="0" smtClean="0">
              <a:solidFill>
                <a:schemeClr val="tx1"/>
              </a:solidFill>
            </a:rPr>
            <a:t> </a:t>
          </a:r>
          <a:r>
            <a:rPr lang="tr-TR" sz="1400" kern="1200" dirty="0" err="1" smtClean="0">
              <a:solidFill>
                <a:schemeClr val="tx1"/>
              </a:solidFill>
            </a:rPr>
            <a:t>Balance</a:t>
          </a:r>
          <a:endParaRPr lang="tr-TR" sz="1400" kern="1200" dirty="0">
            <a:solidFill>
              <a:schemeClr val="tx1"/>
            </a:solidFill>
          </a:endParaRPr>
        </a:p>
      </dsp:txBody>
      <dsp:txXfrm>
        <a:off x="3067755" y="4620618"/>
        <a:ext cx="3031655" cy="2166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D5D5EA-766A-44F1-B6E4-F9B725F4E35B}">
      <dsp:nvSpPr>
        <dsp:cNvPr id="0" name=""/>
        <dsp:cNvSpPr/>
      </dsp:nvSpPr>
      <dsp:spPr>
        <a:xfrm>
          <a:off x="4103347" y="1606889"/>
          <a:ext cx="2923256" cy="534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789"/>
              </a:lnTo>
              <a:lnTo>
                <a:pt x="2923256" y="281789"/>
              </a:lnTo>
              <a:lnTo>
                <a:pt x="2923256" y="5344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9D3EE9-FA2B-449B-B874-48536DA99630}">
      <dsp:nvSpPr>
        <dsp:cNvPr id="0" name=""/>
        <dsp:cNvSpPr/>
      </dsp:nvSpPr>
      <dsp:spPr>
        <a:xfrm>
          <a:off x="4057627" y="1606889"/>
          <a:ext cx="91440" cy="4839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312"/>
              </a:lnTo>
              <a:lnTo>
                <a:pt x="57172" y="231312"/>
              </a:lnTo>
              <a:lnTo>
                <a:pt x="57172" y="483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DD1F4-378F-4E5D-AB5B-C6F3897C7A31}">
      <dsp:nvSpPr>
        <dsp:cNvPr id="0" name=""/>
        <dsp:cNvSpPr/>
      </dsp:nvSpPr>
      <dsp:spPr>
        <a:xfrm>
          <a:off x="1202996" y="1606889"/>
          <a:ext cx="2900351" cy="534419"/>
        </a:xfrm>
        <a:custGeom>
          <a:avLst/>
          <a:gdLst/>
          <a:ahLst/>
          <a:cxnLst/>
          <a:rect l="0" t="0" r="0" b="0"/>
          <a:pathLst>
            <a:path>
              <a:moveTo>
                <a:pt x="2900351" y="0"/>
              </a:moveTo>
              <a:lnTo>
                <a:pt x="2900351" y="281789"/>
              </a:lnTo>
              <a:lnTo>
                <a:pt x="0" y="281789"/>
              </a:lnTo>
              <a:lnTo>
                <a:pt x="0" y="5344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CA0AC-44F9-449E-9629-FD44F4C64069}">
      <dsp:nvSpPr>
        <dsp:cNvPr id="0" name=""/>
        <dsp:cNvSpPr/>
      </dsp:nvSpPr>
      <dsp:spPr>
        <a:xfrm>
          <a:off x="2900351" y="426798"/>
          <a:ext cx="2405992" cy="1180091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DECISION MAKERS</a:t>
          </a:r>
          <a:endParaRPr lang="tr-TR" sz="1400" kern="1200" dirty="0"/>
        </a:p>
      </dsp:txBody>
      <dsp:txXfrm>
        <a:off x="2900351" y="426798"/>
        <a:ext cx="2405992" cy="1180091"/>
      </dsp:txXfrm>
    </dsp:sp>
    <dsp:sp modelId="{31873D85-8760-45D7-BC26-E7FA390241F5}">
      <dsp:nvSpPr>
        <dsp:cNvPr id="0" name=""/>
        <dsp:cNvSpPr/>
      </dsp:nvSpPr>
      <dsp:spPr>
        <a:xfrm>
          <a:off x="0" y="2141308"/>
          <a:ext cx="2405992" cy="2231702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>
              <a:solidFill>
                <a:schemeClr val="tx1"/>
              </a:solidFill>
            </a:rPr>
            <a:t>MANAGEMENT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Finance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Investment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Operations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and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Production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>
              <a:solidFill>
                <a:schemeClr val="tx1"/>
              </a:solidFill>
            </a:rPr>
            <a:t>Marketing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Human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Resorcues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Information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Systems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Accounting</a:t>
          </a:r>
          <a:endParaRPr lang="tr-TR" sz="1500" kern="1200" dirty="0">
            <a:solidFill>
              <a:schemeClr val="tx1"/>
            </a:solidFill>
          </a:endParaRPr>
        </a:p>
      </dsp:txBody>
      <dsp:txXfrm>
        <a:off x="0" y="2141308"/>
        <a:ext cx="2405992" cy="2231702"/>
      </dsp:txXfrm>
    </dsp:sp>
    <dsp:sp modelId="{B8513DD0-AAE6-491D-946E-CCCCED4E5C7E}">
      <dsp:nvSpPr>
        <dsp:cNvPr id="0" name=""/>
        <dsp:cNvSpPr/>
      </dsp:nvSpPr>
      <dsp:spPr>
        <a:xfrm>
          <a:off x="2911803" y="2090831"/>
          <a:ext cx="2405992" cy="2338324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>
              <a:solidFill>
                <a:schemeClr val="tx1"/>
              </a:solidFill>
            </a:rPr>
            <a:t>THOSE WITH DIRECT FINANCIAL INTEREST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Investors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Creditors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>
            <a:solidFill>
              <a:schemeClr val="tx1"/>
            </a:solidFill>
          </a:endParaRPr>
        </a:p>
      </dsp:txBody>
      <dsp:txXfrm>
        <a:off x="2911803" y="2090831"/>
        <a:ext cx="2405992" cy="2338324"/>
      </dsp:txXfrm>
    </dsp:sp>
    <dsp:sp modelId="{61E7076E-076C-460E-8131-7BB5A8924915}">
      <dsp:nvSpPr>
        <dsp:cNvPr id="0" name=""/>
        <dsp:cNvSpPr/>
      </dsp:nvSpPr>
      <dsp:spPr>
        <a:xfrm>
          <a:off x="5823607" y="2141308"/>
          <a:ext cx="2405992" cy="234399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>
              <a:solidFill>
                <a:schemeClr val="tx1"/>
              </a:solidFill>
            </a:rPr>
            <a:t>THOSE WITH INDIRECT FINANCIAL INTEREST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Tax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Authorities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Regulatory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Agencies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Labor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Unions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Customers</a:t>
          </a:r>
          <a:endParaRPr lang="tr-TR" sz="1500" kern="1200" dirty="0" smtClean="0">
            <a:solidFill>
              <a:schemeClr val="tx1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err="1" smtClean="0">
              <a:solidFill>
                <a:schemeClr val="tx1"/>
              </a:solidFill>
            </a:rPr>
            <a:t>Economic</a:t>
          </a:r>
          <a:r>
            <a:rPr lang="tr-TR" sz="1500" kern="1200" dirty="0" smtClean="0">
              <a:solidFill>
                <a:schemeClr val="tx1"/>
              </a:solidFill>
            </a:rPr>
            <a:t> </a:t>
          </a:r>
          <a:r>
            <a:rPr lang="tr-TR" sz="1500" kern="1200" dirty="0" err="1" smtClean="0">
              <a:solidFill>
                <a:schemeClr val="tx1"/>
              </a:solidFill>
            </a:rPr>
            <a:t>Planners</a:t>
          </a:r>
          <a:endParaRPr lang="tr-TR" sz="1500" kern="1200" dirty="0">
            <a:solidFill>
              <a:schemeClr val="tx1"/>
            </a:solidFill>
          </a:endParaRPr>
        </a:p>
      </dsp:txBody>
      <dsp:txXfrm>
        <a:off x="5823607" y="2141308"/>
        <a:ext cx="2405992" cy="2343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2A803-CED9-4E2B-87BE-AEDA88CAAAF2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D5336-6541-458B-9BD2-C6438C78BD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661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D5336-6541-458B-9BD2-C6438C78BD5B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DD8B-46C8-4623-985C-8E1941FE6A03}" type="datetimeFigureOut">
              <a:rPr lang="tr-TR" smtClean="0"/>
              <a:pPr/>
              <a:t>26.09.2019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65A6C-83AB-48F0-9001-00154108BC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8 Düz Bağlayıcı"/>
          <p:cNvCxnSpPr/>
          <p:nvPr/>
        </p:nvCxnSpPr>
        <p:spPr>
          <a:xfrm rot="5400000">
            <a:off x="4215604" y="3785396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Serbest Form"/>
          <p:cNvSpPr/>
          <p:nvPr/>
        </p:nvSpPr>
        <p:spPr>
          <a:xfrm>
            <a:off x="1607574" y="1076632"/>
            <a:ext cx="2241755" cy="1253613"/>
          </a:xfrm>
          <a:custGeom>
            <a:avLst/>
            <a:gdLst>
              <a:gd name="connsiteX0" fmla="*/ 2079523 w 2241755"/>
              <a:gd name="connsiteY0" fmla="*/ 14749 h 1253613"/>
              <a:gd name="connsiteX1" fmla="*/ 0 w 2241755"/>
              <a:gd name="connsiteY1" fmla="*/ 0 h 1253613"/>
              <a:gd name="connsiteX2" fmla="*/ 0 w 2241755"/>
              <a:gd name="connsiteY2" fmla="*/ 1253613 h 1253613"/>
              <a:gd name="connsiteX3" fmla="*/ 2241755 w 2241755"/>
              <a:gd name="connsiteY3" fmla="*/ 1224116 h 125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1755" h="1253613">
                <a:moveTo>
                  <a:pt x="2079523" y="14749"/>
                </a:moveTo>
                <a:lnTo>
                  <a:pt x="0" y="0"/>
                </a:lnTo>
                <a:lnTo>
                  <a:pt x="0" y="1253613"/>
                </a:lnTo>
                <a:lnTo>
                  <a:pt x="2241755" y="1224116"/>
                </a:lnTo>
              </a:path>
            </a:pathLst>
          </a:cu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39 Serbest Form"/>
          <p:cNvSpPr/>
          <p:nvPr/>
        </p:nvSpPr>
        <p:spPr>
          <a:xfrm>
            <a:off x="5000628" y="2786058"/>
            <a:ext cx="2348238" cy="1357323"/>
          </a:xfrm>
          <a:custGeom>
            <a:avLst/>
            <a:gdLst>
              <a:gd name="connsiteX0" fmla="*/ 1047135 w 2433484"/>
              <a:gd name="connsiteY0" fmla="*/ 14749 h 2418736"/>
              <a:gd name="connsiteX1" fmla="*/ 2418735 w 2433484"/>
              <a:gd name="connsiteY1" fmla="*/ 0 h 2418736"/>
              <a:gd name="connsiteX2" fmla="*/ 2433484 w 2433484"/>
              <a:gd name="connsiteY2" fmla="*/ 2300749 h 2418736"/>
              <a:gd name="connsiteX3" fmla="*/ 0 w 2433484"/>
              <a:gd name="connsiteY3" fmla="*/ 2418736 h 2418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3484" h="2418736">
                <a:moveTo>
                  <a:pt x="1047135" y="14749"/>
                </a:moveTo>
                <a:lnTo>
                  <a:pt x="2418735" y="0"/>
                </a:lnTo>
                <a:cubicBezTo>
                  <a:pt x="2423651" y="766916"/>
                  <a:pt x="2428568" y="1533833"/>
                  <a:pt x="2433484" y="2300749"/>
                </a:cubicBezTo>
                <a:lnTo>
                  <a:pt x="0" y="2418736"/>
                </a:lnTo>
              </a:path>
            </a:pathLst>
          </a:cu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40 Serbest Form"/>
          <p:cNvSpPr/>
          <p:nvPr/>
        </p:nvSpPr>
        <p:spPr>
          <a:xfrm>
            <a:off x="2271252" y="3893574"/>
            <a:ext cx="1799303" cy="2610465"/>
          </a:xfrm>
          <a:custGeom>
            <a:avLst/>
            <a:gdLst>
              <a:gd name="connsiteX0" fmla="*/ 1415845 w 1799303"/>
              <a:gd name="connsiteY0" fmla="*/ 2610465 h 2610465"/>
              <a:gd name="connsiteX1" fmla="*/ 0 w 1799303"/>
              <a:gd name="connsiteY1" fmla="*/ 2566220 h 2610465"/>
              <a:gd name="connsiteX2" fmla="*/ 44245 w 1799303"/>
              <a:gd name="connsiteY2" fmla="*/ 0 h 2610465"/>
              <a:gd name="connsiteX3" fmla="*/ 1799303 w 1799303"/>
              <a:gd name="connsiteY3" fmla="*/ 14749 h 2610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9303" h="2610465">
                <a:moveTo>
                  <a:pt x="1415845" y="2610465"/>
                </a:moveTo>
                <a:lnTo>
                  <a:pt x="0" y="2566220"/>
                </a:lnTo>
                <a:lnTo>
                  <a:pt x="44245" y="0"/>
                </a:lnTo>
                <a:lnTo>
                  <a:pt x="1799303" y="14749"/>
                </a:lnTo>
              </a:path>
            </a:pathLst>
          </a:cu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41 Sağ Ok"/>
          <p:cNvSpPr/>
          <p:nvPr/>
        </p:nvSpPr>
        <p:spPr>
          <a:xfrm>
            <a:off x="3428992" y="2214554"/>
            <a:ext cx="478342" cy="142876"/>
          </a:xfrm>
          <a:prstGeom prst="rightArrow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42 Sağ Ok"/>
          <p:cNvSpPr/>
          <p:nvPr/>
        </p:nvSpPr>
        <p:spPr>
          <a:xfrm>
            <a:off x="3571868" y="3857628"/>
            <a:ext cx="478342" cy="142876"/>
          </a:xfrm>
          <a:prstGeom prst="rightArrow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44 Sağ Ok"/>
          <p:cNvSpPr/>
          <p:nvPr/>
        </p:nvSpPr>
        <p:spPr>
          <a:xfrm rot="10800000">
            <a:off x="4929190" y="4071942"/>
            <a:ext cx="478342" cy="142876"/>
          </a:xfrm>
          <a:prstGeom prst="rightArrow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4124EF-5EF4-455B-B128-2E739FED6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84124EF-5EF4-455B-B128-2E739FED6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84124EF-5EF4-455B-B128-2E739FED6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8FF0CE-6895-4C34-85BE-B67E8A1016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A68FF0CE-6895-4C34-85BE-B67E8A1016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A68FF0CE-6895-4C34-85BE-B67E8A1016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67A8CB-5F85-44D6-AFCE-41052E7CE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FF67A8CB-5F85-44D6-AFCE-41052E7CE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FF67A8CB-5F85-44D6-AFCE-41052E7CE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4564BC-D988-47F6-8A1E-AA274F4ED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A84564BC-D988-47F6-8A1E-AA274F4ED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A84564BC-D988-47F6-8A1E-AA274F4ED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36FC19-C3C1-42E0-971A-4D2FB2221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CD36FC19-C3C1-42E0-971A-4D2FB2221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CD36FC19-C3C1-42E0-971A-4D2FB2221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417D32-6DF5-4451-B274-BA4C992A8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6B417D32-6DF5-4451-B274-BA4C992A8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6B417D32-6DF5-4451-B274-BA4C992A8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1B949C-1650-42F0-9907-93B024F6FC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BB1B949C-1650-42F0-9907-93B024F6FC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BB1B949C-1650-42F0-9907-93B024F6FC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357166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dirty="0" smtClean="0"/>
              <a:t>DECISION MAKERS:THE USERS OF ACCOUNTING INFORMATION </a:t>
            </a:r>
            <a:endParaRPr lang="tr-TR" sz="4000" dirty="0"/>
          </a:p>
        </p:txBody>
      </p:sp>
      <p:sp>
        <p:nvSpPr>
          <p:cNvPr id="3" name="2 Dikdörtgen"/>
          <p:cNvSpPr/>
          <p:nvPr/>
        </p:nvSpPr>
        <p:spPr>
          <a:xfrm>
            <a:off x="0" y="2071678"/>
            <a:ext cx="916995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>
                <a:solidFill>
                  <a:schemeClr val="accent1"/>
                </a:solidFill>
              </a:rPr>
              <a:t>The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people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who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use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accounting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information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to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make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decisions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fall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into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three</a:t>
            </a:r>
            <a:r>
              <a:rPr lang="tr-TR" sz="2400" dirty="0" smtClean="0">
                <a:solidFill>
                  <a:schemeClr val="accent1"/>
                </a:solidFill>
              </a:rPr>
              <a:t> </a:t>
            </a:r>
            <a:r>
              <a:rPr lang="tr-TR" sz="2400" dirty="0" err="1" smtClean="0">
                <a:solidFill>
                  <a:schemeClr val="accent1"/>
                </a:solidFill>
              </a:rPr>
              <a:t>categories</a:t>
            </a:r>
            <a:r>
              <a:rPr lang="tr-TR" sz="2400" dirty="0" smtClean="0">
                <a:solidFill>
                  <a:schemeClr val="accent1"/>
                </a:solidFill>
              </a:rPr>
              <a:t>:</a:t>
            </a:r>
          </a:p>
          <a:p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Those</a:t>
            </a:r>
            <a:r>
              <a:rPr lang="tr-TR" sz="2800" dirty="0" smtClean="0"/>
              <a:t> </a:t>
            </a:r>
            <a:r>
              <a:rPr lang="tr-TR" sz="2800" dirty="0" err="1" smtClean="0"/>
              <a:t>who</a:t>
            </a:r>
            <a:r>
              <a:rPr lang="tr-TR" sz="2800" dirty="0" smtClean="0"/>
              <a:t> </a:t>
            </a:r>
            <a:r>
              <a:rPr lang="tr-TR" sz="2800" dirty="0" err="1" smtClean="0"/>
              <a:t>manage</a:t>
            </a:r>
            <a:r>
              <a:rPr lang="tr-TR" sz="2800" dirty="0" smtClean="0"/>
              <a:t> a </a:t>
            </a:r>
            <a:r>
              <a:rPr lang="tr-TR" sz="2800" dirty="0" err="1" smtClean="0"/>
              <a:t>business</a:t>
            </a:r>
            <a:endParaRPr lang="tr-TR" sz="2800" dirty="0" smtClean="0"/>
          </a:p>
          <a:p>
            <a:pPr>
              <a:buFont typeface="Arial" pitchFamily="34" charset="0"/>
              <a:buChar char="•"/>
            </a:pPr>
            <a:endParaRPr lang="tr-TR" sz="2800" dirty="0" smtClean="0"/>
          </a:p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Those</a:t>
            </a:r>
            <a:r>
              <a:rPr lang="tr-TR" sz="2800" dirty="0" smtClean="0"/>
              <a:t> </a:t>
            </a:r>
            <a:r>
              <a:rPr lang="tr-TR" sz="2800" dirty="0" err="1" smtClean="0"/>
              <a:t>outside</a:t>
            </a:r>
            <a:r>
              <a:rPr lang="tr-TR" sz="2800" dirty="0" smtClean="0"/>
              <a:t> a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 </a:t>
            </a:r>
            <a:r>
              <a:rPr lang="tr-TR" sz="2800" dirty="0" err="1" smtClean="0"/>
              <a:t>enterprise</a:t>
            </a:r>
            <a:r>
              <a:rPr lang="tr-TR" sz="2800" dirty="0" smtClean="0"/>
              <a:t> </a:t>
            </a:r>
            <a:r>
              <a:rPr lang="tr-TR" sz="2800" dirty="0" err="1" smtClean="0"/>
              <a:t>who</a:t>
            </a:r>
            <a:r>
              <a:rPr lang="tr-TR" sz="2800" dirty="0" smtClean="0"/>
              <a:t> </a:t>
            </a:r>
            <a:r>
              <a:rPr lang="tr-TR" sz="2800" dirty="0" err="1" smtClean="0"/>
              <a:t>have</a:t>
            </a:r>
            <a:r>
              <a:rPr lang="tr-TR" sz="2800" dirty="0" smtClean="0"/>
              <a:t> a </a:t>
            </a:r>
            <a:r>
              <a:rPr lang="tr-TR" sz="2800" dirty="0" err="1" smtClean="0"/>
              <a:t>direct</a:t>
            </a:r>
            <a:r>
              <a:rPr lang="tr-TR" sz="2800" dirty="0" smtClean="0"/>
              <a:t> </a:t>
            </a:r>
            <a:r>
              <a:rPr lang="tr-TR" sz="2800" dirty="0" err="1" smtClean="0"/>
              <a:t>financial</a:t>
            </a:r>
            <a:r>
              <a:rPr lang="tr-TR" sz="2800" dirty="0" smtClean="0"/>
              <a:t> </a:t>
            </a:r>
            <a:r>
              <a:rPr lang="tr-TR" sz="2800" dirty="0" err="1" smtClean="0"/>
              <a:t>interest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business</a:t>
            </a:r>
            <a:endParaRPr lang="tr-TR" sz="2800" dirty="0" smtClean="0"/>
          </a:p>
          <a:p>
            <a:pPr>
              <a:buFont typeface="Arial" pitchFamily="34" charset="0"/>
              <a:buChar char="•"/>
            </a:pPr>
            <a:endParaRPr lang="tr-TR" sz="2800" dirty="0" smtClean="0"/>
          </a:p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Those</a:t>
            </a:r>
            <a:r>
              <a:rPr lang="tr-TR" sz="2800" dirty="0" smtClean="0"/>
              <a:t> </a:t>
            </a:r>
            <a:r>
              <a:rPr lang="tr-TR" sz="2800" dirty="0" err="1" smtClean="0"/>
              <a:t>who</a:t>
            </a:r>
            <a:r>
              <a:rPr lang="tr-TR" sz="2800" dirty="0" smtClean="0"/>
              <a:t> </a:t>
            </a:r>
            <a:r>
              <a:rPr lang="tr-TR" sz="2800" dirty="0" err="1" smtClean="0"/>
              <a:t>have</a:t>
            </a:r>
            <a:r>
              <a:rPr lang="tr-TR" sz="2800" dirty="0" smtClean="0"/>
              <a:t> an </a:t>
            </a:r>
            <a:r>
              <a:rPr lang="tr-TR" sz="2800" dirty="0" err="1" smtClean="0"/>
              <a:t>indirect</a:t>
            </a:r>
            <a:r>
              <a:rPr lang="tr-TR" sz="2800" dirty="0" smtClean="0"/>
              <a:t> </a:t>
            </a:r>
            <a:r>
              <a:rPr lang="tr-TR" sz="2800" dirty="0" err="1" smtClean="0"/>
              <a:t>financial</a:t>
            </a:r>
            <a:r>
              <a:rPr lang="tr-TR" sz="2800" dirty="0" smtClean="0"/>
              <a:t> </a:t>
            </a:r>
            <a:r>
              <a:rPr lang="tr-TR" sz="2800" dirty="0" err="1" smtClean="0"/>
              <a:t>interest</a:t>
            </a:r>
            <a:r>
              <a:rPr lang="tr-TR" sz="2800" dirty="0" smtClean="0"/>
              <a:t> in a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 </a:t>
            </a:r>
            <a:endParaRPr lang="tr-T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/>
              <a:t>T</a:t>
            </a:r>
            <a:r>
              <a:rPr lang="tr-TR" sz="1800" dirty="0" err="1" smtClean="0"/>
              <a:t>he</a:t>
            </a:r>
            <a:r>
              <a:rPr lang="tr-TR" sz="1800" dirty="0" smtClean="0"/>
              <a:t> </a:t>
            </a:r>
            <a:r>
              <a:rPr lang="tr-TR" sz="1800" dirty="0" err="1"/>
              <a:t>U</a:t>
            </a:r>
            <a:r>
              <a:rPr lang="tr-TR" sz="1800" dirty="0" err="1" smtClean="0"/>
              <a:t>sers</a:t>
            </a:r>
            <a:r>
              <a:rPr lang="tr-TR" sz="1800" dirty="0" smtClean="0"/>
              <a:t> of </a:t>
            </a:r>
            <a:r>
              <a:rPr lang="tr-TR" sz="1800" dirty="0" err="1" smtClean="0"/>
              <a:t>Accounting</a:t>
            </a:r>
            <a:r>
              <a:rPr lang="tr-TR" sz="1800" dirty="0" smtClean="0"/>
              <a:t> </a:t>
            </a:r>
            <a:r>
              <a:rPr lang="tr-TR" sz="1800" dirty="0" err="1" smtClean="0"/>
              <a:t>Information</a:t>
            </a:r>
            <a:endParaRPr lang="tr-TR" sz="18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chemeClr val="accent4"/>
                </a:solidFill>
              </a:rPr>
              <a:t>Users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with</a:t>
            </a:r>
            <a:r>
              <a:rPr lang="tr-TR" b="1" dirty="0" smtClean="0">
                <a:solidFill>
                  <a:schemeClr val="accent4"/>
                </a:solidFill>
              </a:rPr>
              <a:t> a </a:t>
            </a:r>
            <a:r>
              <a:rPr lang="tr-TR" b="1" dirty="0" err="1" smtClean="0">
                <a:solidFill>
                  <a:schemeClr val="accent4"/>
                </a:solidFill>
              </a:rPr>
              <a:t>Direct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Financial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Interest</a:t>
            </a:r>
            <a:endParaRPr lang="tr-TR" b="1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users</a:t>
            </a:r>
            <a:r>
              <a:rPr lang="tr-TR" dirty="0" smtClean="0"/>
              <a:t> of </a:t>
            </a:r>
            <a:r>
              <a:rPr lang="tr-TR" dirty="0" err="1" smtClean="0"/>
              <a:t>accounting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investors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creditors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chemeClr val="accent4"/>
                </a:solidFill>
              </a:rPr>
              <a:t>Users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with</a:t>
            </a:r>
            <a:r>
              <a:rPr lang="tr-TR" b="1" dirty="0" smtClean="0">
                <a:solidFill>
                  <a:schemeClr val="accent4"/>
                </a:solidFill>
              </a:rPr>
              <a:t> an </a:t>
            </a:r>
            <a:r>
              <a:rPr lang="tr-TR" b="1" dirty="0" err="1">
                <a:solidFill>
                  <a:schemeClr val="accent4"/>
                </a:solidFill>
              </a:rPr>
              <a:t>I</a:t>
            </a:r>
            <a:r>
              <a:rPr lang="tr-TR" b="1" dirty="0" err="1" smtClean="0">
                <a:solidFill>
                  <a:schemeClr val="accent4"/>
                </a:solidFill>
              </a:rPr>
              <a:t>ndirect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Financial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Interest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Tax</a:t>
            </a:r>
            <a:r>
              <a:rPr lang="tr-TR" dirty="0" smtClean="0"/>
              <a:t> </a:t>
            </a:r>
            <a:r>
              <a:rPr lang="tr-TR" dirty="0" err="1" smtClean="0"/>
              <a:t>Authorities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Regulatory</a:t>
            </a:r>
            <a:r>
              <a:rPr lang="tr-TR" dirty="0" smtClean="0"/>
              <a:t> </a:t>
            </a:r>
            <a:r>
              <a:rPr lang="tr-TR" dirty="0" err="1" smtClean="0"/>
              <a:t>Agencies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: </a:t>
            </a:r>
            <a:r>
              <a:rPr lang="tr-TR" dirty="0" err="1"/>
              <a:t>L</a:t>
            </a:r>
            <a:r>
              <a:rPr lang="tr-TR" dirty="0" err="1" smtClean="0"/>
              <a:t>abor</a:t>
            </a:r>
            <a:r>
              <a:rPr lang="tr-TR" dirty="0" smtClean="0"/>
              <a:t> </a:t>
            </a:r>
            <a:r>
              <a:rPr lang="tr-TR" dirty="0" err="1" smtClean="0"/>
              <a:t>Unions</a:t>
            </a:r>
            <a:r>
              <a:rPr lang="tr-TR" dirty="0"/>
              <a:t>-</a:t>
            </a:r>
            <a:r>
              <a:rPr lang="tr-TR" dirty="0" smtClean="0"/>
              <a:t> </a:t>
            </a:r>
            <a:r>
              <a:rPr lang="tr-TR" dirty="0" err="1" smtClean="0"/>
              <a:t>Advisors</a:t>
            </a:r>
            <a:r>
              <a:rPr lang="tr-TR" dirty="0" smtClean="0"/>
              <a:t> of </a:t>
            </a:r>
            <a:r>
              <a:rPr lang="tr-TR" dirty="0" err="1" smtClean="0"/>
              <a:t>Investors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Creditors</a:t>
            </a:r>
            <a:r>
              <a:rPr lang="tr-TR" dirty="0"/>
              <a:t>-</a:t>
            </a:r>
            <a:r>
              <a:rPr lang="tr-TR" dirty="0" smtClean="0"/>
              <a:t> </a:t>
            </a:r>
            <a:r>
              <a:rPr lang="tr-TR" dirty="0" err="1" smtClean="0"/>
              <a:t>Consumer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, </a:t>
            </a:r>
            <a:r>
              <a:rPr lang="tr-TR" dirty="0" err="1" smtClean="0"/>
              <a:t>Customers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General </a:t>
            </a:r>
            <a:r>
              <a:rPr lang="tr-TR" dirty="0" err="1" smtClean="0"/>
              <a:t>Public</a:t>
            </a:r>
            <a:r>
              <a:rPr lang="tr-TR" dirty="0"/>
              <a:t>-</a:t>
            </a:r>
            <a:r>
              <a:rPr lang="tr-TR" dirty="0" smtClean="0"/>
              <a:t> </a:t>
            </a:r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/>
              <a:t>P</a:t>
            </a:r>
            <a:r>
              <a:rPr lang="tr-TR" dirty="0" err="1" smtClean="0"/>
              <a:t>lanners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3"/>
                </a:solidFill>
              </a:rPr>
              <a:t>THE FINANCIAL STATEMENTS AND THEIR ELEMENTS</a:t>
            </a:r>
            <a:endParaRPr lang="tr-TR" b="1" dirty="0">
              <a:solidFill>
                <a:schemeClr val="accent3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financial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communicate</a:t>
            </a:r>
            <a:r>
              <a:rPr lang="tr-TR" dirty="0" smtClean="0"/>
              <a:t> </a:t>
            </a:r>
            <a:r>
              <a:rPr lang="tr-TR" dirty="0" err="1" smtClean="0"/>
              <a:t>accounting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abut</a:t>
            </a:r>
            <a:r>
              <a:rPr lang="tr-TR" dirty="0" smtClean="0"/>
              <a:t> a </a:t>
            </a:r>
            <a:r>
              <a:rPr lang="tr-TR" dirty="0" err="1" smtClean="0"/>
              <a:t>buiness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income</a:t>
            </a:r>
            <a:r>
              <a:rPr lang="tr-TR" dirty="0" smtClean="0"/>
              <a:t> </a:t>
            </a:r>
            <a:r>
              <a:rPr lang="tr-TR" dirty="0" err="1" smtClean="0"/>
              <a:t>statemet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 of </a:t>
            </a:r>
            <a:r>
              <a:rPr lang="tr-TR" dirty="0" err="1" smtClean="0"/>
              <a:t>retained</a:t>
            </a:r>
            <a:r>
              <a:rPr lang="tr-TR" dirty="0" smtClean="0"/>
              <a:t> </a:t>
            </a:r>
            <a:r>
              <a:rPr lang="tr-TR" dirty="0" err="1" smtClean="0"/>
              <a:t>earnings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 </a:t>
            </a:r>
            <a:r>
              <a:rPr lang="tr-TR" dirty="0" err="1" smtClean="0"/>
              <a:t>sheet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 of </a:t>
            </a:r>
            <a:r>
              <a:rPr lang="tr-TR" dirty="0" err="1" smtClean="0"/>
              <a:t>cash</a:t>
            </a:r>
            <a:r>
              <a:rPr lang="tr-TR" dirty="0" smtClean="0"/>
              <a:t> </a:t>
            </a:r>
            <a:r>
              <a:rPr lang="tr-TR" dirty="0" err="1" smtClean="0"/>
              <a:t>flows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chemeClr val="accent4"/>
                </a:solidFill>
              </a:rPr>
              <a:t>Income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Statement</a:t>
            </a:r>
            <a:endParaRPr lang="tr-TR" b="1" dirty="0" smtClean="0">
              <a:solidFill>
                <a:schemeClr val="accent4"/>
              </a:solidFill>
            </a:endParaRPr>
          </a:p>
          <a:p>
            <a:pPr algn="just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 of an </a:t>
            </a:r>
            <a:r>
              <a:rPr lang="tr-TR" dirty="0" err="1" smtClean="0"/>
              <a:t>income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 </a:t>
            </a:r>
            <a:r>
              <a:rPr lang="tr-TR" dirty="0" err="1" smtClean="0"/>
              <a:t>revenues</a:t>
            </a:r>
            <a:r>
              <a:rPr lang="tr-TR" dirty="0" smtClean="0"/>
              <a:t>,</a:t>
            </a:r>
            <a:r>
              <a:rPr lang="tr-TR" dirty="0" err="1" smtClean="0"/>
              <a:t>expenses</a:t>
            </a:r>
            <a:r>
              <a:rPr lang="tr-TR" dirty="0" smtClean="0"/>
              <a:t>,</a:t>
            </a:r>
            <a:r>
              <a:rPr lang="tr-TR" dirty="0" err="1" smtClean="0"/>
              <a:t>and</a:t>
            </a:r>
            <a:r>
              <a:rPr lang="tr-TR" dirty="0" smtClean="0"/>
              <a:t> net </a:t>
            </a:r>
            <a:r>
              <a:rPr lang="tr-TR" dirty="0" err="1" smtClean="0"/>
              <a:t>income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chemeClr val="accent4"/>
                </a:solidFill>
              </a:rPr>
              <a:t>	</a:t>
            </a:r>
            <a:r>
              <a:rPr lang="tr-TR" b="1" dirty="0" err="1" smtClean="0">
                <a:solidFill>
                  <a:schemeClr val="accent4"/>
                </a:solidFill>
              </a:rPr>
              <a:t>Statement</a:t>
            </a:r>
            <a:r>
              <a:rPr lang="tr-TR" b="1" dirty="0" smtClean="0">
                <a:solidFill>
                  <a:schemeClr val="accent4"/>
                </a:solidFill>
              </a:rPr>
              <a:t> of </a:t>
            </a:r>
            <a:r>
              <a:rPr lang="tr-TR" b="1" dirty="0" err="1" smtClean="0">
                <a:solidFill>
                  <a:schemeClr val="accent4"/>
                </a:solidFill>
              </a:rPr>
              <a:t>retained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earnings</a:t>
            </a:r>
            <a:endParaRPr lang="tr-TR" b="1" dirty="0" smtClean="0">
              <a:solidFill>
                <a:schemeClr val="accent4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chemeClr val="accent2"/>
                </a:solidFill>
              </a:rPr>
              <a:t>	</a:t>
            </a:r>
            <a:r>
              <a:rPr lang="tr-TR" b="1" dirty="0" err="1" smtClean="0">
                <a:solidFill>
                  <a:schemeClr val="accent2"/>
                </a:solidFill>
              </a:rPr>
              <a:t>Retained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r>
              <a:rPr lang="tr-TR" b="1" dirty="0" err="1" smtClean="0">
                <a:solidFill>
                  <a:schemeClr val="accent2"/>
                </a:solidFill>
              </a:rPr>
              <a:t>earnings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r>
              <a:rPr lang="tr-TR" dirty="0" err="1" smtClean="0"/>
              <a:t>represent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accumulated</a:t>
            </a:r>
            <a:r>
              <a:rPr lang="tr-TR" dirty="0" smtClean="0"/>
              <a:t> </a:t>
            </a:r>
            <a:r>
              <a:rPr lang="tr-TR" dirty="0" err="1" smtClean="0"/>
              <a:t>earnings</a:t>
            </a:r>
            <a:r>
              <a:rPr lang="tr-TR" dirty="0" smtClean="0"/>
              <a:t> </a:t>
            </a:r>
            <a:r>
              <a:rPr lang="tr-TR" dirty="0" err="1" smtClean="0"/>
              <a:t>generated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 </a:t>
            </a:r>
            <a:r>
              <a:rPr lang="tr-TR" dirty="0" err="1" smtClean="0"/>
              <a:t>business’s</a:t>
            </a:r>
            <a:r>
              <a:rPr lang="tr-TR" dirty="0" smtClean="0"/>
              <a:t> </a:t>
            </a:r>
            <a:r>
              <a:rPr lang="tr-TR" dirty="0" err="1" smtClean="0"/>
              <a:t>income</a:t>
            </a:r>
            <a:r>
              <a:rPr lang="tr-TR" dirty="0" smtClean="0"/>
              <a:t>-</a:t>
            </a:r>
            <a:r>
              <a:rPr lang="tr-TR" dirty="0" err="1" smtClean="0"/>
              <a:t>producing</a:t>
            </a:r>
            <a:r>
              <a:rPr lang="tr-TR" dirty="0" smtClean="0"/>
              <a:t> </a:t>
            </a:r>
            <a:r>
              <a:rPr lang="tr-TR" dirty="0" err="1" smtClean="0"/>
              <a:t>activities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amounts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paid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stockholders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chemeClr val="accent4"/>
                </a:solidFill>
              </a:rPr>
              <a:t>Balance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  <a:r>
              <a:rPr lang="tr-TR" b="1" dirty="0" err="1" smtClean="0">
                <a:solidFill>
                  <a:schemeClr val="accent4"/>
                </a:solidFill>
              </a:rPr>
              <a:t>sheet</a:t>
            </a:r>
            <a:r>
              <a:rPr lang="tr-TR" b="1" dirty="0" smtClean="0">
                <a:solidFill>
                  <a:schemeClr val="accent4"/>
                </a:solidFill>
              </a:rPr>
              <a:t> </a:t>
            </a:r>
          </a:p>
          <a:p>
            <a:pPr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of a </a:t>
            </a:r>
            <a:r>
              <a:rPr lang="tr-TR" b="1" dirty="0" err="1" smtClean="0">
                <a:solidFill>
                  <a:schemeClr val="accent2"/>
                </a:solidFill>
              </a:rPr>
              <a:t>balance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r>
              <a:rPr lang="tr-TR" b="1" dirty="0" err="1" smtClean="0">
                <a:solidFill>
                  <a:schemeClr val="accent2"/>
                </a:solidFill>
              </a:rPr>
              <a:t>sheet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r>
              <a:rPr lang="tr-TR" dirty="0" smtClean="0"/>
              <a:t>is o </a:t>
            </a:r>
            <a:r>
              <a:rPr lang="tr-TR" dirty="0" err="1" smtClean="0"/>
              <a:t>show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financial</a:t>
            </a:r>
            <a:r>
              <a:rPr lang="tr-TR" dirty="0" smtClean="0"/>
              <a:t> </a:t>
            </a:r>
            <a:r>
              <a:rPr lang="tr-TR" dirty="0" err="1" smtClean="0"/>
              <a:t>position</a:t>
            </a:r>
            <a:r>
              <a:rPr lang="tr-TR" dirty="0" smtClean="0"/>
              <a:t> of a </a:t>
            </a:r>
            <a:r>
              <a:rPr lang="tr-TR" dirty="0" err="1" smtClean="0"/>
              <a:t>business</a:t>
            </a:r>
            <a:r>
              <a:rPr lang="tr-TR" dirty="0" smtClean="0"/>
              <a:t> on a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date</a:t>
            </a:r>
            <a:r>
              <a:rPr lang="tr-TR" dirty="0" smtClean="0"/>
              <a:t>,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month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err="1" smtClean="0"/>
              <a:t>statement</a:t>
            </a:r>
            <a:r>
              <a:rPr lang="tr-TR" i="1" dirty="0" smtClean="0"/>
              <a:t> of </a:t>
            </a:r>
            <a:r>
              <a:rPr lang="tr-TR" i="1" dirty="0" err="1" smtClean="0"/>
              <a:t>financial</a:t>
            </a:r>
            <a:r>
              <a:rPr lang="tr-TR" i="1" dirty="0" smtClean="0"/>
              <a:t> </a:t>
            </a:r>
            <a:r>
              <a:rPr lang="tr-TR" i="1" dirty="0" err="1" smtClean="0"/>
              <a:t>position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date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 </a:t>
            </a:r>
            <a:r>
              <a:rPr lang="tr-TR" dirty="0" err="1" smtClean="0"/>
              <a:t>sheet</a:t>
            </a:r>
            <a:r>
              <a:rPr lang="tr-TR" dirty="0" smtClean="0"/>
              <a:t> is a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date</a:t>
            </a:r>
            <a:r>
              <a:rPr lang="tr-TR" dirty="0" smtClean="0"/>
              <a:t> , </a:t>
            </a:r>
            <a:r>
              <a:rPr lang="tr-TR" dirty="0" err="1" smtClean="0"/>
              <a:t>whereas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dates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 smtClean="0"/>
              <a:t> </a:t>
            </a:r>
            <a:r>
              <a:rPr lang="tr-TR" dirty="0" err="1" smtClean="0"/>
              <a:t>cover</a:t>
            </a:r>
            <a:r>
              <a:rPr lang="tr-TR" dirty="0" smtClean="0"/>
              <a:t> a </a:t>
            </a:r>
            <a:r>
              <a:rPr lang="tr-TR" dirty="0" err="1" smtClean="0"/>
              <a:t>period</a:t>
            </a:r>
            <a:r>
              <a:rPr lang="tr-TR" dirty="0" smtClean="0"/>
              <a:t> of time, </a:t>
            </a:r>
            <a:r>
              <a:rPr lang="tr-TR" dirty="0" err="1" smtClean="0"/>
              <a:t>such</a:t>
            </a:r>
            <a:r>
              <a:rPr lang="tr-TR" dirty="0" smtClean="0"/>
              <a:t> as a </a:t>
            </a:r>
            <a:r>
              <a:rPr lang="tr-TR" dirty="0" err="1" smtClean="0"/>
              <a:t>month</a:t>
            </a:r>
            <a:r>
              <a:rPr lang="tr-TR" dirty="0" smtClean="0"/>
              <a:t>,</a:t>
            </a:r>
            <a:r>
              <a:rPr lang="tr-TR" dirty="0" err="1" smtClean="0"/>
              <a:t>quarter</a:t>
            </a:r>
            <a:r>
              <a:rPr lang="tr-TR" dirty="0" smtClean="0"/>
              <a:t>,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balance</a:t>
            </a:r>
            <a:r>
              <a:rPr lang="tr-TR" dirty="0" smtClean="0"/>
              <a:t> </a:t>
            </a:r>
            <a:r>
              <a:rPr lang="tr-TR" dirty="0" err="1" smtClean="0"/>
              <a:t>sheet</a:t>
            </a:r>
            <a:r>
              <a:rPr lang="tr-TR" dirty="0" smtClean="0"/>
              <a:t> </a:t>
            </a:r>
            <a:r>
              <a:rPr lang="tr-TR" dirty="0" err="1" smtClean="0"/>
              <a:t>presents</a:t>
            </a:r>
            <a:r>
              <a:rPr lang="tr-TR" dirty="0" smtClean="0"/>
              <a:t> a </a:t>
            </a:r>
            <a:r>
              <a:rPr lang="tr-TR" dirty="0" err="1" smtClean="0"/>
              <a:t>view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business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holder</a:t>
            </a:r>
            <a:r>
              <a:rPr lang="tr-TR" dirty="0" smtClean="0"/>
              <a:t> of </a:t>
            </a:r>
            <a:r>
              <a:rPr lang="tr-TR" dirty="0" err="1" smtClean="0"/>
              <a:t>resources</a:t>
            </a:r>
            <a:r>
              <a:rPr lang="tr-TR" dirty="0" smtClean="0"/>
              <a:t>  .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has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 : </a:t>
            </a:r>
            <a:r>
              <a:rPr lang="tr-TR" dirty="0" err="1" smtClean="0"/>
              <a:t>assets</a:t>
            </a:r>
            <a:r>
              <a:rPr lang="tr-TR" dirty="0" smtClean="0"/>
              <a:t>, </a:t>
            </a:r>
            <a:r>
              <a:rPr lang="tr-TR" dirty="0" err="1" smtClean="0"/>
              <a:t>liabilities</a:t>
            </a:r>
            <a:r>
              <a:rPr lang="tr-TR" dirty="0" smtClean="0"/>
              <a:t> (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creditors</a:t>
            </a:r>
            <a:r>
              <a:rPr lang="tr-TR" dirty="0" smtClean="0"/>
              <a:t>’ </a:t>
            </a:r>
            <a:r>
              <a:rPr lang="tr-TR" dirty="0" err="1" smtClean="0"/>
              <a:t>equities</a:t>
            </a:r>
            <a:r>
              <a:rPr lang="tr-TR" dirty="0" smtClean="0"/>
              <a:t>),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stockholders</a:t>
            </a:r>
            <a:r>
              <a:rPr lang="tr-TR" dirty="0" smtClean="0"/>
              <a:t>’ </a:t>
            </a:r>
            <a:r>
              <a:rPr lang="tr-TR" dirty="0" err="1" smtClean="0"/>
              <a:t>equity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ACCOUNTİNG AS AN İNFORMATİON SYSTEM</a:t>
            </a:r>
            <a:endParaRPr lang="tr-T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Accounting</a:t>
            </a:r>
            <a:r>
              <a:rPr lang="tr-TR" dirty="0" smtClean="0"/>
              <a:t> is a link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business</a:t>
            </a:r>
            <a:r>
              <a:rPr lang="tr-TR" dirty="0" smtClean="0"/>
              <a:t> </a:t>
            </a:r>
            <a:r>
              <a:rPr lang="tr-TR" dirty="0" err="1" smtClean="0"/>
              <a:t>activities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decision</a:t>
            </a:r>
            <a:r>
              <a:rPr lang="tr-TR" dirty="0" smtClean="0"/>
              <a:t> </a:t>
            </a:r>
            <a:r>
              <a:rPr lang="tr-TR" dirty="0" err="1" smtClean="0"/>
              <a:t>makers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sz="2000" dirty="0" smtClean="0"/>
              <a:t>.</a:t>
            </a:r>
            <a:r>
              <a:rPr lang="tr-TR" sz="2800" dirty="0" err="1" smtClean="0"/>
              <a:t>Accounting</a:t>
            </a:r>
            <a:r>
              <a:rPr lang="tr-TR" sz="2800" dirty="0" smtClean="0"/>
              <a:t> </a:t>
            </a:r>
            <a:r>
              <a:rPr lang="tr-TR" sz="2800" dirty="0" err="1" smtClean="0"/>
              <a:t>measures</a:t>
            </a:r>
            <a:r>
              <a:rPr lang="tr-TR" sz="2800" dirty="0" smtClean="0"/>
              <a:t>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 </a:t>
            </a:r>
            <a:r>
              <a:rPr lang="tr-TR" sz="2800" dirty="0" err="1" smtClean="0"/>
              <a:t>activities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recording</a:t>
            </a:r>
            <a:r>
              <a:rPr lang="tr-TR" sz="2800" dirty="0" smtClean="0"/>
              <a:t> data </a:t>
            </a:r>
            <a:r>
              <a:rPr lang="tr-TR" sz="2800" dirty="0" err="1" smtClean="0"/>
              <a:t>about</a:t>
            </a:r>
            <a:r>
              <a:rPr lang="tr-TR" sz="2800" dirty="0" smtClean="0"/>
              <a:t> </a:t>
            </a:r>
            <a:r>
              <a:rPr lang="tr-TR" sz="2800" dirty="0" err="1" smtClean="0"/>
              <a:t>them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/>
              <a:t> </a:t>
            </a:r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use</a:t>
            </a:r>
            <a:r>
              <a:rPr lang="tr-TR" sz="2800" dirty="0" smtClean="0"/>
              <a:t> </a:t>
            </a:r>
          </a:p>
          <a:p>
            <a:pPr algn="just">
              <a:buNone/>
            </a:pPr>
            <a:r>
              <a:rPr lang="tr-TR" sz="2800" dirty="0" smtClean="0"/>
              <a:t>.</a:t>
            </a:r>
            <a:r>
              <a:rPr lang="tr-TR" sz="2800" dirty="0" err="1" smtClean="0"/>
              <a:t>The</a:t>
            </a:r>
            <a:r>
              <a:rPr lang="tr-TR" sz="2800" dirty="0" smtClean="0"/>
              <a:t> data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stored</a:t>
            </a:r>
            <a:r>
              <a:rPr lang="tr-TR" sz="2800" dirty="0" smtClean="0"/>
              <a:t> </a:t>
            </a:r>
            <a:r>
              <a:rPr lang="tr-TR" sz="2800" dirty="0" err="1" smtClean="0"/>
              <a:t>until</a:t>
            </a:r>
            <a:r>
              <a:rPr lang="tr-TR" sz="2800" dirty="0" smtClean="0"/>
              <a:t> </a:t>
            </a:r>
            <a:r>
              <a:rPr lang="tr-TR" sz="2800" dirty="0" err="1" smtClean="0"/>
              <a:t>needed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then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become</a:t>
            </a:r>
            <a:r>
              <a:rPr lang="tr-TR" sz="2800" dirty="0" smtClean="0"/>
              <a:t> </a:t>
            </a:r>
            <a:r>
              <a:rPr lang="tr-TR" sz="2800" dirty="0" err="1" smtClean="0"/>
              <a:t>useful</a:t>
            </a:r>
            <a:r>
              <a:rPr lang="tr-TR" sz="2800" dirty="0" smtClean="0"/>
              <a:t> </a:t>
            </a:r>
            <a:r>
              <a:rPr lang="tr-TR" sz="2800" dirty="0" err="1" smtClean="0"/>
              <a:t>information</a:t>
            </a:r>
            <a:endParaRPr lang="tr-TR" sz="2800" dirty="0" smtClean="0"/>
          </a:p>
          <a:p>
            <a:pPr algn="just">
              <a:buNone/>
            </a:pPr>
            <a:r>
              <a:rPr lang="tr-TR" sz="2800" dirty="0" smtClean="0"/>
              <a:t>.</a:t>
            </a:r>
            <a:r>
              <a:rPr lang="tr-TR" sz="2800" dirty="0" err="1" smtClean="0"/>
              <a:t>Based</a:t>
            </a:r>
            <a:r>
              <a:rPr lang="tr-TR" sz="2800" dirty="0" smtClean="0"/>
              <a:t> on </a:t>
            </a:r>
            <a:r>
              <a:rPr lang="tr-TR" sz="2800" dirty="0" err="1" smtClean="0"/>
              <a:t>information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accounting</a:t>
            </a:r>
            <a:r>
              <a:rPr lang="tr-TR" sz="2800" dirty="0" smtClean="0"/>
              <a:t> ,</a:t>
            </a:r>
            <a:r>
              <a:rPr lang="tr-TR" sz="2800" dirty="0" err="1" smtClean="0"/>
              <a:t>decision</a:t>
            </a:r>
            <a:r>
              <a:rPr lang="tr-TR" sz="2800" dirty="0" smtClean="0"/>
              <a:t> </a:t>
            </a:r>
            <a:r>
              <a:rPr lang="tr-TR" sz="2800" dirty="0" err="1" smtClean="0"/>
              <a:t>makers</a:t>
            </a:r>
            <a:r>
              <a:rPr lang="tr-TR" sz="2800" dirty="0" smtClean="0"/>
              <a:t> </a:t>
            </a:r>
            <a:r>
              <a:rPr lang="tr-TR" sz="2800" dirty="0" err="1" smtClean="0"/>
              <a:t>take</a:t>
            </a:r>
            <a:r>
              <a:rPr lang="tr-TR" sz="2800" dirty="0" smtClean="0"/>
              <a:t> </a:t>
            </a:r>
            <a:r>
              <a:rPr lang="tr-TR" sz="2800" dirty="0" err="1" smtClean="0"/>
              <a:t>actions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affect</a:t>
            </a:r>
            <a:r>
              <a:rPr lang="tr-TR" sz="2800" dirty="0" smtClean="0"/>
              <a:t> </a:t>
            </a:r>
            <a:r>
              <a:rPr lang="tr-TR" sz="2800" dirty="0" err="1" smtClean="0"/>
              <a:t>subsequent</a:t>
            </a:r>
            <a:r>
              <a:rPr lang="tr-TR" sz="2800" dirty="0" smtClean="0"/>
              <a:t>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 </a:t>
            </a:r>
            <a:r>
              <a:rPr lang="tr-TR" sz="2800" dirty="0" err="1" smtClean="0"/>
              <a:t>activities</a:t>
            </a:r>
            <a:r>
              <a:rPr lang="tr-TR" sz="2800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Resim" descr="trzz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1000108"/>
            <a:ext cx="6143668" cy="4929222"/>
          </a:xfrm>
          <a:prstGeom prst="rect">
            <a:avLst/>
          </a:prstGeom>
        </p:spPr>
      </p:pic>
      <p:sp>
        <p:nvSpPr>
          <p:cNvPr id="4" name="3 Dikdörtgen"/>
          <p:cNvSpPr/>
          <p:nvPr/>
        </p:nvSpPr>
        <p:spPr>
          <a:xfrm>
            <a:off x="1500166" y="2643182"/>
            <a:ext cx="2214578" cy="9286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err="1" smtClean="0">
                <a:solidFill>
                  <a:schemeClr val="tx1"/>
                </a:solidFill>
              </a:rPr>
              <a:t>Assets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5072066" y="2643182"/>
            <a:ext cx="1214446" cy="9286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err="1" smtClean="0">
                <a:solidFill>
                  <a:schemeClr val="tx1"/>
                </a:solidFill>
              </a:rPr>
              <a:t>Liabilities</a:t>
            </a: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6286512" y="2643182"/>
            <a:ext cx="1571636" cy="9286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Stockholders</a:t>
            </a:r>
            <a:r>
              <a:rPr lang="tr-TR" dirty="0" smtClean="0">
                <a:solidFill>
                  <a:schemeClr val="tx1"/>
                </a:solidFill>
              </a:rPr>
              <a:t>’</a:t>
            </a:r>
          </a:p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Equity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2857488" y="4929198"/>
            <a:ext cx="250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tr-TR" sz="4000" b="1" dirty="0" smtClean="0"/>
              <a:t>A=L+SE</a:t>
            </a:r>
            <a:endParaRPr lang="tr-TR" sz="4000" b="1" dirty="0"/>
          </a:p>
        </p:txBody>
      </p:sp>
      <p:sp>
        <p:nvSpPr>
          <p:cNvPr id="8" name="7 Dikdörtgen"/>
          <p:cNvSpPr/>
          <p:nvPr/>
        </p:nvSpPr>
        <p:spPr>
          <a:xfrm>
            <a:off x="3500430" y="578645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Exhibit</a:t>
            </a:r>
            <a:r>
              <a:rPr lang="tr-TR" dirty="0" smtClean="0"/>
              <a:t> 1.9</a:t>
            </a:r>
            <a:endParaRPr lang="tr-TR" dirty="0"/>
          </a:p>
        </p:txBody>
      </p:sp>
      <p:sp>
        <p:nvSpPr>
          <p:cNvPr id="9" name="8 Dikdörtgen"/>
          <p:cNvSpPr/>
          <p:nvPr/>
        </p:nvSpPr>
        <p:spPr>
          <a:xfrm>
            <a:off x="3357554" y="285728"/>
            <a:ext cx="2525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Accounting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500174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err="1" smtClean="0"/>
              <a:t>This</a:t>
            </a:r>
            <a:r>
              <a:rPr lang="tr-TR" sz="3200" dirty="0" smtClean="0"/>
              <a:t> </a:t>
            </a:r>
            <a:r>
              <a:rPr lang="tr-TR" sz="3200" dirty="0" err="1" smtClean="0"/>
              <a:t>equation</a:t>
            </a:r>
            <a:r>
              <a:rPr lang="tr-TR" sz="3200" dirty="0" smtClean="0"/>
              <a:t> is </a:t>
            </a:r>
            <a:r>
              <a:rPr lang="tr-TR" sz="3200" dirty="0" err="1" smtClean="0"/>
              <a:t>known</a:t>
            </a:r>
            <a:r>
              <a:rPr lang="tr-TR" sz="3200" dirty="0" smtClean="0"/>
              <a:t> as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accounting</a:t>
            </a:r>
            <a:r>
              <a:rPr lang="tr-TR" sz="3200" dirty="0" smtClean="0"/>
              <a:t> </a:t>
            </a:r>
            <a:r>
              <a:rPr lang="tr-TR" sz="3200" dirty="0" err="1" smtClean="0"/>
              <a:t>equation</a:t>
            </a:r>
            <a:r>
              <a:rPr lang="tr-TR" sz="3200" dirty="0" smtClean="0"/>
              <a:t>.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two</a:t>
            </a:r>
            <a:r>
              <a:rPr lang="tr-TR" sz="3200" dirty="0" smtClean="0"/>
              <a:t> </a:t>
            </a:r>
            <a:r>
              <a:rPr lang="tr-TR" sz="3200" dirty="0" err="1" smtClean="0"/>
              <a:t>sides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equation</a:t>
            </a:r>
            <a:r>
              <a:rPr lang="tr-TR" sz="3200" dirty="0" smtClean="0"/>
              <a:t> </a:t>
            </a:r>
            <a:r>
              <a:rPr lang="tr-TR" sz="3200" dirty="0" err="1" smtClean="0"/>
              <a:t>must</a:t>
            </a:r>
            <a:r>
              <a:rPr lang="tr-TR" sz="3200" dirty="0" smtClean="0"/>
              <a:t> </a:t>
            </a:r>
            <a:r>
              <a:rPr lang="tr-TR" sz="3200" dirty="0" err="1" smtClean="0"/>
              <a:t>always</a:t>
            </a:r>
            <a:r>
              <a:rPr lang="tr-TR" sz="3200" dirty="0" smtClean="0"/>
              <a:t> be </a:t>
            </a:r>
            <a:r>
              <a:rPr lang="tr-TR" sz="3200" dirty="0" err="1" smtClean="0">
                <a:solidFill>
                  <a:schemeClr val="accent2"/>
                </a:solidFill>
              </a:rPr>
              <a:t>equal</a:t>
            </a:r>
            <a:r>
              <a:rPr lang="tr-TR" sz="3200" dirty="0" smtClean="0"/>
              <a:t> , 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dirty="0"/>
              <a:t> </a:t>
            </a:r>
            <a:r>
              <a:rPr lang="tr-TR" sz="3200" dirty="0" smtClean="0"/>
              <a:t>be  ‘’</a:t>
            </a:r>
            <a:r>
              <a:rPr lang="tr-TR" sz="3200" dirty="0" smtClean="0">
                <a:solidFill>
                  <a:schemeClr val="accent2"/>
                </a:solidFill>
              </a:rPr>
              <a:t>in </a:t>
            </a:r>
            <a:r>
              <a:rPr lang="tr-TR" sz="3200" dirty="0" err="1" smtClean="0">
                <a:solidFill>
                  <a:schemeClr val="accent2"/>
                </a:solidFill>
              </a:rPr>
              <a:t>balance</a:t>
            </a:r>
            <a:r>
              <a:rPr lang="tr-TR" sz="3200" dirty="0" smtClean="0"/>
              <a:t>’’, as </a:t>
            </a:r>
            <a:r>
              <a:rPr lang="tr-TR" sz="3200" dirty="0" err="1" smtClean="0"/>
              <a:t>shown</a:t>
            </a:r>
            <a:r>
              <a:rPr lang="tr-TR" sz="3200" dirty="0" smtClean="0"/>
              <a:t> in </a:t>
            </a:r>
            <a:r>
              <a:rPr lang="tr-TR" sz="3200" dirty="0" err="1" smtClean="0"/>
              <a:t>Exhibit</a:t>
            </a:r>
            <a:r>
              <a:rPr lang="tr-TR" sz="3200" dirty="0" smtClean="0"/>
              <a:t> 1.9.</a:t>
            </a:r>
            <a:endParaRPr lang="tr-TR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642918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solidFill>
                  <a:schemeClr val="accent1"/>
                </a:solidFill>
              </a:rPr>
              <a:t>Assets</a:t>
            </a:r>
            <a:r>
              <a:rPr lang="tr-TR" sz="2800" b="1" dirty="0" smtClean="0">
                <a:solidFill>
                  <a:schemeClr val="accent1"/>
                </a:solidFill>
              </a:rPr>
              <a:t>  </a:t>
            </a:r>
            <a:r>
              <a:rPr lang="tr-TR" sz="2800" b="1" dirty="0" err="1" smtClean="0">
                <a:solidFill>
                  <a:schemeClr val="accent2"/>
                </a:solidFill>
              </a:rPr>
              <a:t>Assets</a:t>
            </a:r>
            <a:r>
              <a:rPr lang="tr-TR" sz="2800" b="1" dirty="0" smtClean="0">
                <a:solidFill>
                  <a:schemeClr val="accent2"/>
                </a:solidFill>
              </a:rPr>
              <a:t> 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 </a:t>
            </a:r>
            <a:r>
              <a:rPr lang="tr-TR" sz="2800" dirty="0" err="1" smtClean="0"/>
              <a:t>economic</a:t>
            </a:r>
            <a:r>
              <a:rPr lang="tr-TR" sz="2800" dirty="0" smtClean="0"/>
              <a:t> </a:t>
            </a:r>
            <a:r>
              <a:rPr lang="tr-TR" sz="2800" dirty="0" err="1" smtClean="0"/>
              <a:t>resources</a:t>
            </a:r>
            <a:r>
              <a:rPr lang="tr-TR" sz="2800" dirty="0" smtClean="0"/>
              <a:t> of  </a:t>
            </a:r>
            <a:r>
              <a:rPr lang="tr-TR" sz="2800" dirty="0" err="1" smtClean="0"/>
              <a:t>company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expected</a:t>
            </a:r>
            <a:r>
              <a:rPr lang="tr-TR" sz="2800" dirty="0" smtClean="0"/>
              <a:t> 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benefit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company’s</a:t>
            </a:r>
            <a:r>
              <a:rPr lang="tr-TR" sz="2800" dirty="0" smtClean="0"/>
              <a:t> </a:t>
            </a:r>
            <a:r>
              <a:rPr lang="tr-TR" sz="2800" dirty="0" err="1" smtClean="0"/>
              <a:t>future</a:t>
            </a:r>
            <a:r>
              <a:rPr lang="tr-TR" sz="2800" dirty="0" smtClean="0"/>
              <a:t> </a:t>
            </a:r>
            <a:r>
              <a:rPr lang="tr-TR" sz="2800" dirty="0" err="1" smtClean="0"/>
              <a:t>operations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Certain</a:t>
            </a:r>
            <a:r>
              <a:rPr lang="tr-TR" sz="2800" dirty="0" smtClean="0"/>
              <a:t> </a:t>
            </a:r>
            <a:r>
              <a:rPr lang="tr-TR" sz="2800" dirty="0" err="1" smtClean="0"/>
              <a:t>kinds</a:t>
            </a:r>
            <a:r>
              <a:rPr lang="tr-TR" sz="2800" dirty="0" smtClean="0"/>
              <a:t> of </a:t>
            </a:r>
            <a:r>
              <a:rPr lang="tr-TR" sz="2800" dirty="0" err="1" smtClean="0"/>
              <a:t>assets</a:t>
            </a:r>
            <a:r>
              <a:rPr lang="tr-TR" sz="2800" dirty="0"/>
              <a:t> </a:t>
            </a:r>
            <a:r>
              <a:rPr lang="tr-TR" sz="2800" dirty="0" smtClean="0"/>
              <a:t> -</a:t>
            </a:r>
            <a:r>
              <a:rPr lang="tr-TR" sz="2800" dirty="0" err="1" smtClean="0"/>
              <a:t>cash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accounts</a:t>
            </a:r>
            <a:r>
              <a:rPr lang="tr-TR" sz="2800" dirty="0" smtClean="0"/>
              <a:t> </a:t>
            </a:r>
            <a:r>
              <a:rPr lang="tr-TR" sz="2800" dirty="0" err="1" smtClean="0"/>
              <a:t>receivable</a:t>
            </a:r>
            <a:r>
              <a:rPr lang="tr-TR" sz="2800" dirty="0" smtClean="0"/>
              <a:t>-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monetary</a:t>
            </a:r>
            <a:r>
              <a:rPr lang="tr-TR" sz="2800" dirty="0" smtClean="0"/>
              <a:t> </a:t>
            </a:r>
            <a:r>
              <a:rPr lang="tr-TR" sz="2800" dirty="0" err="1" smtClean="0"/>
              <a:t>items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assets</a:t>
            </a:r>
            <a:r>
              <a:rPr lang="tr-TR" sz="2800" dirty="0" smtClean="0"/>
              <a:t> – </a:t>
            </a:r>
            <a:r>
              <a:rPr lang="tr-TR" sz="2800" dirty="0" err="1" smtClean="0"/>
              <a:t>inventories</a:t>
            </a:r>
            <a:r>
              <a:rPr lang="tr-TR" sz="2800" dirty="0" smtClean="0"/>
              <a:t>, </a:t>
            </a:r>
            <a:r>
              <a:rPr lang="tr-TR" sz="2800" dirty="0" err="1" smtClean="0"/>
              <a:t>land</a:t>
            </a:r>
            <a:r>
              <a:rPr lang="tr-TR" sz="2800" dirty="0" smtClean="0"/>
              <a:t>, </a:t>
            </a:r>
            <a:r>
              <a:rPr lang="tr-TR" sz="2800" dirty="0" err="1" smtClean="0"/>
              <a:t>building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equipment</a:t>
            </a:r>
            <a:r>
              <a:rPr lang="tr-TR" sz="2800" dirty="0" smtClean="0"/>
              <a:t> –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nonmonetary</a:t>
            </a:r>
            <a:r>
              <a:rPr lang="tr-TR" sz="2800" dirty="0" smtClean="0"/>
              <a:t> </a:t>
            </a:r>
            <a:r>
              <a:rPr lang="tr-TR" sz="2800" dirty="0" err="1" smtClean="0"/>
              <a:t>phsical</a:t>
            </a:r>
            <a:r>
              <a:rPr lang="tr-TR" sz="2800" dirty="0" smtClean="0"/>
              <a:t> </a:t>
            </a:r>
            <a:r>
              <a:rPr lang="tr-TR" sz="2800" dirty="0" err="1" smtClean="0"/>
              <a:t>items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Still</a:t>
            </a:r>
            <a:r>
              <a:rPr lang="tr-TR" sz="2800" dirty="0" smtClean="0"/>
              <a:t>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assets</a:t>
            </a:r>
            <a:r>
              <a:rPr lang="tr-TR" sz="2800" dirty="0" smtClean="0"/>
              <a:t> –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right</a:t>
            </a:r>
            <a:r>
              <a:rPr lang="tr-TR" sz="2800" dirty="0" smtClean="0"/>
              <a:t> </a:t>
            </a:r>
            <a:r>
              <a:rPr lang="tr-TR" sz="2800" dirty="0" err="1" smtClean="0"/>
              <a:t>granted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patents</a:t>
            </a:r>
            <a:r>
              <a:rPr lang="tr-TR" sz="2800" dirty="0" smtClean="0"/>
              <a:t>, </a:t>
            </a:r>
            <a:r>
              <a:rPr lang="tr-TR" sz="2800" dirty="0" err="1" smtClean="0"/>
              <a:t>trademark</a:t>
            </a:r>
            <a:r>
              <a:rPr lang="tr-TR" sz="2800" dirty="0" smtClean="0"/>
              <a:t>,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copyrights</a:t>
            </a:r>
            <a:r>
              <a:rPr lang="tr-TR" sz="2800" dirty="0" smtClean="0"/>
              <a:t>-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nonphysical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571481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 smtClean="0">
                <a:solidFill>
                  <a:schemeClr val="accent5"/>
                </a:solidFill>
              </a:rPr>
              <a:t>Liabilities</a:t>
            </a:r>
            <a:r>
              <a:rPr lang="tr-TR" sz="2800" dirty="0" smtClean="0"/>
              <a:t> </a:t>
            </a:r>
            <a:r>
              <a:rPr lang="tr-TR" sz="2800" dirty="0" err="1" smtClean="0">
                <a:solidFill>
                  <a:schemeClr val="accent2"/>
                </a:solidFill>
              </a:rPr>
              <a:t>Liabilities</a:t>
            </a:r>
            <a:r>
              <a:rPr lang="tr-TR" sz="2800" dirty="0" smtClean="0">
                <a:solidFill>
                  <a:schemeClr val="accent2"/>
                </a:solidFill>
              </a:rPr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a </a:t>
            </a:r>
            <a:r>
              <a:rPr lang="tr-TR" sz="2800" dirty="0" err="1" smtClean="0"/>
              <a:t>business’s</a:t>
            </a:r>
            <a:r>
              <a:rPr lang="tr-TR" sz="2800" dirty="0" smtClean="0"/>
              <a:t> </a:t>
            </a:r>
            <a:r>
              <a:rPr lang="tr-TR" sz="2800" dirty="0" err="1" smtClean="0"/>
              <a:t>present</a:t>
            </a:r>
            <a:r>
              <a:rPr lang="tr-TR" sz="2800" dirty="0" smtClean="0"/>
              <a:t> </a:t>
            </a:r>
            <a:r>
              <a:rPr lang="tr-TR" sz="2800" dirty="0" err="1" smtClean="0"/>
              <a:t>obligations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pay </a:t>
            </a:r>
            <a:r>
              <a:rPr lang="tr-TR" sz="2800" dirty="0" err="1" smtClean="0"/>
              <a:t>cash</a:t>
            </a:r>
            <a:r>
              <a:rPr lang="tr-TR" sz="2800" dirty="0" smtClean="0"/>
              <a:t> , transfer </a:t>
            </a:r>
            <a:r>
              <a:rPr lang="tr-TR" sz="2800" dirty="0" err="1" smtClean="0"/>
              <a:t>assets</a:t>
            </a:r>
            <a:r>
              <a:rPr lang="tr-TR" sz="2800" dirty="0" smtClean="0"/>
              <a:t> ,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provide</a:t>
            </a:r>
            <a:r>
              <a:rPr lang="tr-TR" sz="2800" dirty="0" smtClean="0"/>
              <a:t> </a:t>
            </a:r>
            <a:r>
              <a:rPr lang="tr-TR" sz="2800" dirty="0" err="1" smtClean="0"/>
              <a:t>services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entities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future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Among</a:t>
            </a:r>
            <a:r>
              <a:rPr lang="tr-TR" sz="2800" dirty="0" smtClean="0"/>
              <a:t> </a:t>
            </a:r>
            <a:r>
              <a:rPr lang="tr-TR" sz="2800" dirty="0" err="1" smtClean="0"/>
              <a:t>these</a:t>
            </a:r>
            <a:r>
              <a:rPr lang="tr-TR" sz="2800" dirty="0" smtClean="0"/>
              <a:t> </a:t>
            </a:r>
            <a:r>
              <a:rPr lang="tr-TR" sz="2800" dirty="0" err="1" smtClean="0"/>
              <a:t>obligations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amounts</a:t>
            </a:r>
            <a:r>
              <a:rPr lang="tr-TR" sz="2800" dirty="0" smtClean="0"/>
              <a:t> </a:t>
            </a:r>
            <a:r>
              <a:rPr lang="tr-TR" sz="2800" dirty="0" err="1" smtClean="0"/>
              <a:t>owed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suppliers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goods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services</a:t>
            </a:r>
            <a:r>
              <a:rPr lang="tr-TR" sz="2800" dirty="0" smtClean="0"/>
              <a:t> </a:t>
            </a:r>
            <a:r>
              <a:rPr lang="tr-TR" sz="2800" dirty="0" err="1" smtClean="0"/>
              <a:t>bought</a:t>
            </a:r>
            <a:r>
              <a:rPr lang="tr-TR" sz="2800" dirty="0" smtClean="0"/>
              <a:t> on </a:t>
            </a:r>
            <a:r>
              <a:rPr lang="tr-TR" sz="2800" dirty="0" err="1" smtClean="0"/>
              <a:t>credit</a:t>
            </a:r>
            <a:r>
              <a:rPr lang="tr-TR" sz="2800" dirty="0" smtClean="0"/>
              <a:t> ( </a:t>
            </a:r>
            <a:r>
              <a:rPr lang="tr-TR" sz="2800" dirty="0" err="1" smtClean="0"/>
              <a:t>called</a:t>
            </a:r>
            <a:r>
              <a:rPr lang="tr-TR" sz="2800" dirty="0" smtClean="0"/>
              <a:t> </a:t>
            </a:r>
            <a:r>
              <a:rPr lang="tr-TR" sz="2800" dirty="0" err="1" smtClean="0"/>
              <a:t>accounts</a:t>
            </a:r>
            <a:r>
              <a:rPr lang="tr-TR" sz="2800" dirty="0" smtClean="0"/>
              <a:t> </a:t>
            </a:r>
            <a:r>
              <a:rPr lang="tr-TR" sz="2800" dirty="0" err="1" smtClean="0"/>
              <a:t>payable</a:t>
            </a:r>
            <a:r>
              <a:rPr lang="tr-TR" sz="2800" dirty="0" smtClean="0"/>
              <a:t> )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Borrowed</a:t>
            </a:r>
            <a:r>
              <a:rPr lang="tr-TR" sz="2800" dirty="0" smtClean="0"/>
              <a:t> </a:t>
            </a:r>
            <a:r>
              <a:rPr lang="tr-TR" sz="2800" dirty="0" err="1" smtClean="0"/>
              <a:t>money</a:t>
            </a:r>
            <a:r>
              <a:rPr lang="tr-TR" sz="2800" dirty="0" smtClean="0"/>
              <a:t> ( </a:t>
            </a:r>
            <a:r>
              <a:rPr lang="tr-TR" sz="2800" dirty="0" err="1" smtClean="0"/>
              <a:t>money</a:t>
            </a:r>
            <a:r>
              <a:rPr lang="tr-TR" sz="2800" dirty="0" smtClean="0"/>
              <a:t> </a:t>
            </a:r>
            <a:r>
              <a:rPr lang="tr-TR" sz="2800" dirty="0" err="1" smtClean="0"/>
              <a:t>owed</a:t>
            </a:r>
            <a:r>
              <a:rPr lang="tr-TR" sz="2800" dirty="0" smtClean="0"/>
              <a:t> on bank </a:t>
            </a:r>
            <a:r>
              <a:rPr lang="tr-TR" sz="2800" dirty="0" err="1" smtClean="0"/>
              <a:t>loans</a:t>
            </a:r>
            <a:r>
              <a:rPr lang="tr-TR" sz="2800" dirty="0" smtClean="0"/>
              <a:t> )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Salaries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wages</a:t>
            </a:r>
            <a:r>
              <a:rPr lang="tr-TR" sz="2800" dirty="0" smtClean="0"/>
              <a:t> </a:t>
            </a:r>
            <a:r>
              <a:rPr lang="tr-TR" sz="2800" dirty="0" err="1" smtClean="0"/>
              <a:t>owed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employees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err="1" smtClean="0"/>
              <a:t>Taxes</a:t>
            </a:r>
            <a:r>
              <a:rPr lang="tr-TR" sz="2800" dirty="0" smtClean="0"/>
              <a:t> </a:t>
            </a:r>
            <a:r>
              <a:rPr lang="tr-TR" sz="2800" dirty="0" err="1" smtClean="0"/>
              <a:t>owed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government</a:t>
            </a:r>
            <a:r>
              <a:rPr lang="tr-TR" sz="2800" dirty="0" smtClean="0"/>
              <a:t> .</a:t>
            </a:r>
            <a:endParaRPr lang="tr-TR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000108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solidFill>
                  <a:schemeClr val="accent1"/>
                </a:solidFill>
              </a:rPr>
              <a:t>Stockholders</a:t>
            </a:r>
            <a:r>
              <a:rPr lang="tr-TR" sz="2800" b="1" dirty="0" smtClean="0">
                <a:solidFill>
                  <a:schemeClr val="accent1"/>
                </a:solidFill>
              </a:rPr>
              <a:t>’ </a:t>
            </a:r>
            <a:r>
              <a:rPr lang="tr-TR" sz="2800" b="1" dirty="0" err="1" smtClean="0">
                <a:solidFill>
                  <a:schemeClr val="accent1"/>
                </a:solidFill>
              </a:rPr>
              <a:t>equity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dirty="0" err="1" smtClean="0">
                <a:solidFill>
                  <a:schemeClr val="accent2"/>
                </a:solidFill>
              </a:rPr>
              <a:t>stockholders</a:t>
            </a:r>
            <a:r>
              <a:rPr lang="tr-TR" sz="2800" b="1" dirty="0" smtClean="0">
                <a:solidFill>
                  <a:schemeClr val="accent2"/>
                </a:solidFill>
              </a:rPr>
              <a:t>’ </a:t>
            </a:r>
            <a:r>
              <a:rPr lang="tr-TR" sz="2800" b="1" dirty="0" err="1" smtClean="0">
                <a:solidFill>
                  <a:schemeClr val="accent2"/>
                </a:solidFill>
              </a:rPr>
              <a:t>equity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dirty="0" smtClean="0"/>
              <a:t>(</a:t>
            </a:r>
            <a:r>
              <a:rPr lang="tr-TR" sz="2800" dirty="0" err="1" smtClean="0"/>
              <a:t>also</a:t>
            </a:r>
            <a:r>
              <a:rPr lang="tr-TR" sz="2800" dirty="0" smtClean="0"/>
              <a:t> </a:t>
            </a:r>
            <a:r>
              <a:rPr lang="tr-TR" sz="2800" dirty="0" err="1" smtClean="0"/>
              <a:t>called</a:t>
            </a:r>
            <a:r>
              <a:rPr lang="tr-TR" sz="2800" dirty="0" smtClean="0"/>
              <a:t> </a:t>
            </a:r>
            <a:r>
              <a:rPr lang="tr-TR" sz="2800" dirty="0" err="1" smtClean="0"/>
              <a:t>shareholders</a:t>
            </a:r>
            <a:r>
              <a:rPr lang="tr-TR" sz="2800" dirty="0" smtClean="0"/>
              <a:t>’ </a:t>
            </a:r>
            <a:r>
              <a:rPr lang="tr-TR" sz="2800" dirty="0" err="1" smtClean="0"/>
              <a:t>equity</a:t>
            </a:r>
            <a:r>
              <a:rPr lang="tr-TR" sz="2800" dirty="0" smtClean="0"/>
              <a:t> ) </a:t>
            </a:r>
            <a:r>
              <a:rPr lang="tr-TR" sz="2800" dirty="0" err="1" smtClean="0"/>
              <a:t>represents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claims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owners</a:t>
            </a:r>
            <a:r>
              <a:rPr lang="tr-TR" sz="2800" dirty="0" smtClean="0"/>
              <a:t> of a </a:t>
            </a:r>
            <a:r>
              <a:rPr lang="tr-TR" sz="2800" dirty="0" err="1" smtClean="0"/>
              <a:t>corporation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assets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.  </a:t>
            </a:r>
          </a:p>
          <a:p>
            <a:endParaRPr lang="tr-TR" sz="2800" dirty="0"/>
          </a:p>
          <a:p>
            <a:r>
              <a:rPr lang="tr-TR" sz="2800" dirty="0" err="1" smtClean="0"/>
              <a:t>Stockholders</a:t>
            </a:r>
            <a:r>
              <a:rPr lang="tr-TR" sz="2800" dirty="0" smtClean="0"/>
              <a:t>’ </a:t>
            </a:r>
            <a:r>
              <a:rPr lang="tr-TR" sz="2800" dirty="0" err="1" smtClean="0"/>
              <a:t>equity</a:t>
            </a:r>
            <a:r>
              <a:rPr lang="tr-TR" sz="2800" dirty="0" smtClean="0"/>
              <a:t>  has </a:t>
            </a:r>
            <a:r>
              <a:rPr lang="tr-TR" sz="2800" dirty="0" err="1" smtClean="0"/>
              <a:t>two</a:t>
            </a:r>
            <a:r>
              <a:rPr lang="tr-TR" sz="2800" dirty="0" smtClean="0"/>
              <a:t> </a:t>
            </a:r>
            <a:r>
              <a:rPr lang="tr-TR" sz="2800" dirty="0" err="1" smtClean="0"/>
              <a:t>parts</a:t>
            </a:r>
            <a:r>
              <a:rPr lang="tr-TR" sz="2800" dirty="0" smtClean="0"/>
              <a:t>, </a:t>
            </a:r>
            <a:r>
              <a:rPr lang="tr-TR" sz="2800" dirty="0" err="1" smtClean="0"/>
              <a:t>contributed</a:t>
            </a:r>
            <a:r>
              <a:rPr lang="tr-TR" sz="2800" dirty="0" smtClean="0"/>
              <a:t> </a:t>
            </a:r>
            <a:r>
              <a:rPr lang="tr-TR" sz="2800" dirty="0" err="1" smtClean="0"/>
              <a:t>capital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retained</a:t>
            </a:r>
            <a:r>
              <a:rPr lang="tr-TR" sz="2800" dirty="0" smtClean="0"/>
              <a:t> </a:t>
            </a:r>
            <a:r>
              <a:rPr lang="tr-TR" sz="2800" dirty="0" err="1" smtClean="0"/>
              <a:t>earnings</a:t>
            </a:r>
            <a:r>
              <a:rPr lang="tr-TR" sz="2800" dirty="0" smtClean="0"/>
              <a:t> :</a:t>
            </a:r>
          </a:p>
          <a:p>
            <a:r>
              <a:rPr lang="tr-TR" sz="2800" dirty="0" smtClean="0"/>
              <a:t>	</a:t>
            </a:r>
            <a:r>
              <a:rPr lang="tr-TR" sz="2800" dirty="0" err="1" smtClean="0"/>
              <a:t>Stockholders</a:t>
            </a:r>
            <a:r>
              <a:rPr lang="tr-TR" sz="2800" dirty="0" smtClean="0"/>
              <a:t>’ </a:t>
            </a:r>
            <a:r>
              <a:rPr lang="tr-TR" sz="2800" dirty="0" err="1" smtClean="0"/>
              <a:t>Equity</a:t>
            </a:r>
            <a:r>
              <a:rPr lang="tr-TR" sz="2800" dirty="0" smtClean="0"/>
              <a:t> = </a:t>
            </a:r>
            <a:r>
              <a:rPr lang="tr-TR" sz="2800" dirty="0" err="1" smtClean="0"/>
              <a:t>Contributed</a:t>
            </a:r>
            <a:r>
              <a:rPr lang="tr-TR" sz="2800" dirty="0" smtClean="0"/>
              <a:t> </a:t>
            </a:r>
            <a:r>
              <a:rPr lang="tr-TR" sz="2800" dirty="0" err="1" smtClean="0"/>
              <a:t>Capital</a:t>
            </a:r>
            <a:r>
              <a:rPr lang="tr-TR" sz="2800" dirty="0" smtClean="0"/>
              <a:t> + </a:t>
            </a:r>
            <a:r>
              <a:rPr lang="tr-TR" sz="2800" dirty="0" err="1" smtClean="0"/>
              <a:t>Retained</a:t>
            </a:r>
            <a:r>
              <a:rPr lang="tr-TR" sz="2800" dirty="0" smtClean="0"/>
              <a:t>  </a:t>
            </a:r>
            <a:r>
              <a:rPr lang="tr-TR" sz="2800" dirty="0" err="1" smtClean="0"/>
              <a:t>Earnings</a:t>
            </a:r>
            <a:r>
              <a:rPr lang="tr-TR" sz="2800" dirty="0" smtClean="0"/>
              <a:t>  </a:t>
            </a:r>
            <a:endParaRPr lang="tr-TR" sz="2800" dirty="0"/>
          </a:p>
          <a:p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	 </a:t>
            </a:r>
            <a:r>
              <a:rPr lang="tr-TR" sz="2800" b="1" dirty="0" err="1" smtClean="0">
                <a:solidFill>
                  <a:schemeClr val="accent2"/>
                </a:solidFill>
              </a:rPr>
              <a:t>Contributed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b="1" dirty="0" err="1" smtClean="0">
                <a:solidFill>
                  <a:schemeClr val="accent2"/>
                </a:solidFill>
              </a:rPr>
              <a:t>Capital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dirty="0" smtClean="0"/>
              <a:t>is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amount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stockholders</a:t>
            </a:r>
            <a:r>
              <a:rPr lang="tr-TR" sz="2800" dirty="0" smtClean="0"/>
              <a:t> </a:t>
            </a:r>
            <a:r>
              <a:rPr lang="tr-TR" sz="2800" dirty="0" err="1" smtClean="0"/>
              <a:t>invest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" y="785794"/>
            <a:ext cx="91439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solidFill>
                  <a:schemeClr val="accent4"/>
                </a:solidFill>
              </a:rPr>
              <a:t>Statement</a:t>
            </a:r>
            <a:r>
              <a:rPr lang="tr-TR" sz="2800" b="1" dirty="0" smtClean="0">
                <a:solidFill>
                  <a:schemeClr val="accent4"/>
                </a:solidFill>
              </a:rPr>
              <a:t> f </a:t>
            </a:r>
            <a:r>
              <a:rPr lang="tr-TR" sz="2800" b="1" dirty="0" err="1" smtClean="0">
                <a:solidFill>
                  <a:schemeClr val="accent4"/>
                </a:solidFill>
              </a:rPr>
              <a:t>Cash</a:t>
            </a:r>
            <a:r>
              <a:rPr lang="tr-TR" sz="2800" b="1" dirty="0" smtClean="0">
                <a:solidFill>
                  <a:schemeClr val="accent4"/>
                </a:solidFill>
              </a:rPr>
              <a:t> </a:t>
            </a:r>
            <a:r>
              <a:rPr lang="tr-TR" sz="2800" b="1" dirty="0" err="1" smtClean="0">
                <a:solidFill>
                  <a:schemeClr val="accent4"/>
                </a:solidFill>
              </a:rPr>
              <a:t>Flows</a:t>
            </a:r>
            <a:r>
              <a:rPr lang="tr-TR" sz="2800" b="1" dirty="0" smtClean="0">
                <a:solidFill>
                  <a:schemeClr val="accent4"/>
                </a:solidFill>
              </a:rPr>
              <a:t> </a:t>
            </a:r>
          </a:p>
          <a:p>
            <a:r>
              <a:rPr lang="tr-TR" sz="2800" dirty="0" err="1" smtClean="0"/>
              <a:t>Whereas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income</a:t>
            </a:r>
            <a:r>
              <a:rPr lang="tr-TR" sz="2800" dirty="0" smtClean="0"/>
              <a:t> </a:t>
            </a:r>
            <a:r>
              <a:rPr lang="tr-TR" sz="2800" dirty="0" err="1" smtClean="0"/>
              <a:t>statement</a:t>
            </a:r>
            <a:r>
              <a:rPr lang="tr-TR" sz="2800" dirty="0" smtClean="0"/>
              <a:t> </a:t>
            </a:r>
            <a:r>
              <a:rPr lang="tr-TR" sz="2800" dirty="0" err="1" smtClean="0"/>
              <a:t>focuses</a:t>
            </a:r>
            <a:r>
              <a:rPr lang="tr-TR" sz="2800" dirty="0" smtClean="0"/>
              <a:t> on a </a:t>
            </a:r>
            <a:r>
              <a:rPr lang="tr-TR" sz="2800" dirty="0" err="1" smtClean="0"/>
              <a:t>company’s</a:t>
            </a:r>
            <a:r>
              <a:rPr lang="tr-TR" sz="2800" dirty="0" smtClean="0"/>
              <a:t> </a:t>
            </a:r>
            <a:r>
              <a:rPr lang="tr-TR" sz="2800" dirty="0" err="1" smtClean="0"/>
              <a:t>profitabilitiy</a:t>
            </a:r>
            <a:r>
              <a:rPr lang="tr-TR" sz="2800" dirty="0" smtClean="0"/>
              <a:t>,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statement</a:t>
            </a:r>
            <a:r>
              <a:rPr lang="tr-TR" sz="2800" dirty="0" smtClean="0"/>
              <a:t> </a:t>
            </a:r>
            <a:r>
              <a:rPr lang="tr-TR" sz="2800" dirty="0" err="1" smtClean="0"/>
              <a:t>os</a:t>
            </a:r>
            <a:r>
              <a:rPr lang="tr-TR" sz="2800" dirty="0" smtClean="0"/>
              <a:t> </a:t>
            </a:r>
            <a:r>
              <a:rPr lang="tr-TR" sz="2800" dirty="0" err="1" smtClean="0"/>
              <a:t>cash</a:t>
            </a:r>
            <a:r>
              <a:rPr lang="tr-TR" sz="2800" dirty="0" smtClean="0"/>
              <a:t> </a:t>
            </a:r>
            <a:r>
              <a:rPr lang="tr-TR" sz="2800" dirty="0" err="1" smtClean="0"/>
              <a:t>flows</a:t>
            </a:r>
            <a:r>
              <a:rPr lang="tr-TR" sz="2800" dirty="0" smtClean="0"/>
              <a:t>   </a:t>
            </a:r>
            <a:r>
              <a:rPr lang="tr-TR" sz="2800" dirty="0" err="1" smtClean="0"/>
              <a:t>focuses</a:t>
            </a:r>
            <a:r>
              <a:rPr lang="tr-TR" sz="2800" dirty="0" smtClean="0"/>
              <a:t> on </a:t>
            </a:r>
            <a:r>
              <a:rPr lang="tr-TR" sz="2800" dirty="0" err="1" smtClean="0"/>
              <a:t>its</a:t>
            </a:r>
            <a:r>
              <a:rPr lang="tr-TR" sz="2800" dirty="0" smtClean="0"/>
              <a:t> </a:t>
            </a:r>
            <a:r>
              <a:rPr lang="tr-TR" sz="2800" dirty="0" err="1" smtClean="0"/>
              <a:t>liquidity</a:t>
            </a:r>
            <a:r>
              <a:rPr lang="tr-TR" sz="2800" dirty="0" smtClean="0"/>
              <a:t>.</a:t>
            </a:r>
          </a:p>
          <a:p>
            <a:endParaRPr lang="tr-TR" sz="2800" dirty="0"/>
          </a:p>
          <a:p>
            <a:r>
              <a:rPr lang="tr-TR" sz="2800" dirty="0" err="1" smtClean="0"/>
              <a:t>Cash</a:t>
            </a:r>
            <a:r>
              <a:rPr lang="tr-TR" sz="2800" dirty="0" smtClean="0"/>
              <a:t> </a:t>
            </a:r>
            <a:r>
              <a:rPr lang="tr-TR" sz="2800" dirty="0" err="1" smtClean="0"/>
              <a:t>flows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inflows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outflows</a:t>
            </a:r>
            <a:r>
              <a:rPr lang="tr-TR" sz="2800" dirty="0" smtClean="0"/>
              <a:t> of </a:t>
            </a:r>
            <a:r>
              <a:rPr lang="tr-TR" sz="2800" dirty="0" err="1" smtClean="0"/>
              <a:t>cash</a:t>
            </a:r>
            <a:r>
              <a:rPr lang="tr-TR" sz="2800" dirty="0" smtClean="0"/>
              <a:t> </a:t>
            </a:r>
            <a:r>
              <a:rPr lang="tr-TR" sz="2800" dirty="0" err="1" smtClean="0"/>
              <a:t>into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out</a:t>
            </a:r>
            <a:r>
              <a:rPr lang="tr-TR" sz="2800" dirty="0" smtClean="0"/>
              <a:t> of a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.</a:t>
            </a:r>
          </a:p>
          <a:p>
            <a:endParaRPr lang="tr-TR" sz="2800" dirty="0"/>
          </a:p>
          <a:p>
            <a:r>
              <a:rPr lang="tr-TR" sz="2800" dirty="0" smtClean="0"/>
              <a:t>Net </a:t>
            </a:r>
            <a:r>
              <a:rPr lang="tr-TR" sz="2800" dirty="0" err="1" smtClean="0"/>
              <a:t>cash</a:t>
            </a:r>
            <a:r>
              <a:rPr lang="tr-TR" sz="2800" dirty="0" smtClean="0"/>
              <a:t> </a:t>
            </a:r>
            <a:r>
              <a:rPr lang="tr-TR" sz="2800" dirty="0" err="1" smtClean="0"/>
              <a:t>flows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difference</a:t>
            </a:r>
            <a:r>
              <a:rPr lang="tr-TR" sz="2800" dirty="0" smtClean="0"/>
              <a:t> </a:t>
            </a:r>
            <a:r>
              <a:rPr lang="tr-TR" sz="2800" dirty="0" err="1" smtClean="0"/>
              <a:t>between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inflows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outflows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3214686"/>
            <a:ext cx="914399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chemeClr val="accent1"/>
                </a:solidFill>
              </a:rPr>
              <a:t>RATIO</a:t>
            </a:r>
          </a:p>
          <a:p>
            <a:r>
              <a:rPr lang="tr-TR" dirty="0" err="1" smtClean="0"/>
              <a:t>Profit</a:t>
            </a:r>
            <a:r>
              <a:rPr lang="tr-TR" dirty="0" smtClean="0"/>
              <a:t> </a:t>
            </a:r>
            <a:r>
              <a:rPr lang="tr-TR" dirty="0" err="1" smtClean="0"/>
              <a:t>Margin</a:t>
            </a:r>
            <a:r>
              <a:rPr lang="tr-TR" dirty="0" smtClean="0"/>
              <a:t> is </a:t>
            </a:r>
            <a:r>
              <a:rPr lang="tr-TR" dirty="0" err="1" smtClean="0"/>
              <a:t>calculated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dividing</a:t>
            </a:r>
            <a:r>
              <a:rPr lang="tr-TR" dirty="0" smtClean="0"/>
              <a:t> net </a:t>
            </a:r>
            <a:r>
              <a:rPr lang="tr-TR" dirty="0" err="1" smtClean="0"/>
              <a:t>income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revenues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Profit</a:t>
            </a:r>
            <a:r>
              <a:rPr lang="tr-TR" dirty="0" smtClean="0"/>
              <a:t> </a:t>
            </a:r>
            <a:r>
              <a:rPr lang="tr-TR" dirty="0" err="1" smtClean="0"/>
              <a:t>margin</a:t>
            </a:r>
            <a:r>
              <a:rPr lang="tr-TR" dirty="0" smtClean="0"/>
              <a:t> = net </a:t>
            </a:r>
            <a:r>
              <a:rPr lang="tr-TR" dirty="0" err="1" smtClean="0"/>
              <a:t>income</a:t>
            </a:r>
            <a:r>
              <a:rPr lang="tr-TR" dirty="0" smtClean="0"/>
              <a:t> / </a:t>
            </a:r>
            <a:r>
              <a:rPr lang="tr-TR" dirty="0" err="1" smtClean="0"/>
              <a:t>revenues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2000240"/>
            <a:ext cx="892971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kern="0" dirty="0" smtClean="0">
                <a:solidFill>
                  <a:schemeClr val="accent4"/>
                </a:solidFill>
              </a:rPr>
              <a:t>Financial Ratios</a:t>
            </a:r>
            <a:endParaRPr lang="tr-TR" altLang="en-US" sz="3200" b="1" dirty="0" smtClean="0">
              <a:solidFill>
                <a:schemeClr val="accent4"/>
              </a:solidFill>
            </a:endParaRPr>
          </a:p>
          <a:p>
            <a:endParaRPr lang="tr-TR" altLang="en-US" dirty="0">
              <a:solidFill>
                <a:srgbClr val="E88A00"/>
              </a:solidFill>
            </a:endParaRPr>
          </a:p>
          <a:p>
            <a:endParaRPr lang="tr-TR" altLang="en-US" dirty="0" smtClean="0">
              <a:solidFill>
                <a:srgbClr val="E88A00"/>
              </a:solidFill>
            </a:endParaRPr>
          </a:p>
          <a:p>
            <a:r>
              <a:rPr lang="en-US" altLang="en-US" dirty="0" smtClean="0"/>
              <a:t>Liquidity Ratios</a:t>
            </a:r>
            <a:endParaRPr lang="tr-TR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Leverage ratios (Capital Structure Ratios)</a:t>
            </a:r>
            <a:endParaRPr lang="tr-TR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Profitability ratios</a:t>
            </a:r>
            <a:endParaRPr lang="tr-TR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Valuation ratios</a:t>
            </a:r>
            <a:endParaRPr lang="tr-TR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Turnover Ratios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269033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Liquidity </a:t>
            </a:r>
            <a:r>
              <a:rPr lang="en-US" altLang="en-US" b="1" dirty="0" smtClean="0">
                <a:solidFill>
                  <a:schemeClr val="accent1"/>
                </a:solidFill>
              </a:rPr>
              <a:t>Ratios</a:t>
            </a:r>
            <a:endParaRPr lang="tr-TR" altLang="en-US" b="1" dirty="0" smtClean="0">
              <a:solidFill>
                <a:schemeClr val="accent1"/>
              </a:solidFill>
            </a:endParaRPr>
          </a:p>
          <a:p>
            <a:pPr algn="just">
              <a:defRPr/>
            </a:pPr>
            <a:endParaRPr lang="tr-TR" altLang="en-US" b="1" dirty="0" smtClean="0">
              <a:solidFill>
                <a:schemeClr val="accent1"/>
              </a:solidFill>
            </a:endParaRPr>
          </a:p>
          <a:p>
            <a:pPr algn="just">
              <a:defRPr/>
            </a:pPr>
            <a:r>
              <a:rPr lang="en-US" altLang="en-US" b="1" dirty="0" smtClean="0">
                <a:solidFill>
                  <a:schemeClr val="accent2"/>
                </a:solidFill>
              </a:rPr>
              <a:t>Current </a:t>
            </a:r>
            <a:r>
              <a:rPr lang="en-US" altLang="en-US" b="1" dirty="0">
                <a:solidFill>
                  <a:schemeClr val="accent2"/>
                </a:solidFill>
              </a:rPr>
              <a:t>Ratio: </a:t>
            </a:r>
            <a:r>
              <a:rPr lang="en-US" altLang="en-US" dirty="0"/>
              <a:t>The ratio is mainly used to give an idea of the company's ability to pay back its short-term liabilities (debt and payables) with its short-term assets (cash, inventory, receivables</a:t>
            </a:r>
            <a:r>
              <a:rPr lang="en-US" altLang="en-US" dirty="0" smtClean="0"/>
              <a:t>).</a:t>
            </a: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en-US" altLang="en-US" dirty="0"/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438400" y="4100513"/>
          <a:ext cx="556260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2057400" imgH="393700" progId="Equation.3">
                  <p:embed/>
                </p:oleObj>
              </mc:Choice>
              <mc:Fallback>
                <p:oleObj name="Equation" r:id="rId3" imgW="20574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100513"/>
                        <a:ext cx="5562600" cy="1023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2967335"/>
            <a:ext cx="892971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b="1" dirty="0">
                <a:solidFill>
                  <a:schemeClr val="accent2"/>
                </a:solidFill>
              </a:rPr>
              <a:t>Quick Ratio: </a:t>
            </a:r>
            <a:r>
              <a:rPr lang="en-US" altLang="en-US" dirty="0"/>
              <a:t>The quick ratio measures the dollar amount of liquid assets available for each dollar of current liabilities. </a:t>
            </a: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fontAlgn="ctr"/>
            <a:r>
              <a:rPr lang="en-US" dirty="0"/>
              <a:t>Quick </a:t>
            </a:r>
            <a:r>
              <a:rPr lang="en-US" dirty="0" smtClean="0"/>
              <a:t>Ratio</a:t>
            </a:r>
            <a:r>
              <a:rPr lang="tr-TR" dirty="0" smtClean="0"/>
              <a:t> =</a:t>
            </a:r>
            <a:r>
              <a:rPr lang="en-US" dirty="0" smtClean="0"/>
              <a:t>Cash </a:t>
            </a:r>
            <a:r>
              <a:rPr lang="en-US" dirty="0"/>
              <a:t>in hand + Cash at Bank + Receivables + Marketable Securities</a:t>
            </a:r>
            <a:endParaRPr lang="tr-TR" dirty="0"/>
          </a:p>
          <a:p>
            <a:pPr fontAlgn="ctr"/>
            <a:r>
              <a:rPr lang="tr-TR" dirty="0" smtClean="0"/>
              <a:t>			</a:t>
            </a:r>
            <a:r>
              <a:rPr lang="en-US" dirty="0" smtClean="0"/>
              <a:t>Current Liabilities</a:t>
            </a:r>
            <a:endParaRPr lang="tr-TR" dirty="0" smtClean="0"/>
          </a:p>
          <a:p>
            <a:pPr fontAlgn="ctr"/>
            <a:endParaRPr lang="tr-TR" dirty="0"/>
          </a:p>
          <a:p>
            <a:pPr fontAlgn="ctr"/>
            <a:r>
              <a:rPr lang="tr-TR" altLang="en-US" dirty="0" smtClean="0"/>
              <a:t>	    </a:t>
            </a:r>
            <a:r>
              <a:rPr lang="en-US" altLang="en-US" dirty="0" smtClean="0"/>
              <a:t>= (current assets – inventory)/ Current liabilities</a:t>
            </a:r>
            <a:endParaRPr lang="tr-TR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71472" y="857232"/>
            <a:ext cx="2500330" cy="54292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3929058" y="857232"/>
            <a:ext cx="4929222" cy="54292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3 Oval"/>
          <p:cNvSpPr/>
          <p:nvPr/>
        </p:nvSpPr>
        <p:spPr>
          <a:xfrm>
            <a:off x="857224" y="1071546"/>
            <a:ext cx="2000264" cy="192882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solidFill>
                  <a:schemeClr val="tx1"/>
                </a:solidFill>
              </a:rPr>
              <a:t>PROFITABILITY</a:t>
            </a:r>
            <a:endParaRPr lang="tr-TR" sz="1600" b="1" dirty="0">
              <a:solidFill>
                <a:schemeClr val="tx1"/>
              </a:solidFill>
            </a:endParaRPr>
          </a:p>
        </p:txBody>
      </p:sp>
      <p:sp>
        <p:nvSpPr>
          <p:cNvPr id="5" name="4 Oval"/>
          <p:cNvSpPr/>
          <p:nvPr/>
        </p:nvSpPr>
        <p:spPr>
          <a:xfrm>
            <a:off x="857224" y="3714752"/>
            <a:ext cx="2000264" cy="1928826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LIQUIDITY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6" name="5 Oval"/>
          <p:cNvSpPr/>
          <p:nvPr/>
        </p:nvSpPr>
        <p:spPr>
          <a:xfrm>
            <a:off x="4286248" y="1071546"/>
            <a:ext cx="1928826" cy="1928826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FINANCING</a:t>
            </a:r>
            <a:endParaRPr lang="tr-TR" dirty="0"/>
          </a:p>
        </p:txBody>
      </p:sp>
      <p:sp>
        <p:nvSpPr>
          <p:cNvPr id="7" name="6 Oval"/>
          <p:cNvSpPr/>
          <p:nvPr/>
        </p:nvSpPr>
        <p:spPr>
          <a:xfrm>
            <a:off x="6715140" y="1142984"/>
            <a:ext cx="1857388" cy="1928826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OPERATING</a:t>
            </a:r>
            <a:endParaRPr lang="tr-TR" dirty="0"/>
          </a:p>
        </p:txBody>
      </p:sp>
      <p:sp>
        <p:nvSpPr>
          <p:cNvPr id="8" name="7 Oval"/>
          <p:cNvSpPr/>
          <p:nvPr/>
        </p:nvSpPr>
        <p:spPr>
          <a:xfrm>
            <a:off x="5572132" y="3643314"/>
            <a:ext cx="1857388" cy="192882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INVESTING</a:t>
            </a:r>
            <a:endParaRPr lang="tr-TR" dirty="0"/>
          </a:p>
        </p:txBody>
      </p:sp>
      <p:cxnSp>
        <p:nvCxnSpPr>
          <p:cNvPr id="10" name="9 Düz Ok Bağlayıcısı"/>
          <p:cNvCxnSpPr/>
          <p:nvPr/>
        </p:nvCxnSpPr>
        <p:spPr>
          <a:xfrm>
            <a:off x="3071802" y="2000240"/>
            <a:ext cx="85725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rot="10800000">
            <a:off x="3071802" y="4857760"/>
            <a:ext cx="85725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Eğri Bağlayıcı"/>
          <p:cNvCxnSpPr/>
          <p:nvPr/>
        </p:nvCxnSpPr>
        <p:spPr>
          <a:xfrm rot="5400000">
            <a:off x="218358" y="3353486"/>
            <a:ext cx="1279320" cy="1588"/>
          </a:xfrm>
          <a:prstGeom prst="curvedConnector3">
            <a:avLst>
              <a:gd name="adj1" fmla="val 45389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Eğri Bağlayıcı"/>
          <p:cNvCxnSpPr/>
          <p:nvPr/>
        </p:nvCxnSpPr>
        <p:spPr>
          <a:xfrm rot="5400000" flipH="1" flipV="1">
            <a:off x="2218622" y="3353486"/>
            <a:ext cx="1279320" cy="1588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Düz Ok Bağlayıcısı"/>
          <p:cNvCxnSpPr/>
          <p:nvPr/>
        </p:nvCxnSpPr>
        <p:spPr>
          <a:xfrm rot="16200000" flipH="1">
            <a:off x="4714876" y="3071810"/>
            <a:ext cx="1000132" cy="857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Düz Ok Bağlayıcısı"/>
          <p:cNvCxnSpPr/>
          <p:nvPr/>
        </p:nvCxnSpPr>
        <p:spPr>
          <a:xfrm rot="5400000" flipH="1" flipV="1">
            <a:off x="7179487" y="3321843"/>
            <a:ext cx="928694" cy="5715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Düz Ok Bağlayıcısı"/>
          <p:cNvCxnSpPr/>
          <p:nvPr/>
        </p:nvCxnSpPr>
        <p:spPr>
          <a:xfrm rot="10800000">
            <a:off x="5929322" y="1214422"/>
            <a:ext cx="100013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Dikdörtgen"/>
          <p:cNvSpPr/>
          <p:nvPr/>
        </p:nvSpPr>
        <p:spPr>
          <a:xfrm>
            <a:off x="928662" y="428604"/>
            <a:ext cx="17764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BUSINESS GOALS</a:t>
            </a:r>
            <a:endParaRPr lang="tr-TR" dirty="0"/>
          </a:p>
        </p:txBody>
      </p:sp>
      <p:sp>
        <p:nvSpPr>
          <p:cNvPr id="53" name="52 Dikdörtgen"/>
          <p:cNvSpPr/>
          <p:nvPr/>
        </p:nvSpPr>
        <p:spPr>
          <a:xfrm>
            <a:off x="4857752" y="428604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smtClean="0"/>
              <a:t>BUSINESS ACTIVITIES</a:t>
            </a:r>
            <a:endParaRPr lang="tr-TR" dirty="0"/>
          </a:p>
        </p:txBody>
      </p:sp>
      <p:sp>
        <p:nvSpPr>
          <p:cNvPr id="54" name="53 Dikdörtgen"/>
          <p:cNvSpPr/>
          <p:nvPr/>
        </p:nvSpPr>
        <p:spPr>
          <a:xfrm>
            <a:off x="857224" y="0"/>
            <a:ext cx="7429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        </a:t>
            </a:r>
            <a:r>
              <a:rPr lang="tr-TR" sz="3200" dirty="0" err="1" smtClean="0"/>
              <a:t>Business</a:t>
            </a:r>
            <a:r>
              <a:rPr lang="tr-TR" sz="3200" dirty="0" smtClean="0"/>
              <a:t> </a:t>
            </a:r>
            <a:r>
              <a:rPr lang="tr-TR" sz="3200" dirty="0" err="1" smtClean="0"/>
              <a:t>Goals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/>
              <a:t>A</a:t>
            </a:r>
            <a:r>
              <a:rPr lang="tr-TR" sz="3200" dirty="0" err="1" smtClean="0"/>
              <a:t>ctivities</a:t>
            </a:r>
            <a:r>
              <a:rPr lang="tr-TR" sz="3200" dirty="0" smtClean="0"/>
              <a:t> </a:t>
            </a:r>
            <a:endParaRPr lang="tr-TR" sz="3200" dirty="0"/>
          </a:p>
        </p:txBody>
      </p:sp>
      <p:sp>
        <p:nvSpPr>
          <p:cNvPr id="55" name="54 Dikdörtgen"/>
          <p:cNvSpPr/>
          <p:nvPr/>
        </p:nvSpPr>
        <p:spPr>
          <a:xfrm>
            <a:off x="3643306" y="6286520"/>
            <a:ext cx="1167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Exhibit</a:t>
            </a:r>
            <a:r>
              <a:rPr lang="tr-TR" dirty="0" smtClean="0"/>
              <a:t> 1.2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071546"/>
            <a:ext cx="91439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Leverage (Capital Structure) Ratios</a:t>
            </a:r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altLang="en-US" b="1" dirty="0">
              <a:solidFill>
                <a:schemeClr val="tx2"/>
              </a:solidFill>
            </a:endParaRPr>
          </a:p>
          <a:p>
            <a:r>
              <a:rPr lang="en-US" b="1" kern="0" dirty="0" smtClean="0">
                <a:solidFill>
                  <a:schemeClr val="accent2"/>
                </a:solidFill>
              </a:rPr>
              <a:t>Debt to equity ratio (DE ratio): </a:t>
            </a:r>
            <a:r>
              <a:rPr lang="en-US" b="0" dirty="0" smtClean="0"/>
              <a:t>It refers a company’s capital structure and whether the company is more reliant on borrowings (debt) or shareholder capital (equity) to fund assets and activities.</a:t>
            </a:r>
            <a:endParaRPr lang="tr-TR" b="0" dirty="0" smtClean="0"/>
          </a:p>
          <a:p>
            <a:endParaRPr lang="tr-TR" dirty="0"/>
          </a:p>
          <a:p>
            <a:endParaRPr lang="tr-TR" b="0" dirty="0" smtClean="0"/>
          </a:p>
          <a:p>
            <a:endParaRPr lang="tr-TR" dirty="0"/>
          </a:p>
          <a:p>
            <a:endParaRPr lang="tr-TR" b="0" dirty="0" smtClean="0"/>
          </a:p>
          <a:p>
            <a:endParaRPr lang="tr-TR" altLang="en-US" dirty="0">
              <a:solidFill>
                <a:schemeClr val="tx2"/>
              </a:solidFill>
            </a:endParaRPr>
          </a:p>
          <a:p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altLang="en-US" b="1" dirty="0">
              <a:solidFill>
                <a:schemeClr val="tx2"/>
              </a:solidFill>
            </a:endParaRPr>
          </a:p>
          <a:p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altLang="en-US" b="1" dirty="0">
              <a:solidFill>
                <a:schemeClr val="tx2"/>
              </a:solidFill>
            </a:endParaRPr>
          </a:p>
          <a:p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b="1" dirty="0">
              <a:solidFill>
                <a:schemeClr val="tx2"/>
              </a:solidFill>
            </a:endParaRPr>
          </a:p>
          <a:p>
            <a:endParaRPr lang="tr-TR" dirty="0">
              <a:solidFill>
                <a:schemeClr val="tx2"/>
              </a:solidFill>
            </a:endParaRPr>
          </a:p>
        </p:txBody>
      </p:sp>
      <p:graphicFrame>
        <p:nvGraphicFramePr>
          <p:cNvPr id="2051" name="Object 1"/>
          <p:cNvGraphicFramePr>
            <a:graphicFrameLocks noChangeAspect="1"/>
          </p:cNvGraphicFramePr>
          <p:nvPr/>
        </p:nvGraphicFramePr>
        <p:xfrm>
          <a:off x="2438400" y="4113213"/>
          <a:ext cx="5105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معادلة" r:id="rId3" imgW="3365500" imgH="660400" progId="Equation.3">
                  <p:embed/>
                </p:oleObj>
              </mc:Choice>
              <mc:Fallback>
                <p:oleObj name="معادلة" r:id="rId3" imgW="3365500" imgH="660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113213"/>
                        <a:ext cx="51054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2551837"/>
            <a:ext cx="89297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kern="0" dirty="0">
                <a:solidFill>
                  <a:schemeClr val="accent2"/>
                </a:solidFill>
              </a:rPr>
              <a:t>Total liabilities to total tangible assets (TLTAI): </a:t>
            </a:r>
            <a:r>
              <a:rPr lang="en-US" dirty="0"/>
              <a:t>This ratio provides the relationship between a company’s liabilities and tangible assets. Tangible assets are defined as physical assets, such as property, cash, inventory and receivables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2943225" y="4724400"/>
          <a:ext cx="48561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معادلة" r:id="rId3" imgW="3200400" imgH="660400" progId="Equation.3">
                  <p:embed/>
                </p:oleObj>
              </mc:Choice>
              <mc:Fallback>
                <p:oleObj name="معادلة" r:id="rId3" imgW="3200400" imgH="660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4724400"/>
                        <a:ext cx="48561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28586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kern="0" dirty="0" smtClean="0">
                <a:solidFill>
                  <a:schemeClr val="accent2"/>
                </a:solidFill>
              </a:rPr>
              <a:t>Interest cover ratio: </a:t>
            </a:r>
            <a:r>
              <a:rPr lang="en-US" b="0" dirty="0" smtClean="0"/>
              <a:t>measures company’s ability to meet interest expenses on debt using profits.</a:t>
            </a:r>
            <a:r>
              <a:rPr lang="en-US" kern="0" dirty="0" smtClean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dirty="0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366713" y="3487738"/>
          <a:ext cx="8812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معادلة" r:id="rId3" imgW="6489700" imgH="609600" progId="Equation.3">
                  <p:embed/>
                </p:oleObj>
              </mc:Choice>
              <mc:Fallback>
                <p:oleObj name="معادلة" r:id="rId3" imgW="6489700" imgH="609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7738"/>
                        <a:ext cx="8812212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071546"/>
            <a:ext cx="89297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kern="0" dirty="0" smtClean="0">
              <a:solidFill>
                <a:schemeClr val="accent2"/>
              </a:solidFill>
            </a:endParaRPr>
          </a:p>
          <a:p>
            <a:endParaRPr lang="tr-TR" b="1" kern="0" dirty="0">
              <a:solidFill>
                <a:schemeClr val="accent2"/>
              </a:solidFill>
            </a:endParaRPr>
          </a:p>
          <a:p>
            <a:endParaRPr lang="tr-TR" b="1" kern="0" dirty="0" smtClean="0">
              <a:solidFill>
                <a:schemeClr val="accent2"/>
              </a:solidFill>
            </a:endParaRPr>
          </a:p>
          <a:p>
            <a:endParaRPr lang="tr-TR" b="1" kern="0" dirty="0">
              <a:solidFill>
                <a:schemeClr val="accent2"/>
              </a:solidFill>
            </a:endParaRPr>
          </a:p>
          <a:p>
            <a:endParaRPr lang="tr-TR" b="1" kern="0" dirty="0" smtClean="0">
              <a:solidFill>
                <a:schemeClr val="accent2"/>
              </a:solidFill>
            </a:endParaRPr>
          </a:p>
          <a:p>
            <a:endParaRPr lang="tr-TR" b="1" kern="0" dirty="0">
              <a:solidFill>
                <a:schemeClr val="accent2"/>
              </a:solidFill>
            </a:endParaRPr>
          </a:p>
          <a:p>
            <a:endParaRPr lang="tr-TR" b="1" kern="0" dirty="0" smtClean="0">
              <a:solidFill>
                <a:schemeClr val="accent2"/>
              </a:solidFill>
            </a:endParaRPr>
          </a:p>
          <a:p>
            <a:r>
              <a:rPr lang="en-US" b="1" kern="0" dirty="0" smtClean="0">
                <a:solidFill>
                  <a:schemeClr val="accent2"/>
                </a:solidFill>
              </a:rPr>
              <a:t>Net debt to equity ratio: </a:t>
            </a:r>
            <a:r>
              <a:rPr lang="en-US" b="0" dirty="0" smtClean="0"/>
              <a:t>This represents the level of risk associated with the company’s funding source. It is a useful internal measure to review the balance between interest bearing debt and shareholders’ equity for the purpose of improving company capacity to meet debt repayments and/or return on equity.</a:t>
            </a:r>
            <a:endParaRPr lang="tr-TR" b="0" dirty="0" smtClean="0"/>
          </a:p>
          <a:p>
            <a:endParaRPr lang="tr-TR" dirty="0"/>
          </a:p>
          <a:p>
            <a:endParaRPr lang="tr-TR" b="0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graphicFrame>
        <p:nvGraphicFramePr>
          <p:cNvPr id="5123" name="Object 1"/>
          <p:cNvGraphicFramePr>
            <a:graphicFrameLocks noChangeAspect="1"/>
          </p:cNvGraphicFramePr>
          <p:nvPr/>
        </p:nvGraphicFramePr>
        <p:xfrm>
          <a:off x="1905000" y="5257800"/>
          <a:ext cx="5880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معادلة" r:id="rId3" imgW="5880100" imgH="723900" progId="Equation.3">
                  <p:embed/>
                </p:oleObj>
              </mc:Choice>
              <mc:Fallback>
                <p:oleObj name="معادلة" r:id="rId3" imgW="5880100" imgH="723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257800"/>
                        <a:ext cx="58801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142984"/>
            <a:ext cx="914399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accent1"/>
                </a:solidFill>
              </a:rPr>
              <a:t>Profitability Ratios</a:t>
            </a:r>
            <a:endParaRPr lang="tr-TR" altLang="en-US" b="1" dirty="0" smtClean="0">
              <a:solidFill>
                <a:schemeClr val="accent1"/>
              </a:solidFill>
            </a:endParaRPr>
          </a:p>
          <a:p>
            <a:endParaRPr lang="tr-TR" b="1" dirty="0">
              <a:solidFill>
                <a:schemeClr val="accent1"/>
              </a:solidFill>
            </a:endParaRPr>
          </a:p>
          <a:p>
            <a:endParaRPr lang="tr-TR" b="1" dirty="0" smtClean="0">
              <a:solidFill>
                <a:schemeClr val="accent1"/>
              </a:solidFill>
            </a:endParaRPr>
          </a:p>
          <a:p>
            <a:r>
              <a:rPr lang="en-US" kern="0" dirty="0" smtClean="0">
                <a:solidFill>
                  <a:schemeClr val="accent2"/>
                </a:solidFill>
              </a:rPr>
              <a:t>Gross profit margin: </a:t>
            </a:r>
            <a:r>
              <a:rPr lang="en-US" b="0" dirty="0" smtClean="0"/>
              <a:t>Gross profit margin tells us what percentage of a company’s sales revenue would remain after deducting the cost of goods sold.</a:t>
            </a:r>
            <a:r>
              <a:rPr lang="en-US" kern="0" dirty="0" smtClean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en-US" kern="0" dirty="0" smtClean="0">
              <a:solidFill>
                <a:srgbClr val="E88A00"/>
              </a:solidFill>
            </a:endParaRPr>
          </a:p>
          <a:p>
            <a:endParaRPr lang="tr-TR" dirty="0">
              <a:solidFill>
                <a:schemeClr val="accent1"/>
              </a:solidFill>
            </a:endParaRPr>
          </a:p>
        </p:txBody>
      </p:sp>
      <p:graphicFrame>
        <p:nvGraphicFramePr>
          <p:cNvPr id="6146" name="Object 1"/>
          <p:cNvGraphicFramePr>
            <a:graphicFrameLocks noChangeAspect="1"/>
          </p:cNvGraphicFramePr>
          <p:nvPr/>
        </p:nvGraphicFramePr>
        <p:xfrm>
          <a:off x="15875" y="3886200"/>
          <a:ext cx="916305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3517900" imgH="355600" progId="Equation.3">
                  <p:embed/>
                </p:oleObj>
              </mc:Choice>
              <mc:Fallback>
                <p:oleObj name="Equation" r:id="rId3" imgW="3517900" imgH="355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" y="3886200"/>
                        <a:ext cx="9163050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35729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kern="0" dirty="0">
                <a:solidFill>
                  <a:schemeClr val="accent2"/>
                </a:solidFill>
              </a:rPr>
              <a:t>Net profit margin: </a:t>
            </a:r>
            <a:r>
              <a:rPr lang="en-US" dirty="0"/>
              <a:t>Net profit margin meanwhile indicates what percentage of a company’s sales revenue would remain after all costs have been taken into account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defRPr/>
            </a:pPr>
            <a:endParaRPr lang="tr-TR" dirty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7170" name="Object 1"/>
          <p:cNvGraphicFramePr>
            <a:graphicFrameLocks noChangeAspect="1"/>
          </p:cNvGraphicFramePr>
          <p:nvPr/>
        </p:nvGraphicFramePr>
        <p:xfrm>
          <a:off x="2076450" y="3886200"/>
          <a:ext cx="542607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082800" imgH="355600" progId="Equation.3">
                  <p:embed/>
                </p:oleObj>
              </mc:Choice>
              <mc:Fallback>
                <p:oleObj name="Equation" r:id="rId3" imgW="2082800" imgH="355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3886200"/>
                        <a:ext cx="5426075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571612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kern="0" dirty="0">
                <a:solidFill>
                  <a:schemeClr val="accent2"/>
                </a:solidFill>
              </a:rPr>
              <a:t>Return on assets (ROA): </a:t>
            </a:r>
            <a:r>
              <a:rPr lang="en-US" dirty="0"/>
              <a:t>It is a measurement of management performance. ROA tells the investor how well a company uses its assets to generate income. A higher ROA denotes a higher level of management performance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8194" name="Object 1"/>
          <p:cNvGraphicFramePr>
            <a:graphicFrameLocks noChangeAspect="1"/>
          </p:cNvGraphicFramePr>
          <p:nvPr/>
        </p:nvGraphicFramePr>
        <p:xfrm>
          <a:off x="806450" y="4352925"/>
          <a:ext cx="806767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3352800" imgH="419100" progId="Equation.3">
                  <p:embed/>
                </p:oleObj>
              </mc:Choice>
              <mc:Fallback>
                <p:oleObj name="Equation" r:id="rId3" imgW="33528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4352925"/>
                        <a:ext cx="8067675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92867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tr-TR" b="1" kern="0" dirty="0" smtClean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 smtClean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 smtClean="0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n-US" b="1" kern="0" dirty="0" smtClean="0">
                <a:solidFill>
                  <a:schemeClr val="accent2"/>
                </a:solidFill>
              </a:rPr>
              <a:t>Return </a:t>
            </a:r>
            <a:r>
              <a:rPr lang="en-US" b="1" kern="0" dirty="0">
                <a:solidFill>
                  <a:schemeClr val="accent2"/>
                </a:solidFill>
              </a:rPr>
              <a:t>on equity (ROE): </a:t>
            </a:r>
            <a:r>
              <a:rPr lang="en-US" dirty="0"/>
              <a:t>It is another measurement of management performance. ROE tells the investor how well a company has used the capital from its shareholders to generate profits. A higher ROE denotes a higher level of management performance.</a:t>
            </a:r>
            <a:r>
              <a:rPr lang="en-US" kern="0" dirty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9218" name="Object 1"/>
          <p:cNvGraphicFramePr>
            <a:graphicFrameLocks noChangeAspect="1"/>
          </p:cNvGraphicFramePr>
          <p:nvPr/>
        </p:nvGraphicFramePr>
        <p:xfrm>
          <a:off x="1955800" y="4953000"/>
          <a:ext cx="5949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2895600" imgH="381000" progId="Equation.3">
                  <p:embed/>
                </p:oleObj>
              </mc:Choice>
              <mc:Fallback>
                <p:oleObj name="Equation" r:id="rId3" imgW="2895600" imgH="381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953000"/>
                        <a:ext cx="59499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357298"/>
            <a:ext cx="9144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accent1"/>
                </a:solidFill>
              </a:rPr>
              <a:t>Valuation Ratios</a:t>
            </a:r>
            <a:endParaRPr lang="tr-TR" altLang="en-US" b="1" dirty="0" smtClean="0">
              <a:solidFill>
                <a:schemeClr val="accent1"/>
              </a:solidFill>
            </a:endParaRPr>
          </a:p>
          <a:p>
            <a:endParaRPr lang="tr-TR" altLang="en-US" b="1" dirty="0">
              <a:solidFill>
                <a:schemeClr val="accent1"/>
              </a:solidFill>
            </a:endParaRPr>
          </a:p>
          <a:p>
            <a:r>
              <a:rPr lang="en-US" sz="2000" b="1" kern="0" dirty="0" smtClean="0">
                <a:solidFill>
                  <a:schemeClr val="accent2"/>
                </a:solidFill>
              </a:rPr>
              <a:t>Price to earnings ratio (PE): </a:t>
            </a:r>
            <a:r>
              <a:rPr lang="en-US" b="0" kern="0" dirty="0" smtClean="0"/>
              <a:t>It </a:t>
            </a:r>
            <a:r>
              <a:rPr lang="en-US" b="0" dirty="0" smtClean="0"/>
              <a:t>assess a company’s value. It measures company’s current share price relative to its per-share earnings.</a:t>
            </a:r>
            <a:endParaRPr lang="tr-TR" b="0" dirty="0" smtClean="0"/>
          </a:p>
          <a:p>
            <a:endParaRPr lang="tr-TR" dirty="0"/>
          </a:p>
          <a:p>
            <a:endParaRPr lang="tr-TR" b="0" dirty="0" smtClean="0"/>
          </a:p>
          <a:p>
            <a:endParaRPr lang="tr-TR" dirty="0"/>
          </a:p>
          <a:p>
            <a:endParaRPr lang="en-US" b="0" dirty="0" smtClean="0"/>
          </a:p>
          <a:p>
            <a:endParaRPr lang="tr-TR" altLang="en-US" b="1" dirty="0" smtClean="0">
              <a:solidFill>
                <a:schemeClr val="accent1"/>
              </a:solidFill>
            </a:endParaRPr>
          </a:p>
          <a:p>
            <a:endParaRPr lang="tr-TR" altLang="en-US" b="1" dirty="0">
              <a:solidFill>
                <a:schemeClr val="accent1"/>
              </a:solidFill>
            </a:endParaRPr>
          </a:p>
          <a:p>
            <a:endParaRPr lang="tr-TR" altLang="en-US" b="1" dirty="0" smtClean="0">
              <a:solidFill>
                <a:schemeClr val="accent1"/>
              </a:solidFill>
            </a:endParaRPr>
          </a:p>
          <a:p>
            <a:endParaRPr lang="tr-TR" b="1" dirty="0">
              <a:solidFill>
                <a:schemeClr val="accent1"/>
              </a:solidFill>
            </a:endParaRPr>
          </a:p>
          <a:p>
            <a:endParaRPr lang="tr-TR" dirty="0">
              <a:solidFill>
                <a:schemeClr val="accent1"/>
              </a:solidFill>
            </a:endParaRPr>
          </a:p>
        </p:txBody>
      </p:sp>
      <p:graphicFrame>
        <p:nvGraphicFramePr>
          <p:cNvPr id="10242" name="Object 1"/>
          <p:cNvGraphicFramePr>
            <a:graphicFrameLocks noChangeAspect="1"/>
          </p:cNvGraphicFramePr>
          <p:nvPr/>
        </p:nvGraphicFramePr>
        <p:xfrm>
          <a:off x="3565525" y="3276600"/>
          <a:ext cx="32305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1282700" imgH="381000" progId="Equation.3">
                  <p:embed/>
                </p:oleObj>
              </mc:Choice>
              <mc:Fallback>
                <p:oleObj name="Equation" r:id="rId3" imgW="1282700" imgH="381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525" y="3276600"/>
                        <a:ext cx="3230563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500175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kern="0" dirty="0">
                <a:solidFill>
                  <a:schemeClr val="accent2"/>
                </a:solidFill>
              </a:rPr>
              <a:t>Price/earnings to growth ratio (PEG): </a:t>
            </a:r>
            <a:r>
              <a:rPr lang="en-US" dirty="0"/>
              <a:t>The </a:t>
            </a:r>
            <a:r>
              <a:rPr lang="en-US" i="1" dirty="0"/>
              <a:t>PEG ratio </a:t>
            </a:r>
            <a:r>
              <a:rPr lang="en-US" dirty="0"/>
              <a:t>acts as a measure of company’s value that takes into account future growth. </a:t>
            </a:r>
            <a:endParaRPr lang="tr-TR" dirty="0" smtClean="0"/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11266" name="Object 1"/>
          <p:cNvGraphicFramePr>
            <a:graphicFrameLocks noChangeAspect="1"/>
          </p:cNvGraphicFramePr>
          <p:nvPr/>
        </p:nvGraphicFramePr>
        <p:xfrm>
          <a:off x="3597275" y="3276600"/>
          <a:ext cx="31654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1257300" imgH="381000" progId="Equation.3">
                  <p:embed/>
                </p:oleObj>
              </mc:Choice>
              <mc:Fallback>
                <p:oleObj name="Equation" r:id="rId3" imgW="1257300" imgH="381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3276600"/>
                        <a:ext cx="3165475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Business</a:t>
            </a:r>
            <a:r>
              <a:rPr lang="tr-TR" dirty="0" smtClean="0"/>
              <a:t> </a:t>
            </a:r>
            <a:r>
              <a:rPr lang="tr-TR" dirty="0" err="1" smtClean="0"/>
              <a:t>goals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activities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 </a:t>
            </a:r>
            <a:r>
              <a:rPr lang="tr-TR" dirty="0" err="1" smtClean="0"/>
              <a:t>business</a:t>
            </a:r>
            <a:r>
              <a:rPr lang="tr-TR" dirty="0" smtClean="0"/>
              <a:t> is an </a:t>
            </a:r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aims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sell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services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customers</a:t>
            </a:r>
            <a:r>
              <a:rPr lang="tr-TR" dirty="0" smtClean="0"/>
              <a:t> at </a:t>
            </a:r>
            <a:r>
              <a:rPr lang="tr-TR" dirty="0" err="1" smtClean="0"/>
              <a:t>prices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provide</a:t>
            </a:r>
            <a:r>
              <a:rPr lang="tr-TR" dirty="0" smtClean="0"/>
              <a:t> an </a:t>
            </a:r>
            <a:r>
              <a:rPr lang="tr-TR" dirty="0" err="1" smtClean="0"/>
              <a:t>adequate</a:t>
            </a:r>
            <a:r>
              <a:rPr lang="tr-TR" dirty="0" smtClean="0"/>
              <a:t> </a:t>
            </a:r>
            <a:r>
              <a:rPr lang="tr-TR" dirty="0" err="1" smtClean="0"/>
              <a:t>return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owners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Nike</a:t>
            </a:r>
            <a:r>
              <a:rPr lang="tr-TR" dirty="0" smtClean="0"/>
              <a:t> , </a:t>
            </a:r>
            <a:r>
              <a:rPr lang="tr-TR" dirty="0" err="1" smtClean="0"/>
              <a:t>Inc</a:t>
            </a:r>
            <a:r>
              <a:rPr lang="tr-TR" dirty="0" smtClean="0"/>
              <a:t>.      </a:t>
            </a:r>
            <a:r>
              <a:rPr lang="tr-TR" i="1" dirty="0" err="1" smtClean="0"/>
              <a:t>Athletic</a:t>
            </a:r>
            <a:r>
              <a:rPr lang="tr-TR" i="1" dirty="0" smtClean="0"/>
              <a:t> </a:t>
            </a:r>
            <a:r>
              <a:rPr lang="tr-TR" i="1" dirty="0" err="1" smtClean="0"/>
              <a:t>footwear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clothing</a:t>
            </a:r>
            <a:endParaRPr lang="tr-TR" i="1" dirty="0" smtClean="0"/>
          </a:p>
          <a:p>
            <a:r>
              <a:rPr lang="tr-TR" dirty="0" err="1" smtClean="0"/>
              <a:t>Burger</a:t>
            </a:r>
            <a:r>
              <a:rPr lang="tr-TR" dirty="0" smtClean="0"/>
              <a:t> </a:t>
            </a:r>
            <a:r>
              <a:rPr lang="tr-TR" dirty="0" err="1"/>
              <a:t>K</a:t>
            </a:r>
            <a:r>
              <a:rPr lang="tr-TR" dirty="0" err="1" smtClean="0"/>
              <a:t>ing</a:t>
            </a:r>
            <a:r>
              <a:rPr lang="tr-TR" dirty="0" smtClean="0"/>
              <a:t> </a:t>
            </a:r>
            <a:r>
              <a:rPr lang="tr-TR" dirty="0" err="1"/>
              <a:t>H</a:t>
            </a:r>
            <a:r>
              <a:rPr lang="tr-TR" dirty="0" err="1" smtClean="0"/>
              <a:t>oldings</a:t>
            </a:r>
            <a:r>
              <a:rPr lang="tr-TR" dirty="0" smtClean="0"/>
              <a:t>,</a:t>
            </a:r>
            <a:r>
              <a:rPr lang="tr-TR" dirty="0" err="1" smtClean="0"/>
              <a:t>Inc</a:t>
            </a:r>
            <a:r>
              <a:rPr lang="tr-TR" dirty="0" smtClean="0"/>
              <a:t>.           </a:t>
            </a:r>
            <a:r>
              <a:rPr lang="tr-TR" i="1" dirty="0" err="1" smtClean="0"/>
              <a:t>Food</a:t>
            </a:r>
            <a:r>
              <a:rPr lang="tr-TR" i="1" dirty="0" smtClean="0"/>
              <a:t> service</a:t>
            </a:r>
          </a:p>
          <a:p>
            <a:r>
              <a:rPr lang="tr-TR" dirty="0" err="1" smtClean="0"/>
              <a:t>Starbucks</a:t>
            </a:r>
            <a:r>
              <a:rPr lang="tr-TR" dirty="0" smtClean="0"/>
              <a:t> </a:t>
            </a:r>
            <a:r>
              <a:rPr lang="tr-TR" dirty="0" err="1"/>
              <a:t>C</a:t>
            </a:r>
            <a:r>
              <a:rPr lang="tr-TR" dirty="0" err="1" smtClean="0"/>
              <a:t>orp</a:t>
            </a:r>
            <a:r>
              <a:rPr lang="tr-TR" dirty="0" smtClean="0"/>
              <a:t>.    </a:t>
            </a:r>
            <a:r>
              <a:rPr lang="tr-TR" i="1" dirty="0" err="1" smtClean="0"/>
              <a:t>Coffee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related</a:t>
            </a:r>
            <a:r>
              <a:rPr lang="tr-TR" i="1" dirty="0" smtClean="0"/>
              <a:t> service</a:t>
            </a:r>
            <a:endParaRPr lang="tr-TR" i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500174"/>
            <a:ext cx="91439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accent1"/>
                </a:solidFill>
              </a:rPr>
              <a:t>Turnover Ratios</a:t>
            </a:r>
            <a:endParaRPr lang="tr-TR" altLang="en-US" b="1" dirty="0" smtClean="0">
              <a:solidFill>
                <a:schemeClr val="accent1"/>
              </a:solidFill>
            </a:endParaRPr>
          </a:p>
          <a:p>
            <a:endParaRPr lang="tr-TR" b="1" dirty="0">
              <a:solidFill>
                <a:schemeClr val="accent1"/>
              </a:solidFill>
            </a:endParaRPr>
          </a:p>
          <a:p>
            <a:r>
              <a:rPr lang="en-US" b="1" kern="0" dirty="0" smtClean="0">
                <a:solidFill>
                  <a:schemeClr val="accent2"/>
                </a:solidFill>
              </a:rPr>
              <a:t>Inventory turnover: </a:t>
            </a:r>
            <a:r>
              <a:rPr lang="en-US" b="0" dirty="0" smtClean="0"/>
              <a:t>It is  a measure of the number of times </a:t>
            </a:r>
            <a:r>
              <a:rPr lang="en-US" dirty="0" smtClean="0"/>
              <a:t>inventory</a:t>
            </a:r>
            <a:r>
              <a:rPr lang="en-US" b="0" dirty="0" smtClean="0"/>
              <a:t> is sold or used in a time period such as a year</a:t>
            </a:r>
            <a:r>
              <a:rPr lang="en-US" kern="0" dirty="0" smtClean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en-US" kern="0" dirty="0" smtClean="0">
              <a:solidFill>
                <a:srgbClr val="E88A00"/>
              </a:solidFill>
            </a:endParaRPr>
          </a:p>
          <a:p>
            <a:endParaRPr lang="tr-TR" dirty="0">
              <a:solidFill>
                <a:schemeClr val="accent1"/>
              </a:solidFill>
            </a:endParaRPr>
          </a:p>
        </p:txBody>
      </p:sp>
      <p:graphicFrame>
        <p:nvGraphicFramePr>
          <p:cNvPr id="12290" name="Object 1"/>
          <p:cNvGraphicFramePr>
            <a:graphicFrameLocks noChangeAspect="1"/>
          </p:cNvGraphicFramePr>
          <p:nvPr/>
        </p:nvGraphicFramePr>
        <p:xfrm>
          <a:off x="2209800" y="3886200"/>
          <a:ext cx="6629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2082800" imgH="381000" progId="Equation.3">
                  <p:embed/>
                </p:oleObj>
              </mc:Choice>
              <mc:Fallback>
                <p:oleObj name="Equation" r:id="rId3" imgW="2082800" imgH="381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86200"/>
                        <a:ext cx="66294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571480"/>
            <a:ext cx="828677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 smtClean="0">
                <a:solidFill>
                  <a:schemeClr val="accent1"/>
                </a:solidFill>
              </a:rPr>
              <a:t>The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two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major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goals</a:t>
            </a:r>
            <a:r>
              <a:rPr lang="tr-TR" sz="2800" dirty="0" smtClean="0">
                <a:solidFill>
                  <a:schemeClr val="accent1"/>
                </a:solidFill>
              </a:rPr>
              <a:t> of </a:t>
            </a:r>
            <a:r>
              <a:rPr lang="tr-TR" sz="2800" dirty="0" err="1" smtClean="0">
                <a:solidFill>
                  <a:schemeClr val="accent1"/>
                </a:solidFill>
              </a:rPr>
              <a:t>all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businesses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are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profitabilitiy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and</a:t>
            </a:r>
            <a:r>
              <a:rPr lang="tr-TR" sz="2800" dirty="0" smtClean="0">
                <a:solidFill>
                  <a:schemeClr val="accent1"/>
                </a:solidFill>
              </a:rPr>
              <a:t> </a:t>
            </a:r>
            <a:r>
              <a:rPr lang="tr-TR" sz="2800" dirty="0" err="1" smtClean="0">
                <a:solidFill>
                  <a:schemeClr val="accent1"/>
                </a:solidFill>
              </a:rPr>
              <a:t>liquidity</a:t>
            </a:r>
            <a:r>
              <a:rPr lang="tr-TR" sz="2800" dirty="0" smtClean="0">
                <a:solidFill>
                  <a:schemeClr val="accent1"/>
                </a:solidFill>
              </a:rPr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>
              <a:buFont typeface="Wingdings" pitchFamily="2" charset="2"/>
              <a:buChar char="§"/>
            </a:pPr>
            <a:r>
              <a:rPr lang="tr-TR" sz="2800" dirty="0" err="1" smtClean="0">
                <a:solidFill>
                  <a:schemeClr val="accent2"/>
                </a:solidFill>
              </a:rPr>
              <a:t>Profitability</a:t>
            </a:r>
            <a:r>
              <a:rPr lang="tr-TR" sz="2800" dirty="0" smtClean="0"/>
              <a:t> is 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ability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earn</a:t>
            </a:r>
            <a:r>
              <a:rPr lang="tr-TR" sz="2800" dirty="0" smtClean="0"/>
              <a:t> </a:t>
            </a:r>
            <a:r>
              <a:rPr lang="tr-TR" sz="2800" dirty="0" err="1" smtClean="0"/>
              <a:t>enough</a:t>
            </a:r>
            <a:r>
              <a:rPr lang="tr-TR" sz="2800" dirty="0" smtClean="0"/>
              <a:t> </a:t>
            </a:r>
            <a:r>
              <a:rPr lang="tr-TR" sz="2800" dirty="0" err="1" smtClean="0"/>
              <a:t>income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attract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hold</a:t>
            </a:r>
            <a:r>
              <a:rPr lang="tr-TR" sz="2800" dirty="0" smtClean="0"/>
              <a:t> </a:t>
            </a:r>
            <a:r>
              <a:rPr lang="tr-TR" sz="2800" dirty="0" err="1" smtClean="0"/>
              <a:t>investment</a:t>
            </a:r>
            <a:r>
              <a:rPr lang="tr-TR" sz="2800" dirty="0" smtClean="0"/>
              <a:t> </a:t>
            </a:r>
            <a:r>
              <a:rPr lang="tr-TR" sz="2800" dirty="0" err="1" smtClean="0"/>
              <a:t>capital</a:t>
            </a:r>
            <a:r>
              <a:rPr lang="tr-TR" sz="2800" dirty="0" smtClean="0"/>
              <a:t>. </a:t>
            </a:r>
          </a:p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endParaRPr lang="tr-TR" dirty="0"/>
          </a:p>
          <a:p>
            <a:pPr>
              <a:buFont typeface="Wingdings" pitchFamily="2" charset="2"/>
              <a:buChar char="§"/>
            </a:pPr>
            <a:r>
              <a:rPr lang="tr-TR" sz="2800" dirty="0" err="1" smtClean="0">
                <a:solidFill>
                  <a:schemeClr val="accent2"/>
                </a:solidFill>
              </a:rPr>
              <a:t>Liquidity</a:t>
            </a:r>
            <a:r>
              <a:rPr lang="tr-TR" sz="2800" dirty="0" smtClean="0"/>
              <a:t> is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ability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have</a:t>
            </a:r>
            <a:r>
              <a:rPr lang="tr-TR" sz="2800" dirty="0" smtClean="0"/>
              <a:t> </a:t>
            </a:r>
            <a:r>
              <a:rPr lang="tr-TR" sz="2800" dirty="0" err="1" smtClean="0"/>
              <a:t>enough</a:t>
            </a:r>
            <a:r>
              <a:rPr lang="tr-TR" sz="2800" dirty="0" smtClean="0"/>
              <a:t> </a:t>
            </a:r>
            <a:r>
              <a:rPr lang="tr-TR" sz="2800" dirty="0" err="1" smtClean="0"/>
              <a:t>cash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pay </a:t>
            </a:r>
            <a:r>
              <a:rPr lang="tr-TR" sz="2800" dirty="0" err="1" smtClean="0"/>
              <a:t>debts</a:t>
            </a:r>
            <a:r>
              <a:rPr lang="tr-TR" sz="2800" dirty="0" smtClean="0"/>
              <a:t> </a:t>
            </a:r>
            <a:r>
              <a:rPr lang="tr-TR" sz="2800" dirty="0" err="1" smtClean="0"/>
              <a:t>when</a:t>
            </a:r>
            <a:r>
              <a:rPr lang="tr-TR" sz="2800" dirty="0" smtClean="0"/>
              <a:t> </a:t>
            </a:r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due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0"/>
            <a:ext cx="89297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dirty="0" err="1" smtClean="0"/>
              <a:t>Accounting</a:t>
            </a:r>
            <a:r>
              <a:rPr lang="tr-TR" sz="2000" dirty="0" smtClean="0"/>
              <a:t> as an </a:t>
            </a:r>
            <a:r>
              <a:rPr lang="tr-TR" sz="2000" dirty="0" err="1" smtClean="0"/>
              <a:t>Information</a:t>
            </a:r>
            <a:r>
              <a:rPr lang="tr-TR" sz="2000" dirty="0" smtClean="0"/>
              <a:t> </a:t>
            </a:r>
            <a:r>
              <a:rPr lang="tr-TR" sz="2000" dirty="0" err="1"/>
              <a:t>S</a:t>
            </a:r>
            <a:r>
              <a:rPr lang="tr-TR" sz="2000" dirty="0" err="1" smtClean="0"/>
              <a:t>ystem</a:t>
            </a:r>
            <a:endParaRPr lang="tr-TR" sz="2000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642910" y="1785926"/>
            <a:ext cx="1785950" cy="121444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BUSİNESS ACTİVİTİES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6215074" y="1785926"/>
            <a:ext cx="1571636" cy="121444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DECİSİON MAKERS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Yuvarlatılmış Dikdörtgen"/>
          <p:cNvSpPr/>
          <p:nvPr/>
        </p:nvSpPr>
        <p:spPr>
          <a:xfrm>
            <a:off x="5929322" y="4214818"/>
            <a:ext cx="1928826" cy="121444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chemeClr val="tx1"/>
                </a:solidFill>
              </a:rPr>
              <a:t>COMMUNİCATİON</a:t>
            </a: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7" name="6 Yuvarlatılmış Dikdörtgen"/>
          <p:cNvSpPr/>
          <p:nvPr/>
        </p:nvSpPr>
        <p:spPr>
          <a:xfrm>
            <a:off x="3357554" y="4214818"/>
            <a:ext cx="1785950" cy="12144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PROCESSİNG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7 Yuvarlatılmış Dikdörtgen"/>
          <p:cNvSpPr/>
          <p:nvPr/>
        </p:nvSpPr>
        <p:spPr>
          <a:xfrm>
            <a:off x="928662" y="4214818"/>
            <a:ext cx="1785950" cy="121444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>
                <a:solidFill>
                  <a:schemeClr val="tx1"/>
                </a:solidFill>
              </a:rPr>
              <a:t>MEASUREMENT</a:t>
            </a:r>
            <a:endParaRPr lang="tr-TR" sz="1700" dirty="0">
              <a:solidFill>
                <a:schemeClr val="tx1"/>
              </a:solidFill>
            </a:endParaRPr>
          </a:p>
        </p:txBody>
      </p:sp>
      <p:cxnSp>
        <p:nvCxnSpPr>
          <p:cNvPr id="12" name="11 Düz Ok Bağlayıcısı"/>
          <p:cNvCxnSpPr>
            <a:stCxn id="5" idx="1"/>
            <a:endCxn id="4" idx="3"/>
          </p:cNvCxnSpPr>
          <p:nvPr/>
        </p:nvCxnSpPr>
        <p:spPr>
          <a:xfrm rot="10800000">
            <a:off x="2428860" y="2393149"/>
            <a:ext cx="37862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Düz Ok Bağlayıcısı"/>
          <p:cNvCxnSpPr>
            <a:stCxn id="8" idx="3"/>
            <a:endCxn id="7" idx="1"/>
          </p:cNvCxnSpPr>
          <p:nvPr/>
        </p:nvCxnSpPr>
        <p:spPr>
          <a:xfrm>
            <a:off x="2714612" y="482204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>
            <a:stCxn id="7" idx="3"/>
            <a:endCxn id="6" idx="1"/>
          </p:cNvCxnSpPr>
          <p:nvPr/>
        </p:nvCxnSpPr>
        <p:spPr>
          <a:xfrm>
            <a:off x="5143504" y="482204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Dikdörtgen"/>
          <p:cNvSpPr/>
          <p:nvPr/>
        </p:nvSpPr>
        <p:spPr>
          <a:xfrm>
            <a:off x="785786" y="3786190"/>
            <a:ext cx="7215238" cy="19288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7" name="36 Düz Ok Bağlayıcısı"/>
          <p:cNvCxnSpPr>
            <a:endCxn id="5" idx="2"/>
          </p:cNvCxnSpPr>
          <p:nvPr/>
        </p:nvCxnSpPr>
        <p:spPr>
          <a:xfrm rot="5400000" flipH="1" flipV="1">
            <a:off x="6607983" y="339328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Düz Ok Bağlayıcısı"/>
          <p:cNvCxnSpPr>
            <a:stCxn id="4" idx="2"/>
          </p:cNvCxnSpPr>
          <p:nvPr/>
        </p:nvCxnSpPr>
        <p:spPr>
          <a:xfrm rot="16200000" flipH="1">
            <a:off x="1160835" y="3375421"/>
            <a:ext cx="785820" cy="35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Dikdörtgen"/>
          <p:cNvSpPr/>
          <p:nvPr/>
        </p:nvSpPr>
        <p:spPr>
          <a:xfrm>
            <a:off x="3786182" y="6072206"/>
            <a:ext cx="12202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err="1" smtClean="0"/>
              <a:t>Exhibit</a:t>
            </a:r>
            <a:r>
              <a:rPr lang="tr-TR" dirty="0" smtClean="0"/>
              <a:t> 1.1 </a:t>
            </a:r>
            <a:endParaRPr lang="tr-TR" dirty="0"/>
          </a:p>
        </p:txBody>
      </p:sp>
      <p:sp>
        <p:nvSpPr>
          <p:cNvPr id="52" name="51 Dikdörtgen"/>
          <p:cNvSpPr/>
          <p:nvPr/>
        </p:nvSpPr>
        <p:spPr>
          <a:xfrm>
            <a:off x="3571868" y="3786190"/>
            <a:ext cx="13323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/>
              <a:t>ACCOUNTİNG</a:t>
            </a:r>
            <a:endParaRPr lang="tr-TR" sz="1600" dirty="0"/>
          </a:p>
        </p:txBody>
      </p:sp>
      <p:sp>
        <p:nvSpPr>
          <p:cNvPr id="53" name="52 Dikdörtgen"/>
          <p:cNvSpPr/>
          <p:nvPr/>
        </p:nvSpPr>
        <p:spPr>
          <a:xfrm>
            <a:off x="3929058" y="2071678"/>
            <a:ext cx="878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Actions</a:t>
            </a:r>
            <a:endParaRPr lang="tr-TR" dirty="0"/>
          </a:p>
        </p:txBody>
      </p:sp>
      <p:sp>
        <p:nvSpPr>
          <p:cNvPr id="54" name="53 Dikdörtgen"/>
          <p:cNvSpPr/>
          <p:nvPr/>
        </p:nvSpPr>
        <p:spPr>
          <a:xfrm>
            <a:off x="1285852" y="3143248"/>
            <a:ext cx="620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Data</a:t>
            </a:r>
            <a:endParaRPr lang="tr-TR" dirty="0"/>
          </a:p>
        </p:txBody>
      </p:sp>
      <p:sp>
        <p:nvSpPr>
          <p:cNvPr id="55" name="54 Dikdörtgen"/>
          <p:cNvSpPr/>
          <p:nvPr/>
        </p:nvSpPr>
        <p:spPr>
          <a:xfrm>
            <a:off x="6286512" y="3214686"/>
            <a:ext cx="1296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İnformation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071546"/>
            <a:ext cx="9144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err="1" smtClean="0"/>
              <a:t>All</a:t>
            </a:r>
            <a:r>
              <a:rPr lang="tr-TR" sz="2000" dirty="0" smtClean="0"/>
              <a:t> </a:t>
            </a:r>
            <a:r>
              <a:rPr lang="tr-TR" sz="2000" dirty="0" err="1" smtClean="0"/>
              <a:t>companies</a:t>
            </a:r>
            <a:r>
              <a:rPr lang="tr-TR" sz="2000" dirty="0" smtClean="0"/>
              <a:t> , </a:t>
            </a:r>
            <a:r>
              <a:rPr lang="tr-TR" sz="2000" dirty="0" err="1" smtClean="0"/>
              <a:t>whether</a:t>
            </a:r>
            <a:r>
              <a:rPr lang="tr-TR" sz="2000" dirty="0" smtClean="0"/>
              <a:t> </a:t>
            </a:r>
            <a:r>
              <a:rPr lang="tr-TR" sz="2000" dirty="0" err="1" smtClean="0"/>
              <a:t>they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retails</a:t>
            </a:r>
            <a:r>
              <a:rPr lang="tr-TR" sz="2000" dirty="0" smtClean="0"/>
              <a:t> , </a:t>
            </a:r>
            <a:r>
              <a:rPr lang="tr-TR" sz="2000" dirty="0" err="1" smtClean="0"/>
              <a:t>manufacturers</a:t>
            </a:r>
            <a:r>
              <a:rPr lang="tr-TR" sz="2000" dirty="0" smtClean="0"/>
              <a:t>, </a:t>
            </a:r>
            <a:r>
              <a:rPr lang="tr-TR" sz="2000" dirty="0" err="1" smtClean="0"/>
              <a:t>or</a:t>
            </a:r>
            <a:r>
              <a:rPr lang="tr-TR" sz="2000" dirty="0" smtClean="0"/>
              <a:t> service </a:t>
            </a:r>
            <a:r>
              <a:rPr lang="tr-TR" sz="2000" dirty="0" err="1" smtClean="0"/>
              <a:t>providers</a:t>
            </a:r>
            <a:r>
              <a:rPr lang="tr-TR" sz="2000" dirty="0" smtClean="0"/>
              <a:t> , </a:t>
            </a:r>
            <a:r>
              <a:rPr lang="tr-TR" sz="2000" dirty="0" err="1" smtClean="0"/>
              <a:t>pursue</a:t>
            </a:r>
            <a:r>
              <a:rPr lang="tr-TR" sz="2000" dirty="0" smtClean="0"/>
              <a:t> </a:t>
            </a:r>
            <a:r>
              <a:rPr lang="tr-TR" sz="2000" dirty="0" err="1" smtClean="0"/>
              <a:t>their</a:t>
            </a:r>
            <a:r>
              <a:rPr lang="tr-TR" sz="2000" dirty="0" smtClean="0"/>
              <a:t> </a:t>
            </a:r>
            <a:r>
              <a:rPr lang="tr-TR" sz="2000" dirty="0" err="1" smtClean="0"/>
              <a:t>goals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</a:t>
            </a:r>
            <a:r>
              <a:rPr lang="tr-TR" sz="2000" dirty="0" err="1" smtClean="0"/>
              <a:t>engaging</a:t>
            </a:r>
            <a:r>
              <a:rPr lang="tr-TR" sz="2000" dirty="0" smtClean="0"/>
              <a:t> in </a:t>
            </a:r>
            <a:r>
              <a:rPr lang="tr-TR" sz="2000" dirty="0" err="1" smtClean="0">
                <a:solidFill>
                  <a:schemeClr val="accent2"/>
                </a:solidFill>
              </a:rPr>
              <a:t>operating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smtClean="0"/>
              <a:t>, </a:t>
            </a:r>
            <a:r>
              <a:rPr lang="tr-TR" sz="2000" dirty="0" err="1" smtClean="0">
                <a:solidFill>
                  <a:schemeClr val="accent2"/>
                </a:solidFill>
              </a:rPr>
              <a:t>investing</a:t>
            </a:r>
            <a:r>
              <a:rPr lang="tr-TR" sz="2000" dirty="0" smtClean="0"/>
              <a:t>,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>
                <a:solidFill>
                  <a:schemeClr val="accent2"/>
                </a:solidFill>
              </a:rPr>
              <a:t>financing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err="1" smtClean="0">
                <a:solidFill>
                  <a:schemeClr val="accent2"/>
                </a:solidFill>
              </a:rPr>
              <a:t>activities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algn="just">
              <a:buFont typeface="Wingdings" pitchFamily="2" charset="2"/>
              <a:buChar char="§"/>
            </a:pPr>
            <a:r>
              <a:rPr lang="tr-TR" sz="2000" dirty="0" err="1" smtClean="0">
                <a:solidFill>
                  <a:schemeClr val="accent2"/>
                </a:solidFill>
              </a:rPr>
              <a:t>Operating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err="1" smtClean="0">
                <a:solidFill>
                  <a:schemeClr val="accent2"/>
                </a:solidFill>
              </a:rPr>
              <a:t>activities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err="1" smtClean="0"/>
              <a:t>include</a:t>
            </a:r>
            <a:r>
              <a:rPr lang="tr-TR" sz="2000" dirty="0" smtClean="0"/>
              <a:t> </a:t>
            </a:r>
            <a:r>
              <a:rPr lang="tr-TR" sz="2000" dirty="0" err="1" smtClean="0"/>
              <a:t>buying</a:t>
            </a:r>
            <a:r>
              <a:rPr lang="tr-TR" sz="2000" dirty="0" smtClean="0"/>
              <a:t>, </a:t>
            </a:r>
            <a:r>
              <a:rPr lang="tr-TR" sz="2000" dirty="0" err="1" smtClean="0"/>
              <a:t>producing</a:t>
            </a:r>
            <a:r>
              <a:rPr lang="tr-TR" sz="2000" dirty="0" smtClean="0"/>
              <a:t>,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selling</a:t>
            </a:r>
            <a:r>
              <a:rPr lang="tr-TR" sz="2000" dirty="0" smtClean="0"/>
              <a:t> </a:t>
            </a:r>
            <a:r>
              <a:rPr lang="tr-TR" sz="2000" dirty="0" err="1" smtClean="0"/>
              <a:t>goods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services</a:t>
            </a:r>
            <a:r>
              <a:rPr lang="tr-TR" sz="2000" dirty="0" smtClean="0"/>
              <a:t>; </a:t>
            </a:r>
            <a:r>
              <a:rPr lang="tr-TR" sz="2000" dirty="0" err="1" smtClean="0"/>
              <a:t>hiring</a:t>
            </a:r>
            <a:r>
              <a:rPr lang="tr-TR" sz="2000" dirty="0" smtClean="0"/>
              <a:t> </a:t>
            </a:r>
            <a:r>
              <a:rPr lang="tr-TR" sz="2000" dirty="0" err="1" smtClean="0"/>
              <a:t>managers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other</a:t>
            </a:r>
            <a:r>
              <a:rPr lang="tr-TR" sz="2000" dirty="0" smtClean="0"/>
              <a:t> </a:t>
            </a:r>
            <a:r>
              <a:rPr lang="tr-TR" sz="2000" dirty="0" err="1" smtClean="0"/>
              <a:t>employees</a:t>
            </a:r>
            <a:r>
              <a:rPr lang="tr-TR" sz="2000" dirty="0" smtClean="0"/>
              <a:t> ;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paying</a:t>
            </a:r>
            <a:r>
              <a:rPr lang="tr-TR" sz="2000" dirty="0" smtClean="0"/>
              <a:t> </a:t>
            </a:r>
            <a:r>
              <a:rPr lang="tr-TR" sz="2000" dirty="0" err="1" smtClean="0"/>
              <a:t>taxes</a:t>
            </a:r>
            <a:r>
              <a:rPr lang="tr-TR" sz="2000" dirty="0" smtClean="0"/>
              <a:t>.</a:t>
            </a:r>
          </a:p>
          <a:p>
            <a:pPr algn="just">
              <a:buFont typeface="Wingdings" pitchFamily="2" charset="2"/>
              <a:buChar char="§"/>
            </a:pPr>
            <a:endParaRPr lang="tr-TR" sz="2000" dirty="0"/>
          </a:p>
          <a:p>
            <a:pPr algn="just">
              <a:buFont typeface="Wingdings" pitchFamily="2" charset="2"/>
              <a:buChar char="§"/>
            </a:pPr>
            <a:r>
              <a:rPr lang="tr-TR" sz="2000" dirty="0" err="1" smtClean="0">
                <a:solidFill>
                  <a:schemeClr val="accent2"/>
                </a:solidFill>
              </a:rPr>
              <a:t>İnvesting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err="1" smtClean="0">
                <a:solidFill>
                  <a:schemeClr val="accent2"/>
                </a:solidFill>
              </a:rPr>
              <a:t>activities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err="1" smtClean="0"/>
              <a:t>involve</a:t>
            </a:r>
            <a:r>
              <a:rPr lang="tr-TR" sz="2000" dirty="0" smtClean="0"/>
              <a:t> </a:t>
            </a:r>
            <a:r>
              <a:rPr lang="tr-TR" sz="2000" dirty="0" err="1" smtClean="0"/>
              <a:t>spending</a:t>
            </a:r>
            <a:r>
              <a:rPr lang="tr-TR" sz="2000" dirty="0" smtClean="0"/>
              <a:t> a </a:t>
            </a:r>
            <a:r>
              <a:rPr lang="tr-TR" sz="2000" dirty="0" err="1" smtClean="0"/>
              <a:t>company’s</a:t>
            </a:r>
            <a:r>
              <a:rPr lang="tr-TR" sz="2000" dirty="0" smtClean="0"/>
              <a:t> </a:t>
            </a:r>
            <a:r>
              <a:rPr lang="tr-TR" sz="2000" dirty="0" err="1" smtClean="0"/>
              <a:t>capital</a:t>
            </a:r>
            <a:r>
              <a:rPr lang="tr-TR" sz="2000" dirty="0" smtClean="0"/>
              <a:t> in </a:t>
            </a:r>
            <a:r>
              <a:rPr lang="tr-TR" sz="2000" dirty="0" err="1" smtClean="0"/>
              <a:t>ways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help</a:t>
            </a:r>
            <a:r>
              <a:rPr lang="tr-TR" sz="2000" dirty="0" smtClean="0"/>
              <a:t> it </a:t>
            </a:r>
            <a:r>
              <a:rPr lang="tr-TR" sz="2000" dirty="0" err="1" smtClean="0"/>
              <a:t>achieve</a:t>
            </a:r>
            <a:r>
              <a:rPr lang="tr-TR" sz="2000" dirty="0" smtClean="0"/>
              <a:t> </a:t>
            </a:r>
            <a:r>
              <a:rPr lang="tr-TR" sz="2000" dirty="0" err="1" smtClean="0"/>
              <a:t>its</a:t>
            </a:r>
            <a:r>
              <a:rPr lang="tr-TR" sz="2000" dirty="0" smtClean="0"/>
              <a:t> </a:t>
            </a:r>
            <a:r>
              <a:rPr lang="tr-TR" sz="2000" dirty="0" err="1" smtClean="0"/>
              <a:t>goals</a:t>
            </a:r>
            <a:r>
              <a:rPr lang="tr-TR" sz="2000" dirty="0" smtClean="0"/>
              <a:t>.</a:t>
            </a:r>
            <a:r>
              <a:rPr lang="tr-TR" sz="2000" dirty="0" err="1" smtClean="0"/>
              <a:t>They</a:t>
            </a:r>
            <a:r>
              <a:rPr lang="tr-TR" sz="2000" dirty="0" smtClean="0"/>
              <a:t> </a:t>
            </a:r>
            <a:r>
              <a:rPr lang="tr-TR" sz="2000" dirty="0" err="1" smtClean="0"/>
              <a:t>include</a:t>
            </a:r>
            <a:r>
              <a:rPr lang="tr-TR" sz="2000" dirty="0" smtClean="0"/>
              <a:t> </a:t>
            </a:r>
            <a:r>
              <a:rPr lang="tr-TR" sz="2000" dirty="0" err="1" smtClean="0"/>
              <a:t>buying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resources</a:t>
            </a:r>
            <a:r>
              <a:rPr lang="tr-TR" sz="2000" dirty="0" smtClean="0"/>
              <a:t> </a:t>
            </a:r>
            <a:r>
              <a:rPr lang="tr-TR" sz="2000" dirty="0" err="1" smtClean="0"/>
              <a:t>needed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operate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business</a:t>
            </a:r>
            <a:r>
              <a:rPr lang="tr-TR" sz="2000" dirty="0" smtClean="0"/>
              <a:t>, </a:t>
            </a:r>
            <a:r>
              <a:rPr lang="tr-TR" sz="2000" dirty="0" err="1" smtClean="0"/>
              <a:t>such</a:t>
            </a:r>
            <a:r>
              <a:rPr lang="tr-TR" sz="2000" dirty="0" smtClean="0"/>
              <a:t> as </a:t>
            </a:r>
            <a:r>
              <a:rPr lang="tr-TR" sz="2000" dirty="0" err="1" smtClean="0"/>
              <a:t>land</a:t>
            </a:r>
            <a:r>
              <a:rPr lang="tr-TR" sz="2000" dirty="0" smtClean="0"/>
              <a:t>,</a:t>
            </a:r>
            <a:r>
              <a:rPr lang="tr-TR" sz="2000" dirty="0" err="1" smtClean="0"/>
              <a:t>buildings</a:t>
            </a:r>
            <a:r>
              <a:rPr lang="tr-TR" sz="2000" dirty="0" smtClean="0"/>
              <a:t>,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equipment</a:t>
            </a:r>
            <a:r>
              <a:rPr lang="tr-TR" sz="2000" dirty="0" smtClean="0"/>
              <a:t>,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selling</a:t>
            </a:r>
            <a:r>
              <a:rPr lang="tr-TR" sz="2000" dirty="0" smtClean="0"/>
              <a:t> </a:t>
            </a:r>
            <a:r>
              <a:rPr lang="tr-TR" sz="2000" dirty="0" err="1" smtClean="0"/>
              <a:t>those</a:t>
            </a:r>
            <a:r>
              <a:rPr lang="tr-TR" sz="2000" dirty="0" smtClean="0"/>
              <a:t> </a:t>
            </a:r>
            <a:r>
              <a:rPr lang="tr-TR" sz="2000" dirty="0" err="1" smtClean="0"/>
              <a:t>resources</a:t>
            </a:r>
            <a:r>
              <a:rPr lang="tr-TR" sz="2000" dirty="0" smtClean="0"/>
              <a:t> </a:t>
            </a:r>
            <a:r>
              <a:rPr lang="tr-TR" sz="2000" dirty="0" err="1" smtClean="0"/>
              <a:t>when</a:t>
            </a:r>
            <a:r>
              <a:rPr lang="tr-TR" sz="2000" dirty="0" smtClean="0"/>
              <a:t> </a:t>
            </a:r>
            <a:r>
              <a:rPr lang="tr-TR" sz="2000" dirty="0" err="1" smtClean="0"/>
              <a:t>they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no </a:t>
            </a:r>
            <a:r>
              <a:rPr lang="tr-TR" sz="2000" dirty="0" err="1" smtClean="0"/>
              <a:t>longer</a:t>
            </a:r>
            <a:r>
              <a:rPr lang="tr-TR" sz="2000" dirty="0" smtClean="0"/>
              <a:t> </a:t>
            </a:r>
            <a:r>
              <a:rPr lang="tr-TR" sz="2000" dirty="0" err="1" smtClean="0"/>
              <a:t>needed</a:t>
            </a:r>
            <a:r>
              <a:rPr lang="tr-TR" sz="2000" dirty="0" smtClean="0"/>
              <a:t>.</a:t>
            </a:r>
          </a:p>
          <a:p>
            <a:pPr algn="just">
              <a:buFont typeface="Wingdings" pitchFamily="2" charset="2"/>
              <a:buChar char="§"/>
            </a:pPr>
            <a:endParaRPr lang="tr-TR" sz="2000" dirty="0"/>
          </a:p>
          <a:p>
            <a:pPr algn="just">
              <a:buFont typeface="Wingdings" pitchFamily="2" charset="2"/>
              <a:buChar char="§"/>
            </a:pPr>
            <a:r>
              <a:rPr lang="tr-TR" sz="2000" dirty="0" err="1" smtClean="0">
                <a:solidFill>
                  <a:schemeClr val="accent2"/>
                </a:solidFill>
              </a:rPr>
              <a:t>Financing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err="1" smtClean="0">
                <a:solidFill>
                  <a:schemeClr val="accent2"/>
                </a:solidFill>
              </a:rPr>
              <a:t>activities</a:t>
            </a:r>
            <a:r>
              <a:rPr lang="tr-TR" sz="2000" dirty="0" smtClean="0">
                <a:solidFill>
                  <a:schemeClr val="accent2"/>
                </a:solidFill>
              </a:rPr>
              <a:t> </a:t>
            </a:r>
            <a:r>
              <a:rPr lang="tr-TR" sz="2000" dirty="0" err="1" smtClean="0"/>
              <a:t>involve</a:t>
            </a:r>
            <a:r>
              <a:rPr lang="tr-TR" sz="2000" dirty="0" smtClean="0"/>
              <a:t> </a:t>
            </a:r>
            <a:r>
              <a:rPr lang="tr-TR" sz="2000" dirty="0" err="1" smtClean="0"/>
              <a:t>obtaining</a:t>
            </a:r>
            <a:r>
              <a:rPr lang="tr-TR" sz="2000" dirty="0" smtClean="0"/>
              <a:t> </a:t>
            </a:r>
            <a:r>
              <a:rPr lang="tr-TR" sz="2000" dirty="0" err="1" smtClean="0"/>
              <a:t>adequate</a:t>
            </a:r>
            <a:r>
              <a:rPr lang="tr-TR" sz="2000" dirty="0" smtClean="0"/>
              <a:t> </a:t>
            </a:r>
            <a:r>
              <a:rPr lang="tr-TR" sz="2000" dirty="0" err="1" smtClean="0"/>
              <a:t>funds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begin</a:t>
            </a:r>
            <a:r>
              <a:rPr lang="tr-TR" sz="2000" dirty="0" smtClean="0"/>
              <a:t> </a:t>
            </a:r>
            <a:r>
              <a:rPr lang="tr-TR" sz="2000" dirty="0" err="1" smtClean="0"/>
              <a:t>operating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business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continue</a:t>
            </a:r>
            <a:r>
              <a:rPr lang="tr-TR" sz="2000" dirty="0" smtClean="0"/>
              <a:t> </a:t>
            </a:r>
            <a:r>
              <a:rPr lang="tr-TR" sz="2000" dirty="0" err="1" smtClean="0"/>
              <a:t>operating</a:t>
            </a:r>
            <a:r>
              <a:rPr lang="tr-TR" sz="2000" dirty="0" smtClean="0"/>
              <a:t> it.</a:t>
            </a:r>
            <a:r>
              <a:rPr lang="tr-TR" sz="2000" dirty="0" err="1"/>
              <a:t>T</a:t>
            </a:r>
            <a:r>
              <a:rPr lang="tr-TR" sz="2000" dirty="0" err="1" smtClean="0"/>
              <a:t>hey</a:t>
            </a:r>
            <a:r>
              <a:rPr lang="tr-TR" sz="2000" dirty="0" smtClean="0"/>
              <a:t> </a:t>
            </a:r>
            <a:r>
              <a:rPr lang="tr-TR" sz="2000" dirty="0" err="1" smtClean="0"/>
              <a:t>include</a:t>
            </a:r>
            <a:r>
              <a:rPr lang="tr-TR" sz="2000" dirty="0" smtClean="0"/>
              <a:t> </a:t>
            </a:r>
            <a:r>
              <a:rPr lang="tr-TR" sz="2000" dirty="0" err="1" smtClean="0"/>
              <a:t>obtaining</a:t>
            </a:r>
            <a:r>
              <a:rPr lang="tr-TR" sz="2000" dirty="0" smtClean="0"/>
              <a:t> </a:t>
            </a:r>
            <a:r>
              <a:rPr lang="tr-TR" sz="2000" dirty="0" err="1" smtClean="0"/>
              <a:t>capital</a:t>
            </a:r>
            <a:r>
              <a:rPr lang="tr-TR" sz="2000" dirty="0" smtClean="0"/>
              <a:t> </a:t>
            </a:r>
            <a:r>
              <a:rPr lang="tr-TR" sz="2000" dirty="0" err="1" smtClean="0"/>
              <a:t>from</a:t>
            </a:r>
            <a:r>
              <a:rPr lang="tr-TR" sz="2000" dirty="0" smtClean="0"/>
              <a:t> </a:t>
            </a:r>
            <a:r>
              <a:rPr lang="tr-TR" sz="2000" dirty="0" err="1" smtClean="0"/>
              <a:t>creditors</a:t>
            </a:r>
            <a:r>
              <a:rPr lang="tr-TR" sz="2000" dirty="0" smtClean="0"/>
              <a:t>, </a:t>
            </a:r>
            <a:r>
              <a:rPr lang="tr-TR" sz="2000" dirty="0" err="1" smtClean="0"/>
              <a:t>such</a:t>
            </a:r>
            <a:r>
              <a:rPr lang="tr-TR" sz="2000" dirty="0" smtClean="0"/>
              <a:t> as </a:t>
            </a:r>
            <a:r>
              <a:rPr lang="tr-TR" sz="2000" dirty="0" err="1" smtClean="0"/>
              <a:t>banks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suppliers</a:t>
            </a:r>
            <a:r>
              <a:rPr lang="tr-TR" sz="2000" dirty="0" smtClean="0"/>
              <a:t>,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from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company’s</a:t>
            </a:r>
            <a:r>
              <a:rPr lang="tr-TR" sz="2000" dirty="0" smtClean="0"/>
              <a:t> </a:t>
            </a:r>
            <a:r>
              <a:rPr lang="tr-TR" sz="2000" dirty="0" err="1" smtClean="0"/>
              <a:t>owners</a:t>
            </a:r>
            <a:r>
              <a:rPr lang="tr-TR" sz="2000" dirty="0" smtClean="0"/>
              <a:t>.</a:t>
            </a:r>
            <a:r>
              <a:rPr lang="tr-TR" sz="2000" dirty="0" err="1" smtClean="0"/>
              <a:t>They</a:t>
            </a:r>
            <a:r>
              <a:rPr lang="tr-TR" sz="2000" dirty="0" smtClean="0"/>
              <a:t> </a:t>
            </a:r>
            <a:r>
              <a:rPr lang="tr-TR" sz="2000" dirty="0" err="1" smtClean="0"/>
              <a:t>also</a:t>
            </a:r>
            <a:r>
              <a:rPr lang="tr-TR" sz="2000" dirty="0" smtClean="0"/>
              <a:t> </a:t>
            </a:r>
            <a:r>
              <a:rPr lang="tr-TR" sz="2000" dirty="0" err="1" smtClean="0"/>
              <a:t>include</a:t>
            </a:r>
            <a:r>
              <a:rPr lang="tr-TR" sz="2000" dirty="0" smtClean="0"/>
              <a:t> </a:t>
            </a:r>
            <a:r>
              <a:rPr lang="tr-TR" sz="2000" dirty="0" err="1" smtClean="0"/>
              <a:t>repaying</a:t>
            </a:r>
            <a:r>
              <a:rPr lang="tr-TR" sz="2000" dirty="0" smtClean="0"/>
              <a:t> </a:t>
            </a:r>
            <a:r>
              <a:rPr lang="tr-TR" sz="2000" dirty="0" err="1" smtClean="0"/>
              <a:t>creditors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paying</a:t>
            </a:r>
            <a:r>
              <a:rPr lang="tr-TR" sz="2000" dirty="0" smtClean="0"/>
              <a:t> a </a:t>
            </a:r>
            <a:r>
              <a:rPr lang="tr-TR" sz="2000" dirty="0" err="1" smtClean="0"/>
              <a:t>return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owners</a:t>
            </a:r>
            <a:r>
              <a:rPr lang="tr-TR" sz="2000" dirty="0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642918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		</a:t>
            </a:r>
            <a:r>
              <a:rPr lang="tr-TR" sz="2800" dirty="0" err="1" smtClean="0"/>
              <a:t>Financial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/>
              <a:t>M</a:t>
            </a:r>
            <a:r>
              <a:rPr lang="tr-TR" sz="2800" dirty="0" err="1" smtClean="0"/>
              <a:t>anagement</a:t>
            </a:r>
            <a:r>
              <a:rPr lang="tr-TR" sz="2800" dirty="0" smtClean="0"/>
              <a:t> </a:t>
            </a:r>
            <a:r>
              <a:rPr lang="tr-TR" sz="2800" dirty="0" err="1" smtClean="0"/>
              <a:t>Accounting</a:t>
            </a:r>
            <a:endParaRPr lang="tr-TR" sz="2800" dirty="0" smtClean="0"/>
          </a:p>
          <a:p>
            <a:endParaRPr lang="tr-TR" dirty="0"/>
          </a:p>
          <a:p>
            <a:r>
              <a:rPr lang="tr-TR" sz="2800" b="1" dirty="0" err="1" smtClean="0">
                <a:solidFill>
                  <a:schemeClr val="accent1"/>
                </a:solidFill>
              </a:rPr>
              <a:t>Management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dirty="0" err="1">
                <a:solidFill>
                  <a:schemeClr val="accent1"/>
                </a:solidFill>
              </a:rPr>
              <a:t>A</a:t>
            </a:r>
            <a:r>
              <a:rPr lang="tr-TR" sz="2800" b="1" dirty="0" err="1" smtClean="0">
                <a:solidFill>
                  <a:schemeClr val="accent1"/>
                </a:solidFill>
              </a:rPr>
              <a:t>ccounting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i="1" dirty="0" err="1" smtClean="0"/>
              <a:t>Internal</a:t>
            </a:r>
            <a:r>
              <a:rPr lang="tr-TR" sz="2800" dirty="0" smtClean="0"/>
              <a:t> </a:t>
            </a:r>
            <a:r>
              <a:rPr lang="tr-TR" sz="2800" dirty="0" err="1" smtClean="0"/>
              <a:t>decision</a:t>
            </a:r>
            <a:r>
              <a:rPr lang="tr-TR" sz="2800" dirty="0" smtClean="0"/>
              <a:t> </a:t>
            </a:r>
            <a:r>
              <a:rPr lang="tr-TR" sz="2800" dirty="0" err="1" smtClean="0"/>
              <a:t>makers</a:t>
            </a:r>
            <a:r>
              <a:rPr lang="tr-TR" sz="2800" dirty="0" smtClean="0"/>
              <a:t> </a:t>
            </a:r>
            <a:r>
              <a:rPr lang="tr-TR" sz="2800" dirty="0" err="1" smtClean="0"/>
              <a:t>use</a:t>
            </a:r>
            <a:r>
              <a:rPr lang="tr-TR" sz="2800" dirty="0" smtClean="0"/>
              <a:t> </a:t>
            </a:r>
            <a:r>
              <a:rPr lang="tr-TR" sz="2800" dirty="0" err="1" smtClean="0"/>
              <a:t>information</a:t>
            </a:r>
            <a:r>
              <a:rPr lang="tr-TR" sz="2800" dirty="0" smtClean="0"/>
              <a:t> </a:t>
            </a:r>
            <a:r>
              <a:rPr lang="tr-TR" sz="2800" dirty="0" err="1" smtClean="0"/>
              <a:t>provided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chemeClr val="accent2"/>
                </a:solidFill>
              </a:rPr>
              <a:t>management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b="1" dirty="0" err="1" smtClean="0">
                <a:solidFill>
                  <a:schemeClr val="accent2"/>
                </a:solidFill>
              </a:rPr>
              <a:t>accounting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dirty="0" err="1" smtClean="0"/>
              <a:t>about</a:t>
            </a:r>
            <a:r>
              <a:rPr lang="tr-TR" sz="2800" dirty="0" smtClean="0"/>
              <a:t> </a:t>
            </a:r>
            <a:r>
              <a:rPr lang="tr-TR" sz="2800" dirty="0" err="1" smtClean="0"/>
              <a:t>financing</a:t>
            </a:r>
            <a:r>
              <a:rPr lang="tr-TR" sz="2800" dirty="0" smtClean="0"/>
              <a:t>, </a:t>
            </a:r>
            <a:r>
              <a:rPr lang="tr-TR" sz="2800" dirty="0" err="1" smtClean="0"/>
              <a:t>investing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operating</a:t>
            </a:r>
            <a:r>
              <a:rPr lang="tr-TR" sz="2800" dirty="0" smtClean="0"/>
              <a:t> </a:t>
            </a:r>
            <a:r>
              <a:rPr lang="tr-TR" sz="2800" dirty="0" err="1" smtClean="0"/>
              <a:t>activities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achieve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goals</a:t>
            </a:r>
            <a:r>
              <a:rPr lang="tr-TR" sz="2800" dirty="0" smtClean="0"/>
              <a:t> of </a:t>
            </a:r>
            <a:r>
              <a:rPr lang="tr-TR" sz="2800" dirty="0" err="1" smtClean="0"/>
              <a:t>profitability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liquidity</a:t>
            </a:r>
            <a:r>
              <a:rPr lang="tr-TR" sz="2800" dirty="0" smtClean="0"/>
              <a:t>.</a:t>
            </a:r>
          </a:p>
          <a:p>
            <a:endParaRPr lang="tr-TR" dirty="0"/>
          </a:p>
          <a:p>
            <a:r>
              <a:rPr lang="tr-TR" sz="2800" b="1" dirty="0" err="1" smtClean="0">
                <a:solidFill>
                  <a:schemeClr val="accent1"/>
                </a:solidFill>
              </a:rPr>
              <a:t>Financial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b="1" dirty="0" err="1">
                <a:solidFill>
                  <a:schemeClr val="accent1"/>
                </a:solidFill>
              </a:rPr>
              <a:t>A</a:t>
            </a:r>
            <a:r>
              <a:rPr lang="tr-TR" sz="2800" b="1" dirty="0" err="1" smtClean="0">
                <a:solidFill>
                  <a:schemeClr val="accent1"/>
                </a:solidFill>
              </a:rPr>
              <a:t>ccounting</a:t>
            </a:r>
            <a:r>
              <a:rPr lang="tr-TR" sz="2800" b="1" dirty="0" smtClean="0">
                <a:solidFill>
                  <a:schemeClr val="accent1"/>
                </a:solidFill>
              </a:rPr>
              <a:t> </a:t>
            </a:r>
            <a:r>
              <a:rPr lang="tr-TR" sz="2800" i="1" dirty="0" err="1"/>
              <a:t>E</a:t>
            </a:r>
            <a:r>
              <a:rPr lang="tr-TR" sz="2800" i="1" dirty="0" err="1" smtClean="0"/>
              <a:t>xternal</a:t>
            </a:r>
            <a:r>
              <a:rPr lang="tr-TR" sz="2800" i="1" dirty="0" smtClean="0"/>
              <a:t> </a:t>
            </a:r>
            <a:r>
              <a:rPr lang="tr-TR" sz="2800" dirty="0" err="1" smtClean="0"/>
              <a:t>decision</a:t>
            </a:r>
            <a:r>
              <a:rPr lang="tr-TR" sz="2800" dirty="0" smtClean="0"/>
              <a:t> </a:t>
            </a:r>
            <a:r>
              <a:rPr lang="tr-TR" sz="2800" dirty="0" err="1" smtClean="0"/>
              <a:t>makers</a:t>
            </a:r>
            <a:r>
              <a:rPr lang="tr-TR" sz="2800" dirty="0" smtClean="0"/>
              <a:t> </a:t>
            </a:r>
            <a:r>
              <a:rPr lang="tr-TR" sz="2800" dirty="0" err="1" smtClean="0"/>
              <a:t>use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chemeClr val="accent2"/>
                </a:solidFill>
              </a:rPr>
              <a:t>financial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b="1" dirty="0" err="1" smtClean="0">
                <a:solidFill>
                  <a:schemeClr val="accent2"/>
                </a:solidFill>
              </a:rPr>
              <a:t>accounting</a:t>
            </a:r>
            <a:r>
              <a:rPr lang="tr-TR" sz="2800" b="1" dirty="0" smtClean="0">
                <a:solidFill>
                  <a:schemeClr val="accent2"/>
                </a:solidFill>
              </a:rPr>
              <a:t> </a:t>
            </a:r>
            <a:r>
              <a:rPr lang="tr-TR" sz="2800" dirty="0" err="1" smtClean="0"/>
              <a:t>reports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evaluate</a:t>
            </a:r>
            <a:r>
              <a:rPr lang="tr-TR" sz="2800" dirty="0" smtClean="0"/>
              <a:t> </a:t>
            </a:r>
            <a:r>
              <a:rPr lang="tr-TR" sz="2800" dirty="0" err="1" smtClean="0"/>
              <a:t>how</a:t>
            </a:r>
            <a:r>
              <a:rPr lang="tr-TR" sz="2800" dirty="0" smtClean="0"/>
              <a:t> </a:t>
            </a:r>
            <a:r>
              <a:rPr lang="tr-TR" sz="2800" dirty="0" err="1" smtClean="0"/>
              <a:t>well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 has </a:t>
            </a:r>
            <a:r>
              <a:rPr lang="tr-TR" sz="2800" dirty="0" err="1" smtClean="0"/>
              <a:t>achieved</a:t>
            </a:r>
            <a:r>
              <a:rPr lang="tr-TR" sz="2800" dirty="0" smtClean="0"/>
              <a:t> </a:t>
            </a:r>
            <a:r>
              <a:rPr lang="tr-TR" sz="2800" dirty="0" err="1" smtClean="0"/>
              <a:t>its</a:t>
            </a:r>
            <a:r>
              <a:rPr lang="tr-TR" sz="2800" dirty="0" smtClean="0"/>
              <a:t> </a:t>
            </a:r>
            <a:r>
              <a:rPr lang="tr-TR" sz="2800" dirty="0" err="1" smtClean="0"/>
              <a:t>goals</a:t>
            </a:r>
            <a:r>
              <a:rPr lang="tr-TR" sz="2800" dirty="0" smtClean="0"/>
              <a:t>. </a:t>
            </a:r>
            <a:r>
              <a:rPr lang="tr-TR" sz="2800" dirty="0" err="1" smtClean="0"/>
              <a:t>These</a:t>
            </a:r>
            <a:r>
              <a:rPr lang="tr-TR" sz="2800" dirty="0" smtClean="0"/>
              <a:t> </a:t>
            </a:r>
            <a:r>
              <a:rPr lang="tr-TR" sz="2800" dirty="0" err="1" smtClean="0"/>
              <a:t>reports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called</a:t>
            </a:r>
            <a:r>
              <a:rPr lang="tr-TR" sz="2800" dirty="0" smtClean="0"/>
              <a:t> </a:t>
            </a:r>
            <a:r>
              <a:rPr lang="tr-TR" sz="2800" dirty="0" err="1" smtClean="0"/>
              <a:t>financial</a:t>
            </a:r>
            <a:r>
              <a:rPr lang="tr-TR" sz="2800" dirty="0" smtClean="0"/>
              <a:t> </a:t>
            </a:r>
            <a:r>
              <a:rPr lang="tr-TR" sz="2800" dirty="0" err="1" smtClean="0"/>
              <a:t>statements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64305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			</a:t>
            </a:r>
            <a:r>
              <a:rPr lang="tr-TR" sz="2800" dirty="0" err="1" smtClean="0"/>
              <a:t>Ethical</a:t>
            </a:r>
            <a:r>
              <a:rPr lang="tr-TR" sz="2800" dirty="0" smtClean="0"/>
              <a:t> </a:t>
            </a:r>
            <a:r>
              <a:rPr lang="tr-TR" sz="2800" dirty="0" err="1"/>
              <a:t>F</a:t>
            </a:r>
            <a:r>
              <a:rPr lang="tr-TR" sz="2800" dirty="0" err="1" smtClean="0"/>
              <a:t>inancial</a:t>
            </a:r>
            <a:r>
              <a:rPr lang="tr-TR" sz="2800" dirty="0" smtClean="0"/>
              <a:t> </a:t>
            </a:r>
            <a:r>
              <a:rPr lang="tr-TR" sz="2800" dirty="0" err="1" smtClean="0"/>
              <a:t>Reporting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err="1" smtClean="0"/>
              <a:t>Ethics</a:t>
            </a:r>
            <a:r>
              <a:rPr lang="tr-TR" sz="2800" dirty="0" smtClean="0"/>
              <a:t> is a </a:t>
            </a:r>
            <a:r>
              <a:rPr lang="tr-TR" sz="2800" dirty="0" err="1" smtClean="0"/>
              <a:t>code</a:t>
            </a:r>
            <a:r>
              <a:rPr lang="tr-TR" sz="2800" dirty="0" smtClean="0"/>
              <a:t> of </a:t>
            </a:r>
            <a:r>
              <a:rPr lang="tr-TR" sz="2800" dirty="0" err="1" smtClean="0"/>
              <a:t>conduct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applies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everyday</a:t>
            </a:r>
            <a:r>
              <a:rPr lang="tr-TR" sz="2800" dirty="0" smtClean="0"/>
              <a:t> life.</a:t>
            </a:r>
            <a:r>
              <a:rPr lang="tr-TR" sz="2800" dirty="0" err="1" smtClean="0"/>
              <a:t>It</a:t>
            </a:r>
            <a:r>
              <a:rPr lang="tr-TR" sz="2800" dirty="0" smtClean="0"/>
              <a:t> </a:t>
            </a:r>
            <a:r>
              <a:rPr lang="tr-TR" sz="2800" dirty="0" err="1" smtClean="0"/>
              <a:t>adresses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question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whether</a:t>
            </a:r>
            <a:r>
              <a:rPr lang="tr-TR" sz="2800" dirty="0" smtClean="0"/>
              <a:t> </a:t>
            </a:r>
            <a:r>
              <a:rPr lang="tr-TR" sz="2800" dirty="0" err="1" smtClean="0"/>
              <a:t>actions</a:t>
            </a:r>
            <a:r>
              <a:rPr lang="tr-TR" sz="2800" dirty="0" smtClean="0"/>
              <a:t> 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right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wrong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12452412</TotalTime>
  <Words>1336</Words>
  <Application>Microsoft Office PowerPoint</Application>
  <PresentationFormat>On-screen Show (4:3)</PresentationFormat>
  <Paragraphs>273</Paragraphs>
  <Slides>40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Ofis Teması</vt:lpstr>
      <vt:lpstr>Equation</vt:lpstr>
      <vt:lpstr>معادلة</vt:lpstr>
      <vt:lpstr>PowerPoint Presentation</vt:lpstr>
      <vt:lpstr>ACCOUNTİNG AS AN İNFORMATİON SYSTEM</vt:lpstr>
      <vt:lpstr>PowerPoint Presentation</vt:lpstr>
      <vt:lpstr>Business goals and activities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Users of Accounting Information</vt:lpstr>
      <vt:lpstr>Users with a Direct Financial Interest</vt:lpstr>
      <vt:lpstr>Users with an Indirect Financial Interest</vt:lpstr>
      <vt:lpstr>THE FINANCIAL STATEMENTS AND THEIR ELEMENTS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Statement Analysis</dc:title>
  <dc:creator>USER</dc:creator>
  <cp:lastModifiedBy>Aysegul KURTULGAN</cp:lastModifiedBy>
  <cp:revision>109</cp:revision>
  <dcterms:created xsi:type="dcterms:W3CDTF">2019-08-19T07:52:53Z</dcterms:created>
  <dcterms:modified xsi:type="dcterms:W3CDTF">2019-09-26T08:46:26Z</dcterms:modified>
</cp:coreProperties>
</file>