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677F22-506E-445A-B05E-6D95454CBBBF}" type="datetimeFigureOut">
              <a:rPr lang="tr-TR" smtClean="0"/>
              <a:t>18.04.2022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250FE3-5509-4F8A-889E-98E6001B6BE3}" type="slidenum">
              <a:rPr lang="tr-TR" smtClean="0"/>
              <a:t>‹#›</a:t>
            </a:fld>
            <a:endParaRPr lang="tr-TR"/>
          </a:p>
        </p:txBody>
      </p:sp>
    </p:spTree>
    <p:extLst>
      <p:ext uri="{BB962C8B-B14F-4D97-AF65-F5344CB8AC3E}">
        <p14:creationId xmlns:p14="http://schemas.microsoft.com/office/powerpoint/2010/main" val="245455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18.04.2022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18.04.2022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18.04.2022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18.04.2022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18.04.2022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18.04.2022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18.04.2022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18.04.2022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18.04.2022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18.04.2022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18.04.2022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23720DD-5B6D-40BF-8493-A6B52D484E6B}" type="datetimeFigureOut">
              <a:rPr lang="tr-TR" smtClean="0"/>
              <a:t>18.04.2022</a:t>
            </a:fld>
            <a:endParaRPr lang="tr-T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tr-T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pPr algn="ctr"/>
            <a:r>
              <a:rPr lang="tr-TR" dirty="0" smtClean="0"/>
              <a:t>EXCEL PROGRAMI DERS NOTLARI - III</a:t>
            </a:r>
            <a:endParaRPr lang="tr-TR" dirty="0"/>
          </a:p>
        </p:txBody>
      </p:sp>
      <p:sp>
        <p:nvSpPr>
          <p:cNvPr id="3" name="Alt Başlık 2"/>
          <p:cNvSpPr>
            <a:spLocks noGrp="1"/>
          </p:cNvSpPr>
          <p:nvPr>
            <p:ph type="subTitle" idx="1"/>
          </p:nvPr>
        </p:nvSpPr>
        <p:spPr>
          <a:xfrm>
            <a:off x="683568" y="3501008"/>
            <a:ext cx="7846640" cy="1752600"/>
          </a:xfrm>
        </p:spPr>
        <p:txBody>
          <a:bodyPr/>
          <a:lstStyle/>
          <a:p>
            <a:pPr algn="ctr"/>
            <a:r>
              <a:rPr lang="tr-TR" dirty="0" smtClean="0"/>
              <a:t>9-10.HAFTA</a:t>
            </a:r>
            <a:endParaRPr lang="tr-TR" dirty="0"/>
          </a:p>
        </p:txBody>
      </p:sp>
    </p:spTree>
    <p:extLst>
      <p:ext uri="{BB962C8B-B14F-4D97-AF65-F5344CB8AC3E}">
        <p14:creationId xmlns:p14="http://schemas.microsoft.com/office/powerpoint/2010/main" val="23409428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latin typeface="Times New Roman" pitchFamily="18" charset="0"/>
                <a:cs typeface="Times New Roman" pitchFamily="18" charset="0"/>
              </a:rPr>
              <a:t>Yüzde Hesabı ve İç İçe Eğer </a:t>
            </a:r>
            <a:r>
              <a:rPr lang="tr-TR" b="1" dirty="0" smtClean="0">
                <a:latin typeface="Times New Roman" pitchFamily="18" charset="0"/>
                <a:cs typeface="Times New Roman" pitchFamily="18" charset="0"/>
              </a:rPr>
              <a:t>Kullanımı Örnek</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Uygulamada öğrencilerin verilen vize ve final notlarına göre ortalamalarını hesaplamalı ve durumlarını yazdırmalısınız.</a:t>
            </a:r>
          </a:p>
          <a:p>
            <a:pPr algn="just"/>
            <a:r>
              <a:rPr lang="tr-TR" dirty="0" smtClean="0">
                <a:latin typeface="Times New Roman" pitchFamily="18" charset="0"/>
                <a:cs typeface="Times New Roman" pitchFamily="18" charset="0"/>
              </a:rPr>
              <a:t>Ortalama hesabında Vizelerin</a:t>
            </a:r>
            <a:r>
              <a:rPr lang="tr-TR" dirty="0" smtClean="0">
                <a:latin typeface="Times New Roman" pitchFamily="18" charset="0"/>
                <a:cs typeface="Times New Roman" pitchFamily="18" charset="0"/>
                <a:sym typeface="Wingdings" pitchFamily="2" charset="2"/>
              </a:rPr>
              <a:t>%30, Finalin%40 etkisi alınacaktır.</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Öğrenci durumları, notlarına göre «Zayıf», «İyi», «Çok İyi» şeklinde yazdırılacaktır.</a:t>
            </a:r>
          </a:p>
          <a:p>
            <a:pPr marL="0" indent="0" algn="just">
              <a:buNone/>
            </a:pPr>
            <a:r>
              <a:rPr lang="tr-TR" dirty="0" smtClean="0">
                <a:latin typeface="Times New Roman" pitchFamily="18" charset="0"/>
                <a:cs typeface="Times New Roman" pitchFamily="18" charset="0"/>
              </a:rPr>
              <a:t>0-50 Zayıf     / 50-80 İyi     / 80-100 Çok İyi</a:t>
            </a:r>
          </a:p>
          <a:p>
            <a:pPr marL="0" indent="0" algn="just">
              <a:buNone/>
            </a:pPr>
            <a:endParaRPr lang="tr-TR" dirty="0">
              <a:latin typeface="Times New Roman" pitchFamily="18" charset="0"/>
              <a:cs typeface="Times New Roman" pitchFamily="18" charset="0"/>
            </a:endParaRPr>
          </a:p>
        </p:txBody>
      </p:sp>
      <p:graphicFrame>
        <p:nvGraphicFramePr>
          <p:cNvPr id="4" name="Tablo 3"/>
          <p:cNvGraphicFramePr>
            <a:graphicFrameLocks noGrp="1"/>
          </p:cNvGraphicFramePr>
          <p:nvPr>
            <p:extLst>
              <p:ext uri="{D42A27DB-BD31-4B8C-83A1-F6EECF244321}">
                <p14:modId xmlns:p14="http://schemas.microsoft.com/office/powerpoint/2010/main" val="2517446687"/>
              </p:ext>
            </p:extLst>
          </p:nvPr>
        </p:nvGraphicFramePr>
        <p:xfrm>
          <a:off x="1547664" y="4725144"/>
          <a:ext cx="6048672" cy="1728193"/>
        </p:xfrm>
        <a:graphic>
          <a:graphicData uri="http://schemas.openxmlformats.org/drawingml/2006/table">
            <a:tbl>
              <a:tblPr>
                <a:tableStyleId>{5C22544A-7EE6-4342-B048-85BDC9FD1C3A}</a:tableStyleId>
              </a:tblPr>
              <a:tblGrid>
                <a:gridCol w="659855"/>
                <a:gridCol w="659855"/>
                <a:gridCol w="659855"/>
                <a:gridCol w="659855"/>
                <a:gridCol w="1800855"/>
                <a:gridCol w="659855"/>
                <a:gridCol w="948542"/>
              </a:tblGrid>
              <a:tr h="619845">
                <a:tc>
                  <a:txBody>
                    <a:bodyPr/>
                    <a:lstStyle/>
                    <a:p>
                      <a:pPr algn="ctr" fontAlgn="b"/>
                      <a:r>
                        <a:rPr lang="tr-TR" sz="1100" u="none" strike="noStrike">
                          <a:effectLst/>
                        </a:rPr>
                        <a:t>AD</a:t>
                      </a:r>
                      <a:endParaRPr lang="tr-TR" sz="1100" b="1" i="0" u="none" strike="noStrike">
                        <a:solidFill>
                          <a:srgbClr val="000000"/>
                        </a:solidFill>
                        <a:effectLst/>
                        <a:latin typeface="Calibri"/>
                      </a:endParaRPr>
                    </a:p>
                  </a:txBody>
                  <a:tcPr marL="9525" marR="9525" marT="9525" marB="0" anchor="b"/>
                </a:tc>
                <a:tc>
                  <a:txBody>
                    <a:bodyPr/>
                    <a:lstStyle/>
                    <a:p>
                      <a:pPr algn="ctr" fontAlgn="b"/>
                      <a:r>
                        <a:rPr lang="tr-TR" sz="1100" u="none" strike="noStrike">
                          <a:effectLst/>
                        </a:rPr>
                        <a:t>1.VİZE</a:t>
                      </a:r>
                      <a:endParaRPr lang="tr-TR" sz="1100" b="1" i="0" u="none" strike="noStrike">
                        <a:solidFill>
                          <a:srgbClr val="000000"/>
                        </a:solidFill>
                        <a:effectLst/>
                        <a:latin typeface="Calibri"/>
                      </a:endParaRPr>
                    </a:p>
                  </a:txBody>
                  <a:tcPr marL="9525" marR="9525" marT="9525" marB="0" anchor="b"/>
                </a:tc>
                <a:tc>
                  <a:txBody>
                    <a:bodyPr/>
                    <a:lstStyle/>
                    <a:p>
                      <a:pPr algn="ctr" fontAlgn="b"/>
                      <a:r>
                        <a:rPr lang="tr-TR" sz="1100" u="none" strike="noStrike">
                          <a:effectLst/>
                        </a:rPr>
                        <a:t>2.VİZE</a:t>
                      </a:r>
                      <a:endParaRPr lang="tr-TR" sz="1100" b="1" i="0" u="none" strike="noStrike">
                        <a:solidFill>
                          <a:srgbClr val="000000"/>
                        </a:solidFill>
                        <a:effectLst/>
                        <a:latin typeface="Calibri"/>
                      </a:endParaRPr>
                    </a:p>
                  </a:txBody>
                  <a:tcPr marL="9525" marR="9525" marT="9525" marB="0" anchor="b"/>
                </a:tc>
                <a:tc>
                  <a:txBody>
                    <a:bodyPr/>
                    <a:lstStyle/>
                    <a:p>
                      <a:pPr algn="ctr" fontAlgn="b"/>
                      <a:r>
                        <a:rPr lang="tr-TR" sz="1100" u="none" strike="noStrike">
                          <a:effectLst/>
                        </a:rPr>
                        <a:t>FİNAL</a:t>
                      </a:r>
                      <a:endParaRPr lang="tr-TR" sz="1100" b="1" i="0" u="none" strike="noStrike">
                        <a:solidFill>
                          <a:srgbClr val="000000"/>
                        </a:solidFill>
                        <a:effectLst/>
                        <a:latin typeface="Calibri"/>
                      </a:endParaRPr>
                    </a:p>
                  </a:txBody>
                  <a:tcPr marL="9525" marR="9525" marT="9525" marB="0" anchor="b"/>
                </a:tc>
                <a:tc>
                  <a:txBody>
                    <a:bodyPr/>
                    <a:lstStyle/>
                    <a:p>
                      <a:pPr algn="ctr" fontAlgn="b"/>
                      <a:r>
                        <a:rPr lang="pt-BR" sz="1100" u="none" strike="noStrike">
                          <a:effectLst/>
                        </a:rPr>
                        <a:t>ORTALAMA</a:t>
                      </a:r>
                      <a:br>
                        <a:rPr lang="pt-BR" sz="1100" u="none" strike="noStrike">
                          <a:effectLst/>
                        </a:rPr>
                      </a:br>
                      <a:r>
                        <a:rPr lang="pt-BR" sz="1100" u="none" strike="noStrike">
                          <a:effectLst/>
                        </a:rPr>
                        <a:t> (VİZELER %30, FİNAL %40)</a:t>
                      </a:r>
                      <a:endParaRPr lang="pt-BR" sz="1100" b="1" i="0" u="none" strike="noStrike">
                        <a:solidFill>
                          <a:srgbClr val="000000"/>
                        </a:solidFill>
                        <a:effectLst/>
                        <a:latin typeface="Calibri"/>
                      </a:endParaRPr>
                    </a:p>
                  </a:txBody>
                  <a:tcPr marL="9525" marR="9525" marT="9525" marB="0" anchor="b"/>
                </a:tc>
                <a:tc>
                  <a:txBody>
                    <a:bodyPr/>
                    <a:lstStyle/>
                    <a:p>
                      <a:pPr algn="ctr" fontAlgn="b"/>
                      <a:r>
                        <a:rPr lang="tr-TR" sz="1100" u="none" strike="noStrike">
                          <a:effectLst/>
                        </a:rPr>
                        <a:t>Durum</a:t>
                      </a:r>
                      <a:endParaRPr lang="tr-TR" sz="1100" b="1"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30426">
                <a:tc>
                  <a:txBody>
                    <a:bodyPr/>
                    <a:lstStyle/>
                    <a:p>
                      <a:pPr algn="l" fontAlgn="b"/>
                      <a:r>
                        <a:rPr lang="tr-TR" sz="1100" u="none" strike="noStrike">
                          <a:effectLst/>
                        </a:rPr>
                        <a:t>Ali</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50</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70</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80</a:t>
                      </a:r>
                      <a:endParaRPr lang="tr-TR" sz="1100" b="0" i="0" u="none" strike="noStrike">
                        <a:solidFill>
                          <a:srgbClr val="000000"/>
                        </a:solidFill>
                        <a:effectLst/>
                        <a:latin typeface="Calibri"/>
                      </a:endParaRPr>
                    </a:p>
                  </a:txBody>
                  <a:tcPr marL="9525" marR="9525" marT="9525" marB="0" anchor="b"/>
                </a:tc>
                <a:tc>
                  <a:txBody>
                    <a:bodyPr/>
                    <a:lstStyle/>
                    <a:p>
                      <a:pPr algn="r" fontAlgn="b"/>
                      <a:endParaRPr lang="tr-TR" sz="1100" b="0" i="0" u="none" strike="noStrike" dirty="0">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30426">
                <a:tc>
                  <a:txBody>
                    <a:bodyPr/>
                    <a:lstStyle/>
                    <a:p>
                      <a:pPr algn="l" fontAlgn="b"/>
                      <a:r>
                        <a:rPr lang="tr-TR" sz="1100" u="none" strike="noStrike">
                          <a:effectLst/>
                        </a:rPr>
                        <a:t>Mahmut</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60</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60</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60</a:t>
                      </a:r>
                      <a:endParaRPr lang="tr-TR" sz="1100" b="0" i="0" u="none" strike="noStrike">
                        <a:solidFill>
                          <a:srgbClr val="000000"/>
                        </a:solidFill>
                        <a:effectLst/>
                        <a:latin typeface="Calibri"/>
                      </a:endParaRPr>
                    </a:p>
                  </a:txBody>
                  <a:tcPr marL="9525" marR="9525" marT="9525" marB="0" anchor="b"/>
                </a:tc>
                <a:tc>
                  <a:txBody>
                    <a:bodyPr/>
                    <a:lstStyle/>
                    <a:p>
                      <a:pPr algn="r" fontAlgn="b"/>
                      <a:endParaRPr lang="tr-TR" sz="1100" b="0" i="0" u="none" strike="noStrike" dirty="0">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c>
                  <a:txBody>
                    <a:bodyPr/>
                    <a:lstStyle/>
                    <a:p>
                      <a:pPr algn="l" fontAlgn="b"/>
                      <a:r>
                        <a:rPr lang="tr-TR" sz="1100" u="none" strike="noStrike" dirty="0">
                          <a:effectLst/>
                        </a:rPr>
                        <a:t>0-50 Zayıf</a:t>
                      </a:r>
                      <a:endParaRPr lang="tr-TR" sz="1100" b="1" i="0" u="none" strike="noStrike" dirty="0">
                        <a:solidFill>
                          <a:srgbClr val="000000"/>
                        </a:solidFill>
                        <a:effectLst/>
                        <a:latin typeface="Calibri"/>
                      </a:endParaRPr>
                    </a:p>
                  </a:txBody>
                  <a:tcPr marL="9525" marR="9525" marT="9525" marB="0" anchor="b"/>
                </a:tc>
              </a:tr>
              <a:tr h="230426">
                <a:tc>
                  <a:txBody>
                    <a:bodyPr/>
                    <a:lstStyle/>
                    <a:p>
                      <a:pPr algn="l" fontAlgn="b"/>
                      <a:r>
                        <a:rPr lang="tr-TR" sz="1100" u="none" strike="noStrike">
                          <a:effectLst/>
                        </a:rPr>
                        <a:t>Can</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80</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100</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100</a:t>
                      </a:r>
                      <a:endParaRPr lang="tr-TR" sz="1100" b="0" i="0" u="none" strike="noStrike">
                        <a:solidFill>
                          <a:srgbClr val="000000"/>
                        </a:solidFill>
                        <a:effectLst/>
                        <a:latin typeface="Calibri"/>
                      </a:endParaRPr>
                    </a:p>
                  </a:txBody>
                  <a:tcPr marL="9525" marR="9525" marT="9525" marB="0" anchor="b"/>
                </a:tc>
                <a:tc>
                  <a:txBody>
                    <a:bodyPr/>
                    <a:lstStyle/>
                    <a:p>
                      <a:pPr algn="r"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c>
                  <a:txBody>
                    <a:bodyPr/>
                    <a:lstStyle/>
                    <a:p>
                      <a:pPr algn="l" fontAlgn="b"/>
                      <a:r>
                        <a:rPr lang="tr-TR" sz="1100" u="none" strike="noStrike" dirty="0">
                          <a:effectLst/>
                        </a:rPr>
                        <a:t>50-80 İyi</a:t>
                      </a:r>
                      <a:endParaRPr lang="tr-TR" sz="1100" b="1" i="0" u="none" strike="noStrike" dirty="0">
                        <a:solidFill>
                          <a:srgbClr val="000000"/>
                        </a:solidFill>
                        <a:effectLst/>
                        <a:latin typeface="Calibri"/>
                      </a:endParaRPr>
                    </a:p>
                  </a:txBody>
                  <a:tcPr marL="9525" marR="9525" marT="9525" marB="0" anchor="b"/>
                </a:tc>
              </a:tr>
              <a:tr h="417070">
                <a:tc>
                  <a:txBody>
                    <a:bodyPr/>
                    <a:lstStyle/>
                    <a:p>
                      <a:pPr algn="l" fontAlgn="b"/>
                      <a:r>
                        <a:rPr lang="tr-TR" sz="1100" u="none" strike="noStrike">
                          <a:effectLst/>
                        </a:rPr>
                        <a:t>Cansu</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20</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20</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20</a:t>
                      </a:r>
                      <a:endParaRPr lang="tr-TR" sz="1100" b="0" i="0" u="none" strike="noStrike">
                        <a:solidFill>
                          <a:srgbClr val="000000"/>
                        </a:solidFill>
                        <a:effectLst/>
                        <a:latin typeface="Calibri"/>
                      </a:endParaRPr>
                    </a:p>
                  </a:txBody>
                  <a:tcPr marL="9525" marR="9525" marT="9525" marB="0" anchor="b"/>
                </a:tc>
                <a:tc>
                  <a:txBody>
                    <a:bodyPr/>
                    <a:lstStyle/>
                    <a:p>
                      <a:pPr algn="r"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c>
                  <a:txBody>
                    <a:bodyPr/>
                    <a:lstStyle/>
                    <a:p>
                      <a:pPr algn="l" fontAlgn="b"/>
                      <a:r>
                        <a:rPr lang="tr-TR" sz="1100" u="none" strike="noStrike" dirty="0">
                          <a:effectLst/>
                        </a:rPr>
                        <a:t>80-100 Çok İyi</a:t>
                      </a:r>
                      <a:endParaRPr lang="tr-TR" sz="1100" b="1"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3534371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6000328"/>
          </a:xfrm>
        </p:spPr>
        <p:txBody>
          <a:bodyPr/>
          <a:lstStyle/>
          <a:p>
            <a:pPr lvl="0" algn="just"/>
            <a:r>
              <a:rPr lang="tr-TR" dirty="0">
                <a:latin typeface="Times New Roman" pitchFamily="18" charset="0"/>
                <a:cs typeface="Times New Roman" pitchFamily="18" charset="0"/>
              </a:rPr>
              <a:t>Ortalama hesaplanırken her vizenin %30’u ve finalin %40’ı hesaplanacaktır. </a:t>
            </a:r>
            <a:endParaRPr lang="tr-TR" dirty="0" smtClean="0">
              <a:latin typeface="Times New Roman" pitchFamily="18" charset="0"/>
              <a:cs typeface="Times New Roman" pitchFamily="18" charset="0"/>
            </a:endParaRPr>
          </a:p>
          <a:p>
            <a:pPr marL="0" lvl="0" indent="0" algn="just">
              <a:buNone/>
            </a:pPr>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sebeple ortalama =(B2*30/100)+(C2*30/100)+(D2*40/100) formülü ile hesaplanabilir. </a:t>
            </a:r>
            <a:endParaRPr lang="tr-TR" dirty="0" smtClean="0">
              <a:latin typeface="Times New Roman" pitchFamily="18" charset="0"/>
              <a:cs typeface="Times New Roman" pitchFamily="18" charset="0"/>
            </a:endParaRPr>
          </a:p>
          <a:p>
            <a:pPr marL="0" lvl="0" indent="0" algn="just">
              <a:buNone/>
            </a:pPr>
            <a:r>
              <a:rPr lang="tr-TR" dirty="0" smtClean="0">
                <a:latin typeface="Times New Roman" pitchFamily="18" charset="0"/>
                <a:cs typeface="Times New Roman" pitchFamily="18" charset="0"/>
              </a:rPr>
              <a:t>(</a:t>
            </a:r>
            <a:r>
              <a:rPr lang="tr-TR" dirty="0">
                <a:latin typeface="Times New Roman" pitchFamily="18" charset="0"/>
                <a:cs typeface="Times New Roman" pitchFamily="18" charset="0"/>
              </a:rPr>
              <a:t>1.Vize</a:t>
            </a:r>
            <a:r>
              <a:rPr lang="tr-TR" dirty="0">
                <a:latin typeface="Times New Roman" pitchFamily="18" charset="0"/>
                <a:cs typeface="Times New Roman" pitchFamily="18" charset="0"/>
                <a:sym typeface="Wingdings"/>
              </a:rPr>
              <a:t></a:t>
            </a:r>
            <a:r>
              <a:rPr lang="tr-TR" dirty="0">
                <a:latin typeface="Times New Roman" pitchFamily="18" charset="0"/>
                <a:cs typeface="Times New Roman" pitchFamily="18" charset="0"/>
              </a:rPr>
              <a:t>B, 2.Vize</a:t>
            </a:r>
            <a:r>
              <a:rPr lang="tr-TR" dirty="0">
                <a:latin typeface="Times New Roman" pitchFamily="18" charset="0"/>
                <a:cs typeface="Times New Roman" pitchFamily="18" charset="0"/>
                <a:sym typeface="Wingdings"/>
              </a:rPr>
              <a:t></a:t>
            </a:r>
            <a:r>
              <a:rPr lang="tr-TR" dirty="0">
                <a:latin typeface="Times New Roman" pitchFamily="18" charset="0"/>
                <a:cs typeface="Times New Roman" pitchFamily="18" charset="0"/>
              </a:rPr>
              <a:t>C ve 3.Vize</a:t>
            </a:r>
            <a:r>
              <a:rPr lang="tr-TR" dirty="0">
                <a:latin typeface="Times New Roman" pitchFamily="18" charset="0"/>
                <a:cs typeface="Times New Roman" pitchFamily="18" charset="0"/>
                <a:sym typeface="Wingdings"/>
              </a:rPr>
              <a:t></a:t>
            </a:r>
            <a:r>
              <a:rPr lang="tr-TR" dirty="0">
                <a:latin typeface="Times New Roman" pitchFamily="18" charset="0"/>
                <a:cs typeface="Times New Roman" pitchFamily="18" charset="0"/>
              </a:rPr>
              <a:t>D sütunlarında yazılmıştır.)</a:t>
            </a:r>
          </a:p>
          <a:p>
            <a:pPr lvl="0" algn="just"/>
            <a:r>
              <a:rPr lang="tr-TR" dirty="0">
                <a:latin typeface="Times New Roman" pitchFamily="18" charset="0"/>
                <a:cs typeface="Times New Roman" pitchFamily="18" charset="0"/>
              </a:rPr>
              <a:t>Öğrencilerin zayıf, iyi ve çok iyi olarak sınıflandırılabilmesi bir koşula bağlı olduğundan bu noktada Eğer fonksiyonu kullanılabilir. </a:t>
            </a:r>
            <a:endParaRPr lang="tr-TR" dirty="0" smtClean="0">
              <a:latin typeface="Times New Roman" pitchFamily="18" charset="0"/>
              <a:cs typeface="Times New Roman" pitchFamily="18" charset="0"/>
            </a:endParaRPr>
          </a:p>
          <a:p>
            <a:pPr marL="0" lvl="0" indent="0" algn="just">
              <a:buNone/>
            </a:pPr>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örnekte 3 koşul durumu olduğundan bu koşullar 2 eğer ile çözüme kavuşturulabilir</a:t>
            </a:r>
            <a:r>
              <a:rPr lang="tr-TR"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(Eğer Sayısı = Durum Sayısı – 1)</a:t>
            </a:r>
            <a:endParaRPr lang="tr-TR" b="1" dirty="0">
              <a:latin typeface="Times New Roman" pitchFamily="18" charset="0"/>
              <a:cs typeface="Times New Roman" pitchFamily="18" charset="0"/>
            </a:endParaRPr>
          </a:p>
          <a:p>
            <a:pPr lvl="0" algn="just"/>
            <a:r>
              <a:rPr lang="tr-TR" dirty="0">
                <a:latin typeface="Times New Roman" pitchFamily="18" charset="0"/>
                <a:cs typeface="Times New Roman" pitchFamily="18" charset="0"/>
              </a:rPr>
              <a:t>İç içe eğer kullanımı ile ortalama değerleri 3 </a:t>
            </a:r>
            <a:r>
              <a:rPr lang="tr-TR" dirty="0" smtClean="0">
                <a:latin typeface="Times New Roman" pitchFamily="18" charset="0"/>
                <a:cs typeface="Times New Roman" pitchFamily="18" charset="0"/>
              </a:rPr>
              <a:t>kategoriden birine </a:t>
            </a:r>
            <a:r>
              <a:rPr lang="tr-TR" dirty="0">
                <a:latin typeface="Times New Roman" pitchFamily="18" charset="0"/>
                <a:cs typeface="Times New Roman" pitchFamily="18" charset="0"/>
              </a:rPr>
              <a:t>etiketlenebilir.</a:t>
            </a:r>
          </a:p>
          <a:p>
            <a:endParaRPr lang="tr-TR" dirty="0"/>
          </a:p>
        </p:txBody>
      </p:sp>
    </p:spTree>
    <p:extLst>
      <p:ext uri="{BB962C8B-B14F-4D97-AF65-F5344CB8AC3E}">
        <p14:creationId xmlns:p14="http://schemas.microsoft.com/office/powerpoint/2010/main" val="4088396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normAutofit lnSpcReduction="10000"/>
          </a:bodyPr>
          <a:lstStyle/>
          <a:p>
            <a:pPr lvl="0"/>
            <a:r>
              <a:rPr lang="tr-TR" dirty="0">
                <a:latin typeface="Times New Roman" pitchFamily="18" charset="0"/>
                <a:cs typeface="Times New Roman" pitchFamily="18" charset="0"/>
              </a:rPr>
              <a:t>İç içe eğer kullanımı:</a:t>
            </a:r>
          </a:p>
          <a:p>
            <a:pPr marL="0" indent="0">
              <a:buNone/>
            </a:pPr>
            <a:r>
              <a:rPr lang="tr-TR" dirty="0">
                <a:latin typeface="Times New Roman" pitchFamily="18" charset="0"/>
                <a:cs typeface="Times New Roman" pitchFamily="18" charset="0"/>
              </a:rPr>
              <a:t>Normal:</a:t>
            </a:r>
          </a:p>
          <a:p>
            <a:pPr marL="0" indent="0">
              <a:buNone/>
            </a:pPr>
            <a:r>
              <a:rPr lang="tr-TR" dirty="0">
                <a:latin typeface="Times New Roman" pitchFamily="18" charset="0"/>
                <a:cs typeface="Times New Roman" pitchFamily="18" charset="0"/>
              </a:rPr>
              <a:t>EĞER(</a:t>
            </a:r>
            <a:r>
              <a:rPr lang="tr-TR" b="1" dirty="0" err="1">
                <a:latin typeface="Times New Roman" pitchFamily="18" charset="0"/>
                <a:cs typeface="Times New Roman" pitchFamily="18" charset="0"/>
              </a:rPr>
              <a:t>Koşul</a:t>
            </a:r>
            <a:r>
              <a:rPr lang="tr-TR" dirty="0" err="1">
                <a:latin typeface="Times New Roman" pitchFamily="18" charset="0"/>
                <a:cs typeface="Times New Roman" pitchFamily="18" charset="0"/>
              </a:rPr>
              <a:t>;DoğruysaDeğer;YanlışsaDeğer</a:t>
            </a:r>
            <a:r>
              <a:rPr lang="tr-TR" dirty="0" smtClean="0">
                <a:latin typeface="Times New Roman" pitchFamily="18" charset="0"/>
                <a:cs typeface="Times New Roman" pitchFamily="18" charset="0"/>
              </a:rPr>
              <a:t>)</a:t>
            </a:r>
          </a:p>
          <a:p>
            <a:pPr marL="0" indent="0">
              <a:buNone/>
            </a:pPr>
            <a:endParaRPr lang="tr-TR" dirty="0">
              <a:latin typeface="Times New Roman" pitchFamily="18" charset="0"/>
              <a:cs typeface="Times New Roman" pitchFamily="18" charset="0"/>
            </a:endParaRPr>
          </a:p>
          <a:p>
            <a:pPr marL="0" indent="0">
              <a:buNone/>
            </a:pPr>
            <a:r>
              <a:rPr lang="tr-TR" dirty="0">
                <a:latin typeface="Times New Roman" pitchFamily="18" charset="0"/>
                <a:cs typeface="Times New Roman" pitchFamily="18" charset="0"/>
              </a:rPr>
              <a:t>İç İçe:</a:t>
            </a:r>
          </a:p>
          <a:p>
            <a:pPr marL="0" indent="0">
              <a:buNone/>
            </a:pPr>
            <a:r>
              <a:rPr lang="tr-TR" sz="2000" dirty="0" smtClean="0">
                <a:latin typeface="Times New Roman" pitchFamily="18" charset="0"/>
                <a:cs typeface="Times New Roman" pitchFamily="18" charset="0"/>
              </a:rPr>
              <a:t>EĞER(</a:t>
            </a:r>
            <a:r>
              <a:rPr lang="tr-TR" sz="2000" b="1" dirty="0" smtClean="0">
                <a:latin typeface="Times New Roman" pitchFamily="18" charset="0"/>
                <a:cs typeface="Times New Roman" pitchFamily="18" charset="0"/>
              </a:rPr>
              <a:t>Koşul1</a:t>
            </a:r>
            <a:r>
              <a:rPr lang="tr-TR" sz="2000" dirty="0" smtClean="0">
                <a:latin typeface="Times New Roman" pitchFamily="18" charset="0"/>
                <a:cs typeface="Times New Roman" pitchFamily="18" charset="0"/>
              </a:rPr>
              <a:t>;DoğruysaDeğer-D1; </a:t>
            </a:r>
            <a:r>
              <a:rPr lang="tr-TR" sz="1200" dirty="0" smtClean="0">
                <a:latin typeface="Times New Roman" pitchFamily="18" charset="0"/>
                <a:cs typeface="Times New Roman" pitchFamily="18" charset="0"/>
              </a:rPr>
              <a:t>EĞER(</a:t>
            </a:r>
            <a:r>
              <a:rPr lang="tr-TR" sz="1200" b="1" dirty="0" smtClean="0">
                <a:latin typeface="Times New Roman" pitchFamily="18" charset="0"/>
                <a:cs typeface="Times New Roman" pitchFamily="18" charset="0"/>
              </a:rPr>
              <a:t>Koşul2</a:t>
            </a:r>
            <a:r>
              <a:rPr lang="tr-TR" sz="1200" dirty="0" smtClean="0">
                <a:latin typeface="Times New Roman" pitchFamily="18" charset="0"/>
                <a:cs typeface="Times New Roman" pitchFamily="18" charset="0"/>
              </a:rPr>
              <a:t>;DoğruysaDeğer-D2;YanlışsaDeğer-D3</a:t>
            </a:r>
            <a:r>
              <a:rPr lang="tr-TR" sz="1200" dirty="0">
                <a:latin typeface="Times New Roman" pitchFamily="18" charset="0"/>
                <a:cs typeface="Times New Roman" pitchFamily="18" charset="0"/>
              </a:rPr>
              <a:t>)</a:t>
            </a:r>
            <a:r>
              <a:rPr lang="tr-TR" sz="2000" dirty="0">
                <a:latin typeface="Times New Roman" pitchFamily="18" charset="0"/>
                <a:cs typeface="Times New Roman" pitchFamily="18" charset="0"/>
              </a:rPr>
              <a:t>)  </a:t>
            </a:r>
          </a:p>
          <a:p>
            <a:pPr marL="0" indent="0">
              <a:buNone/>
            </a:pPr>
            <a:endParaRPr lang="tr-TR" dirty="0">
              <a:latin typeface="Times New Roman" pitchFamily="18" charset="0"/>
              <a:cs typeface="Times New Roman" pitchFamily="18" charset="0"/>
            </a:endParaRPr>
          </a:p>
          <a:p>
            <a:pPr marL="0" indent="0">
              <a:buNone/>
            </a:pPr>
            <a:endParaRPr lang="tr-TR" dirty="0" smtClean="0"/>
          </a:p>
          <a:p>
            <a:pPr lvl="0" algn="just"/>
            <a:r>
              <a:rPr lang="tr-TR" dirty="0">
                <a:latin typeface="Times New Roman" pitchFamily="18" charset="0"/>
                <a:cs typeface="Times New Roman" pitchFamily="18" charset="0"/>
              </a:rPr>
              <a:t>İç içe eğer yapısı incelenecek olursa ilk eğer yapısında belirtilen koşul1’in doğru olması durumunda hücrenin alacağı değer (D1), koşuldan sonra gelen noktalı virgülün hemen sağına yazılır. Eğer koşul1 yanlışsa bu yanlışlık durumunda ne olacağı veya hücre değeri ikinci noktalı virgülden sonra belirtilir ve bu durumda bir değer girmek yerine 2. bir eğer eklenirse koşul1’in yanlış olması durumunda bu 2.eğerin işletilmesi sağlanır.</a:t>
            </a:r>
          </a:p>
          <a:p>
            <a:endParaRPr lang="tr-TR" dirty="0"/>
          </a:p>
          <a:p>
            <a:endParaRPr lang="tr-TR" dirty="0"/>
          </a:p>
        </p:txBody>
      </p:sp>
      <p:cxnSp>
        <p:nvCxnSpPr>
          <p:cNvPr id="4" name="Düz Ok Bağlayıcısı 3"/>
          <p:cNvCxnSpPr/>
          <p:nvPr/>
        </p:nvCxnSpPr>
        <p:spPr>
          <a:xfrm>
            <a:off x="4211960" y="3284984"/>
            <a:ext cx="3456384" cy="0"/>
          </a:xfrm>
          <a:prstGeom prst="straightConnector1">
            <a:avLst/>
          </a:prstGeom>
          <a:ln>
            <a:headEnd type="arrow"/>
            <a:tailEnd type="arrow"/>
          </a:ln>
        </p:spPr>
        <p:style>
          <a:lnRef idx="3">
            <a:schemeClr val="accent2"/>
          </a:lnRef>
          <a:fillRef idx="0">
            <a:schemeClr val="accent2"/>
          </a:fillRef>
          <a:effectRef idx="2">
            <a:schemeClr val="accent2"/>
          </a:effectRef>
          <a:fontRef idx="minor">
            <a:schemeClr val="tx1"/>
          </a:fontRef>
        </p:style>
      </p:cxnSp>
      <p:sp>
        <p:nvSpPr>
          <p:cNvPr id="7" name="Metin Kutusu 2"/>
          <p:cNvSpPr txBox="1"/>
          <p:nvPr/>
        </p:nvSpPr>
        <p:spPr>
          <a:xfrm>
            <a:off x="5475456" y="3429000"/>
            <a:ext cx="1361440" cy="23558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tr-TR" sz="1100" dirty="0">
                <a:solidFill>
                  <a:srgbClr val="FF0000"/>
                </a:solidFill>
                <a:effectLst/>
                <a:ea typeface="Calibri"/>
                <a:cs typeface="Times New Roman"/>
              </a:rPr>
              <a:t>1.Koşul Yanlışsa</a:t>
            </a:r>
            <a:endParaRPr lang="tr-TR" sz="1100" dirty="0">
              <a:effectLst/>
              <a:ea typeface="Calibri"/>
              <a:cs typeface="Times New Roman"/>
            </a:endParaRPr>
          </a:p>
        </p:txBody>
      </p:sp>
    </p:spTree>
    <p:extLst>
      <p:ext uri="{BB962C8B-B14F-4D97-AF65-F5344CB8AC3E}">
        <p14:creationId xmlns:p14="http://schemas.microsoft.com/office/powerpoint/2010/main" val="3026297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6000328"/>
          </a:xfrm>
        </p:spPr>
        <p:txBody>
          <a:bodyPr/>
          <a:lstStyle/>
          <a:p>
            <a:pPr lvl="0" algn="just"/>
            <a:r>
              <a:rPr lang="tr-TR" dirty="0">
                <a:latin typeface="Times New Roman" pitchFamily="18" charset="0"/>
                <a:cs typeface="Times New Roman" pitchFamily="18" charset="0"/>
              </a:rPr>
              <a:t>Koşul1’in yanlış olması durumunda ikinci eğer devreye alınır. Bu eğer içinde yer alan koşul2’nin doğru olması durumunda hücre içine D2 değeri, yanlış olması durumunda ise D3 değeri yazılır.</a:t>
            </a:r>
          </a:p>
          <a:p>
            <a:pPr lvl="0" algn="just"/>
            <a:r>
              <a:rPr lang="tr-TR" dirty="0">
                <a:latin typeface="Times New Roman" pitchFamily="18" charset="0"/>
                <a:cs typeface="Times New Roman" pitchFamily="18" charset="0"/>
              </a:rPr>
              <a:t>Dolayısıyla bu yapı incelenecek olursa hücreye verilmek istenen değer sayısına bağlı olarak iç içe eğer kullanımı gerçekleştirilebilir. Kullanılacak iç içe eğer sayısı hücrenin alabileceği değer </a:t>
            </a:r>
            <a:r>
              <a:rPr lang="tr-TR" dirty="0" smtClean="0">
                <a:latin typeface="Times New Roman" pitchFamily="18" charset="0"/>
                <a:cs typeface="Times New Roman" pitchFamily="18" charset="0"/>
              </a:rPr>
              <a:t>sayısının (durum sayısının) 1 </a:t>
            </a:r>
            <a:r>
              <a:rPr lang="tr-TR" dirty="0">
                <a:latin typeface="Times New Roman" pitchFamily="18" charset="0"/>
                <a:cs typeface="Times New Roman" pitchFamily="18" charset="0"/>
              </a:rPr>
              <a:t>eksiği kadar olacaktır.</a:t>
            </a:r>
          </a:p>
          <a:p>
            <a:pPr lvl="0"/>
            <a:r>
              <a:rPr lang="tr-TR" dirty="0">
                <a:latin typeface="Times New Roman" pitchFamily="18" charset="0"/>
                <a:cs typeface="Times New Roman" pitchFamily="18" charset="0"/>
              </a:rPr>
              <a:t>Bu örnek için yazılan formül şu şekildedir (Ortalama E sütunundadır) :</a:t>
            </a:r>
          </a:p>
          <a:p>
            <a:pPr marL="0" indent="0">
              <a:buNone/>
            </a:pPr>
            <a:r>
              <a:rPr lang="tr-TR" b="1" dirty="0">
                <a:latin typeface="Times New Roman" pitchFamily="18" charset="0"/>
                <a:cs typeface="Times New Roman" pitchFamily="18" charset="0"/>
              </a:rPr>
              <a:t>=EĞER(E2&lt;50;"Zayıf";EĞER(E2&lt;80;"İyi";"Çok İyi")) </a:t>
            </a:r>
            <a:endParaRPr lang="tr-TR" dirty="0">
              <a:latin typeface="Times New Roman" pitchFamily="18" charset="0"/>
              <a:cs typeface="Times New Roman" pitchFamily="18" charset="0"/>
            </a:endParaRPr>
          </a:p>
          <a:p>
            <a:pPr algn="just"/>
            <a:r>
              <a:rPr lang="tr-TR" b="1" dirty="0">
                <a:latin typeface="Times New Roman" pitchFamily="18" charset="0"/>
                <a:cs typeface="Times New Roman" pitchFamily="18" charset="0"/>
              </a:rPr>
              <a:t>Not: </a:t>
            </a:r>
            <a:r>
              <a:rPr lang="tr-TR" dirty="0" err="1">
                <a:latin typeface="Times New Roman" pitchFamily="18" charset="0"/>
                <a:cs typeface="Times New Roman" pitchFamily="18" charset="0"/>
              </a:rPr>
              <a:t>Excelde</a:t>
            </a:r>
            <a:r>
              <a:rPr lang="tr-TR" dirty="0">
                <a:latin typeface="Times New Roman" pitchFamily="18" charset="0"/>
                <a:cs typeface="Times New Roman" pitchFamily="18" charset="0"/>
              </a:rPr>
              <a:t> formüller en soldan en sağa doğru okunur. Dolayısıyla bu örnekte de ilk olarak daha soldaki eğer işletilecektir.</a:t>
            </a:r>
          </a:p>
          <a:p>
            <a:endParaRPr lang="tr-TR" dirty="0"/>
          </a:p>
        </p:txBody>
      </p:sp>
    </p:spTree>
    <p:extLst>
      <p:ext uri="{BB962C8B-B14F-4D97-AF65-F5344CB8AC3E}">
        <p14:creationId xmlns:p14="http://schemas.microsoft.com/office/powerpoint/2010/main" val="1173793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latin typeface="Times New Roman" pitchFamily="18" charset="0"/>
                <a:cs typeface="Times New Roman" pitchFamily="18" charset="0"/>
              </a:rPr>
              <a:t>EĞER Fonksiyonunda VE İle YADA Kullanımı</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VE ile YADA, EĞER içerisinde aynı anda birden fazla koşula bakılması gereken durumlarda kullanılır.</a:t>
            </a:r>
          </a:p>
          <a:p>
            <a:pPr algn="just"/>
            <a:r>
              <a:rPr lang="tr-TR" dirty="0" smtClean="0">
                <a:latin typeface="Times New Roman" pitchFamily="18" charset="0"/>
                <a:cs typeface="Times New Roman" pitchFamily="18" charset="0"/>
              </a:rPr>
              <a:t>Örneğin günlerden Perşembe ise ve saat 9:45 ise Bilgisayar Uygulamaları dersine katıl gibi. Burada 2 farklı koşuldan 1’i günün Perşembe olması diğeri ise saatin 9:45 olmasıdır.</a:t>
            </a:r>
          </a:p>
          <a:p>
            <a:pPr algn="just"/>
            <a:r>
              <a:rPr lang="tr-TR" dirty="0" smtClean="0">
                <a:latin typeface="Times New Roman" pitchFamily="18" charset="0"/>
                <a:cs typeface="Times New Roman" pitchFamily="18" charset="0"/>
              </a:rPr>
              <a:t>YADA mantığı da benzer şekildedir. Örneğin listeden 0 ile 10 arası bir sayı seçmek isteyen bir kişi için ifade «sayı 0’dan küçükse ya da 10’dan büyük ise başka sayı seç» olacaktır.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394755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latin typeface="Times New Roman" pitchFamily="18" charset="0"/>
                <a:cs typeface="Times New Roman" pitchFamily="18" charset="0"/>
              </a:rPr>
              <a:t>EĞER Fonksiyonunda VE İle YADA </a:t>
            </a:r>
            <a:r>
              <a:rPr lang="tr-TR" b="1" dirty="0" smtClean="0">
                <a:latin typeface="Times New Roman" pitchFamily="18" charset="0"/>
                <a:cs typeface="Times New Roman" pitchFamily="18" charset="0"/>
              </a:rPr>
              <a:t>Kullanımı Örnek</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263421558"/>
              </p:ext>
            </p:extLst>
          </p:nvPr>
        </p:nvGraphicFramePr>
        <p:xfrm>
          <a:off x="1331640" y="1772816"/>
          <a:ext cx="6768754" cy="2520278"/>
        </p:xfrm>
        <a:graphic>
          <a:graphicData uri="http://schemas.openxmlformats.org/drawingml/2006/table">
            <a:tbl>
              <a:tblPr>
                <a:tableStyleId>{5C22544A-7EE6-4342-B048-85BDC9FD1C3A}</a:tableStyleId>
              </a:tblPr>
              <a:tblGrid>
                <a:gridCol w="696464"/>
                <a:gridCol w="696464"/>
                <a:gridCol w="696464"/>
                <a:gridCol w="2339681"/>
                <a:gridCol w="2339681"/>
              </a:tblGrid>
              <a:tr h="465006">
                <a:tc>
                  <a:txBody>
                    <a:bodyPr/>
                    <a:lstStyle/>
                    <a:p>
                      <a:pPr algn="l" fontAlgn="b"/>
                      <a:r>
                        <a:rPr lang="tr-TR" sz="1100" u="none" strike="noStrike" dirty="0">
                          <a:effectLst/>
                        </a:rPr>
                        <a:t>AD</a:t>
                      </a:r>
                      <a:endParaRPr lang="tr-TR" sz="1100" b="1" i="0" u="none" strike="noStrike" dirty="0">
                        <a:solidFill>
                          <a:srgbClr val="000000"/>
                        </a:solidFill>
                        <a:effectLst/>
                        <a:latin typeface="Calibri"/>
                      </a:endParaRPr>
                    </a:p>
                  </a:txBody>
                  <a:tcPr marL="9525" marR="9525" marT="9525" marB="0" anchor="b"/>
                </a:tc>
                <a:tc>
                  <a:txBody>
                    <a:bodyPr/>
                    <a:lstStyle/>
                    <a:p>
                      <a:pPr algn="l" fontAlgn="b"/>
                      <a:r>
                        <a:rPr lang="tr-TR" sz="1100" u="none" strike="noStrike">
                          <a:effectLst/>
                        </a:rPr>
                        <a:t>1.YAZILI</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2.YAZILI</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1.KRİTERE GÖRE DEĞERLENDİRME</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2.KRİTERE GÖRE DEĞERLENDİRME</a:t>
                      </a:r>
                      <a:endParaRPr lang="tr-TR" sz="1100" b="1" i="0" u="none" strike="noStrike">
                        <a:solidFill>
                          <a:srgbClr val="000000"/>
                        </a:solidFill>
                        <a:effectLst/>
                        <a:latin typeface="Calibri"/>
                      </a:endParaRPr>
                    </a:p>
                  </a:txBody>
                  <a:tcPr marL="9525" marR="9525" marT="9525" marB="0" anchor="b"/>
                </a:tc>
              </a:tr>
              <a:tr h="256909">
                <a:tc>
                  <a:txBody>
                    <a:bodyPr/>
                    <a:lstStyle/>
                    <a:p>
                      <a:pPr algn="l" fontAlgn="b"/>
                      <a:r>
                        <a:rPr lang="tr-TR" sz="1100" u="none" strike="noStrike" dirty="0">
                          <a:effectLst/>
                        </a:rPr>
                        <a:t>İbrahim</a:t>
                      </a:r>
                      <a:endParaRPr lang="tr-TR" sz="1100" b="0" i="0" u="none" strike="noStrike" dirty="0">
                        <a:solidFill>
                          <a:srgbClr val="000000"/>
                        </a:solidFill>
                        <a:effectLst/>
                        <a:latin typeface="Calibri"/>
                      </a:endParaRPr>
                    </a:p>
                  </a:txBody>
                  <a:tcPr marL="9525" marR="9525" marT="9525" marB="0" anchor="b"/>
                </a:tc>
                <a:tc>
                  <a:txBody>
                    <a:bodyPr/>
                    <a:lstStyle/>
                    <a:p>
                      <a:pPr algn="r" fontAlgn="ctr"/>
                      <a:r>
                        <a:rPr lang="tr-TR" sz="1100" u="none" strike="noStrike">
                          <a:effectLst/>
                        </a:rPr>
                        <a:t>49</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49</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r>
              <a:tr h="256909">
                <a:tc>
                  <a:txBody>
                    <a:bodyPr/>
                    <a:lstStyle/>
                    <a:p>
                      <a:pPr algn="l" fontAlgn="b"/>
                      <a:r>
                        <a:rPr lang="tr-TR" sz="1100" u="none" strike="noStrike">
                          <a:effectLst/>
                        </a:rPr>
                        <a:t>Mahmut</a:t>
                      </a:r>
                      <a:endParaRPr lang="tr-TR" sz="1100" b="0" i="0" u="none" strike="noStrike">
                        <a:solidFill>
                          <a:srgbClr val="000000"/>
                        </a:solidFill>
                        <a:effectLst/>
                        <a:latin typeface="Calibri"/>
                      </a:endParaRPr>
                    </a:p>
                  </a:txBody>
                  <a:tcPr marL="9525" marR="9525" marT="9525" marB="0" anchor="b"/>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0</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56909">
                <a:tc>
                  <a:txBody>
                    <a:bodyPr/>
                    <a:lstStyle/>
                    <a:p>
                      <a:pPr algn="l" fontAlgn="b"/>
                      <a:r>
                        <a:rPr lang="tr-TR" sz="1100" u="none" strike="noStrike">
                          <a:effectLst/>
                        </a:rPr>
                        <a:t>İpek</a:t>
                      </a:r>
                      <a:endParaRPr lang="tr-TR" sz="1100" b="0" i="0" u="none" strike="noStrike">
                        <a:solidFill>
                          <a:srgbClr val="000000"/>
                        </a:solidFill>
                        <a:effectLst/>
                        <a:latin typeface="Calibri"/>
                      </a:endParaRPr>
                    </a:p>
                  </a:txBody>
                  <a:tcPr marL="9525" marR="9525" marT="9525" marB="0" anchor="b"/>
                </a:tc>
                <a:tc>
                  <a:txBody>
                    <a:bodyPr/>
                    <a:lstStyle/>
                    <a:p>
                      <a:pPr algn="r" fontAlgn="ctr"/>
                      <a:r>
                        <a:rPr lang="tr-TR" sz="1100" u="none" strike="noStrike">
                          <a:effectLst/>
                        </a:rPr>
                        <a:t>100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51</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56909">
                <a:tc>
                  <a:txBody>
                    <a:bodyPr/>
                    <a:lstStyle/>
                    <a:p>
                      <a:pPr algn="l" fontAlgn="b"/>
                      <a:r>
                        <a:rPr lang="tr-TR" sz="1100" u="none" strike="noStrike">
                          <a:effectLst/>
                        </a:rPr>
                        <a:t>Müge</a:t>
                      </a:r>
                      <a:endParaRPr lang="tr-TR" sz="1100" b="0" i="0" u="none" strike="noStrike">
                        <a:solidFill>
                          <a:srgbClr val="000000"/>
                        </a:solidFill>
                        <a:effectLst/>
                        <a:latin typeface="Calibri"/>
                      </a:endParaRPr>
                    </a:p>
                  </a:txBody>
                  <a:tcPr marL="9525" marR="9525" marT="9525" marB="0" anchor="b"/>
                </a:tc>
                <a:tc>
                  <a:txBody>
                    <a:bodyPr/>
                    <a:lstStyle/>
                    <a:p>
                      <a:pPr algn="r" fontAlgn="ctr"/>
                      <a:r>
                        <a:rPr lang="tr-TR" sz="1100" u="none" strike="noStrike">
                          <a:effectLst/>
                        </a:rPr>
                        <a:t>60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30</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56909">
                <a:tc>
                  <a:txBody>
                    <a:bodyPr/>
                    <a:lstStyle/>
                    <a:p>
                      <a:pPr algn="l" fontAlgn="b"/>
                      <a:r>
                        <a:rPr lang="tr-TR" sz="1100" u="none" strike="noStrike">
                          <a:effectLst/>
                        </a:rPr>
                        <a:t>Anıl</a:t>
                      </a:r>
                      <a:endParaRPr lang="tr-TR" sz="1100" b="0" i="0" u="none" strike="noStrike">
                        <a:solidFill>
                          <a:srgbClr val="000000"/>
                        </a:solidFill>
                        <a:effectLst/>
                        <a:latin typeface="Calibri"/>
                      </a:endParaRPr>
                    </a:p>
                  </a:txBody>
                  <a:tcPr marL="9525" marR="9525" marT="9525" marB="0" anchor="b"/>
                </a:tc>
                <a:tc>
                  <a:txBody>
                    <a:bodyPr/>
                    <a:lstStyle/>
                    <a:p>
                      <a:pPr algn="r" fontAlgn="ctr"/>
                      <a:r>
                        <a:rPr lang="tr-TR" sz="1100" u="none" strike="noStrike">
                          <a:effectLst/>
                        </a:rPr>
                        <a:t>49</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70</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56909">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56909">
                <a:tc gridSpan="5">
                  <a:txBody>
                    <a:bodyPr/>
                    <a:lstStyle/>
                    <a:p>
                      <a:pPr algn="l" fontAlgn="b"/>
                      <a:r>
                        <a:rPr lang="tr-TR" sz="1100" u="none" strike="noStrike">
                          <a:effectLst/>
                        </a:rPr>
                        <a:t>1.Kriter: 1. ve 2. yazılıdan 50 ve üzeri not alanlar başarılıdır.</a:t>
                      </a:r>
                      <a:endParaRPr lang="tr-TR" sz="1100" b="1" i="0" u="none" strike="noStrike">
                        <a:solidFill>
                          <a:srgbClr val="000000"/>
                        </a:solidFill>
                        <a:effectLst/>
                        <a:latin typeface="Calibri"/>
                      </a:endParaRPr>
                    </a:p>
                  </a:txBody>
                  <a:tcPr marL="9525" marR="9525" marT="9525"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56909">
                <a:tc gridSpan="5">
                  <a:txBody>
                    <a:bodyPr/>
                    <a:lstStyle/>
                    <a:p>
                      <a:pPr algn="l" fontAlgn="b"/>
                      <a:r>
                        <a:rPr lang="tr-TR" sz="1100" u="none" strike="noStrike" dirty="0">
                          <a:effectLst/>
                        </a:rPr>
                        <a:t>2.Kriter: 1. ya da 2. yazılıdan 50 ve üzeri not alanlar başarılıdır.</a:t>
                      </a:r>
                      <a:endParaRPr lang="tr-TR" sz="1100" b="1" i="0" u="none" strike="noStrike" dirty="0">
                        <a:solidFill>
                          <a:srgbClr val="000000"/>
                        </a:solidFill>
                        <a:effectLst/>
                        <a:latin typeface="Calibri"/>
                      </a:endParaRPr>
                    </a:p>
                  </a:txBody>
                  <a:tcPr marL="9525" marR="9525" marT="9525" marB="0" anchor="b"/>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Tree>
    <p:extLst>
      <p:ext uri="{BB962C8B-B14F-4D97-AF65-F5344CB8AC3E}">
        <p14:creationId xmlns:p14="http://schemas.microsoft.com/office/powerpoint/2010/main" val="1443365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r>
              <a:rPr lang="tr-TR" dirty="0">
                <a:latin typeface="Times New Roman" pitchFamily="18" charset="0"/>
                <a:cs typeface="Times New Roman" pitchFamily="18" charset="0"/>
              </a:rPr>
              <a:t>Tabloda yer alan 1. ve 2. yazılı notlarına göre öğrencilerin başarılı olup olmadıklarına karar verilecektir</a:t>
            </a:r>
            <a:r>
              <a:rPr lang="tr-TR" dirty="0" smtClean="0">
                <a:latin typeface="Times New Roman" pitchFamily="18" charset="0"/>
                <a:cs typeface="Times New Roman" pitchFamily="18" charset="0"/>
              </a:rPr>
              <a:t>.</a:t>
            </a:r>
          </a:p>
          <a:p>
            <a:pPr lvl="0"/>
            <a:r>
              <a:rPr lang="tr-TR" dirty="0">
                <a:latin typeface="Times New Roman" pitchFamily="18" charset="0"/>
                <a:cs typeface="Times New Roman" pitchFamily="18" charset="0"/>
              </a:rPr>
              <a:t>EĞER içerisinde VE ile YADA kullanımı aynı anda iki ya da daha çok koşulun kontrol edilmesine imkan sağlamaktadır.</a:t>
            </a:r>
          </a:p>
          <a:p>
            <a:pPr lvl="0"/>
            <a:r>
              <a:rPr lang="tr-TR" dirty="0">
                <a:latin typeface="Times New Roman" pitchFamily="18" charset="0"/>
                <a:cs typeface="Times New Roman" pitchFamily="18" charset="0"/>
              </a:rPr>
              <a:t>VE kullanımında kontrol edilen koşulların tamamı sağlanırsa ana koşul doğru olarak kabul edilecektir. Koşullardan 1 tanesi bile sağlanmazsa bu durumda ana koşul yanlış olarak kabul edilecektir.</a:t>
            </a:r>
          </a:p>
          <a:p>
            <a:pPr lvl="0"/>
            <a:r>
              <a:rPr lang="tr-TR" dirty="0">
                <a:latin typeface="Times New Roman" pitchFamily="18" charset="0"/>
                <a:cs typeface="Times New Roman" pitchFamily="18" charset="0"/>
              </a:rPr>
              <a:t>YADA kullanımında kontrol edilen koşullardan en az 1 tanesi doğru ise ana koşul doğru olarak kabul edilecektir. Koşulların tamamı sağlanmazsa bu durumda ana koşul yanlış kabul edilecektir.</a:t>
            </a:r>
          </a:p>
          <a:p>
            <a:endParaRPr lang="tr-TR" dirty="0"/>
          </a:p>
        </p:txBody>
      </p:sp>
    </p:spTree>
    <p:extLst>
      <p:ext uri="{BB962C8B-B14F-4D97-AF65-F5344CB8AC3E}">
        <p14:creationId xmlns:p14="http://schemas.microsoft.com/office/powerpoint/2010/main" val="1863921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lstStyle/>
          <a:p>
            <a:pPr lvl="0" algn="just"/>
            <a:r>
              <a:rPr lang="tr-TR" dirty="0">
                <a:latin typeface="Times New Roman" pitchFamily="18" charset="0"/>
                <a:cs typeface="Times New Roman" pitchFamily="18" charset="0"/>
              </a:rPr>
              <a:t>Örnekte 1.Kritere Göre Değerlendirme sütununda yer alması gereken formül şu şekildedir:</a:t>
            </a:r>
          </a:p>
          <a:p>
            <a:pPr marL="0" indent="0" algn="just">
              <a:buNone/>
            </a:pPr>
            <a:r>
              <a:rPr lang="tr-TR" dirty="0">
                <a:latin typeface="Times New Roman" pitchFamily="18" charset="0"/>
                <a:cs typeface="Times New Roman" pitchFamily="18" charset="0"/>
              </a:rPr>
              <a:t>=EĞER(VE(B2&gt;=50;C2&gt;=50);"</a:t>
            </a:r>
            <a:r>
              <a:rPr lang="tr-TR" dirty="0" err="1">
                <a:latin typeface="Times New Roman" pitchFamily="18" charset="0"/>
                <a:cs typeface="Times New Roman" pitchFamily="18" charset="0"/>
              </a:rPr>
              <a:t>Başarılı";"Başarısız</a:t>
            </a:r>
            <a:r>
              <a:rPr lang="tr-TR" dirty="0">
                <a:latin typeface="Times New Roman" pitchFamily="18" charset="0"/>
                <a:cs typeface="Times New Roman" pitchFamily="18" charset="0"/>
              </a:rPr>
              <a:t>")</a:t>
            </a:r>
          </a:p>
          <a:p>
            <a:pPr algn="just"/>
            <a:r>
              <a:rPr lang="tr-TR" dirty="0">
                <a:latin typeface="Times New Roman" pitchFamily="18" charset="0"/>
                <a:cs typeface="Times New Roman" pitchFamily="18" charset="0"/>
              </a:rPr>
              <a:t>Formül incelendiğinde VE içerisinde her iki yazılının da 50’den büyük veya eşit olma durumu kontrol edilmektedir. Her iki yazılı da 50’den büyük veya eşitse bu durumda her iki koşul da sağlanacaktır. Bu durumda </a:t>
            </a:r>
            <a:r>
              <a:rPr lang="tr-TR" dirty="0" err="1">
                <a:latin typeface="Times New Roman" pitchFamily="18" charset="0"/>
                <a:cs typeface="Times New Roman" pitchFamily="18" charset="0"/>
              </a:rPr>
              <a:t>VE’nin</a:t>
            </a:r>
            <a:r>
              <a:rPr lang="tr-TR" dirty="0">
                <a:latin typeface="Times New Roman" pitchFamily="18" charset="0"/>
                <a:cs typeface="Times New Roman" pitchFamily="18" charset="0"/>
              </a:rPr>
              <a:t> çıktısı olan ana koşul da doğru olacaktır. Eğer kullanımında koşul değeri doğru ise koşuldan hemen sonraki ifade, yanlışsa 1 sonraki ifade işletilir. Dolayısıyla iki koşul da sağlanırsa VE için çıktısı doğru değerinde olacak ve bu durumda da hücrede “Başarılı” yazacaktır. Ancak iki koşuldan 1 tanesi bile sağlanmazsa VE için çıktı yanlış değerinde olacak ve bu durumda da hücrede “Başarısız” yazacaktır.</a:t>
            </a:r>
          </a:p>
          <a:p>
            <a:endParaRPr lang="tr-TR" dirty="0"/>
          </a:p>
        </p:txBody>
      </p:sp>
    </p:spTree>
    <p:extLst>
      <p:ext uri="{BB962C8B-B14F-4D97-AF65-F5344CB8AC3E}">
        <p14:creationId xmlns:p14="http://schemas.microsoft.com/office/powerpoint/2010/main" val="3315090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lstStyle/>
          <a:p>
            <a:pPr lvl="0" algn="just"/>
            <a:r>
              <a:rPr lang="tr-TR" dirty="0">
                <a:latin typeface="Times New Roman" pitchFamily="18" charset="0"/>
                <a:cs typeface="Times New Roman" pitchFamily="18" charset="0"/>
              </a:rPr>
              <a:t>Örnekte 2.Kritere Göre Değerlendirme sütununda yer alması gereken formül şu şekildedir:</a:t>
            </a:r>
          </a:p>
          <a:p>
            <a:pPr marL="0" indent="0" algn="just">
              <a:buNone/>
            </a:pPr>
            <a:r>
              <a:rPr lang="tr-TR" dirty="0">
                <a:latin typeface="Times New Roman" pitchFamily="18" charset="0"/>
                <a:cs typeface="Times New Roman" pitchFamily="18" charset="0"/>
              </a:rPr>
              <a:t>=EĞER(YADA(B2&gt;=50;C2&gt;=50);"</a:t>
            </a:r>
            <a:r>
              <a:rPr lang="tr-TR" dirty="0" err="1">
                <a:latin typeface="Times New Roman" pitchFamily="18" charset="0"/>
                <a:cs typeface="Times New Roman" pitchFamily="18" charset="0"/>
              </a:rPr>
              <a:t>Başarılı";"Başarısız</a:t>
            </a:r>
            <a:r>
              <a:rPr lang="tr-TR" dirty="0" smtClean="0">
                <a:latin typeface="Times New Roman" pitchFamily="18" charset="0"/>
                <a:cs typeface="Times New Roman" pitchFamily="18" charset="0"/>
              </a:rPr>
              <a:t>")</a:t>
            </a:r>
          </a:p>
          <a:p>
            <a:pPr algn="just"/>
            <a:r>
              <a:rPr lang="tr-TR" dirty="0">
                <a:latin typeface="Times New Roman" pitchFamily="18" charset="0"/>
                <a:cs typeface="Times New Roman" pitchFamily="18" charset="0"/>
              </a:rPr>
              <a:t>Formül incelendiğinde YADA içerisinde iki </a:t>
            </a:r>
            <a:r>
              <a:rPr lang="tr-TR" dirty="0" smtClean="0">
                <a:latin typeface="Times New Roman" pitchFamily="18" charset="0"/>
                <a:cs typeface="Times New Roman" pitchFamily="18" charset="0"/>
              </a:rPr>
              <a:t>yazılıdan </a:t>
            </a:r>
            <a:r>
              <a:rPr lang="tr-TR" dirty="0">
                <a:latin typeface="Times New Roman" pitchFamily="18" charset="0"/>
                <a:cs typeface="Times New Roman" pitchFamily="18" charset="0"/>
              </a:rPr>
              <a:t>en az birisinin 50’den büyük veya eşit olma durumu kontrol edilmektedir. İki yazılıdan en az birisinin 50’den büyük veya eşit olması durumunda ana koşul sağlanacaktır. Bu durumda </a:t>
            </a:r>
            <a:r>
              <a:rPr lang="tr-TR" dirty="0" err="1">
                <a:latin typeface="Times New Roman" pitchFamily="18" charset="0"/>
                <a:cs typeface="Times New Roman" pitchFamily="18" charset="0"/>
              </a:rPr>
              <a:t>YADA’nın</a:t>
            </a:r>
            <a:r>
              <a:rPr lang="tr-TR" dirty="0">
                <a:latin typeface="Times New Roman" pitchFamily="18" charset="0"/>
                <a:cs typeface="Times New Roman" pitchFamily="18" charset="0"/>
              </a:rPr>
              <a:t> çıktısı olan ana koşul da doğru olacaktır. Eğer kullanımında koşul değeri doğru ise koşuldan hemen sonraki ifade, yanlışsa 1 sonraki ifade işletilir. Dolayısıyla YADA için çıktı doğru değerinde olursa bu durumda hücrede “Başarılı” yazacaktır. Ancak iki koşul birden sağlanmazsa YADA için çıktı yanlış değerinde olacak ve bu durumda da hücrede “Başarısız” yazacaktır.</a:t>
            </a:r>
          </a:p>
          <a:p>
            <a:endParaRPr lang="tr-TR" dirty="0"/>
          </a:p>
          <a:p>
            <a:endParaRPr lang="tr-TR" dirty="0"/>
          </a:p>
        </p:txBody>
      </p:sp>
    </p:spTree>
    <p:extLst>
      <p:ext uri="{BB962C8B-B14F-4D97-AF65-F5344CB8AC3E}">
        <p14:creationId xmlns:p14="http://schemas.microsoft.com/office/powerpoint/2010/main" val="290391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latin typeface="Times New Roman" pitchFamily="18" charset="0"/>
                <a:cs typeface="Times New Roman" pitchFamily="18" charset="0"/>
              </a:rPr>
              <a:t>EĞER Fonksiyonunda VE İle YADA Kullanımı </a:t>
            </a:r>
            <a:r>
              <a:rPr lang="tr-TR" b="1" dirty="0" smtClean="0">
                <a:latin typeface="Times New Roman" pitchFamily="18" charset="0"/>
                <a:cs typeface="Times New Roman" pitchFamily="18" charset="0"/>
              </a:rPr>
              <a:t>Örnek 2</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36927807"/>
              </p:ext>
            </p:extLst>
          </p:nvPr>
        </p:nvGraphicFramePr>
        <p:xfrm>
          <a:off x="611560" y="1916832"/>
          <a:ext cx="8280919" cy="2808309"/>
        </p:xfrm>
        <a:graphic>
          <a:graphicData uri="http://schemas.openxmlformats.org/drawingml/2006/table">
            <a:tbl>
              <a:tblPr>
                <a:tableStyleId>{5C22544A-7EE6-4342-B048-85BDC9FD1C3A}</a:tableStyleId>
              </a:tblPr>
              <a:tblGrid>
                <a:gridCol w="872371"/>
                <a:gridCol w="1021071"/>
                <a:gridCol w="1021071"/>
                <a:gridCol w="1021071"/>
                <a:gridCol w="1021071"/>
                <a:gridCol w="1021071"/>
                <a:gridCol w="1021071"/>
                <a:gridCol w="1282122"/>
              </a:tblGrid>
              <a:tr h="470217">
                <a:tc>
                  <a:txBody>
                    <a:bodyPr/>
                    <a:lstStyle/>
                    <a:p>
                      <a:pPr algn="l" fontAlgn="b"/>
                      <a:r>
                        <a:rPr lang="tr-TR" sz="1100" u="none" strike="noStrike" dirty="0">
                          <a:effectLst/>
                        </a:rPr>
                        <a:t>ÖĞRENCİ ADI</a:t>
                      </a:r>
                      <a:endParaRPr lang="tr-TR" sz="1100" b="0" i="0" u="none" strike="noStrike" dirty="0">
                        <a:solidFill>
                          <a:srgbClr val="000000"/>
                        </a:solidFill>
                        <a:effectLst/>
                        <a:latin typeface="Calibri"/>
                      </a:endParaRPr>
                    </a:p>
                  </a:txBody>
                  <a:tcPr marL="9525" marR="9525" marT="9525" marB="0" anchor="b"/>
                </a:tc>
                <a:tc>
                  <a:txBody>
                    <a:bodyPr/>
                    <a:lstStyle/>
                    <a:p>
                      <a:pPr algn="l" fontAlgn="b"/>
                      <a:r>
                        <a:rPr lang="tr-TR" sz="1100" u="none" strike="noStrike">
                          <a:effectLst/>
                        </a:rPr>
                        <a:t>1.BÖLÜM NOTU</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dirty="0">
                          <a:effectLst/>
                        </a:rPr>
                        <a:t>2.BÖLÜM NOTU</a:t>
                      </a:r>
                      <a:endParaRPr lang="tr-TR" sz="1100" b="0" i="0" u="none" strike="noStrike" dirty="0">
                        <a:solidFill>
                          <a:srgbClr val="000000"/>
                        </a:solidFill>
                        <a:effectLst/>
                        <a:latin typeface="Calibri"/>
                      </a:endParaRPr>
                    </a:p>
                  </a:txBody>
                  <a:tcPr marL="9525" marR="9525" marT="9525" marB="0" anchor="b"/>
                </a:tc>
                <a:tc>
                  <a:txBody>
                    <a:bodyPr/>
                    <a:lstStyle/>
                    <a:p>
                      <a:pPr algn="l" fontAlgn="b"/>
                      <a:r>
                        <a:rPr lang="tr-TR" sz="1100" u="none" strike="noStrike" dirty="0">
                          <a:effectLst/>
                        </a:rPr>
                        <a:t>3.BÖLÜM NOTU</a:t>
                      </a:r>
                      <a:endParaRPr lang="tr-TR" sz="1100" b="0" i="0" u="none" strike="noStrike" dirty="0">
                        <a:solidFill>
                          <a:srgbClr val="000000"/>
                        </a:solidFill>
                        <a:effectLst/>
                        <a:latin typeface="Calibri"/>
                      </a:endParaRPr>
                    </a:p>
                  </a:txBody>
                  <a:tcPr marL="9525" marR="9525" marT="9525" marB="0" anchor="b"/>
                </a:tc>
                <a:tc>
                  <a:txBody>
                    <a:bodyPr/>
                    <a:lstStyle/>
                    <a:p>
                      <a:pPr algn="l" fontAlgn="b"/>
                      <a:r>
                        <a:rPr lang="tr-TR" sz="1100" u="none" strike="noStrike">
                          <a:effectLst/>
                        </a:rPr>
                        <a:t>4.BÖLÜM NOTU</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5.BÖLÜM NOTU</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6.BÖLÜM NOTU</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SERTİFİKA DURUMU</a:t>
                      </a:r>
                      <a:endParaRPr lang="tr-TR" sz="1100" b="0" i="0" u="none" strike="noStrike">
                        <a:solidFill>
                          <a:srgbClr val="000000"/>
                        </a:solidFill>
                        <a:effectLst/>
                        <a:latin typeface="Calibri"/>
                      </a:endParaRPr>
                    </a:p>
                  </a:txBody>
                  <a:tcPr marL="9525" marR="9525" marT="9525" marB="0" anchor="b"/>
                </a:tc>
              </a:tr>
              <a:tr h="259788">
                <a:tc>
                  <a:txBody>
                    <a:bodyPr/>
                    <a:lstStyle/>
                    <a:p>
                      <a:pPr algn="l" fontAlgn="ctr"/>
                      <a:r>
                        <a:rPr lang="tr-TR" sz="1100" u="none" strike="noStrike">
                          <a:effectLst/>
                        </a:rPr>
                        <a:t>Ali</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100</a:t>
                      </a:r>
                      <a:endParaRPr lang="tr-TR" sz="1100" b="0" i="0" u="none" strike="noStrike" dirty="0">
                        <a:solidFill>
                          <a:srgbClr val="000000"/>
                        </a:solidFill>
                        <a:effectLst/>
                        <a:latin typeface="Calibri"/>
                      </a:endParaRPr>
                    </a:p>
                  </a:txBody>
                  <a:tcPr marL="9525" marR="9525" marT="9525" marB="0" anchor="ctr"/>
                </a:tc>
                <a:tc>
                  <a:txBody>
                    <a:bodyPr/>
                    <a:lstStyle/>
                    <a:p>
                      <a:pPr algn="r" fontAlgn="ctr"/>
                      <a:r>
                        <a:rPr lang="tr-TR" sz="1100" u="none" strike="noStrike">
                          <a:effectLst/>
                        </a:rPr>
                        <a:t>100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100</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r>
              <a:tr h="259788">
                <a:tc>
                  <a:txBody>
                    <a:bodyPr/>
                    <a:lstStyle/>
                    <a:p>
                      <a:pPr algn="l" fontAlgn="ctr"/>
                      <a:r>
                        <a:rPr lang="tr-TR" sz="1100" u="none" strike="noStrike">
                          <a:effectLst/>
                        </a:rPr>
                        <a:t>Veli</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100</a:t>
                      </a:r>
                      <a:endParaRPr lang="tr-TR" sz="1100" b="0" i="0" u="none" strike="noStrike" dirty="0">
                        <a:solidFill>
                          <a:srgbClr val="000000"/>
                        </a:solidFill>
                        <a:effectLst/>
                        <a:latin typeface="Calibri"/>
                      </a:endParaRPr>
                    </a:p>
                  </a:txBody>
                  <a:tcPr marL="9525" marR="9525" marT="9525" marB="0" anchor="ctr"/>
                </a:tc>
                <a:tc>
                  <a:txBody>
                    <a:bodyPr/>
                    <a:lstStyle/>
                    <a:p>
                      <a:pPr algn="r" fontAlgn="ctr"/>
                      <a:r>
                        <a:rPr lang="tr-TR" sz="1100" u="none" strike="noStrike" dirty="0">
                          <a:effectLst/>
                        </a:rPr>
                        <a:t>100</a:t>
                      </a:r>
                      <a:endParaRPr lang="tr-TR" sz="1100" b="0" i="0" u="none" strike="noStrike" dirty="0">
                        <a:solidFill>
                          <a:srgbClr val="000000"/>
                        </a:solidFill>
                        <a:effectLst/>
                        <a:latin typeface="Calibri"/>
                      </a:endParaRPr>
                    </a:p>
                  </a:txBody>
                  <a:tcPr marL="9525" marR="9525" marT="9525" marB="0" anchor="ctr"/>
                </a:tc>
                <a:tc>
                  <a:txBody>
                    <a:bodyPr/>
                    <a:lstStyle/>
                    <a:p>
                      <a:pPr algn="r" fontAlgn="ctr"/>
                      <a:r>
                        <a:rPr lang="tr-TR" sz="1100" u="none" strike="noStrike">
                          <a:effectLst/>
                        </a:rPr>
                        <a:t>100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r>
              <a:tr h="259788">
                <a:tc>
                  <a:txBody>
                    <a:bodyPr/>
                    <a:lstStyle/>
                    <a:p>
                      <a:pPr algn="l" fontAlgn="ctr"/>
                      <a:r>
                        <a:rPr lang="tr-TR" sz="1100" u="none" strike="noStrike">
                          <a:effectLst/>
                        </a:rPr>
                        <a:t>Ahmet</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20</a:t>
                      </a:r>
                      <a:endParaRPr lang="tr-TR" sz="1100" b="0" i="0" u="none" strike="noStrike" dirty="0">
                        <a:solidFill>
                          <a:srgbClr val="000000"/>
                        </a:solidFill>
                        <a:effectLst/>
                        <a:latin typeface="Calibri"/>
                      </a:endParaRPr>
                    </a:p>
                  </a:txBody>
                  <a:tcPr marL="9525" marR="9525" marT="9525" marB="0" anchor="ctr"/>
                </a:tc>
                <a:tc>
                  <a:txBody>
                    <a:bodyPr/>
                    <a:lstStyle/>
                    <a:p>
                      <a:pPr algn="r" fontAlgn="ctr"/>
                      <a:r>
                        <a:rPr lang="tr-TR" sz="1100" u="none" strike="noStrike" dirty="0">
                          <a:effectLst/>
                        </a:rPr>
                        <a:t>20</a:t>
                      </a:r>
                      <a:endParaRPr lang="tr-TR" sz="1100" b="0" i="0" u="none" strike="noStrike" dirty="0">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30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60</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r>
              <a:tr h="259788">
                <a:tc>
                  <a:txBody>
                    <a:bodyPr/>
                    <a:lstStyle/>
                    <a:p>
                      <a:pPr algn="l" fontAlgn="ctr"/>
                      <a:r>
                        <a:rPr lang="tr-TR" sz="1100" u="none" strike="noStrike">
                          <a:effectLst/>
                        </a:rPr>
                        <a:t>Mehmet</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50</a:t>
                      </a:r>
                      <a:endParaRPr lang="tr-TR" sz="1100" b="0" i="0" u="none" strike="noStrike" dirty="0">
                        <a:solidFill>
                          <a:srgbClr val="000000"/>
                        </a:solidFill>
                        <a:effectLst/>
                        <a:latin typeface="Calibri"/>
                      </a:endParaRPr>
                    </a:p>
                  </a:txBody>
                  <a:tcPr marL="9525" marR="9525" marT="9525" marB="0" anchor="ctr"/>
                </a:tc>
                <a:tc>
                  <a:txBody>
                    <a:bodyPr/>
                    <a:lstStyle/>
                    <a:p>
                      <a:pPr algn="r" fontAlgn="ctr"/>
                      <a:r>
                        <a:rPr lang="tr-TR" sz="1100" u="none" strike="noStrike">
                          <a:effectLst/>
                        </a:rPr>
                        <a:t>60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r>
              <a:tr h="259788">
                <a:tc>
                  <a:txBody>
                    <a:bodyPr/>
                    <a:lstStyle/>
                    <a:p>
                      <a:pPr algn="l" fontAlgn="ctr"/>
                      <a:r>
                        <a:rPr lang="tr-TR" sz="1100" u="none" strike="noStrike">
                          <a:effectLst/>
                        </a:rPr>
                        <a:t>Ayşe</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20</a:t>
                      </a:r>
                      <a:endParaRPr lang="tr-TR" sz="1100" b="0" i="0" u="none" strike="noStrike" dirty="0">
                        <a:solidFill>
                          <a:srgbClr val="000000"/>
                        </a:solidFill>
                        <a:effectLst/>
                        <a:latin typeface="Calibri"/>
                      </a:endParaRPr>
                    </a:p>
                  </a:txBody>
                  <a:tcPr marL="9525" marR="9525" marT="9525" marB="0" anchor="ctr"/>
                </a:tc>
                <a:tc>
                  <a:txBody>
                    <a:bodyPr/>
                    <a:lstStyle/>
                    <a:p>
                      <a:pPr algn="r" fontAlgn="ctr"/>
                      <a:r>
                        <a:rPr lang="tr-TR" sz="1100" u="none" strike="noStrike" dirty="0">
                          <a:effectLst/>
                        </a:rPr>
                        <a:t>50</a:t>
                      </a:r>
                      <a:endParaRPr lang="tr-TR" sz="1100" b="0" i="0" u="none" strike="noStrike" dirty="0">
                        <a:solidFill>
                          <a:srgbClr val="000000"/>
                        </a:solidFill>
                        <a:effectLst/>
                        <a:latin typeface="Calibri"/>
                      </a:endParaRPr>
                    </a:p>
                  </a:txBody>
                  <a:tcPr marL="9525" marR="9525" marT="9525" marB="0" anchor="ctr"/>
                </a:tc>
                <a:tc>
                  <a:txBody>
                    <a:bodyPr/>
                    <a:lstStyle/>
                    <a:p>
                      <a:pPr algn="r" fontAlgn="ctr"/>
                      <a:r>
                        <a:rPr lang="tr-TR" sz="1100" u="none" strike="noStrike">
                          <a:effectLst/>
                        </a:rPr>
                        <a:t>30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60</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r>
              <a:tr h="259788">
                <a:tc>
                  <a:txBody>
                    <a:bodyPr/>
                    <a:lstStyle/>
                    <a:p>
                      <a:pPr algn="l" fontAlgn="ctr"/>
                      <a:r>
                        <a:rPr lang="tr-TR" sz="1100" u="none" strike="noStrike">
                          <a:effectLst/>
                        </a:rPr>
                        <a:t>Fatma</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60</a:t>
                      </a:r>
                      <a:endParaRPr lang="tr-TR" sz="1100" b="0" i="0" u="none" strike="noStrike" dirty="0">
                        <a:solidFill>
                          <a:srgbClr val="000000"/>
                        </a:solidFill>
                        <a:effectLst/>
                        <a:latin typeface="Calibri"/>
                      </a:endParaRPr>
                    </a:p>
                  </a:txBody>
                  <a:tcPr marL="9525" marR="9525" marT="9525" marB="0" anchor="ctr"/>
                </a:tc>
                <a:tc>
                  <a:txBody>
                    <a:bodyPr/>
                    <a:lstStyle/>
                    <a:p>
                      <a:pPr algn="r" fontAlgn="ctr"/>
                      <a:r>
                        <a:rPr lang="tr-TR" sz="1100" u="none" strike="noStrike" dirty="0">
                          <a:effectLst/>
                        </a:rPr>
                        <a:t>50</a:t>
                      </a:r>
                      <a:endParaRPr lang="tr-TR" sz="1100" b="0" i="0" u="none" strike="noStrike" dirty="0">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r>
              <a:tr h="259788">
                <a:tc>
                  <a:txBody>
                    <a:bodyPr/>
                    <a:lstStyle/>
                    <a:p>
                      <a:pPr algn="l" fontAlgn="ctr"/>
                      <a:r>
                        <a:rPr lang="tr-TR" sz="1100" u="none" strike="noStrike">
                          <a:effectLst/>
                        </a:rPr>
                        <a:t>Merve</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30</a:t>
                      </a:r>
                      <a:endParaRPr lang="tr-TR" sz="1100" b="0" i="0" u="none" strike="noStrike" dirty="0">
                        <a:solidFill>
                          <a:srgbClr val="000000"/>
                        </a:solidFill>
                        <a:effectLst/>
                        <a:latin typeface="Calibri"/>
                      </a:endParaRPr>
                    </a:p>
                  </a:txBody>
                  <a:tcPr marL="9525" marR="9525" marT="9525" marB="0" anchor="ctr"/>
                </a:tc>
                <a:tc>
                  <a:txBody>
                    <a:bodyPr/>
                    <a:lstStyle/>
                    <a:p>
                      <a:pPr algn="r" fontAlgn="ctr"/>
                      <a:r>
                        <a:rPr lang="tr-TR" sz="1100" u="none" strike="noStrike" dirty="0">
                          <a:effectLst/>
                        </a:rPr>
                        <a:t>60</a:t>
                      </a:r>
                      <a:endParaRPr lang="tr-TR" sz="1100" b="0" i="0" u="none" strike="noStrike" dirty="0">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r>
              <a:tr h="259788">
                <a:tc>
                  <a:txBody>
                    <a:bodyPr/>
                    <a:lstStyle/>
                    <a:p>
                      <a:pPr algn="l" fontAlgn="ctr"/>
                      <a:r>
                        <a:rPr lang="tr-TR" sz="1100" u="none" strike="noStrike">
                          <a:effectLst/>
                        </a:rPr>
                        <a:t>Canan</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60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55</a:t>
                      </a:r>
                      <a:endParaRPr lang="tr-TR" sz="1100" b="0" i="0" u="none" strike="noStrike" dirty="0">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r>
              <a:tr h="259788">
                <a:tc>
                  <a:txBody>
                    <a:bodyPr/>
                    <a:lstStyle/>
                    <a:p>
                      <a:pPr algn="l" fontAlgn="ctr"/>
                      <a:r>
                        <a:rPr lang="tr-TR" sz="1100" u="none" strike="noStrike">
                          <a:effectLst/>
                        </a:rPr>
                        <a:t>Melisa</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100</a:t>
                      </a:r>
                      <a:endParaRPr lang="tr-TR" sz="1100" b="0" i="0" u="none" strike="noStrike" dirty="0">
                        <a:solidFill>
                          <a:srgbClr val="000000"/>
                        </a:solidFill>
                        <a:effectLst/>
                        <a:latin typeface="Calibri"/>
                      </a:endParaRPr>
                    </a:p>
                  </a:txBody>
                  <a:tcPr marL="9525" marR="9525" marT="9525" marB="0" anchor="ctr"/>
                </a:tc>
                <a:tc>
                  <a:txBody>
                    <a:bodyPr/>
                    <a:lstStyle/>
                    <a:p>
                      <a:pPr algn="r" fontAlgn="ctr"/>
                      <a:r>
                        <a:rPr lang="tr-TR" sz="1100" u="none" strike="noStrike">
                          <a:effectLst/>
                        </a:rPr>
                        <a:t>100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100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20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dirty="0">
                          <a:effectLst/>
                        </a:rPr>
                        <a:t>40</a:t>
                      </a:r>
                      <a:endParaRPr lang="tr-TR" sz="1100" b="0" i="0" u="none" strike="noStrike" dirty="0">
                        <a:solidFill>
                          <a:srgbClr val="000000"/>
                        </a:solidFill>
                        <a:effectLst/>
                        <a:latin typeface="Calibri"/>
                      </a:endParaRPr>
                    </a:p>
                  </a:txBody>
                  <a:tcPr marL="9525" marR="9525" marT="9525" marB="0" anchor="ctr"/>
                </a:tc>
                <a:tc>
                  <a:txBody>
                    <a:bodyPr/>
                    <a:lstStyle/>
                    <a:p>
                      <a:pPr algn="l" fontAlgn="b"/>
                      <a:endParaRPr lang="tr-TR" sz="1100" b="0" i="0" u="none" strike="noStrike" dirty="0">
                        <a:solidFill>
                          <a:srgbClr val="000000"/>
                        </a:solidFill>
                        <a:effectLst/>
                        <a:latin typeface="Calibri"/>
                      </a:endParaRPr>
                    </a:p>
                  </a:txBody>
                  <a:tcPr marL="9525" marR="9525" marT="9525" marB="0" anchor="b"/>
                </a:tc>
              </a:tr>
            </a:tbl>
          </a:graphicData>
        </a:graphic>
      </p:graphicFrame>
      <p:sp>
        <p:nvSpPr>
          <p:cNvPr id="9" name="Metin kutusu 8"/>
          <p:cNvSpPr txBox="1"/>
          <p:nvPr/>
        </p:nvSpPr>
        <p:spPr>
          <a:xfrm>
            <a:off x="755576" y="5013176"/>
            <a:ext cx="7992888" cy="830997"/>
          </a:xfrm>
          <a:prstGeom prst="rect">
            <a:avLst/>
          </a:prstGeom>
          <a:noFill/>
        </p:spPr>
        <p:txBody>
          <a:bodyPr wrap="square" rtlCol="0">
            <a:spAutoFit/>
          </a:bodyPr>
          <a:lstStyle/>
          <a:p>
            <a:r>
              <a:rPr lang="tr-TR" sz="2400" dirty="0">
                <a:latin typeface="Times New Roman" pitchFamily="18" charset="0"/>
                <a:cs typeface="Times New Roman" pitchFamily="18" charset="0"/>
              </a:rPr>
              <a:t>Sertifika alma durumu için temel kriter tüm bölüm notların 50 ve 50’den üzeri olmasıdır.</a:t>
            </a:r>
          </a:p>
        </p:txBody>
      </p:sp>
    </p:spTree>
    <p:extLst>
      <p:ext uri="{BB962C8B-B14F-4D97-AF65-F5344CB8AC3E}">
        <p14:creationId xmlns:p14="http://schemas.microsoft.com/office/powerpoint/2010/main" val="3123637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latin typeface="Times New Roman" pitchFamily="18" charset="0"/>
                <a:cs typeface="Times New Roman" pitchFamily="18" charset="0"/>
              </a:rPr>
              <a:t>Veri Alma ve Hücre </a:t>
            </a:r>
            <a:r>
              <a:rPr lang="tr-TR" b="1" dirty="0" smtClean="0">
                <a:latin typeface="Times New Roman" pitchFamily="18" charset="0"/>
                <a:cs typeface="Times New Roman" pitchFamily="18" charset="0"/>
              </a:rPr>
              <a:t>Sabitleme</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lnSpcReduction="10000"/>
          </a:bodyPr>
          <a:lstStyle/>
          <a:p>
            <a:pPr lvl="0" algn="just"/>
            <a:r>
              <a:rPr lang="tr-TR" dirty="0">
                <a:latin typeface="Times New Roman" pitchFamily="18" charset="0"/>
                <a:cs typeface="Times New Roman" pitchFamily="18" charset="0"/>
              </a:rPr>
              <a:t>Para değerleri yer alan </a:t>
            </a:r>
            <a:r>
              <a:rPr lang="tr-TR" dirty="0" smtClean="0">
                <a:latin typeface="Times New Roman" pitchFamily="18" charset="0"/>
                <a:cs typeface="Times New Roman" pitchFamily="18" charset="0"/>
              </a:rPr>
              <a:t>hücrelere, </a:t>
            </a:r>
            <a:r>
              <a:rPr lang="tr-TR" dirty="0">
                <a:latin typeface="Times New Roman" pitchFamily="18" charset="0"/>
                <a:cs typeface="Times New Roman" pitchFamily="18" charset="0"/>
              </a:rPr>
              <a:t>para sembolü </a:t>
            </a:r>
            <a:r>
              <a:rPr lang="tr-TR" dirty="0" smtClean="0">
                <a:latin typeface="Times New Roman" pitchFamily="18" charset="0"/>
                <a:cs typeface="Times New Roman" pitchFamily="18" charset="0"/>
              </a:rPr>
              <a:t>eklenmesi için: giriş </a:t>
            </a:r>
            <a:r>
              <a:rPr lang="tr-TR" dirty="0" smtClean="0">
                <a:latin typeface="Times New Roman" pitchFamily="18" charset="0"/>
                <a:cs typeface="Times New Roman" pitchFamily="18" charset="0"/>
                <a:sym typeface="Wingdings"/>
              </a:rPr>
              <a:t> </a:t>
            </a:r>
            <a:r>
              <a:rPr lang="tr-TR" dirty="0" smtClean="0">
                <a:latin typeface="Times New Roman" pitchFamily="18" charset="0"/>
                <a:cs typeface="Times New Roman" pitchFamily="18" charset="0"/>
              </a:rPr>
              <a:t>sayı </a:t>
            </a:r>
            <a:r>
              <a:rPr lang="tr-TR" dirty="0">
                <a:latin typeface="Times New Roman" pitchFamily="18" charset="0"/>
                <a:cs typeface="Times New Roman" pitchFamily="18" charset="0"/>
              </a:rPr>
              <a:t>kısmından para birimi seçimi yapılmalıdır</a:t>
            </a:r>
            <a:r>
              <a:rPr lang="tr-TR" dirty="0" smtClean="0">
                <a:latin typeface="Times New Roman" pitchFamily="18" charset="0"/>
                <a:cs typeface="Times New Roman" pitchFamily="18" charset="0"/>
              </a:rPr>
              <a:t>. (Örnek)</a:t>
            </a:r>
          </a:p>
          <a:p>
            <a:pPr lvl="0" algn="just"/>
            <a:endParaRPr lang="tr-TR" dirty="0">
              <a:latin typeface="Times New Roman" pitchFamily="18" charset="0"/>
              <a:cs typeface="Times New Roman" pitchFamily="18" charset="0"/>
            </a:endParaRPr>
          </a:p>
          <a:p>
            <a:pPr marL="0" indent="0" algn="just">
              <a:buNone/>
            </a:pPr>
            <a:r>
              <a:rPr lang="tr-TR" b="1" dirty="0">
                <a:latin typeface="Times New Roman" pitchFamily="18" charset="0"/>
                <a:cs typeface="Times New Roman" pitchFamily="18" charset="0"/>
              </a:rPr>
              <a:t>Not:</a:t>
            </a:r>
            <a:r>
              <a:rPr lang="tr-TR" dirty="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marL="0" indent="0" algn="just">
              <a:buNone/>
            </a:pPr>
            <a:r>
              <a:rPr lang="tr-TR" dirty="0" smtClean="0">
                <a:latin typeface="Times New Roman" pitchFamily="18" charset="0"/>
                <a:cs typeface="Times New Roman" pitchFamily="18" charset="0"/>
              </a:rPr>
              <a:t>Excel’de </a:t>
            </a:r>
            <a:r>
              <a:rPr lang="tr-TR" dirty="0">
                <a:latin typeface="Times New Roman" pitchFamily="18" charset="0"/>
                <a:cs typeface="Times New Roman" pitchFamily="18" charset="0"/>
              </a:rPr>
              <a:t>sayılardan çok hücre isimleri kullanmak daha </a:t>
            </a:r>
            <a:r>
              <a:rPr lang="tr-TR" dirty="0" smtClean="0">
                <a:latin typeface="Times New Roman" pitchFamily="18" charset="0"/>
                <a:cs typeface="Times New Roman" pitchFamily="18" charset="0"/>
              </a:rPr>
              <a:t>faydalıdır ve </a:t>
            </a:r>
            <a:r>
              <a:rPr lang="tr-TR" dirty="0">
                <a:latin typeface="Times New Roman" pitchFamily="18" charset="0"/>
                <a:cs typeface="Times New Roman" pitchFamily="18" charset="0"/>
              </a:rPr>
              <a:t>h</a:t>
            </a:r>
            <a:r>
              <a:rPr lang="tr-TR" dirty="0" smtClean="0">
                <a:latin typeface="Times New Roman" pitchFamily="18" charset="0"/>
                <a:cs typeface="Times New Roman" pitchFamily="18" charset="0"/>
              </a:rPr>
              <a:t>ata </a:t>
            </a:r>
            <a:r>
              <a:rPr lang="tr-TR" dirty="0">
                <a:latin typeface="Times New Roman" pitchFamily="18" charset="0"/>
                <a:cs typeface="Times New Roman" pitchFamily="18" charset="0"/>
              </a:rPr>
              <a:t>yapımını önler. </a:t>
            </a:r>
            <a:endParaRPr lang="tr-TR" dirty="0" smtClean="0">
              <a:latin typeface="Times New Roman" pitchFamily="18" charset="0"/>
              <a:cs typeface="Times New Roman" pitchFamily="18" charset="0"/>
            </a:endParaRPr>
          </a:p>
          <a:p>
            <a:pPr marL="0" indent="0" algn="just">
              <a:buNone/>
            </a:pPr>
            <a:r>
              <a:rPr lang="tr-TR" dirty="0" smtClean="0">
                <a:latin typeface="Times New Roman" pitchFamily="18" charset="0"/>
                <a:cs typeface="Times New Roman" pitchFamily="18" charset="0"/>
              </a:rPr>
              <a:t>Örneğin </a:t>
            </a:r>
            <a:r>
              <a:rPr lang="tr-TR" dirty="0">
                <a:latin typeface="Times New Roman" pitchFamily="18" charset="0"/>
                <a:cs typeface="Times New Roman" pitchFamily="18" charset="0"/>
              </a:rPr>
              <a:t>bir sütundaki sayılar 5 ile toplanacağında formül çubuğuna =</a:t>
            </a:r>
            <a:r>
              <a:rPr lang="tr-TR" dirty="0" smtClean="0">
                <a:latin typeface="Times New Roman" pitchFamily="18" charset="0"/>
                <a:cs typeface="Times New Roman" pitchFamily="18" charset="0"/>
              </a:rPr>
              <a:t>sayı+5 </a:t>
            </a:r>
            <a:r>
              <a:rPr lang="tr-TR" dirty="0">
                <a:latin typeface="Times New Roman" pitchFamily="18" charset="0"/>
                <a:cs typeface="Times New Roman" pitchFamily="18" charset="0"/>
              </a:rPr>
              <a:t>yazmak yerine boş bir hücreye 5 değeri girip (örneğin D14 olsun) daha sonra =</a:t>
            </a:r>
            <a:r>
              <a:rPr lang="tr-TR" dirty="0" smtClean="0">
                <a:latin typeface="Times New Roman" pitchFamily="18" charset="0"/>
                <a:cs typeface="Times New Roman" pitchFamily="18" charset="0"/>
              </a:rPr>
              <a:t>sayı+D14 </a:t>
            </a:r>
            <a:r>
              <a:rPr lang="tr-TR" dirty="0">
                <a:latin typeface="Times New Roman" pitchFamily="18" charset="0"/>
                <a:cs typeface="Times New Roman" pitchFamily="18" charset="0"/>
              </a:rPr>
              <a:t>şeklinde işlem yapmak daha faydalı </a:t>
            </a:r>
            <a:r>
              <a:rPr lang="tr-TR" dirty="0" smtClean="0">
                <a:latin typeface="Times New Roman" pitchFamily="18" charset="0"/>
                <a:cs typeface="Times New Roman" pitchFamily="18" charset="0"/>
              </a:rPr>
              <a:t>olacaktır</a:t>
            </a:r>
            <a:r>
              <a:rPr lang="tr-TR" dirty="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marL="0" indent="0" algn="just">
              <a:buNone/>
            </a:pPr>
            <a:r>
              <a:rPr lang="tr-TR" dirty="0" smtClean="0">
                <a:latin typeface="Times New Roman" pitchFamily="18" charset="0"/>
                <a:cs typeface="Times New Roman" pitchFamily="18" charset="0"/>
              </a:rPr>
              <a:t>İlerleyen </a:t>
            </a:r>
            <a:r>
              <a:rPr lang="tr-TR" dirty="0">
                <a:latin typeface="Times New Roman" pitchFamily="18" charset="0"/>
                <a:cs typeface="Times New Roman" pitchFamily="18" charset="0"/>
              </a:rPr>
              <a:t>aşamalarda 5 değerinin değiştirilerek 8 gibi farklı bir değer yapılması gerekirse bu şekilde sadece D14 hücresi güncellenerek bunu sağlamak çok daha rahat olacaktır. </a:t>
            </a:r>
          </a:p>
          <a:p>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8768385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r>
              <a:rPr lang="tr-TR" dirty="0" smtClean="0"/>
              <a:t>Çözüm için kullanılması gereken formül:</a:t>
            </a:r>
          </a:p>
          <a:p>
            <a:endParaRPr lang="tr-TR" dirty="0" smtClean="0"/>
          </a:p>
          <a:p>
            <a:pPr marL="0" indent="0">
              <a:buNone/>
            </a:pPr>
            <a:r>
              <a:rPr lang="tr-TR" sz="1200" b="1" dirty="0"/>
              <a:t>=EĞER(VE(B2&gt;=50;C2&gt;=50;D2&gt;=50;E2&gt;=50;F2&gt;=50;G2&gt;=50);"Sertifika </a:t>
            </a:r>
            <a:r>
              <a:rPr lang="tr-TR" sz="1200" b="1" dirty="0" err="1"/>
              <a:t>Alabilir";"Sertifika</a:t>
            </a:r>
            <a:r>
              <a:rPr lang="tr-TR" sz="1200" b="1" dirty="0"/>
              <a:t> Alamaz")</a:t>
            </a:r>
            <a:endParaRPr lang="tr-TR" sz="1200" dirty="0"/>
          </a:p>
          <a:p>
            <a:endParaRPr lang="tr-TR" dirty="0" smtClean="0"/>
          </a:p>
          <a:p>
            <a:pPr algn="just"/>
            <a:r>
              <a:rPr lang="tr-TR" dirty="0">
                <a:latin typeface="Times New Roman" pitchFamily="18" charset="0"/>
                <a:cs typeface="Times New Roman" pitchFamily="18" charset="0"/>
              </a:rPr>
              <a:t>Formül incelenecek olursa her bir not sütunundaki değerlerin 50’den büyük ve eşit olma durumları VE operatörü ile birbirine bağlanmıştır. Buna göre içerdeki koşullardan 1 tanesi bile sağlanmazsa yani herhangi bir not 50’den düşük olursa VE operatörünün çıktısı yanlış değerinde olacaktır. Bu durumda eğer içerisindeki koşul yanlış olacak ve bu durumunda işletilecek olan durum aktif hale gelerek hücre içerisine “Sertifika Alamaz” yazılacaktır. </a:t>
            </a:r>
          </a:p>
        </p:txBody>
      </p:sp>
    </p:spTree>
    <p:extLst>
      <p:ext uri="{BB962C8B-B14F-4D97-AF65-F5344CB8AC3E}">
        <p14:creationId xmlns:p14="http://schemas.microsoft.com/office/powerpoint/2010/main" val="4283765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pPr lvl="0" algn="just"/>
            <a:r>
              <a:rPr lang="tr-TR" dirty="0">
                <a:latin typeface="Times New Roman" pitchFamily="18" charset="0"/>
                <a:cs typeface="Times New Roman" pitchFamily="18" charset="0"/>
              </a:rPr>
              <a:t>VE operatörü içerisindeki tüm koşullar sağlanırsa yani her bir not 50 veya üzerinde bir değer alırsa bu durumda VE operatörünün çıktısı doğru değerinde olacaktır. Bu durumda eğer içerisindeki koşul doğru değerini alacağından bu durumda işletilecek olan durum aktif hale gelecek ve hücre içerisine “Sertifika Alabilir” yazılacaktır.</a:t>
            </a:r>
          </a:p>
          <a:p>
            <a:endParaRPr lang="tr-TR" dirty="0"/>
          </a:p>
        </p:txBody>
      </p:sp>
    </p:spTree>
    <p:extLst>
      <p:ext uri="{BB962C8B-B14F-4D97-AF65-F5344CB8AC3E}">
        <p14:creationId xmlns:p14="http://schemas.microsoft.com/office/powerpoint/2010/main" val="3924702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EĞERSAY ve BOŞLUKSAY Kullanımı</a:t>
            </a:r>
            <a:endParaRPr lang="tr-TR" dirty="0"/>
          </a:p>
        </p:txBody>
      </p:sp>
      <p:sp>
        <p:nvSpPr>
          <p:cNvPr id="3" name="İçerik Yer Tutucusu 2"/>
          <p:cNvSpPr>
            <a:spLocks noGrp="1"/>
          </p:cNvSpPr>
          <p:nvPr>
            <p:ph idx="1"/>
          </p:nvPr>
        </p:nvSpPr>
        <p:spPr/>
        <p:txBody>
          <a:bodyPr/>
          <a:lstStyle/>
          <a:p>
            <a:pPr lvl="0" algn="just"/>
            <a:r>
              <a:rPr lang="tr-TR" dirty="0">
                <a:latin typeface="Times New Roman" pitchFamily="18" charset="0"/>
                <a:cs typeface="Times New Roman" pitchFamily="18" charset="0"/>
              </a:rPr>
              <a:t>EĞERSAY formülü; belirli bir alanda belirli bir koşula uyan hücre değerlerini sayarak seçilen alanda bu belirtilen koşula uygun kaç adet değer olduğunun bilgisini yazdırır. EĞERSAY formül kullanımı aşağıdaki gibidir:</a:t>
            </a:r>
          </a:p>
          <a:p>
            <a:pPr marL="0" indent="0" algn="just">
              <a:buNone/>
            </a:pPr>
            <a:r>
              <a:rPr lang="tr-TR" b="1" dirty="0">
                <a:latin typeface="Times New Roman" pitchFamily="18" charset="0"/>
                <a:cs typeface="Times New Roman" pitchFamily="18" charset="0"/>
              </a:rPr>
              <a:t>=EĞERSAY( Aralık; Koşul )</a:t>
            </a:r>
          </a:p>
          <a:p>
            <a:pPr lvl="0" algn="just"/>
            <a:r>
              <a:rPr lang="tr-TR" dirty="0">
                <a:latin typeface="Times New Roman" pitchFamily="18" charset="0"/>
                <a:cs typeface="Times New Roman" pitchFamily="18" charset="0"/>
              </a:rPr>
              <a:t>BOŞLUKSAY formülü de benzer şekilde belirli bir alanda değeri olmayan yani boş olan hücreleri sayarak bu sayı bilgisini yazdırır.</a:t>
            </a:r>
          </a:p>
          <a:p>
            <a:pPr marL="0" indent="0">
              <a:buNone/>
            </a:pPr>
            <a:r>
              <a:rPr lang="tr-TR" b="1" dirty="0" smtClean="0">
                <a:latin typeface="Times New Roman" pitchFamily="18" charset="0"/>
                <a:cs typeface="Times New Roman" pitchFamily="18" charset="0"/>
              </a:rPr>
              <a:t>=BOŞLUKSAY(Aralık)</a:t>
            </a:r>
            <a:endParaRPr lang="tr-TR" b="1" dirty="0">
              <a:latin typeface="Times New Roman" pitchFamily="18" charset="0"/>
              <a:cs typeface="Times New Roman" pitchFamily="18" charset="0"/>
            </a:endParaRPr>
          </a:p>
          <a:p>
            <a:r>
              <a:rPr lang="tr-TR" dirty="0" smtClean="0">
                <a:latin typeface="Times New Roman" pitchFamily="18" charset="0"/>
                <a:cs typeface="Times New Roman" pitchFamily="18" charset="0"/>
              </a:rPr>
              <a:t>Burada koşul « » tırnak işaretleri arasına yazılmalıdır.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3465143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EĞERSAY ve BOŞLUKSAY </a:t>
            </a:r>
            <a:r>
              <a:rPr lang="tr-TR" b="1" dirty="0" smtClean="0"/>
              <a:t>Kullanımı Örnek</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742561072"/>
              </p:ext>
            </p:extLst>
          </p:nvPr>
        </p:nvGraphicFramePr>
        <p:xfrm>
          <a:off x="1403648" y="2060848"/>
          <a:ext cx="6447357" cy="2814417"/>
        </p:xfrm>
        <a:graphic>
          <a:graphicData uri="http://schemas.openxmlformats.org/drawingml/2006/table">
            <a:tbl>
              <a:tblPr>
                <a:tableStyleId>{5C22544A-7EE6-4342-B048-85BDC9FD1C3A}</a:tableStyleId>
              </a:tblPr>
              <a:tblGrid>
                <a:gridCol w="707771"/>
                <a:gridCol w="707771"/>
                <a:gridCol w="781498"/>
                <a:gridCol w="873656"/>
                <a:gridCol w="1061658"/>
                <a:gridCol w="1607232"/>
                <a:gridCol w="707771"/>
              </a:tblGrid>
              <a:tr h="431337">
                <a:tc>
                  <a:txBody>
                    <a:bodyPr/>
                    <a:lstStyle/>
                    <a:p>
                      <a:pPr algn="l" fontAlgn="b"/>
                      <a:r>
                        <a:rPr lang="tr-TR" sz="1100" u="none" strike="noStrike" dirty="0">
                          <a:effectLst/>
                        </a:rPr>
                        <a:t>Sıra No</a:t>
                      </a:r>
                      <a:endParaRPr lang="tr-TR" sz="1100" b="1" i="0" u="none" strike="noStrike" dirty="0">
                        <a:solidFill>
                          <a:srgbClr val="000000"/>
                        </a:solidFill>
                        <a:effectLst/>
                        <a:latin typeface="Calibri"/>
                      </a:endParaRPr>
                    </a:p>
                  </a:txBody>
                  <a:tcPr marL="9525" marR="9525" marT="9525" marB="0" anchor="b"/>
                </a:tc>
                <a:tc>
                  <a:txBody>
                    <a:bodyPr/>
                    <a:lstStyle/>
                    <a:p>
                      <a:pPr algn="l" fontAlgn="b"/>
                      <a:r>
                        <a:rPr lang="tr-TR" sz="1100" u="none" strike="noStrike">
                          <a:effectLst/>
                        </a:rPr>
                        <a:t>İsim</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Kıdem Yılı</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KY 5'den Az</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KY 5'den Fazla</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Adı Ali Olan Kişi Sayısı</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Boş Hücre</a:t>
                      </a:r>
                      <a:endParaRPr lang="tr-TR" sz="1100" b="1" i="0" u="none" strike="noStrike">
                        <a:solidFill>
                          <a:srgbClr val="000000"/>
                        </a:solidFill>
                        <a:effectLst/>
                        <a:latin typeface="Calibri"/>
                      </a:endParaRPr>
                    </a:p>
                  </a:txBody>
                  <a:tcPr marL="9525" marR="9525" marT="9525" marB="0" anchor="b"/>
                </a:tc>
              </a:tr>
              <a:tr h="238308">
                <a:tc>
                  <a:txBody>
                    <a:bodyPr/>
                    <a:lstStyle/>
                    <a:p>
                      <a:pPr algn="r" fontAlgn="b"/>
                      <a:r>
                        <a:rPr lang="tr-TR" sz="1100" u="none" strike="noStrike">
                          <a:effectLst/>
                        </a:rPr>
                        <a:t>1</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Ali</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1</a:t>
                      </a:r>
                      <a:endParaRPr lang="tr-TR" sz="1100" b="0" i="0" u="none" strike="noStrike">
                        <a:solidFill>
                          <a:srgbClr val="000000"/>
                        </a:solidFill>
                        <a:effectLst/>
                        <a:latin typeface="Calibri"/>
                      </a:endParaRPr>
                    </a:p>
                  </a:txBody>
                  <a:tcPr marL="9525" marR="9525" marT="9525" marB="0" anchor="b"/>
                </a:tc>
                <a:tc>
                  <a:txBody>
                    <a:bodyPr/>
                    <a:lstStyle/>
                    <a:p>
                      <a:pPr algn="r" fontAlgn="b"/>
                      <a:endParaRPr lang="tr-TR" sz="1100" b="0" i="0" u="none" strike="noStrike" dirty="0">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38308">
                <a:tc>
                  <a:txBody>
                    <a:bodyPr/>
                    <a:lstStyle/>
                    <a:p>
                      <a:pPr algn="r" fontAlgn="b"/>
                      <a:r>
                        <a:rPr lang="tr-TR" sz="1100" u="none" strike="noStrike">
                          <a:effectLst/>
                        </a:rPr>
                        <a:t>2</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Ali</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2</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38308">
                <a:tc>
                  <a:txBody>
                    <a:bodyPr/>
                    <a:lstStyle/>
                    <a:p>
                      <a:pPr algn="r" fontAlgn="b"/>
                      <a:r>
                        <a:rPr lang="tr-TR" sz="1100" u="none" strike="noStrike">
                          <a:effectLst/>
                        </a:rPr>
                        <a:t>3</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Mehmet</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4</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38308">
                <a:tc>
                  <a:txBody>
                    <a:bodyPr/>
                    <a:lstStyle/>
                    <a:p>
                      <a:pPr algn="r" fontAlgn="b"/>
                      <a:r>
                        <a:rPr lang="tr-TR" sz="1100" u="none" strike="noStrike">
                          <a:effectLst/>
                        </a:rPr>
                        <a:t>4</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Veli</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5</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38308">
                <a:tc>
                  <a:txBody>
                    <a:bodyPr/>
                    <a:lstStyle/>
                    <a:p>
                      <a:pPr algn="r" fontAlgn="b"/>
                      <a:r>
                        <a:rPr lang="tr-TR" sz="1100" u="none" strike="noStrike">
                          <a:effectLst/>
                        </a:rPr>
                        <a:t>5</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Veysel</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38308">
                <a:tc>
                  <a:txBody>
                    <a:bodyPr/>
                    <a:lstStyle/>
                    <a:p>
                      <a:pPr algn="r" fontAlgn="b"/>
                      <a:r>
                        <a:rPr lang="tr-TR" sz="1100" u="none" strike="noStrike">
                          <a:effectLst/>
                        </a:rPr>
                        <a:t>6</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Ayşe</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38308">
                <a:tc>
                  <a:txBody>
                    <a:bodyPr/>
                    <a:lstStyle/>
                    <a:p>
                      <a:pPr algn="r" fontAlgn="b"/>
                      <a:r>
                        <a:rPr lang="tr-TR" sz="1100" u="none" strike="noStrike">
                          <a:effectLst/>
                        </a:rPr>
                        <a:t>7</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Canan</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1</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38308">
                <a:tc>
                  <a:txBody>
                    <a:bodyPr/>
                    <a:lstStyle/>
                    <a:p>
                      <a:pPr algn="r" fontAlgn="b"/>
                      <a:r>
                        <a:rPr lang="tr-TR" sz="1100" u="none" strike="noStrike">
                          <a:effectLst/>
                        </a:rPr>
                        <a:t>8</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Pelin</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9</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38308">
                <a:tc>
                  <a:txBody>
                    <a:bodyPr/>
                    <a:lstStyle/>
                    <a:p>
                      <a:pPr algn="r" fontAlgn="b"/>
                      <a:r>
                        <a:rPr lang="tr-TR" sz="1100" u="none" strike="noStrike">
                          <a:effectLst/>
                        </a:rPr>
                        <a:t>9</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İpek</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10</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38308">
                <a:tc>
                  <a:txBody>
                    <a:bodyPr/>
                    <a:lstStyle/>
                    <a:p>
                      <a:pPr algn="r" fontAlgn="b"/>
                      <a:r>
                        <a:rPr lang="tr-TR" sz="1100" u="none" strike="noStrike">
                          <a:effectLst/>
                        </a:rPr>
                        <a:t>10</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Gamze</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9</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r>
            </a:tbl>
          </a:graphicData>
        </a:graphic>
      </p:graphicFrame>
      <p:sp>
        <p:nvSpPr>
          <p:cNvPr id="5" name="Metin kutusu 4"/>
          <p:cNvSpPr txBox="1"/>
          <p:nvPr/>
        </p:nvSpPr>
        <p:spPr>
          <a:xfrm>
            <a:off x="1403648" y="5157192"/>
            <a:ext cx="6552728" cy="646331"/>
          </a:xfrm>
          <a:prstGeom prst="rect">
            <a:avLst/>
          </a:prstGeom>
          <a:noFill/>
        </p:spPr>
        <p:txBody>
          <a:bodyPr wrap="square" rtlCol="0">
            <a:spAutoFit/>
          </a:bodyPr>
          <a:lstStyle/>
          <a:p>
            <a:pPr algn="just"/>
            <a:r>
              <a:rPr lang="tr-TR" dirty="0" smtClean="0"/>
              <a:t>Tabloda boş kısımlar yine tablodaki bilgilere göre doldurulacaktır.</a:t>
            </a:r>
            <a:endParaRPr lang="tr-TR" dirty="0"/>
          </a:p>
        </p:txBody>
      </p:sp>
    </p:spTree>
    <p:extLst>
      <p:ext uri="{BB962C8B-B14F-4D97-AF65-F5344CB8AC3E}">
        <p14:creationId xmlns:p14="http://schemas.microsoft.com/office/powerpoint/2010/main" val="901410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pPr lvl="0" algn="just"/>
            <a:r>
              <a:rPr lang="tr-TR" dirty="0">
                <a:latin typeface="Times New Roman" pitchFamily="18" charset="0"/>
                <a:cs typeface="Times New Roman" pitchFamily="18" charset="0"/>
              </a:rPr>
              <a:t>Örnekte Kıdem Yılı C sütununda yer almıştır. Bu sebeple EĞERSAY formülü kıdem yılı koşuluna bakacağından C sütunu C:C şeklinde sabitlenir. Sayımda belirtilmek istenen koşul da “ ” (tırnak) işaretleri arasında belirtilir</a:t>
            </a:r>
            <a:r>
              <a:rPr lang="tr-TR" dirty="0" smtClean="0">
                <a:latin typeface="Times New Roman" pitchFamily="18" charset="0"/>
                <a:cs typeface="Times New Roman" pitchFamily="18" charset="0"/>
              </a:rPr>
              <a:t>.</a:t>
            </a:r>
          </a:p>
          <a:p>
            <a:pPr algn="just"/>
            <a:r>
              <a:rPr lang="tr-TR" dirty="0">
                <a:latin typeface="Times New Roman" pitchFamily="18" charset="0"/>
                <a:cs typeface="Times New Roman" pitchFamily="18" charset="0"/>
              </a:rPr>
              <a:t>C sütunun sabitlenmesinin avantajı yeni bir kıdem yılı bilgisi girildiğinde formül tarafından bu yeni değerin de dikkate alınmasının </a:t>
            </a:r>
            <a:r>
              <a:rPr lang="tr-TR" dirty="0" smtClean="0">
                <a:latin typeface="Times New Roman" pitchFamily="18" charset="0"/>
                <a:cs typeface="Times New Roman" pitchFamily="18" charset="0"/>
              </a:rPr>
              <a:t>sağlanmasıdır. Eğer </a:t>
            </a:r>
            <a:r>
              <a:rPr lang="tr-TR" dirty="0">
                <a:latin typeface="Times New Roman" pitchFamily="18" charset="0"/>
                <a:cs typeface="Times New Roman" pitchFamily="18" charset="0"/>
              </a:rPr>
              <a:t>sütun olarak değil de aralık olarak belirtme yapılsaydı yeni girilen bilgi formül tarafından dikkate alınmazdı.</a:t>
            </a:r>
          </a:p>
          <a:p>
            <a:pPr lvl="0"/>
            <a:r>
              <a:rPr lang="tr-TR" dirty="0"/>
              <a:t>Kıdem Yılı 5’den küçük olan çalışan sayısını bulmak için formül:</a:t>
            </a:r>
          </a:p>
          <a:p>
            <a:pPr marL="0" indent="0">
              <a:buNone/>
            </a:pPr>
            <a:r>
              <a:rPr lang="tr-TR" b="1" dirty="0"/>
              <a:t>=EĞERSAY(C:C;"&lt;5")</a:t>
            </a:r>
          </a:p>
          <a:p>
            <a:pPr lvl="0" algn="just"/>
            <a:endParaRPr lang="tr-TR" dirty="0"/>
          </a:p>
          <a:p>
            <a:endParaRPr lang="tr-TR" dirty="0"/>
          </a:p>
        </p:txBody>
      </p:sp>
    </p:spTree>
    <p:extLst>
      <p:ext uri="{BB962C8B-B14F-4D97-AF65-F5344CB8AC3E}">
        <p14:creationId xmlns:p14="http://schemas.microsoft.com/office/powerpoint/2010/main" val="26142257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6000328"/>
          </a:xfrm>
        </p:spPr>
        <p:txBody>
          <a:bodyPr/>
          <a:lstStyle/>
          <a:p>
            <a:pPr lvl="0" algn="just"/>
            <a:r>
              <a:rPr lang="tr-TR" dirty="0"/>
              <a:t>Kıdem Yılı 5’den büyük olan çalışan sayısını bulmak için formül:</a:t>
            </a:r>
          </a:p>
          <a:p>
            <a:pPr marL="0" indent="0" algn="just">
              <a:buNone/>
            </a:pPr>
            <a:r>
              <a:rPr lang="tr-TR" b="1" dirty="0"/>
              <a:t>=EĞERSAY(C:C;"&gt;5")</a:t>
            </a:r>
          </a:p>
          <a:p>
            <a:pPr algn="just"/>
            <a:r>
              <a:rPr lang="tr-TR" dirty="0"/>
              <a:t>Örnekte isim bilgileri B sütununda yer </a:t>
            </a:r>
            <a:r>
              <a:rPr lang="tr-TR" dirty="0" smtClean="0"/>
              <a:t>almaktadır. İsmi </a:t>
            </a:r>
            <a:r>
              <a:rPr lang="tr-TR" dirty="0"/>
              <a:t>Ali olan çalışan sayısını bulmak için formül:</a:t>
            </a:r>
          </a:p>
          <a:p>
            <a:pPr marL="0" indent="0" algn="just">
              <a:buNone/>
            </a:pPr>
            <a:r>
              <a:rPr lang="tr-TR" b="1" dirty="0"/>
              <a:t>=EĞERSAY(</a:t>
            </a:r>
            <a:r>
              <a:rPr lang="tr-TR" b="1" dirty="0" err="1"/>
              <a:t>B:B;"Ali</a:t>
            </a:r>
            <a:r>
              <a:rPr lang="tr-TR" b="1" dirty="0"/>
              <a:t>")</a:t>
            </a:r>
          </a:p>
          <a:p>
            <a:pPr lvl="0" algn="just"/>
            <a:r>
              <a:rPr lang="tr-TR" dirty="0"/>
              <a:t>Kıdem yılı sütunundaki boş hücre sayısını bulmak için formül:</a:t>
            </a:r>
          </a:p>
          <a:p>
            <a:pPr marL="0" indent="0" algn="just">
              <a:buNone/>
            </a:pPr>
            <a:r>
              <a:rPr lang="tr-TR" b="1" dirty="0"/>
              <a:t>=BOŞLUKSAY(C2:C11)</a:t>
            </a:r>
          </a:p>
          <a:p>
            <a:endParaRPr lang="tr-TR" dirty="0"/>
          </a:p>
        </p:txBody>
      </p:sp>
    </p:spTree>
    <p:extLst>
      <p:ext uri="{BB962C8B-B14F-4D97-AF65-F5344CB8AC3E}">
        <p14:creationId xmlns:p14="http://schemas.microsoft.com/office/powerpoint/2010/main" val="41941165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pPr lvl="0" algn="just"/>
            <a:r>
              <a:rPr lang="tr-TR" dirty="0">
                <a:latin typeface="Times New Roman" pitchFamily="18" charset="0"/>
                <a:cs typeface="Times New Roman" pitchFamily="18" charset="0"/>
              </a:rPr>
              <a:t>BOŞUKSAY formülünde doğrudan sütun seçimi yapılmamış bunun yerine bir aralık seçimi yapılmıştır. Bunun sebebi sütundaki çoğu hücrenin boş olmasıdır. </a:t>
            </a:r>
            <a:endParaRPr lang="tr-TR" dirty="0" smtClean="0">
              <a:latin typeface="Times New Roman" pitchFamily="18" charset="0"/>
              <a:cs typeface="Times New Roman" pitchFamily="18" charset="0"/>
            </a:endParaRPr>
          </a:p>
          <a:p>
            <a:pPr lvl="0" algn="just"/>
            <a:r>
              <a:rPr lang="tr-TR" dirty="0" smtClean="0">
                <a:latin typeface="Times New Roman" pitchFamily="18" charset="0"/>
                <a:cs typeface="Times New Roman" pitchFamily="18" charset="0"/>
              </a:rPr>
              <a:t>Değer girildikçe boşlukların doğru şekilde sayılması için formülde söz </a:t>
            </a:r>
            <a:r>
              <a:rPr lang="tr-TR" dirty="0">
                <a:latin typeface="Times New Roman" pitchFamily="18" charset="0"/>
                <a:cs typeface="Times New Roman" pitchFamily="18" charset="0"/>
              </a:rPr>
              <a:t>konusu belirtilen </a:t>
            </a:r>
            <a:r>
              <a:rPr lang="tr-TR" dirty="0" smtClean="0">
                <a:latin typeface="Times New Roman" pitchFamily="18" charset="0"/>
                <a:cs typeface="Times New Roman" pitchFamily="18" charset="0"/>
              </a:rPr>
              <a:t>aralığın her veri girişinde </a:t>
            </a:r>
            <a:r>
              <a:rPr lang="tr-TR" dirty="0">
                <a:latin typeface="Times New Roman" pitchFamily="18" charset="0"/>
                <a:cs typeface="Times New Roman" pitchFamily="18" charset="0"/>
              </a:rPr>
              <a:t>(C2:C12, C2:C13, …) şeklinde güncellenmesi gerekmektedir.</a:t>
            </a:r>
          </a:p>
          <a:p>
            <a:pPr lvl="0" algn="just"/>
            <a:r>
              <a:rPr lang="tr-TR" dirty="0">
                <a:latin typeface="Times New Roman" pitchFamily="18" charset="0"/>
                <a:cs typeface="Times New Roman" pitchFamily="18" charset="0"/>
              </a:rPr>
              <a:t>EĞERSAY ve BOŞLUKSAY hem iş hayatında hem de günlük hayatta kullanışlı olabilecek formüllerdir.</a:t>
            </a:r>
          </a:p>
          <a:p>
            <a:endParaRPr lang="tr-TR" dirty="0"/>
          </a:p>
        </p:txBody>
      </p:sp>
    </p:spTree>
    <p:extLst>
      <p:ext uri="{BB962C8B-B14F-4D97-AF65-F5344CB8AC3E}">
        <p14:creationId xmlns:p14="http://schemas.microsoft.com/office/powerpoint/2010/main" val="36004227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6000328"/>
          </a:xfrm>
        </p:spPr>
        <p:txBody>
          <a:bodyPr>
            <a:normAutofit/>
          </a:bodyPr>
          <a:lstStyle/>
          <a:p>
            <a:pPr marL="0" indent="0" algn="just">
              <a:buNone/>
            </a:pPr>
            <a:r>
              <a:rPr lang="tr-TR" b="1" dirty="0">
                <a:latin typeface="Times New Roman" pitchFamily="18" charset="0"/>
                <a:cs typeface="Times New Roman" pitchFamily="18" charset="0"/>
              </a:rPr>
              <a:t>Not: </a:t>
            </a:r>
            <a:r>
              <a:rPr lang="tr-TR" dirty="0">
                <a:latin typeface="Times New Roman" pitchFamily="18" charset="0"/>
                <a:cs typeface="Times New Roman" pitchFamily="18" charset="0"/>
              </a:rPr>
              <a:t>Metinlerde cümle içindeki sözcüklerin büyük harfle yazılması için </a:t>
            </a:r>
            <a:r>
              <a:rPr lang="tr-TR" dirty="0" smtClean="0">
                <a:latin typeface="Times New Roman" pitchFamily="18" charset="0"/>
                <a:cs typeface="Times New Roman" pitchFamily="18" charset="0"/>
              </a:rPr>
              <a:t>Excel’de </a:t>
            </a:r>
            <a:r>
              <a:rPr lang="tr-TR" dirty="0">
                <a:latin typeface="Times New Roman" pitchFamily="18" charset="0"/>
                <a:cs typeface="Times New Roman" pitchFamily="18" charset="0"/>
              </a:rPr>
              <a:t>fonksiyon kullanılabilir. Bunun için ilgili fonksiyon Formüller </a:t>
            </a:r>
            <a:r>
              <a:rPr lang="tr-TR" dirty="0">
                <a:latin typeface="Times New Roman" pitchFamily="18" charset="0"/>
                <a:cs typeface="Times New Roman" pitchFamily="18" charset="0"/>
                <a:sym typeface="Wingdings"/>
              </a:rPr>
              <a:t></a:t>
            </a:r>
            <a:r>
              <a:rPr lang="tr-TR" dirty="0">
                <a:latin typeface="Times New Roman" pitchFamily="18" charset="0"/>
                <a:cs typeface="Times New Roman" pitchFamily="18" charset="0"/>
              </a:rPr>
              <a:t> Metin </a:t>
            </a:r>
            <a:r>
              <a:rPr lang="tr-TR" dirty="0">
                <a:latin typeface="Times New Roman" pitchFamily="18" charset="0"/>
                <a:cs typeface="Times New Roman" pitchFamily="18" charset="0"/>
                <a:sym typeface="Wingdings"/>
              </a:rPr>
              <a: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BÜYÜKHARF’dir</a:t>
            </a:r>
            <a:r>
              <a:rPr lang="tr-TR" dirty="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Kullanımı:</a:t>
            </a:r>
          </a:p>
          <a:p>
            <a:pPr marL="0" indent="0" algn="just">
              <a:buNone/>
            </a:pPr>
            <a:r>
              <a:rPr lang="tr-TR" b="1" dirty="0">
                <a:latin typeface="Times New Roman" pitchFamily="18" charset="0"/>
                <a:cs typeface="Times New Roman" pitchFamily="18" charset="0"/>
              </a:rPr>
              <a:t>	=BÜYÜKHARF(HÜCRE_ADI) 			</a:t>
            </a:r>
          </a:p>
          <a:p>
            <a:pPr marL="0" indent="0" algn="just">
              <a:buNone/>
            </a:pPr>
            <a:r>
              <a:rPr lang="tr-TR" b="1" dirty="0" smtClean="0">
                <a:latin typeface="Times New Roman" pitchFamily="18" charset="0"/>
                <a:cs typeface="Times New Roman" pitchFamily="18" charset="0"/>
              </a:rPr>
              <a:t>	(Örneğin alım </a:t>
            </a:r>
            <a:r>
              <a:rPr lang="tr-TR" b="1" dirty="0">
                <a:latin typeface="Times New Roman" pitchFamily="18" charset="0"/>
                <a:cs typeface="Times New Roman" pitchFamily="18" charset="0"/>
                <a:sym typeface="Wingdings"/>
              </a:rPr>
              <a:t></a:t>
            </a:r>
            <a:r>
              <a:rPr lang="tr-TR" b="1" dirty="0">
                <a:latin typeface="Times New Roman" pitchFamily="18" charset="0"/>
                <a:cs typeface="Times New Roman" pitchFamily="18" charset="0"/>
              </a:rPr>
              <a:t> </a:t>
            </a:r>
            <a:r>
              <a:rPr lang="tr-TR" b="1" dirty="0" smtClean="0">
                <a:latin typeface="Times New Roman" pitchFamily="18" charset="0"/>
                <a:cs typeface="Times New Roman" pitchFamily="18" charset="0"/>
              </a:rPr>
              <a:t>ALIM) </a:t>
            </a:r>
            <a:endParaRPr lang="tr-TR" dirty="0">
              <a:latin typeface="Times New Roman" pitchFamily="18" charset="0"/>
              <a:cs typeface="Times New Roman" pitchFamily="18" charset="0"/>
            </a:endParaRPr>
          </a:p>
          <a:p>
            <a:pPr marL="0" indent="0">
              <a:buNone/>
            </a:pPr>
            <a:r>
              <a:rPr lang="tr-TR" b="1" dirty="0">
                <a:latin typeface="Times New Roman" pitchFamily="18" charset="0"/>
                <a:cs typeface="Times New Roman" pitchFamily="18" charset="0"/>
              </a:rPr>
              <a:t>Not2: </a:t>
            </a:r>
            <a:r>
              <a:rPr lang="tr-TR" dirty="0">
                <a:latin typeface="Times New Roman" pitchFamily="18" charset="0"/>
                <a:cs typeface="Times New Roman" pitchFamily="18" charset="0"/>
              </a:rPr>
              <a:t>Metinlerde cümle içindeki sözcüklerin küçük harfle yazılması için de </a:t>
            </a:r>
            <a:r>
              <a:rPr lang="tr-TR" dirty="0" err="1">
                <a:latin typeface="Times New Roman" pitchFamily="18" charset="0"/>
                <a:cs typeface="Times New Roman" pitchFamily="18" charset="0"/>
              </a:rPr>
              <a:t>excelde</a:t>
            </a:r>
            <a:r>
              <a:rPr lang="tr-TR" dirty="0">
                <a:latin typeface="Times New Roman" pitchFamily="18" charset="0"/>
                <a:cs typeface="Times New Roman" pitchFamily="18" charset="0"/>
              </a:rPr>
              <a:t> fonksiyon kullanılabilir. Bunun için ilgili fonksiyon Formüller </a:t>
            </a:r>
            <a:r>
              <a:rPr lang="tr-TR" dirty="0">
                <a:latin typeface="Times New Roman" pitchFamily="18" charset="0"/>
                <a:cs typeface="Times New Roman" pitchFamily="18" charset="0"/>
                <a:sym typeface="Wingdings"/>
              </a:rPr>
              <a:t></a:t>
            </a:r>
            <a:r>
              <a:rPr lang="tr-TR" dirty="0">
                <a:latin typeface="Times New Roman" pitchFamily="18" charset="0"/>
                <a:cs typeface="Times New Roman" pitchFamily="18" charset="0"/>
              </a:rPr>
              <a:t> Metin </a:t>
            </a:r>
            <a:r>
              <a:rPr lang="tr-TR" dirty="0">
                <a:latin typeface="Times New Roman" pitchFamily="18" charset="0"/>
                <a:cs typeface="Times New Roman" pitchFamily="18" charset="0"/>
                <a:sym typeface="Wingdings"/>
              </a:rPr>
              <a:t></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KÜÇÜKHARF’dir</a:t>
            </a:r>
            <a:r>
              <a:rPr lang="tr-TR" dirty="0">
                <a:latin typeface="Times New Roman" pitchFamily="18" charset="0"/>
                <a:cs typeface="Times New Roman" pitchFamily="18" charset="0"/>
              </a:rPr>
              <a:t>. Kullanımı</a:t>
            </a:r>
            <a:r>
              <a:rPr lang="tr-TR" dirty="0" smtClean="0">
                <a:latin typeface="Times New Roman" pitchFamily="18" charset="0"/>
                <a:cs typeface="Times New Roman" pitchFamily="18" charset="0"/>
              </a:rPr>
              <a:t>:</a:t>
            </a:r>
          </a:p>
          <a:p>
            <a:pPr marL="0" indent="0">
              <a:buNone/>
            </a:pPr>
            <a:r>
              <a:rPr lang="tr-TR" b="1" dirty="0" smtClean="0">
                <a:latin typeface="Times New Roman" pitchFamily="18" charset="0"/>
                <a:cs typeface="Times New Roman" pitchFamily="18" charset="0"/>
              </a:rPr>
              <a:t>	=</a:t>
            </a:r>
            <a:r>
              <a:rPr lang="tr-TR" b="1" dirty="0">
                <a:latin typeface="Times New Roman" pitchFamily="18" charset="0"/>
                <a:cs typeface="Times New Roman" pitchFamily="18" charset="0"/>
              </a:rPr>
              <a:t>KÜÇÜKHARF(HÜCRE_ADI)			</a:t>
            </a:r>
            <a:r>
              <a:rPr lang="tr-TR" b="1" dirty="0" smtClean="0">
                <a:latin typeface="Times New Roman" pitchFamily="18" charset="0"/>
                <a:cs typeface="Times New Roman" pitchFamily="18" charset="0"/>
              </a:rPr>
              <a:t>(Örneğin ALIM </a:t>
            </a:r>
            <a:r>
              <a:rPr lang="tr-TR" b="1" dirty="0">
                <a:latin typeface="Times New Roman" pitchFamily="18" charset="0"/>
                <a:cs typeface="Times New Roman" pitchFamily="18" charset="0"/>
                <a:sym typeface="Wingdings"/>
              </a:rPr>
              <a:t></a:t>
            </a:r>
            <a:r>
              <a:rPr lang="tr-TR" b="1" dirty="0">
                <a:latin typeface="Times New Roman" pitchFamily="18" charset="0"/>
                <a:cs typeface="Times New Roman" pitchFamily="18" charset="0"/>
              </a:rPr>
              <a:t> </a:t>
            </a:r>
            <a:r>
              <a:rPr lang="tr-TR" b="1" dirty="0" smtClean="0">
                <a:latin typeface="Times New Roman" pitchFamily="18" charset="0"/>
                <a:cs typeface="Times New Roman" pitchFamily="18" charset="0"/>
              </a:rPr>
              <a:t>alım)</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228052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pPr marL="0" indent="0" algn="just">
              <a:buNone/>
            </a:pPr>
            <a:r>
              <a:rPr lang="tr-TR" b="1" dirty="0">
                <a:latin typeface="Times New Roman" pitchFamily="18" charset="0"/>
                <a:cs typeface="Times New Roman" pitchFamily="18" charset="0"/>
              </a:rPr>
              <a:t>Not3: </a:t>
            </a:r>
            <a:r>
              <a:rPr lang="tr-TR" dirty="0">
                <a:latin typeface="Times New Roman" pitchFamily="18" charset="0"/>
                <a:cs typeface="Times New Roman" pitchFamily="18" charset="0"/>
              </a:rPr>
              <a:t>Metinlerde her kelimenin ilk harfini büyük geri kalan harfleri ise küçük yazdırmak için YAZIM.DÜZENİ fonksiyonu kullanılabilir. Kullanımı:</a:t>
            </a:r>
          </a:p>
          <a:p>
            <a:pPr marL="0" indent="0" algn="just">
              <a:buNone/>
            </a:pPr>
            <a:r>
              <a:rPr lang="tr-TR" b="1" dirty="0" smtClean="0">
                <a:latin typeface="Times New Roman" pitchFamily="18" charset="0"/>
                <a:cs typeface="Times New Roman" pitchFamily="18" charset="0"/>
              </a:rPr>
              <a:t>	=</a:t>
            </a:r>
            <a:r>
              <a:rPr lang="tr-TR" b="1" dirty="0">
                <a:latin typeface="Times New Roman" pitchFamily="18" charset="0"/>
                <a:cs typeface="Times New Roman" pitchFamily="18" charset="0"/>
              </a:rPr>
              <a:t>YAZIM.DÜZENİ(HÜCRE_ADI)		</a:t>
            </a:r>
            <a:endParaRPr lang="tr-TR" b="1" dirty="0" smtClean="0">
              <a:latin typeface="Times New Roman" pitchFamily="18" charset="0"/>
              <a:cs typeface="Times New Roman" pitchFamily="18" charset="0"/>
            </a:endParaRPr>
          </a:p>
          <a:p>
            <a:pPr marL="0" indent="0" algn="just">
              <a:buNone/>
            </a:pPr>
            <a:r>
              <a:rPr lang="tr-TR" b="1" dirty="0" smtClean="0">
                <a:latin typeface="Times New Roman" pitchFamily="18" charset="0"/>
                <a:cs typeface="Times New Roman" pitchFamily="18" charset="0"/>
              </a:rPr>
              <a:t>	(Örneğin Ev </a:t>
            </a:r>
            <a:r>
              <a:rPr lang="tr-TR" b="1" dirty="0">
                <a:latin typeface="Times New Roman" pitchFamily="18" charset="0"/>
                <a:cs typeface="Times New Roman" pitchFamily="18" charset="0"/>
              </a:rPr>
              <a:t>alımı </a:t>
            </a:r>
            <a:r>
              <a:rPr lang="tr-TR" b="1" dirty="0">
                <a:latin typeface="Times New Roman" pitchFamily="18" charset="0"/>
                <a:cs typeface="Times New Roman" pitchFamily="18" charset="0"/>
                <a:sym typeface="Wingdings"/>
              </a:rPr>
              <a:t></a:t>
            </a:r>
            <a:r>
              <a:rPr lang="tr-TR" b="1" dirty="0">
                <a:latin typeface="Times New Roman" pitchFamily="18" charset="0"/>
                <a:cs typeface="Times New Roman" pitchFamily="18" charset="0"/>
              </a:rPr>
              <a:t> Ev </a:t>
            </a:r>
            <a:r>
              <a:rPr lang="tr-TR" b="1" dirty="0" smtClean="0">
                <a:latin typeface="Times New Roman" pitchFamily="18" charset="0"/>
                <a:cs typeface="Times New Roman" pitchFamily="18" charset="0"/>
              </a:rPr>
              <a:t>Alımı)</a:t>
            </a:r>
          </a:p>
          <a:p>
            <a:pPr marL="0" indent="0" algn="just">
              <a:buNone/>
            </a:pPr>
            <a:endParaRPr lang="tr-TR" dirty="0">
              <a:latin typeface="Times New Roman" pitchFamily="18" charset="0"/>
              <a:cs typeface="Times New Roman" pitchFamily="18" charset="0"/>
            </a:endParaRPr>
          </a:p>
          <a:p>
            <a:pPr marL="0" indent="0" algn="just">
              <a:buNone/>
            </a:pPr>
            <a:r>
              <a:rPr lang="tr-TR" b="1" dirty="0">
                <a:latin typeface="Times New Roman" pitchFamily="18" charset="0"/>
                <a:cs typeface="Times New Roman" pitchFamily="18" charset="0"/>
              </a:rPr>
              <a:t>Not4: </a:t>
            </a:r>
            <a:r>
              <a:rPr lang="tr-TR" dirty="0" err="1">
                <a:latin typeface="Times New Roman" pitchFamily="18" charset="0"/>
                <a:cs typeface="Times New Roman" pitchFamily="18" charset="0"/>
              </a:rPr>
              <a:t>Excelde</a:t>
            </a:r>
            <a:r>
              <a:rPr lang="tr-TR" dirty="0">
                <a:latin typeface="Times New Roman" pitchFamily="18" charset="0"/>
                <a:cs typeface="Times New Roman" pitchFamily="18" charset="0"/>
              </a:rPr>
              <a:t> kopyalama yapıştırma işlemlerinde eğer dokümanda formül kullanıldıysa hata ile karşılaşılması olasıdır. Çünkü bazı durumlarda doğrudan hücre içindeki değer yerine formül kopyalanır. Bunu önlemek için seçili alan kopyalandıktan sonra yapıştırılacağında </a:t>
            </a:r>
            <a:r>
              <a:rPr lang="tr-TR" b="1" dirty="0">
                <a:latin typeface="Times New Roman" pitchFamily="18" charset="0"/>
                <a:cs typeface="Times New Roman" pitchFamily="18" charset="0"/>
              </a:rPr>
              <a:t>sağ tık </a:t>
            </a:r>
            <a:r>
              <a:rPr lang="tr-TR" b="1" dirty="0">
                <a:latin typeface="Times New Roman" pitchFamily="18" charset="0"/>
                <a:cs typeface="Times New Roman" pitchFamily="18" charset="0"/>
                <a:sym typeface="Wingdings"/>
              </a:rPr>
              <a:t></a:t>
            </a:r>
            <a:r>
              <a:rPr lang="tr-TR" b="1" dirty="0">
                <a:latin typeface="Times New Roman" pitchFamily="18" charset="0"/>
                <a:cs typeface="Times New Roman" pitchFamily="18" charset="0"/>
              </a:rPr>
              <a:t> değerler</a:t>
            </a:r>
            <a:r>
              <a:rPr lang="tr-TR" dirty="0">
                <a:latin typeface="Times New Roman" pitchFamily="18" charset="0"/>
                <a:cs typeface="Times New Roman" pitchFamily="18" charset="0"/>
              </a:rPr>
              <a:t> seçimi yapılmalıdır.</a:t>
            </a:r>
          </a:p>
          <a:p>
            <a:endParaRPr lang="tr-TR" dirty="0"/>
          </a:p>
        </p:txBody>
      </p:sp>
    </p:spTree>
    <p:extLst>
      <p:ext uri="{BB962C8B-B14F-4D97-AF65-F5344CB8AC3E}">
        <p14:creationId xmlns:p14="http://schemas.microsoft.com/office/powerpoint/2010/main" val="1689052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Yazım Düzeni Örnek</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786521490"/>
              </p:ext>
            </p:extLst>
          </p:nvPr>
        </p:nvGraphicFramePr>
        <p:xfrm>
          <a:off x="2411760" y="1844824"/>
          <a:ext cx="4320480" cy="1728195"/>
        </p:xfrm>
        <a:graphic>
          <a:graphicData uri="http://schemas.openxmlformats.org/drawingml/2006/table">
            <a:tbl>
              <a:tblPr>
                <a:tableStyleId>{5C22544A-7EE6-4342-B048-85BDC9FD1C3A}</a:tableStyleId>
              </a:tblPr>
              <a:tblGrid>
                <a:gridCol w="1466731"/>
                <a:gridCol w="765251"/>
                <a:gridCol w="765251"/>
                <a:gridCol w="1323247"/>
              </a:tblGrid>
              <a:tr h="246885">
                <a:tc>
                  <a:txBody>
                    <a:bodyPr/>
                    <a:lstStyle/>
                    <a:p>
                      <a:pPr algn="l" fontAlgn="b"/>
                      <a:r>
                        <a:rPr lang="tr-TR" sz="1100" u="none" strike="noStrike">
                          <a:effectLst/>
                        </a:rPr>
                        <a:t>Metin</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dirty="0">
                          <a:effectLst/>
                        </a:rPr>
                        <a:t>Büyük</a:t>
                      </a:r>
                      <a:endParaRPr lang="tr-TR" sz="1100" b="1" i="0" u="none" strike="noStrike" dirty="0">
                        <a:solidFill>
                          <a:srgbClr val="000000"/>
                        </a:solidFill>
                        <a:effectLst/>
                        <a:latin typeface="Calibri"/>
                      </a:endParaRPr>
                    </a:p>
                  </a:txBody>
                  <a:tcPr marL="9525" marR="9525" marT="9525" marB="0" anchor="b"/>
                </a:tc>
                <a:tc>
                  <a:txBody>
                    <a:bodyPr/>
                    <a:lstStyle/>
                    <a:p>
                      <a:pPr algn="l" fontAlgn="b"/>
                      <a:r>
                        <a:rPr lang="tr-TR" sz="1100" u="none" strike="noStrike">
                          <a:effectLst/>
                        </a:rPr>
                        <a:t>Küçük</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İlk Harfler Büyük</a:t>
                      </a:r>
                      <a:endParaRPr lang="tr-TR" sz="1100" b="1" i="0" u="none" strike="noStrike">
                        <a:solidFill>
                          <a:srgbClr val="000000"/>
                        </a:solidFill>
                        <a:effectLst/>
                        <a:latin typeface="Calibri"/>
                      </a:endParaRPr>
                    </a:p>
                  </a:txBody>
                  <a:tcPr marL="9525" marR="9525" marT="9525" marB="0" anchor="b"/>
                </a:tc>
              </a:tr>
              <a:tr h="246885">
                <a:tc>
                  <a:txBody>
                    <a:bodyPr/>
                    <a:lstStyle/>
                    <a:p>
                      <a:pPr algn="l" fontAlgn="ctr"/>
                      <a:r>
                        <a:rPr lang="tr-TR" sz="1100" u="none" strike="noStrike">
                          <a:effectLst/>
                        </a:rPr>
                        <a:t>Ali eve geldi</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46885">
                <a:tc>
                  <a:txBody>
                    <a:bodyPr/>
                    <a:lstStyle/>
                    <a:p>
                      <a:pPr algn="l" fontAlgn="ctr"/>
                      <a:r>
                        <a:rPr lang="tr-TR" sz="1100" u="none" strike="noStrike">
                          <a:effectLst/>
                        </a:rPr>
                        <a:t>Ömer mısır yedi</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46885">
                <a:tc>
                  <a:txBody>
                    <a:bodyPr/>
                    <a:lstStyle/>
                    <a:p>
                      <a:pPr algn="l" fontAlgn="ctr"/>
                      <a:r>
                        <a:rPr lang="tr-TR" sz="1100" u="none" strike="noStrike">
                          <a:effectLst/>
                        </a:rPr>
                        <a:t>Ayşe markete gitti</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46885">
                <a:tc>
                  <a:txBody>
                    <a:bodyPr/>
                    <a:lstStyle/>
                    <a:p>
                      <a:pPr algn="l" fontAlgn="ctr"/>
                      <a:r>
                        <a:rPr lang="tr-TR" sz="1100" u="none" strike="noStrike">
                          <a:effectLst/>
                        </a:rPr>
                        <a:t>Ali eve geldi</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46885">
                <a:tc>
                  <a:txBody>
                    <a:bodyPr/>
                    <a:lstStyle/>
                    <a:p>
                      <a:pPr algn="l" fontAlgn="ctr"/>
                      <a:r>
                        <a:rPr lang="tr-TR" sz="1100" u="none" strike="noStrike">
                          <a:effectLst/>
                        </a:rPr>
                        <a:t>Ömer mısır yedi</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46885">
                <a:tc>
                  <a:txBody>
                    <a:bodyPr/>
                    <a:lstStyle/>
                    <a:p>
                      <a:pPr algn="l" fontAlgn="ctr"/>
                      <a:r>
                        <a:rPr lang="tr-TR" sz="1100" u="none" strike="noStrike">
                          <a:effectLst/>
                        </a:rPr>
                        <a:t>Ayşe markete gitti</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r>
            </a:tbl>
          </a:graphicData>
        </a:graphic>
      </p:graphicFrame>
      <p:sp>
        <p:nvSpPr>
          <p:cNvPr id="5" name="Metin kutusu 4"/>
          <p:cNvSpPr txBox="1"/>
          <p:nvPr/>
        </p:nvSpPr>
        <p:spPr>
          <a:xfrm>
            <a:off x="971600" y="4005064"/>
            <a:ext cx="6984776" cy="1477328"/>
          </a:xfrm>
          <a:prstGeom prst="rect">
            <a:avLst/>
          </a:prstGeom>
          <a:noFill/>
        </p:spPr>
        <p:txBody>
          <a:bodyPr wrap="square" rtlCol="0">
            <a:spAutoFit/>
          </a:bodyPr>
          <a:lstStyle/>
          <a:p>
            <a:pPr marL="285750" indent="-285750" algn="just">
              <a:buFont typeface="Arial" pitchFamily="34" charset="0"/>
              <a:buChar char="•"/>
            </a:pPr>
            <a:r>
              <a:rPr lang="tr-TR" dirty="0" smtClean="0">
                <a:latin typeface="Times New Roman" pitchFamily="18" charset="0"/>
                <a:cs typeface="Times New Roman" pitchFamily="18" charset="0"/>
              </a:rPr>
              <a:t>Tabloyu metin sütununa göre doldurunuz</a:t>
            </a:r>
            <a:r>
              <a:rPr lang="tr-TR" dirty="0" smtClean="0"/>
              <a:t>.</a:t>
            </a:r>
          </a:p>
          <a:p>
            <a:pPr algn="just"/>
            <a:endParaRPr lang="tr-TR" dirty="0" smtClean="0"/>
          </a:p>
          <a:p>
            <a:pPr marL="285750" indent="-285750" algn="just">
              <a:buFont typeface="Arial" pitchFamily="34" charset="0"/>
              <a:buChar char="•"/>
            </a:pPr>
            <a:r>
              <a:rPr lang="tr-TR" dirty="0">
                <a:latin typeface="Times New Roman" pitchFamily="18" charset="0"/>
                <a:cs typeface="Times New Roman" pitchFamily="18" charset="0"/>
              </a:rPr>
              <a:t>BÜYÜKHARF, KÜÇÜKHARF, YAZIM.DÜZENİ </a:t>
            </a:r>
            <a:r>
              <a:rPr lang="tr-TR" dirty="0" err="1">
                <a:latin typeface="Times New Roman" pitchFamily="18" charset="0"/>
                <a:cs typeface="Times New Roman" pitchFamily="18" charset="0"/>
              </a:rPr>
              <a:t>fomüllerini</a:t>
            </a:r>
            <a:r>
              <a:rPr lang="tr-TR" dirty="0">
                <a:latin typeface="Times New Roman" pitchFamily="18" charset="0"/>
                <a:cs typeface="Times New Roman" pitchFamily="18" charset="0"/>
              </a:rPr>
              <a:t> kullanmalısınız.</a:t>
            </a:r>
          </a:p>
          <a:p>
            <a:pPr algn="just"/>
            <a:endParaRPr lang="tr-TR" dirty="0"/>
          </a:p>
        </p:txBody>
      </p:sp>
    </p:spTree>
    <p:extLst>
      <p:ext uri="{BB962C8B-B14F-4D97-AF65-F5344CB8AC3E}">
        <p14:creationId xmlns:p14="http://schemas.microsoft.com/office/powerpoint/2010/main" val="921062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6336704"/>
          </a:xfrm>
        </p:spPr>
        <p:txBody>
          <a:bodyPr/>
          <a:lstStyle/>
          <a:p>
            <a:pPr lvl="0" algn="just"/>
            <a:r>
              <a:rPr lang="tr-TR" dirty="0">
                <a:latin typeface="Times New Roman" pitchFamily="18" charset="0"/>
                <a:cs typeface="Times New Roman" pitchFamily="18" charset="0"/>
              </a:rPr>
              <a:t>Hücre sabitleme özellikle formül kullanımında oldukça önemlidir. Örneğin bir hücreye formül eklemesi yapıldığında hücre aşağı doğru sürüklenerek formülün diğer satırlara da tesir etmesi sağlanabilir. </a:t>
            </a:r>
            <a:endParaRPr lang="tr-TR" dirty="0" smtClean="0">
              <a:latin typeface="Times New Roman" pitchFamily="18" charset="0"/>
              <a:cs typeface="Times New Roman" pitchFamily="18" charset="0"/>
            </a:endParaRPr>
          </a:p>
          <a:p>
            <a:pPr lvl="0" algn="just"/>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durumda örneğin formül normalde =C2+D2 şeklinde ise diğer satırda =C3+D3 şekline geliyor. Bazı durumlarda bunun olmaması istenir ve her satırın </a:t>
            </a:r>
            <a:r>
              <a:rPr lang="tr-TR" dirty="0" smtClean="0">
                <a:latin typeface="Times New Roman" pitchFamily="18" charset="0"/>
                <a:cs typeface="Times New Roman" pitchFamily="18" charset="0"/>
              </a:rPr>
              <a:t>örneğin sabit şekilde </a:t>
            </a:r>
            <a:r>
              <a:rPr lang="tr-TR" dirty="0">
                <a:latin typeface="Times New Roman" pitchFamily="18" charset="0"/>
                <a:cs typeface="Times New Roman" pitchFamily="18" charset="0"/>
              </a:rPr>
              <a:t>D2 ile toplanması istenir. </a:t>
            </a:r>
            <a:endParaRPr lang="tr-TR" dirty="0" smtClean="0">
              <a:latin typeface="Times New Roman" pitchFamily="18" charset="0"/>
              <a:cs typeface="Times New Roman" pitchFamily="18" charset="0"/>
            </a:endParaRPr>
          </a:p>
          <a:p>
            <a:pPr lvl="0" algn="just"/>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durumda D2 hücresinin sabitlenmesi gerekir. Bu sabitleme de klavyeden hücre seçilip f4 tuşuna basılarak gerçekleştirilir. Sabitleme işlemi sonrası sabitlenen değer şu şekilde </a:t>
            </a:r>
            <a:r>
              <a:rPr lang="tr-TR" dirty="0" smtClean="0">
                <a:latin typeface="Times New Roman" pitchFamily="18" charset="0"/>
                <a:cs typeface="Times New Roman" pitchFamily="18" charset="0"/>
              </a:rPr>
              <a:t>görünür:</a:t>
            </a:r>
          </a:p>
          <a:p>
            <a:pPr marL="0" indent="0" algn="just">
              <a:buNone/>
            </a:pPr>
            <a:r>
              <a:rPr lang="tr-TR"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$A$1</a:t>
            </a:r>
            <a:r>
              <a:rPr lang="tr-TR" b="1" dirty="0" smtClean="0">
                <a:latin typeface="Times New Roman" pitchFamily="18" charset="0"/>
                <a:cs typeface="Times New Roman" pitchFamily="18" charset="0"/>
                <a:sym typeface="Wingdings"/>
              </a:rPr>
              <a:t></a:t>
            </a:r>
            <a:r>
              <a:rPr lang="tr-TR" b="1" dirty="0" smtClean="0">
                <a:latin typeface="Times New Roman" pitchFamily="18" charset="0"/>
                <a:cs typeface="Times New Roman" pitchFamily="18" charset="0"/>
              </a:rPr>
              <a:t>A1 </a:t>
            </a:r>
            <a:r>
              <a:rPr lang="tr-TR" dirty="0" smtClean="0">
                <a:latin typeface="Times New Roman" pitchFamily="18" charset="0"/>
                <a:cs typeface="Times New Roman" pitchFamily="18" charset="0"/>
              </a:rPr>
              <a:t>hücresinin sabitlenmiş hali. (Örnek)</a:t>
            </a:r>
          </a:p>
          <a:p>
            <a:pPr algn="just"/>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9546412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latin typeface="Times New Roman" pitchFamily="18" charset="0"/>
                <a:cs typeface="Times New Roman" pitchFamily="18" charset="0"/>
              </a:rPr>
              <a:t>Hücrelerde Yer Alan Verileri Birleştirme</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pPr algn="just"/>
            <a:r>
              <a:rPr lang="tr-TR" dirty="0" smtClean="0">
                <a:latin typeface="Times New Roman" pitchFamily="18" charset="0"/>
                <a:cs typeface="Times New Roman" pitchFamily="18" charset="0"/>
              </a:rPr>
              <a:t>Excel’de bazen ayrı ayrı yazılan sütunlardaki verileri art arda ekleyerek başka bir sütuna aktarmamız gerekebilir.</a:t>
            </a:r>
          </a:p>
          <a:p>
            <a:pPr algn="just"/>
            <a:r>
              <a:rPr lang="tr-TR" dirty="0" smtClean="0">
                <a:latin typeface="Times New Roman" pitchFamily="18" charset="0"/>
                <a:cs typeface="Times New Roman" pitchFamily="18" charset="0"/>
              </a:rPr>
              <a:t>Bu amaçla temelde BİRLEŞTİR formülü kullanılmaktadır. </a:t>
            </a:r>
          </a:p>
          <a:p>
            <a:pPr algn="just"/>
            <a:r>
              <a:rPr lang="tr-TR" dirty="0" smtClean="0">
                <a:latin typeface="Times New Roman" pitchFamily="18" charset="0"/>
                <a:cs typeface="Times New Roman" pitchFamily="18" charset="0"/>
              </a:rPr>
              <a:t>Ancak formül kullanmadan bazı operatörlerden faydalanarak da hücre değerlerini istenen bir formatta birleştirebilmek mümkündür.</a:t>
            </a:r>
          </a:p>
          <a:p>
            <a:pPr marL="0" indent="0" algn="just">
              <a:buNone/>
            </a:pPr>
            <a:r>
              <a:rPr lang="tr-TR" dirty="0" smtClean="0">
                <a:latin typeface="Times New Roman" pitchFamily="18" charset="0"/>
                <a:cs typeface="Times New Roman" pitchFamily="18" charset="0"/>
              </a:rPr>
              <a:t>Birleştirme Kullanımları (2 Farklı Yol):</a:t>
            </a:r>
          </a:p>
          <a:p>
            <a:pPr marL="0" indent="0" algn="just">
              <a:buNone/>
            </a:pPr>
            <a:endParaRPr lang="tr-TR" dirty="0" smtClean="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1.) </a:t>
            </a:r>
            <a:r>
              <a:rPr lang="tr-TR" sz="2000" b="1" dirty="0" smtClean="0">
                <a:latin typeface="Times New Roman" pitchFamily="18" charset="0"/>
                <a:cs typeface="Times New Roman" pitchFamily="18" charset="0"/>
              </a:rPr>
              <a:t>=</a:t>
            </a:r>
            <a:r>
              <a:rPr lang="tr-TR" sz="2000" b="1" dirty="0">
                <a:latin typeface="Times New Roman" pitchFamily="18" charset="0"/>
                <a:cs typeface="Times New Roman" pitchFamily="18" charset="0"/>
              </a:rPr>
              <a:t>BİRLEŞTİR(HÜCREADI1; HÜCREADI2</a:t>
            </a:r>
            <a:r>
              <a:rPr lang="tr-TR" sz="2000" b="1" dirty="0" smtClean="0">
                <a:latin typeface="Times New Roman" pitchFamily="18" charset="0"/>
                <a:cs typeface="Times New Roman" pitchFamily="18" charset="0"/>
              </a:rPr>
              <a:t>; </a:t>
            </a:r>
            <a:r>
              <a:rPr lang="tr-TR" sz="2000" b="1" dirty="0">
                <a:latin typeface="Times New Roman" pitchFamily="18" charset="0"/>
                <a:cs typeface="Times New Roman" pitchFamily="18" charset="0"/>
              </a:rPr>
              <a:t>HÜCREADI3; </a:t>
            </a:r>
            <a:r>
              <a:rPr lang="tr-TR" sz="2000" b="1" dirty="0" smtClean="0">
                <a:latin typeface="Times New Roman" pitchFamily="18" charset="0"/>
                <a:cs typeface="Times New Roman" pitchFamily="18" charset="0"/>
              </a:rPr>
              <a:t>…)</a:t>
            </a:r>
          </a:p>
          <a:p>
            <a:pPr marL="0" indent="0" algn="just">
              <a:buNone/>
            </a:pPr>
            <a:endParaRPr lang="tr-TR" sz="2000" b="1" dirty="0" smtClean="0">
              <a:latin typeface="Times New Roman" pitchFamily="18" charset="0"/>
              <a:cs typeface="Times New Roman" pitchFamily="18" charset="0"/>
            </a:endParaRPr>
          </a:p>
          <a:p>
            <a:pPr marL="0" indent="0">
              <a:buNone/>
            </a:pPr>
            <a:r>
              <a:rPr lang="tr-TR" sz="2000" dirty="0" smtClean="0">
                <a:latin typeface="Times New Roman" pitchFamily="18" charset="0"/>
                <a:cs typeface="Times New Roman" pitchFamily="18" charset="0"/>
              </a:rPr>
              <a:t>2.) </a:t>
            </a:r>
            <a:r>
              <a:rPr lang="tr-TR" sz="2000" b="1" dirty="0">
                <a:latin typeface="Times New Roman" pitchFamily="18" charset="0"/>
                <a:cs typeface="Times New Roman" pitchFamily="18" charset="0"/>
              </a:rPr>
              <a:t>=HÜCRE1 &amp; “ ” &amp; HÜCRE2 &amp; “ ” HÜCRE3 &amp; “ ”</a:t>
            </a:r>
            <a:endParaRPr lang="tr-TR" sz="2000" dirty="0">
              <a:latin typeface="Times New Roman" pitchFamily="18" charset="0"/>
              <a:cs typeface="Times New Roman" pitchFamily="18" charset="0"/>
            </a:endParaRPr>
          </a:p>
          <a:p>
            <a:pPr marL="0" indent="0" algn="just">
              <a:buNone/>
            </a:pPr>
            <a:endParaRPr lang="tr-TR" sz="1800" dirty="0">
              <a:latin typeface="Times New Roman" pitchFamily="18" charset="0"/>
              <a:cs typeface="Times New Roman" pitchFamily="18" charset="0"/>
            </a:endParaRPr>
          </a:p>
        </p:txBody>
      </p:sp>
    </p:spTree>
    <p:extLst>
      <p:ext uri="{BB962C8B-B14F-4D97-AF65-F5344CB8AC3E}">
        <p14:creationId xmlns:p14="http://schemas.microsoft.com/office/powerpoint/2010/main" val="22850010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latin typeface="Times New Roman" pitchFamily="18" charset="0"/>
                <a:cs typeface="Times New Roman" pitchFamily="18" charset="0"/>
              </a:rPr>
              <a:t>Hücrelerde Yer Alan Verileri </a:t>
            </a:r>
            <a:r>
              <a:rPr lang="tr-TR" b="1" dirty="0" smtClean="0">
                <a:latin typeface="Times New Roman" pitchFamily="18" charset="0"/>
                <a:cs typeface="Times New Roman" pitchFamily="18" charset="0"/>
              </a:rPr>
              <a:t>Birleştirme Örnek</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38149372"/>
              </p:ext>
            </p:extLst>
          </p:nvPr>
        </p:nvGraphicFramePr>
        <p:xfrm>
          <a:off x="1619672" y="1844824"/>
          <a:ext cx="6336706" cy="2232249"/>
        </p:xfrm>
        <a:graphic>
          <a:graphicData uri="http://schemas.openxmlformats.org/drawingml/2006/table">
            <a:tbl>
              <a:tblPr>
                <a:tableStyleId>{5C22544A-7EE6-4342-B048-85BDC9FD1C3A}</a:tableStyleId>
              </a:tblPr>
              <a:tblGrid>
                <a:gridCol w="722475"/>
                <a:gridCol w="722475"/>
                <a:gridCol w="722475"/>
                <a:gridCol w="722475"/>
                <a:gridCol w="827835"/>
                <a:gridCol w="1158970"/>
                <a:gridCol w="1460001"/>
              </a:tblGrid>
              <a:tr h="593299">
                <a:tc>
                  <a:txBody>
                    <a:bodyPr/>
                    <a:lstStyle/>
                    <a:p>
                      <a:pPr algn="l" fontAlgn="b"/>
                      <a:r>
                        <a:rPr lang="tr-TR" sz="1100" u="none" strike="noStrike">
                          <a:effectLst/>
                        </a:rPr>
                        <a:t>AD</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SOYAD</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TEL</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FAX</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AD-SOYAD</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AD-SOYAD-TEL </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AD-SOYAD-TEL-FAX</a:t>
                      </a:r>
                      <a:endParaRPr lang="tr-TR" sz="1100" b="1" i="0" u="none" strike="noStrike">
                        <a:solidFill>
                          <a:srgbClr val="000000"/>
                        </a:solidFill>
                        <a:effectLst/>
                        <a:latin typeface="Calibri"/>
                      </a:endParaRPr>
                    </a:p>
                  </a:txBody>
                  <a:tcPr marL="9525" marR="9525" marT="9525" marB="0" anchor="b"/>
                </a:tc>
              </a:tr>
              <a:tr h="327790">
                <a:tc>
                  <a:txBody>
                    <a:bodyPr/>
                    <a:lstStyle/>
                    <a:p>
                      <a:pPr algn="l" fontAlgn="b"/>
                      <a:r>
                        <a:rPr lang="tr-TR" sz="1100" u="none" strike="noStrike">
                          <a:effectLst/>
                        </a:rPr>
                        <a:t>Mehmet</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Dede</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505111</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11111</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327790">
                <a:tc>
                  <a:txBody>
                    <a:bodyPr/>
                    <a:lstStyle/>
                    <a:p>
                      <a:pPr algn="l" fontAlgn="b"/>
                      <a:r>
                        <a:rPr lang="tr-TR" sz="1100" u="none" strike="noStrike">
                          <a:effectLst/>
                        </a:rPr>
                        <a:t>Özkan</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Taştemur</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505222</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22222</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327790">
                <a:tc>
                  <a:txBody>
                    <a:bodyPr/>
                    <a:lstStyle/>
                    <a:p>
                      <a:pPr algn="l" fontAlgn="b"/>
                      <a:r>
                        <a:rPr lang="tr-TR" sz="1100" u="none" strike="noStrike">
                          <a:effectLst/>
                        </a:rPr>
                        <a:t>Furkan</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Akyıldız</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505333</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33333</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327790">
                <a:tc>
                  <a:txBody>
                    <a:bodyPr/>
                    <a:lstStyle/>
                    <a:p>
                      <a:pPr algn="l" fontAlgn="b"/>
                      <a:r>
                        <a:rPr lang="tr-TR" sz="1100" u="none" strike="noStrike">
                          <a:effectLst/>
                        </a:rPr>
                        <a:t>Salih</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Sarıkaya</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505444</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44444</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327790">
                <a:tc>
                  <a:txBody>
                    <a:bodyPr/>
                    <a:lstStyle/>
                    <a:p>
                      <a:pPr algn="l" fontAlgn="b"/>
                      <a:r>
                        <a:rPr lang="tr-TR" sz="1100" u="none" strike="noStrike">
                          <a:effectLst/>
                        </a:rPr>
                        <a:t>Yağızcan</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Erdem</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505555</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55555</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r>
            </a:tbl>
          </a:graphicData>
        </a:graphic>
      </p:graphicFrame>
      <p:sp>
        <p:nvSpPr>
          <p:cNvPr id="5" name="Metin kutusu 4"/>
          <p:cNvSpPr txBox="1"/>
          <p:nvPr/>
        </p:nvSpPr>
        <p:spPr>
          <a:xfrm>
            <a:off x="1331640" y="4437112"/>
            <a:ext cx="6696744" cy="646331"/>
          </a:xfrm>
          <a:prstGeom prst="rect">
            <a:avLst/>
          </a:prstGeom>
          <a:noFill/>
        </p:spPr>
        <p:txBody>
          <a:bodyPr wrap="square" rtlCol="0">
            <a:spAutoFit/>
          </a:bodyPr>
          <a:lstStyle/>
          <a:p>
            <a:pPr algn="just"/>
            <a:r>
              <a:rPr lang="tr-TR" dirty="0" smtClean="0"/>
              <a:t>Tabloda boş kısımlar Birleştir formülü ve &amp; operatörünü ayrı ayrı kullanarak doldurunuz.</a:t>
            </a:r>
            <a:endParaRPr lang="tr-TR" dirty="0"/>
          </a:p>
        </p:txBody>
      </p:sp>
    </p:spTree>
    <p:extLst>
      <p:ext uri="{BB962C8B-B14F-4D97-AF65-F5344CB8AC3E}">
        <p14:creationId xmlns:p14="http://schemas.microsoft.com/office/powerpoint/2010/main" val="18288561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pPr lvl="0" algn="just"/>
            <a:r>
              <a:rPr lang="tr-TR" dirty="0">
                <a:latin typeface="Times New Roman" pitchFamily="18" charset="0"/>
                <a:cs typeface="Times New Roman" pitchFamily="18" charset="0"/>
              </a:rPr>
              <a:t>Yapılan birleştirmede eğer araya boşluk konmak istenirse noktalı virgül ifadeleri arasına “ ” şeklinde kesme eklenebilir</a:t>
            </a:r>
            <a:r>
              <a:rPr lang="tr-TR" dirty="0" smtClean="0">
                <a:latin typeface="Times New Roman" pitchFamily="18" charset="0"/>
                <a:cs typeface="Times New Roman" pitchFamily="18" charset="0"/>
              </a:rPr>
              <a:t>.</a:t>
            </a:r>
          </a:p>
          <a:p>
            <a:pPr lvl="0"/>
            <a:r>
              <a:rPr lang="tr-TR" dirty="0">
                <a:latin typeface="Times New Roman" pitchFamily="18" charset="0"/>
                <a:cs typeface="Times New Roman" pitchFamily="18" charset="0"/>
              </a:rPr>
              <a:t>Ad Soyad hücresine eklenen formül:</a:t>
            </a:r>
          </a:p>
          <a:p>
            <a:pPr marL="0" indent="0">
              <a:buNone/>
            </a:pPr>
            <a:r>
              <a:rPr lang="tr-TR" b="1" dirty="0">
                <a:latin typeface="Times New Roman" pitchFamily="18" charset="0"/>
                <a:cs typeface="Times New Roman" pitchFamily="18" charset="0"/>
              </a:rPr>
              <a:t>=BİRLEŞTİR(A2;" ";B2)</a:t>
            </a:r>
            <a:endParaRPr lang="tr-TR" dirty="0">
              <a:latin typeface="Times New Roman" pitchFamily="18" charset="0"/>
              <a:cs typeface="Times New Roman" pitchFamily="18" charset="0"/>
            </a:endParaRPr>
          </a:p>
          <a:p>
            <a:pPr lvl="0"/>
            <a:r>
              <a:rPr lang="tr-TR" dirty="0">
                <a:latin typeface="Times New Roman" pitchFamily="18" charset="0"/>
                <a:cs typeface="Times New Roman" pitchFamily="18" charset="0"/>
              </a:rPr>
              <a:t>Ad Soyad Tel hücresine eklenen formül:</a:t>
            </a:r>
          </a:p>
          <a:p>
            <a:pPr marL="0" indent="0">
              <a:buNone/>
            </a:pPr>
            <a:r>
              <a:rPr lang="tr-TR" b="1" dirty="0">
                <a:latin typeface="Times New Roman" pitchFamily="18" charset="0"/>
                <a:cs typeface="Times New Roman" pitchFamily="18" charset="0"/>
              </a:rPr>
              <a:t>=BİRLEŞTİR(A2;" ";B2; " ";C2)</a:t>
            </a:r>
            <a:endParaRPr lang="tr-TR" dirty="0">
              <a:latin typeface="Times New Roman" pitchFamily="18" charset="0"/>
              <a:cs typeface="Times New Roman" pitchFamily="18" charset="0"/>
            </a:endParaRPr>
          </a:p>
          <a:p>
            <a:pPr lvl="0"/>
            <a:r>
              <a:rPr lang="tr-TR" dirty="0">
                <a:latin typeface="Times New Roman" pitchFamily="18" charset="0"/>
                <a:cs typeface="Times New Roman" pitchFamily="18" charset="0"/>
              </a:rPr>
              <a:t>Ad Soyad Tel </a:t>
            </a:r>
            <a:r>
              <a:rPr lang="tr-TR" dirty="0" err="1">
                <a:latin typeface="Times New Roman" pitchFamily="18" charset="0"/>
                <a:cs typeface="Times New Roman" pitchFamily="18" charset="0"/>
              </a:rPr>
              <a:t>Fax</a:t>
            </a:r>
            <a:r>
              <a:rPr lang="tr-TR" dirty="0">
                <a:latin typeface="Times New Roman" pitchFamily="18" charset="0"/>
                <a:cs typeface="Times New Roman" pitchFamily="18" charset="0"/>
              </a:rPr>
              <a:t> hücresine eklenen </a:t>
            </a:r>
            <a:r>
              <a:rPr lang="tr-TR" dirty="0" smtClean="0">
                <a:latin typeface="Times New Roman" pitchFamily="18" charset="0"/>
                <a:cs typeface="Times New Roman" pitchFamily="18" charset="0"/>
              </a:rPr>
              <a:t>formül (2.yol):</a:t>
            </a:r>
            <a:endParaRPr lang="tr-TR" dirty="0">
              <a:latin typeface="Times New Roman" pitchFamily="18" charset="0"/>
              <a:cs typeface="Times New Roman" pitchFamily="18" charset="0"/>
            </a:endParaRPr>
          </a:p>
          <a:p>
            <a:pPr marL="0" indent="0">
              <a:buNone/>
            </a:pPr>
            <a:r>
              <a:rPr lang="tr-TR" b="1" dirty="0">
                <a:latin typeface="Times New Roman" pitchFamily="18" charset="0"/>
                <a:cs typeface="Times New Roman" pitchFamily="18" charset="0"/>
              </a:rPr>
              <a:t>=A2&amp;" "&amp;B2&amp;" "&amp;C2&amp;" "&amp;D2</a:t>
            </a:r>
            <a:endParaRPr lang="tr-TR" dirty="0">
              <a:latin typeface="Times New Roman" pitchFamily="18" charset="0"/>
              <a:cs typeface="Times New Roman" pitchFamily="18" charset="0"/>
            </a:endParaRPr>
          </a:p>
          <a:p>
            <a:pPr lvl="0"/>
            <a:endParaRPr lang="tr-TR" dirty="0"/>
          </a:p>
          <a:p>
            <a:endParaRPr lang="tr-TR" dirty="0"/>
          </a:p>
        </p:txBody>
      </p:sp>
    </p:spTree>
    <p:extLst>
      <p:ext uri="{BB962C8B-B14F-4D97-AF65-F5344CB8AC3E}">
        <p14:creationId xmlns:p14="http://schemas.microsoft.com/office/powerpoint/2010/main" val="42440932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latin typeface="Times New Roman" pitchFamily="18" charset="0"/>
                <a:cs typeface="Times New Roman" pitchFamily="18" charset="0"/>
              </a:rPr>
              <a:t>Tarih ve Saat Formülleri İle Çalışma</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pPr lvl="0"/>
            <a:r>
              <a:rPr lang="tr-TR" dirty="0" smtClean="0">
                <a:latin typeface="Times New Roman" pitchFamily="18" charset="0"/>
                <a:cs typeface="Times New Roman" pitchFamily="18" charset="0"/>
              </a:rPr>
              <a:t>Excel’de tarih </a:t>
            </a:r>
            <a:r>
              <a:rPr lang="tr-TR" dirty="0">
                <a:latin typeface="Times New Roman" pitchFamily="18" charset="0"/>
                <a:cs typeface="Times New Roman" pitchFamily="18" charset="0"/>
              </a:rPr>
              <a:t>ve saat işlemleri için kullanışlı formüller mevcuttur.</a:t>
            </a:r>
          </a:p>
          <a:p>
            <a:pPr lvl="0"/>
            <a:r>
              <a:rPr lang="tr-TR" dirty="0">
                <a:latin typeface="Times New Roman" pitchFamily="18" charset="0"/>
                <a:cs typeface="Times New Roman" pitchFamily="18" charset="0"/>
              </a:rPr>
              <a:t>Bu formüller: </a:t>
            </a:r>
            <a:r>
              <a:rPr lang="tr-TR" dirty="0" smtClean="0">
                <a:latin typeface="Times New Roman" pitchFamily="18" charset="0"/>
                <a:cs typeface="Times New Roman" pitchFamily="18" charset="0"/>
              </a:rPr>
              <a:t>Formüller </a:t>
            </a:r>
            <a:r>
              <a:rPr lang="tr-TR" dirty="0" smtClean="0">
                <a:latin typeface="Times New Roman" pitchFamily="18" charset="0"/>
                <a:cs typeface="Times New Roman" pitchFamily="18" charset="0"/>
                <a:sym typeface="Wingdings"/>
              </a:rPr>
              <a:t> </a:t>
            </a:r>
            <a:r>
              <a:rPr lang="tr-TR" dirty="0" smtClean="0">
                <a:latin typeface="Times New Roman" pitchFamily="18" charset="0"/>
                <a:cs typeface="Times New Roman" pitchFamily="18" charset="0"/>
              </a:rPr>
              <a:t>Tarih </a:t>
            </a:r>
            <a:r>
              <a:rPr lang="tr-TR" dirty="0">
                <a:latin typeface="Times New Roman" pitchFamily="18" charset="0"/>
                <a:cs typeface="Times New Roman" pitchFamily="18" charset="0"/>
              </a:rPr>
              <a:t>ve Saat kısmından seçilebilir.</a:t>
            </a:r>
          </a:p>
          <a:p>
            <a:pPr lvl="0"/>
            <a:r>
              <a:rPr lang="tr-TR" dirty="0">
                <a:latin typeface="Times New Roman" pitchFamily="18" charset="0"/>
                <a:cs typeface="Times New Roman" pitchFamily="18" charset="0"/>
              </a:rPr>
              <a:t>BUGÜN fonksiyonu, yaşanılan günün tarihinin hücreye eklenmesini sağlar. Kullanımı:</a:t>
            </a:r>
          </a:p>
          <a:p>
            <a:pPr marL="0" indent="0">
              <a:buNone/>
            </a:pPr>
            <a:r>
              <a:rPr lang="tr-TR" b="1" dirty="0">
                <a:latin typeface="Times New Roman" pitchFamily="18" charset="0"/>
                <a:cs typeface="Times New Roman" pitchFamily="18" charset="0"/>
              </a:rPr>
              <a:t>=BUGÜN( ) </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4403141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pPr lvl="0"/>
            <a:r>
              <a:rPr lang="tr-TR" dirty="0">
                <a:latin typeface="Times New Roman" pitchFamily="18" charset="0"/>
                <a:cs typeface="Times New Roman" pitchFamily="18" charset="0"/>
              </a:rPr>
              <a:t>ŞİMDİ, fonksiyonu, gün bilgisine ek olarak yaşanılan günün tarihini ve anlık saat bilgisini de hücreye ekler</a:t>
            </a:r>
            <a:r>
              <a:rPr lang="tr-TR" dirty="0" smtClean="0">
                <a:latin typeface="Times New Roman" pitchFamily="18" charset="0"/>
                <a:cs typeface="Times New Roman" pitchFamily="18" charset="0"/>
              </a:rPr>
              <a:t>.</a:t>
            </a:r>
          </a:p>
          <a:p>
            <a:pPr lvl="0"/>
            <a:r>
              <a:rPr lang="tr-TR" dirty="0" smtClean="0">
                <a:latin typeface="Times New Roman" pitchFamily="18" charset="0"/>
                <a:cs typeface="Times New Roman" pitchFamily="18" charset="0"/>
              </a:rPr>
              <a:t>Kullanımı:</a:t>
            </a:r>
          </a:p>
          <a:p>
            <a:pPr marL="0" lvl="0" indent="0">
              <a:buNone/>
            </a:pPr>
            <a:r>
              <a:rPr lang="tr-TR" b="1" dirty="0" smtClean="0">
                <a:latin typeface="Times New Roman" pitchFamily="18" charset="0"/>
                <a:cs typeface="Times New Roman" pitchFamily="18" charset="0"/>
              </a:rPr>
              <a:t>=ŞİMDİ()</a:t>
            </a:r>
            <a:endParaRPr lang="tr-TR" b="1" dirty="0">
              <a:latin typeface="Times New Roman" pitchFamily="18" charset="0"/>
              <a:cs typeface="Times New Roman" pitchFamily="18" charset="0"/>
            </a:endParaRPr>
          </a:p>
          <a:p>
            <a:pPr lvl="0"/>
            <a:r>
              <a:rPr lang="tr-TR" dirty="0">
                <a:latin typeface="Times New Roman" pitchFamily="18" charset="0"/>
                <a:cs typeface="Times New Roman" pitchFamily="18" charset="0"/>
              </a:rPr>
              <a:t>Bir tarihte yer alan günü bölerek bir hücreye eklemek için GÜN fonksiyonu kullanılabilir. Bunun için fonksiyon içine </a:t>
            </a:r>
            <a:r>
              <a:rPr lang="tr-TR" b="1" dirty="0">
                <a:latin typeface="Times New Roman" pitchFamily="18" charset="0"/>
                <a:cs typeface="Times New Roman" pitchFamily="18" charset="0"/>
              </a:rPr>
              <a:t>tarihin yazıldığı hücre</a:t>
            </a:r>
            <a:r>
              <a:rPr lang="tr-TR" dirty="0">
                <a:latin typeface="Times New Roman" pitchFamily="18" charset="0"/>
                <a:cs typeface="Times New Roman" pitchFamily="18" charset="0"/>
              </a:rPr>
              <a:t> seçilerek eklenmelidir.</a:t>
            </a:r>
          </a:p>
          <a:p>
            <a:r>
              <a:rPr lang="tr-TR" dirty="0">
                <a:latin typeface="Times New Roman" pitchFamily="18" charset="0"/>
                <a:cs typeface="Times New Roman" pitchFamily="18" charset="0"/>
              </a:rPr>
              <a:t>Kullanımı:</a:t>
            </a:r>
          </a:p>
          <a:p>
            <a:pPr marL="0" indent="0">
              <a:buNone/>
            </a:pPr>
            <a:r>
              <a:rPr lang="tr-TR" b="1" dirty="0">
                <a:latin typeface="Times New Roman" pitchFamily="18" charset="0"/>
                <a:cs typeface="Times New Roman" pitchFamily="18" charset="0"/>
              </a:rPr>
              <a:t>=GÜN(HÜCREADI) </a:t>
            </a:r>
            <a:endParaRPr lang="tr-TR" dirty="0">
              <a:latin typeface="Times New Roman" pitchFamily="18" charset="0"/>
              <a:cs typeface="Times New Roman" pitchFamily="18" charset="0"/>
            </a:endParaRPr>
          </a:p>
          <a:p>
            <a:pPr lvl="0"/>
            <a:r>
              <a:rPr lang="tr-TR" dirty="0">
                <a:latin typeface="Times New Roman" pitchFamily="18" charset="0"/>
                <a:cs typeface="Times New Roman" pitchFamily="18" charset="0"/>
              </a:rPr>
              <a:t>Bir tarihte yer alan ayı bölerek bir hücreye eklemek için AY fonksiyonu kullanılabilir. Bunun için fonksiyon içine </a:t>
            </a:r>
            <a:r>
              <a:rPr lang="tr-TR" b="1" dirty="0">
                <a:latin typeface="Times New Roman" pitchFamily="18" charset="0"/>
                <a:cs typeface="Times New Roman" pitchFamily="18" charset="0"/>
              </a:rPr>
              <a:t>tarihin yazıldığı hücre</a:t>
            </a:r>
            <a:r>
              <a:rPr lang="tr-TR" dirty="0">
                <a:latin typeface="Times New Roman" pitchFamily="18" charset="0"/>
                <a:cs typeface="Times New Roman" pitchFamily="18" charset="0"/>
              </a:rPr>
              <a:t> seçilerek eklenmelidir.</a:t>
            </a:r>
          </a:p>
          <a:p>
            <a:r>
              <a:rPr lang="tr-TR" dirty="0">
                <a:latin typeface="Times New Roman" pitchFamily="18" charset="0"/>
                <a:cs typeface="Times New Roman" pitchFamily="18" charset="0"/>
              </a:rPr>
              <a:t>Kullanımı:</a:t>
            </a:r>
          </a:p>
          <a:p>
            <a:pPr marL="0" indent="0">
              <a:buNone/>
            </a:pPr>
            <a:r>
              <a:rPr lang="tr-TR" b="1" dirty="0">
                <a:latin typeface="Times New Roman" pitchFamily="18" charset="0"/>
                <a:cs typeface="Times New Roman" pitchFamily="18" charset="0"/>
              </a:rPr>
              <a:t>=AY(HÜCREADI) </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023396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548680"/>
            <a:ext cx="8229600" cy="5956920"/>
          </a:xfrm>
        </p:spPr>
        <p:txBody>
          <a:bodyPr>
            <a:normAutofit lnSpcReduction="10000"/>
          </a:bodyPr>
          <a:lstStyle/>
          <a:p>
            <a:pPr lvl="0"/>
            <a:r>
              <a:rPr lang="tr-TR" dirty="0">
                <a:latin typeface="Times New Roman" pitchFamily="18" charset="0"/>
                <a:cs typeface="Times New Roman" pitchFamily="18" charset="0"/>
              </a:rPr>
              <a:t>Bir tarihte yer alan yılı bölerek bir hücreye eklemek için YIL fonksiyonu kullanılabilir. Bunun için fonksiyon içine tarihin yazıldığı hücre seçilerek eklenmelidir.</a:t>
            </a:r>
          </a:p>
          <a:p>
            <a:r>
              <a:rPr lang="tr-TR" dirty="0">
                <a:latin typeface="Times New Roman" pitchFamily="18" charset="0"/>
                <a:cs typeface="Times New Roman" pitchFamily="18" charset="0"/>
              </a:rPr>
              <a:t>Kullanımı:</a:t>
            </a:r>
          </a:p>
          <a:p>
            <a:pPr marL="0" indent="0">
              <a:buNone/>
            </a:pPr>
            <a:r>
              <a:rPr lang="tr-TR" b="1" dirty="0">
                <a:latin typeface="Times New Roman" pitchFamily="18" charset="0"/>
                <a:cs typeface="Times New Roman" pitchFamily="18" charset="0"/>
              </a:rPr>
              <a:t>=YIL(HÜCREADI) </a:t>
            </a:r>
            <a:endParaRPr lang="tr-TR" dirty="0">
              <a:latin typeface="Times New Roman" pitchFamily="18" charset="0"/>
              <a:cs typeface="Times New Roman" pitchFamily="18" charset="0"/>
            </a:endParaRPr>
          </a:p>
          <a:p>
            <a:pPr lvl="0"/>
            <a:r>
              <a:rPr lang="tr-TR" dirty="0">
                <a:latin typeface="Times New Roman" pitchFamily="18" charset="0"/>
                <a:cs typeface="Times New Roman" pitchFamily="18" charset="0"/>
              </a:rPr>
              <a:t>Bir tarihte yer alan saati bölerek bir hücreye eklemek için SAAT fonksiyonu kullanılabilir. Bunun için fonksiyon içine tarihin yazıldığı hücre seçilerek eklenmelidir.</a:t>
            </a:r>
          </a:p>
          <a:p>
            <a:r>
              <a:rPr lang="tr-TR" dirty="0">
                <a:latin typeface="Times New Roman" pitchFamily="18" charset="0"/>
                <a:cs typeface="Times New Roman" pitchFamily="18" charset="0"/>
              </a:rPr>
              <a:t>Kullanımı:</a:t>
            </a:r>
          </a:p>
          <a:p>
            <a:pPr marL="0" indent="0">
              <a:buNone/>
            </a:pPr>
            <a:r>
              <a:rPr lang="tr-TR" b="1" dirty="0">
                <a:latin typeface="Times New Roman" pitchFamily="18" charset="0"/>
                <a:cs typeface="Times New Roman" pitchFamily="18" charset="0"/>
              </a:rPr>
              <a:t>=SAAT (HÜCREADI) </a:t>
            </a:r>
            <a:endParaRPr lang="tr-TR" dirty="0">
              <a:latin typeface="Times New Roman" pitchFamily="18" charset="0"/>
              <a:cs typeface="Times New Roman" pitchFamily="18" charset="0"/>
            </a:endParaRPr>
          </a:p>
          <a:p>
            <a:pPr lvl="0"/>
            <a:r>
              <a:rPr lang="tr-TR" dirty="0">
                <a:latin typeface="Times New Roman" pitchFamily="18" charset="0"/>
                <a:cs typeface="Times New Roman" pitchFamily="18" charset="0"/>
              </a:rPr>
              <a:t>Bir tarihte yer alan dakikayı bölerek bir hücreye eklemek için DAKİKA fonksiyonu kullanılabilir. Bunun için fonksiyon içine tarihin yazıldığı hücre seçilerek eklenmelidir.</a:t>
            </a:r>
          </a:p>
          <a:p>
            <a:r>
              <a:rPr lang="tr-TR" dirty="0">
                <a:latin typeface="Times New Roman" pitchFamily="18" charset="0"/>
                <a:cs typeface="Times New Roman" pitchFamily="18" charset="0"/>
              </a:rPr>
              <a:t>Kullanımı:</a:t>
            </a:r>
          </a:p>
          <a:p>
            <a:pPr marL="0" indent="0">
              <a:buNone/>
            </a:pPr>
            <a:r>
              <a:rPr lang="tr-TR" b="1" dirty="0">
                <a:latin typeface="Times New Roman" pitchFamily="18" charset="0"/>
                <a:cs typeface="Times New Roman" pitchFamily="18" charset="0"/>
              </a:rPr>
              <a:t>=DAKİKA (HÜCREADI) </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5445854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latin typeface="Times New Roman" pitchFamily="18" charset="0"/>
                <a:cs typeface="Times New Roman" pitchFamily="18" charset="0"/>
              </a:rPr>
              <a:t>Tarih ve Saat Formülleri İle </a:t>
            </a:r>
            <a:r>
              <a:rPr lang="tr-TR" b="1" dirty="0" smtClean="0">
                <a:latin typeface="Times New Roman" pitchFamily="18" charset="0"/>
                <a:cs typeface="Times New Roman" pitchFamily="18" charset="0"/>
              </a:rPr>
              <a:t>Çalışma Örnek</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49304332"/>
              </p:ext>
            </p:extLst>
          </p:nvPr>
        </p:nvGraphicFramePr>
        <p:xfrm>
          <a:off x="3131840" y="1916832"/>
          <a:ext cx="2938884" cy="877044"/>
        </p:xfrm>
        <a:graphic>
          <a:graphicData uri="http://schemas.openxmlformats.org/drawingml/2006/table">
            <a:tbl>
              <a:tblPr>
                <a:tableStyleId>{5C22544A-7EE6-4342-B048-85BDC9FD1C3A}</a:tableStyleId>
              </a:tblPr>
              <a:tblGrid>
                <a:gridCol w="564613"/>
                <a:gridCol w="466891"/>
                <a:gridCol w="380028"/>
                <a:gridCol w="249733"/>
                <a:gridCol w="260591"/>
                <a:gridCol w="423460"/>
                <a:gridCol w="593568"/>
              </a:tblGrid>
              <a:tr h="425782">
                <a:tc>
                  <a:txBody>
                    <a:bodyPr/>
                    <a:lstStyle/>
                    <a:p>
                      <a:pPr algn="l" fontAlgn="b"/>
                      <a:r>
                        <a:rPr lang="tr-TR" sz="1100" u="none" strike="noStrike">
                          <a:effectLst/>
                        </a:rPr>
                        <a:t>BUGÜN</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ŞİMDİ</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GÜN</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AY</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YIL</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SAAT</a:t>
                      </a:r>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DAKİKA</a:t>
                      </a:r>
                      <a:endParaRPr lang="tr-TR" sz="1100" b="0" i="0" u="none" strike="noStrike">
                        <a:solidFill>
                          <a:srgbClr val="000000"/>
                        </a:solidFill>
                        <a:effectLst/>
                        <a:latin typeface="Calibri"/>
                      </a:endParaRPr>
                    </a:p>
                  </a:txBody>
                  <a:tcPr marL="9525" marR="9525" marT="9525" marB="0" anchor="b"/>
                </a:tc>
              </a:tr>
              <a:tr h="451262">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r>
            </a:tbl>
          </a:graphicData>
        </a:graphic>
      </p:graphicFrame>
      <p:sp>
        <p:nvSpPr>
          <p:cNvPr id="5" name="Metin kutusu 4"/>
          <p:cNvSpPr txBox="1"/>
          <p:nvPr/>
        </p:nvSpPr>
        <p:spPr>
          <a:xfrm>
            <a:off x="755576" y="3212976"/>
            <a:ext cx="7704856" cy="369332"/>
          </a:xfrm>
          <a:prstGeom prst="rect">
            <a:avLst/>
          </a:prstGeom>
          <a:noFill/>
        </p:spPr>
        <p:txBody>
          <a:bodyPr wrap="square" rtlCol="0">
            <a:spAutoFit/>
          </a:bodyPr>
          <a:lstStyle/>
          <a:p>
            <a:r>
              <a:rPr lang="tr-TR" dirty="0" smtClean="0">
                <a:latin typeface="Times New Roman" pitchFamily="18" charset="0"/>
                <a:cs typeface="Times New Roman" pitchFamily="18" charset="0"/>
              </a:rPr>
              <a:t>Bu kısımda gösterilen formüllere göre tabloyu doldurunuz</a:t>
            </a:r>
            <a:r>
              <a:rPr lang="tr-TR" dirty="0" smtClean="0"/>
              <a:t>.</a:t>
            </a:r>
            <a:endParaRPr lang="tr-TR" dirty="0"/>
          </a:p>
        </p:txBody>
      </p:sp>
    </p:spTree>
    <p:extLst>
      <p:ext uri="{BB962C8B-B14F-4D97-AF65-F5344CB8AC3E}">
        <p14:creationId xmlns:p14="http://schemas.microsoft.com/office/powerpoint/2010/main" val="11486720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Times New Roman" pitchFamily="18" charset="0"/>
                <a:cs typeface="Times New Roman" pitchFamily="18" charset="0"/>
              </a:rPr>
              <a:t>Metine Çevir</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pPr lvl="0"/>
            <a:r>
              <a:rPr lang="tr-TR" dirty="0">
                <a:latin typeface="Times New Roman" pitchFamily="18" charset="0"/>
                <a:cs typeface="Times New Roman" pitchFamily="18" charset="0"/>
              </a:rPr>
              <a:t>Bir tarihte yer alan sayısal gün bilgisini tek başına almak veya yazılı metne çevirmek mümkündür. Bunun için METNEÇEVİR fonksiyonu kullanılır.</a:t>
            </a:r>
          </a:p>
          <a:p>
            <a:r>
              <a:rPr lang="tr-TR" dirty="0">
                <a:latin typeface="Times New Roman" pitchFamily="18" charset="0"/>
                <a:cs typeface="Times New Roman" pitchFamily="18" charset="0"/>
              </a:rPr>
              <a:t>Kullanımı:</a:t>
            </a:r>
          </a:p>
          <a:p>
            <a:pPr marL="0" indent="0">
              <a:buNone/>
            </a:pPr>
            <a:r>
              <a:rPr lang="tr-TR" b="1" dirty="0">
                <a:latin typeface="Times New Roman" pitchFamily="18" charset="0"/>
                <a:cs typeface="Times New Roman" pitchFamily="18" charset="0"/>
              </a:rPr>
              <a:t>=METNEÇEVİR(HÜCREADI; STİLSEÇİMİ)</a:t>
            </a:r>
          </a:p>
          <a:p>
            <a:r>
              <a:rPr lang="tr-TR" dirty="0" smtClean="0">
                <a:latin typeface="Times New Roman" pitchFamily="18" charset="0"/>
                <a:cs typeface="Times New Roman" pitchFamily="18" charset="0"/>
              </a:rPr>
              <a:t>Olası stiller tablosu aşağıdaki gibidir:</a:t>
            </a:r>
            <a:endParaRPr lang="tr-TR" dirty="0">
              <a:latin typeface="Times New Roman" pitchFamily="18" charset="0"/>
              <a:cs typeface="Times New Roman" pitchFamily="18" charset="0"/>
            </a:endParaRPr>
          </a:p>
        </p:txBody>
      </p:sp>
      <p:graphicFrame>
        <p:nvGraphicFramePr>
          <p:cNvPr id="4" name="Tablo 3"/>
          <p:cNvGraphicFramePr>
            <a:graphicFrameLocks noGrp="1"/>
          </p:cNvGraphicFramePr>
          <p:nvPr>
            <p:extLst>
              <p:ext uri="{D42A27DB-BD31-4B8C-83A1-F6EECF244321}">
                <p14:modId xmlns:p14="http://schemas.microsoft.com/office/powerpoint/2010/main" val="816303452"/>
              </p:ext>
            </p:extLst>
          </p:nvPr>
        </p:nvGraphicFramePr>
        <p:xfrm>
          <a:off x="1835696" y="4581128"/>
          <a:ext cx="5256584" cy="1051560"/>
        </p:xfrm>
        <a:graphic>
          <a:graphicData uri="http://schemas.openxmlformats.org/drawingml/2006/table">
            <a:tbl>
              <a:tblPr firstRow="1" firstCol="1" bandRow="1">
                <a:tableStyleId>{5C22544A-7EE6-4342-B048-85BDC9FD1C3A}</a:tableStyleId>
              </a:tblPr>
              <a:tblGrid>
                <a:gridCol w="1224136"/>
                <a:gridCol w="4032448"/>
              </a:tblGrid>
              <a:tr h="0">
                <a:tc>
                  <a:txBody>
                    <a:bodyPr/>
                    <a:lstStyle/>
                    <a:p>
                      <a:pPr marL="457200" algn="just">
                        <a:lnSpc>
                          <a:spcPct val="115000"/>
                        </a:lnSpc>
                        <a:spcAft>
                          <a:spcPts val="0"/>
                        </a:spcAft>
                      </a:pPr>
                      <a:r>
                        <a:rPr lang="tr-TR" sz="1200" dirty="0" smtClean="0">
                          <a:effectLst/>
                        </a:rPr>
                        <a:t>STİL SEÇİMİ</a:t>
                      </a:r>
                      <a:endParaRPr lang="tr-TR" sz="1100" dirty="0">
                        <a:effectLst/>
                        <a:latin typeface="Calibri"/>
                        <a:ea typeface="Calibri"/>
                        <a:cs typeface="Times New Roman"/>
                      </a:endParaRPr>
                    </a:p>
                  </a:txBody>
                  <a:tcPr marL="68580" marR="68580" marT="0" marB="0"/>
                </a:tc>
                <a:tc>
                  <a:txBody>
                    <a:bodyPr/>
                    <a:lstStyle/>
                    <a:p>
                      <a:pPr marL="457200" algn="just">
                        <a:lnSpc>
                          <a:spcPct val="115000"/>
                        </a:lnSpc>
                        <a:spcAft>
                          <a:spcPts val="0"/>
                        </a:spcAft>
                      </a:pPr>
                      <a:r>
                        <a:rPr lang="tr-TR" sz="1200">
                          <a:effectLst/>
                        </a:rPr>
                        <a:t>İŞLEVİ</a:t>
                      </a:r>
                      <a:endParaRPr lang="tr-TR" sz="1100">
                        <a:effectLst/>
                        <a:latin typeface="Calibri"/>
                        <a:ea typeface="Calibri"/>
                        <a:cs typeface="Times New Roman"/>
                      </a:endParaRPr>
                    </a:p>
                  </a:txBody>
                  <a:tcPr marL="68580" marR="68580" marT="0" marB="0"/>
                </a:tc>
              </a:tr>
              <a:tr h="0">
                <a:tc>
                  <a:txBody>
                    <a:bodyPr/>
                    <a:lstStyle/>
                    <a:p>
                      <a:pPr marL="457200" algn="just">
                        <a:lnSpc>
                          <a:spcPct val="115000"/>
                        </a:lnSpc>
                        <a:spcAft>
                          <a:spcPts val="0"/>
                        </a:spcAft>
                      </a:pPr>
                      <a:r>
                        <a:rPr lang="tr-TR" sz="1200">
                          <a:effectLst/>
                        </a:rPr>
                        <a:t>“gg”</a:t>
                      </a:r>
                      <a:endParaRPr lang="tr-TR" sz="1100">
                        <a:effectLst/>
                        <a:latin typeface="Calibri"/>
                        <a:ea typeface="Calibri"/>
                        <a:cs typeface="Times New Roman"/>
                      </a:endParaRPr>
                    </a:p>
                  </a:txBody>
                  <a:tcPr marL="68580" marR="68580" marT="0" marB="0"/>
                </a:tc>
                <a:tc>
                  <a:txBody>
                    <a:bodyPr/>
                    <a:lstStyle/>
                    <a:p>
                      <a:pPr marL="457200" algn="just">
                        <a:lnSpc>
                          <a:spcPct val="115000"/>
                        </a:lnSpc>
                        <a:spcAft>
                          <a:spcPts val="0"/>
                        </a:spcAft>
                      </a:pPr>
                      <a:r>
                        <a:rPr lang="tr-TR" sz="1200">
                          <a:effectLst/>
                        </a:rPr>
                        <a:t>Tarihteki gün kısmını rakam olarak yazdırır.</a:t>
                      </a:r>
                      <a:endParaRPr lang="tr-TR" sz="1100">
                        <a:effectLst/>
                        <a:latin typeface="Calibri"/>
                        <a:ea typeface="Calibri"/>
                        <a:cs typeface="Times New Roman"/>
                      </a:endParaRPr>
                    </a:p>
                  </a:txBody>
                  <a:tcPr marL="68580" marR="68580" marT="0" marB="0"/>
                </a:tc>
              </a:tr>
              <a:tr h="0">
                <a:tc>
                  <a:txBody>
                    <a:bodyPr/>
                    <a:lstStyle/>
                    <a:p>
                      <a:pPr marL="457200" algn="just">
                        <a:lnSpc>
                          <a:spcPct val="115000"/>
                        </a:lnSpc>
                        <a:spcAft>
                          <a:spcPts val="0"/>
                        </a:spcAft>
                      </a:pPr>
                      <a:r>
                        <a:rPr lang="tr-TR" sz="1200">
                          <a:effectLst/>
                        </a:rPr>
                        <a:t>“ggg”</a:t>
                      </a:r>
                      <a:endParaRPr lang="tr-TR" sz="1100">
                        <a:effectLst/>
                        <a:latin typeface="Calibri"/>
                        <a:ea typeface="Calibri"/>
                        <a:cs typeface="Times New Roman"/>
                      </a:endParaRPr>
                    </a:p>
                  </a:txBody>
                  <a:tcPr marL="68580" marR="68580" marT="0" marB="0"/>
                </a:tc>
                <a:tc>
                  <a:txBody>
                    <a:bodyPr/>
                    <a:lstStyle/>
                    <a:p>
                      <a:pPr marL="457200" algn="just">
                        <a:lnSpc>
                          <a:spcPct val="115000"/>
                        </a:lnSpc>
                        <a:spcAft>
                          <a:spcPts val="0"/>
                        </a:spcAft>
                      </a:pPr>
                      <a:r>
                        <a:rPr lang="tr-TR" sz="1200">
                          <a:effectLst/>
                        </a:rPr>
                        <a:t>Tarihteki gün bilgisini kısaltma olarak yazdırır.</a:t>
                      </a:r>
                      <a:endParaRPr lang="tr-TR" sz="1100">
                        <a:effectLst/>
                        <a:latin typeface="Calibri"/>
                        <a:ea typeface="Calibri"/>
                        <a:cs typeface="Times New Roman"/>
                      </a:endParaRPr>
                    </a:p>
                  </a:txBody>
                  <a:tcPr marL="68580" marR="68580" marT="0" marB="0"/>
                </a:tc>
              </a:tr>
              <a:tr h="0">
                <a:tc>
                  <a:txBody>
                    <a:bodyPr/>
                    <a:lstStyle/>
                    <a:p>
                      <a:pPr marL="457200" algn="just">
                        <a:lnSpc>
                          <a:spcPct val="115000"/>
                        </a:lnSpc>
                        <a:spcAft>
                          <a:spcPts val="0"/>
                        </a:spcAft>
                      </a:pPr>
                      <a:r>
                        <a:rPr lang="tr-TR" sz="1200">
                          <a:effectLst/>
                        </a:rPr>
                        <a:t>“gggg”</a:t>
                      </a:r>
                      <a:endParaRPr lang="tr-TR" sz="1100">
                        <a:effectLst/>
                        <a:latin typeface="Calibri"/>
                        <a:ea typeface="Calibri"/>
                        <a:cs typeface="Times New Roman"/>
                      </a:endParaRPr>
                    </a:p>
                  </a:txBody>
                  <a:tcPr marL="68580" marR="68580" marT="0" marB="0"/>
                </a:tc>
                <a:tc>
                  <a:txBody>
                    <a:bodyPr/>
                    <a:lstStyle/>
                    <a:p>
                      <a:pPr marL="457200" algn="just">
                        <a:lnSpc>
                          <a:spcPct val="115000"/>
                        </a:lnSpc>
                        <a:spcAft>
                          <a:spcPts val="0"/>
                        </a:spcAft>
                      </a:pPr>
                      <a:r>
                        <a:rPr lang="tr-TR" sz="1200" dirty="0">
                          <a:effectLst/>
                        </a:rPr>
                        <a:t>Tarihteki gün bilgisini normal olarak yazdırır.</a:t>
                      </a:r>
                      <a:endParaRPr lang="tr-TR"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2324487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latin typeface="Times New Roman" pitchFamily="18" charset="0"/>
                <a:cs typeface="Times New Roman" pitchFamily="18" charset="0"/>
              </a:rPr>
              <a:t>Tarih ve Saat Formülleri İle Çalışma </a:t>
            </a:r>
            <a:r>
              <a:rPr lang="tr-TR" b="1" dirty="0" smtClean="0">
                <a:latin typeface="Times New Roman" pitchFamily="18" charset="0"/>
                <a:cs typeface="Times New Roman" pitchFamily="18" charset="0"/>
              </a:rPr>
              <a:t>Örnek2</a:t>
            </a:r>
            <a:endParaRPr lang="tr-TR" dirty="0"/>
          </a:p>
        </p:txBody>
      </p:sp>
      <p:sp>
        <p:nvSpPr>
          <p:cNvPr id="3" name="İçerik Yer Tutucusu 2"/>
          <p:cNvSpPr>
            <a:spLocks noGrp="1"/>
          </p:cNvSpPr>
          <p:nvPr>
            <p:ph idx="1"/>
          </p:nvPr>
        </p:nvSpPr>
        <p:spPr/>
        <p:txBody>
          <a:bodyPr/>
          <a:lstStyle/>
          <a:p>
            <a:pPr marL="0" indent="0" algn="just">
              <a:buNone/>
            </a:pPr>
            <a:r>
              <a:rPr lang="tr-TR" dirty="0" smtClean="0">
                <a:latin typeface="Times New Roman" pitchFamily="18" charset="0"/>
                <a:cs typeface="Times New Roman" pitchFamily="18" charset="0"/>
              </a:rPr>
              <a:t>Doğum tarihinizi yazarak, tarihin gün kısmını farklı formatlarda ifade ediniz.</a:t>
            </a:r>
          </a:p>
          <a:p>
            <a:pPr marL="0" indent="0" algn="just">
              <a:buNone/>
            </a:pPr>
            <a:r>
              <a:rPr lang="tr-TR" dirty="0" smtClean="0">
                <a:latin typeface="Times New Roman" pitchFamily="18" charset="0"/>
                <a:cs typeface="Times New Roman" pitchFamily="18" charset="0"/>
              </a:rPr>
              <a:t>Bu şekilde ifade etmek için </a:t>
            </a:r>
          </a:p>
          <a:p>
            <a:pPr marL="0" indent="0" algn="just">
              <a:buNone/>
            </a:pPr>
            <a:r>
              <a:rPr lang="tr-TR" dirty="0" smtClean="0">
                <a:latin typeface="Times New Roman" pitchFamily="18" charset="0"/>
                <a:cs typeface="Times New Roman" pitchFamily="18" charset="0"/>
              </a:rPr>
              <a:t>=METNEÇEVİR(</a:t>
            </a:r>
            <a:r>
              <a:rPr lang="tr-TR" dirty="0" err="1" smtClean="0">
                <a:latin typeface="Times New Roman" pitchFamily="18" charset="0"/>
                <a:cs typeface="Times New Roman" pitchFamily="18" charset="0"/>
              </a:rPr>
              <a:t>hücreAdı</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gg</a:t>
            </a:r>
            <a:r>
              <a:rPr lang="tr-TR" dirty="0" smtClean="0">
                <a:latin typeface="Times New Roman" pitchFamily="18" charset="0"/>
                <a:cs typeface="Times New Roman" pitchFamily="18" charset="0"/>
              </a:rPr>
              <a:t>»)</a:t>
            </a:r>
          </a:p>
          <a:p>
            <a:pPr marL="0" indent="0" algn="just">
              <a:buNone/>
            </a:pPr>
            <a:r>
              <a:rPr lang="tr-TR" dirty="0">
                <a:latin typeface="Times New Roman" pitchFamily="18" charset="0"/>
                <a:cs typeface="Times New Roman" pitchFamily="18" charset="0"/>
              </a:rPr>
              <a:t>=METNEÇEVİR(</a:t>
            </a:r>
            <a:r>
              <a:rPr lang="tr-TR" dirty="0" err="1">
                <a:latin typeface="Times New Roman" pitchFamily="18" charset="0"/>
                <a:cs typeface="Times New Roman" pitchFamily="18" charset="0"/>
              </a:rPr>
              <a:t>hücreAdı</a:t>
            </a:r>
            <a:r>
              <a:rPr lang="tr-TR" dirty="0">
                <a:latin typeface="Times New Roman" pitchFamily="18" charset="0"/>
                <a:cs typeface="Times New Roman" pitchFamily="18" charset="0"/>
              </a:rPr>
              <a:t>, «</a:t>
            </a:r>
            <a:r>
              <a:rPr lang="tr-TR" dirty="0" err="1" smtClean="0">
                <a:latin typeface="Times New Roman" pitchFamily="18" charset="0"/>
                <a:cs typeface="Times New Roman" pitchFamily="18" charset="0"/>
              </a:rPr>
              <a:t>ggg</a:t>
            </a:r>
            <a:r>
              <a:rPr lang="tr-TR" dirty="0">
                <a:latin typeface="Times New Roman" pitchFamily="18" charset="0"/>
                <a:cs typeface="Times New Roman" pitchFamily="18" charset="0"/>
              </a:rPr>
              <a:t>»)</a:t>
            </a:r>
          </a:p>
          <a:p>
            <a:pPr marL="0" indent="0" algn="just">
              <a:buNone/>
            </a:pPr>
            <a:r>
              <a:rPr lang="tr-TR" dirty="0">
                <a:latin typeface="Times New Roman" pitchFamily="18" charset="0"/>
                <a:cs typeface="Times New Roman" pitchFamily="18" charset="0"/>
              </a:rPr>
              <a:t>=METNEÇEVİR(</a:t>
            </a:r>
            <a:r>
              <a:rPr lang="tr-TR" dirty="0" err="1">
                <a:latin typeface="Times New Roman" pitchFamily="18" charset="0"/>
                <a:cs typeface="Times New Roman" pitchFamily="18" charset="0"/>
              </a:rPr>
              <a:t>hücreAdı</a:t>
            </a:r>
            <a:r>
              <a:rPr lang="tr-TR" dirty="0">
                <a:latin typeface="Times New Roman" pitchFamily="18" charset="0"/>
                <a:cs typeface="Times New Roman" pitchFamily="18" charset="0"/>
              </a:rPr>
              <a:t>, «</a:t>
            </a:r>
            <a:r>
              <a:rPr lang="tr-TR" dirty="0" err="1" smtClean="0">
                <a:latin typeface="Times New Roman" pitchFamily="18" charset="0"/>
                <a:cs typeface="Times New Roman" pitchFamily="18" charset="0"/>
              </a:rPr>
              <a:t>gggg</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a:p>
            <a:pPr marL="0" indent="0" algn="just">
              <a:buNone/>
            </a:pPr>
            <a:r>
              <a:rPr lang="tr-TR" dirty="0" smtClean="0">
                <a:latin typeface="Times New Roman" pitchFamily="18" charset="0"/>
                <a:cs typeface="Times New Roman" pitchFamily="18" charset="0"/>
              </a:rPr>
              <a:t>Formatlarını kullanmalısınız.</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3976112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Times New Roman" pitchFamily="18" charset="0"/>
                <a:cs typeface="Times New Roman" pitchFamily="18" charset="0"/>
              </a:rPr>
              <a:t>Kuvvet ve Kök Hesabı</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pPr lvl="0" algn="just"/>
            <a:r>
              <a:rPr lang="tr-TR" dirty="0">
                <a:latin typeface="Times New Roman" pitchFamily="18" charset="0"/>
                <a:cs typeface="Times New Roman" pitchFamily="18" charset="0"/>
              </a:rPr>
              <a:t>Sayıların kuvvetleri hesaplanacağında kuvvet hesabı için KUVVET fonksiyonu, karekökleri hesaplanacağında ise KAREKÖK fonksiyonu kullanılabilir.</a:t>
            </a:r>
          </a:p>
          <a:p>
            <a:pPr lvl="0" algn="just"/>
            <a:r>
              <a:rPr lang="tr-TR" dirty="0">
                <a:latin typeface="Times New Roman" pitchFamily="18" charset="0"/>
                <a:cs typeface="Times New Roman" pitchFamily="18" charset="0"/>
              </a:rPr>
              <a:t>Kuvvet fonksiyonu kullanımı:</a:t>
            </a:r>
          </a:p>
          <a:p>
            <a:pPr marL="0" indent="0" algn="just">
              <a:buNone/>
            </a:pPr>
            <a:r>
              <a:rPr lang="tr-TR" b="1" dirty="0">
                <a:latin typeface="Times New Roman" pitchFamily="18" charset="0"/>
                <a:cs typeface="Times New Roman" pitchFamily="18" charset="0"/>
              </a:rPr>
              <a:t>=KUVVET(HÜCREADI;ÜS)</a:t>
            </a:r>
          </a:p>
          <a:p>
            <a:pPr lvl="0" algn="just"/>
            <a:r>
              <a:rPr lang="tr-TR" dirty="0">
                <a:latin typeface="Times New Roman" pitchFamily="18" charset="0"/>
                <a:cs typeface="Times New Roman" pitchFamily="18" charset="0"/>
              </a:rPr>
              <a:t>Burada </a:t>
            </a:r>
            <a:r>
              <a:rPr lang="tr-TR" dirty="0" smtClean="0">
                <a:latin typeface="Times New Roman" pitchFamily="18" charset="0"/>
                <a:cs typeface="Times New Roman" pitchFamily="18" charset="0"/>
              </a:rPr>
              <a:t>hücre adı </a:t>
            </a:r>
            <a:r>
              <a:rPr lang="tr-TR" dirty="0">
                <a:latin typeface="Times New Roman" pitchFamily="18" charset="0"/>
                <a:cs typeface="Times New Roman" pitchFamily="18" charset="0"/>
              </a:rPr>
              <a:t>kısmında sayısal bir değer olmalıdır ve ayrıca üs değeri olarak da yine sayısal bir değer girilmelidir. Örneğin =KUVVET(2,3) formülü çıktısında 8 değerini verecektir.</a:t>
            </a:r>
          </a:p>
          <a:p>
            <a:endParaRPr lang="tr-TR" dirty="0"/>
          </a:p>
        </p:txBody>
      </p:sp>
    </p:spTree>
    <p:extLst>
      <p:ext uri="{BB962C8B-B14F-4D97-AF65-F5344CB8AC3E}">
        <p14:creationId xmlns:p14="http://schemas.microsoft.com/office/powerpoint/2010/main" val="3254011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6336704"/>
          </a:xfrm>
        </p:spPr>
        <p:txBody>
          <a:bodyPr/>
          <a:lstStyle/>
          <a:p>
            <a:pPr lvl="0" algn="just"/>
            <a:r>
              <a:rPr lang="tr-TR" dirty="0">
                <a:latin typeface="Times New Roman" pitchFamily="18" charset="0"/>
                <a:cs typeface="Times New Roman" pitchFamily="18" charset="0"/>
              </a:rPr>
              <a:t>Excel’de </a:t>
            </a:r>
            <a:r>
              <a:rPr lang="tr-TR" dirty="0" smtClean="0">
                <a:latin typeface="Times New Roman" pitchFamily="18" charset="0"/>
                <a:cs typeface="Times New Roman" pitchFamily="18" charset="0"/>
              </a:rPr>
              <a:t>formül kullanımında farklı </a:t>
            </a:r>
            <a:r>
              <a:rPr lang="tr-TR" dirty="0">
                <a:latin typeface="Times New Roman" pitchFamily="18" charset="0"/>
                <a:cs typeface="Times New Roman" pitchFamily="18" charset="0"/>
              </a:rPr>
              <a:t>bir sayfadaki bir değerden faydalanılabilir. Bunun için formül eklemesi esnasında fare ile sayfa değiştirip istenen değeri farklı sayfadan seçebiliriz. </a:t>
            </a:r>
            <a:r>
              <a:rPr lang="tr-TR" dirty="0" smtClean="0">
                <a:latin typeface="Times New Roman" pitchFamily="18" charset="0"/>
                <a:cs typeface="Times New Roman" pitchFamily="18" charset="0"/>
              </a:rPr>
              <a:t>Seçim yapıldığında değer formülde aşağıdaki gibi görülecektir: </a:t>
            </a:r>
            <a:endParaRPr lang="tr-TR" b="1" dirty="0">
              <a:latin typeface="Times New Roman" pitchFamily="18" charset="0"/>
              <a:cs typeface="Times New Roman" pitchFamily="18" charset="0"/>
            </a:endParaRPr>
          </a:p>
          <a:p>
            <a:pPr marL="0" lvl="0" indent="0" algn="just">
              <a:buNone/>
            </a:pPr>
            <a:r>
              <a:rPr lang="tr-TR" b="1" dirty="0" err="1" smtClean="0">
                <a:latin typeface="Times New Roman" pitchFamily="18" charset="0"/>
                <a:cs typeface="Times New Roman" pitchFamily="18" charset="0"/>
              </a:rPr>
              <a:t>sayfaAdı!hücreAdı</a:t>
            </a:r>
            <a:r>
              <a:rPr lang="tr-TR" b="1" dirty="0" smtClean="0">
                <a:latin typeface="Times New Roman" pitchFamily="18" charset="0"/>
                <a:cs typeface="Times New Roman" pitchFamily="18" charset="0"/>
              </a:rPr>
              <a:t> </a:t>
            </a:r>
            <a:r>
              <a:rPr lang="tr-TR" dirty="0">
                <a:latin typeface="Times New Roman" pitchFamily="18" charset="0"/>
                <a:cs typeface="Times New Roman" pitchFamily="18" charset="0"/>
              </a:rPr>
              <a:t>(Örneğin </a:t>
            </a:r>
            <a:r>
              <a:rPr lang="tr-TR" dirty="0" smtClean="0">
                <a:latin typeface="Times New Roman" pitchFamily="18" charset="0"/>
                <a:cs typeface="Times New Roman" pitchFamily="18" charset="0"/>
              </a:rPr>
              <a:t>Sayfa2!D13)</a:t>
            </a:r>
            <a:endParaRPr lang="tr-TR" b="1" dirty="0" smtClean="0">
              <a:latin typeface="Times New Roman" pitchFamily="18" charset="0"/>
              <a:cs typeface="Times New Roman" pitchFamily="18" charset="0"/>
            </a:endParaRPr>
          </a:p>
          <a:p>
            <a:pPr lvl="0" algn="just"/>
            <a:r>
              <a:rPr lang="tr-TR" dirty="0" smtClean="0">
                <a:latin typeface="Times New Roman" pitchFamily="18" charset="0"/>
                <a:cs typeface="Times New Roman" pitchFamily="18" charset="0"/>
              </a:rPr>
              <a:t>Dolayısıyla formüle seçerek değil de klavyeden yazarak ekleme bu tanıma göre yapılmalıdır.</a:t>
            </a:r>
          </a:p>
          <a:p>
            <a:pPr lvl="0" algn="just"/>
            <a:r>
              <a:rPr lang="tr-TR" dirty="0">
                <a:latin typeface="Times New Roman" pitchFamily="18" charset="0"/>
                <a:cs typeface="Times New Roman" pitchFamily="18" charset="0"/>
              </a:rPr>
              <a:t>Farklı sayfadan alınan değer sabitlenerek de kullanılabilir. Bu sabitleme şu şekilde yapılır</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a:p>
            <a:pPr marL="0" lvl="0" indent="0" algn="just">
              <a:buNone/>
            </a:pPr>
            <a:r>
              <a:rPr lang="tr-TR" b="1" dirty="0" err="1">
                <a:latin typeface="Times New Roman" pitchFamily="18" charset="0"/>
                <a:cs typeface="Times New Roman" pitchFamily="18" charset="0"/>
              </a:rPr>
              <a:t>sayfaAdı</a:t>
            </a:r>
            <a:r>
              <a:rPr lang="tr-TR" b="1" dirty="0">
                <a:latin typeface="Times New Roman" pitchFamily="18" charset="0"/>
                <a:cs typeface="Times New Roman" pitchFamily="18" charset="0"/>
              </a:rPr>
              <a:t>!$</a:t>
            </a:r>
            <a:r>
              <a:rPr lang="tr-TR" b="1" dirty="0" err="1" smtClean="0">
                <a:latin typeface="Times New Roman" pitchFamily="18" charset="0"/>
                <a:cs typeface="Times New Roman" pitchFamily="18" charset="0"/>
              </a:rPr>
              <a:t>hücreSütunu$hücreSatırı</a:t>
            </a:r>
            <a:r>
              <a:rPr lang="tr-TR" b="1" dirty="0" smtClean="0">
                <a:latin typeface="Times New Roman" pitchFamily="18" charset="0"/>
                <a:cs typeface="Times New Roman" pitchFamily="18" charset="0"/>
              </a:rPr>
              <a:t> </a:t>
            </a:r>
            <a:r>
              <a:rPr lang="tr-TR" dirty="0">
                <a:latin typeface="Times New Roman" pitchFamily="18" charset="0"/>
                <a:cs typeface="Times New Roman" pitchFamily="18" charset="0"/>
              </a:rPr>
              <a:t>(Örneğin Sayfa2</a:t>
            </a:r>
            <a:r>
              <a:rPr lang="tr-TR" dirty="0" smtClean="0">
                <a:latin typeface="Times New Roman" pitchFamily="18" charset="0"/>
                <a:cs typeface="Times New Roman" pitchFamily="18" charset="0"/>
              </a:rPr>
              <a:t>!$D$13</a:t>
            </a:r>
            <a:r>
              <a:rPr lang="tr-TR" dirty="0">
                <a:latin typeface="Times New Roman" pitchFamily="18" charset="0"/>
                <a:cs typeface="Times New Roman" pitchFamily="18" charset="0"/>
              </a:rPr>
              <a:t>)</a:t>
            </a:r>
            <a:endParaRPr lang="tr-TR" b="1" dirty="0">
              <a:latin typeface="Times New Roman" pitchFamily="18" charset="0"/>
              <a:cs typeface="Times New Roman" pitchFamily="18" charset="0"/>
            </a:endParaRPr>
          </a:p>
          <a:p>
            <a:pPr marL="0" indent="0" algn="just">
              <a:buNone/>
            </a:pPr>
            <a:endParaRPr lang="tr-TR" b="1" dirty="0">
              <a:latin typeface="Times New Roman" pitchFamily="18" charset="0"/>
              <a:cs typeface="Times New Roman" pitchFamily="18" charset="0"/>
            </a:endParaRPr>
          </a:p>
          <a:p>
            <a:pPr lvl="0" algn="just"/>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05315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pPr lvl="0"/>
            <a:r>
              <a:rPr lang="tr-TR" dirty="0"/>
              <a:t>Karekök fonksiyonu kullanımı:</a:t>
            </a:r>
          </a:p>
          <a:p>
            <a:pPr marL="0" indent="0">
              <a:buNone/>
            </a:pPr>
            <a:r>
              <a:rPr lang="tr-TR" b="1" dirty="0"/>
              <a:t>=KAREKÖK(HÜCREADI)</a:t>
            </a:r>
          </a:p>
          <a:p>
            <a:pPr lvl="0"/>
            <a:r>
              <a:rPr lang="tr-TR" dirty="0"/>
              <a:t>Doğrudan karekökü alınmak istenen sayısal değerin yer aldığı hücre seçilerek fonksiyon kullanılabilir. Örneğin =KAREKÖK(4) formülü çıktı olarak 2 değerini verecektir.</a:t>
            </a:r>
          </a:p>
          <a:p>
            <a:endParaRPr lang="tr-TR" dirty="0"/>
          </a:p>
        </p:txBody>
      </p:sp>
    </p:spTree>
    <p:extLst>
      <p:ext uri="{BB962C8B-B14F-4D97-AF65-F5344CB8AC3E}">
        <p14:creationId xmlns:p14="http://schemas.microsoft.com/office/powerpoint/2010/main" val="33814662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latin typeface="Times New Roman" pitchFamily="18" charset="0"/>
                <a:cs typeface="Times New Roman" pitchFamily="18" charset="0"/>
              </a:rPr>
              <a:t>Kuvvet ve Kök </a:t>
            </a:r>
            <a:r>
              <a:rPr lang="tr-TR" dirty="0" smtClean="0">
                <a:latin typeface="Times New Roman" pitchFamily="18" charset="0"/>
                <a:cs typeface="Times New Roman" pitchFamily="18" charset="0"/>
              </a:rPr>
              <a:t>Hesabı Örnek</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59473109"/>
              </p:ext>
            </p:extLst>
          </p:nvPr>
        </p:nvGraphicFramePr>
        <p:xfrm>
          <a:off x="3419872" y="2204864"/>
          <a:ext cx="1828800" cy="952500"/>
        </p:xfrm>
        <a:graphic>
          <a:graphicData uri="http://schemas.openxmlformats.org/drawingml/2006/table">
            <a:tbl>
              <a:tblPr>
                <a:tableStyleId>{5C22544A-7EE6-4342-B048-85BDC9FD1C3A}</a:tableStyleId>
              </a:tblPr>
              <a:tblGrid>
                <a:gridCol w="609600"/>
                <a:gridCol w="609600"/>
                <a:gridCol w="609600"/>
              </a:tblGrid>
              <a:tr h="190500">
                <a:tc>
                  <a:txBody>
                    <a:bodyPr/>
                    <a:lstStyle/>
                    <a:p>
                      <a:pPr algn="l" fontAlgn="b"/>
                      <a:r>
                        <a:rPr lang="tr-TR" sz="1100" u="none" strike="noStrike">
                          <a:effectLst/>
                        </a:rPr>
                        <a:t>Sayılar</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Üs</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Karekök</a:t>
                      </a:r>
                      <a:endParaRPr lang="tr-TR" sz="1100" b="1" i="0" u="none" strike="noStrike">
                        <a:solidFill>
                          <a:srgbClr val="000000"/>
                        </a:solidFill>
                        <a:effectLst/>
                        <a:latin typeface="Calibri"/>
                      </a:endParaRPr>
                    </a:p>
                  </a:txBody>
                  <a:tcPr marL="9525" marR="9525" marT="9525" marB="0" anchor="b"/>
                </a:tc>
              </a:tr>
              <a:tr h="190500">
                <a:tc>
                  <a:txBody>
                    <a:bodyPr/>
                    <a:lstStyle/>
                    <a:p>
                      <a:pPr algn="r" fontAlgn="b"/>
                      <a:r>
                        <a:rPr lang="tr-TR" sz="1100" u="none" strike="noStrike">
                          <a:effectLst/>
                        </a:rPr>
                        <a:t>2</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b"/>
                      <a:r>
                        <a:rPr lang="tr-TR" sz="1100" u="none" strike="noStrike">
                          <a:effectLst/>
                        </a:rPr>
                        <a:t>3</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b"/>
                      <a:r>
                        <a:rPr lang="tr-TR" sz="1100" u="none" strike="noStrike">
                          <a:effectLst/>
                        </a:rPr>
                        <a:t>4</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b"/>
                      <a:r>
                        <a:rPr lang="tr-TR" sz="1100" u="none" strike="noStrike">
                          <a:effectLst/>
                        </a:rPr>
                        <a:t>5</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r>
            </a:tbl>
          </a:graphicData>
        </a:graphic>
      </p:graphicFrame>
      <p:sp>
        <p:nvSpPr>
          <p:cNvPr id="5" name="Metin kutusu 4"/>
          <p:cNvSpPr txBox="1"/>
          <p:nvPr/>
        </p:nvSpPr>
        <p:spPr>
          <a:xfrm>
            <a:off x="971600" y="3933056"/>
            <a:ext cx="7272808" cy="1477328"/>
          </a:xfrm>
          <a:prstGeom prst="rect">
            <a:avLst/>
          </a:prstGeom>
          <a:noFill/>
        </p:spPr>
        <p:txBody>
          <a:bodyPr wrap="square" rtlCol="0">
            <a:spAutoFit/>
          </a:bodyPr>
          <a:lstStyle/>
          <a:p>
            <a:pPr algn="just"/>
            <a:r>
              <a:rPr lang="tr-TR" dirty="0" smtClean="0">
                <a:latin typeface="Times New Roman" pitchFamily="18" charset="0"/>
                <a:cs typeface="Times New Roman" pitchFamily="18" charset="0"/>
              </a:rPr>
              <a:t>Tabloda boş kısımları doldurunuz. Üs hesabı için 2 veya istediğiniz bir sayı alabilirsiniz.</a:t>
            </a:r>
          </a:p>
          <a:p>
            <a:pPr algn="just"/>
            <a:endParaRPr lang="tr-TR" dirty="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Not: Kuvvet formülü ile hem üs alma hem de kök bulma işlemi yapılabilir. Üs kısmına 0,5 yazılırsa örneğin kök alacaktır.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0335818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33400"/>
            <a:ext cx="8229600" cy="1383432"/>
          </a:xfrm>
        </p:spPr>
        <p:txBody>
          <a:bodyPr>
            <a:normAutofit fontScale="90000"/>
          </a:bodyPr>
          <a:lstStyle/>
          <a:p>
            <a:r>
              <a:rPr lang="tr-TR" b="1" dirty="0">
                <a:latin typeface="Times New Roman" pitchFamily="18" charset="0"/>
                <a:cs typeface="Times New Roman" pitchFamily="18" charset="0"/>
              </a:rPr>
              <a:t>Belirli Bir Aralıktaki En Küçük ve En Büyük Sayıyı Bulma</a:t>
            </a:r>
            <a:r>
              <a:rPr lang="tr-TR" dirty="0"/>
              <a:t/>
            </a:r>
            <a:br>
              <a:rPr lang="tr-TR" dirty="0"/>
            </a:br>
            <a:endParaRPr lang="tr-TR" dirty="0"/>
          </a:p>
        </p:txBody>
      </p:sp>
      <p:sp>
        <p:nvSpPr>
          <p:cNvPr id="3" name="İçerik Yer Tutucusu 2"/>
          <p:cNvSpPr>
            <a:spLocks noGrp="1"/>
          </p:cNvSpPr>
          <p:nvPr>
            <p:ph idx="1"/>
          </p:nvPr>
        </p:nvSpPr>
        <p:spPr>
          <a:xfrm>
            <a:off x="457200" y="2060848"/>
            <a:ext cx="8229600" cy="4416152"/>
          </a:xfrm>
        </p:spPr>
        <p:txBody>
          <a:bodyPr>
            <a:normAutofit/>
          </a:bodyPr>
          <a:lstStyle/>
          <a:p>
            <a:pPr lvl="0"/>
            <a:r>
              <a:rPr lang="tr-TR" dirty="0">
                <a:latin typeface="Times New Roman" pitchFamily="18" charset="0"/>
                <a:cs typeface="Times New Roman" pitchFamily="18" charset="0"/>
              </a:rPr>
              <a:t>Belirli bir aralıktaki en küçük sayıları sıralı halde buldurmak için KÜÇÜK fonksiyonu kullanılır. Kullanımı:</a:t>
            </a:r>
          </a:p>
          <a:p>
            <a:r>
              <a:rPr lang="tr-TR" b="1" dirty="0">
                <a:latin typeface="Times New Roman" pitchFamily="18" charset="0"/>
                <a:cs typeface="Times New Roman" pitchFamily="18" charset="0"/>
              </a:rPr>
              <a:t>=KÜÇÜK(DİZİ, SIRA)</a:t>
            </a:r>
            <a:endParaRPr lang="tr-TR" dirty="0">
              <a:latin typeface="Times New Roman" pitchFamily="18" charset="0"/>
              <a:cs typeface="Times New Roman" pitchFamily="18" charset="0"/>
            </a:endParaRPr>
          </a:p>
          <a:p>
            <a:pPr lvl="0"/>
            <a:r>
              <a:rPr lang="tr-TR" dirty="0">
                <a:latin typeface="Times New Roman" pitchFamily="18" charset="0"/>
                <a:cs typeface="Times New Roman" pitchFamily="18" charset="0"/>
              </a:rPr>
              <a:t>Buradaki dizi sayının araştırılacağı aralığı ifade ederken, sıra ise sayının kaçıncı en küçük olarak seçileceğini ifade eder.</a:t>
            </a:r>
          </a:p>
          <a:p>
            <a:pPr lvl="0"/>
            <a:r>
              <a:rPr lang="tr-TR" dirty="0">
                <a:latin typeface="Times New Roman" pitchFamily="18" charset="0"/>
                <a:cs typeface="Times New Roman" pitchFamily="18" charset="0"/>
              </a:rPr>
              <a:t>Belirli bir aralıktaki en </a:t>
            </a:r>
            <a:r>
              <a:rPr lang="tr-TR" dirty="0" smtClean="0">
                <a:latin typeface="Times New Roman" pitchFamily="18" charset="0"/>
                <a:cs typeface="Times New Roman" pitchFamily="18" charset="0"/>
              </a:rPr>
              <a:t>büyük </a:t>
            </a:r>
            <a:r>
              <a:rPr lang="tr-TR" dirty="0">
                <a:latin typeface="Times New Roman" pitchFamily="18" charset="0"/>
                <a:cs typeface="Times New Roman" pitchFamily="18" charset="0"/>
              </a:rPr>
              <a:t>sayıları sıralı halde buldurmak için BÜYÜK fonksiyonu kullanılır. Kullanımı:</a:t>
            </a:r>
          </a:p>
          <a:p>
            <a:r>
              <a:rPr lang="tr-TR" b="1" dirty="0">
                <a:latin typeface="Times New Roman" pitchFamily="18" charset="0"/>
                <a:cs typeface="Times New Roman" pitchFamily="18" charset="0"/>
              </a:rPr>
              <a:t>= BÜYÜK (DİZİ, SIRA)</a:t>
            </a:r>
            <a:endParaRPr lang="tr-TR" dirty="0">
              <a:latin typeface="Times New Roman" pitchFamily="18" charset="0"/>
              <a:cs typeface="Times New Roman" pitchFamily="18" charset="0"/>
            </a:endParaRPr>
          </a:p>
          <a:p>
            <a:pPr lvl="0"/>
            <a:r>
              <a:rPr lang="tr-TR" dirty="0">
                <a:latin typeface="Times New Roman" pitchFamily="18" charset="0"/>
                <a:cs typeface="Times New Roman" pitchFamily="18" charset="0"/>
              </a:rPr>
              <a:t>Buradaki dizi sayının araştırılacağı aralığı ifade ederken, sıra ise sayının kaçıncı en büyük olarak seçileceğini ifade eder.</a:t>
            </a:r>
          </a:p>
          <a:p>
            <a:endParaRPr lang="tr-TR" dirty="0"/>
          </a:p>
        </p:txBody>
      </p:sp>
    </p:spTree>
    <p:extLst>
      <p:ext uri="{BB962C8B-B14F-4D97-AF65-F5344CB8AC3E}">
        <p14:creationId xmlns:p14="http://schemas.microsoft.com/office/powerpoint/2010/main" val="38193488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latin typeface="Times New Roman" pitchFamily="18" charset="0"/>
                <a:cs typeface="Times New Roman" pitchFamily="18" charset="0"/>
              </a:rPr>
              <a:t>Aralıktaki En Küçük ve En Büyük Sayıyı Sıralı Bulma Örnek</a:t>
            </a:r>
            <a:endParaRPr lang="tr-TR" dirty="0">
              <a:latin typeface="Times New Roman" pitchFamily="18" charset="0"/>
              <a:cs typeface="Times New Roman" pitchFamily="18"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116906524"/>
              </p:ext>
            </p:extLst>
          </p:nvPr>
        </p:nvGraphicFramePr>
        <p:xfrm>
          <a:off x="3275856" y="1988840"/>
          <a:ext cx="2311400" cy="2440305"/>
        </p:xfrm>
        <a:graphic>
          <a:graphicData uri="http://schemas.openxmlformats.org/drawingml/2006/table">
            <a:tbl>
              <a:tblPr>
                <a:tableStyleId>{5C22544A-7EE6-4342-B048-85BDC9FD1C3A}</a:tableStyleId>
              </a:tblPr>
              <a:tblGrid>
                <a:gridCol w="609600"/>
                <a:gridCol w="876300"/>
                <a:gridCol w="825500"/>
              </a:tblGrid>
              <a:tr h="190500">
                <a:tc>
                  <a:txBody>
                    <a:bodyPr/>
                    <a:lstStyle/>
                    <a:p>
                      <a:pPr algn="ctr" fontAlgn="b"/>
                      <a:r>
                        <a:rPr lang="tr-TR" sz="1100" u="none" strike="noStrike" dirty="0">
                          <a:effectLst/>
                        </a:rPr>
                        <a:t>Sayılar</a:t>
                      </a:r>
                      <a:endParaRPr lang="tr-TR" sz="1100" b="1" i="0" u="none" strike="noStrike" dirty="0">
                        <a:solidFill>
                          <a:srgbClr val="000000"/>
                        </a:solidFill>
                        <a:effectLst/>
                        <a:latin typeface="Calibri"/>
                      </a:endParaRPr>
                    </a:p>
                  </a:txBody>
                  <a:tcPr marL="9525" marR="9525" marT="9525" marB="0" anchor="b"/>
                </a:tc>
                <a:tc>
                  <a:txBody>
                    <a:bodyPr/>
                    <a:lstStyle/>
                    <a:p>
                      <a:pPr algn="l" fontAlgn="b"/>
                      <a:r>
                        <a:rPr lang="tr-TR" sz="1100" u="none" strike="noStrike" dirty="0">
                          <a:effectLst/>
                        </a:rPr>
                        <a:t>Sondan 2.Sayı</a:t>
                      </a:r>
                      <a:endParaRPr lang="tr-TR" sz="1100" b="1" i="0" u="none" strike="noStrike" dirty="0">
                        <a:solidFill>
                          <a:srgbClr val="000000"/>
                        </a:solidFill>
                        <a:effectLst/>
                        <a:latin typeface="Calibri"/>
                      </a:endParaRPr>
                    </a:p>
                  </a:txBody>
                  <a:tcPr marL="9525" marR="9525" marT="9525" marB="0" anchor="b"/>
                </a:tc>
                <a:tc>
                  <a:txBody>
                    <a:bodyPr/>
                    <a:lstStyle/>
                    <a:p>
                      <a:pPr algn="l" fontAlgn="b"/>
                      <a:r>
                        <a:rPr lang="tr-TR" sz="1100" u="none" strike="noStrike">
                          <a:effectLst/>
                        </a:rPr>
                        <a:t>Baştan 2.Sayı</a:t>
                      </a:r>
                      <a:endParaRPr lang="tr-TR" sz="1100" b="1" i="0" u="none" strike="noStrike">
                        <a:solidFill>
                          <a:srgbClr val="000000"/>
                        </a:solidFill>
                        <a:effectLst/>
                        <a:latin typeface="Calibri"/>
                      </a:endParaRPr>
                    </a:p>
                  </a:txBody>
                  <a:tcPr marL="9525" marR="9525" marT="9525" marB="0" anchor="b"/>
                </a:tc>
              </a:tr>
              <a:tr h="190500">
                <a:tc>
                  <a:txBody>
                    <a:bodyPr/>
                    <a:lstStyle/>
                    <a:p>
                      <a:pPr algn="r" fontAlgn="b"/>
                      <a:r>
                        <a:rPr lang="tr-TR" sz="1100" u="none" strike="noStrike">
                          <a:effectLst/>
                        </a:rPr>
                        <a:t>2</a:t>
                      </a:r>
                      <a:endParaRPr lang="tr-TR" sz="1100" b="0" i="0" u="none" strike="noStrike">
                        <a:solidFill>
                          <a:srgbClr val="000000"/>
                        </a:solidFill>
                        <a:effectLst/>
                        <a:latin typeface="Calibri"/>
                      </a:endParaRPr>
                    </a:p>
                  </a:txBody>
                  <a:tcPr marL="9525" marR="9525" marT="9525" marB="0" anchor="b"/>
                </a:tc>
                <a:tc>
                  <a:txBody>
                    <a:bodyPr/>
                    <a:lstStyle/>
                    <a:p>
                      <a:pPr algn="r" fontAlgn="b"/>
                      <a:endParaRPr lang="tr-TR" sz="1100" b="0" i="0" u="none" strike="noStrike" dirty="0">
                        <a:solidFill>
                          <a:srgbClr val="000000"/>
                        </a:solidFill>
                        <a:effectLst/>
                        <a:latin typeface="Calibri"/>
                      </a:endParaRPr>
                    </a:p>
                  </a:txBody>
                  <a:tcPr marL="9525" marR="9525" marT="9525" marB="0" anchor="b"/>
                </a:tc>
                <a:tc>
                  <a:txBody>
                    <a:bodyPr/>
                    <a:lstStyle/>
                    <a:p>
                      <a:pPr algn="r" fontAlgn="b"/>
                      <a:endParaRPr lang="tr-TR" sz="1100" b="0" i="0" u="none" strike="noStrike" dirty="0">
                        <a:solidFill>
                          <a:srgbClr val="000000"/>
                        </a:solidFill>
                        <a:effectLst/>
                        <a:latin typeface="Calibri"/>
                      </a:endParaRPr>
                    </a:p>
                  </a:txBody>
                  <a:tcPr marL="9525" marR="9525" marT="9525" marB="0" anchor="b"/>
                </a:tc>
              </a:tr>
              <a:tr h="190500">
                <a:tc>
                  <a:txBody>
                    <a:bodyPr/>
                    <a:lstStyle/>
                    <a:p>
                      <a:pPr algn="r" fontAlgn="b"/>
                      <a:r>
                        <a:rPr lang="tr-TR" sz="1100" u="none" strike="noStrike">
                          <a:effectLst/>
                        </a:rPr>
                        <a:t>10</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b"/>
                      <a:r>
                        <a:rPr lang="tr-TR" sz="1100" u="none" strike="noStrike">
                          <a:effectLst/>
                        </a:rPr>
                        <a:t>1</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b"/>
                      <a:r>
                        <a:rPr lang="tr-TR" sz="1100" u="none" strike="noStrike">
                          <a:effectLst/>
                        </a:rPr>
                        <a:t>100</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b"/>
                      <a:r>
                        <a:rPr lang="tr-TR" sz="1100" u="none" strike="noStrike">
                          <a:effectLst/>
                        </a:rPr>
                        <a:t>50</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b"/>
                      <a:r>
                        <a:rPr lang="tr-TR" sz="1100" u="none" strike="noStrike">
                          <a:effectLst/>
                        </a:rPr>
                        <a:t>80</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b"/>
                      <a:r>
                        <a:rPr lang="tr-TR" sz="1100" u="none" strike="noStrike">
                          <a:effectLst/>
                        </a:rPr>
                        <a:t>90</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b"/>
                      <a:r>
                        <a:rPr lang="tr-TR" sz="1100" u="none" strike="noStrike">
                          <a:effectLst/>
                        </a:rPr>
                        <a:t>20</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b"/>
                      <a:r>
                        <a:rPr lang="tr-TR" sz="1100" u="none" strike="noStrike">
                          <a:effectLst/>
                        </a:rPr>
                        <a:t>1500</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b"/>
                      <a:r>
                        <a:rPr lang="tr-TR" sz="1100" u="none" strike="noStrike">
                          <a:effectLst/>
                        </a:rPr>
                        <a:t>-14</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b"/>
                      <a:r>
                        <a:rPr lang="tr-TR" sz="1100" u="none" strike="noStrike">
                          <a:effectLst/>
                        </a:rPr>
                        <a:t>46</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r>
            </a:tbl>
          </a:graphicData>
        </a:graphic>
      </p:graphicFrame>
      <p:sp>
        <p:nvSpPr>
          <p:cNvPr id="5" name="Metin kutusu 4"/>
          <p:cNvSpPr txBox="1"/>
          <p:nvPr/>
        </p:nvSpPr>
        <p:spPr>
          <a:xfrm>
            <a:off x="1259632" y="4941168"/>
            <a:ext cx="6768752" cy="369332"/>
          </a:xfrm>
          <a:prstGeom prst="rect">
            <a:avLst/>
          </a:prstGeom>
          <a:noFill/>
        </p:spPr>
        <p:txBody>
          <a:bodyPr wrap="square" rtlCol="0">
            <a:spAutoFit/>
          </a:bodyPr>
          <a:lstStyle/>
          <a:p>
            <a:r>
              <a:rPr lang="tr-TR" dirty="0" smtClean="0">
                <a:latin typeface="Times New Roman" pitchFamily="18" charset="0"/>
                <a:cs typeface="Times New Roman" pitchFamily="18" charset="0"/>
              </a:rPr>
              <a:t>Küçük ve Büyük formüllerini kullanarak tabloyu doldurunuz.</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5682023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latin typeface="Times New Roman" pitchFamily="18" charset="0"/>
                <a:cs typeface="Times New Roman" pitchFamily="18" charset="0"/>
              </a:rPr>
              <a:t>Aralıktaki En Küçük ve En Büyük Sayıyı Sıralı Bulma </a:t>
            </a:r>
            <a:r>
              <a:rPr lang="tr-TR" dirty="0" smtClean="0">
                <a:latin typeface="Times New Roman" pitchFamily="18" charset="0"/>
                <a:cs typeface="Times New Roman" pitchFamily="18" charset="0"/>
              </a:rPr>
              <a:t>Örnek2</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75895341"/>
              </p:ext>
            </p:extLst>
          </p:nvPr>
        </p:nvGraphicFramePr>
        <p:xfrm>
          <a:off x="2627784" y="1916832"/>
          <a:ext cx="4076700" cy="1642110"/>
        </p:xfrm>
        <a:graphic>
          <a:graphicData uri="http://schemas.openxmlformats.org/drawingml/2006/table">
            <a:tbl>
              <a:tblPr>
                <a:tableStyleId>{5C22544A-7EE6-4342-B048-85BDC9FD1C3A}</a:tableStyleId>
              </a:tblPr>
              <a:tblGrid>
                <a:gridCol w="609600"/>
                <a:gridCol w="609600"/>
                <a:gridCol w="609600"/>
                <a:gridCol w="1638300"/>
                <a:gridCol w="609600"/>
              </a:tblGrid>
              <a:tr h="190500">
                <a:tc>
                  <a:txBody>
                    <a:bodyPr/>
                    <a:lstStyle/>
                    <a:p>
                      <a:pPr algn="l" fontAlgn="b"/>
                      <a:r>
                        <a:rPr lang="tr-TR" sz="1100" u="none" strike="noStrike">
                          <a:effectLst/>
                        </a:rPr>
                        <a:t>1.Yazılı</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2.Yazılı</a:t>
                      </a:r>
                      <a:endParaRPr lang="tr-TR" sz="1100" b="1"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1.Yazılı İçin En Düşük 2.Not</a:t>
                      </a:r>
                      <a:endParaRPr lang="tr-TR" sz="1100" b="1" i="0" u="none" strike="noStrike">
                        <a:solidFill>
                          <a:srgbClr val="000000"/>
                        </a:solidFill>
                        <a:effectLst/>
                        <a:latin typeface="Calibri"/>
                      </a:endParaRPr>
                    </a:p>
                  </a:txBody>
                  <a:tcPr marL="9525" marR="9525" marT="9525" marB="0" anchor="b"/>
                </a:tc>
                <a:tc>
                  <a:txBody>
                    <a:bodyPr/>
                    <a:lstStyle/>
                    <a:p>
                      <a:pPr algn="r" fontAlgn="b"/>
                      <a:endParaRPr lang="tr-TR" sz="1100" b="0" i="0" u="none" strike="noStrike" dirty="0">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60</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2.Yazılı İçin En Yüksek Not</a:t>
                      </a:r>
                      <a:endParaRPr lang="tr-TR" sz="1100" b="1" i="0" u="none" strike="noStrike">
                        <a:solidFill>
                          <a:srgbClr val="000000"/>
                        </a:solidFill>
                        <a:effectLst/>
                        <a:latin typeface="Calibri"/>
                      </a:endParaRPr>
                    </a:p>
                  </a:txBody>
                  <a:tcPr marL="9525" marR="9525" marT="9525" marB="0" anchor="b"/>
                </a:tc>
                <a:tc>
                  <a:txBody>
                    <a:bodyPr/>
                    <a:lstStyle/>
                    <a:p>
                      <a:pPr algn="r" fontAlgn="b"/>
                      <a:endParaRPr lang="tr-TR" sz="1100" b="0" i="0" u="none" strike="noStrike" dirty="0">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60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0</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90</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50</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60</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190500">
                <a:tc>
                  <a:txBody>
                    <a:bodyPr/>
                    <a:lstStyle/>
                    <a:p>
                      <a:pPr algn="r" fontAlgn="ctr"/>
                      <a:r>
                        <a:rPr lang="tr-TR" sz="1100" u="none" strike="noStrike">
                          <a:effectLst/>
                        </a:rPr>
                        <a:t>55</a:t>
                      </a:r>
                      <a:endParaRPr lang="tr-TR" sz="1100" b="0" i="0" u="none" strike="noStrike">
                        <a:solidFill>
                          <a:srgbClr val="000000"/>
                        </a:solidFill>
                        <a:effectLst/>
                        <a:latin typeface="Calibri"/>
                      </a:endParaRPr>
                    </a:p>
                  </a:txBody>
                  <a:tcPr marL="9525" marR="9525" marT="9525" marB="0" anchor="ctr"/>
                </a:tc>
                <a:tc>
                  <a:txBody>
                    <a:bodyPr/>
                    <a:lstStyle/>
                    <a:p>
                      <a:pPr algn="r" fontAlgn="ctr"/>
                      <a:r>
                        <a:rPr lang="tr-TR" sz="1100" u="none" strike="noStrike">
                          <a:effectLst/>
                        </a:rPr>
                        <a:t>45</a:t>
                      </a:r>
                      <a:endParaRPr lang="tr-TR" sz="1100" b="0" i="0" u="none" strike="noStrike">
                        <a:solidFill>
                          <a:srgbClr val="000000"/>
                        </a:solidFill>
                        <a:effectLst/>
                        <a:latin typeface="Calibri"/>
                      </a:endParaRPr>
                    </a:p>
                  </a:txBody>
                  <a:tcPr marL="9525" marR="9525" marT="9525" marB="0" anchor="ctr"/>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r>
            </a:tbl>
          </a:graphicData>
        </a:graphic>
      </p:graphicFrame>
      <p:sp>
        <p:nvSpPr>
          <p:cNvPr id="5" name="Metin kutusu 4"/>
          <p:cNvSpPr txBox="1"/>
          <p:nvPr/>
        </p:nvSpPr>
        <p:spPr>
          <a:xfrm>
            <a:off x="1187624" y="4437112"/>
            <a:ext cx="7272808" cy="369332"/>
          </a:xfrm>
          <a:prstGeom prst="rect">
            <a:avLst/>
          </a:prstGeom>
          <a:noFill/>
        </p:spPr>
        <p:txBody>
          <a:bodyPr wrap="square" rtlCol="0">
            <a:spAutoFit/>
          </a:bodyPr>
          <a:lstStyle/>
          <a:p>
            <a:r>
              <a:rPr lang="tr-TR" dirty="0" smtClean="0">
                <a:latin typeface="Times New Roman" pitchFamily="18" charset="0"/>
                <a:cs typeface="Times New Roman" pitchFamily="18" charset="0"/>
              </a:rPr>
              <a:t>Tabloda istenen eksik bilgileri formül kullanarak ekleyiniz.</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547232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latin typeface="Times New Roman" pitchFamily="18" charset="0"/>
                <a:cs typeface="Times New Roman" pitchFamily="18" charset="0"/>
              </a:rPr>
              <a:t>Sağdan ve Soldan Belirli Bir Karakterde Metin Alma</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lnSpcReduction="10000"/>
          </a:bodyPr>
          <a:lstStyle/>
          <a:p>
            <a:pPr lvl="0" algn="just"/>
            <a:r>
              <a:rPr lang="tr-TR" dirty="0">
                <a:latin typeface="Times New Roman" pitchFamily="18" charset="0"/>
                <a:cs typeface="Times New Roman" pitchFamily="18" charset="0"/>
              </a:rPr>
              <a:t>Sağdan karakter alımı için SAĞDAN formülü kullanılabilir. Kullanımı:</a:t>
            </a:r>
          </a:p>
          <a:p>
            <a:pPr marL="0" indent="0" algn="just">
              <a:buNone/>
            </a:pPr>
            <a:r>
              <a:rPr lang="tr-TR" b="1" dirty="0">
                <a:latin typeface="Times New Roman" pitchFamily="18" charset="0"/>
                <a:cs typeface="Times New Roman" pitchFamily="18" charset="0"/>
              </a:rPr>
              <a:t>=SAĞDAN(HÜCREADI;KARAKTERSAYISI)</a:t>
            </a:r>
            <a:endParaRPr lang="tr-TR" dirty="0">
              <a:latin typeface="Times New Roman" pitchFamily="18" charset="0"/>
              <a:cs typeface="Times New Roman" pitchFamily="18" charset="0"/>
            </a:endParaRPr>
          </a:p>
          <a:p>
            <a:pPr lvl="0" algn="just"/>
            <a:r>
              <a:rPr lang="tr-TR" dirty="0">
                <a:latin typeface="Times New Roman" pitchFamily="18" charset="0"/>
                <a:cs typeface="Times New Roman" pitchFamily="18" charset="0"/>
              </a:rPr>
              <a:t>Buradaki hücre adı karakterlerin alınacağı hücreyi ifade ederken, karakter sayısı ise kaç karakter alınacağını belirtir.</a:t>
            </a:r>
          </a:p>
          <a:p>
            <a:pPr lvl="0" algn="just"/>
            <a:r>
              <a:rPr lang="tr-TR" dirty="0">
                <a:latin typeface="Times New Roman" pitchFamily="18" charset="0"/>
                <a:cs typeface="Times New Roman" pitchFamily="18" charset="0"/>
              </a:rPr>
              <a:t>Soldan karakter alımı için SOLDAN formülü kullanılabilir. Kullanımı:</a:t>
            </a:r>
          </a:p>
          <a:p>
            <a:pPr marL="0" indent="0" algn="just">
              <a:buNone/>
            </a:pPr>
            <a:r>
              <a:rPr lang="tr-TR" b="1" dirty="0">
                <a:latin typeface="Times New Roman" pitchFamily="18" charset="0"/>
                <a:cs typeface="Times New Roman" pitchFamily="18" charset="0"/>
              </a:rPr>
              <a:t>=SOLDAN(HÜCREADI;KARAKTERSAYISI)</a:t>
            </a:r>
            <a:endParaRPr lang="tr-TR" dirty="0">
              <a:latin typeface="Times New Roman" pitchFamily="18" charset="0"/>
              <a:cs typeface="Times New Roman" pitchFamily="18" charset="0"/>
            </a:endParaRPr>
          </a:p>
          <a:p>
            <a:pPr lvl="0" algn="just"/>
            <a:r>
              <a:rPr lang="tr-TR" dirty="0">
                <a:latin typeface="Times New Roman" pitchFamily="18" charset="0"/>
                <a:cs typeface="Times New Roman" pitchFamily="18" charset="0"/>
              </a:rPr>
              <a:t>SAĞDAN ve SOLDAN formülleri &amp; operatörü ile bir arada kullanılabilir, &amp; operatörü birleştirme imkanı verir.</a:t>
            </a:r>
          </a:p>
          <a:p>
            <a:pPr algn="just"/>
            <a:r>
              <a:rPr lang="tr-TR" dirty="0">
                <a:latin typeface="Times New Roman" pitchFamily="18" charset="0"/>
                <a:cs typeface="Times New Roman" pitchFamily="18" charset="0"/>
              </a:rPr>
              <a:t>Kullanım örneği:</a:t>
            </a:r>
          </a:p>
          <a:p>
            <a:pPr marL="0" indent="0" algn="just">
              <a:buNone/>
            </a:pPr>
            <a:r>
              <a:rPr lang="tr-TR" b="1" dirty="0">
                <a:latin typeface="Times New Roman" pitchFamily="18" charset="0"/>
                <a:cs typeface="Times New Roman" pitchFamily="18" charset="0"/>
              </a:rPr>
              <a:t>=SAĞDAN(H1;KS1)&amp;SOLDAN(H2;KS2)</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8808112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latin typeface="Times New Roman" pitchFamily="18" charset="0"/>
                <a:cs typeface="Times New Roman" pitchFamily="18" charset="0"/>
              </a:rPr>
              <a:t>Sağdan ve Soldan Belirli Bir Karakterde Metin </a:t>
            </a:r>
            <a:r>
              <a:rPr lang="tr-TR" b="1" dirty="0" smtClean="0">
                <a:latin typeface="Times New Roman" pitchFamily="18" charset="0"/>
                <a:cs typeface="Times New Roman" pitchFamily="18" charset="0"/>
              </a:rPr>
              <a:t>Alma Örnek</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4927968"/>
              </p:ext>
            </p:extLst>
          </p:nvPr>
        </p:nvGraphicFramePr>
        <p:xfrm>
          <a:off x="827584" y="1772816"/>
          <a:ext cx="7704856" cy="1944215"/>
        </p:xfrm>
        <a:graphic>
          <a:graphicData uri="http://schemas.openxmlformats.org/drawingml/2006/table">
            <a:tbl>
              <a:tblPr>
                <a:tableStyleId>{5C22544A-7EE6-4342-B048-85BDC9FD1C3A}</a:tableStyleId>
              </a:tblPr>
              <a:tblGrid>
                <a:gridCol w="738310"/>
                <a:gridCol w="751982"/>
                <a:gridCol w="710965"/>
                <a:gridCol w="1927809"/>
                <a:gridCol w="1927809"/>
                <a:gridCol w="1647981"/>
              </a:tblGrid>
              <a:tr h="516745">
                <a:tc>
                  <a:txBody>
                    <a:bodyPr/>
                    <a:lstStyle/>
                    <a:p>
                      <a:pPr algn="ctr" fontAlgn="b"/>
                      <a:r>
                        <a:rPr lang="tr-TR" sz="1100" u="none" strike="noStrike" dirty="0">
                          <a:effectLst/>
                        </a:rPr>
                        <a:t>Ürün Kodu</a:t>
                      </a:r>
                      <a:endParaRPr lang="tr-TR" sz="1100" b="1" i="0" u="none" strike="noStrike" dirty="0">
                        <a:solidFill>
                          <a:srgbClr val="000000"/>
                        </a:solidFill>
                        <a:effectLst/>
                        <a:latin typeface="Calibri"/>
                      </a:endParaRPr>
                    </a:p>
                  </a:txBody>
                  <a:tcPr marL="9525" marR="9525" marT="9525" marB="0" anchor="ctr"/>
                </a:tc>
                <a:tc>
                  <a:txBody>
                    <a:bodyPr/>
                    <a:lstStyle/>
                    <a:p>
                      <a:pPr algn="ctr" fontAlgn="b"/>
                      <a:r>
                        <a:rPr lang="tr-TR" sz="1100" u="none" strike="noStrike" dirty="0">
                          <a:effectLst/>
                        </a:rPr>
                        <a:t>Renk Kodu</a:t>
                      </a:r>
                      <a:endParaRPr lang="tr-TR" sz="1100" b="1" i="0" u="none" strike="noStrike" dirty="0">
                        <a:solidFill>
                          <a:srgbClr val="000000"/>
                        </a:solidFill>
                        <a:effectLst/>
                        <a:latin typeface="Calibri"/>
                      </a:endParaRPr>
                    </a:p>
                  </a:txBody>
                  <a:tcPr marL="9525" marR="9525" marT="9525" marB="0" anchor="ctr"/>
                </a:tc>
                <a:tc>
                  <a:txBody>
                    <a:bodyPr/>
                    <a:lstStyle/>
                    <a:p>
                      <a:pPr algn="ctr" fontAlgn="b"/>
                      <a:r>
                        <a:rPr lang="tr-TR" sz="1100" u="none" strike="noStrike">
                          <a:effectLst/>
                        </a:rPr>
                        <a:t>Stok Kodu</a:t>
                      </a:r>
                      <a:endParaRPr lang="tr-TR" sz="1100" b="1" i="0" u="none" strike="noStrike">
                        <a:solidFill>
                          <a:srgbClr val="000000"/>
                        </a:solidFill>
                        <a:effectLst/>
                        <a:latin typeface="Calibri"/>
                      </a:endParaRPr>
                    </a:p>
                  </a:txBody>
                  <a:tcPr marL="9525" marR="9525" marT="9525" marB="0" anchor="ctr"/>
                </a:tc>
                <a:tc>
                  <a:txBody>
                    <a:bodyPr/>
                    <a:lstStyle/>
                    <a:p>
                      <a:pPr algn="ctr" fontAlgn="b"/>
                      <a:r>
                        <a:rPr lang="tr-TR" sz="1100" u="none" strike="noStrike">
                          <a:effectLst/>
                        </a:rPr>
                        <a:t>Ürün Kodu Sağdan 3 Karakter</a:t>
                      </a:r>
                      <a:endParaRPr lang="tr-TR" sz="1100" b="1" i="0" u="none" strike="noStrike">
                        <a:solidFill>
                          <a:srgbClr val="000000"/>
                        </a:solidFill>
                        <a:effectLst/>
                        <a:latin typeface="Calibri"/>
                      </a:endParaRPr>
                    </a:p>
                  </a:txBody>
                  <a:tcPr marL="9525" marR="9525" marT="9525" marB="0" anchor="ctr"/>
                </a:tc>
                <a:tc>
                  <a:txBody>
                    <a:bodyPr/>
                    <a:lstStyle/>
                    <a:p>
                      <a:pPr algn="ctr" fontAlgn="b"/>
                      <a:r>
                        <a:rPr lang="tr-TR" sz="1100" u="none" strike="noStrike">
                          <a:effectLst/>
                        </a:rPr>
                        <a:t>Ürün Kodu Soldan 3 Karakter</a:t>
                      </a:r>
                      <a:endParaRPr lang="tr-TR" sz="1100" b="1" i="0" u="none" strike="noStrike">
                        <a:solidFill>
                          <a:srgbClr val="000000"/>
                        </a:solidFill>
                        <a:effectLst/>
                        <a:latin typeface="Calibri"/>
                      </a:endParaRPr>
                    </a:p>
                  </a:txBody>
                  <a:tcPr marL="9525" marR="9525" marT="9525" marB="0" anchor="ctr"/>
                </a:tc>
                <a:tc>
                  <a:txBody>
                    <a:bodyPr/>
                    <a:lstStyle/>
                    <a:p>
                      <a:pPr algn="ctr" fontAlgn="b"/>
                      <a:r>
                        <a:rPr lang="tr-TR" sz="1100" u="none" strike="noStrike">
                          <a:effectLst/>
                        </a:rPr>
                        <a:t>Stok Sağ 3 + Renk Sol 3</a:t>
                      </a:r>
                      <a:endParaRPr lang="tr-TR" sz="1100" b="1" i="0" u="none" strike="noStrike">
                        <a:solidFill>
                          <a:srgbClr val="000000"/>
                        </a:solidFill>
                        <a:effectLst/>
                        <a:latin typeface="Calibri"/>
                      </a:endParaRPr>
                    </a:p>
                  </a:txBody>
                  <a:tcPr marL="9525" marR="9525" marT="9525" marB="0" anchor="ctr"/>
                </a:tc>
              </a:tr>
              <a:tr h="285494">
                <a:tc>
                  <a:txBody>
                    <a:bodyPr/>
                    <a:lstStyle/>
                    <a:p>
                      <a:pPr algn="ctr" fontAlgn="b"/>
                      <a:r>
                        <a:rPr lang="tr-TR" sz="1100" u="none" strike="noStrike">
                          <a:effectLst/>
                        </a:rPr>
                        <a:t>12345</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dirty="0">
                          <a:effectLst/>
                        </a:rPr>
                        <a:t>ABC25</a:t>
                      </a:r>
                      <a:endParaRPr lang="tr-TR" sz="1100" b="0" i="0" u="none" strike="noStrike" dirty="0">
                        <a:solidFill>
                          <a:srgbClr val="000000"/>
                        </a:solidFill>
                        <a:effectLst/>
                        <a:latin typeface="Calibri"/>
                      </a:endParaRPr>
                    </a:p>
                  </a:txBody>
                  <a:tcPr marL="9525" marR="9525" marT="9525" marB="0" anchor="ctr"/>
                </a:tc>
                <a:tc>
                  <a:txBody>
                    <a:bodyPr/>
                    <a:lstStyle/>
                    <a:p>
                      <a:pPr algn="ctr" fontAlgn="ctr"/>
                      <a:r>
                        <a:rPr lang="tr-TR" sz="1100" u="none" strike="noStrike" dirty="0">
                          <a:effectLst/>
                        </a:rPr>
                        <a:t>201301</a:t>
                      </a:r>
                      <a:endParaRPr lang="tr-TR" sz="1100" b="0" i="0" u="none" strike="noStrike" dirty="0">
                        <a:solidFill>
                          <a:srgbClr val="000000"/>
                        </a:solidFill>
                        <a:effectLst/>
                        <a:latin typeface="Calibri"/>
                      </a:endParaRPr>
                    </a:p>
                  </a:txBody>
                  <a:tcPr marL="9525" marR="9525" marT="9525" marB="0" anchor="ctr"/>
                </a:tc>
                <a:tc>
                  <a:txBody>
                    <a:bodyPr/>
                    <a:lstStyle/>
                    <a:p>
                      <a:pPr algn="ctr" fontAlgn="b"/>
                      <a:endParaRPr lang="tr-TR" sz="1100" b="0" i="0" u="none" strike="noStrike" dirty="0">
                        <a:solidFill>
                          <a:srgbClr val="000000"/>
                        </a:solidFill>
                        <a:effectLst/>
                        <a:latin typeface="Calibri"/>
                      </a:endParaRPr>
                    </a:p>
                  </a:txBody>
                  <a:tcPr marL="9525" marR="9525" marT="9525" marB="0" anchor="ctr"/>
                </a:tc>
                <a:tc>
                  <a:txBody>
                    <a:bodyPr/>
                    <a:lstStyle/>
                    <a:p>
                      <a:pPr algn="ctr" fontAlgn="b"/>
                      <a:endParaRPr lang="tr-TR" sz="1100" b="0" i="0" u="none" strike="noStrike">
                        <a:solidFill>
                          <a:srgbClr val="000000"/>
                        </a:solidFill>
                        <a:effectLst/>
                        <a:latin typeface="Calibri"/>
                      </a:endParaRPr>
                    </a:p>
                  </a:txBody>
                  <a:tcPr marL="9525" marR="9525" marT="9525" marB="0" anchor="ctr"/>
                </a:tc>
                <a:tc>
                  <a:txBody>
                    <a:bodyPr/>
                    <a:lstStyle/>
                    <a:p>
                      <a:pPr algn="ctr" fontAlgn="b"/>
                      <a:endParaRPr lang="tr-TR" sz="1100" b="0" i="0" u="none" strike="noStrike">
                        <a:solidFill>
                          <a:srgbClr val="000000"/>
                        </a:solidFill>
                        <a:effectLst/>
                        <a:latin typeface="Calibri"/>
                      </a:endParaRPr>
                    </a:p>
                  </a:txBody>
                  <a:tcPr marL="9525" marR="9525" marT="9525" marB="0" anchor="ctr"/>
                </a:tc>
              </a:tr>
              <a:tr h="285494">
                <a:tc>
                  <a:txBody>
                    <a:bodyPr/>
                    <a:lstStyle/>
                    <a:p>
                      <a:pPr algn="ctr" fontAlgn="b"/>
                      <a:r>
                        <a:rPr lang="tr-TR" sz="1100" u="none" strike="noStrike">
                          <a:effectLst/>
                        </a:rPr>
                        <a:t>54321</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DCS15</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dirty="0">
                          <a:effectLst/>
                        </a:rPr>
                        <a:t>201402</a:t>
                      </a:r>
                      <a:endParaRPr lang="tr-TR" sz="1100" b="0" i="0" u="none" strike="noStrike" dirty="0">
                        <a:solidFill>
                          <a:srgbClr val="000000"/>
                        </a:solidFill>
                        <a:effectLst/>
                        <a:latin typeface="Calibri"/>
                      </a:endParaRPr>
                    </a:p>
                  </a:txBody>
                  <a:tcPr marL="9525" marR="9525" marT="9525" marB="0" anchor="ctr"/>
                </a:tc>
                <a:tc>
                  <a:txBody>
                    <a:bodyPr/>
                    <a:lstStyle/>
                    <a:p>
                      <a:pPr algn="ctr" fontAlgn="b"/>
                      <a:endParaRPr lang="tr-TR" sz="1100" b="0" i="0" u="none" strike="noStrike" dirty="0">
                        <a:solidFill>
                          <a:srgbClr val="000000"/>
                        </a:solidFill>
                        <a:effectLst/>
                        <a:latin typeface="Calibri"/>
                      </a:endParaRPr>
                    </a:p>
                  </a:txBody>
                  <a:tcPr marL="9525" marR="9525" marT="9525" marB="0" anchor="ctr"/>
                </a:tc>
                <a:tc>
                  <a:txBody>
                    <a:bodyPr/>
                    <a:lstStyle/>
                    <a:p>
                      <a:pPr algn="ctr" fontAlgn="b"/>
                      <a:endParaRPr lang="tr-TR" sz="1100" b="0" i="0" u="none" strike="noStrike">
                        <a:solidFill>
                          <a:srgbClr val="000000"/>
                        </a:solidFill>
                        <a:effectLst/>
                        <a:latin typeface="Calibri"/>
                      </a:endParaRPr>
                    </a:p>
                  </a:txBody>
                  <a:tcPr marL="9525" marR="9525" marT="9525" marB="0" anchor="ctr"/>
                </a:tc>
                <a:tc>
                  <a:txBody>
                    <a:bodyPr/>
                    <a:lstStyle/>
                    <a:p>
                      <a:pPr algn="ctr" fontAlgn="b"/>
                      <a:endParaRPr lang="tr-TR" sz="1100" b="0" i="0" u="none" strike="noStrike">
                        <a:solidFill>
                          <a:srgbClr val="000000"/>
                        </a:solidFill>
                        <a:effectLst/>
                        <a:latin typeface="Calibri"/>
                      </a:endParaRPr>
                    </a:p>
                  </a:txBody>
                  <a:tcPr marL="9525" marR="9525" marT="9525" marB="0" anchor="ctr"/>
                </a:tc>
              </a:tr>
              <a:tr h="285494">
                <a:tc>
                  <a:txBody>
                    <a:bodyPr/>
                    <a:lstStyle/>
                    <a:p>
                      <a:pPr algn="ctr" fontAlgn="b"/>
                      <a:r>
                        <a:rPr lang="tr-TR" sz="1100" u="none" strike="noStrike">
                          <a:effectLst/>
                        </a:rPr>
                        <a:t>25469</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DCS15</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201205</a:t>
                      </a:r>
                      <a:endParaRPr lang="tr-TR" sz="1100" b="0" i="0" u="none" strike="noStrike">
                        <a:solidFill>
                          <a:srgbClr val="000000"/>
                        </a:solidFill>
                        <a:effectLst/>
                        <a:latin typeface="Calibri"/>
                      </a:endParaRPr>
                    </a:p>
                  </a:txBody>
                  <a:tcPr marL="9525" marR="9525" marT="9525" marB="0" anchor="ctr"/>
                </a:tc>
                <a:tc>
                  <a:txBody>
                    <a:bodyPr/>
                    <a:lstStyle/>
                    <a:p>
                      <a:pPr algn="ctr" fontAlgn="b"/>
                      <a:endParaRPr lang="tr-TR" sz="1100" b="0" i="0" u="none" strike="noStrike" dirty="0">
                        <a:solidFill>
                          <a:srgbClr val="000000"/>
                        </a:solidFill>
                        <a:effectLst/>
                        <a:latin typeface="Calibri"/>
                      </a:endParaRPr>
                    </a:p>
                  </a:txBody>
                  <a:tcPr marL="9525" marR="9525" marT="9525" marB="0" anchor="ctr"/>
                </a:tc>
                <a:tc>
                  <a:txBody>
                    <a:bodyPr/>
                    <a:lstStyle/>
                    <a:p>
                      <a:pPr algn="ctr" fontAlgn="b"/>
                      <a:endParaRPr lang="tr-TR" sz="1100" b="0" i="0" u="none" strike="noStrike" dirty="0">
                        <a:solidFill>
                          <a:srgbClr val="000000"/>
                        </a:solidFill>
                        <a:effectLst/>
                        <a:latin typeface="Calibri"/>
                      </a:endParaRPr>
                    </a:p>
                  </a:txBody>
                  <a:tcPr marL="9525" marR="9525" marT="9525" marB="0" anchor="ctr"/>
                </a:tc>
                <a:tc>
                  <a:txBody>
                    <a:bodyPr/>
                    <a:lstStyle/>
                    <a:p>
                      <a:pPr algn="ctr" fontAlgn="b"/>
                      <a:endParaRPr lang="tr-TR" sz="1100" b="0" i="0" u="none" strike="noStrike">
                        <a:solidFill>
                          <a:srgbClr val="000000"/>
                        </a:solidFill>
                        <a:effectLst/>
                        <a:latin typeface="Calibri"/>
                      </a:endParaRPr>
                    </a:p>
                  </a:txBody>
                  <a:tcPr marL="9525" marR="9525" marT="9525" marB="0" anchor="ctr"/>
                </a:tc>
              </a:tr>
              <a:tr h="285494">
                <a:tc>
                  <a:txBody>
                    <a:bodyPr/>
                    <a:lstStyle/>
                    <a:p>
                      <a:pPr algn="ctr" fontAlgn="b"/>
                      <a:r>
                        <a:rPr lang="tr-TR" sz="1100" u="none" strike="noStrike">
                          <a:effectLst/>
                        </a:rPr>
                        <a:t>52369</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ASX18</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201304</a:t>
                      </a:r>
                      <a:endParaRPr lang="tr-TR" sz="1100" b="0" i="0" u="none" strike="noStrike">
                        <a:solidFill>
                          <a:srgbClr val="000000"/>
                        </a:solidFill>
                        <a:effectLst/>
                        <a:latin typeface="Calibri"/>
                      </a:endParaRPr>
                    </a:p>
                  </a:txBody>
                  <a:tcPr marL="9525" marR="9525" marT="9525" marB="0" anchor="ctr"/>
                </a:tc>
                <a:tc>
                  <a:txBody>
                    <a:bodyPr/>
                    <a:lstStyle/>
                    <a:p>
                      <a:pPr algn="ctr" fontAlgn="b"/>
                      <a:endParaRPr lang="tr-TR" sz="1100" b="0" i="0" u="none" strike="noStrike">
                        <a:solidFill>
                          <a:srgbClr val="000000"/>
                        </a:solidFill>
                        <a:effectLst/>
                        <a:latin typeface="Calibri"/>
                      </a:endParaRPr>
                    </a:p>
                  </a:txBody>
                  <a:tcPr marL="9525" marR="9525" marT="9525" marB="0" anchor="ctr"/>
                </a:tc>
                <a:tc>
                  <a:txBody>
                    <a:bodyPr/>
                    <a:lstStyle/>
                    <a:p>
                      <a:pPr algn="ctr" fontAlgn="b"/>
                      <a:endParaRPr lang="tr-TR" sz="1100" b="0" i="0" u="none" strike="noStrike" dirty="0">
                        <a:solidFill>
                          <a:srgbClr val="000000"/>
                        </a:solidFill>
                        <a:effectLst/>
                        <a:latin typeface="Calibri"/>
                      </a:endParaRPr>
                    </a:p>
                  </a:txBody>
                  <a:tcPr marL="9525" marR="9525" marT="9525" marB="0" anchor="ctr"/>
                </a:tc>
                <a:tc>
                  <a:txBody>
                    <a:bodyPr/>
                    <a:lstStyle/>
                    <a:p>
                      <a:pPr algn="ctr" fontAlgn="b"/>
                      <a:endParaRPr lang="tr-TR" sz="1100" b="0" i="0" u="none" strike="noStrike">
                        <a:solidFill>
                          <a:srgbClr val="000000"/>
                        </a:solidFill>
                        <a:effectLst/>
                        <a:latin typeface="Calibri"/>
                      </a:endParaRPr>
                    </a:p>
                  </a:txBody>
                  <a:tcPr marL="9525" marR="9525" marT="9525" marB="0" anchor="ctr"/>
                </a:tc>
              </a:tr>
              <a:tr h="285494">
                <a:tc>
                  <a:txBody>
                    <a:bodyPr/>
                    <a:lstStyle/>
                    <a:p>
                      <a:pPr algn="ctr" fontAlgn="b"/>
                      <a:r>
                        <a:rPr lang="tr-TR" sz="1100" u="none" strike="noStrike">
                          <a:effectLst/>
                        </a:rPr>
                        <a:t>52368</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WAS16</a:t>
                      </a:r>
                      <a:endParaRPr lang="tr-TR" sz="1100" b="0" i="0" u="none" strike="noStrike">
                        <a:solidFill>
                          <a:srgbClr val="000000"/>
                        </a:solidFill>
                        <a:effectLst/>
                        <a:latin typeface="Calibri"/>
                      </a:endParaRPr>
                    </a:p>
                  </a:txBody>
                  <a:tcPr marL="9525" marR="9525" marT="9525" marB="0" anchor="ctr"/>
                </a:tc>
                <a:tc>
                  <a:txBody>
                    <a:bodyPr/>
                    <a:lstStyle/>
                    <a:p>
                      <a:pPr algn="ctr" fontAlgn="ctr"/>
                      <a:r>
                        <a:rPr lang="tr-TR" sz="1100" u="none" strike="noStrike">
                          <a:effectLst/>
                        </a:rPr>
                        <a:t>200501</a:t>
                      </a:r>
                      <a:endParaRPr lang="tr-TR" sz="1100" b="0" i="0" u="none" strike="noStrike">
                        <a:solidFill>
                          <a:srgbClr val="000000"/>
                        </a:solidFill>
                        <a:effectLst/>
                        <a:latin typeface="Calibri"/>
                      </a:endParaRPr>
                    </a:p>
                  </a:txBody>
                  <a:tcPr marL="9525" marR="9525" marT="9525" marB="0" anchor="ctr"/>
                </a:tc>
                <a:tc>
                  <a:txBody>
                    <a:bodyPr/>
                    <a:lstStyle/>
                    <a:p>
                      <a:pPr algn="ctr" fontAlgn="b"/>
                      <a:endParaRPr lang="tr-TR" sz="1100" b="0" i="0" u="none" strike="noStrike">
                        <a:solidFill>
                          <a:srgbClr val="000000"/>
                        </a:solidFill>
                        <a:effectLst/>
                        <a:latin typeface="Calibri"/>
                      </a:endParaRPr>
                    </a:p>
                  </a:txBody>
                  <a:tcPr marL="9525" marR="9525" marT="9525" marB="0" anchor="ctr"/>
                </a:tc>
                <a:tc>
                  <a:txBody>
                    <a:bodyPr/>
                    <a:lstStyle/>
                    <a:p>
                      <a:pPr algn="ctr" fontAlgn="b"/>
                      <a:endParaRPr lang="tr-TR" sz="1100" b="0" i="0" u="none" strike="noStrike" dirty="0">
                        <a:solidFill>
                          <a:srgbClr val="000000"/>
                        </a:solidFill>
                        <a:effectLst/>
                        <a:latin typeface="Calibri"/>
                      </a:endParaRPr>
                    </a:p>
                  </a:txBody>
                  <a:tcPr marL="9525" marR="9525" marT="9525" marB="0" anchor="ctr"/>
                </a:tc>
                <a:tc>
                  <a:txBody>
                    <a:bodyPr/>
                    <a:lstStyle/>
                    <a:p>
                      <a:pPr algn="ctr" fontAlgn="b"/>
                      <a:endParaRPr lang="tr-TR" sz="1100" b="0" i="0" u="none" strike="noStrike" dirty="0">
                        <a:solidFill>
                          <a:srgbClr val="000000"/>
                        </a:solidFill>
                        <a:effectLst/>
                        <a:latin typeface="Calibri"/>
                      </a:endParaRPr>
                    </a:p>
                  </a:txBody>
                  <a:tcPr marL="9525" marR="9525" marT="9525" marB="0" anchor="ctr"/>
                </a:tc>
              </a:tr>
            </a:tbl>
          </a:graphicData>
        </a:graphic>
      </p:graphicFrame>
      <p:sp>
        <p:nvSpPr>
          <p:cNvPr id="5" name="Metin kutusu 4"/>
          <p:cNvSpPr txBox="1"/>
          <p:nvPr/>
        </p:nvSpPr>
        <p:spPr>
          <a:xfrm>
            <a:off x="899592" y="4149080"/>
            <a:ext cx="7704856" cy="369332"/>
          </a:xfrm>
          <a:prstGeom prst="rect">
            <a:avLst/>
          </a:prstGeom>
          <a:noFill/>
        </p:spPr>
        <p:txBody>
          <a:bodyPr wrap="square" rtlCol="0">
            <a:spAutoFit/>
          </a:bodyPr>
          <a:lstStyle/>
          <a:p>
            <a:r>
              <a:rPr lang="tr-TR" dirty="0" smtClean="0">
                <a:latin typeface="Times New Roman" pitchFamily="18" charset="0"/>
                <a:cs typeface="Times New Roman" pitchFamily="18" charset="0"/>
              </a:rPr>
              <a:t>Sağdan ve soldan formüllerini kullanarak tablodaki eksiklikleri doldurunuz.</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1992152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33400"/>
            <a:ext cx="8229600" cy="1599456"/>
          </a:xfrm>
        </p:spPr>
        <p:txBody>
          <a:bodyPr>
            <a:normAutofit fontScale="90000"/>
          </a:bodyPr>
          <a:lstStyle/>
          <a:p>
            <a:r>
              <a:rPr lang="tr-TR" b="1" dirty="0">
                <a:latin typeface="Times New Roman" pitchFamily="18" charset="0"/>
                <a:cs typeface="Times New Roman" pitchFamily="18" charset="0"/>
              </a:rPr>
              <a:t>Hücredeki Değerin Parçasını Alma ve Karakter Sayısı</a:t>
            </a:r>
            <a:r>
              <a:rPr lang="tr-TR" dirty="0"/>
              <a:t/>
            </a:r>
            <a:br>
              <a:rPr lang="tr-TR" dirty="0"/>
            </a:br>
            <a:endParaRPr lang="tr-TR" dirty="0"/>
          </a:p>
        </p:txBody>
      </p:sp>
      <p:sp>
        <p:nvSpPr>
          <p:cNvPr id="3" name="İçerik Yer Tutucusu 2"/>
          <p:cNvSpPr>
            <a:spLocks noGrp="1"/>
          </p:cNvSpPr>
          <p:nvPr>
            <p:ph idx="1"/>
          </p:nvPr>
        </p:nvSpPr>
        <p:spPr>
          <a:xfrm>
            <a:off x="457200" y="2276872"/>
            <a:ext cx="8229600" cy="4200128"/>
          </a:xfrm>
        </p:spPr>
        <p:txBody>
          <a:bodyPr>
            <a:normAutofit lnSpcReduction="10000"/>
          </a:bodyPr>
          <a:lstStyle/>
          <a:p>
            <a:pPr lvl="0" algn="just"/>
            <a:r>
              <a:rPr lang="tr-TR" dirty="0">
                <a:latin typeface="Times New Roman" pitchFamily="18" charset="0"/>
                <a:cs typeface="Times New Roman" pitchFamily="18" charset="0"/>
              </a:rPr>
              <a:t>Hücredeki değerlerin belirli bir parçasının alımında </a:t>
            </a:r>
            <a:r>
              <a:rPr lang="tr-TR" dirty="0" err="1">
                <a:latin typeface="Times New Roman" pitchFamily="18" charset="0"/>
                <a:cs typeface="Times New Roman" pitchFamily="18" charset="0"/>
              </a:rPr>
              <a:t>Parçaal</a:t>
            </a:r>
            <a:r>
              <a:rPr lang="tr-TR" dirty="0">
                <a:latin typeface="Times New Roman" pitchFamily="18" charset="0"/>
                <a:cs typeface="Times New Roman" pitchFamily="18" charset="0"/>
              </a:rPr>
              <a:t> formülü kullanılabilir. Kullanımı:</a:t>
            </a:r>
          </a:p>
          <a:p>
            <a:pPr marL="0" indent="0" algn="just">
              <a:buNone/>
            </a:pPr>
            <a:r>
              <a:rPr lang="tr-TR" b="1" dirty="0">
                <a:latin typeface="Times New Roman" pitchFamily="18" charset="0"/>
                <a:cs typeface="Times New Roman" pitchFamily="18" charset="0"/>
              </a:rPr>
              <a:t>=PARÇAAL(HÜCREADI;BAŞLANGIÇKARAKTERİ; UZUNLUK)</a:t>
            </a:r>
            <a:endParaRPr lang="tr-TR" dirty="0">
              <a:latin typeface="Times New Roman" pitchFamily="18" charset="0"/>
              <a:cs typeface="Times New Roman" pitchFamily="18" charset="0"/>
            </a:endParaRPr>
          </a:p>
          <a:p>
            <a:pPr lvl="0" algn="just"/>
            <a:r>
              <a:rPr lang="tr-TR" dirty="0">
                <a:latin typeface="Times New Roman" pitchFamily="18" charset="0"/>
                <a:cs typeface="Times New Roman" pitchFamily="18" charset="0"/>
              </a:rPr>
              <a:t>Hücrede karakter sayısını buldurmak için Uzunluk formülü kullanılabilir.</a:t>
            </a:r>
          </a:p>
          <a:p>
            <a:pPr marL="0" indent="0" algn="just">
              <a:buNone/>
            </a:pP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=UZUNLUK(HÜCREADI)</a:t>
            </a:r>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Örneğin</a:t>
            </a:r>
            <a:r>
              <a:rPr lang="tr-TR" b="1" dirty="0" smtClean="0">
                <a:latin typeface="Times New Roman" pitchFamily="18" charset="0"/>
                <a:cs typeface="Times New Roman" pitchFamily="18" charset="0"/>
              </a:rPr>
              <a:t> =PARÇAAL(A2;5;100) </a:t>
            </a:r>
            <a:r>
              <a:rPr lang="tr-TR" dirty="0" smtClean="0">
                <a:latin typeface="Times New Roman" pitchFamily="18" charset="0"/>
                <a:cs typeface="Times New Roman" pitchFamily="18" charset="0"/>
              </a:rPr>
              <a:t>formülü için:</a:t>
            </a:r>
            <a:endParaRPr lang="tr-TR" dirty="0">
              <a:latin typeface="Times New Roman" pitchFamily="18" charset="0"/>
              <a:cs typeface="Times New Roman" pitchFamily="18" charset="0"/>
            </a:endParaRPr>
          </a:p>
          <a:p>
            <a:r>
              <a:rPr lang="tr-TR" dirty="0">
                <a:latin typeface="Times New Roman" pitchFamily="18" charset="0"/>
                <a:cs typeface="Times New Roman" pitchFamily="18" charset="0"/>
              </a:rPr>
              <a:t>M</a:t>
            </a:r>
            <a:r>
              <a:rPr lang="tr-TR" dirty="0" smtClean="0">
                <a:latin typeface="Times New Roman" pitchFamily="18" charset="0"/>
                <a:cs typeface="Times New Roman" pitchFamily="18" charset="0"/>
              </a:rPr>
              <a:t>etnin </a:t>
            </a:r>
            <a:r>
              <a:rPr lang="tr-TR" dirty="0">
                <a:latin typeface="Times New Roman" pitchFamily="18" charset="0"/>
                <a:cs typeface="Times New Roman" pitchFamily="18" charset="0"/>
              </a:rPr>
              <a:t>alındığı hücre A2’dir. Başlangıç karakteri 5 olarak ifade </a:t>
            </a:r>
            <a:r>
              <a:rPr lang="tr-TR" dirty="0" smtClean="0">
                <a:latin typeface="Times New Roman" pitchFamily="18" charset="0"/>
                <a:cs typeface="Times New Roman" pitchFamily="18" charset="0"/>
              </a:rPr>
              <a:t>edilmiştir. Uzunluk 100 alınmıştır.</a:t>
            </a:r>
          </a:p>
          <a:p>
            <a:pPr marL="0" indent="0">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4894719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latin typeface="Times New Roman" pitchFamily="18" charset="0"/>
                <a:cs typeface="Times New Roman" pitchFamily="18" charset="0"/>
              </a:rPr>
              <a:t>Hücredeki Değerin Parçasını Alma ve Karakter </a:t>
            </a:r>
            <a:r>
              <a:rPr lang="tr-TR" b="1" dirty="0" smtClean="0">
                <a:latin typeface="Times New Roman" pitchFamily="18" charset="0"/>
                <a:cs typeface="Times New Roman" pitchFamily="18" charset="0"/>
              </a:rPr>
              <a:t>Sayısı Örnek</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811460606"/>
              </p:ext>
            </p:extLst>
          </p:nvPr>
        </p:nvGraphicFramePr>
        <p:xfrm>
          <a:off x="1691680" y="1916832"/>
          <a:ext cx="6337301" cy="1175385"/>
        </p:xfrm>
        <a:graphic>
          <a:graphicData uri="http://schemas.openxmlformats.org/drawingml/2006/table">
            <a:tbl>
              <a:tblPr>
                <a:tableStyleId>{5C22544A-7EE6-4342-B048-85BDC9FD1C3A}</a:tableStyleId>
              </a:tblPr>
              <a:tblGrid>
                <a:gridCol w="1170988"/>
                <a:gridCol w="799699"/>
                <a:gridCol w="609295"/>
                <a:gridCol w="609295"/>
                <a:gridCol w="1497850"/>
                <a:gridCol w="1040879"/>
                <a:gridCol w="609295"/>
              </a:tblGrid>
              <a:tr h="200025">
                <a:tc>
                  <a:txBody>
                    <a:bodyPr/>
                    <a:lstStyle/>
                    <a:p>
                      <a:pPr algn="l" fontAlgn="b"/>
                      <a:r>
                        <a:rPr lang="tr-TR" sz="1200" u="none" strike="noStrike">
                          <a:effectLst/>
                        </a:rPr>
                        <a:t>Ünvan ve İsimler</a:t>
                      </a:r>
                      <a:endParaRPr lang="tr-TR" sz="1200" b="1" i="0" u="none" strike="noStrike">
                        <a:solidFill>
                          <a:srgbClr val="000000"/>
                        </a:solidFill>
                        <a:effectLst/>
                        <a:latin typeface="Times New Roman"/>
                      </a:endParaRPr>
                    </a:p>
                  </a:txBody>
                  <a:tcPr marL="9525" marR="9525" marT="9525" marB="0" anchor="b"/>
                </a:tc>
                <a:tc>
                  <a:txBody>
                    <a:bodyPr/>
                    <a:lstStyle/>
                    <a:p>
                      <a:pPr algn="l" fontAlgn="b"/>
                      <a:r>
                        <a:rPr lang="tr-TR" sz="1200" u="none" strike="noStrike">
                          <a:effectLst/>
                        </a:rPr>
                        <a:t>Şef İsimleri</a:t>
                      </a:r>
                      <a:endParaRPr lang="tr-TR" sz="1200" b="1" i="0" u="none" strike="noStrike">
                        <a:solidFill>
                          <a:srgbClr val="000000"/>
                        </a:solidFill>
                        <a:effectLst/>
                        <a:latin typeface="Times New Roman"/>
                      </a:endParaRPr>
                    </a:p>
                  </a:txBody>
                  <a:tcPr marL="9525" marR="9525" marT="9525" marB="0" anchor="b"/>
                </a:tc>
                <a:tc>
                  <a:txBody>
                    <a:bodyPr/>
                    <a:lstStyle/>
                    <a:p>
                      <a:pPr algn="l" fontAlgn="b"/>
                      <a:r>
                        <a:rPr lang="tr-TR" sz="1200" u="none" strike="noStrike">
                          <a:effectLst/>
                        </a:rPr>
                        <a:t>Uzunluk</a:t>
                      </a:r>
                      <a:endParaRPr lang="tr-TR" sz="1200" b="1"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b"/>
                      <a:r>
                        <a:rPr lang="tr-TR" sz="1200" u="none" strike="noStrike">
                          <a:effectLst/>
                        </a:rPr>
                        <a:t>Ünvan ve İsimler</a:t>
                      </a:r>
                      <a:endParaRPr lang="tr-TR" sz="1200" b="1" i="0" u="none" strike="noStrike">
                        <a:solidFill>
                          <a:srgbClr val="000000"/>
                        </a:solidFill>
                        <a:effectLst/>
                        <a:latin typeface="Times New Roman"/>
                      </a:endParaRPr>
                    </a:p>
                  </a:txBody>
                  <a:tcPr marL="9525" marR="9525" marT="9525" marB="0" anchor="b"/>
                </a:tc>
                <a:tc>
                  <a:txBody>
                    <a:bodyPr/>
                    <a:lstStyle/>
                    <a:p>
                      <a:pPr algn="l" fontAlgn="b"/>
                      <a:r>
                        <a:rPr lang="tr-TR" sz="1200" u="none" strike="noStrike">
                          <a:effectLst/>
                        </a:rPr>
                        <a:t>Müdür İsimleri</a:t>
                      </a:r>
                      <a:endParaRPr lang="tr-TR" sz="1200" b="1" i="0" u="none" strike="noStrike">
                        <a:solidFill>
                          <a:srgbClr val="000000"/>
                        </a:solidFill>
                        <a:effectLst/>
                        <a:latin typeface="Times New Roman"/>
                      </a:endParaRPr>
                    </a:p>
                  </a:txBody>
                  <a:tcPr marL="9525" marR="9525" marT="9525" marB="0" anchor="b"/>
                </a:tc>
                <a:tc>
                  <a:txBody>
                    <a:bodyPr/>
                    <a:lstStyle/>
                    <a:p>
                      <a:pPr algn="l" fontAlgn="b"/>
                      <a:r>
                        <a:rPr lang="tr-TR" sz="1200" u="none" strike="noStrike">
                          <a:effectLst/>
                        </a:rPr>
                        <a:t>Uzunluk</a:t>
                      </a:r>
                      <a:endParaRPr lang="tr-TR" sz="1200" b="1" i="0" u="none" strike="noStrike">
                        <a:solidFill>
                          <a:srgbClr val="000000"/>
                        </a:solidFill>
                        <a:effectLst/>
                        <a:latin typeface="Times New Roman"/>
                      </a:endParaRPr>
                    </a:p>
                  </a:txBody>
                  <a:tcPr marL="9525" marR="9525" marT="9525" marB="0" anchor="b"/>
                </a:tc>
              </a:tr>
              <a:tr h="200025">
                <a:tc>
                  <a:txBody>
                    <a:bodyPr/>
                    <a:lstStyle/>
                    <a:p>
                      <a:pPr algn="l" fontAlgn="b"/>
                      <a:r>
                        <a:rPr lang="tr-TR" sz="1200" u="none" strike="noStrike">
                          <a:effectLst/>
                        </a:rPr>
                        <a:t>Şef Ali Gündüz</a:t>
                      </a:r>
                      <a:endParaRPr lang="tr-TR" sz="1200" b="0"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ctr"/>
                      <a:r>
                        <a:rPr lang="tr-TR" sz="1200" u="none" strike="noStrike">
                          <a:effectLst/>
                        </a:rPr>
                        <a:t>Müdür Ali Şimşek</a:t>
                      </a:r>
                      <a:endParaRPr lang="tr-TR" sz="1200" b="0" i="0" u="none" strike="noStrike">
                        <a:solidFill>
                          <a:srgbClr val="000000"/>
                        </a:solidFill>
                        <a:effectLst/>
                        <a:latin typeface="Times New Roman"/>
                      </a:endParaRPr>
                    </a:p>
                  </a:txBody>
                  <a:tcPr marL="9525" marR="9525" marT="9525" marB="0" anchor="ctr"/>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a:solidFill>
                          <a:srgbClr val="000000"/>
                        </a:solidFill>
                        <a:effectLst/>
                        <a:latin typeface="Times New Roman"/>
                      </a:endParaRPr>
                    </a:p>
                  </a:txBody>
                  <a:tcPr marL="9525" marR="9525" marT="9525" marB="0" anchor="b"/>
                </a:tc>
              </a:tr>
              <a:tr h="200025">
                <a:tc>
                  <a:txBody>
                    <a:bodyPr/>
                    <a:lstStyle/>
                    <a:p>
                      <a:pPr algn="l" fontAlgn="b"/>
                      <a:r>
                        <a:rPr lang="tr-TR" sz="1200" u="none" strike="noStrike">
                          <a:effectLst/>
                        </a:rPr>
                        <a:t>Şef Ece Gece</a:t>
                      </a:r>
                      <a:endParaRPr lang="tr-TR" sz="1200" b="0"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ctr"/>
                      <a:r>
                        <a:rPr lang="tr-TR" sz="1200" u="none" strike="noStrike">
                          <a:effectLst/>
                        </a:rPr>
                        <a:t>Müdür Ece Yıldırım</a:t>
                      </a:r>
                      <a:endParaRPr lang="tr-TR" sz="1200" b="0" i="0" u="none" strike="noStrike">
                        <a:solidFill>
                          <a:srgbClr val="000000"/>
                        </a:solidFill>
                        <a:effectLst/>
                        <a:latin typeface="Times New Roman"/>
                      </a:endParaRPr>
                    </a:p>
                  </a:txBody>
                  <a:tcPr marL="9525" marR="9525" marT="9525" marB="0" anchor="ctr"/>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a:solidFill>
                          <a:srgbClr val="000000"/>
                        </a:solidFill>
                        <a:effectLst/>
                        <a:latin typeface="Times New Roman"/>
                      </a:endParaRPr>
                    </a:p>
                  </a:txBody>
                  <a:tcPr marL="9525" marR="9525" marT="9525" marB="0" anchor="b"/>
                </a:tc>
              </a:tr>
              <a:tr h="200025">
                <a:tc>
                  <a:txBody>
                    <a:bodyPr/>
                    <a:lstStyle/>
                    <a:p>
                      <a:pPr algn="l" fontAlgn="b"/>
                      <a:r>
                        <a:rPr lang="tr-TR" sz="1200" u="none" strike="noStrike">
                          <a:effectLst/>
                        </a:rPr>
                        <a:t>Şef Ayşe Sabah</a:t>
                      </a:r>
                      <a:endParaRPr lang="tr-TR" sz="1200" b="0"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ctr"/>
                      <a:r>
                        <a:rPr lang="tr-TR" sz="1200" u="none" strike="noStrike">
                          <a:effectLst/>
                        </a:rPr>
                        <a:t>Müdür Elif Yılmaz</a:t>
                      </a:r>
                      <a:endParaRPr lang="tr-TR" sz="1200" b="0" i="0" u="none" strike="noStrike">
                        <a:solidFill>
                          <a:srgbClr val="000000"/>
                        </a:solidFill>
                        <a:effectLst/>
                        <a:latin typeface="Times New Roman"/>
                      </a:endParaRPr>
                    </a:p>
                  </a:txBody>
                  <a:tcPr marL="9525" marR="9525" marT="9525" marB="0" anchor="ctr"/>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a:solidFill>
                          <a:srgbClr val="000000"/>
                        </a:solidFill>
                        <a:effectLst/>
                        <a:latin typeface="Times New Roman"/>
                      </a:endParaRPr>
                    </a:p>
                  </a:txBody>
                  <a:tcPr marL="9525" marR="9525" marT="9525" marB="0" anchor="b"/>
                </a:tc>
              </a:tr>
              <a:tr h="200025">
                <a:tc>
                  <a:txBody>
                    <a:bodyPr/>
                    <a:lstStyle/>
                    <a:p>
                      <a:pPr algn="l" fontAlgn="b"/>
                      <a:r>
                        <a:rPr lang="tr-TR" sz="1200" u="none" strike="noStrike">
                          <a:effectLst/>
                        </a:rPr>
                        <a:t>Şef Kemal Akşam</a:t>
                      </a:r>
                      <a:endParaRPr lang="tr-TR" sz="1200" b="0"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ctr"/>
                      <a:r>
                        <a:rPr lang="tr-TR" sz="1200" u="none" strike="noStrike">
                          <a:effectLst/>
                        </a:rPr>
                        <a:t>Müdür Tayfun Korkmaz</a:t>
                      </a:r>
                      <a:endParaRPr lang="tr-TR" sz="1200" b="0" i="0" u="none" strike="noStrike">
                        <a:solidFill>
                          <a:srgbClr val="000000"/>
                        </a:solidFill>
                        <a:effectLst/>
                        <a:latin typeface="Times New Roman"/>
                      </a:endParaRPr>
                    </a:p>
                  </a:txBody>
                  <a:tcPr marL="9525" marR="9525" marT="9525" marB="0" anchor="ctr"/>
                </a:tc>
                <a:tc>
                  <a:txBody>
                    <a:bodyPr/>
                    <a:lstStyle/>
                    <a:p>
                      <a:pPr algn="l" fontAlgn="b"/>
                      <a:endParaRPr lang="tr-TR" sz="1200" b="0" i="0" u="none" strike="noStrike">
                        <a:solidFill>
                          <a:srgbClr val="000000"/>
                        </a:solidFill>
                        <a:effectLst/>
                        <a:latin typeface="Times New Roman"/>
                      </a:endParaRPr>
                    </a:p>
                  </a:txBody>
                  <a:tcPr marL="9525" marR="9525" marT="9525" marB="0" anchor="b"/>
                </a:tc>
                <a:tc>
                  <a:txBody>
                    <a:bodyPr/>
                    <a:lstStyle/>
                    <a:p>
                      <a:pPr algn="l" fontAlgn="b"/>
                      <a:endParaRPr lang="tr-TR" sz="1200" b="0" i="0" u="none" strike="noStrike" dirty="0">
                        <a:solidFill>
                          <a:srgbClr val="000000"/>
                        </a:solidFill>
                        <a:effectLst/>
                        <a:latin typeface="Times New Roman"/>
                      </a:endParaRPr>
                    </a:p>
                  </a:txBody>
                  <a:tcPr marL="9525" marR="9525" marT="9525" marB="0" anchor="b"/>
                </a:tc>
              </a:tr>
            </a:tbl>
          </a:graphicData>
        </a:graphic>
      </p:graphicFrame>
      <p:sp>
        <p:nvSpPr>
          <p:cNvPr id="5" name="Metin kutusu 4"/>
          <p:cNvSpPr txBox="1"/>
          <p:nvPr/>
        </p:nvSpPr>
        <p:spPr>
          <a:xfrm>
            <a:off x="827584" y="3573016"/>
            <a:ext cx="7776864" cy="1477328"/>
          </a:xfrm>
          <a:prstGeom prst="rect">
            <a:avLst/>
          </a:prstGeom>
          <a:noFill/>
        </p:spPr>
        <p:txBody>
          <a:bodyPr wrap="square" rtlCol="0">
            <a:spAutoFit/>
          </a:bodyPr>
          <a:lstStyle/>
          <a:p>
            <a:pPr algn="just"/>
            <a:r>
              <a:rPr lang="tr-TR" dirty="0" smtClean="0"/>
              <a:t>Tabloda yer alan şef isimlerinin ve müdür isimlerini otomatik olarak unvanlarından ayrılmasını sağlayınız. Ayırma sonrası isimlerin yandaki sütuna yazılmasını sağlayınız. Ayrıca bir diğer sütunu da sadece isim uzunluklarını hesaplayarak ve hesaplanan uzunlukları ekleyerek doldurunuz.</a:t>
            </a:r>
            <a:endParaRPr lang="tr-TR" dirty="0"/>
          </a:p>
        </p:txBody>
      </p:sp>
    </p:spTree>
    <p:extLst>
      <p:ext uri="{BB962C8B-B14F-4D97-AF65-F5344CB8AC3E}">
        <p14:creationId xmlns:p14="http://schemas.microsoft.com/office/powerpoint/2010/main" val="21009130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pPr algn="just"/>
            <a:r>
              <a:rPr lang="tr-TR" dirty="0" err="1" smtClean="0">
                <a:latin typeface="Times New Roman" pitchFamily="18" charset="0"/>
                <a:cs typeface="Times New Roman" pitchFamily="18" charset="0"/>
              </a:rPr>
              <a:t>Parçaal</a:t>
            </a:r>
            <a:r>
              <a:rPr lang="tr-TR" dirty="0" smtClean="0">
                <a:latin typeface="Times New Roman" pitchFamily="18" charset="0"/>
                <a:cs typeface="Times New Roman" pitchFamily="18" charset="0"/>
              </a:rPr>
              <a:t> formül kullanımında uzunluk parametresi kısmına</a:t>
            </a:r>
          </a:p>
          <a:p>
            <a:pPr marL="0" indent="0" algn="just">
              <a:buNone/>
            </a:pPr>
            <a:r>
              <a:rPr lang="tr-TR" dirty="0" smtClean="0">
                <a:latin typeface="Times New Roman" pitchFamily="18" charset="0"/>
                <a:cs typeface="Times New Roman" pitchFamily="18" charset="0"/>
              </a:rPr>
              <a:t>(PARÇAAL(</a:t>
            </a:r>
            <a:r>
              <a:rPr lang="tr-TR" dirty="0" err="1" smtClean="0">
                <a:latin typeface="Times New Roman" pitchFamily="18" charset="0"/>
                <a:cs typeface="Times New Roman" pitchFamily="18" charset="0"/>
              </a:rPr>
              <a:t>hücreAdı</a:t>
            </a:r>
            <a:r>
              <a:rPr lang="tr-TR" dirty="0" smtClean="0">
                <a:latin typeface="Times New Roman" pitchFamily="18" charset="0"/>
                <a:cs typeface="Times New Roman" pitchFamily="18" charset="0"/>
              </a:rPr>
              <a:t>; başlangıç; </a:t>
            </a:r>
            <a:r>
              <a:rPr lang="tr-TR" dirty="0" smtClean="0">
                <a:solidFill>
                  <a:srgbClr val="FF0000"/>
                </a:solidFill>
                <a:latin typeface="Times New Roman" pitchFamily="18" charset="0"/>
                <a:cs typeface="Times New Roman" pitchFamily="18" charset="0"/>
              </a:rPr>
              <a:t>uzunluk</a:t>
            </a:r>
            <a:r>
              <a:rPr lang="tr-TR" dirty="0" smtClean="0">
                <a:latin typeface="Times New Roman" pitchFamily="18" charset="0"/>
                <a:cs typeface="Times New Roman" pitchFamily="18" charset="0"/>
              </a:rPr>
              <a:t>)</a:t>
            </a:r>
            <a:r>
              <a:rPr lang="tr-TR" dirty="0" smtClean="0">
                <a:latin typeface="Times New Roman" pitchFamily="18" charset="0"/>
                <a:cs typeface="Times New Roman" pitchFamily="18" charset="0"/>
                <a:sym typeface="Wingdings" pitchFamily="2" charset="2"/>
              </a:rPr>
              <a:t></a:t>
            </a:r>
            <a:r>
              <a:rPr lang="tr-TR" dirty="0" smtClean="0">
                <a:latin typeface="Times New Roman" pitchFamily="18" charset="0"/>
                <a:cs typeface="Times New Roman" pitchFamily="18" charset="0"/>
              </a:rPr>
              <a:t>kısmındaki uzunluk kastediliyor) girilen değer, kalan tüm karakterleri karşılayacak kadar büyük olduğu sürece kaç olduğu önemli değildir.</a:t>
            </a:r>
          </a:p>
          <a:p>
            <a:pPr algn="just"/>
            <a:r>
              <a:rPr lang="tr-TR" dirty="0" smtClean="0">
                <a:latin typeface="Times New Roman" pitchFamily="18" charset="0"/>
                <a:cs typeface="Times New Roman" pitchFamily="18" charset="0"/>
              </a:rPr>
              <a:t>Örneğin </a:t>
            </a:r>
            <a:r>
              <a:rPr lang="tr-TR" dirty="0" err="1" smtClean="0">
                <a:latin typeface="Times New Roman" pitchFamily="18" charset="0"/>
                <a:cs typeface="Times New Roman" pitchFamily="18" charset="0"/>
              </a:rPr>
              <a:t>Parçaal</a:t>
            </a:r>
            <a:r>
              <a:rPr lang="tr-TR" dirty="0" smtClean="0">
                <a:latin typeface="Times New Roman" pitchFamily="18" charset="0"/>
                <a:cs typeface="Times New Roman" pitchFamily="18" charset="0"/>
              </a:rPr>
              <a:t> formülü ile «Akdeniz Bölgesi» yazısı alınacak olsun. Bu durumda yazının bulunduğu hücre ve başlangıç karakteri belirtildikten sonra uzunluk belirtilmesi gerekir. Burada bu metnin 15 karakter (harf) uzunluğunda olduğu görülebilir. Dolayısıyla girilecek uzunluk değerinin 15’den büyük olması gerekmektedir.</a:t>
            </a:r>
          </a:p>
          <a:p>
            <a:pPr algn="just"/>
            <a:r>
              <a:rPr lang="tr-TR" dirty="0" smtClean="0">
                <a:latin typeface="Times New Roman" pitchFamily="18" charset="0"/>
                <a:cs typeface="Times New Roman" pitchFamily="18" charset="0"/>
              </a:rPr>
              <a:t>Bu formül her kullanılacağında bu hesabı yapmak gerekir.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421787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6336704"/>
          </a:xfrm>
        </p:spPr>
        <p:txBody>
          <a:bodyPr/>
          <a:lstStyle/>
          <a:p>
            <a:pPr lvl="0" algn="just"/>
            <a:r>
              <a:rPr lang="tr-TR" dirty="0">
                <a:latin typeface="Times New Roman" pitchFamily="18" charset="0"/>
                <a:cs typeface="Times New Roman" pitchFamily="18" charset="0"/>
              </a:rPr>
              <a:t>Bu karmaşık formülü ezberlemek yerine farklı sayfadan </a:t>
            </a:r>
            <a:r>
              <a:rPr lang="tr-TR" dirty="0" smtClean="0">
                <a:latin typeface="Times New Roman" pitchFamily="18" charset="0"/>
                <a:cs typeface="Times New Roman" pitchFamily="18" charset="0"/>
              </a:rPr>
              <a:t>istenen </a:t>
            </a:r>
            <a:r>
              <a:rPr lang="tr-TR" dirty="0">
                <a:latin typeface="Times New Roman" pitchFamily="18" charset="0"/>
                <a:cs typeface="Times New Roman" pitchFamily="18" charset="0"/>
              </a:rPr>
              <a:t>veri seçilip </a:t>
            </a:r>
            <a:r>
              <a:rPr lang="tr-TR" dirty="0" smtClean="0">
                <a:latin typeface="Times New Roman" pitchFamily="18" charset="0"/>
                <a:cs typeface="Times New Roman" pitchFamily="18" charset="0"/>
              </a:rPr>
              <a:t>sabitlemek için f4 </a:t>
            </a:r>
            <a:r>
              <a:rPr lang="tr-TR" dirty="0">
                <a:latin typeface="Times New Roman" pitchFamily="18" charset="0"/>
                <a:cs typeface="Times New Roman" pitchFamily="18" charset="0"/>
              </a:rPr>
              <a:t>tuşuna basılabilir.</a:t>
            </a:r>
          </a:p>
          <a:p>
            <a:pPr lvl="0" algn="just"/>
            <a:r>
              <a:rPr lang="tr-TR" dirty="0">
                <a:latin typeface="Times New Roman" pitchFamily="18" charset="0"/>
                <a:cs typeface="Times New Roman" pitchFamily="18" charset="0"/>
              </a:rPr>
              <a:t>Farklı sayfadan veri çekiminde yapılan en büyük hatalardan biri farklı sayfadaki veriyi formüle ekledikten sonra ana sayfaya onaylamadan geri dönmektir. Bu hatayı yapmamak için veri ekledikten hemen sonra yukarıda formül çubuğundaki tikten </a:t>
            </a:r>
            <a:r>
              <a:rPr lang="tr-TR" dirty="0" smtClean="0">
                <a:latin typeface="Times New Roman" pitchFamily="18" charset="0"/>
                <a:cs typeface="Times New Roman" pitchFamily="18" charset="0"/>
              </a:rPr>
              <a:t>seçimi </a:t>
            </a:r>
            <a:r>
              <a:rPr lang="tr-TR" dirty="0">
                <a:latin typeface="Times New Roman" pitchFamily="18" charset="0"/>
                <a:cs typeface="Times New Roman" pitchFamily="18" charset="0"/>
              </a:rPr>
              <a:t>onaylamak gerekir.</a:t>
            </a:r>
          </a:p>
          <a:p>
            <a:pPr lvl="0" algn="just"/>
            <a:r>
              <a:rPr lang="tr-TR" dirty="0">
                <a:latin typeface="Times New Roman" pitchFamily="18" charset="0"/>
                <a:cs typeface="Times New Roman" pitchFamily="18" charset="0"/>
              </a:rPr>
              <a:t>Farklı belgeden veri </a:t>
            </a:r>
            <a:r>
              <a:rPr lang="tr-TR" dirty="0" smtClean="0">
                <a:latin typeface="Times New Roman" pitchFamily="18" charset="0"/>
                <a:cs typeface="Times New Roman" pitchFamily="18" charset="0"/>
              </a:rPr>
              <a:t>almak da mümkündür. Bunun için benzer mantıkla formül </a:t>
            </a:r>
            <a:r>
              <a:rPr lang="tr-TR" dirty="0">
                <a:latin typeface="Times New Roman" pitchFamily="18" charset="0"/>
                <a:cs typeface="Times New Roman" pitchFamily="18" charset="0"/>
              </a:rPr>
              <a:t>girilirken farklı belgedeki veriye gidilip tıklayarak seçim </a:t>
            </a:r>
            <a:r>
              <a:rPr lang="tr-TR" dirty="0" smtClean="0">
                <a:latin typeface="Times New Roman" pitchFamily="18" charset="0"/>
                <a:cs typeface="Times New Roman" pitchFamily="18" charset="0"/>
              </a:rPr>
              <a:t>yapılabilir</a:t>
            </a:r>
            <a:r>
              <a:rPr lang="tr-TR" dirty="0">
                <a:latin typeface="Times New Roman" pitchFamily="18" charset="0"/>
                <a:cs typeface="Times New Roman" pitchFamily="18" charset="0"/>
              </a:rPr>
              <a:t>. Farklı belgeden veri çekme için de belirli bir </a:t>
            </a:r>
            <a:r>
              <a:rPr lang="tr-TR" dirty="0" smtClean="0">
                <a:latin typeface="Times New Roman" pitchFamily="18" charset="0"/>
                <a:cs typeface="Times New Roman" pitchFamily="18" charset="0"/>
              </a:rPr>
              <a:t>formül şablonu </a:t>
            </a:r>
            <a:r>
              <a:rPr lang="tr-TR" dirty="0">
                <a:latin typeface="Times New Roman" pitchFamily="18" charset="0"/>
                <a:cs typeface="Times New Roman" pitchFamily="18" charset="0"/>
              </a:rPr>
              <a:t>vardır ancak bunu ezberlemeye gerek yoktur. Farklı belgeden veri çekilmesi gerektiğinde, istenen belgedeki istenen hücreye tıklayarak seçim yapmak en sağlıklı yoldur. </a:t>
            </a:r>
          </a:p>
          <a:p>
            <a:pPr marL="0" indent="0" algn="just">
              <a:buNone/>
            </a:pPr>
            <a:endParaRPr lang="tr-TR" b="1" dirty="0">
              <a:latin typeface="Times New Roman" pitchFamily="18" charset="0"/>
              <a:cs typeface="Times New Roman" pitchFamily="18" charset="0"/>
            </a:endParaRPr>
          </a:p>
          <a:p>
            <a:pPr lvl="0" algn="just"/>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2550727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56312"/>
          </a:xfrm>
        </p:spPr>
        <p:txBody>
          <a:bodyPr/>
          <a:lstStyle/>
          <a:p>
            <a:pPr algn="just"/>
            <a:r>
              <a:rPr lang="tr-TR" dirty="0" smtClean="0">
                <a:latin typeface="Times New Roman" pitchFamily="18" charset="0"/>
                <a:cs typeface="Times New Roman" pitchFamily="18" charset="0"/>
              </a:rPr>
              <a:t>Bu şekilde karakter uzunluğu saymak yerine uzunluk değeri metne bağlı olmaksızın yeterince büyük seçilirse kullanım olarak formül daha rahat kullanılabilir.</a:t>
            </a:r>
          </a:p>
          <a:p>
            <a:pPr algn="just"/>
            <a:r>
              <a:rPr lang="tr-TR" dirty="0" smtClean="0">
                <a:latin typeface="Times New Roman" pitchFamily="18" charset="0"/>
                <a:cs typeface="Times New Roman" pitchFamily="18" charset="0"/>
              </a:rPr>
              <a:t>Örneğin =PARÇAAL(A2;14;</a:t>
            </a:r>
            <a:r>
              <a:rPr lang="tr-TR" dirty="0" smtClean="0">
                <a:solidFill>
                  <a:srgbClr val="FF0000"/>
                </a:solidFill>
                <a:latin typeface="Times New Roman" pitchFamily="18" charset="0"/>
                <a:cs typeface="Times New Roman" pitchFamily="18" charset="0"/>
              </a:rPr>
              <a:t>1000</a:t>
            </a:r>
            <a:r>
              <a:rPr lang="tr-TR" dirty="0" smtClean="0">
                <a:latin typeface="Times New Roman" pitchFamily="18" charset="0"/>
                <a:cs typeface="Times New Roman" pitchFamily="18" charset="0"/>
              </a:rPr>
              <a:t>) gibi bir kullanım yapılırsa burada alınacak kalan kısım 1000 karakterden uzun olmadıkça problem olmayacaktır ve her seferinde metnin kalan kısmını eksiksiz olarak tamamen alacaktır.</a:t>
            </a:r>
          </a:p>
          <a:p>
            <a:pPr algn="just"/>
            <a:r>
              <a:rPr lang="tr-TR" dirty="0" smtClean="0">
                <a:latin typeface="Times New Roman" pitchFamily="18" charset="0"/>
                <a:cs typeface="Times New Roman" pitchFamily="18" charset="0"/>
              </a:rPr>
              <a:t>Ancak metnin baştan ve sondan kırpılması gereken durumlarda formülde bu </a:t>
            </a:r>
            <a:r>
              <a:rPr lang="tr-TR" smtClean="0">
                <a:latin typeface="Times New Roman" pitchFamily="18" charset="0"/>
                <a:cs typeface="Times New Roman" pitchFamily="18" charset="0"/>
              </a:rPr>
              <a:t>değerin </a:t>
            </a:r>
            <a:r>
              <a:rPr lang="tr-TR" smtClean="0">
                <a:latin typeface="Times New Roman" pitchFamily="18" charset="0"/>
                <a:cs typeface="Times New Roman" pitchFamily="18" charset="0"/>
              </a:rPr>
              <a:t>doğru ve </a:t>
            </a:r>
            <a:r>
              <a:rPr lang="tr-TR" dirty="0" smtClean="0">
                <a:latin typeface="Times New Roman" pitchFamily="18" charset="0"/>
                <a:cs typeface="Times New Roman" pitchFamily="18" charset="0"/>
              </a:rPr>
              <a:t>kapsayıcı şekilde belirtilmesi oldukça önemlidir.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76738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28320"/>
          </a:xfrm>
        </p:spPr>
        <p:txBody>
          <a:bodyPr/>
          <a:lstStyle/>
          <a:p>
            <a:pPr lvl="0" algn="just"/>
            <a:r>
              <a:rPr lang="tr-TR" dirty="0">
                <a:latin typeface="Times New Roman" pitchFamily="18" charset="0"/>
                <a:cs typeface="Times New Roman" pitchFamily="18" charset="0"/>
              </a:rPr>
              <a:t>Farklı belgeden değer alırken </a:t>
            </a:r>
            <a:r>
              <a:rPr lang="tr-TR" dirty="0" smtClean="0">
                <a:latin typeface="Times New Roman" pitchFamily="18" charset="0"/>
                <a:cs typeface="Times New Roman" pitchFamily="18" charset="0"/>
              </a:rPr>
              <a:t>hücre sabitleme farklı </a:t>
            </a:r>
            <a:r>
              <a:rPr lang="tr-TR" dirty="0">
                <a:latin typeface="Times New Roman" pitchFamily="18" charset="0"/>
                <a:cs typeface="Times New Roman" pitchFamily="18" charset="0"/>
              </a:rPr>
              <a:t>sayfadan değer alırken </a:t>
            </a:r>
            <a:r>
              <a:rPr lang="tr-TR" dirty="0" smtClean="0">
                <a:latin typeface="Times New Roman" pitchFamily="18" charset="0"/>
                <a:cs typeface="Times New Roman" pitchFamily="18" charset="0"/>
              </a:rPr>
              <a:t>yapılan sabitleme ile </a:t>
            </a:r>
            <a:r>
              <a:rPr lang="tr-TR" dirty="0">
                <a:latin typeface="Times New Roman" pitchFamily="18" charset="0"/>
                <a:cs typeface="Times New Roman" pitchFamily="18" charset="0"/>
              </a:rPr>
              <a:t>aynıdır. </a:t>
            </a:r>
            <a:endParaRPr lang="tr-TR" dirty="0" smtClean="0">
              <a:latin typeface="Times New Roman" pitchFamily="18" charset="0"/>
              <a:cs typeface="Times New Roman" pitchFamily="18" charset="0"/>
            </a:endParaRPr>
          </a:p>
          <a:p>
            <a:pPr lvl="0" algn="just"/>
            <a:r>
              <a:rPr lang="tr-TR" dirty="0" smtClean="0">
                <a:latin typeface="Times New Roman" pitchFamily="18" charset="0"/>
                <a:cs typeface="Times New Roman" pitchFamily="18" charset="0"/>
              </a:rPr>
              <a:t>Dolayısıyla </a:t>
            </a:r>
            <a:r>
              <a:rPr lang="tr-TR" dirty="0">
                <a:latin typeface="Times New Roman" pitchFamily="18" charset="0"/>
                <a:cs typeface="Times New Roman" pitchFamily="18" charset="0"/>
              </a:rPr>
              <a:t>değer fare ile seçildikten sonra f4 tuşuna basılarak sabitlemesi gerçekleştirilebilir.</a:t>
            </a:r>
          </a:p>
          <a:p>
            <a:endParaRPr lang="tr-TR" dirty="0"/>
          </a:p>
        </p:txBody>
      </p:sp>
    </p:spTree>
    <p:extLst>
      <p:ext uri="{BB962C8B-B14F-4D97-AF65-F5344CB8AC3E}">
        <p14:creationId xmlns:p14="http://schemas.microsoft.com/office/powerpoint/2010/main" val="423713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smtClean="0">
                <a:latin typeface="Times New Roman" pitchFamily="18" charset="0"/>
                <a:cs typeface="Times New Roman" pitchFamily="18" charset="0"/>
              </a:rPr>
              <a:t>Hücre Sabitleme Örnek</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Uygulamada tabloyu </a:t>
            </a:r>
            <a:r>
              <a:rPr lang="tr-TR" b="1" dirty="0" smtClean="0">
                <a:latin typeface="Times New Roman" pitchFamily="18" charset="0"/>
                <a:cs typeface="Times New Roman" pitchFamily="18" charset="0"/>
              </a:rPr>
              <a:t>%20 sabit KDV </a:t>
            </a:r>
            <a:r>
              <a:rPr lang="tr-TR" dirty="0" smtClean="0">
                <a:latin typeface="Times New Roman" pitchFamily="18" charset="0"/>
                <a:cs typeface="Times New Roman" pitchFamily="18" charset="0"/>
              </a:rPr>
              <a:t>oranı üzerinden doldurunuz. </a:t>
            </a:r>
          </a:p>
          <a:p>
            <a:pPr marL="0" indent="0" algn="just">
              <a:buNone/>
            </a:pPr>
            <a:r>
              <a:rPr lang="tr-TR" dirty="0" smtClean="0">
                <a:latin typeface="Times New Roman" pitchFamily="18" charset="0"/>
                <a:cs typeface="Times New Roman" pitchFamily="18" charset="0"/>
              </a:rPr>
              <a:t>(KDV oranını formülde sabitleyerek kullanmalısınız.)</a:t>
            </a:r>
          </a:p>
          <a:p>
            <a:pPr marL="0" indent="0" algn="just">
              <a:buNone/>
            </a:pPr>
            <a:endParaRPr lang="tr-TR" dirty="0">
              <a:latin typeface="Times New Roman" pitchFamily="18" charset="0"/>
              <a:cs typeface="Times New Roman" pitchFamily="18" charset="0"/>
            </a:endParaRPr>
          </a:p>
        </p:txBody>
      </p:sp>
      <p:graphicFrame>
        <p:nvGraphicFramePr>
          <p:cNvPr id="4" name="Tablo 3"/>
          <p:cNvGraphicFramePr>
            <a:graphicFrameLocks noGrp="1"/>
          </p:cNvGraphicFramePr>
          <p:nvPr>
            <p:extLst>
              <p:ext uri="{D42A27DB-BD31-4B8C-83A1-F6EECF244321}">
                <p14:modId xmlns:p14="http://schemas.microsoft.com/office/powerpoint/2010/main" val="2499395834"/>
              </p:ext>
            </p:extLst>
          </p:nvPr>
        </p:nvGraphicFramePr>
        <p:xfrm>
          <a:off x="2771800" y="3140968"/>
          <a:ext cx="3724497" cy="1943846"/>
        </p:xfrm>
        <a:graphic>
          <a:graphicData uri="http://schemas.openxmlformats.org/drawingml/2006/table">
            <a:tbl>
              <a:tblPr>
                <a:tableStyleId>{5C22544A-7EE6-4342-B048-85BDC9FD1C3A}</a:tableStyleId>
              </a:tblPr>
              <a:tblGrid>
                <a:gridCol w="1328483"/>
                <a:gridCol w="842163"/>
                <a:gridCol w="1553851"/>
              </a:tblGrid>
              <a:tr h="516646">
                <a:tc>
                  <a:txBody>
                    <a:bodyPr/>
                    <a:lstStyle/>
                    <a:p>
                      <a:pPr algn="l" fontAlgn="b"/>
                      <a:r>
                        <a:rPr lang="tr-TR" sz="1100" u="none" strike="noStrike" dirty="0">
                          <a:effectLst/>
                        </a:rPr>
                        <a:t>Saf Ürün Fiyatları</a:t>
                      </a:r>
                      <a:endParaRPr lang="tr-TR" sz="1100" b="1" i="0" u="none" strike="noStrike" dirty="0">
                        <a:solidFill>
                          <a:srgbClr val="000000"/>
                        </a:solidFill>
                        <a:effectLst/>
                        <a:latin typeface="Calibri"/>
                      </a:endParaRPr>
                    </a:p>
                  </a:txBody>
                  <a:tcPr marL="9525" marR="9525" marT="9525" marB="0" anchor="b"/>
                </a:tc>
                <a:tc>
                  <a:txBody>
                    <a:bodyPr/>
                    <a:lstStyle/>
                    <a:p>
                      <a:pPr algn="l" fontAlgn="b"/>
                      <a:r>
                        <a:rPr lang="tr-TR" sz="1100" u="none" strike="noStrike">
                          <a:effectLst/>
                        </a:rPr>
                        <a:t>KDV Tutarı</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KDV'li Ürün Fiyatları</a:t>
                      </a:r>
                      <a:endParaRPr lang="tr-TR" sz="1100" b="1" i="0" u="none" strike="noStrike">
                        <a:solidFill>
                          <a:srgbClr val="000000"/>
                        </a:solidFill>
                        <a:effectLst/>
                        <a:latin typeface="Calibri"/>
                      </a:endParaRPr>
                    </a:p>
                  </a:txBody>
                  <a:tcPr marL="9525" marR="9525" marT="9525" marB="0" anchor="b"/>
                </a:tc>
              </a:tr>
              <a:tr h="285440">
                <a:tc>
                  <a:txBody>
                    <a:bodyPr/>
                    <a:lstStyle/>
                    <a:p>
                      <a:pPr algn="r" fontAlgn="b"/>
                      <a:r>
                        <a:rPr lang="tr-TR" sz="1100" u="none" strike="noStrike">
                          <a:effectLst/>
                        </a:rPr>
                        <a:t>100</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r>
              <a:tr h="285440">
                <a:tc>
                  <a:txBody>
                    <a:bodyPr/>
                    <a:lstStyle/>
                    <a:p>
                      <a:pPr algn="r" fontAlgn="b"/>
                      <a:r>
                        <a:rPr lang="tr-TR" sz="1100" u="none" strike="noStrike">
                          <a:effectLst/>
                        </a:rPr>
                        <a:t>200</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85440">
                <a:tc>
                  <a:txBody>
                    <a:bodyPr/>
                    <a:lstStyle/>
                    <a:p>
                      <a:pPr algn="r" fontAlgn="b"/>
                      <a:r>
                        <a:rPr lang="tr-TR" sz="1100" u="none" strike="noStrike">
                          <a:effectLst/>
                        </a:rPr>
                        <a:t>300</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85440">
                <a:tc>
                  <a:txBody>
                    <a:bodyPr/>
                    <a:lstStyle/>
                    <a:p>
                      <a:pPr algn="r" fontAlgn="b"/>
                      <a:r>
                        <a:rPr lang="tr-TR" sz="1100" u="none" strike="noStrike">
                          <a:effectLst/>
                        </a:rPr>
                        <a:t>400</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85440">
                <a:tc>
                  <a:txBody>
                    <a:bodyPr/>
                    <a:lstStyle/>
                    <a:p>
                      <a:pPr algn="r" fontAlgn="b"/>
                      <a:r>
                        <a:rPr lang="tr-TR" sz="1100" u="none" strike="noStrike">
                          <a:effectLst/>
                        </a:rPr>
                        <a:t>500</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4011237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latin typeface="Times New Roman" pitchFamily="18" charset="0"/>
                <a:cs typeface="Times New Roman" pitchFamily="18" charset="0"/>
              </a:rPr>
              <a:t>Farklı Sayfadan Veri Alma</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marL="0" indent="0" algn="just">
              <a:buNone/>
            </a:pPr>
            <a:r>
              <a:rPr lang="tr-TR" b="1" dirty="0">
                <a:latin typeface="Times New Roman" pitchFamily="18" charset="0"/>
                <a:cs typeface="Times New Roman" pitchFamily="18" charset="0"/>
              </a:rPr>
              <a:t>Not:</a:t>
            </a:r>
            <a:r>
              <a:rPr lang="tr-TR" dirty="0">
                <a:latin typeface="Times New Roman" pitchFamily="18" charset="0"/>
                <a:cs typeface="Times New Roman" pitchFamily="18" charset="0"/>
              </a:rPr>
              <a:t> Excel’de özellikle ortalama alma gibi matematiksel işlemlerin yapımında işlem önceliği kurallarına dikkat etmek gerekir. </a:t>
            </a:r>
            <a:endParaRPr lang="tr-TR" dirty="0" smtClean="0">
              <a:latin typeface="Times New Roman" pitchFamily="18" charset="0"/>
              <a:cs typeface="Times New Roman" pitchFamily="18" charset="0"/>
            </a:endParaRPr>
          </a:p>
          <a:p>
            <a:pPr marL="0" indent="0" algn="just">
              <a:buNone/>
            </a:pPr>
            <a:r>
              <a:rPr lang="tr-TR" dirty="0" smtClean="0">
                <a:latin typeface="Times New Roman" pitchFamily="18" charset="0"/>
                <a:cs typeface="Times New Roman" pitchFamily="18" charset="0"/>
              </a:rPr>
              <a:t>Örneğin </a:t>
            </a:r>
            <a:r>
              <a:rPr lang="tr-TR" dirty="0">
                <a:latin typeface="Times New Roman" pitchFamily="18" charset="0"/>
                <a:cs typeface="Times New Roman" pitchFamily="18" charset="0"/>
              </a:rPr>
              <a:t>ortalama alımında A+B/2 tarzı bir formül yazımında önce </a:t>
            </a:r>
            <a:r>
              <a:rPr lang="tr-TR" dirty="0" smtClean="0">
                <a:latin typeface="Times New Roman" pitchFamily="18" charset="0"/>
                <a:cs typeface="Times New Roman" pitchFamily="18" charset="0"/>
              </a:rPr>
              <a:t>B değeri </a:t>
            </a:r>
            <a:r>
              <a:rPr lang="tr-TR" dirty="0">
                <a:latin typeface="Times New Roman" pitchFamily="18" charset="0"/>
                <a:cs typeface="Times New Roman" pitchFamily="18" charset="0"/>
              </a:rPr>
              <a:t>2’ye bölüneceğinden bu </a:t>
            </a:r>
            <a:r>
              <a:rPr lang="tr-TR" dirty="0" smtClean="0">
                <a:latin typeface="Times New Roman" pitchFamily="18" charset="0"/>
                <a:cs typeface="Times New Roman" pitchFamily="18" charset="0"/>
              </a:rPr>
              <a:t>işlem, </a:t>
            </a:r>
            <a:r>
              <a:rPr lang="tr-TR" dirty="0">
                <a:latin typeface="Times New Roman" pitchFamily="18" charset="0"/>
                <a:cs typeface="Times New Roman" pitchFamily="18" charset="0"/>
              </a:rPr>
              <a:t>ortalama sonucunu hatalı olarak verecektir. </a:t>
            </a:r>
            <a:endParaRPr lang="tr-TR" dirty="0" smtClean="0">
              <a:latin typeface="Times New Roman" pitchFamily="18" charset="0"/>
              <a:cs typeface="Times New Roman" pitchFamily="18" charset="0"/>
            </a:endParaRPr>
          </a:p>
          <a:p>
            <a:pPr marL="0" indent="0" algn="just">
              <a:buNone/>
            </a:pPr>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sebeple parantez () kullanımı Excel’de önemlidir. Matematiksel operatörlerde hata yapılma riskli olduğundan </a:t>
            </a:r>
            <a:r>
              <a:rPr lang="tr-TR" dirty="0" smtClean="0">
                <a:latin typeface="Times New Roman" pitchFamily="18" charset="0"/>
                <a:cs typeface="Times New Roman" pitchFamily="18" charset="0"/>
              </a:rPr>
              <a:t>dolayı hesaplamalar </a:t>
            </a:r>
            <a:r>
              <a:rPr lang="tr-TR" dirty="0">
                <a:latin typeface="Times New Roman" pitchFamily="18" charset="0"/>
                <a:cs typeface="Times New Roman" pitchFamily="18" charset="0"/>
              </a:rPr>
              <a:t>doğrudan </a:t>
            </a:r>
            <a:r>
              <a:rPr lang="tr-TR" dirty="0" smtClean="0">
                <a:latin typeface="Times New Roman" pitchFamily="18" charset="0"/>
                <a:cs typeface="Times New Roman" pitchFamily="18" charset="0"/>
              </a:rPr>
              <a:t>formüller </a:t>
            </a:r>
            <a:r>
              <a:rPr lang="tr-TR" dirty="0">
                <a:latin typeface="Times New Roman" pitchFamily="18" charset="0"/>
                <a:cs typeface="Times New Roman" pitchFamily="18" charset="0"/>
              </a:rPr>
              <a:t>ile de yapılabilir. </a:t>
            </a:r>
            <a:endParaRPr lang="tr-TR" dirty="0" smtClean="0">
              <a:latin typeface="Times New Roman" pitchFamily="18" charset="0"/>
              <a:cs typeface="Times New Roman" pitchFamily="18" charset="0"/>
            </a:endParaRPr>
          </a:p>
          <a:p>
            <a:pPr marL="0" indent="0" algn="just">
              <a:buNone/>
            </a:pPr>
            <a:r>
              <a:rPr lang="tr-TR" dirty="0" smtClean="0">
                <a:latin typeface="Times New Roman" pitchFamily="18" charset="0"/>
                <a:cs typeface="Times New Roman" pitchFamily="18" charset="0"/>
              </a:rPr>
              <a:t>Örneğin </a:t>
            </a:r>
            <a:r>
              <a:rPr lang="tr-TR" dirty="0">
                <a:latin typeface="Times New Roman" pitchFamily="18" charset="0"/>
                <a:cs typeface="Times New Roman" pitchFamily="18" charset="0"/>
              </a:rPr>
              <a:t>bu ortalama işlemi için ORTALAMA formülü kullanılabilir.</a:t>
            </a:r>
          </a:p>
          <a:p>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863157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latin typeface="Times New Roman" pitchFamily="18" charset="0"/>
                <a:cs typeface="Times New Roman" pitchFamily="18" charset="0"/>
              </a:rPr>
              <a:t>Farklı Sayfadan Veri </a:t>
            </a:r>
            <a:r>
              <a:rPr lang="tr-TR" b="1" dirty="0" smtClean="0">
                <a:latin typeface="Times New Roman" pitchFamily="18" charset="0"/>
                <a:cs typeface="Times New Roman" pitchFamily="18" charset="0"/>
              </a:rPr>
              <a:t>Alma Örnek</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Uygulamada tabloya göre öğrencilerin not ortalamasını bulunuz. Notlara kanaat notu olarak 5 puan ekleyiniz. Ancak bu 5 puan değerini farklı bir çalışma sayfasından alınız. Alınan notu F4 ile sabitlemelisiniz.</a:t>
            </a:r>
          </a:p>
          <a:p>
            <a:pPr algn="just"/>
            <a:endParaRPr lang="tr-TR" dirty="0" smtClean="0">
              <a:latin typeface="Times New Roman" pitchFamily="18" charset="0"/>
              <a:cs typeface="Times New Roman" pitchFamily="18" charset="0"/>
            </a:endParaRPr>
          </a:p>
          <a:p>
            <a:pPr marL="0" indent="0" algn="just">
              <a:buNone/>
            </a:pPr>
            <a:endParaRPr lang="tr-TR" dirty="0">
              <a:latin typeface="Times New Roman" pitchFamily="18" charset="0"/>
              <a:cs typeface="Times New Roman"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3256811613"/>
              </p:ext>
            </p:extLst>
          </p:nvPr>
        </p:nvGraphicFramePr>
        <p:xfrm>
          <a:off x="2699792" y="3212976"/>
          <a:ext cx="3816423" cy="1800202"/>
        </p:xfrm>
        <a:graphic>
          <a:graphicData uri="http://schemas.openxmlformats.org/drawingml/2006/table">
            <a:tbl>
              <a:tblPr>
                <a:tableStyleId>{5C22544A-7EE6-4342-B048-85BDC9FD1C3A}</a:tableStyleId>
              </a:tblPr>
              <a:tblGrid>
                <a:gridCol w="873639"/>
                <a:gridCol w="735696"/>
                <a:gridCol w="735696"/>
                <a:gridCol w="735696"/>
                <a:gridCol w="735696"/>
              </a:tblGrid>
              <a:tr h="478467">
                <a:tc>
                  <a:txBody>
                    <a:bodyPr/>
                    <a:lstStyle/>
                    <a:p>
                      <a:pPr algn="l" fontAlgn="b"/>
                      <a:r>
                        <a:rPr lang="tr-TR" sz="1100" u="none" strike="noStrike" dirty="0">
                          <a:effectLst/>
                        </a:rPr>
                        <a:t>Öğrenci No</a:t>
                      </a:r>
                      <a:endParaRPr lang="tr-TR" sz="1100" b="1" i="0" u="none" strike="noStrike" dirty="0">
                        <a:solidFill>
                          <a:srgbClr val="000000"/>
                        </a:solidFill>
                        <a:effectLst/>
                        <a:latin typeface="Calibri"/>
                      </a:endParaRPr>
                    </a:p>
                  </a:txBody>
                  <a:tcPr marL="9525" marR="9525" marT="9525" marB="0" anchor="b"/>
                </a:tc>
                <a:tc>
                  <a:txBody>
                    <a:bodyPr/>
                    <a:lstStyle/>
                    <a:p>
                      <a:pPr algn="l" fontAlgn="b"/>
                      <a:r>
                        <a:rPr lang="tr-TR" sz="1100" u="none" strike="noStrike">
                          <a:effectLst/>
                        </a:rPr>
                        <a:t>Sınav1</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Sınav2</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Sınav3</a:t>
                      </a:r>
                      <a:endParaRPr lang="tr-TR" sz="1100" b="1" i="0" u="none" strike="noStrike">
                        <a:solidFill>
                          <a:srgbClr val="000000"/>
                        </a:solidFill>
                        <a:effectLst/>
                        <a:latin typeface="Calibri"/>
                      </a:endParaRPr>
                    </a:p>
                  </a:txBody>
                  <a:tcPr marL="9525" marR="9525" marT="9525" marB="0" anchor="b"/>
                </a:tc>
                <a:tc>
                  <a:txBody>
                    <a:bodyPr/>
                    <a:lstStyle/>
                    <a:p>
                      <a:pPr algn="l" fontAlgn="b"/>
                      <a:r>
                        <a:rPr lang="tr-TR" sz="1100" u="none" strike="noStrike">
                          <a:effectLst/>
                        </a:rPr>
                        <a:t>Ortalama</a:t>
                      </a:r>
                      <a:endParaRPr lang="tr-TR" sz="1100" b="1" i="0" u="none" strike="noStrike">
                        <a:solidFill>
                          <a:srgbClr val="000000"/>
                        </a:solidFill>
                        <a:effectLst/>
                        <a:latin typeface="Calibri"/>
                      </a:endParaRPr>
                    </a:p>
                  </a:txBody>
                  <a:tcPr marL="9525" marR="9525" marT="9525" marB="0" anchor="b"/>
                </a:tc>
              </a:tr>
              <a:tr h="264347">
                <a:tc>
                  <a:txBody>
                    <a:bodyPr/>
                    <a:lstStyle/>
                    <a:p>
                      <a:pPr algn="r" fontAlgn="b"/>
                      <a:r>
                        <a:rPr lang="tr-TR" sz="1100" u="none" strike="noStrike">
                          <a:effectLst/>
                        </a:rPr>
                        <a:t>1</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25</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50</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65</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64347">
                <a:tc>
                  <a:txBody>
                    <a:bodyPr/>
                    <a:lstStyle/>
                    <a:p>
                      <a:pPr algn="r" fontAlgn="b"/>
                      <a:r>
                        <a:rPr lang="tr-TR" sz="1100" u="none" strike="noStrike">
                          <a:effectLst/>
                        </a:rPr>
                        <a:t>2</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35</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85</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60</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64347">
                <a:tc>
                  <a:txBody>
                    <a:bodyPr/>
                    <a:lstStyle/>
                    <a:p>
                      <a:pPr algn="r" fontAlgn="b"/>
                      <a:r>
                        <a:rPr lang="tr-TR" sz="1100" u="none" strike="noStrike">
                          <a:effectLst/>
                        </a:rPr>
                        <a:t>3</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80</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dirty="0">
                          <a:effectLst/>
                        </a:rPr>
                        <a:t>90</a:t>
                      </a:r>
                      <a:endParaRPr lang="tr-TR" sz="1100" b="0" i="0" u="none" strike="noStrike" dirty="0">
                        <a:solidFill>
                          <a:srgbClr val="000000"/>
                        </a:solidFill>
                        <a:effectLst/>
                        <a:latin typeface="Calibri"/>
                      </a:endParaRPr>
                    </a:p>
                  </a:txBody>
                  <a:tcPr marL="9525" marR="9525" marT="9525" marB="0" anchor="b"/>
                </a:tc>
                <a:tc>
                  <a:txBody>
                    <a:bodyPr/>
                    <a:lstStyle/>
                    <a:p>
                      <a:pPr algn="r" fontAlgn="b"/>
                      <a:r>
                        <a:rPr lang="tr-TR" sz="1100" u="none" strike="noStrike">
                          <a:effectLst/>
                        </a:rPr>
                        <a:t>95</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64347">
                <a:tc>
                  <a:txBody>
                    <a:bodyPr/>
                    <a:lstStyle/>
                    <a:p>
                      <a:pPr algn="r" fontAlgn="b"/>
                      <a:r>
                        <a:rPr lang="tr-TR" sz="1100" u="none" strike="noStrike">
                          <a:effectLst/>
                        </a:rPr>
                        <a:t>4</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50</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50</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80</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a:solidFill>
                          <a:srgbClr val="000000"/>
                        </a:solidFill>
                        <a:effectLst/>
                        <a:latin typeface="Calibri"/>
                      </a:endParaRPr>
                    </a:p>
                  </a:txBody>
                  <a:tcPr marL="9525" marR="9525" marT="9525" marB="0" anchor="b"/>
                </a:tc>
              </a:tr>
              <a:tr h="264347">
                <a:tc>
                  <a:txBody>
                    <a:bodyPr/>
                    <a:lstStyle/>
                    <a:p>
                      <a:pPr algn="r" fontAlgn="b"/>
                      <a:r>
                        <a:rPr lang="tr-TR" sz="1100" u="none" strike="noStrike">
                          <a:effectLst/>
                        </a:rPr>
                        <a:t>5</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25</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35</a:t>
                      </a:r>
                      <a:endParaRPr lang="tr-TR" sz="1100" b="0" i="0" u="none" strike="noStrike">
                        <a:solidFill>
                          <a:srgbClr val="000000"/>
                        </a:solidFill>
                        <a:effectLst/>
                        <a:latin typeface="Calibri"/>
                      </a:endParaRPr>
                    </a:p>
                  </a:txBody>
                  <a:tcPr marL="9525" marR="9525" marT="9525" marB="0" anchor="b"/>
                </a:tc>
                <a:tc>
                  <a:txBody>
                    <a:bodyPr/>
                    <a:lstStyle/>
                    <a:p>
                      <a:pPr algn="r" fontAlgn="b"/>
                      <a:r>
                        <a:rPr lang="tr-TR" sz="1100" u="none" strike="noStrike">
                          <a:effectLst/>
                        </a:rPr>
                        <a:t>45</a:t>
                      </a:r>
                      <a:endParaRPr lang="tr-TR" sz="1100" b="0" i="0" u="none" strike="noStrike">
                        <a:solidFill>
                          <a:srgbClr val="000000"/>
                        </a:solidFill>
                        <a:effectLst/>
                        <a:latin typeface="Calibri"/>
                      </a:endParaRPr>
                    </a:p>
                  </a:txBody>
                  <a:tcPr marL="9525" marR="9525" marT="9525" marB="0" anchor="b"/>
                </a:tc>
                <a:tc>
                  <a:txBody>
                    <a:bodyPr/>
                    <a:lstStyle/>
                    <a:p>
                      <a:pPr algn="l" fontAlgn="b"/>
                      <a:endParaRPr lang="tr-TR"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642885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tlik">
  <a:themeElements>
    <a:clrScheme name="Netlik">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is Klasik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tlik">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360</TotalTime>
  <Words>3333</Words>
  <Application>Microsoft Office PowerPoint</Application>
  <PresentationFormat>Ekran Gösterisi (4:3)</PresentationFormat>
  <Paragraphs>534</Paragraphs>
  <Slides>50</Slides>
  <Notes>0</Notes>
  <HiddenSlides>0</HiddenSlides>
  <MMClips>0</MMClips>
  <ScaleCrop>false</ScaleCrop>
  <HeadingPairs>
    <vt:vector size="4" baseType="variant">
      <vt:variant>
        <vt:lpstr>Tema</vt:lpstr>
      </vt:variant>
      <vt:variant>
        <vt:i4>1</vt:i4>
      </vt:variant>
      <vt:variant>
        <vt:lpstr>Slayt Başlıkları</vt:lpstr>
      </vt:variant>
      <vt:variant>
        <vt:i4>50</vt:i4>
      </vt:variant>
    </vt:vector>
  </HeadingPairs>
  <TitlesOfParts>
    <vt:vector size="51" baseType="lpstr">
      <vt:lpstr>Netlik</vt:lpstr>
      <vt:lpstr>EXCEL PROGRAMI DERS NOTLARI - III</vt:lpstr>
      <vt:lpstr>Veri Alma ve Hücre Sabitleme</vt:lpstr>
      <vt:lpstr>PowerPoint Sunusu</vt:lpstr>
      <vt:lpstr>PowerPoint Sunusu</vt:lpstr>
      <vt:lpstr>PowerPoint Sunusu</vt:lpstr>
      <vt:lpstr>PowerPoint Sunusu</vt:lpstr>
      <vt:lpstr>Hücre Sabitleme Örnek</vt:lpstr>
      <vt:lpstr>Farklı Sayfadan Veri Alma</vt:lpstr>
      <vt:lpstr>Farklı Sayfadan Veri Alma Örnek</vt:lpstr>
      <vt:lpstr>Yüzde Hesabı ve İç İçe Eğer Kullanımı Örnek</vt:lpstr>
      <vt:lpstr>PowerPoint Sunusu</vt:lpstr>
      <vt:lpstr>PowerPoint Sunusu</vt:lpstr>
      <vt:lpstr>PowerPoint Sunusu</vt:lpstr>
      <vt:lpstr>EĞER Fonksiyonunda VE İle YADA Kullanımı</vt:lpstr>
      <vt:lpstr>EĞER Fonksiyonunda VE İle YADA Kullanımı Örnek</vt:lpstr>
      <vt:lpstr>PowerPoint Sunusu</vt:lpstr>
      <vt:lpstr>PowerPoint Sunusu</vt:lpstr>
      <vt:lpstr>PowerPoint Sunusu</vt:lpstr>
      <vt:lpstr>EĞER Fonksiyonunda VE İle YADA Kullanımı Örnek 2</vt:lpstr>
      <vt:lpstr>PowerPoint Sunusu</vt:lpstr>
      <vt:lpstr>PowerPoint Sunusu</vt:lpstr>
      <vt:lpstr>EĞERSAY ve BOŞLUKSAY Kullanımı</vt:lpstr>
      <vt:lpstr>EĞERSAY ve BOŞLUKSAY Kullanımı Örnek</vt:lpstr>
      <vt:lpstr>PowerPoint Sunusu</vt:lpstr>
      <vt:lpstr>PowerPoint Sunusu</vt:lpstr>
      <vt:lpstr>PowerPoint Sunusu</vt:lpstr>
      <vt:lpstr>PowerPoint Sunusu</vt:lpstr>
      <vt:lpstr>PowerPoint Sunusu</vt:lpstr>
      <vt:lpstr>Yazım Düzeni Örnek</vt:lpstr>
      <vt:lpstr>Hücrelerde Yer Alan Verileri Birleştirme</vt:lpstr>
      <vt:lpstr>Hücrelerde Yer Alan Verileri Birleştirme Örnek</vt:lpstr>
      <vt:lpstr>PowerPoint Sunusu</vt:lpstr>
      <vt:lpstr>Tarih ve Saat Formülleri İle Çalışma</vt:lpstr>
      <vt:lpstr>PowerPoint Sunusu</vt:lpstr>
      <vt:lpstr>PowerPoint Sunusu</vt:lpstr>
      <vt:lpstr>Tarih ve Saat Formülleri İle Çalışma Örnek</vt:lpstr>
      <vt:lpstr>Metine Çevir</vt:lpstr>
      <vt:lpstr>Tarih ve Saat Formülleri İle Çalışma Örnek2</vt:lpstr>
      <vt:lpstr>Kuvvet ve Kök Hesabı</vt:lpstr>
      <vt:lpstr>PowerPoint Sunusu</vt:lpstr>
      <vt:lpstr>Kuvvet ve Kök Hesabı Örnek</vt:lpstr>
      <vt:lpstr>Belirli Bir Aralıktaki En Küçük ve En Büyük Sayıyı Bulma </vt:lpstr>
      <vt:lpstr>Aralıktaki En Küçük ve En Büyük Sayıyı Sıralı Bulma Örnek</vt:lpstr>
      <vt:lpstr>Aralıktaki En Küçük ve En Büyük Sayıyı Sıralı Bulma Örnek2</vt:lpstr>
      <vt:lpstr>Sağdan ve Soldan Belirli Bir Karakterde Metin Alma</vt:lpstr>
      <vt:lpstr>Sağdan ve Soldan Belirli Bir Karakterde Metin Alma Örnek</vt:lpstr>
      <vt:lpstr>Hücredeki Değerin Parçasını Alma ve Karakter Sayısı </vt:lpstr>
      <vt:lpstr>Hücredeki Değerin Parçasını Alma ve Karakter Sayısı Örnek</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EXCEL PROGRAMI DERS NOTLARI - III</dc:title>
  <dc:creator>Doğuş GÜLGÜN</dc:creator>
  <cp:lastModifiedBy>Doğuş GÜLGÜN</cp:lastModifiedBy>
  <cp:revision>94</cp:revision>
  <dcterms:created xsi:type="dcterms:W3CDTF">2022-04-18T07:25:58Z</dcterms:created>
  <dcterms:modified xsi:type="dcterms:W3CDTF">2022-04-18T13:29:27Z</dcterms:modified>
</cp:coreProperties>
</file>