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63" d="100"/>
          <a:sy n="163" d="100"/>
        </p:scale>
        <p:origin x="1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49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Hafta 2, 1979 sonrası düşmanlığın kalıcı kurumsal pratiklere nasıl dönüştüğünü ele alır.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NHHC, Operation Earnest Will’in 24 Temmuz 1987–26 Eylül 1988 tarihleri arasında sürdüğünü belirtir.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Olay iki taraf arasında güvenlik ikilemi ve hafızanın nasıl işlediğini gösterir.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Vekil aktörler konusunu tek taraflı “terör” veya “direniş” diliyle değil, stratejik fonksiyonları açısından açıklayın.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Yaptırımların kronolojik birikimi, düşmanlığın hukukileşmesini gösterir.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Indyk’in 1993/1994 konuşmaları ve Gause’un eleştirisi çifte çevrelemeyi anlamak için kullanılabilir.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Öğrencilerin ekonomik yaptırımların etkinliğini tartışması için hazır bir soru sunulur.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 slayt üçüncü haftaya geçiş kapısıdır: nükleer kriz 2003 sonrası merkezîleşecektir.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Afganistan paradoksu, ortak çıkarların her zaman güven üretmediğini gösterir.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 slaytta söylemin performatif işlevi anlatılır: söylem yalnızca yansıtmaz, tehdit kategorisi inşa eder.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2003 işgali üçüncü haftanın başlangıcını oluşturur. İran’ın 2003 sonrası yükselişi bu paradoksla açılır.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 slayt, serideki yerimizi gösterir ve ikinci haftanın analitik hedefini netleştirir.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Teorik slaytta güvenlik ikileminin niyet değil yorum ve yapı meselesi olduğu vurgulanır.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Kapanış tezi, ikinci haftayı üçüncü haftaya bağlar.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Kaynakça APA’ya yakın biçimde verilmiştir; ders notu olarak öğrenciyle paylaşılabilir.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Öğrencilerden haftanın temel kavramlarını krizin tarihsel olaylarına bağlamaları istenir.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Devrim sonrası İran dış politikasının kimlik boyutunu anlatırken 1953 hafızasına gönderme yapılmalı.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Kaynaklar: history.state.gov short history; National Archives records. Rehine krizi ABD-İran ilişkilerinde ritüelleşmiş hafızanın başlangıcı olarak ele alınır.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 slaytta savaşın İran güvenlik kültürüne etkisi vurgulanır.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NSArchive, ABD’nin 1980-84 arasında Irak’a yönelişini belgeleyen birincil kaynaklar yayımlamıştır.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İran-Contra, çift yönlü bir paradoksu gösterir: düşmanlık söylemi ve örtülü temaslar aynı anda var olabilir.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Tanker Savaşı, İran-ABD geriliminin deniz alanına ve enerji piyasalarına taşınmasını gösterir.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          </a:t>
            </a:r>
            <a:r>
              <a:rPr lang="tr-TR" dirty="0">
                <a:solidFill>
                  <a:srgbClr val="00B050"/>
                </a:solidFill>
              </a:rPr>
              <a:t>Prof. Ali Engin Oba</a:t>
            </a:r>
          </a:p>
        </p:txBody>
      </p:sp>
      <p:pic>
        <p:nvPicPr>
          <p:cNvPr id="3" name="Image 0" descr="/mnt/data/iran_us_week2_assets/tanker_war_map.jpg"/>
          <p:cNvPicPr>
            <a:picLocks noChangeAspect="1"/>
          </p:cNvPicPr>
          <p:nvPr/>
        </p:nvPicPr>
        <p:blipFill>
          <a:blip r:embed="rId3"/>
          <a:srcRect l="25046" r="25046"/>
          <a:stretch/>
        </p:blipFill>
        <p:spPr>
          <a:xfrm>
            <a:off x="6995160" y="0"/>
            <a:ext cx="5193792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46520" y="0"/>
            <a:ext cx="5742432" cy="6858000"/>
          </a:xfrm>
          <a:prstGeom prst="rect">
            <a:avLst/>
          </a:prstGeom>
          <a:solidFill>
            <a:srgbClr val="08111E">
              <a:alpha val="90000"/>
            </a:srgbClr>
          </a:solidFill>
          <a:ln w="12700">
            <a:solidFill>
              <a:srgbClr val="08111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502920" y="502920"/>
            <a:ext cx="1143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b="1" dirty="0">
                <a:solidFill>
                  <a:srgbClr val="D77952"/>
                </a:solidFill>
              </a:rPr>
              <a:t>DERS 2</a:t>
            </a:r>
            <a:endParaRPr lang="en-US" sz="650" dirty="0"/>
          </a:p>
        </p:txBody>
      </p:sp>
      <p:sp>
        <p:nvSpPr>
          <p:cNvPr id="6" name="Text 3"/>
          <p:cNvSpPr/>
          <p:nvPr/>
        </p:nvSpPr>
        <p:spPr>
          <a:xfrm>
            <a:off x="502920" y="960120"/>
            <a:ext cx="53492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5F7FA"/>
                </a:solidFill>
              </a:rPr>
              <a:t>İran–ABD Düşmanlığının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5F7FA"/>
                </a:solidFill>
              </a:rPr>
              <a:t>Kurumsallaşması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30352" y="2176272"/>
            <a:ext cx="5257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AAB8CC"/>
                </a:solidFill>
              </a:rPr>
              <a:t>1979–2003: Rehine krizi, savaş, yaptırımlar ve “terörle savaş” paradigması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512064" y="2880360"/>
            <a:ext cx="4023360" cy="0"/>
          </a:xfrm>
          <a:prstGeom prst="line">
            <a:avLst/>
          </a:prstGeom>
          <a:noFill/>
          <a:ln w="19050">
            <a:solidFill>
              <a:srgbClr val="D8B8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6"/>
          <p:cNvSpPr/>
          <p:nvPr/>
        </p:nvSpPr>
        <p:spPr>
          <a:xfrm>
            <a:off x="530352" y="5888736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AAB8CC"/>
                </a:solidFill>
              </a:rPr>
              <a:t>Uluslararası Güncel Sorunlar · Tezsiz çevrimiçi yüksek lisans dersi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7086600" y="6537960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i="1" dirty="0">
                <a:solidFill>
                  <a:srgbClr val="7D8EA8"/>
                </a:solidFill>
              </a:rPr>
              <a:t>Görsel: Tanker War map, Wikimedia Commons.</a:t>
            </a:r>
            <a:endParaRPr lang="en-US" sz="580" dirty="0"/>
          </a:p>
        </p:txBody>
      </p:sp>
      <p:sp>
        <p:nvSpPr>
          <p:cNvPr id="11" name="Text 8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12" name="Text 9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1</a:t>
            </a:r>
            <a:endParaRPr lang="en-US" sz="5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Operation Earnest Will: ABD donanmasının sahaya dönüşü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1987–1988 döneminde ABD, Kuveyt tankerlerini yeniden bayraklandırıp koruma altına aldı.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eek2_assets/earnest_will_convoy.jpg"/>
          <p:cNvPicPr>
            <a:picLocks noChangeAspect="1"/>
          </p:cNvPicPr>
          <p:nvPr/>
        </p:nvPicPr>
        <p:blipFill>
          <a:blip r:embed="rId3"/>
          <a:srcRect l="1712" r="1712"/>
          <a:stretch/>
        </p:blipFill>
        <p:spPr>
          <a:xfrm>
            <a:off x="594360" y="1325880"/>
            <a:ext cx="5212080" cy="35661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94360" y="5010912"/>
            <a:ext cx="5212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i="1" dirty="0">
                <a:solidFill>
                  <a:srgbClr val="7D8EA8"/>
                </a:solidFill>
              </a:rPr>
              <a:t>Reflagged Kuwaiti tankers escorted by U.S. Navy ships, 1987. Wikimedia Commons.</a:t>
            </a:r>
            <a:endParaRPr lang="en-US" sz="580" dirty="0"/>
          </a:p>
        </p:txBody>
      </p:sp>
      <p:sp>
        <p:nvSpPr>
          <p:cNvPr id="9" name="Text 6"/>
          <p:cNvSpPr/>
          <p:nvPr/>
        </p:nvSpPr>
        <p:spPr>
          <a:xfrm>
            <a:off x="6217920" y="1325880"/>
            <a:ext cx="1143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b="1" dirty="0">
                <a:solidFill>
                  <a:srgbClr val="D8B84E"/>
                </a:solidFill>
              </a:rPr>
              <a:t>NICELIKSEL ANLAM</a:t>
            </a:r>
            <a:endParaRPr lang="en-US" sz="650" dirty="0"/>
          </a:p>
        </p:txBody>
      </p:sp>
      <p:sp>
        <p:nvSpPr>
          <p:cNvPr id="10" name="Shape 7"/>
          <p:cNvSpPr/>
          <p:nvPr/>
        </p:nvSpPr>
        <p:spPr>
          <a:xfrm>
            <a:off x="6217920" y="1691640"/>
            <a:ext cx="2148840" cy="914400"/>
          </a:xfrm>
          <a:prstGeom prst="roundRect">
            <a:avLst>
              <a:gd name="adj" fmla="val 8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8"/>
          <p:cNvSpPr/>
          <p:nvPr/>
        </p:nvSpPr>
        <p:spPr>
          <a:xfrm>
            <a:off x="6382512" y="1837944"/>
            <a:ext cx="18196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24 Tem 1987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6382512" y="2167128"/>
            <a:ext cx="1819656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Operasyonun başlangıcı.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8915400" y="1691640"/>
            <a:ext cx="2148840" cy="914400"/>
          </a:xfrm>
          <a:prstGeom prst="roundRect">
            <a:avLst>
              <a:gd name="adj" fmla="val 8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9079992" y="1837944"/>
            <a:ext cx="18196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26 Eyl 1988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9079992" y="2167128"/>
            <a:ext cx="1819656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Operasyonun bitişi.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6217920" y="2880360"/>
            <a:ext cx="4846320" cy="1051560"/>
          </a:xfrm>
          <a:prstGeom prst="roundRect">
            <a:avLst>
              <a:gd name="adj" fmla="val 6957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4"/>
          <p:cNvSpPr/>
          <p:nvPr/>
        </p:nvSpPr>
        <p:spPr>
          <a:xfrm>
            <a:off x="6382512" y="3026664"/>
            <a:ext cx="45171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4B7A3"/>
                </a:solidFill>
              </a:rPr>
              <a:t>II. Dünya Savaşı’ndan sonra en büyük konvoy operasyonlarından biri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6382512" y="3355848"/>
            <a:ext cx="4517136" cy="4846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ABD deniz gücü, Körfez düzeninin koruyucusu olarak sahneye çıktı.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6263640" y="4343400"/>
            <a:ext cx="5074920" cy="9144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430" dirty="0">
                <a:solidFill>
                  <a:srgbClr val="F5F7FA"/>
                </a:solidFill>
              </a:rPr>
              <a:t>İran açısından: ABD tarafsız değil, Irak ve Körfez monarşilerinin koruyucusu.</a:t>
            </a:r>
            <a:endParaRPr lang="en-US" sz="1430" dirty="0"/>
          </a:p>
          <a:p>
            <a:r>
              <a:rPr lang="en-US" sz="1430" dirty="0">
                <a:solidFill>
                  <a:srgbClr val="F5F7FA"/>
                </a:solidFill>
              </a:rPr>
              <a:t>ABD açısından: İran deniz ticaretini ve enerji akışını tehdit eden aktör.</a:t>
            </a:r>
            <a:endParaRPr lang="en-US" sz="1430" dirty="0"/>
          </a:p>
        </p:txBody>
      </p:sp>
      <p:sp>
        <p:nvSpPr>
          <p:cNvPr id="20" name="Text 17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1" name="Text 18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10</a:t>
            </a:r>
            <a:endParaRPr lang="en-US" sz="5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Iran Air 655: güvenlik ikileminin trajik yüzü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3 Temmuz 1988’de USS Vincennes, İran Air 655’i düşürdü; 290 kişi hayatını kaybetti.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C84F4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eek2_assets/uss_vincennes.jpg"/>
          <p:cNvPicPr>
            <a:picLocks noChangeAspect="1"/>
          </p:cNvPicPr>
          <p:nvPr/>
        </p:nvPicPr>
        <p:blipFill>
          <a:blip r:embed="rId3"/>
          <a:srcRect t="1419" b="1419"/>
          <a:stretch/>
        </p:blipFill>
        <p:spPr>
          <a:xfrm>
            <a:off x="594360" y="1325880"/>
            <a:ext cx="5166360" cy="33375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03504" y="4800600"/>
            <a:ext cx="4846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i="1" dirty="0">
                <a:solidFill>
                  <a:srgbClr val="7D8EA8"/>
                </a:solidFill>
              </a:rPr>
              <a:t>USS Vincennes, U.S. Navy / Wikimedia Commons.</a:t>
            </a:r>
            <a:endParaRPr lang="en-US" sz="580" dirty="0"/>
          </a:p>
        </p:txBody>
      </p:sp>
      <p:sp>
        <p:nvSpPr>
          <p:cNvPr id="9" name="Shape 6"/>
          <p:cNvSpPr/>
          <p:nvPr/>
        </p:nvSpPr>
        <p:spPr>
          <a:xfrm>
            <a:off x="6172200" y="1417320"/>
            <a:ext cx="5029200" cy="868680"/>
          </a:xfrm>
          <a:prstGeom prst="roundRect">
            <a:avLst>
              <a:gd name="adj" fmla="val 4211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6309360" y="143560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84F45"/>
                </a:solidFill>
              </a:rPr>
              <a:t>“</a:t>
            </a:r>
            <a:endParaRPr lang="en-US" sz="3000" dirty="0"/>
          </a:p>
        </p:txBody>
      </p:sp>
      <p:sp>
        <p:nvSpPr>
          <p:cNvPr id="11" name="Text 8"/>
          <p:cNvSpPr/>
          <p:nvPr/>
        </p:nvSpPr>
        <p:spPr>
          <a:xfrm>
            <a:off x="6675120" y="1581912"/>
            <a:ext cx="4343400" cy="5760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F5F7FA"/>
                </a:solidFill>
              </a:rPr>
              <a:t>Bir taraf için “savaş sisinde hata”, diğer taraf için “ABD saldırganlığının kanıtı”.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6172200" y="2651760"/>
            <a:ext cx="2011680" cy="914400"/>
          </a:xfrm>
          <a:prstGeom prst="roundRect">
            <a:avLst>
              <a:gd name="adj" fmla="val 8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0"/>
          <p:cNvSpPr/>
          <p:nvPr/>
        </p:nvSpPr>
        <p:spPr>
          <a:xfrm>
            <a:off x="6336792" y="2798064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4F45"/>
                </a:solidFill>
              </a:rPr>
              <a:t>Olay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6336792" y="3127248"/>
            <a:ext cx="1682496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Sivil Airbus A300 hedef alındı.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8549640" y="2651760"/>
            <a:ext cx="2011680" cy="914400"/>
          </a:xfrm>
          <a:prstGeom prst="roundRect">
            <a:avLst>
              <a:gd name="adj" fmla="val 8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3"/>
          <p:cNvSpPr/>
          <p:nvPr/>
        </p:nvSpPr>
        <p:spPr>
          <a:xfrm>
            <a:off x="8714232" y="2798064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4F45"/>
                </a:solidFill>
              </a:rPr>
              <a:t>Kayıp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8714232" y="3127248"/>
            <a:ext cx="1682496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290 yolcu ve mürettebat öldü.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6172200" y="3977640"/>
            <a:ext cx="4389120" cy="1051560"/>
          </a:xfrm>
          <a:prstGeom prst="roundRect">
            <a:avLst>
              <a:gd name="adj" fmla="val 6957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 16"/>
          <p:cNvSpPr/>
          <p:nvPr/>
        </p:nvSpPr>
        <p:spPr>
          <a:xfrm>
            <a:off x="6336792" y="4123944"/>
            <a:ext cx="40599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Hafıza etkisi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6336792" y="4453128"/>
            <a:ext cx="4059936" cy="4846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İran kamuoyunda bu olay, ABD’nin İranlı sivillerin hayatına duyarsız olduğu anlatısını güçlendirdi.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960120" y="5605272"/>
            <a:ext cx="10241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D8B84E"/>
                </a:solidFill>
              </a:rPr>
              <a:t>Bu slaytı öğrencilerle tartışın: Bir olay aynı anda “operasyonel hata” ve “kolektif travma” olabilir mi?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3" name="Text 20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11</a:t>
            </a:r>
            <a:endParaRPr lang="en-US" sz="5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Vekil aktörler: asimetrik caydırıcılığın inşası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Konvansiyonel zayıflık, İran’ı doğrudan çatışma yerine “ileri savunma” ve vekil ağlara yöneltti.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2761488" y="3063240"/>
            <a:ext cx="566928" cy="0"/>
          </a:xfrm>
          <a:prstGeom prst="line">
            <a:avLst/>
          </a:prstGeom>
          <a:noFill/>
          <a:ln w="1524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Shape 6"/>
          <p:cNvSpPr/>
          <p:nvPr/>
        </p:nvSpPr>
        <p:spPr>
          <a:xfrm>
            <a:off x="3337560" y="1874520"/>
            <a:ext cx="0" cy="2926080"/>
          </a:xfrm>
          <a:prstGeom prst="line">
            <a:avLst/>
          </a:prstGeom>
          <a:noFill/>
          <a:ln w="1524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Shape 7"/>
          <p:cNvSpPr/>
          <p:nvPr/>
        </p:nvSpPr>
        <p:spPr>
          <a:xfrm>
            <a:off x="3337560" y="1920240"/>
            <a:ext cx="1417320" cy="0"/>
          </a:xfrm>
          <a:prstGeom prst="line">
            <a:avLst/>
          </a:prstGeom>
          <a:noFill/>
          <a:ln w="15240">
            <a:solidFill>
              <a:srgbClr val="26384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0" name="Shape 8"/>
          <p:cNvSpPr/>
          <p:nvPr/>
        </p:nvSpPr>
        <p:spPr>
          <a:xfrm>
            <a:off x="3337560" y="3017520"/>
            <a:ext cx="3337560" cy="0"/>
          </a:xfrm>
          <a:prstGeom prst="line">
            <a:avLst/>
          </a:prstGeom>
          <a:noFill/>
          <a:ln w="15240">
            <a:solidFill>
              <a:srgbClr val="26384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1" name="Shape 9"/>
          <p:cNvSpPr/>
          <p:nvPr/>
        </p:nvSpPr>
        <p:spPr>
          <a:xfrm>
            <a:off x="3337560" y="4754880"/>
            <a:ext cx="1554480" cy="0"/>
          </a:xfrm>
          <a:prstGeom prst="line">
            <a:avLst/>
          </a:prstGeom>
          <a:noFill/>
          <a:ln w="15240">
            <a:solidFill>
              <a:srgbClr val="26384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2" name="Shape 10"/>
          <p:cNvSpPr/>
          <p:nvPr/>
        </p:nvSpPr>
        <p:spPr>
          <a:xfrm>
            <a:off x="3337560" y="4434840"/>
            <a:ext cx="4709160" cy="0"/>
          </a:xfrm>
          <a:prstGeom prst="line">
            <a:avLst/>
          </a:prstGeom>
          <a:noFill/>
          <a:ln w="15240">
            <a:solidFill>
              <a:srgbClr val="26384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3" name="Shape 11"/>
          <p:cNvSpPr/>
          <p:nvPr/>
        </p:nvSpPr>
        <p:spPr>
          <a:xfrm>
            <a:off x="868680" y="2240280"/>
            <a:ext cx="1920240" cy="1645920"/>
          </a:xfrm>
          <a:prstGeom prst="ellipse">
            <a:avLst/>
          </a:prstGeom>
          <a:solidFill>
            <a:srgbClr val="16243A"/>
          </a:solidFill>
          <a:ln w="1651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1051560" y="2743200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5F7FA"/>
                </a:solidFill>
              </a:rPr>
              <a:t>İran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F5F7FA"/>
                </a:solidFill>
              </a:rPr>
              <a:t>IRGC-QF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4754880" y="1508760"/>
            <a:ext cx="1920240" cy="822960"/>
          </a:xfrm>
          <a:prstGeom prst="roundRect">
            <a:avLst>
              <a:gd name="adj" fmla="val 6667"/>
            </a:avLst>
          </a:prstGeom>
          <a:solidFill>
            <a:srgbClr val="111E31"/>
          </a:solidFill>
          <a:ln w="15240">
            <a:solidFill>
              <a:srgbClr val="4FA58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4892040" y="1618488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A58E"/>
                </a:solidFill>
              </a:rPr>
              <a:t>Lübnan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892040" y="192024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8CC"/>
                </a:solidFill>
              </a:rPr>
              <a:t>Hizbullah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6675120" y="2606040"/>
            <a:ext cx="1920240" cy="822960"/>
          </a:xfrm>
          <a:prstGeom prst="roundRect">
            <a:avLst>
              <a:gd name="adj" fmla="val 6667"/>
            </a:avLst>
          </a:prstGeom>
          <a:solidFill>
            <a:srgbClr val="111E31"/>
          </a:solidFill>
          <a:ln w="15240">
            <a:solidFill>
              <a:srgbClr val="D7795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 17"/>
          <p:cNvSpPr/>
          <p:nvPr/>
        </p:nvSpPr>
        <p:spPr>
          <a:xfrm>
            <a:off x="6812280" y="2715768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77952"/>
                </a:solidFill>
              </a:rPr>
              <a:t>Irak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812280" y="301752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8CC"/>
                </a:solidFill>
              </a:rPr>
              <a:t>Şii milisler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4892040" y="4343400"/>
            <a:ext cx="1920240" cy="822960"/>
          </a:xfrm>
          <a:prstGeom prst="roundRect">
            <a:avLst>
              <a:gd name="adj" fmla="val 6667"/>
            </a:avLst>
          </a:prstGeom>
          <a:solidFill>
            <a:srgbClr val="111E31"/>
          </a:solidFill>
          <a:ln w="15240">
            <a:solidFill>
              <a:srgbClr val="6973E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 20"/>
          <p:cNvSpPr/>
          <p:nvPr/>
        </p:nvSpPr>
        <p:spPr>
          <a:xfrm>
            <a:off x="5029200" y="4453128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6973E8"/>
                </a:solidFill>
              </a:rPr>
              <a:t>Suriye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5029200" y="475488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8CC"/>
                </a:solidFill>
              </a:rPr>
              <a:t>Rejim desteği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8046720" y="4023360"/>
            <a:ext cx="1920240" cy="822960"/>
          </a:xfrm>
          <a:prstGeom prst="roundRect">
            <a:avLst>
              <a:gd name="adj" fmla="val 6667"/>
            </a:avLst>
          </a:prstGeom>
          <a:solidFill>
            <a:srgbClr val="111E31"/>
          </a:solidFill>
          <a:ln w="15240">
            <a:solidFill>
              <a:srgbClr val="C84F4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5" name="Text 23"/>
          <p:cNvSpPr/>
          <p:nvPr/>
        </p:nvSpPr>
        <p:spPr>
          <a:xfrm>
            <a:off x="8183880" y="4133088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84F45"/>
                </a:solidFill>
              </a:rPr>
              <a:t>Yemen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8183880" y="443484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8CC"/>
                </a:solidFill>
              </a:rPr>
              <a:t>Husiler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731520" y="5257800"/>
            <a:ext cx="10698480" cy="7315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280" dirty="0">
                <a:solidFill>
                  <a:srgbClr val="F5F7FA"/>
                </a:solidFill>
              </a:rPr>
              <a:t>Vekiller İran için “savaşın ülke sınırlarından uzakta tutulması” anlamına gelir.</a:t>
            </a:r>
            <a:endParaRPr lang="en-US" sz="1280" dirty="0"/>
          </a:p>
          <a:p>
            <a:r>
              <a:rPr lang="en-US" sz="1280" dirty="0">
                <a:solidFill>
                  <a:srgbClr val="F5F7FA"/>
                </a:solidFill>
              </a:rPr>
              <a:t>ABD ve müttefikleri için aynı ağ, bölgesel düzeni aşındıran bir tehdit olarak görülür.</a:t>
            </a:r>
            <a:endParaRPr lang="en-US" sz="1280" dirty="0"/>
          </a:p>
          <a:p>
            <a:r>
              <a:rPr lang="en-US" sz="1280" dirty="0">
                <a:solidFill>
                  <a:srgbClr val="F5F7FA"/>
                </a:solidFill>
              </a:rPr>
              <a:t>Böylece “savunma” ile “saldırganlık” arasındaki yorum farkı kurumsallaşır.</a:t>
            </a:r>
            <a:endParaRPr lang="en-US" sz="1280" dirty="0"/>
          </a:p>
        </p:txBody>
      </p:sp>
      <p:sp>
        <p:nvSpPr>
          <p:cNvPr id="28" name="Text 26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9" name="Text 27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12</a:t>
            </a:r>
            <a:endParaRPr lang="en-US" sz="5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Yaptırım rejiminin doğuşu: krizden kalıcı araca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1980’lerden itibaren yaptırımlar, ABD’nin İran davranışını değiştirmek için kullandığı başlıca kurumsal araç hâline geldi.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D8B8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Text 5"/>
          <p:cNvSpPr/>
          <p:nvPr/>
        </p:nvSpPr>
        <p:spPr>
          <a:xfrm>
            <a:off x="731520" y="1463040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1979–81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1783080" y="1581912"/>
            <a:ext cx="594360" cy="0"/>
          </a:xfrm>
          <a:prstGeom prst="line">
            <a:avLst/>
          </a:prstGeom>
          <a:noFill/>
          <a:ln w="19050">
            <a:solidFill>
              <a:srgbClr val="D7795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7"/>
          <p:cNvSpPr/>
          <p:nvPr/>
        </p:nvSpPr>
        <p:spPr>
          <a:xfrm>
            <a:off x="2514600" y="1417320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F5F7FA"/>
                </a:solidFill>
              </a:rPr>
              <a:t>Varlıkların dondurulması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5577840" y="1417320"/>
            <a:ext cx="5669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AAB8CC"/>
                </a:solidFill>
              </a:rPr>
              <a:t>Rehine krizi sonrası finansal ve diplomatik baskı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731520" y="2249424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4F45"/>
                </a:solidFill>
              </a:rPr>
              <a:t>1984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1783080" y="2368296"/>
            <a:ext cx="594360" cy="0"/>
          </a:xfrm>
          <a:prstGeom prst="line">
            <a:avLst/>
          </a:prstGeom>
          <a:noFill/>
          <a:ln w="19050">
            <a:solidFill>
              <a:srgbClr val="C84F4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1"/>
          <p:cNvSpPr/>
          <p:nvPr/>
        </p:nvSpPr>
        <p:spPr>
          <a:xfrm>
            <a:off x="2514600" y="2203704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F5F7FA"/>
                </a:solidFill>
              </a:rPr>
              <a:t>Terörizme destek veren devlet listesi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5577840" y="2203704"/>
            <a:ext cx="5669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AAB8CC"/>
                </a:solidFill>
              </a:rPr>
              <a:t>İran’ın bölgesel faaliyetlerinin güvenlik kategorisine alınması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731520" y="3035808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4B7A3"/>
                </a:solidFill>
              </a:rPr>
              <a:t>1987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1783080" y="3154680"/>
            <a:ext cx="594360" cy="0"/>
          </a:xfrm>
          <a:prstGeom prst="line">
            <a:avLst/>
          </a:prstGeom>
          <a:noFill/>
          <a:ln w="1905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5"/>
          <p:cNvSpPr/>
          <p:nvPr/>
        </p:nvSpPr>
        <p:spPr>
          <a:xfrm>
            <a:off x="2514600" y="299008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F5F7FA"/>
                </a:solidFill>
              </a:rPr>
              <a:t>İthalat yasağı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5577840" y="2990088"/>
            <a:ext cx="5669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AAB8CC"/>
                </a:solidFill>
              </a:rPr>
              <a:t>İran mallarına ekonomik sınırlamalar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731520" y="3822192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8B84E"/>
                </a:solidFill>
              </a:rPr>
              <a:t>1995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1783080" y="3941064"/>
            <a:ext cx="594360" cy="0"/>
          </a:xfrm>
          <a:prstGeom prst="line">
            <a:avLst/>
          </a:prstGeom>
          <a:noFill/>
          <a:ln w="19050">
            <a:solidFill>
              <a:srgbClr val="D8B8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1" name="Text 19"/>
          <p:cNvSpPr/>
          <p:nvPr/>
        </p:nvSpPr>
        <p:spPr>
          <a:xfrm>
            <a:off x="2514600" y="3776472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F5F7FA"/>
                </a:solidFill>
              </a:rPr>
              <a:t>EO 12957 / 12959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5577840" y="3776472"/>
            <a:ext cx="5669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AAB8CC"/>
                </a:solidFill>
              </a:rPr>
              <a:t>Petrol yatırımları ve genel ticaret yasağı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731520" y="4608576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973E8"/>
                </a:solidFill>
              </a:rPr>
              <a:t>1996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1783080" y="4727448"/>
            <a:ext cx="594360" cy="0"/>
          </a:xfrm>
          <a:prstGeom prst="line">
            <a:avLst/>
          </a:prstGeom>
          <a:noFill/>
          <a:ln w="19050">
            <a:solidFill>
              <a:srgbClr val="6973E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5" name="Text 23"/>
          <p:cNvSpPr/>
          <p:nvPr/>
        </p:nvSpPr>
        <p:spPr>
          <a:xfrm>
            <a:off x="2514600" y="4562856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F5F7FA"/>
                </a:solidFill>
              </a:rPr>
              <a:t>ILSA</a:t>
            </a:r>
            <a:endParaRPr lang="en-US" sz="1250" dirty="0"/>
          </a:p>
        </p:txBody>
      </p:sp>
      <p:sp>
        <p:nvSpPr>
          <p:cNvPr id="26" name="Text 24"/>
          <p:cNvSpPr/>
          <p:nvPr/>
        </p:nvSpPr>
        <p:spPr>
          <a:xfrm>
            <a:off x="5577840" y="4562856"/>
            <a:ext cx="5669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AAB8CC"/>
                </a:solidFill>
              </a:rPr>
              <a:t>İran enerji sektörüne yabancı yatırımlara ikincil yaptırım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1005840" y="5532120"/>
            <a:ext cx="10149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D8B84E"/>
                </a:solidFill>
              </a:rPr>
              <a:t>Yaptırım, yalnızca ekonomik araç değil; “normal ilişki yok” mesajını kurumsal olarak yeniden üreten bir diplomasi biçimidir.</a:t>
            </a:r>
            <a:endParaRPr lang="en-US" sz="1320" dirty="0"/>
          </a:p>
        </p:txBody>
      </p:sp>
      <p:sp>
        <p:nvSpPr>
          <p:cNvPr id="28" name="Text 26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9" name="Text 27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13</a:t>
            </a:r>
            <a:endParaRPr lang="en-US" sz="5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Çifte Çevreleme: İran ve Irak’ın aynı anda sınırlandırılması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Clinton dönemi, Körfez’de “dengeyi birine yaslanarak kurma” stratejisinden iki rakibi de çevreleme stratejisine geçti.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6973E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1097280" y="3383280"/>
            <a:ext cx="9784080" cy="0"/>
          </a:xfrm>
          <a:prstGeom prst="line">
            <a:avLst/>
          </a:prstGeom>
          <a:noFill/>
          <a:ln w="254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Shape 6"/>
          <p:cNvSpPr/>
          <p:nvPr/>
        </p:nvSpPr>
        <p:spPr>
          <a:xfrm>
            <a:off x="914400" y="2011680"/>
            <a:ext cx="2560320" cy="1600200"/>
          </a:xfrm>
          <a:prstGeom prst="roundRect">
            <a:avLst>
              <a:gd name="adj" fmla="val 4571"/>
            </a:avLst>
          </a:prstGeom>
          <a:solidFill>
            <a:srgbClr val="111E31"/>
          </a:solidFill>
          <a:ln w="15240">
            <a:solidFill>
              <a:srgbClr val="D7795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7"/>
          <p:cNvSpPr/>
          <p:nvPr/>
        </p:nvSpPr>
        <p:spPr>
          <a:xfrm>
            <a:off x="1097280" y="2240280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77952"/>
                </a:solidFill>
              </a:rPr>
              <a:t>Önceki mantık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143000" y="2651760"/>
            <a:ext cx="2103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AAB8CC"/>
                </a:solidFill>
              </a:rPr>
              <a:t>İran ve Irak birbirine karşı denge unsuru olarak okunur.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4709160" y="2011680"/>
            <a:ext cx="2560320" cy="1600200"/>
          </a:xfrm>
          <a:prstGeom prst="roundRect">
            <a:avLst>
              <a:gd name="adj" fmla="val 4571"/>
            </a:avLst>
          </a:prstGeom>
          <a:solidFill>
            <a:srgbClr val="111E31"/>
          </a:solidFill>
          <a:ln w="15240">
            <a:solidFill>
              <a:srgbClr val="6973E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10"/>
          <p:cNvSpPr/>
          <p:nvPr/>
        </p:nvSpPr>
        <p:spPr>
          <a:xfrm>
            <a:off x="4892040" y="2240280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6973E8"/>
                </a:solidFill>
              </a:rPr>
              <a:t>Dual containment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937760" y="2651760"/>
            <a:ext cx="2103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AAB8CC"/>
                </a:solidFill>
              </a:rPr>
              <a:t>İki aktör de ABD çıkarları ve Körfez düzeni için sorun sayılır.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8686800" y="2011680"/>
            <a:ext cx="2560320" cy="1600200"/>
          </a:xfrm>
          <a:prstGeom prst="roundRect">
            <a:avLst>
              <a:gd name="adj" fmla="val 4571"/>
            </a:avLst>
          </a:prstGeom>
          <a:solidFill>
            <a:srgbClr val="111E31"/>
          </a:solidFill>
          <a:ln w="1524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3"/>
          <p:cNvSpPr/>
          <p:nvPr/>
        </p:nvSpPr>
        <p:spPr>
          <a:xfrm>
            <a:off x="8869680" y="2240280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4B7A3"/>
                </a:solidFill>
              </a:rPr>
              <a:t>Sonuç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915400" y="2651760"/>
            <a:ext cx="2103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AAB8CC"/>
                </a:solidFill>
              </a:rPr>
              <a:t>ABD’nin Körfez’de kalıcı askerî ve yaptırım varlığı güçlenir.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3474720" y="2788920"/>
            <a:ext cx="914400" cy="0"/>
          </a:xfrm>
          <a:prstGeom prst="line">
            <a:avLst/>
          </a:prstGeom>
          <a:noFill/>
          <a:ln w="15240">
            <a:solidFill>
              <a:srgbClr val="26384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8" name="Shape 16"/>
          <p:cNvSpPr/>
          <p:nvPr/>
        </p:nvSpPr>
        <p:spPr>
          <a:xfrm>
            <a:off x="7360920" y="2788920"/>
            <a:ext cx="914400" cy="0"/>
          </a:xfrm>
          <a:prstGeom prst="line">
            <a:avLst/>
          </a:prstGeom>
          <a:noFill/>
          <a:ln w="15240">
            <a:solidFill>
              <a:srgbClr val="26384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9" name="Shape 17"/>
          <p:cNvSpPr/>
          <p:nvPr/>
        </p:nvSpPr>
        <p:spPr>
          <a:xfrm>
            <a:off x="1143000" y="4343400"/>
            <a:ext cx="9966960" cy="822960"/>
          </a:xfrm>
          <a:prstGeom prst="roundRect">
            <a:avLst>
              <a:gd name="adj" fmla="val 4444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8"/>
          <p:cNvSpPr/>
          <p:nvPr/>
        </p:nvSpPr>
        <p:spPr>
          <a:xfrm>
            <a:off x="1280160" y="436168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6973E8"/>
                </a:solidFill>
              </a:rPr>
              <a:t>“</a:t>
            </a:r>
            <a:endParaRPr lang="en-US" sz="3000" dirty="0"/>
          </a:p>
        </p:txBody>
      </p:sp>
      <p:sp>
        <p:nvSpPr>
          <p:cNvPr id="21" name="Text 19"/>
          <p:cNvSpPr/>
          <p:nvPr/>
        </p:nvSpPr>
        <p:spPr>
          <a:xfrm>
            <a:off x="1645920" y="4507992"/>
            <a:ext cx="9281160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F5F7FA"/>
                </a:solidFill>
              </a:rPr>
              <a:t>Çifte çevreleme, ABD’nin İran’ı yalnızca devrimci bir sorun olarak değil, Körfez düzeninin yapısal tehdidi olarak kodladığı döneme işaret eder.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3" name="Text 21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14</a:t>
            </a:r>
            <a:endParaRPr lang="en-US" sz="5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Clinton dönemi yaptırımları: enerji sektörüne baskı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1995–1996 düzenlemeleri, İran ekonomisinin can damarı olan enerji sektörünü hedefledi.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D8B8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777240" y="1325880"/>
            <a:ext cx="3017520" cy="1463040"/>
          </a:xfrm>
          <a:prstGeom prst="roundRect">
            <a:avLst>
              <a:gd name="adj" fmla="val 5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941832" y="1472184"/>
            <a:ext cx="2688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EO 12957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941832" y="1801368"/>
            <a:ext cx="2688336" cy="8961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İran petrol kaynaklarının geliştirilmesine yönelik bazı işlemler yasaklandı.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526280" y="1325880"/>
            <a:ext cx="3017520" cy="1463040"/>
          </a:xfrm>
          <a:prstGeom prst="roundRect">
            <a:avLst>
              <a:gd name="adj" fmla="val 5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4690872" y="1472184"/>
            <a:ext cx="2688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8B84E"/>
                </a:solidFill>
              </a:rPr>
              <a:t>EO 12959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4690872" y="1801368"/>
            <a:ext cx="2688336" cy="8961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ABD kişilerinin İran ile mal ve hizmet ticareti büyük ölçüde yasaklandı.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275320" y="1325880"/>
            <a:ext cx="3017520" cy="1463040"/>
          </a:xfrm>
          <a:prstGeom prst="roundRect">
            <a:avLst>
              <a:gd name="adj" fmla="val 5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8439912" y="1472184"/>
            <a:ext cx="2688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973E8"/>
                </a:solidFill>
              </a:rPr>
              <a:t>ILSA 1996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8439912" y="1801368"/>
            <a:ext cx="2688336" cy="8961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İran enerji sektörüne yabancı yatırım yapan firmalara yaptırım tehdidi getirildi.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822960" y="370332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5F7FA"/>
                </a:solidFill>
              </a:rPr>
              <a:t>Mantık zinciri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914400" y="4251960"/>
            <a:ext cx="2011680" cy="640080"/>
          </a:xfrm>
          <a:prstGeom prst="roundRect">
            <a:avLst>
              <a:gd name="adj" fmla="val 7143"/>
            </a:avLst>
          </a:prstGeom>
          <a:solidFill>
            <a:srgbClr val="111E31"/>
          </a:solidFill>
          <a:ln w="13970">
            <a:solidFill>
              <a:srgbClr val="D8B8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6"/>
          <p:cNvSpPr/>
          <p:nvPr/>
        </p:nvSpPr>
        <p:spPr>
          <a:xfrm>
            <a:off x="1024128" y="4471416"/>
            <a:ext cx="17830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D8B84E"/>
                </a:solidFill>
              </a:rPr>
              <a:t>Enerji geliri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2971800" y="4572000"/>
            <a:ext cx="566928" cy="0"/>
          </a:xfrm>
          <a:prstGeom prst="line">
            <a:avLst/>
          </a:prstGeom>
          <a:noFill/>
          <a:ln w="15240">
            <a:solidFill>
              <a:srgbClr val="26384F"/>
            </a:solidFill>
            <a:prstDash val="solid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20" name="Shape 18"/>
          <p:cNvSpPr/>
          <p:nvPr/>
        </p:nvSpPr>
        <p:spPr>
          <a:xfrm>
            <a:off x="3657600" y="4251960"/>
            <a:ext cx="2011680" cy="640080"/>
          </a:xfrm>
          <a:prstGeom prst="roundRect">
            <a:avLst>
              <a:gd name="adj" fmla="val 7143"/>
            </a:avLst>
          </a:prstGeom>
          <a:solidFill>
            <a:srgbClr val="111E31"/>
          </a:solidFill>
          <a:ln w="13970">
            <a:solidFill>
              <a:srgbClr val="D7795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1" name="Text 19"/>
          <p:cNvSpPr/>
          <p:nvPr/>
        </p:nvSpPr>
        <p:spPr>
          <a:xfrm>
            <a:off x="3767328" y="4471416"/>
            <a:ext cx="17830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D77952"/>
                </a:solidFill>
              </a:rPr>
              <a:t>Rejim kapasitesi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5715000" y="4572000"/>
            <a:ext cx="566928" cy="0"/>
          </a:xfrm>
          <a:prstGeom prst="line">
            <a:avLst/>
          </a:prstGeom>
          <a:noFill/>
          <a:ln w="15240">
            <a:solidFill>
              <a:srgbClr val="26384F"/>
            </a:solidFill>
            <a:prstDash val="solid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23" name="Shape 21"/>
          <p:cNvSpPr/>
          <p:nvPr/>
        </p:nvSpPr>
        <p:spPr>
          <a:xfrm>
            <a:off x="6400800" y="4251960"/>
            <a:ext cx="2011680" cy="640080"/>
          </a:xfrm>
          <a:prstGeom prst="roundRect">
            <a:avLst>
              <a:gd name="adj" fmla="val 7143"/>
            </a:avLst>
          </a:prstGeom>
          <a:solidFill>
            <a:srgbClr val="111E31"/>
          </a:solidFill>
          <a:ln w="13970">
            <a:solidFill>
              <a:srgbClr val="C84F4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4" name="Text 22"/>
          <p:cNvSpPr/>
          <p:nvPr/>
        </p:nvSpPr>
        <p:spPr>
          <a:xfrm>
            <a:off x="6510528" y="4471416"/>
            <a:ext cx="17830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C84F45"/>
                </a:solidFill>
              </a:rPr>
              <a:t>Bölgesel faaliyetler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8458200" y="4572000"/>
            <a:ext cx="566928" cy="0"/>
          </a:xfrm>
          <a:prstGeom prst="line">
            <a:avLst/>
          </a:prstGeom>
          <a:noFill/>
          <a:ln w="15240">
            <a:solidFill>
              <a:srgbClr val="26384F"/>
            </a:solidFill>
            <a:prstDash val="solid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26" name="Shape 24"/>
          <p:cNvSpPr/>
          <p:nvPr/>
        </p:nvSpPr>
        <p:spPr>
          <a:xfrm>
            <a:off x="9144000" y="4251960"/>
            <a:ext cx="2011680" cy="640080"/>
          </a:xfrm>
          <a:prstGeom prst="roundRect">
            <a:avLst>
              <a:gd name="adj" fmla="val 7143"/>
            </a:avLst>
          </a:prstGeom>
          <a:solidFill>
            <a:srgbClr val="111E31"/>
          </a:solidFill>
          <a:ln w="13970">
            <a:solidFill>
              <a:srgbClr val="6973E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7" name="Text 25"/>
          <p:cNvSpPr/>
          <p:nvPr/>
        </p:nvSpPr>
        <p:spPr>
          <a:xfrm>
            <a:off x="9253728" y="4471416"/>
            <a:ext cx="17830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6973E8"/>
                </a:solidFill>
              </a:rPr>
              <a:t>ABD baskısı</a:t>
            </a:r>
            <a:endParaRPr lang="en-US" sz="950" dirty="0"/>
          </a:p>
        </p:txBody>
      </p:sp>
      <p:sp>
        <p:nvSpPr>
          <p:cNvPr id="28" name="Text 26"/>
          <p:cNvSpPr/>
          <p:nvPr/>
        </p:nvSpPr>
        <p:spPr>
          <a:xfrm>
            <a:off x="914400" y="5559552"/>
            <a:ext cx="10149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b="1" dirty="0">
                <a:solidFill>
                  <a:srgbClr val="D8B84E"/>
                </a:solidFill>
              </a:rPr>
              <a:t>Bu zincirin tartışmalı varsayımı: ekonomik baskı, güvenlik davranışını otomatik olarak değiştirir mi?</a:t>
            </a:r>
            <a:endParaRPr lang="en-US" sz="1280" dirty="0"/>
          </a:p>
        </p:txBody>
      </p:sp>
      <p:sp>
        <p:nvSpPr>
          <p:cNvPr id="29" name="Text 27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30" name="Text 28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15</a:t>
            </a:r>
            <a:endParaRPr lang="en-US" sz="5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Füze ve nükleer dosyanın tohumları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1990’lar ve erken 2000’ler, İran’ın uzun menzilli caydırıcılık ve nükleer kapasite arayışlarının görünürleştiği dönemdir.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C84F4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777240" y="1371600"/>
            <a:ext cx="2834640" cy="1417320"/>
          </a:xfrm>
          <a:prstGeom prst="roundRect">
            <a:avLst>
              <a:gd name="adj" fmla="val 5161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941832" y="1517904"/>
            <a:ext cx="25054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4F45"/>
                </a:solidFill>
              </a:rPr>
              <a:t>Savaş mirası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941832" y="1847088"/>
            <a:ext cx="2505456" cy="8503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Irak’ın füze ve kimyasal saldırıları, İran’da stratejik savunmasızlık algısı yarattı.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663440" y="1371600"/>
            <a:ext cx="2834640" cy="1417320"/>
          </a:xfrm>
          <a:prstGeom prst="roundRect">
            <a:avLst>
              <a:gd name="adj" fmla="val 5161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4828032" y="1517904"/>
            <a:ext cx="25054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Teknoloji arayışı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4828032" y="1847088"/>
            <a:ext cx="2505456" cy="8503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Füze programı, İran için konvansiyonel zayıflığı telafi eden bir caydırıcılık alanı oldu.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549640" y="1371600"/>
            <a:ext cx="2834640" cy="1417320"/>
          </a:xfrm>
          <a:prstGeom prst="roundRect">
            <a:avLst>
              <a:gd name="adj" fmla="val 5161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8714232" y="1517904"/>
            <a:ext cx="25054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4B7A3"/>
                </a:solidFill>
              </a:rPr>
              <a:t>Nükleer belirsizlik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8714232" y="1847088"/>
            <a:ext cx="2505456" cy="8503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Nükleer program enerji, egemenlik, prestij ve güvenlik başlıklarının birleştiği bir dosyaya dönüştü.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914400" y="3657600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5F7FA"/>
                </a:solidFill>
              </a:rPr>
              <a:t>Analitik matris: aynı kapasite, farklı anlamlar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914400" y="4160520"/>
            <a:ext cx="3017520" cy="384048"/>
          </a:xfrm>
          <a:prstGeom prst="rect">
            <a:avLst/>
          </a:prstGeom>
          <a:solidFill>
            <a:srgbClr val="16243A"/>
          </a:solidFill>
          <a:ln w="508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6"/>
          <p:cNvSpPr/>
          <p:nvPr/>
        </p:nvSpPr>
        <p:spPr>
          <a:xfrm>
            <a:off x="1051560" y="4270248"/>
            <a:ext cx="18288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4B7A3"/>
                </a:solidFill>
              </a:rPr>
              <a:t>İran’ın okuması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4069080" y="4270248"/>
            <a:ext cx="45720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Egemenlik ve savunma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914400" y="4663440"/>
            <a:ext cx="3017520" cy="384048"/>
          </a:xfrm>
          <a:prstGeom prst="rect">
            <a:avLst/>
          </a:prstGeom>
          <a:solidFill>
            <a:srgbClr val="111E31"/>
          </a:solidFill>
          <a:ln w="508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1" name="Text 19"/>
          <p:cNvSpPr/>
          <p:nvPr/>
        </p:nvSpPr>
        <p:spPr>
          <a:xfrm>
            <a:off x="1051560" y="4773168"/>
            <a:ext cx="18288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77952"/>
                </a:solidFill>
              </a:rPr>
              <a:t>ABD’nin okuması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4069080" y="4773168"/>
            <a:ext cx="45720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Yayılma ve şantaj riski</a:t>
            </a:r>
            <a:endParaRPr lang="en-US" sz="850" dirty="0"/>
          </a:p>
        </p:txBody>
      </p:sp>
      <p:sp>
        <p:nvSpPr>
          <p:cNvPr id="23" name="Shape 21"/>
          <p:cNvSpPr/>
          <p:nvPr/>
        </p:nvSpPr>
        <p:spPr>
          <a:xfrm>
            <a:off x="914400" y="5166360"/>
            <a:ext cx="3017520" cy="384048"/>
          </a:xfrm>
          <a:prstGeom prst="rect">
            <a:avLst/>
          </a:prstGeom>
          <a:solidFill>
            <a:srgbClr val="16243A"/>
          </a:solidFill>
          <a:ln w="508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4" name="Text 22"/>
          <p:cNvSpPr/>
          <p:nvPr/>
        </p:nvSpPr>
        <p:spPr>
          <a:xfrm>
            <a:off x="1051560" y="5276088"/>
            <a:ext cx="18288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8B84E"/>
                </a:solidFill>
              </a:rPr>
              <a:t>Bölgesel okuma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4069080" y="5276088"/>
            <a:ext cx="45720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Güç dengesi ve tehdit algısı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7" name="Text 25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16</a:t>
            </a:r>
            <a:endParaRPr lang="en-US" sz="5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11 Eylül sonrası Afganistan paradoksu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2001 sonrası İran, Taliban karşıtı bağlamda ABD ile sınırlı temas kurdu; fakat kısa süre sonra güvenlik söyleminde yeniden hedefleşti.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777240" y="1371600"/>
            <a:ext cx="3108960" cy="1325880"/>
          </a:xfrm>
          <a:prstGeom prst="roundRect">
            <a:avLst>
              <a:gd name="adj" fmla="val 5517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941832" y="1517904"/>
            <a:ext cx="27797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4B7A3"/>
                </a:solidFill>
              </a:rPr>
              <a:t>Yakınsama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941832" y="1847088"/>
            <a:ext cx="2779776" cy="7589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Taliban karşıtlığı ve Afganistan’ın istikrarı konusunda sınırlı ortak çıkarlar vardı.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526280" y="1371600"/>
            <a:ext cx="3108960" cy="1325880"/>
          </a:xfrm>
          <a:prstGeom prst="roundRect">
            <a:avLst>
              <a:gd name="adj" fmla="val 5517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4690872" y="1517904"/>
            <a:ext cx="27797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Güvensizlik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4690872" y="1847088"/>
            <a:ext cx="2779776" cy="7589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Rehine krizi, yaptırımlar ve Körfez deneyimi temasın güvene dönüşmesini engelledi.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275320" y="1371600"/>
            <a:ext cx="3108960" cy="1325880"/>
          </a:xfrm>
          <a:prstGeom prst="roundRect">
            <a:avLst>
              <a:gd name="adj" fmla="val 5517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8439912" y="1517904"/>
            <a:ext cx="27797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4F45"/>
                </a:solidFill>
              </a:rPr>
              <a:t>Kırılma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8439912" y="1847088"/>
            <a:ext cx="2779776" cy="7589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2002’de İran’ın “Axis of Evil” içinde anılması, sınırlı yakınlaşmayı siyaseten zehirledi.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1463040" y="4206240"/>
            <a:ext cx="9144000" cy="0"/>
          </a:xfrm>
          <a:prstGeom prst="line">
            <a:avLst/>
          </a:prstGeom>
          <a:noFill/>
          <a:ln w="254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Shape 15"/>
          <p:cNvSpPr/>
          <p:nvPr/>
        </p:nvSpPr>
        <p:spPr>
          <a:xfrm>
            <a:off x="1325880" y="4041648"/>
            <a:ext cx="310896" cy="310896"/>
          </a:xfrm>
          <a:prstGeom prst="ellipse">
            <a:avLst/>
          </a:prstGeom>
          <a:solidFill>
            <a:srgbClr val="6973E8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6"/>
          <p:cNvSpPr/>
          <p:nvPr/>
        </p:nvSpPr>
        <p:spPr>
          <a:xfrm>
            <a:off x="822960" y="4526280"/>
            <a:ext cx="1280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8CC"/>
                </a:solidFill>
              </a:rPr>
              <a:t>11 Eylül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4297680" y="4041648"/>
            <a:ext cx="310896" cy="310896"/>
          </a:xfrm>
          <a:prstGeom prst="ellipse">
            <a:avLst/>
          </a:prstGeom>
          <a:solidFill>
            <a:srgbClr val="24B7A3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8"/>
          <p:cNvSpPr/>
          <p:nvPr/>
        </p:nvSpPr>
        <p:spPr>
          <a:xfrm>
            <a:off x="3794760" y="4526280"/>
            <a:ext cx="1280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8CC"/>
                </a:solidFill>
              </a:rPr>
              <a:t>Bonn süreci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7269480" y="4041648"/>
            <a:ext cx="310896" cy="310896"/>
          </a:xfrm>
          <a:prstGeom prst="ellipse">
            <a:avLst/>
          </a:prstGeom>
          <a:solidFill>
            <a:srgbClr val="D8B84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 20"/>
          <p:cNvSpPr/>
          <p:nvPr/>
        </p:nvSpPr>
        <p:spPr>
          <a:xfrm>
            <a:off x="6766560" y="4526280"/>
            <a:ext cx="1280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8CC"/>
                </a:solidFill>
              </a:rPr>
              <a:t>Sınırlı temas</a:t>
            </a:r>
            <a:endParaRPr lang="en-US" sz="850" dirty="0"/>
          </a:p>
        </p:txBody>
      </p:sp>
      <p:sp>
        <p:nvSpPr>
          <p:cNvPr id="23" name="Shape 21"/>
          <p:cNvSpPr/>
          <p:nvPr/>
        </p:nvSpPr>
        <p:spPr>
          <a:xfrm>
            <a:off x="10241280" y="4041648"/>
            <a:ext cx="310896" cy="310896"/>
          </a:xfrm>
          <a:prstGeom prst="ellipse">
            <a:avLst/>
          </a:prstGeom>
          <a:solidFill>
            <a:srgbClr val="C84F45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4" name="Text 22"/>
          <p:cNvSpPr/>
          <p:nvPr/>
        </p:nvSpPr>
        <p:spPr>
          <a:xfrm>
            <a:off x="9738360" y="4526280"/>
            <a:ext cx="1280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AAB8CC"/>
                </a:solidFill>
              </a:rPr>
              <a:t>Axis of Evil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960120" y="5394960"/>
            <a:ext cx="10058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8B84E"/>
                </a:solidFill>
              </a:rPr>
              <a:t>Ders notu: Kısa vadeli işbirliği, derin kurumsal güvensizlik ve iç siyasal maliyetler nedeniyle kalıcı diplomatik açılıma dönüşmedi.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7" name="Text 25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17</a:t>
            </a:r>
            <a:endParaRPr lang="en-US" sz="5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“Axis of Evil”: söylem bir dış politika aracıdır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29 Ocak 2002 konuşması, İran’ı terör, kitle imha silahları ve rejim tehdidi üçgenine yerleştirdi.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C84F4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eek2_assets/bush_sotu_2002.jpg"/>
          <p:cNvPicPr>
            <a:picLocks noChangeAspect="1"/>
          </p:cNvPicPr>
          <p:nvPr/>
        </p:nvPicPr>
        <p:blipFill>
          <a:blip r:embed="rId3"/>
          <a:srcRect l="5301" r="5301"/>
          <a:stretch/>
        </p:blipFill>
        <p:spPr>
          <a:xfrm>
            <a:off x="685800" y="1417320"/>
            <a:ext cx="3840480" cy="28346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85800" y="4407408"/>
            <a:ext cx="3840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i="1" dirty="0">
                <a:solidFill>
                  <a:srgbClr val="7D8EA8"/>
                </a:solidFill>
              </a:rPr>
              <a:t>George W. Bush, 2002 State of the Union. Wikimedia Commons.</a:t>
            </a:r>
            <a:endParaRPr lang="en-US" sz="580" dirty="0"/>
          </a:p>
        </p:txBody>
      </p:sp>
      <p:sp>
        <p:nvSpPr>
          <p:cNvPr id="9" name="Shape 6"/>
          <p:cNvSpPr/>
          <p:nvPr/>
        </p:nvSpPr>
        <p:spPr>
          <a:xfrm>
            <a:off x="4892040" y="1417320"/>
            <a:ext cx="6172200" cy="777240"/>
          </a:xfrm>
          <a:prstGeom prst="roundRect">
            <a:avLst>
              <a:gd name="adj" fmla="val 4706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5029200" y="143560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84F45"/>
                </a:solidFill>
              </a:rPr>
              <a:t>“</a:t>
            </a:r>
            <a:endParaRPr lang="en-US" sz="3000" dirty="0"/>
          </a:p>
        </p:txBody>
      </p:sp>
      <p:sp>
        <p:nvSpPr>
          <p:cNvPr id="11" name="Text 8"/>
          <p:cNvSpPr/>
          <p:nvPr/>
        </p:nvSpPr>
        <p:spPr>
          <a:xfrm>
            <a:off x="5394960" y="1581912"/>
            <a:ext cx="5486400" cy="4846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F5F7FA"/>
                </a:solidFill>
              </a:rPr>
              <a:t>“States like these, and their terrorist allies, constitute an axis of evil…”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4983480" y="2560320"/>
            <a:ext cx="5989320" cy="16459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520" dirty="0">
                <a:solidFill>
                  <a:srgbClr val="F5F7FA"/>
                </a:solidFill>
              </a:rPr>
              <a:t>İran, Irak ve Kuzey Kore aynı söylemsel kategoriye yerleştirildi.</a:t>
            </a:r>
            <a:endParaRPr lang="en-US" sz="1520" dirty="0"/>
          </a:p>
          <a:p>
            <a:r>
              <a:rPr lang="en-US" sz="1520" dirty="0">
                <a:solidFill>
                  <a:srgbClr val="F5F7FA"/>
                </a:solidFill>
              </a:rPr>
              <a:t>Bu dil, tehdidi tek tek olaylardan çıkarıp rejim tipi ve niyet sorununa bağladı.</a:t>
            </a:r>
            <a:endParaRPr lang="en-US" sz="1520" dirty="0"/>
          </a:p>
          <a:p>
            <a:r>
              <a:rPr lang="en-US" sz="1520" dirty="0">
                <a:solidFill>
                  <a:srgbClr val="F5F7FA"/>
                </a:solidFill>
              </a:rPr>
              <a:t>İran açısından mesaj açıktı: ABD, rejim güvenliğine yönelik nihai tehdittir.</a:t>
            </a:r>
            <a:endParaRPr lang="en-US" sz="1520" dirty="0"/>
          </a:p>
        </p:txBody>
      </p:sp>
      <p:sp>
        <p:nvSpPr>
          <p:cNvPr id="13" name="Shape 10"/>
          <p:cNvSpPr/>
          <p:nvPr/>
        </p:nvSpPr>
        <p:spPr>
          <a:xfrm>
            <a:off x="4983480" y="4617720"/>
            <a:ext cx="2560320" cy="777240"/>
          </a:xfrm>
          <a:prstGeom prst="roundRect">
            <a:avLst>
              <a:gd name="adj" fmla="val 9412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5148072" y="4764024"/>
            <a:ext cx="22311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4F45"/>
                </a:solidFill>
              </a:rPr>
              <a:t>Söylem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5148072" y="5093208"/>
            <a:ext cx="2231136" cy="2103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Tehdit tanımı genişler.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8001000" y="4617720"/>
            <a:ext cx="2560320" cy="777240"/>
          </a:xfrm>
          <a:prstGeom prst="roundRect">
            <a:avLst>
              <a:gd name="adj" fmla="val 9412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4"/>
          <p:cNvSpPr/>
          <p:nvPr/>
        </p:nvSpPr>
        <p:spPr>
          <a:xfrm>
            <a:off x="8165592" y="4764024"/>
            <a:ext cx="22311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Politika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8165592" y="5093208"/>
            <a:ext cx="2231136" cy="2103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Baskı araçları meşrulaşır.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0" name="Text 17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18</a:t>
            </a:r>
            <a:endParaRPr lang="en-US" sz="5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2003 Irak işgali: İran için beklenmeyen stratejik açılım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ABD, Saddam’ı devirdi; fakat İran’ın Batı sınırındaki en büyük devlet rakibini de ortadan kaldırmış oldu.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6973E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eek2_assets/iraq_2003_map.png"/>
          <p:cNvPicPr>
            <a:picLocks noChangeAspect="1"/>
          </p:cNvPicPr>
          <p:nvPr/>
        </p:nvPicPr>
        <p:blipFill>
          <a:blip r:embed="rId3"/>
          <a:srcRect t="830" b="830"/>
          <a:stretch/>
        </p:blipFill>
        <p:spPr>
          <a:xfrm>
            <a:off x="594360" y="1325880"/>
            <a:ext cx="5166360" cy="39319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03504" y="5440680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i="1" dirty="0">
                <a:solidFill>
                  <a:srgbClr val="7D8EA8"/>
                </a:solidFill>
              </a:rPr>
              <a:t>2003 Irak işgali haritası, West Point / Wikimedia Commons.</a:t>
            </a:r>
            <a:endParaRPr lang="en-US" sz="580" dirty="0"/>
          </a:p>
        </p:txBody>
      </p:sp>
      <p:sp>
        <p:nvSpPr>
          <p:cNvPr id="9" name="Text 6"/>
          <p:cNvSpPr/>
          <p:nvPr/>
        </p:nvSpPr>
        <p:spPr>
          <a:xfrm>
            <a:off x="6217920" y="1325880"/>
            <a:ext cx="1143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b="1" dirty="0">
                <a:solidFill>
                  <a:srgbClr val="D8B84E"/>
                </a:solidFill>
              </a:rPr>
              <a:t>ÜÇ SONUÇ</a:t>
            </a:r>
            <a:endParaRPr lang="en-US" sz="650" dirty="0"/>
          </a:p>
        </p:txBody>
      </p:sp>
      <p:sp>
        <p:nvSpPr>
          <p:cNvPr id="10" name="Shape 7"/>
          <p:cNvSpPr/>
          <p:nvPr/>
        </p:nvSpPr>
        <p:spPr>
          <a:xfrm>
            <a:off x="6217920" y="1691640"/>
            <a:ext cx="4800600" cy="731520"/>
          </a:xfrm>
          <a:prstGeom prst="roundRect">
            <a:avLst>
              <a:gd name="adj" fmla="val 10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8"/>
          <p:cNvSpPr/>
          <p:nvPr/>
        </p:nvSpPr>
        <p:spPr>
          <a:xfrm>
            <a:off x="6382512" y="1837944"/>
            <a:ext cx="44714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1 · Rakibin çöküşü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6382512" y="2167128"/>
            <a:ext cx="4471416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Saddam rejimi İran’ın bölgesel rakibiydi; işgal bu rakibi kaldırdı.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6217920" y="2651760"/>
            <a:ext cx="4800600" cy="731520"/>
          </a:xfrm>
          <a:prstGeom prst="roundRect">
            <a:avLst>
              <a:gd name="adj" fmla="val 10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6382512" y="2798064"/>
            <a:ext cx="44714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4B7A3"/>
                </a:solidFill>
              </a:rPr>
              <a:t>2 · Şii siyasetin yükselişi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6382512" y="3127248"/>
            <a:ext cx="4471416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Irak’ın yeni siyasal düzeni İran’a yakın aktörler için alan açtı.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6217920" y="3611880"/>
            <a:ext cx="4800600" cy="731520"/>
          </a:xfrm>
          <a:prstGeom prst="roundRect">
            <a:avLst>
              <a:gd name="adj" fmla="val 10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4"/>
          <p:cNvSpPr/>
          <p:nvPr/>
        </p:nvSpPr>
        <p:spPr>
          <a:xfrm>
            <a:off x="6382512" y="3758184"/>
            <a:ext cx="44714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973E8"/>
                </a:solidFill>
              </a:rPr>
              <a:t>3 · ABD’nin bataklığı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6382512" y="4087368"/>
            <a:ext cx="4471416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ABD’nin Irak’ta yoğunlaşması, İran’a manevra alanı sağladı.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6355080" y="5047488"/>
            <a:ext cx="4480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D8B84E"/>
                </a:solidFill>
              </a:rPr>
              <a:t>Paradoks: ABD’nin İran’ı çevreleme stratejisi, Irak’ta İran’ın bölgesel nüfuzunu artıran koşullar üretti.</a:t>
            </a:r>
            <a:endParaRPr lang="en-US" sz="1260" dirty="0"/>
          </a:p>
        </p:txBody>
      </p:sp>
      <p:sp>
        <p:nvSpPr>
          <p:cNvPr id="20" name="Text 17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1" name="Text 18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19</a:t>
            </a:r>
            <a:endParaRPr lang="en-US" sz="5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Dört haftalık ders yolu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Birinci hafta kırılma anını, ikinci hafta düşmanlığın kurumsallaşmasını inceler.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D8B8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594360" y="1600200"/>
            <a:ext cx="2331720" cy="2834640"/>
          </a:xfrm>
          <a:prstGeom prst="roundRect">
            <a:avLst>
              <a:gd name="adj" fmla="val 3137"/>
            </a:avLst>
          </a:prstGeom>
          <a:solidFill>
            <a:srgbClr val="111E31"/>
          </a:solidFill>
          <a:ln w="10160">
            <a:solidFill>
              <a:srgbClr val="D8B8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822960" y="187452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D8B84E"/>
                </a:solidFill>
              </a:rPr>
              <a:t>1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822960" y="2423160"/>
            <a:ext cx="1463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5F7FA"/>
                </a:solidFill>
              </a:rPr>
              <a:t>1953–1979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822960" y="2926080"/>
            <a:ext cx="1783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AAB8CC"/>
                </a:solidFill>
              </a:rPr>
              <a:t>Darbe, Şah ittifakı, devrim, rehine krizi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3383280" y="1600200"/>
            <a:ext cx="2331720" cy="2834640"/>
          </a:xfrm>
          <a:prstGeom prst="roundRect">
            <a:avLst>
              <a:gd name="adj" fmla="val 3137"/>
            </a:avLst>
          </a:prstGeom>
          <a:solidFill>
            <a:srgbClr val="18273F"/>
          </a:solidFill>
          <a:ln w="22860">
            <a:solidFill>
              <a:srgbClr val="D7795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10"/>
          <p:cNvSpPr/>
          <p:nvPr/>
        </p:nvSpPr>
        <p:spPr>
          <a:xfrm>
            <a:off x="3611880" y="187452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D77952"/>
                </a:solidFill>
              </a:rPr>
              <a:t>2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3611880" y="2423160"/>
            <a:ext cx="1463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5F7FA"/>
                </a:solidFill>
              </a:rPr>
              <a:t>1979–2003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3611880" y="2926080"/>
            <a:ext cx="1783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AAB8CC"/>
                </a:solidFill>
              </a:rPr>
              <a:t>Savaş, yaptırımlar, vekiller, güvenlik ikilemi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6172200" y="1600200"/>
            <a:ext cx="2331720" cy="2834640"/>
          </a:xfrm>
          <a:prstGeom prst="roundRect">
            <a:avLst>
              <a:gd name="adj" fmla="val 3137"/>
            </a:avLst>
          </a:prstGeom>
          <a:solidFill>
            <a:srgbClr val="111E31"/>
          </a:solidFill>
          <a:ln w="1016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6400800" y="187452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4B7A3"/>
                </a:solidFill>
              </a:rPr>
              <a:t>3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6400800" y="2423160"/>
            <a:ext cx="1463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5F7FA"/>
                </a:solidFill>
              </a:rPr>
              <a:t>2003–2024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400800" y="2926080"/>
            <a:ext cx="1783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AAB8CC"/>
                </a:solidFill>
              </a:rPr>
              <a:t>Nükleer kriz, JCPOA, maksimum baskı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8961120" y="1600200"/>
            <a:ext cx="2331720" cy="2834640"/>
          </a:xfrm>
          <a:prstGeom prst="roundRect">
            <a:avLst>
              <a:gd name="adj" fmla="val 3137"/>
            </a:avLst>
          </a:prstGeom>
          <a:solidFill>
            <a:srgbClr val="111E31"/>
          </a:solidFill>
          <a:ln w="10160">
            <a:solidFill>
              <a:srgbClr val="6973E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8"/>
          <p:cNvSpPr/>
          <p:nvPr/>
        </p:nvSpPr>
        <p:spPr>
          <a:xfrm>
            <a:off x="9189720" y="187452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6973E8"/>
                </a:solidFill>
              </a:rPr>
              <a:t>4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9189720" y="2423160"/>
            <a:ext cx="1463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5F7FA"/>
                </a:solidFill>
              </a:rPr>
              <a:t>2025–2026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9189720" y="2926080"/>
            <a:ext cx="1783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AAB8CC"/>
                </a:solidFill>
              </a:rPr>
              <a:t>Savaş, Hürmüz, bölgesel sonuçlar</a:t>
            </a: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914400" y="5074920"/>
            <a:ext cx="10149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8B84E"/>
                </a:solidFill>
              </a:rPr>
              <a:t>Bugünkü hedef: “düşmanlık” sözcüğünü tekil duygu gibi değil, kurumlar, hatıralar, yaptırımlar, güvenlik pratikleri ve anlatılar bütünü olarak okumak.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5" name="Text 23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2</a:t>
            </a:r>
            <a:endParaRPr lang="en-US" sz="58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Teorik okuma: güvenlik ikilemi ve kurumsallaşmış düşmanlık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Realist açıdan iki tarafın savunma hamleleri, karşı tarafta saldırgan niyetin kanıtı gibi okunur.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2514600" y="2194560"/>
            <a:ext cx="3566160" cy="0"/>
          </a:xfrm>
          <a:prstGeom prst="line">
            <a:avLst/>
          </a:prstGeom>
          <a:noFill/>
          <a:ln w="17780">
            <a:solidFill>
              <a:srgbClr val="26384F"/>
            </a:solidFill>
            <a:prstDash val="solid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8" name="Shape 6"/>
          <p:cNvSpPr/>
          <p:nvPr/>
        </p:nvSpPr>
        <p:spPr>
          <a:xfrm>
            <a:off x="6263640" y="2194560"/>
            <a:ext cx="0" cy="2377440"/>
          </a:xfrm>
          <a:prstGeom prst="line">
            <a:avLst/>
          </a:prstGeom>
          <a:noFill/>
          <a:ln w="17780">
            <a:solidFill>
              <a:srgbClr val="26384F"/>
            </a:solidFill>
            <a:prstDash val="solid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9" name="Shape 7"/>
          <p:cNvSpPr/>
          <p:nvPr/>
        </p:nvSpPr>
        <p:spPr>
          <a:xfrm>
            <a:off x="6263640" y="4572000"/>
            <a:ext cx="0" cy="0"/>
          </a:xfrm>
          <a:prstGeom prst="line">
            <a:avLst/>
          </a:prstGeom>
          <a:noFill/>
          <a:ln w="17780">
            <a:solidFill>
              <a:srgbClr val="26384F"/>
            </a:solidFill>
            <a:prstDash val="solid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0" name="Shape 8"/>
          <p:cNvSpPr/>
          <p:nvPr/>
        </p:nvSpPr>
        <p:spPr>
          <a:xfrm>
            <a:off x="2514600" y="4572000"/>
            <a:ext cx="0" cy="0"/>
          </a:xfrm>
          <a:prstGeom prst="line">
            <a:avLst/>
          </a:prstGeom>
          <a:noFill/>
          <a:ln w="17780">
            <a:solidFill>
              <a:srgbClr val="26384F"/>
            </a:solidFill>
            <a:prstDash val="solid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1" name="Shape 9"/>
          <p:cNvSpPr/>
          <p:nvPr/>
        </p:nvSpPr>
        <p:spPr>
          <a:xfrm>
            <a:off x="1280160" y="1828800"/>
            <a:ext cx="2468880" cy="731520"/>
          </a:xfrm>
          <a:prstGeom prst="roundRect">
            <a:avLst>
              <a:gd name="adj" fmla="val 7500"/>
            </a:avLst>
          </a:prstGeom>
          <a:solidFill>
            <a:srgbClr val="111E31"/>
          </a:solidFill>
          <a:ln w="1524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10"/>
          <p:cNvSpPr/>
          <p:nvPr/>
        </p:nvSpPr>
        <p:spPr>
          <a:xfrm>
            <a:off x="1371600" y="2075688"/>
            <a:ext cx="2286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24B7A3"/>
                </a:solidFill>
              </a:rPr>
              <a:t>İran: rejim güvenliği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5029200" y="1828800"/>
            <a:ext cx="2468880" cy="731520"/>
          </a:xfrm>
          <a:prstGeom prst="roundRect">
            <a:avLst>
              <a:gd name="adj" fmla="val 7500"/>
            </a:avLst>
          </a:prstGeom>
          <a:solidFill>
            <a:srgbClr val="111E31"/>
          </a:solidFill>
          <a:ln w="15240">
            <a:solidFill>
              <a:srgbClr val="D7795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5120640" y="2075688"/>
            <a:ext cx="2286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D77952"/>
                </a:solidFill>
              </a:rPr>
              <a:t>ABD: çevreleme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5029200" y="4206240"/>
            <a:ext cx="2468880" cy="731520"/>
          </a:xfrm>
          <a:prstGeom prst="roundRect">
            <a:avLst>
              <a:gd name="adj" fmla="val 7500"/>
            </a:avLst>
          </a:prstGeom>
          <a:solidFill>
            <a:srgbClr val="111E31"/>
          </a:solidFill>
          <a:ln w="15240">
            <a:solidFill>
              <a:srgbClr val="C84F4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5120640" y="4453128"/>
            <a:ext cx="2286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C84F45"/>
                </a:solidFill>
              </a:rPr>
              <a:t>İran: vekil/füze kapasitesi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1280160" y="4206240"/>
            <a:ext cx="2468880" cy="731520"/>
          </a:xfrm>
          <a:prstGeom prst="roundRect">
            <a:avLst>
              <a:gd name="adj" fmla="val 7500"/>
            </a:avLst>
          </a:prstGeom>
          <a:solidFill>
            <a:srgbClr val="111E31"/>
          </a:solidFill>
          <a:ln w="15240">
            <a:solidFill>
              <a:srgbClr val="6973E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6"/>
          <p:cNvSpPr/>
          <p:nvPr/>
        </p:nvSpPr>
        <p:spPr>
          <a:xfrm>
            <a:off x="1371600" y="4453128"/>
            <a:ext cx="2286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6973E8"/>
                </a:solidFill>
              </a:rPr>
              <a:t>ABD: yaptırım/askerî varlık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7589520" y="1600200"/>
            <a:ext cx="1143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b="1" dirty="0">
                <a:solidFill>
                  <a:srgbClr val="D8B84E"/>
                </a:solidFill>
              </a:rPr>
              <a:t>YÜKSEK LISANS SORUSU</a:t>
            </a:r>
            <a:endParaRPr lang="en-US" sz="650" dirty="0"/>
          </a:p>
        </p:txBody>
      </p:sp>
      <p:sp>
        <p:nvSpPr>
          <p:cNvPr id="20" name="Text 18"/>
          <p:cNvSpPr/>
          <p:nvPr/>
        </p:nvSpPr>
        <p:spPr>
          <a:xfrm>
            <a:off x="7589520" y="1965960"/>
            <a:ext cx="3840480" cy="21488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410" dirty="0">
                <a:solidFill>
                  <a:srgbClr val="F5F7FA"/>
                </a:solidFill>
              </a:rPr>
              <a:t>Güvenlik ikilemi “niyetleri” değil, niyetlerin nasıl yorumlandığını açıklar.</a:t>
            </a:r>
            <a:endParaRPr lang="en-US" sz="1410" dirty="0"/>
          </a:p>
          <a:p>
            <a:r>
              <a:rPr lang="en-US" sz="1410" dirty="0">
                <a:solidFill>
                  <a:srgbClr val="F5F7FA"/>
                </a:solidFill>
              </a:rPr>
              <a:t>Kurumsallaşma: tehdit algısı kişilere bağlı olmaktan çıkar, bürokrasi ve hukuk içinde tekrar üretilir.</a:t>
            </a:r>
            <a:endParaRPr lang="en-US" sz="1410" dirty="0"/>
          </a:p>
          <a:p>
            <a:r>
              <a:rPr lang="en-US" sz="1410" dirty="0">
                <a:solidFill>
                  <a:srgbClr val="F5F7FA"/>
                </a:solidFill>
              </a:rPr>
              <a:t>Bu yüzden lider değişse bile kriz mantığı çoğu zaman devam eder.</a:t>
            </a:r>
            <a:endParaRPr lang="en-US" sz="1410" dirty="0"/>
          </a:p>
        </p:txBody>
      </p:sp>
      <p:sp>
        <p:nvSpPr>
          <p:cNvPr id="21" name="Text 19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2" name="Text 20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20</a:t>
            </a:r>
            <a:endParaRPr lang="en-US" sz="58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Hafta 2 kapanış tezi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1979–2003 dönemi, bugünkü krizin yalnızca arka planı değil, onun kurumsal mantığını kuran dönemdir.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D8B8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868680" y="1508760"/>
            <a:ext cx="10424160" cy="1051560"/>
          </a:xfrm>
          <a:prstGeom prst="roundRect">
            <a:avLst>
              <a:gd name="adj" fmla="val 3478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1005840" y="152704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D8B84E"/>
                </a:solidFill>
              </a:rPr>
              <a:t>“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1371600" y="1673352"/>
            <a:ext cx="9738360" cy="7589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F5F7FA"/>
                </a:solidFill>
              </a:rPr>
              <a:t>ABD için İran: rehine krizi, vekil aktörler, nükleer belirsizlik ve bölgesel revizyonizm. İran için ABD: darbe hafızası, Saddam’a destek, yaptırımlar, deniz savaşı ve rejim tehdidi.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1005840" y="3017520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D77952"/>
                </a:solidFill>
              </a:rPr>
              <a:t>Hafıza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2286000" y="3017520"/>
            <a:ext cx="8686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Olaylar yalnızca yaşanmadı; iki ülkede kolektif siyasal anlatıya dönüştü.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1005840" y="367588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4B7A3"/>
                </a:solidFill>
              </a:rPr>
              <a:t>Kurum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2286000" y="3675888"/>
            <a:ext cx="8686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Yaptırımlar, askerî varlık ve terör listeleri düşmanlığı rutine bağladı.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1005840" y="4334256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C84F45"/>
                </a:solidFill>
              </a:rPr>
              <a:t>Asimetri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2286000" y="4334256"/>
            <a:ext cx="8686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İran zayıflığı vekil aktörler, füzeler ve bölgesel ağlarla telafi etmeye çalıştı.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1005840" y="4992624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6973E8"/>
                </a:solidFill>
              </a:rPr>
              <a:t>Eşik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2286000" y="4992624"/>
            <a:ext cx="8686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2003 Irak işgali, üçüncü haftanın nükleer ve bölgesel rekabet dönemine geçiş kapısıdır.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960120" y="5715000"/>
            <a:ext cx="10241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80" b="1" dirty="0">
                <a:solidFill>
                  <a:srgbClr val="D8B84E"/>
                </a:solidFill>
              </a:rPr>
              <a:t>Gelecek hafta: 2003 sonrası nükleer dosya, Irak/Suriye/Lübnan/Yemen hattı, JCPOA ve maksimum baskı.</a:t>
            </a:r>
            <a:endParaRPr lang="en-US" sz="1180" dirty="0"/>
          </a:p>
        </p:txBody>
      </p:sp>
      <p:sp>
        <p:nvSpPr>
          <p:cNvPr id="19" name="Text 17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0" name="Text 18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21</a:t>
            </a:r>
            <a:endParaRPr lang="en-US" sz="58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Okuma / izleme önerileri ve kaynakça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Sunumun dayandığı temel kaynaklar ve öğrenciler için ileri okuma önerileri.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Text 5"/>
          <p:cNvSpPr/>
          <p:nvPr/>
        </p:nvSpPr>
        <p:spPr>
          <a:xfrm>
            <a:off x="685800" y="1417320"/>
            <a:ext cx="10972800" cy="4023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80" dirty="0">
                <a:solidFill>
                  <a:srgbClr val="F5F7FA"/>
                </a:solidFill>
              </a:rPr>
              <a:t>Abrahamian, E. (2008). A History of Modern Iran. Cambridge University Press.</a:t>
            </a:r>
            <a:endParaRPr lang="en-US" sz="880" dirty="0"/>
          </a:p>
          <a:p>
            <a:pPr marL="0" indent="0">
              <a:buNone/>
            </a:pPr>
            <a:r>
              <a:rPr lang="en-US" sz="880" dirty="0">
                <a:solidFill>
                  <a:srgbClr val="F5F7FA"/>
                </a:solidFill>
              </a:rPr>
              <a:t>Battle, J. (Ed.). (2003). Shaking Hands with Saddam Hussein: The U.S. Tilts toward Iraq, 1980–1984. National Security Archive.</a:t>
            </a:r>
            <a:endParaRPr lang="en-US" sz="880" dirty="0"/>
          </a:p>
          <a:p>
            <a:pPr marL="0" indent="0">
              <a:buNone/>
            </a:pPr>
            <a:r>
              <a:rPr lang="en-US" sz="880" dirty="0">
                <a:solidFill>
                  <a:srgbClr val="F5F7FA"/>
                </a:solidFill>
              </a:rPr>
              <a:t>Gause, F. G. III. (1994). The Illogic of Dual Containment. Foreign Affairs, 73(2), 56–66.</a:t>
            </a:r>
            <a:endParaRPr lang="en-US" sz="880" dirty="0"/>
          </a:p>
          <a:p>
            <a:pPr marL="0" indent="0">
              <a:buNone/>
            </a:pPr>
            <a:r>
              <a:rPr lang="en-US" sz="880" dirty="0">
                <a:solidFill>
                  <a:srgbClr val="F5F7FA"/>
                </a:solidFill>
              </a:rPr>
              <a:t>Indyk, M. (1993/1999). U.S. Policy Toward the Middle East. Washington Institute / U.S. Department of State.</a:t>
            </a:r>
            <a:endParaRPr lang="en-US" sz="880" dirty="0"/>
          </a:p>
          <a:p>
            <a:pPr marL="0" indent="0">
              <a:buNone/>
            </a:pPr>
            <a:r>
              <a:rPr lang="en-US" sz="880" dirty="0">
                <a:solidFill>
                  <a:srgbClr val="F5F7FA"/>
                </a:solidFill>
              </a:rPr>
              <a:t>Katzman, K. (2006). The Iran-Libya Sanctions Act (ILSA). Congressional Research Service.</a:t>
            </a:r>
            <a:endParaRPr lang="en-US" sz="880" dirty="0"/>
          </a:p>
          <a:p>
            <a:pPr marL="0" indent="0">
              <a:buNone/>
            </a:pPr>
            <a:r>
              <a:rPr lang="en-US" sz="880" dirty="0">
                <a:solidFill>
                  <a:srgbClr val="F5F7FA"/>
                </a:solidFill>
              </a:rPr>
              <a:t>Naval History and Heritage Command. (2018). H-018-1: Tanker War / Operation Earnest Will.</a:t>
            </a:r>
            <a:endParaRPr lang="en-US" sz="880" dirty="0"/>
          </a:p>
          <a:p>
            <a:pPr marL="0" indent="0">
              <a:buNone/>
            </a:pPr>
            <a:r>
              <a:rPr lang="en-US" sz="880" dirty="0">
                <a:solidFill>
                  <a:srgbClr val="F5F7FA"/>
                </a:solidFill>
              </a:rPr>
              <a:t>U.S. Department of State, Office of the Historian. The Iranian Hostage Crisis.</a:t>
            </a:r>
            <a:endParaRPr lang="en-US" sz="880" dirty="0"/>
          </a:p>
          <a:p>
            <a:pPr marL="0" indent="0">
              <a:buNone/>
            </a:pPr>
            <a:r>
              <a:rPr lang="en-US" sz="880" dirty="0">
                <a:solidFill>
                  <a:srgbClr val="F5F7FA"/>
                </a:solidFill>
              </a:rPr>
              <a:t>George W. Bush White House Archives. (2002). State of the Union Address.</a:t>
            </a:r>
            <a:endParaRPr lang="en-US" sz="880" dirty="0"/>
          </a:p>
          <a:p>
            <a:pPr marL="0" indent="0">
              <a:buNone/>
            </a:pPr>
            <a:r>
              <a:rPr lang="en-US" sz="880" dirty="0">
                <a:solidFill>
                  <a:srgbClr val="F5F7FA"/>
                </a:solidFill>
              </a:rPr>
              <a:t>Takeyh, R. (2009). Guardians of the Revolution. Oxford University Press.</a:t>
            </a:r>
            <a:endParaRPr lang="en-US" sz="880" dirty="0"/>
          </a:p>
          <a:p>
            <a:pPr marL="0" indent="0">
              <a:buNone/>
            </a:pPr>
            <a:r>
              <a:rPr lang="en-US" sz="880" dirty="0">
                <a:solidFill>
                  <a:srgbClr val="F5F7FA"/>
                </a:solidFill>
              </a:rPr>
              <a:t>Pollack, K. M. (2004). The Persian Puzzle. Random House.</a:t>
            </a:r>
            <a:endParaRPr lang="en-US" sz="880" dirty="0"/>
          </a:p>
        </p:txBody>
      </p:sp>
      <p:sp>
        <p:nvSpPr>
          <p:cNvPr id="8" name="Text 6"/>
          <p:cNvSpPr/>
          <p:nvPr/>
        </p:nvSpPr>
        <p:spPr>
          <a:xfrm>
            <a:off x="685800" y="5669280"/>
            <a:ext cx="10332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60" dirty="0">
                <a:solidFill>
                  <a:srgbClr val="AAB8CC"/>
                </a:solidFill>
              </a:rPr>
              <a:t>Görsel kaynakları: Wikimedia Commons / U.S. Navy / White House / West Point / public domain görselleri.</a:t>
            </a:r>
            <a:endParaRPr lang="en-US" sz="860" dirty="0"/>
          </a:p>
        </p:txBody>
      </p:sp>
      <p:sp>
        <p:nvSpPr>
          <p:cNvPr id="9" name="Text 7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10" name="Text 8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22</a:t>
            </a:r>
            <a:endParaRPr lang="en-US" sz="5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 haftanın ana sorusu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1979 sonrasında İran–ABD ilişkilerinde düşmanlık nasıl “olağan diplomasi”nin yerine geçti?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777240" y="1600200"/>
            <a:ext cx="10515600" cy="960120"/>
          </a:xfrm>
          <a:prstGeom prst="roundRect">
            <a:avLst>
              <a:gd name="adj" fmla="val 381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914400" y="161848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24B7A3"/>
                </a:solidFill>
              </a:rPr>
              <a:t>“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1280160" y="1764792"/>
            <a:ext cx="9829800" cy="6675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F5F7FA"/>
                </a:solidFill>
              </a:rPr>
              <a:t>İran–ABD ilişkisi yalnızca karşılıklı tehditlerden değil, aynı zamanda tekrarlanan krizlerin ürettiği hafızadan, hukukî yaptırım rejimlerinden ve güvenlik kurumlarından oluştu.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777240" y="3063240"/>
            <a:ext cx="2423160" cy="1234440"/>
          </a:xfrm>
          <a:prstGeom prst="roundRect">
            <a:avLst>
              <a:gd name="adj" fmla="val 5926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941832" y="3209544"/>
            <a:ext cx="20939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Hafıza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941832" y="3538728"/>
            <a:ext cx="2093976" cy="6675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Rehine krizi ve Iran Air 655 gibi olaylar, iki tarafın birbirini okuma biçimini kalıcılaştırdı.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3493008" y="3063240"/>
            <a:ext cx="2423160" cy="1234440"/>
          </a:xfrm>
          <a:prstGeom prst="roundRect">
            <a:avLst>
              <a:gd name="adj" fmla="val 5926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3657600" y="3209544"/>
            <a:ext cx="20939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4F45"/>
                </a:solidFill>
              </a:rPr>
              <a:t>Savaş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3657600" y="3538728"/>
            <a:ext cx="2093976" cy="6675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İran-Irak Savaşı, İran için kuşatılma ve yalnız bırakılma anlatısını güçlendirdi.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199632" y="3063240"/>
            <a:ext cx="2423160" cy="1234440"/>
          </a:xfrm>
          <a:prstGeom prst="roundRect">
            <a:avLst>
              <a:gd name="adj" fmla="val 5926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5"/>
          <p:cNvSpPr/>
          <p:nvPr/>
        </p:nvSpPr>
        <p:spPr>
          <a:xfrm>
            <a:off x="6364224" y="3209544"/>
            <a:ext cx="20939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8B84E"/>
                </a:solidFill>
              </a:rPr>
              <a:t>Yaptırım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364224" y="3538728"/>
            <a:ext cx="2093976" cy="6675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ABD açısından İran bir diplomasi dosyası değil, “davranış değiştirme” meselesi hâline geldi.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8897112" y="3063240"/>
            <a:ext cx="2423160" cy="1234440"/>
          </a:xfrm>
          <a:prstGeom prst="roundRect">
            <a:avLst>
              <a:gd name="adj" fmla="val 5926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8"/>
          <p:cNvSpPr/>
          <p:nvPr/>
        </p:nvSpPr>
        <p:spPr>
          <a:xfrm>
            <a:off x="9061704" y="3209544"/>
            <a:ext cx="20939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973E8"/>
                </a:solidFill>
              </a:rPr>
              <a:t>Securitization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9061704" y="3538728"/>
            <a:ext cx="2093976" cy="6675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2001 sonrası İran, terör ve kitle imha silahları söylemine eklemlendi.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1005840" y="507492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5F7FA"/>
                </a:solidFill>
              </a:rPr>
              <a:t>Ders sorusu: 2003 Irak işgali İran’ı zayıflattı mı, yoksa istemeden güçlendirdi mi?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4" name="Text 22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3</a:t>
            </a:r>
            <a:endParaRPr lang="en-US" sz="5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Devrimden devlete: dış politikanın yeni dili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İran İslam Cumhuriyeti, meşruiyetini yalnızca rejim değişikliğinden değil, anti-emperyalist bir anlatıdan da kurdu.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D7795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eek2_assets/khomeini_mehrabad.jpg"/>
          <p:cNvPicPr>
            <a:picLocks noChangeAspect="1"/>
          </p:cNvPicPr>
          <p:nvPr/>
        </p:nvPicPr>
        <p:blipFill>
          <a:blip r:embed="rId3"/>
          <a:srcRect t="21468" b="21468"/>
          <a:stretch/>
        </p:blipFill>
        <p:spPr>
          <a:xfrm>
            <a:off x="594360" y="1417320"/>
            <a:ext cx="3749040" cy="44805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12648" y="5961888"/>
            <a:ext cx="3749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i="1" dirty="0">
                <a:solidFill>
                  <a:srgbClr val="7D8EA8"/>
                </a:solidFill>
              </a:rPr>
              <a:t>Humeyni’nin İran’a dönüşü, 1979. Wikimedia Commons.</a:t>
            </a:r>
            <a:endParaRPr lang="en-US" sz="580" dirty="0"/>
          </a:p>
        </p:txBody>
      </p:sp>
      <p:sp>
        <p:nvSpPr>
          <p:cNvPr id="9" name="Text 6"/>
          <p:cNvSpPr/>
          <p:nvPr/>
        </p:nvSpPr>
        <p:spPr>
          <a:xfrm>
            <a:off x="4800600" y="1508760"/>
            <a:ext cx="6492240" cy="18288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600" dirty="0">
                <a:solidFill>
                  <a:srgbClr val="F5F7FA"/>
                </a:solidFill>
              </a:rPr>
              <a:t>“Ne Doğu ne Batı”: bağımsızlık ve devrimci egemenlik iddiası</a:t>
            </a:r>
            <a:endParaRPr lang="en-US" sz="1600" dirty="0"/>
          </a:p>
          <a:p>
            <a:r>
              <a:rPr lang="en-US" sz="1600" dirty="0">
                <a:solidFill>
                  <a:srgbClr val="F5F7FA"/>
                </a:solidFill>
              </a:rPr>
              <a:t>ABD, Şah rejiminin hamisi ve 1953 darbesinin faili olarak kodlandı</a:t>
            </a:r>
            <a:endParaRPr lang="en-US" sz="1600" dirty="0"/>
          </a:p>
          <a:p>
            <a:r>
              <a:rPr lang="en-US" sz="1600" dirty="0">
                <a:solidFill>
                  <a:srgbClr val="F5F7FA"/>
                </a:solidFill>
              </a:rPr>
              <a:t>Dış politika, rejim güvenliği ile devrimci kimliğin birleştiği bir alana dönüştü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846320" y="3977640"/>
            <a:ext cx="2011680" cy="914400"/>
          </a:xfrm>
          <a:prstGeom prst="roundRect">
            <a:avLst>
              <a:gd name="adj" fmla="val 8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8"/>
          <p:cNvSpPr/>
          <p:nvPr/>
        </p:nvSpPr>
        <p:spPr>
          <a:xfrm>
            <a:off x="5010912" y="4123944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8B84E"/>
                </a:solidFill>
              </a:rPr>
              <a:t>Rejim güvenliği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5010912" y="4453128"/>
            <a:ext cx="1682496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fontScale="925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İç muhalefet ve dış müdahale korkusu birlikte okunur.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7178040" y="3977640"/>
            <a:ext cx="2011680" cy="914400"/>
          </a:xfrm>
          <a:prstGeom prst="roundRect">
            <a:avLst>
              <a:gd name="adj" fmla="val 8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7342632" y="4123944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4B7A3"/>
                </a:solidFill>
              </a:rPr>
              <a:t>Devrimci kimlik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7342632" y="4453128"/>
            <a:ext cx="1682496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fontScale="925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Mazlumların savunusu ve anti-emperyalizm merkezi temadır.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9509760" y="3977640"/>
            <a:ext cx="2011680" cy="914400"/>
          </a:xfrm>
          <a:prstGeom prst="roundRect">
            <a:avLst>
              <a:gd name="adj" fmla="val 8000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4"/>
          <p:cNvSpPr/>
          <p:nvPr/>
        </p:nvSpPr>
        <p:spPr>
          <a:xfrm>
            <a:off x="9674352" y="4123944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Bölgesel iddia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9674352" y="4453128"/>
            <a:ext cx="1682496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İran, Şah dönemindeki statükocu rolünden farklı bir hat izler.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0" name="Text 17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4</a:t>
            </a:r>
            <a:endParaRPr lang="en-US" sz="5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Rehine krizi: diplomatik kopuşun ritüeli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4 Kasım 1979’da ABD Büyükelçiliği’nin işgali, krizden çok daha fazlasıydı: yeni rejimin kurucu sahnelerinden biri hâline geldi.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C84F4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eek2_assets/hostage_embassy.jpg"/>
          <p:cNvPicPr>
            <a:picLocks noChangeAspect="1"/>
          </p:cNvPicPr>
          <p:nvPr/>
        </p:nvPicPr>
        <p:blipFill>
          <a:blip r:embed="rId3"/>
          <a:srcRect l="5847" r="5847"/>
          <a:stretch/>
        </p:blipFill>
        <p:spPr>
          <a:xfrm>
            <a:off x="594360" y="1417320"/>
            <a:ext cx="4937760" cy="42062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03504" y="5715000"/>
            <a:ext cx="4846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i="1" dirty="0">
                <a:solidFill>
                  <a:srgbClr val="7D8EA8"/>
                </a:solidFill>
              </a:rPr>
              <a:t>Tahran’daki ABD Büyükelçiliği, 4 Kasım 1979. Wikimedia Commons.</a:t>
            </a:r>
            <a:endParaRPr lang="en-US" sz="580" dirty="0"/>
          </a:p>
        </p:txBody>
      </p:sp>
      <p:sp>
        <p:nvSpPr>
          <p:cNvPr id="9" name="Shape 6"/>
          <p:cNvSpPr/>
          <p:nvPr/>
        </p:nvSpPr>
        <p:spPr>
          <a:xfrm>
            <a:off x="5897880" y="1417320"/>
            <a:ext cx="2286000" cy="960120"/>
          </a:xfrm>
          <a:prstGeom prst="roundRect">
            <a:avLst>
              <a:gd name="adj" fmla="val 7619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6062472" y="1563624"/>
            <a:ext cx="19568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444 gün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6062472" y="1892808"/>
            <a:ext cx="1956816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ABD Dışişleri Bakanlığı’na göre diplomatlar 444 gün tutuldu.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8485632" y="1417320"/>
            <a:ext cx="2286000" cy="960120"/>
          </a:xfrm>
          <a:prstGeom prst="roundRect">
            <a:avLst>
              <a:gd name="adj" fmla="val 7619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0"/>
          <p:cNvSpPr/>
          <p:nvPr/>
        </p:nvSpPr>
        <p:spPr>
          <a:xfrm>
            <a:off x="8650224" y="1563624"/>
            <a:ext cx="19568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8B84E"/>
                </a:solidFill>
              </a:rPr>
              <a:t>52 rehine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8650224" y="1892808"/>
            <a:ext cx="1956816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Kriz, ABD kamuoyunda İran’ı “tehdit” olarak sabitledi.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943600" y="2788920"/>
            <a:ext cx="5212080" cy="20116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550" dirty="0">
                <a:solidFill>
                  <a:srgbClr val="F5F7FA"/>
                </a:solidFill>
              </a:rPr>
              <a:t>Diplomatik ilişkiler koptu; Washington’da yaptırım ve varlık dondurma siyaseti başladı.</a:t>
            </a:r>
            <a:endParaRPr lang="en-US" sz="1550" dirty="0"/>
          </a:p>
          <a:p>
            <a:r>
              <a:rPr lang="en-US" sz="1550" dirty="0">
                <a:solidFill>
                  <a:srgbClr val="F5F7FA"/>
                </a:solidFill>
              </a:rPr>
              <a:t>İran’da elçilik işgali “devrimi koruma” ve “ABD nüfuzuna direnme” simgesi oldu.</a:t>
            </a:r>
            <a:endParaRPr lang="en-US" sz="1550" dirty="0"/>
          </a:p>
          <a:p>
            <a:r>
              <a:rPr lang="en-US" sz="1550" dirty="0">
                <a:solidFill>
                  <a:srgbClr val="F5F7FA"/>
                </a:solidFill>
              </a:rPr>
              <a:t>İki tarafta da kriz, sonraki uzlaşma girişimlerinin önüne çıkan güçlü bir hafıza üretti.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17" name="Text 14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5</a:t>
            </a:r>
            <a:endParaRPr lang="en-US" sz="5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İran-Irak Savaşı: sekiz yıl süren güvenlik travması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1980–1988 savaşı, İran’ın sonraki güvenlik doktrininin ana psikolojik ve stratejik zeminidir.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C84F4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822960" y="1719072"/>
            <a:ext cx="10241280" cy="0"/>
          </a:xfrm>
          <a:prstGeom prst="line">
            <a:avLst/>
          </a:prstGeom>
          <a:noFill/>
          <a:ln w="1905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Shape 6"/>
          <p:cNvSpPr/>
          <p:nvPr/>
        </p:nvSpPr>
        <p:spPr>
          <a:xfrm>
            <a:off x="772668" y="1664208"/>
            <a:ext cx="100584" cy="100584"/>
          </a:xfrm>
          <a:prstGeom prst="ellipse">
            <a:avLst/>
          </a:prstGeom>
          <a:solidFill>
            <a:srgbClr val="C84F45"/>
          </a:solidFill>
          <a:ln w="12700">
            <a:solidFill>
              <a:srgbClr val="C84F4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7"/>
          <p:cNvSpPr/>
          <p:nvPr/>
        </p:nvSpPr>
        <p:spPr>
          <a:xfrm>
            <a:off x="530352" y="1408176"/>
            <a:ext cx="5852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5F7FA"/>
                </a:solidFill>
              </a:rPr>
              <a:t>1980</a:t>
            </a:r>
            <a:endParaRPr lang="en-US" sz="700" dirty="0"/>
          </a:p>
        </p:txBody>
      </p:sp>
      <p:sp>
        <p:nvSpPr>
          <p:cNvPr id="10" name="Text 8"/>
          <p:cNvSpPr/>
          <p:nvPr/>
        </p:nvSpPr>
        <p:spPr>
          <a:xfrm>
            <a:off x="320040" y="1901952"/>
            <a:ext cx="1005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50" dirty="0">
                <a:solidFill>
                  <a:srgbClr val="AAB8CC"/>
                </a:solidFill>
              </a:rPr>
              <a:t>Irak saldırısı</a:t>
            </a:r>
            <a:endParaRPr lang="en-US" sz="650" dirty="0"/>
          </a:p>
        </p:txBody>
      </p:sp>
      <p:sp>
        <p:nvSpPr>
          <p:cNvPr id="11" name="Shape 9"/>
          <p:cNvSpPr/>
          <p:nvPr/>
        </p:nvSpPr>
        <p:spPr>
          <a:xfrm>
            <a:off x="3332988" y="1664208"/>
            <a:ext cx="100584" cy="100584"/>
          </a:xfrm>
          <a:prstGeom prst="ellipse">
            <a:avLst/>
          </a:prstGeom>
          <a:solidFill>
            <a:srgbClr val="D8B84E"/>
          </a:solidFill>
          <a:ln w="12700">
            <a:solidFill>
              <a:srgbClr val="D8B8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10"/>
          <p:cNvSpPr/>
          <p:nvPr/>
        </p:nvSpPr>
        <p:spPr>
          <a:xfrm>
            <a:off x="3090672" y="1408176"/>
            <a:ext cx="5852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5F7FA"/>
                </a:solidFill>
              </a:rPr>
              <a:t>1982</a:t>
            </a:r>
            <a:endParaRPr lang="en-US" sz="700" dirty="0"/>
          </a:p>
        </p:txBody>
      </p:sp>
      <p:sp>
        <p:nvSpPr>
          <p:cNvPr id="13" name="Text 11"/>
          <p:cNvSpPr/>
          <p:nvPr/>
        </p:nvSpPr>
        <p:spPr>
          <a:xfrm>
            <a:off x="2880360" y="1901952"/>
            <a:ext cx="1005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50" dirty="0">
                <a:solidFill>
                  <a:srgbClr val="AAB8CC"/>
                </a:solidFill>
              </a:rPr>
              <a:t>İran karşı taarruzu</a:t>
            </a:r>
            <a:endParaRPr lang="en-US" sz="650" dirty="0"/>
          </a:p>
        </p:txBody>
      </p:sp>
      <p:sp>
        <p:nvSpPr>
          <p:cNvPr id="14" name="Shape 12"/>
          <p:cNvSpPr/>
          <p:nvPr/>
        </p:nvSpPr>
        <p:spPr>
          <a:xfrm>
            <a:off x="5893308" y="1664208"/>
            <a:ext cx="100584" cy="100584"/>
          </a:xfrm>
          <a:prstGeom prst="ellipse">
            <a:avLst/>
          </a:prstGeom>
          <a:solidFill>
            <a:srgbClr val="24B7A3"/>
          </a:solidFill>
          <a:ln w="1270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3"/>
          <p:cNvSpPr/>
          <p:nvPr/>
        </p:nvSpPr>
        <p:spPr>
          <a:xfrm>
            <a:off x="5650992" y="1408176"/>
            <a:ext cx="5852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5F7FA"/>
                </a:solidFill>
              </a:rPr>
              <a:t>1984</a:t>
            </a:r>
            <a:endParaRPr lang="en-US" sz="700" dirty="0"/>
          </a:p>
        </p:txBody>
      </p:sp>
      <p:sp>
        <p:nvSpPr>
          <p:cNvPr id="16" name="Text 14"/>
          <p:cNvSpPr/>
          <p:nvPr/>
        </p:nvSpPr>
        <p:spPr>
          <a:xfrm>
            <a:off x="5440680" y="1901952"/>
            <a:ext cx="1005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50" dirty="0">
                <a:solidFill>
                  <a:srgbClr val="AAB8CC"/>
                </a:solidFill>
              </a:rPr>
              <a:t>Tanker Savaşı</a:t>
            </a:r>
            <a:endParaRPr lang="en-US" sz="650" dirty="0"/>
          </a:p>
        </p:txBody>
      </p:sp>
      <p:sp>
        <p:nvSpPr>
          <p:cNvPr id="17" name="Shape 15"/>
          <p:cNvSpPr/>
          <p:nvPr/>
        </p:nvSpPr>
        <p:spPr>
          <a:xfrm>
            <a:off x="8453628" y="1664208"/>
            <a:ext cx="100584" cy="100584"/>
          </a:xfrm>
          <a:prstGeom prst="ellipse">
            <a:avLst/>
          </a:prstGeom>
          <a:solidFill>
            <a:srgbClr val="6973E8"/>
          </a:solidFill>
          <a:ln w="12700">
            <a:solidFill>
              <a:srgbClr val="6973E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6"/>
          <p:cNvSpPr/>
          <p:nvPr/>
        </p:nvSpPr>
        <p:spPr>
          <a:xfrm>
            <a:off x="8211312" y="1408176"/>
            <a:ext cx="5852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5F7FA"/>
                </a:solidFill>
              </a:rPr>
              <a:t>1987</a:t>
            </a:r>
            <a:endParaRPr lang="en-US" sz="700" dirty="0"/>
          </a:p>
        </p:txBody>
      </p:sp>
      <p:sp>
        <p:nvSpPr>
          <p:cNvPr id="19" name="Text 17"/>
          <p:cNvSpPr/>
          <p:nvPr/>
        </p:nvSpPr>
        <p:spPr>
          <a:xfrm>
            <a:off x="8001000" y="1901952"/>
            <a:ext cx="1005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50" dirty="0">
                <a:solidFill>
                  <a:srgbClr val="AAB8CC"/>
                </a:solidFill>
              </a:rPr>
              <a:t>Earnest Will</a:t>
            </a:r>
            <a:endParaRPr lang="en-US" sz="650" dirty="0"/>
          </a:p>
        </p:txBody>
      </p:sp>
      <p:sp>
        <p:nvSpPr>
          <p:cNvPr id="20" name="Shape 18"/>
          <p:cNvSpPr/>
          <p:nvPr/>
        </p:nvSpPr>
        <p:spPr>
          <a:xfrm>
            <a:off x="11013948" y="1664208"/>
            <a:ext cx="100584" cy="100584"/>
          </a:xfrm>
          <a:prstGeom prst="ellipse">
            <a:avLst/>
          </a:prstGeom>
          <a:solidFill>
            <a:srgbClr val="4FA58E"/>
          </a:solidFill>
          <a:ln w="12700">
            <a:solidFill>
              <a:srgbClr val="4FA58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1" name="Text 19"/>
          <p:cNvSpPr/>
          <p:nvPr/>
        </p:nvSpPr>
        <p:spPr>
          <a:xfrm>
            <a:off x="10771632" y="1408176"/>
            <a:ext cx="5852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5F7FA"/>
                </a:solidFill>
              </a:rPr>
              <a:t>1988</a:t>
            </a:r>
            <a:endParaRPr lang="en-US" sz="700" dirty="0"/>
          </a:p>
        </p:txBody>
      </p:sp>
      <p:sp>
        <p:nvSpPr>
          <p:cNvPr id="22" name="Text 20"/>
          <p:cNvSpPr/>
          <p:nvPr/>
        </p:nvSpPr>
        <p:spPr>
          <a:xfrm>
            <a:off x="10561320" y="1901952"/>
            <a:ext cx="1005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50" dirty="0">
                <a:solidFill>
                  <a:srgbClr val="AAB8CC"/>
                </a:solidFill>
              </a:rPr>
              <a:t>Ateşkes</a:t>
            </a:r>
            <a:endParaRPr lang="en-US" sz="650" dirty="0"/>
          </a:p>
        </p:txBody>
      </p:sp>
      <p:sp>
        <p:nvSpPr>
          <p:cNvPr id="23" name="Shape 21"/>
          <p:cNvSpPr/>
          <p:nvPr/>
        </p:nvSpPr>
        <p:spPr>
          <a:xfrm>
            <a:off x="822960" y="2834640"/>
            <a:ext cx="3108960" cy="1188720"/>
          </a:xfrm>
          <a:prstGeom prst="roundRect">
            <a:avLst>
              <a:gd name="adj" fmla="val 6154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4" name="Text 22"/>
          <p:cNvSpPr/>
          <p:nvPr/>
        </p:nvSpPr>
        <p:spPr>
          <a:xfrm>
            <a:off x="987552" y="2980944"/>
            <a:ext cx="27797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İnsanî maliyet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987552" y="3310128"/>
            <a:ext cx="2779776" cy="6217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Savaş, savaş sonrası İran güvenlik elitinde “yalnız bırakıldık” algısını derinleştirdi.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4526280" y="2834640"/>
            <a:ext cx="3108960" cy="1188720"/>
          </a:xfrm>
          <a:prstGeom prst="roundRect">
            <a:avLst>
              <a:gd name="adj" fmla="val 6154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7" name="Text 25"/>
          <p:cNvSpPr/>
          <p:nvPr/>
        </p:nvSpPr>
        <p:spPr>
          <a:xfrm>
            <a:off x="4690872" y="2980944"/>
            <a:ext cx="27797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4F45"/>
                </a:solidFill>
              </a:rPr>
              <a:t>Kimyasal silah travması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4690872" y="3310128"/>
            <a:ext cx="2779776" cy="6217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Irak’ın kimyasal silah kullanımı, İran’ın savunma sanayii ve caydırıcılık arayışını etkiledi.</a:t>
            </a:r>
            <a:endParaRPr lang="en-US" sz="1050" dirty="0"/>
          </a:p>
        </p:txBody>
      </p:sp>
      <p:sp>
        <p:nvSpPr>
          <p:cNvPr id="29" name="Shape 27"/>
          <p:cNvSpPr/>
          <p:nvPr/>
        </p:nvSpPr>
        <p:spPr>
          <a:xfrm>
            <a:off x="8229600" y="2834640"/>
            <a:ext cx="3108960" cy="1188720"/>
          </a:xfrm>
          <a:prstGeom prst="roundRect">
            <a:avLst>
              <a:gd name="adj" fmla="val 6154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0" name="Text 28"/>
          <p:cNvSpPr/>
          <p:nvPr/>
        </p:nvSpPr>
        <p:spPr>
          <a:xfrm>
            <a:off x="8394192" y="2980944"/>
            <a:ext cx="27797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4B7A3"/>
                </a:solidFill>
              </a:rPr>
              <a:t>Kuşatılma algısı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8394192" y="3310128"/>
            <a:ext cx="2779776" cy="6217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ABD ve Körfez monarşileri karşısında İran, asimetrik kapasitelere yöneldi.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960120" y="4937760"/>
            <a:ext cx="10195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8B84E"/>
                </a:solidFill>
              </a:rPr>
              <a:t>Ana tez: Savaş, İran için yalnızca bir cephe deneyimi değil; gelecekteki füze, vekil güç ve “ileri savunma” stratejilerinin gerekçelendirildiği bir laboratuvardı.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34" name="Text 32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6</a:t>
            </a:r>
            <a:endParaRPr lang="en-US" sz="5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ABD’nin “İran’ı dengeleme” siyaseti: Irak’a yöneliş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Washington, İran Devrimi sonrasında Körfez dengesini Irak üzerinden okumaya başladı.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D7795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eek2_assets/saddam_rumsfeld.jpg"/>
          <p:cNvPicPr>
            <a:picLocks noChangeAspect="1"/>
          </p:cNvPicPr>
          <p:nvPr/>
        </p:nvPicPr>
        <p:blipFill>
          <a:blip r:embed="rId3"/>
          <a:srcRect t="1474" b="1474"/>
          <a:stretch/>
        </p:blipFill>
        <p:spPr>
          <a:xfrm>
            <a:off x="640080" y="1417320"/>
            <a:ext cx="4160520" cy="30632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40080" y="4590288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i="1" dirty="0">
                <a:solidFill>
                  <a:srgbClr val="7D8EA8"/>
                </a:solidFill>
              </a:rPr>
              <a:t>Saddam Hüseyin–Donald Rumsfeld görüşmesi, Bağdat, 1983. Wikimedia Commons.</a:t>
            </a:r>
            <a:endParaRPr lang="en-US" sz="580" dirty="0"/>
          </a:p>
        </p:txBody>
      </p:sp>
      <p:sp>
        <p:nvSpPr>
          <p:cNvPr id="9" name="Text 6"/>
          <p:cNvSpPr/>
          <p:nvPr/>
        </p:nvSpPr>
        <p:spPr>
          <a:xfrm>
            <a:off x="5212080" y="1417320"/>
            <a:ext cx="1143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b="1" dirty="0">
                <a:solidFill>
                  <a:srgbClr val="D8B84E"/>
                </a:solidFill>
              </a:rPr>
              <a:t>STRATEJIK MANTIK</a:t>
            </a:r>
            <a:endParaRPr lang="en-US" sz="650" dirty="0"/>
          </a:p>
        </p:txBody>
      </p:sp>
      <p:sp>
        <p:nvSpPr>
          <p:cNvPr id="10" name="Text 7"/>
          <p:cNvSpPr/>
          <p:nvPr/>
        </p:nvSpPr>
        <p:spPr>
          <a:xfrm>
            <a:off x="5212080" y="1737360"/>
            <a:ext cx="6217920" cy="196596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520" dirty="0">
                <a:solidFill>
                  <a:srgbClr val="F5F7FA"/>
                </a:solidFill>
              </a:rPr>
              <a:t>İran’ın devrimci yayılma potansiyeli ABD açısından Körfez statükosuna tehdit olarak görüldü.</a:t>
            </a:r>
            <a:endParaRPr lang="en-US" sz="1520" dirty="0"/>
          </a:p>
          <a:p>
            <a:r>
              <a:rPr lang="en-US" sz="1520" dirty="0">
                <a:solidFill>
                  <a:srgbClr val="F5F7FA"/>
                </a:solidFill>
              </a:rPr>
              <a:t>Ulusal Güvenlik Arşivi belgeleri, ABD’nin 1980’lerin başında Irak’a istihbarat ve askerî destek sağladığını gösterir.</a:t>
            </a:r>
            <a:endParaRPr lang="en-US" sz="1520" dirty="0"/>
          </a:p>
          <a:p>
            <a:r>
              <a:rPr lang="en-US" sz="1520" dirty="0">
                <a:solidFill>
                  <a:srgbClr val="F5F7FA"/>
                </a:solidFill>
              </a:rPr>
              <a:t>Bu destek açık bir ittifak değil; “İran’ın kazanmasını önleme” hedefli pragmatik bir dengeleme idi.</a:t>
            </a:r>
            <a:endParaRPr lang="en-US" sz="1520" dirty="0"/>
          </a:p>
        </p:txBody>
      </p:sp>
      <p:sp>
        <p:nvSpPr>
          <p:cNvPr id="11" name="Shape 8"/>
          <p:cNvSpPr/>
          <p:nvPr/>
        </p:nvSpPr>
        <p:spPr>
          <a:xfrm>
            <a:off x="5257800" y="4160520"/>
            <a:ext cx="1874520" cy="868680"/>
          </a:xfrm>
          <a:prstGeom prst="roundRect">
            <a:avLst>
              <a:gd name="adj" fmla="val 8421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9"/>
          <p:cNvSpPr/>
          <p:nvPr/>
        </p:nvSpPr>
        <p:spPr>
          <a:xfrm>
            <a:off x="5422392" y="4306824"/>
            <a:ext cx="1545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77952"/>
                </a:solidFill>
              </a:rPr>
              <a:t>Dengeleme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5422392" y="4636008"/>
            <a:ext cx="1545336" cy="30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Irak, İran’ı yıpratan karşı ağırlık olarak görüldü.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7406640" y="4160520"/>
            <a:ext cx="1874520" cy="868680"/>
          </a:xfrm>
          <a:prstGeom prst="roundRect">
            <a:avLst>
              <a:gd name="adj" fmla="val 8421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2"/>
          <p:cNvSpPr/>
          <p:nvPr/>
        </p:nvSpPr>
        <p:spPr>
          <a:xfrm>
            <a:off x="7571232" y="4306824"/>
            <a:ext cx="1545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8B84E"/>
                </a:solidFill>
              </a:rPr>
              <a:t>İnkâr edilebilirlik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571232" y="4636008"/>
            <a:ext cx="1545336" cy="30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Resmî tarafsızlık ile fiilî destek arasında gri alan oluştu.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9555480" y="4160520"/>
            <a:ext cx="1874520" cy="868680"/>
          </a:xfrm>
          <a:prstGeom prst="roundRect">
            <a:avLst>
              <a:gd name="adj" fmla="val 8421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5"/>
          <p:cNvSpPr/>
          <p:nvPr/>
        </p:nvSpPr>
        <p:spPr>
          <a:xfrm>
            <a:off x="9720072" y="4306824"/>
            <a:ext cx="1545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4F45"/>
                </a:solidFill>
              </a:rPr>
              <a:t>Miras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9720072" y="4636008"/>
            <a:ext cx="1545336" cy="30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İran’da “ABD Saddam’ı destekledi” hafızası kalıcılaştı.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1" name="Text 18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7</a:t>
            </a:r>
            <a:endParaRPr lang="en-US" sz="5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İran-Contra paradoksu: düşmanlık içinde araçsal temas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1980’lerin ABD-İran ilişkisi yalnızca tek yönlü kopuş değildir; gizli temaslar, düşmanlığı ortadan kaldırmadan yürümüştür.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6973E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731520" y="1417320"/>
            <a:ext cx="3246120" cy="1371600"/>
          </a:xfrm>
          <a:prstGeom prst="roundRect">
            <a:avLst>
              <a:gd name="adj" fmla="val 5333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896112" y="1563624"/>
            <a:ext cx="29169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4F45"/>
                </a:solidFill>
              </a:rPr>
              <a:t>Açık söylem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896112" y="1892808"/>
            <a:ext cx="2916936" cy="8046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İran: rehine krizi, devrim ihracı, terörizm ve Körfez güvenliğine tehdit olarak çerçevelendi.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480560" y="1417320"/>
            <a:ext cx="3246120" cy="1371600"/>
          </a:xfrm>
          <a:prstGeom prst="roundRect">
            <a:avLst>
              <a:gd name="adj" fmla="val 5333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4645152" y="1563624"/>
            <a:ext cx="29169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973E8"/>
                </a:solidFill>
              </a:rPr>
              <a:t>Gizli pratik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4645152" y="1892808"/>
            <a:ext cx="2916936" cy="8046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İran-Contra meselesi, ABD iç siyasetinde ciddi bir kriz yaratan örtülü silah ve rehine diplomasisi tartışmasıydı.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8229600" y="1417320"/>
            <a:ext cx="3246120" cy="1371600"/>
          </a:xfrm>
          <a:prstGeom prst="roundRect">
            <a:avLst>
              <a:gd name="adj" fmla="val 5333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8394192" y="1563624"/>
            <a:ext cx="29169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4B7A3"/>
                </a:solidFill>
              </a:rPr>
              <a:t>Analitik ders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8394192" y="1892808"/>
            <a:ext cx="2916936" cy="8046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Düşmanlık, temas yokluğu değildir; temas çoğu zaman kurumsal güvensizlik içinde yürür.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2286000" y="3840480"/>
            <a:ext cx="7589520" cy="0"/>
          </a:xfrm>
          <a:prstGeom prst="line">
            <a:avLst/>
          </a:prstGeom>
          <a:noFill/>
          <a:ln w="254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Shape 15"/>
          <p:cNvSpPr/>
          <p:nvPr/>
        </p:nvSpPr>
        <p:spPr>
          <a:xfrm>
            <a:off x="1371600" y="3657600"/>
            <a:ext cx="320040" cy="320040"/>
          </a:xfrm>
          <a:prstGeom prst="ellipse">
            <a:avLst/>
          </a:prstGeom>
          <a:solidFill>
            <a:srgbClr val="C84F45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6"/>
          <p:cNvSpPr/>
          <p:nvPr/>
        </p:nvSpPr>
        <p:spPr>
          <a:xfrm>
            <a:off x="777240" y="4133088"/>
            <a:ext cx="1508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AAB8CC"/>
                </a:solidFill>
              </a:rPr>
              <a:t>Düşman imgeleri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4206240" y="3657600"/>
            <a:ext cx="320040" cy="320040"/>
          </a:xfrm>
          <a:prstGeom prst="ellipse">
            <a:avLst/>
          </a:prstGeom>
          <a:solidFill>
            <a:srgbClr val="6973E8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8"/>
          <p:cNvSpPr/>
          <p:nvPr/>
        </p:nvSpPr>
        <p:spPr>
          <a:xfrm>
            <a:off x="3611880" y="4133088"/>
            <a:ext cx="1508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AAB8CC"/>
                </a:solidFill>
              </a:rPr>
              <a:t>Örtülü pazarlık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7040880" y="3657600"/>
            <a:ext cx="320040" cy="320040"/>
          </a:xfrm>
          <a:prstGeom prst="ellipse">
            <a:avLst/>
          </a:prstGeom>
          <a:solidFill>
            <a:srgbClr val="D8B84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 20"/>
          <p:cNvSpPr/>
          <p:nvPr/>
        </p:nvSpPr>
        <p:spPr>
          <a:xfrm>
            <a:off x="6446520" y="4133088"/>
            <a:ext cx="1508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AAB8CC"/>
                </a:solidFill>
              </a:rPr>
              <a:t>Skandal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9875520" y="3657600"/>
            <a:ext cx="320040" cy="320040"/>
          </a:xfrm>
          <a:prstGeom prst="ellipse">
            <a:avLst/>
          </a:prstGeom>
          <a:solidFill>
            <a:srgbClr val="D77952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4" name="Text 22"/>
          <p:cNvSpPr/>
          <p:nvPr/>
        </p:nvSpPr>
        <p:spPr>
          <a:xfrm>
            <a:off x="9281160" y="4133088"/>
            <a:ext cx="1508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AAB8CC"/>
                </a:solidFill>
              </a:rPr>
              <a:t>Daha derin güvensizlik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1005840" y="5074920"/>
            <a:ext cx="10149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D8B84E"/>
                </a:solidFill>
              </a:rPr>
              <a:t>Yüksek lisans düzeyi için mesele: devletler “düşman” iken bile çıkar, rehine, silah ve istihbarat kanalları tamamen kaybolmaz; fakat bu temaslar güven üretmek yerine çoğu zaman kuşkuyu kurumsallaştırır.</a:t>
            </a:r>
            <a:endParaRPr lang="en-US" sz="1320" dirty="0"/>
          </a:p>
        </p:txBody>
      </p:sp>
      <p:sp>
        <p:nvSpPr>
          <p:cNvPr id="26" name="Text 24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27" name="Text 25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8</a:t>
            </a:r>
            <a:endParaRPr lang="en-US" sz="5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111E"/>
          </a:solidFill>
          <a:ln w="12700">
            <a:solidFill>
              <a:srgbClr val="08111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57200" y="347472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F7F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Tanker Savaşı: enerji güvenliği askerîleşiyor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75488" y="804672"/>
            <a:ext cx="9601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8CC"/>
                </a:solidFill>
              </a:rPr>
              <a:t>Basra Körfezi, 1984 sonrası savaşın uluslararasılaşmasının ana sahnesi oldu.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1F334E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457200" y="1115568"/>
            <a:ext cx="1463040" cy="0"/>
          </a:xfrm>
          <a:prstGeom prst="line">
            <a:avLst/>
          </a:prstGeom>
          <a:noFill/>
          <a:ln w="25400">
            <a:solidFill>
              <a:srgbClr val="24B7A3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eek2_assets/tanker_war_map.jpg"/>
          <p:cNvPicPr>
            <a:picLocks noChangeAspect="1"/>
          </p:cNvPicPr>
          <p:nvPr/>
        </p:nvPicPr>
        <p:blipFill>
          <a:blip r:embed="rId3"/>
          <a:srcRect l="6313" r="6313"/>
          <a:stretch/>
        </p:blipFill>
        <p:spPr>
          <a:xfrm>
            <a:off x="685800" y="1325880"/>
            <a:ext cx="5394960" cy="40690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94944" y="5532120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i="1" dirty="0">
                <a:solidFill>
                  <a:srgbClr val="7D8EA8"/>
                </a:solidFill>
              </a:rPr>
              <a:t>Tanker War map, Wikimedia Commons.</a:t>
            </a:r>
            <a:endParaRPr lang="en-US" sz="580" dirty="0"/>
          </a:p>
        </p:txBody>
      </p:sp>
      <p:sp>
        <p:nvSpPr>
          <p:cNvPr id="9" name="Text 6"/>
          <p:cNvSpPr/>
          <p:nvPr/>
        </p:nvSpPr>
        <p:spPr>
          <a:xfrm>
            <a:off x="6446520" y="1417320"/>
            <a:ext cx="5074920" cy="22860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540" dirty="0">
                <a:solidFill>
                  <a:srgbClr val="F5F7FA"/>
                </a:solidFill>
              </a:rPr>
              <a:t>Irak’ın İran petrol ihracatını hedef alması, savaşın deniz taşımacılığı boyutunu genişletti.</a:t>
            </a:r>
            <a:endParaRPr lang="en-US" sz="1540" dirty="0"/>
          </a:p>
          <a:p>
            <a:r>
              <a:rPr lang="en-US" sz="1540" dirty="0">
                <a:solidFill>
                  <a:srgbClr val="F5F7FA"/>
                </a:solidFill>
              </a:rPr>
              <a:t>İran, Körfez ülkelerinin Irak’a desteğini cezalandırmak için tanker ve altyapı hedeflerine yöneldi.</a:t>
            </a:r>
            <a:endParaRPr lang="en-US" sz="1540" dirty="0"/>
          </a:p>
          <a:p>
            <a:r>
              <a:rPr lang="en-US" sz="1540" dirty="0">
                <a:solidFill>
                  <a:srgbClr val="F5F7FA"/>
                </a:solidFill>
              </a:rPr>
              <a:t>Küresel enerji piyasaları ve Hürmüz Boğazı güvenliği, ABD müdahalesinin meşruiyet zemini hâline geldi.</a:t>
            </a:r>
            <a:endParaRPr lang="en-US" sz="1540" dirty="0"/>
          </a:p>
        </p:txBody>
      </p:sp>
      <p:sp>
        <p:nvSpPr>
          <p:cNvPr id="10" name="Shape 7"/>
          <p:cNvSpPr/>
          <p:nvPr/>
        </p:nvSpPr>
        <p:spPr>
          <a:xfrm>
            <a:off x="6446520" y="4069080"/>
            <a:ext cx="2194560" cy="868680"/>
          </a:xfrm>
          <a:prstGeom prst="roundRect">
            <a:avLst>
              <a:gd name="adj" fmla="val 8421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8"/>
          <p:cNvSpPr/>
          <p:nvPr/>
        </p:nvSpPr>
        <p:spPr>
          <a:xfrm>
            <a:off x="6611112" y="4215384"/>
            <a:ext cx="18653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8B84E"/>
                </a:solidFill>
              </a:rPr>
              <a:t>Petrol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6611112" y="4544568"/>
            <a:ext cx="1865376" cy="30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Savaşın maliyeti küresel enerji güvenliğine taşındı.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9144000" y="4069080"/>
            <a:ext cx="2194560" cy="868680"/>
          </a:xfrm>
          <a:prstGeom prst="roundRect">
            <a:avLst>
              <a:gd name="adj" fmla="val 8421"/>
            </a:avLst>
          </a:prstGeom>
          <a:solidFill>
            <a:srgbClr val="111E31"/>
          </a:solidFill>
          <a:ln w="12700">
            <a:solidFill>
              <a:srgbClr val="26384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9308592" y="4215384"/>
            <a:ext cx="18653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4B7A3"/>
                </a:solidFill>
              </a:rPr>
              <a:t>Hürmüz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9308592" y="4544568"/>
            <a:ext cx="1865376" cy="30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AAB8CC"/>
                </a:solidFill>
              </a:rPr>
              <a:t>Boğaz, güç projeksiyonu ve caydırıcılık alanı oldu.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438912" y="6473952"/>
            <a:ext cx="2651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" dirty="0">
                <a:solidFill>
                  <a:srgbClr val="6F7E94"/>
                </a:solidFill>
              </a:rPr>
              <a:t>Hafta 2 · Kurumsallaşan düşmanlık</a:t>
            </a:r>
            <a:endParaRPr lang="en-US" sz="580" dirty="0"/>
          </a:p>
        </p:txBody>
      </p:sp>
      <p:sp>
        <p:nvSpPr>
          <p:cNvPr id="17" name="Text 14"/>
          <p:cNvSpPr/>
          <p:nvPr/>
        </p:nvSpPr>
        <p:spPr>
          <a:xfrm>
            <a:off x="11475720" y="6473952"/>
            <a:ext cx="320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580" dirty="0">
                <a:solidFill>
                  <a:srgbClr val="6F7E94"/>
                </a:solidFill>
              </a:rPr>
              <a:t>9</a:t>
            </a:r>
            <a:endParaRPr lang="en-US" sz="5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2714</Words>
  <Application>Microsoft Office PowerPoint</Application>
  <PresentationFormat>Geniş ekran</PresentationFormat>
  <Paragraphs>379</Paragraphs>
  <Slides>22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Aptos Display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2 — İran-ABD Düşmanlığının Kurumsallaşması</dc:title>
  <dc:subject>Uluslararası Güncel Sorunlar — İran-ABD</dc:subject>
  <dc:creator>OpenAI</dc:creator>
  <cp:lastModifiedBy>İrfan Bahadır Işık</cp:lastModifiedBy>
  <cp:revision>2</cp:revision>
  <dcterms:created xsi:type="dcterms:W3CDTF">2026-07-15T16:17:45Z</dcterms:created>
  <dcterms:modified xsi:type="dcterms:W3CDTF">2026-07-21T07:57:42Z</dcterms:modified>
</cp:coreProperties>
</file>