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9" r:id="rId3"/>
    <p:sldId id="305" r:id="rId4"/>
    <p:sldId id="260" r:id="rId5"/>
    <p:sldId id="261" r:id="rId6"/>
    <p:sldId id="262" r:id="rId7"/>
    <p:sldId id="306" r:id="rId8"/>
    <p:sldId id="263" r:id="rId9"/>
    <p:sldId id="264" r:id="rId10"/>
    <p:sldId id="265" r:id="rId11"/>
    <p:sldId id="266" r:id="rId12"/>
    <p:sldId id="267" r:id="rId13"/>
    <p:sldId id="268" r:id="rId14"/>
    <p:sldId id="269" r:id="rId15"/>
    <p:sldId id="307"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4721"/>
  </p:normalViewPr>
  <p:slideViewPr>
    <p:cSldViewPr snapToGrid="0" snapToObjects="1">
      <p:cViewPr varScale="1">
        <p:scale>
          <a:sx n="74" d="100"/>
          <a:sy n="74" d="100"/>
        </p:scale>
        <p:origin x="-558"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
İkinci düzey
Üçüncü düzey
Dördüncü düzey
Beşinci düzey</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
İkinci düzey
Üçüncü düzey
Dördüncü düzey
Beşinci düzey</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
İkinci düzey
Üçüncü düzey
Dördüncü düzey
Beşinci düzey</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b="1">
                <a:solidFill>
                  <a:schemeClr val="accent2">
                    <a:lumMod val="75000"/>
                  </a:schemeClr>
                </a:solidFill>
                <a:latin typeface="Times New Roman" panose="02020603050405020304" pitchFamily="18" charset="0"/>
                <a:cs typeface="Times New Roman" panose="02020603050405020304" pitchFamily="18" charset="0"/>
              </a:defRPr>
            </a:lvl1pPr>
          </a:lstStyle>
          <a:p>
            <a:r>
              <a:rPr lang="tr-TR" dirty="0"/>
              <a:t>Asıl başlık stilini düzenlemek için tıklayın</a:t>
            </a:r>
            <a:endParaRPr lang="en-US" dirty="0"/>
          </a:p>
        </p:txBody>
      </p:sp>
      <p:sp>
        <p:nvSpPr>
          <p:cNvPr id="3" name="Content Placeholder 2"/>
          <p:cNvSpPr>
            <a:spLocks noGrp="1"/>
          </p:cNvSpPr>
          <p:nvPr>
            <p:ph idx="1"/>
          </p:nvPr>
        </p:nvSpPr>
        <p:spPr>
          <a:xfrm>
            <a:off x="207434" y="1930400"/>
            <a:ext cx="8596668" cy="3880773"/>
          </a:xfrm>
        </p:spPr>
        <p:txBody>
          <a:bodyPr/>
          <a:lstStyle>
            <a:lvl1pPr algn="just">
              <a:defRPr sz="2400" b="1">
                <a:solidFill>
                  <a:schemeClr val="tx1"/>
                </a:solidFill>
                <a:latin typeface="Times New Roman" panose="02020603050405020304" pitchFamily="18" charset="0"/>
                <a:cs typeface="Times New Roman" panose="02020603050405020304" pitchFamily="18" charset="0"/>
              </a:defRPr>
            </a:lvl1pPr>
          </a:lstStyle>
          <a:p>
            <a:pPr lvl="0"/>
            <a:r>
              <a:rPr lang="tr-TR" dirty="0"/>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2/3/2020</a:t>
            </a:fld>
            <a:endParaRPr lang="en-US" dirty="0"/>
          </a:p>
        </p:txBody>
      </p:sp>
      <p:sp>
        <p:nvSpPr>
          <p:cNvPr id="5" name="Footer Placeholder 4"/>
          <p:cNvSpPr>
            <a:spLocks noGrp="1"/>
          </p:cNvSpPr>
          <p:nvPr>
            <p:ph type="ftr" sz="quarter" idx="11"/>
          </p:nvPr>
        </p:nvSpPr>
        <p:spPr/>
        <p:txBody>
          <a:bodyPr/>
          <a:lstStyle>
            <a:lvl1pPr>
              <a:defRPr sz="1000" b="1">
                <a:solidFill>
                  <a:schemeClr val="accent2">
                    <a:lumMod val="75000"/>
                  </a:schemeClr>
                </a:solidFill>
              </a:defRPr>
            </a:lvl1pPr>
          </a:lstStyle>
          <a:p>
            <a:r>
              <a:rPr lang="tr-TR" dirty="0" err="1" smtClean="0"/>
              <a:t>Öğr</a:t>
            </a:r>
            <a:r>
              <a:rPr lang="tr-TR" dirty="0" smtClean="0"/>
              <a:t>. Gör. Emine SARAÇ</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a:t>Asıl metin stillerini düzenle
İkinci düzey
Üçüncü düzey
Dördüncü düzey
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a:t>Asıl metin stillerini düzenle
İkinci düzey
Üçüncü düzey
Dördüncü düzey
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2/3/2020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2/3/2020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2/3/2020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a:t>Asıl başlık stilini düzenlemek için tıklayın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a:t>Asıl metin stillerini düzenle
İkinci düzey
Üçüncü düzey
Dördüncü düzey
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2/3/2020</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507067" y="553792"/>
            <a:ext cx="7766936" cy="3497044"/>
          </a:xfrm>
        </p:spPr>
        <p:txBody>
          <a:bodyPr/>
          <a:lstStyle/>
          <a:p>
            <a:r>
              <a:rPr lang="tr-TR" dirty="0"/>
              <a:t>ÇAĞ ÜNİVERSİTESİ MESLEK YÜKSEKOKULU SOSYAL HİZMET ve DANIŞMANLIK BÖLÜMÜ</a:t>
            </a:r>
          </a:p>
        </p:txBody>
      </p:sp>
      <p:sp>
        <p:nvSpPr>
          <p:cNvPr id="3" name="Alt Başlık 2"/>
          <p:cNvSpPr>
            <a:spLocks noGrp="1"/>
          </p:cNvSpPr>
          <p:nvPr>
            <p:ph type="subTitle" idx="1"/>
          </p:nvPr>
        </p:nvSpPr>
        <p:spPr>
          <a:xfrm>
            <a:off x="1507067" y="4050833"/>
            <a:ext cx="7766936" cy="1757539"/>
          </a:xfrm>
        </p:spPr>
        <p:txBody>
          <a:bodyPr>
            <a:noAutofit/>
          </a:bodyPr>
          <a:lstStyle/>
          <a:p>
            <a:pPr algn="l"/>
            <a:r>
              <a:rPr lang="tr-TR" sz="4800" dirty="0">
                <a:solidFill>
                  <a:schemeClr val="accent2">
                    <a:lumMod val="75000"/>
                  </a:schemeClr>
                </a:solidFill>
              </a:rPr>
              <a:t>Kadın Hakları ve Aile Mevzuatı</a:t>
            </a:r>
          </a:p>
          <a:p>
            <a:pPr algn="l"/>
            <a:endParaRPr lang="tr-TR" sz="4800" dirty="0"/>
          </a:p>
        </p:txBody>
      </p:sp>
      <p:pic>
        <p:nvPicPr>
          <p:cNvPr id="8194" name="Picture 2" descr="çağ üniversitesi logo ile ilgili görsel sonucu"/>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364634"/>
            <a:ext cx="1507067" cy="14933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078554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09600" y="274638"/>
            <a:ext cx="10972800" cy="994122"/>
          </a:xfrm>
        </p:spPr>
        <p:txBody>
          <a:bodyPr/>
          <a:lstStyle/>
          <a:p>
            <a:r>
              <a:rPr lang="tr-TR" dirty="0" smtClean="0">
                <a:solidFill>
                  <a:srgbClr val="FF0000"/>
                </a:solidFill>
              </a:rPr>
              <a:t>Kadınların İnsan Hakları</a:t>
            </a:r>
            <a:endParaRPr lang="tr-TR" dirty="0">
              <a:solidFill>
                <a:srgbClr val="FF0000"/>
              </a:solidFill>
            </a:endParaRPr>
          </a:p>
        </p:txBody>
      </p:sp>
      <p:sp>
        <p:nvSpPr>
          <p:cNvPr id="3" name="İçerik Yer Tutucusu 2"/>
          <p:cNvSpPr>
            <a:spLocks noGrp="1"/>
          </p:cNvSpPr>
          <p:nvPr>
            <p:ph idx="1"/>
          </p:nvPr>
        </p:nvSpPr>
        <p:spPr>
          <a:xfrm>
            <a:off x="719403" y="1268760"/>
            <a:ext cx="6273825" cy="5492648"/>
          </a:xfrm>
        </p:spPr>
        <p:txBody>
          <a:bodyPr>
            <a:normAutofit/>
          </a:bodyPr>
          <a:lstStyle/>
          <a:p>
            <a:r>
              <a:rPr lang="tr-TR" dirty="0" smtClean="0"/>
              <a:t>İnsan hakları, en temel belgesi olan Evrensel İnsan Hakları Bildirgesiyle dünyada tüm insanların din, dil, irk, cinsiyetten bağımsız olarak temel haklara sahip olmasıdır; tüm insanların insan haklarından yararlandırılması uluslararası insan hakları belgelerini imzalayıp onaylayan tüm ülkelerin sorumluluğudur. </a:t>
            </a:r>
          </a:p>
          <a:p>
            <a:r>
              <a:rPr lang="tr-TR" dirty="0" smtClean="0"/>
              <a:t>Kadınların insan hakları, insan hakları bütünün bir parçası, insan haklarının kadınlar için de eksiksiz olarak uygulanmasıdır ve devletlerin vatandaşlarına karşı olan bir yükümlülüğüdür. </a:t>
            </a:r>
            <a:endParaRPr lang="tr-TR" dirty="0"/>
          </a:p>
        </p:txBody>
      </p:sp>
      <p:pic>
        <p:nvPicPr>
          <p:cNvPr id="2050" name="Picture 2" descr="kadın hakları ile ilgili görsel sonucu"/>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42110" y="2962141"/>
            <a:ext cx="4749889" cy="3895859"/>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kadının insan hakları ile ilgili görsel sonucu"/>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59911" y="1"/>
            <a:ext cx="2932090" cy="29621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2290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 </a:t>
            </a:r>
            <a:endParaRPr lang="tr-TR" dirty="0"/>
          </a:p>
        </p:txBody>
      </p:sp>
      <p:sp>
        <p:nvSpPr>
          <p:cNvPr id="3" name="İçerik Yer Tutucusu 2"/>
          <p:cNvSpPr>
            <a:spLocks noGrp="1"/>
          </p:cNvSpPr>
          <p:nvPr>
            <p:ph idx="1"/>
          </p:nvPr>
        </p:nvSpPr>
        <p:spPr>
          <a:xfrm>
            <a:off x="609600" y="692697"/>
            <a:ext cx="8212428" cy="5433467"/>
          </a:xfrm>
        </p:spPr>
        <p:txBody>
          <a:bodyPr>
            <a:normAutofit/>
          </a:bodyPr>
          <a:lstStyle/>
          <a:p>
            <a:r>
              <a:rPr lang="tr-TR" dirty="0" smtClean="0"/>
              <a:t>İnsan hakları evrenseldir; kadınların insan hakları evrenseldir. Bu demektir ki; kadınlar hangi toplumun ya da topluluğun parçası olursa olsunlar, hangi kültür içinde yaşarlarsa yaşasınlar, hangi ekonomik, siyasal, doğal koşul altında olurlarsa olsunlar bu haklar aynı şekilde geçerlidir. “İnanç, gelenek, töre vb. nedenlerle kadınların insan haklarının ihlali kabul veya göz ardı edilemez. </a:t>
            </a:r>
          </a:p>
          <a:p>
            <a:r>
              <a:rPr lang="tr-TR" dirty="0" smtClean="0"/>
              <a:t>Kadın haklarını düzenleyen çağdaş̧ uluslararası mevzuat ve önerilerde dünyada kadınlara yönelik farklı kültürlerin varlığı ve renkliliği kabul edilmektedir. </a:t>
            </a:r>
          </a:p>
          <a:p>
            <a:r>
              <a:rPr lang="tr-TR" dirty="0"/>
              <a:t>G</a:t>
            </a:r>
            <a:r>
              <a:rPr lang="tr-TR" dirty="0" smtClean="0"/>
              <a:t>elenek ve töre kisvesi altında kadınların evrensel insan haklarının ihlal edilemeyeceği uluslararası normlarda açık bir şekilde yer almaktadır.</a:t>
            </a:r>
            <a:endParaRPr lang="tr-TR" dirty="0"/>
          </a:p>
        </p:txBody>
      </p:sp>
    </p:spTree>
    <p:extLst>
      <p:ext uri="{BB962C8B-B14F-4D97-AF65-F5344CB8AC3E}">
        <p14:creationId xmlns:p14="http://schemas.microsoft.com/office/powerpoint/2010/main" val="24589536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 </a:t>
            </a:r>
            <a:endParaRPr lang="tr-TR" dirty="0"/>
          </a:p>
        </p:txBody>
      </p:sp>
      <p:sp>
        <p:nvSpPr>
          <p:cNvPr id="3" name="İçerik Yer Tutucusu 2"/>
          <p:cNvSpPr>
            <a:spLocks noGrp="1"/>
          </p:cNvSpPr>
          <p:nvPr>
            <p:ph idx="1"/>
          </p:nvPr>
        </p:nvSpPr>
        <p:spPr>
          <a:xfrm>
            <a:off x="609600" y="548681"/>
            <a:ext cx="8405611" cy="5577483"/>
          </a:xfrm>
        </p:spPr>
        <p:txBody>
          <a:bodyPr>
            <a:normAutofit fontScale="92500" lnSpcReduction="10000"/>
          </a:bodyPr>
          <a:lstStyle/>
          <a:p>
            <a:r>
              <a:rPr lang="tr-TR" dirty="0" smtClean="0"/>
              <a:t>Uluslararası hukuk belgeleri ve bilimsel araştırmalar açıkça gösteriyor ki, günümüz toplumlarında da farklı biçimlerde var olan ataerkil yapılardan dolayı, kadınlar yoksulluk, eğitimsizlik, silahlı çatışma, doğal afetler toplumsal ya da doğal olaylardan daha ağır bir biçimde etkileniyorlar. </a:t>
            </a:r>
          </a:p>
          <a:p>
            <a:r>
              <a:rPr lang="tr-TR" dirty="0" smtClean="0"/>
              <a:t>Kadınların toplumsal bir grup olarak daha fazla zarar görmeye açık olmaları hali, ataerkil toplumsal yapılardan ve ataerkil düşünce kalıplarının kadınları erkeklere göre daha değersiz, ikinci sınıf, annelik gibi kadınlık rolleri çerçevesinde vefakar, cefakar, sabırlı, zor durumlara katlanan ve çilekeş olarak tanımlamasından kaynaklanıyor. </a:t>
            </a:r>
          </a:p>
          <a:p>
            <a:r>
              <a:rPr lang="tr-TR" dirty="0" smtClean="0"/>
              <a:t>O zaman açıktır ki, kadınların insan haklarına bütüncül bir şekilde yaklaşılmadır. Nitekim, uluslararası hukuk belgeleri de bunu açıkça ifade ediyor ve ekliyor; toplumlarda kadının insan haklarının korunması sorumluluğunun yaygınlaştırılması gerekmektedir.</a:t>
            </a:r>
            <a:endParaRPr lang="tr-TR" dirty="0"/>
          </a:p>
        </p:txBody>
      </p:sp>
    </p:spTree>
    <p:extLst>
      <p:ext uri="{BB962C8B-B14F-4D97-AF65-F5344CB8AC3E}">
        <p14:creationId xmlns:p14="http://schemas.microsoft.com/office/powerpoint/2010/main" val="38870075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 </a:t>
            </a:r>
            <a:endParaRPr lang="tr-TR" dirty="0"/>
          </a:p>
        </p:txBody>
      </p:sp>
      <p:sp>
        <p:nvSpPr>
          <p:cNvPr id="3" name="İçerik Yer Tutucusu 2"/>
          <p:cNvSpPr>
            <a:spLocks noGrp="1"/>
          </p:cNvSpPr>
          <p:nvPr>
            <p:ph idx="1"/>
          </p:nvPr>
        </p:nvSpPr>
        <p:spPr>
          <a:xfrm>
            <a:off x="609600" y="692696"/>
            <a:ext cx="7993487" cy="5760640"/>
          </a:xfrm>
        </p:spPr>
        <p:txBody>
          <a:bodyPr>
            <a:normAutofit/>
          </a:bodyPr>
          <a:lstStyle/>
          <a:p>
            <a:pPr marL="0" indent="0">
              <a:buNone/>
            </a:pPr>
            <a:r>
              <a:rPr lang="tr-TR" dirty="0" smtClean="0"/>
              <a:t>Kadının insan haklarının geliştirip uygulanması devletlerin yükümlülüğüdür ve ayrıca tüm gerçek ve tüzel kişilerin sorumluluğu olmalıdır. Kadının insan haklarının geliştirip uygulanması için; </a:t>
            </a:r>
          </a:p>
          <a:p>
            <a:pPr marL="0" indent="0">
              <a:buNone/>
            </a:pPr>
            <a:r>
              <a:rPr lang="tr-TR" dirty="0" smtClean="0"/>
              <a:t>•Devlet, </a:t>
            </a:r>
          </a:p>
          <a:p>
            <a:pPr marL="0" indent="0">
              <a:buNone/>
            </a:pPr>
            <a:r>
              <a:rPr lang="tr-TR" dirty="0" smtClean="0"/>
              <a:t>•Yerel yönetimler, </a:t>
            </a:r>
          </a:p>
          <a:p>
            <a:pPr marL="0" indent="0">
              <a:buNone/>
            </a:pPr>
            <a:r>
              <a:rPr lang="tr-TR" dirty="0" smtClean="0"/>
              <a:t>•Özel sektör, </a:t>
            </a:r>
          </a:p>
          <a:p>
            <a:pPr marL="0" indent="0">
              <a:buNone/>
            </a:pPr>
            <a:r>
              <a:rPr lang="tr-TR" dirty="0" smtClean="0"/>
              <a:t>•Sivil toplum örgütleri aktif olmalıdır.</a:t>
            </a:r>
            <a:endParaRPr lang="tr-TR" dirty="0"/>
          </a:p>
        </p:txBody>
      </p:sp>
    </p:spTree>
    <p:extLst>
      <p:ext uri="{BB962C8B-B14F-4D97-AF65-F5344CB8AC3E}">
        <p14:creationId xmlns:p14="http://schemas.microsoft.com/office/powerpoint/2010/main" val="39907779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09600" y="274638"/>
            <a:ext cx="7748789" cy="1282154"/>
          </a:xfrm>
        </p:spPr>
        <p:txBody>
          <a:bodyPr>
            <a:noAutofit/>
          </a:bodyPr>
          <a:lstStyle/>
          <a:p>
            <a:r>
              <a:rPr lang="tr-TR" sz="2800" dirty="0" smtClean="0">
                <a:solidFill>
                  <a:srgbClr val="FF0000"/>
                </a:solidFill>
              </a:rPr>
              <a:t>Toplumsal Cinsiyet, Ataerkillik, Kadınların İnsan Hakları ve Toplumsal Cinsiyet Eşitliği Kavramlarının Sosyal Çalışma ile İlişkisi </a:t>
            </a:r>
            <a:endParaRPr lang="tr-TR" sz="2800" dirty="0">
              <a:solidFill>
                <a:srgbClr val="FF0000"/>
              </a:solidFill>
            </a:endParaRPr>
          </a:p>
        </p:txBody>
      </p:sp>
      <p:sp>
        <p:nvSpPr>
          <p:cNvPr id="3" name="İçerik Yer Tutucusu 2"/>
          <p:cNvSpPr>
            <a:spLocks noGrp="1"/>
          </p:cNvSpPr>
          <p:nvPr>
            <p:ph idx="1"/>
          </p:nvPr>
        </p:nvSpPr>
        <p:spPr>
          <a:xfrm>
            <a:off x="609600" y="2137893"/>
            <a:ext cx="8045003" cy="4720107"/>
          </a:xfrm>
        </p:spPr>
        <p:txBody>
          <a:bodyPr>
            <a:normAutofit lnSpcReduction="10000"/>
          </a:bodyPr>
          <a:lstStyle/>
          <a:p>
            <a:r>
              <a:rPr lang="tr-TR" dirty="0" smtClean="0"/>
              <a:t>Toplumun kadınlığa ve erkekliğe atfettiği anlamlar farklılaşınca toplumsal cinsiyet oluşur. </a:t>
            </a:r>
          </a:p>
          <a:p>
            <a:r>
              <a:rPr lang="tr-TR" dirty="0" smtClean="0"/>
              <a:t>Bu farklılıklar sonucu bir taraf üstün bir taraf zayıf olunca </a:t>
            </a:r>
            <a:r>
              <a:rPr lang="tr-TR" dirty="0" smtClean="0">
                <a:solidFill>
                  <a:srgbClr val="FF0000"/>
                </a:solidFill>
              </a:rPr>
              <a:t>toplumsal cinsiyet eşitsizliği </a:t>
            </a:r>
            <a:r>
              <a:rPr lang="tr-TR" dirty="0" smtClean="0"/>
              <a:t>ortaya çıkar.</a:t>
            </a:r>
          </a:p>
          <a:p>
            <a:r>
              <a:rPr lang="tr-TR" dirty="0" smtClean="0"/>
              <a:t>Eril olanın üstün dişil olanın ikincil olduğu toplumsal cinsiyet rejimleri ataerkildir. Örneğin, erkek kavramı ve babalık, kocalık rolleri gibi erkeklik rolleri erk sahibi, aktif, güçlü, baskın, hak sahibi, sert, yöneten, güvenilen, sahip, dövüşen gibi kavramlara ilişkilenirken, kadınlık rolleri ve annelik başta olmak üzere ağır başlı, besleyen, verici, fedakar, cefakar, itaat eden, pasif gibi kavramlarla ilişkilenir. </a:t>
            </a:r>
          </a:p>
        </p:txBody>
      </p:sp>
    </p:spTree>
    <p:extLst>
      <p:ext uri="{BB962C8B-B14F-4D97-AF65-F5344CB8AC3E}">
        <p14:creationId xmlns:p14="http://schemas.microsoft.com/office/powerpoint/2010/main" val="38083982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 </a:t>
            </a:r>
            <a:endParaRPr lang="tr-TR" dirty="0"/>
          </a:p>
        </p:txBody>
      </p:sp>
      <p:sp>
        <p:nvSpPr>
          <p:cNvPr id="3" name="İçerik Yer Tutucusu 2"/>
          <p:cNvSpPr>
            <a:spLocks noGrp="1"/>
          </p:cNvSpPr>
          <p:nvPr>
            <p:ph idx="1"/>
          </p:nvPr>
        </p:nvSpPr>
        <p:spPr/>
        <p:txBody>
          <a:bodyPr/>
          <a:lstStyle/>
          <a:p>
            <a:r>
              <a:rPr lang="tr-TR" dirty="0"/>
              <a:t>Ataerkil toplumsal cinsiyet algıları, bir toplumdaki tüm bireylerin, geçmiş, şimdiki zaman ve gelecekteki beklentilerini, eylemlerini ve toplumdaki konumlarını yani tüm yaşamlarını etkiler. </a:t>
            </a:r>
          </a:p>
          <a:p>
            <a:r>
              <a:rPr lang="tr-TR" dirty="0"/>
              <a:t>Bu nedenle ataerkillik hem objektif hem de ideolojik olarak var olan bir toplumsal yapı olarak karşımıza çıkar. </a:t>
            </a:r>
          </a:p>
          <a:p>
            <a:endParaRPr lang="tr-TR" dirty="0"/>
          </a:p>
        </p:txBody>
      </p:sp>
    </p:spTree>
    <p:extLst>
      <p:ext uri="{BB962C8B-B14F-4D97-AF65-F5344CB8AC3E}">
        <p14:creationId xmlns:p14="http://schemas.microsoft.com/office/powerpoint/2010/main" val="11802205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09600" y="274638"/>
            <a:ext cx="9307132" cy="1642194"/>
          </a:xfrm>
        </p:spPr>
        <p:txBody>
          <a:bodyPr>
            <a:normAutofit/>
          </a:bodyPr>
          <a:lstStyle/>
          <a:p>
            <a:r>
              <a:rPr lang="tr-TR" dirty="0" smtClean="0">
                <a:solidFill>
                  <a:srgbClr val="FF0000"/>
                </a:solidFill>
              </a:rPr>
              <a:t>İnsan hakları açısından ataerkil toplumsal yapının dört temel olumsuz etkisi vardır: </a:t>
            </a:r>
            <a:endParaRPr lang="tr-TR" dirty="0">
              <a:solidFill>
                <a:srgbClr val="FF0000"/>
              </a:solidFill>
            </a:endParaRPr>
          </a:p>
        </p:txBody>
      </p:sp>
      <p:sp>
        <p:nvSpPr>
          <p:cNvPr id="3" name="İçerik Yer Tutucusu 2"/>
          <p:cNvSpPr>
            <a:spLocks noGrp="1"/>
          </p:cNvSpPr>
          <p:nvPr>
            <p:ph idx="1"/>
          </p:nvPr>
        </p:nvSpPr>
        <p:spPr>
          <a:xfrm>
            <a:off x="609600" y="2060848"/>
            <a:ext cx="9616225" cy="4536504"/>
          </a:xfrm>
        </p:spPr>
        <p:txBody>
          <a:bodyPr>
            <a:normAutofit/>
          </a:bodyPr>
          <a:lstStyle/>
          <a:p>
            <a:r>
              <a:rPr lang="tr-TR" dirty="0" smtClean="0"/>
              <a:t>Toplumda kadınlar ve erkekler eşitsiz konumlarda bulunurlar,  </a:t>
            </a:r>
          </a:p>
          <a:p>
            <a:r>
              <a:rPr lang="tr-TR" dirty="0" smtClean="0"/>
              <a:t>Eşit haklara sahip değildirler, </a:t>
            </a:r>
          </a:p>
          <a:p>
            <a:r>
              <a:rPr lang="tr-TR" dirty="0" smtClean="0"/>
              <a:t>Yasada haklar herkes için yazsa bile kadınlar haklarını kullanamazlar, </a:t>
            </a:r>
          </a:p>
          <a:p>
            <a:r>
              <a:rPr lang="tr-TR" dirty="0" smtClean="0"/>
              <a:t>Toplumda ezilen bir grup olarak kadınlar toplumsal olaylardan erkeklere göre daha olumsuz olarak etkilenirler.</a:t>
            </a:r>
            <a:endParaRPr lang="tr-TR" dirty="0"/>
          </a:p>
        </p:txBody>
      </p:sp>
    </p:spTree>
    <p:extLst>
      <p:ext uri="{BB962C8B-B14F-4D97-AF65-F5344CB8AC3E}">
        <p14:creationId xmlns:p14="http://schemas.microsoft.com/office/powerpoint/2010/main" val="26054666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 </a:t>
            </a:r>
            <a:endParaRPr lang="tr-TR" dirty="0"/>
          </a:p>
        </p:txBody>
      </p:sp>
      <p:sp>
        <p:nvSpPr>
          <p:cNvPr id="3" name="İçerik Yer Tutucusu 2"/>
          <p:cNvSpPr>
            <a:spLocks noGrp="1"/>
          </p:cNvSpPr>
          <p:nvPr>
            <p:ph idx="1"/>
          </p:nvPr>
        </p:nvSpPr>
        <p:spPr>
          <a:xfrm>
            <a:off x="609600" y="332657"/>
            <a:ext cx="8096518" cy="5793507"/>
          </a:xfrm>
        </p:spPr>
        <p:txBody>
          <a:bodyPr>
            <a:normAutofit/>
          </a:bodyPr>
          <a:lstStyle/>
          <a:p>
            <a:pPr marL="0" indent="0">
              <a:buNone/>
            </a:pPr>
            <a:r>
              <a:rPr lang="tr-TR" dirty="0" smtClean="0"/>
              <a:t>Toplumumuzda kadınların dezavantajlı olduğu gerçeği nedeniyle </a:t>
            </a:r>
          </a:p>
          <a:p>
            <a:r>
              <a:rPr lang="tr-TR" dirty="0" smtClean="0"/>
              <a:t>“kadınların kendi durumlarını belirlemede, kendi haklarında söz sahibi olma hakkına sahip oldukları bilincine ulaşmalarında, istismara karşı çıkmalarında, statülerinin yükseltilmesinde, onurlarının korunmasında ve böylece demokratik geleneğin gelişmesinde sosyal hizmetin oynaması gereken çok önemli bir rol vardır... Çağdaş, demokratik, ileri bir toplum için, kadınların güçlendirilmeleri, etkinlik alanlarının genişletilmesi, eğitim, istihdam, sağlık, siyaset, hukuk vb. alanlarda eşit fırsat ve olanaklardan yararlanmalarının sağlanması büyük önem taşımaktadır.” (Aile, Çalışma ve Sosyal Hizmetler Bakanlığı, 2012).</a:t>
            </a:r>
            <a:endParaRPr lang="tr-TR" dirty="0"/>
          </a:p>
        </p:txBody>
      </p:sp>
    </p:spTree>
    <p:extLst>
      <p:ext uri="{BB962C8B-B14F-4D97-AF65-F5344CB8AC3E}">
        <p14:creationId xmlns:p14="http://schemas.microsoft.com/office/powerpoint/2010/main" val="9200879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 </a:t>
            </a:r>
            <a:endParaRPr lang="tr-TR" dirty="0"/>
          </a:p>
        </p:txBody>
      </p:sp>
      <p:sp>
        <p:nvSpPr>
          <p:cNvPr id="3" name="İçerik Yer Tutucusu 2"/>
          <p:cNvSpPr>
            <a:spLocks noGrp="1"/>
          </p:cNvSpPr>
          <p:nvPr>
            <p:ph idx="1"/>
          </p:nvPr>
        </p:nvSpPr>
        <p:spPr/>
        <p:txBody>
          <a:bodyPr/>
          <a:lstStyle/>
          <a:p>
            <a:r>
              <a:rPr lang="tr-TR" dirty="0" smtClean="0"/>
              <a:t>Açıktır ki, kadınların insan haklarının geliştirilmesi ve uygulanması için nelerin yapılması gerektiğine dair bir vizyon, yani toplumsal cinsiyet eşitliği politikaları ve bu politikaların uygulanmasına ihtiyaç vardır. </a:t>
            </a:r>
          </a:p>
          <a:p>
            <a:r>
              <a:rPr lang="tr-TR" dirty="0" smtClean="0"/>
              <a:t>Sosyal çalışma mesleği kadın erkek eşitliği politikalarının hem geliştirilmesinde hem uygulanmasında kilit bir role sahiptir. </a:t>
            </a:r>
            <a:endParaRPr lang="tr-TR" dirty="0"/>
          </a:p>
        </p:txBody>
      </p:sp>
    </p:spTree>
    <p:extLst>
      <p:ext uri="{BB962C8B-B14F-4D97-AF65-F5344CB8AC3E}">
        <p14:creationId xmlns:p14="http://schemas.microsoft.com/office/powerpoint/2010/main" val="42255974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FF0000"/>
                </a:solidFill>
              </a:rPr>
              <a:t>KADIN HAKLARININ GELİŞİMİ</a:t>
            </a:r>
            <a:endParaRPr lang="tr-TR" dirty="0">
              <a:solidFill>
                <a:srgbClr val="FF0000"/>
              </a:solidFill>
            </a:endParaRPr>
          </a:p>
        </p:txBody>
      </p:sp>
      <p:sp>
        <p:nvSpPr>
          <p:cNvPr id="3" name="İçerik Yer Tutucusu 2"/>
          <p:cNvSpPr>
            <a:spLocks noGrp="1"/>
          </p:cNvSpPr>
          <p:nvPr>
            <p:ph idx="1"/>
          </p:nvPr>
        </p:nvSpPr>
        <p:spPr>
          <a:xfrm>
            <a:off x="609600" y="1600200"/>
            <a:ext cx="8573037" cy="4781128"/>
          </a:xfrm>
        </p:spPr>
        <p:txBody>
          <a:bodyPr>
            <a:normAutofit fontScale="92500" lnSpcReduction="20000"/>
          </a:bodyPr>
          <a:lstStyle/>
          <a:p>
            <a:r>
              <a:rPr lang="tr-TR" dirty="0" smtClean="0"/>
              <a:t>Osmanlı döneminde yasalar erkeklerin çoklu evliliğine izin veriyordu. Cariyelik ve kölelik sistemi vardı. Erkeklerin boşanma hakkı çok kolaydı fakat kadınlar boşanamazdı.</a:t>
            </a:r>
          </a:p>
          <a:p>
            <a:r>
              <a:rPr lang="tr-TR" dirty="0" smtClean="0"/>
              <a:t>Kadınların mülkiyet ve miras hakkı yoktu. Kadınlar herhangi bir işte çalışamazdı.</a:t>
            </a:r>
          </a:p>
          <a:p>
            <a:r>
              <a:rPr lang="tr-TR" dirty="0" smtClean="0"/>
              <a:t>Tanzimat Döneminden sonra feodalitenin yıkılması ve aydınlanma düşüncesinin gelmesiyle kadın hakları gündeme gelmeye başladı.</a:t>
            </a:r>
          </a:p>
          <a:p>
            <a:r>
              <a:rPr lang="tr-TR" dirty="0" smtClean="0"/>
              <a:t>Öncelikle kadınların köle olarak satılması ve cariyelik yasaklandı. Kız Rüştiyeleri açıldı ve eğitim zorunlu hale getirildi. Kadınlara miras hakkı tanındı.</a:t>
            </a:r>
          </a:p>
          <a:p>
            <a:r>
              <a:rPr lang="tr-TR" dirty="0" smtClean="0"/>
              <a:t>2. Meşrutiyet ilanından sonra evlenme ve boşanmayı düzenleyen ilk kanun Hukuk-ı Aile Kararnamesi yayınlandı.</a:t>
            </a:r>
          </a:p>
          <a:p>
            <a:r>
              <a:rPr lang="tr-TR" dirty="0" smtClean="0"/>
              <a:t>Kadınların siyasi alanda ortaya çıkışı ise 1900’lerin başında İttihat ve Terakki Cemiyetinin Kadınlar Şubelerini açmasıyla olmuştur.</a:t>
            </a:r>
          </a:p>
          <a:p>
            <a:endParaRPr lang="tr-TR" dirty="0" smtClean="0"/>
          </a:p>
          <a:p>
            <a:endParaRPr lang="tr-TR" dirty="0"/>
          </a:p>
        </p:txBody>
      </p:sp>
    </p:spTree>
    <p:extLst>
      <p:ext uri="{BB962C8B-B14F-4D97-AF65-F5344CB8AC3E}">
        <p14:creationId xmlns:p14="http://schemas.microsoft.com/office/powerpoint/2010/main" val="2010520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09600" y="0"/>
            <a:ext cx="10972800" cy="764704"/>
          </a:xfrm>
        </p:spPr>
        <p:txBody>
          <a:bodyPr/>
          <a:lstStyle/>
          <a:p>
            <a:r>
              <a:rPr lang="tr-TR" dirty="0" smtClean="0">
                <a:solidFill>
                  <a:srgbClr val="FF0000"/>
                </a:solidFill>
              </a:rPr>
              <a:t>KAVRAMLAR</a:t>
            </a:r>
            <a:r>
              <a:rPr lang="tr-TR" dirty="0" smtClean="0"/>
              <a:t> </a:t>
            </a:r>
            <a:endParaRPr lang="tr-TR" dirty="0"/>
          </a:p>
        </p:txBody>
      </p:sp>
      <p:sp>
        <p:nvSpPr>
          <p:cNvPr id="3" name="İçerik Yer Tutucusu 2"/>
          <p:cNvSpPr>
            <a:spLocks noGrp="1"/>
          </p:cNvSpPr>
          <p:nvPr>
            <p:ph idx="1"/>
          </p:nvPr>
        </p:nvSpPr>
        <p:spPr>
          <a:xfrm>
            <a:off x="609600" y="764704"/>
            <a:ext cx="10972800" cy="3137595"/>
          </a:xfrm>
        </p:spPr>
        <p:txBody>
          <a:bodyPr>
            <a:normAutofit lnSpcReduction="10000"/>
          </a:bodyPr>
          <a:lstStyle/>
          <a:p>
            <a:pPr marL="0" indent="0">
              <a:buNone/>
            </a:pPr>
            <a:r>
              <a:rPr lang="tr-TR" dirty="0" smtClean="0">
                <a:solidFill>
                  <a:srgbClr val="FF0000"/>
                </a:solidFill>
              </a:rPr>
              <a:t>Toplumsal Cinsiyet</a:t>
            </a:r>
            <a:endParaRPr lang="tr-TR" b="1" dirty="0" smtClean="0">
              <a:solidFill>
                <a:srgbClr val="FF0000"/>
              </a:solidFill>
            </a:endParaRPr>
          </a:p>
          <a:p>
            <a:r>
              <a:rPr lang="tr-TR" dirty="0" smtClean="0"/>
              <a:t>Cinsiyet bedenin biyolojik bir özelliğidir, anne karnında oluşur. Toplumsal cinsiyet, toplumun kadınlığa ve erkekliğe atfettiği anlamlardır. </a:t>
            </a:r>
          </a:p>
          <a:p>
            <a:r>
              <a:rPr lang="tr-TR" dirty="0" smtClean="0"/>
              <a:t>Toplumsal cinsiyet kavramı, kadın ve erkeklerin biyolojik farklılıklarından değil bu farklara atfedilen toplumsal anlamlardan kaynaklanır. </a:t>
            </a:r>
          </a:p>
          <a:p>
            <a:r>
              <a:rPr lang="tr-TR" dirty="0" smtClean="0"/>
              <a:t>Toplumsal cinsiyeti yani kadınlık ve erkeklik rollerini çocukluktan başlayarak sosyalleşme içinde öğrenir ve benimseriz. Çünkü çocukluktan başlayarak bir grup içinde yaşarız. </a:t>
            </a:r>
          </a:p>
        </p:txBody>
      </p:sp>
      <p:pic>
        <p:nvPicPr>
          <p:cNvPr id="3074" name="Picture 2" descr="toplumsal cinsiyet ile ilgili görsel sonucu"/>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47259" y="4114798"/>
            <a:ext cx="4876800" cy="27432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923550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09600" y="274638"/>
            <a:ext cx="10972800" cy="1642194"/>
          </a:xfrm>
        </p:spPr>
        <p:txBody>
          <a:bodyPr>
            <a:normAutofit/>
          </a:bodyPr>
          <a:lstStyle/>
          <a:p>
            <a:r>
              <a:rPr lang="tr-TR" dirty="0" smtClean="0">
                <a:solidFill>
                  <a:srgbClr val="FF0000"/>
                </a:solidFill>
              </a:rPr>
              <a:t>CUMHURİYET DÖNEMİNDE KADINLARLA İLGİLİ İLK YASAL DÜZENLEMELER</a:t>
            </a:r>
            <a:endParaRPr lang="tr-TR" dirty="0">
              <a:solidFill>
                <a:srgbClr val="FF0000"/>
              </a:solidFill>
            </a:endParaRPr>
          </a:p>
        </p:txBody>
      </p:sp>
      <p:sp>
        <p:nvSpPr>
          <p:cNvPr id="3" name="İçerik Yer Tutucusu 2"/>
          <p:cNvSpPr>
            <a:spLocks noGrp="1"/>
          </p:cNvSpPr>
          <p:nvPr>
            <p:ph idx="1"/>
          </p:nvPr>
        </p:nvSpPr>
        <p:spPr>
          <a:xfrm>
            <a:off x="764147" y="1916832"/>
            <a:ext cx="8366974" cy="4680520"/>
          </a:xfrm>
        </p:spPr>
        <p:txBody>
          <a:bodyPr>
            <a:normAutofit fontScale="85000" lnSpcReduction="10000"/>
          </a:bodyPr>
          <a:lstStyle/>
          <a:p>
            <a:r>
              <a:rPr lang="tr-TR" dirty="0" smtClean="0"/>
              <a:t>1926 yılında İsviçre Medeni Kanunu’nun örnek alındığı Türk Medeni Kanunu kabul edilmiştir. Bu kanunla kadınlara boşanma, velayet ve miras hakkı tanınmıştır.</a:t>
            </a:r>
          </a:p>
          <a:p>
            <a:r>
              <a:rPr lang="tr-TR" dirty="0" smtClean="0"/>
              <a:t>1930’da Belediye Kanunu ile kadınlara ilk kez belediye seçimlerine, </a:t>
            </a:r>
          </a:p>
          <a:p>
            <a:r>
              <a:rPr lang="tr-TR" dirty="0" smtClean="0"/>
              <a:t>1933 yılında da muhtarlık seçimlerine katılma hakkı verilmiştir.</a:t>
            </a:r>
          </a:p>
          <a:p>
            <a:r>
              <a:rPr lang="tr-TR" dirty="0" smtClean="0"/>
              <a:t>5 Aralık 1934’te kadınlara milletvekili seçme ve seçilme hakkı tanınmıştır.</a:t>
            </a:r>
          </a:p>
          <a:p>
            <a:r>
              <a:rPr lang="tr-TR" dirty="0" smtClean="0"/>
              <a:t>1936 yılında kadınların çalışma hayatını düzenleyen ilk kanun olan İş Kanunu yapılmıştır. Bu kanunla doğum izni yasalaşmış, kadınların çalışma koşulları düzenlenmiştir.</a:t>
            </a:r>
          </a:p>
          <a:p>
            <a:r>
              <a:rPr lang="tr-TR" dirty="0" smtClean="0"/>
              <a:t>Cumhuriyetin kuruluşundan sonra hızla gelişen kadın haklarıyla kadınlar öğretmenlikten mimarlığa farklı mesleklerde ilerlemişlerdir. Yine de 1980’lere kadar kadın hakları konusunda pek ilerleme kaydedilmemiştir.</a:t>
            </a:r>
          </a:p>
          <a:p>
            <a:endParaRPr lang="tr-TR" dirty="0"/>
          </a:p>
        </p:txBody>
      </p:sp>
    </p:spTree>
    <p:extLst>
      <p:ext uri="{BB962C8B-B14F-4D97-AF65-F5344CB8AC3E}">
        <p14:creationId xmlns:p14="http://schemas.microsoft.com/office/powerpoint/2010/main" val="14448288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smtClean="0">
                <a:solidFill>
                  <a:srgbClr val="FF0000"/>
                </a:solidFill>
              </a:rPr>
              <a:t>Yükselen Kadın Hareketi ve Hak Kazanımları (1980-2001)</a:t>
            </a:r>
            <a:endParaRPr lang="tr-TR" dirty="0">
              <a:solidFill>
                <a:srgbClr val="FF0000"/>
              </a:solidFill>
            </a:endParaRPr>
          </a:p>
        </p:txBody>
      </p:sp>
      <p:sp>
        <p:nvSpPr>
          <p:cNvPr id="3" name="İçerik Yer Tutucusu 2"/>
          <p:cNvSpPr>
            <a:spLocks noGrp="1"/>
          </p:cNvSpPr>
          <p:nvPr>
            <p:ph idx="1"/>
          </p:nvPr>
        </p:nvSpPr>
        <p:spPr>
          <a:xfrm>
            <a:off x="609600" y="1803042"/>
            <a:ext cx="8508642" cy="4722302"/>
          </a:xfrm>
        </p:spPr>
        <p:txBody>
          <a:bodyPr>
            <a:normAutofit fontScale="92500" lnSpcReduction="20000"/>
          </a:bodyPr>
          <a:lstStyle/>
          <a:p>
            <a:r>
              <a:rPr lang="tr-TR" dirty="0" smtClean="0"/>
              <a:t>1985 yılında Türkiye kadınlar insan haklarının temel belgesi olan Birleşmiş Milletler Kadınlara Karşı</a:t>
            </a:r>
          </a:p>
          <a:p>
            <a:r>
              <a:rPr lang="tr-TR" dirty="0" smtClean="0"/>
              <a:t>Her Türlü Ayrımcılığın Önlenmesi Sözleşmesini (CEDAW) imzaladı. </a:t>
            </a:r>
          </a:p>
          <a:p>
            <a:r>
              <a:rPr lang="tr-TR" dirty="0" smtClean="0"/>
              <a:t>1990 yılında Başbakanlığa bağlı Kadının Statüsü  Genel Müdürlüğü kuruldu. 1995’de Pekin IV. Dünya Kadın konferansında alınan kararlar paralelinde “Üniversitelerde Kadın Sorunlarına İlişkin Araştırma </a:t>
            </a:r>
            <a:r>
              <a:rPr lang="tr-TR" dirty="0" err="1" smtClean="0"/>
              <a:t>Merkezleri”nin</a:t>
            </a:r>
            <a:r>
              <a:rPr lang="tr-TR" dirty="0" smtClean="0"/>
              <a:t> kurulmasına başlandı. </a:t>
            </a:r>
          </a:p>
          <a:p>
            <a:r>
              <a:rPr lang="tr-TR" dirty="0" smtClean="0"/>
              <a:t>Bundan</a:t>
            </a:r>
            <a:r>
              <a:rPr lang="tr-TR" dirty="0"/>
              <a:t> </a:t>
            </a:r>
            <a:r>
              <a:rPr lang="tr-TR" dirty="0" smtClean="0"/>
              <a:t>sonra, ülkemizde halen Ankara, Hacettepe, Gazi, İstanbul, Marmara, Çukurova, Ege, Gaziantep, Mersin, Yüzüncü Yıl, Eskişehir, ODTÜ, Çankaya ve Atılım Üniversiteleri olmak üzere toplam 14 üniversitede kadın sorunları ile ilgili araştırma ve uygulama amaçlı merkezler kurulmuş ve bunlar bugüne kadar çeşitli çalışmalar yürütmüşlerdir.” </a:t>
            </a:r>
            <a:endParaRPr lang="tr-TR" dirty="0"/>
          </a:p>
        </p:txBody>
      </p:sp>
    </p:spTree>
    <p:extLst>
      <p:ext uri="{BB962C8B-B14F-4D97-AF65-F5344CB8AC3E}">
        <p14:creationId xmlns:p14="http://schemas.microsoft.com/office/powerpoint/2010/main" val="13653451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 </a:t>
            </a:r>
            <a:endParaRPr lang="tr-TR" dirty="0"/>
          </a:p>
        </p:txBody>
      </p:sp>
      <p:sp>
        <p:nvSpPr>
          <p:cNvPr id="3" name="İçerik Yer Tutucusu 2"/>
          <p:cNvSpPr>
            <a:spLocks noGrp="1"/>
          </p:cNvSpPr>
          <p:nvPr>
            <p:ph idx="1"/>
          </p:nvPr>
        </p:nvSpPr>
        <p:spPr>
          <a:xfrm>
            <a:off x="609600" y="218941"/>
            <a:ext cx="8482885" cy="6306403"/>
          </a:xfrm>
        </p:spPr>
        <p:txBody>
          <a:bodyPr>
            <a:normAutofit fontScale="92500" lnSpcReduction="10000"/>
          </a:bodyPr>
          <a:lstStyle/>
          <a:p>
            <a:r>
              <a:rPr lang="tr-TR" dirty="0" smtClean="0"/>
              <a:t>1997 yılında, Türk Ceza Kanununun kadının ve erkeğin zinasının suç oluşturmasını farklı unsurlara bağlayan 440 ve 441. maddelerinde yer alan hükümler, kadın erkek eşitliğine aykırılık gerekçesiyle Anayasa Mahkemesince iptal edilmiştir. </a:t>
            </a:r>
          </a:p>
          <a:p>
            <a:r>
              <a:rPr lang="tr-TR" dirty="0" smtClean="0"/>
              <a:t>1998 Ailenin Korunmasına Dair Kanun kabul edilmiş olup; 4320 sayılı Kanun ile aile için şiddete uğrayan kişilerin korunmasına ve şiddet uygulayanın evden uzaklaştırılmasına ve kararda belirtilen uzaklaştırma süresi boyunca nafaka ödemesine ilişkin tedbirlere hükmedilmesine yer verildi.</a:t>
            </a:r>
          </a:p>
          <a:p>
            <a:r>
              <a:rPr lang="tr-TR" dirty="0" smtClean="0"/>
              <a:t> 1998’de gelir vergisinde aile reisinin beyanname vermesi uygulaması kaldırıldı. Kadınlar kocalarından ayrı olarak beyanname verme hakkına sahip oldular; aynı yıl aile hukuku bölümünde köklü değişiklikler yapılan Medeni Kanun Tasarısı tartışmaya açıldı.</a:t>
            </a:r>
          </a:p>
          <a:p>
            <a:r>
              <a:rPr lang="tr-TR" dirty="0" smtClean="0"/>
              <a:t>Devlete ait sığınma evleri olan kadın konuk evleri 12 Temmuz 1998 tarih ve 23400 sayılı Resmi </a:t>
            </a:r>
            <a:r>
              <a:rPr lang="tr-TR" dirty="0" err="1" smtClean="0"/>
              <a:t>Gazete’de</a:t>
            </a:r>
            <a:r>
              <a:rPr lang="tr-TR" dirty="0" smtClean="0"/>
              <a:t> yayımlanarak yürürlüğe girmiş bulunan “Sosyal Hizmetler ve Çocuk Esirgeme Kurumu’na Bağlı Kadın Konukevleri Yönetmeliği” uyarınca hizmet vermeye başlamışlardır.</a:t>
            </a:r>
            <a:endParaRPr lang="tr-TR" dirty="0"/>
          </a:p>
        </p:txBody>
      </p:sp>
    </p:spTree>
    <p:extLst>
      <p:ext uri="{BB962C8B-B14F-4D97-AF65-F5344CB8AC3E}">
        <p14:creationId xmlns:p14="http://schemas.microsoft.com/office/powerpoint/2010/main" val="26610483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09600" y="274638"/>
            <a:ext cx="10972800" cy="1858218"/>
          </a:xfrm>
        </p:spPr>
        <p:txBody>
          <a:bodyPr>
            <a:normAutofit/>
          </a:bodyPr>
          <a:lstStyle/>
          <a:p>
            <a:r>
              <a:rPr lang="tr-TR" dirty="0" smtClean="0">
                <a:solidFill>
                  <a:srgbClr val="FF0000"/>
                </a:solidFill>
              </a:rPr>
              <a:t>BM KADINLARA KARŞI HER TÜRLÜ AYRIMCILIĞIN ÖNLENMESİ SÖZLEŞMESİ (CEDAW)</a:t>
            </a:r>
            <a:endParaRPr lang="tr-TR" dirty="0">
              <a:solidFill>
                <a:srgbClr val="FF0000"/>
              </a:solidFill>
            </a:endParaRPr>
          </a:p>
        </p:txBody>
      </p:sp>
      <p:sp>
        <p:nvSpPr>
          <p:cNvPr id="3" name="İçerik Yer Tutucusu 2"/>
          <p:cNvSpPr>
            <a:spLocks noGrp="1"/>
          </p:cNvSpPr>
          <p:nvPr>
            <p:ph idx="1"/>
          </p:nvPr>
        </p:nvSpPr>
        <p:spPr>
          <a:xfrm>
            <a:off x="609600" y="2348881"/>
            <a:ext cx="8521521" cy="4283739"/>
          </a:xfrm>
        </p:spPr>
        <p:txBody>
          <a:bodyPr>
            <a:normAutofit lnSpcReduction="10000"/>
          </a:bodyPr>
          <a:lstStyle/>
          <a:p>
            <a:r>
              <a:rPr lang="tr-TR" dirty="0" smtClean="0"/>
              <a:t>Türkiye 1985 yılında kadınların insan haklarının temel belgesi olan Birleşmiş Milletler Kadınlara Karşı Her Türlü Ayrımcılığın Önlenmesi Sözleşmesini (CEDAW) imzaladı.</a:t>
            </a:r>
          </a:p>
          <a:p>
            <a:r>
              <a:rPr lang="tr-TR" dirty="0" smtClean="0"/>
              <a:t>Bu sözleşmeye bağlı olarak kadınlara eşitlik içinde, sosyal, ekonomik, kültürel ve siyasi alanlarda hak ettikleri statüyü kazandırmak adına Kadının Statüsü Genel Müdürlüğü kurulmuştur.</a:t>
            </a:r>
          </a:p>
          <a:p>
            <a:r>
              <a:rPr lang="tr-TR" dirty="0" smtClean="0"/>
              <a:t>Bunun akabinde 1998 yılında kadınlara ve aile içinde şiddetin önlenmesi açısından Ailenin Korunmasına Dair Kanun kabul edilmiş olup devlet bünyesinde Kadın Konukevleri faaliyete geçirilmiştir.</a:t>
            </a:r>
          </a:p>
          <a:p>
            <a:endParaRPr lang="tr-TR" dirty="0"/>
          </a:p>
        </p:txBody>
      </p:sp>
    </p:spTree>
    <p:extLst>
      <p:ext uri="{BB962C8B-B14F-4D97-AF65-F5344CB8AC3E}">
        <p14:creationId xmlns:p14="http://schemas.microsoft.com/office/powerpoint/2010/main" val="303628062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09600" y="116632"/>
            <a:ext cx="10972800" cy="1728192"/>
          </a:xfrm>
        </p:spPr>
        <p:txBody>
          <a:bodyPr>
            <a:normAutofit fontScale="90000"/>
          </a:bodyPr>
          <a:lstStyle/>
          <a:p>
            <a:r>
              <a:rPr lang="tr-TR" dirty="0" smtClean="0"/>
              <a:t/>
            </a:r>
            <a:br>
              <a:rPr lang="tr-TR" dirty="0" smtClean="0"/>
            </a:br>
            <a:r>
              <a:rPr lang="tr-TR" dirty="0" smtClean="0">
                <a:solidFill>
                  <a:srgbClr val="FF0000"/>
                </a:solidFill>
              </a:rPr>
              <a:t>YENİ TÜRK MEDENİ KANUNU İLE KADINLARLA İLGİLİ SON DÜZENLEMELER</a:t>
            </a:r>
            <a:r>
              <a:rPr lang="tr-TR" dirty="0" smtClean="0"/>
              <a:t/>
            </a:r>
            <a:br>
              <a:rPr lang="tr-TR" dirty="0" smtClean="0"/>
            </a:br>
            <a:endParaRPr lang="tr-TR" dirty="0"/>
          </a:p>
        </p:txBody>
      </p:sp>
      <p:sp>
        <p:nvSpPr>
          <p:cNvPr id="3" name="İçerik Yer Tutucusu 2"/>
          <p:cNvSpPr>
            <a:spLocks noGrp="1"/>
          </p:cNvSpPr>
          <p:nvPr>
            <p:ph idx="1"/>
          </p:nvPr>
        </p:nvSpPr>
        <p:spPr>
          <a:xfrm>
            <a:off x="609600" y="1674254"/>
            <a:ext cx="8238186" cy="5183746"/>
          </a:xfrm>
        </p:spPr>
        <p:txBody>
          <a:bodyPr>
            <a:normAutofit fontScale="92500" lnSpcReduction="20000"/>
          </a:bodyPr>
          <a:lstStyle/>
          <a:p>
            <a:pPr marL="0" indent="0">
              <a:buNone/>
            </a:pPr>
            <a:endParaRPr lang="tr-TR" dirty="0" smtClean="0"/>
          </a:p>
          <a:p>
            <a:pPr marL="0" indent="0">
              <a:buNone/>
            </a:pPr>
            <a:r>
              <a:rPr lang="tr-TR" dirty="0" smtClean="0"/>
              <a:t>Evlenme yaşı: Eskiden evlenme yaşı kadınlar için 14, erkekler için 17 idi. Yeni yasa ile kadın ve erkek farkı olmadan herkes on yedi yaşını bitince evlenebiliyor (Md. 124/1).</a:t>
            </a:r>
          </a:p>
          <a:p>
            <a:pPr marL="0" indent="0">
              <a:buNone/>
            </a:pPr>
            <a:r>
              <a:rPr lang="tr-TR" dirty="0" smtClean="0"/>
              <a:t>• Boşanma koşulları yeniden düzenlendi: Boşanma nedeni olan ‘cana kast ve pek fena muameleye ‘onur kırıcı davranış’ eklendi. ‘Terk’ nedeninin koşulları değişti.</a:t>
            </a:r>
          </a:p>
          <a:p>
            <a:pPr marL="0" indent="0">
              <a:buNone/>
            </a:pPr>
            <a:r>
              <a:rPr lang="tr-TR" dirty="0" smtClean="0"/>
              <a:t>• Boşanma davasının açılabileceği yer düzenlemesi değişti: Eskiden sadece </a:t>
            </a:r>
            <a:r>
              <a:rPr lang="tr-TR" dirty="0" err="1" smtClean="0"/>
              <a:t>ikâmetgah</a:t>
            </a:r>
            <a:r>
              <a:rPr lang="tr-TR" dirty="0" smtClean="0"/>
              <a:t> yerinde açılabilirken yeni yasadan sonra tarafların son altı ayda oturdukları yerin mahkemesinde açılabiliyor.</a:t>
            </a:r>
          </a:p>
          <a:p>
            <a:pPr marL="0" indent="0">
              <a:buNone/>
            </a:pPr>
            <a:r>
              <a:rPr lang="tr-TR" dirty="0" smtClean="0"/>
              <a:t>• Nafaka yeniden düzenlendi: Eskiden sadece kadınlara verilen ya da ancak kadının refah içinde olması halinde erkek tarafından talep edilebilen bir şeyken, artık her iki taraf da eşit. Erkeklerde eğer boşanmada kendileri daha çok kusurlu değillerse nafaka talebinde bulunabilmekteler (Md.175).</a:t>
            </a:r>
            <a:endParaRPr lang="tr-TR" dirty="0"/>
          </a:p>
        </p:txBody>
      </p:sp>
    </p:spTree>
    <p:extLst>
      <p:ext uri="{BB962C8B-B14F-4D97-AF65-F5344CB8AC3E}">
        <p14:creationId xmlns:p14="http://schemas.microsoft.com/office/powerpoint/2010/main" val="123807115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 </a:t>
            </a:r>
            <a:endParaRPr lang="tr-TR" dirty="0"/>
          </a:p>
        </p:txBody>
      </p:sp>
      <p:sp>
        <p:nvSpPr>
          <p:cNvPr id="3" name="İçerik Yer Tutucusu 2"/>
          <p:cNvSpPr>
            <a:spLocks noGrp="1"/>
          </p:cNvSpPr>
          <p:nvPr>
            <p:ph idx="1"/>
          </p:nvPr>
        </p:nvSpPr>
        <p:spPr>
          <a:xfrm>
            <a:off x="609600" y="1124745"/>
            <a:ext cx="8664402" cy="5001419"/>
          </a:xfrm>
        </p:spPr>
        <p:txBody>
          <a:bodyPr>
            <a:normAutofit lnSpcReduction="10000"/>
          </a:bodyPr>
          <a:lstStyle/>
          <a:p>
            <a:r>
              <a:rPr lang="tr-TR" b="0" i="0" u="none" strike="noStrike" baseline="0" dirty="0" smtClean="0">
                <a:latin typeface="TimesNewRomanPSMT"/>
              </a:rPr>
              <a:t>Boşanma davası devam ederken davacı ölür ve sağ</a:t>
            </a:r>
            <a:r>
              <a:rPr lang="tr-TR" b="0" i="0" u="none" strike="noStrike" dirty="0" smtClean="0">
                <a:latin typeface="TimesNewRomanPSMT"/>
              </a:rPr>
              <a:t> </a:t>
            </a:r>
            <a:r>
              <a:rPr lang="tr-TR" b="0" i="0" u="none" strike="noStrike" baseline="0" dirty="0" smtClean="0">
                <a:latin typeface="TimesNewRomanPSMT"/>
              </a:rPr>
              <a:t>kalan davalının </a:t>
            </a:r>
            <a:r>
              <a:rPr lang="tr-TR" b="0" i="0" u="none" strike="noStrike" baseline="0" dirty="0" err="1" smtClean="0">
                <a:latin typeface="TimesNewRomanPSMT"/>
              </a:rPr>
              <a:t>mirascıları</a:t>
            </a:r>
            <a:r>
              <a:rPr lang="tr-TR" b="0" i="0" u="none" strike="noStrike" baseline="0" dirty="0" smtClean="0">
                <a:latin typeface="TimesNewRomanPSMT"/>
              </a:rPr>
              <a:t> davaya devam ederek davalının kusurunu </a:t>
            </a:r>
            <a:r>
              <a:rPr lang="tr-TR" b="0" i="0" u="none" strike="noStrike" baseline="0" dirty="0" err="1" smtClean="0">
                <a:latin typeface="TimesNewRomanPSMT"/>
              </a:rPr>
              <a:t>isbat</a:t>
            </a:r>
            <a:r>
              <a:rPr lang="tr-TR" b="0" i="0" u="none" strike="noStrike" baseline="0" dirty="0" smtClean="0">
                <a:latin typeface="TimesNewRomanPSMT"/>
              </a:rPr>
              <a:t> ederlerse davalı</a:t>
            </a:r>
            <a:r>
              <a:rPr lang="tr-TR" b="0" i="0" u="none" strike="noStrike" dirty="0" smtClean="0">
                <a:latin typeface="TimesNewRomanPSMT"/>
              </a:rPr>
              <a:t> </a:t>
            </a:r>
            <a:r>
              <a:rPr lang="tr-TR" b="0" i="0" u="none" strike="noStrike" baseline="0" dirty="0" smtClean="0">
                <a:latin typeface="TimesNewRomanPSMT"/>
              </a:rPr>
              <a:t>davacının </a:t>
            </a:r>
            <a:r>
              <a:rPr lang="tr-TR" b="0" i="0" u="none" strike="noStrike" baseline="0" dirty="0" err="1" smtClean="0">
                <a:latin typeface="TimesNewRomanPSMT"/>
              </a:rPr>
              <a:t>mirascısı</a:t>
            </a:r>
            <a:r>
              <a:rPr lang="tr-TR" b="0" i="0" u="none" strike="noStrike" baseline="0" dirty="0" smtClean="0">
                <a:latin typeface="TimesNewRomanPSMT"/>
              </a:rPr>
              <a:t> olamaz. Eskiden boşanma davası sırasında davacı ölürse dava kendiliğinden</a:t>
            </a:r>
            <a:r>
              <a:rPr lang="tr-TR" b="0" i="0" u="none" strike="noStrike" dirty="0" smtClean="0">
                <a:latin typeface="TimesNewRomanPSMT"/>
              </a:rPr>
              <a:t> </a:t>
            </a:r>
            <a:r>
              <a:rPr lang="tr-TR" b="0" i="0" u="none" strike="noStrike" baseline="0" dirty="0" smtClean="0">
                <a:latin typeface="TimesNewRomanPSMT"/>
              </a:rPr>
              <a:t>düşüyor ve sağ kalan eş evlilik henüz resmen ve kesin olarak sona ermediği için ölenin </a:t>
            </a:r>
            <a:r>
              <a:rPr lang="tr-TR" b="0" i="0" u="none" strike="noStrike" baseline="0" dirty="0" err="1" smtClean="0">
                <a:latin typeface="TimesNewRomanPSMT"/>
              </a:rPr>
              <a:t>mirascısı</a:t>
            </a:r>
            <a:r>
              <a:rPr lang="tr-TR" dirty="0">
                <a:latin typeface="TimesNewRomanPSMT"/>
              </a:rPr>
              <a:t> </a:t>
            </a:r>
            <a:r>
              <a:rPr lang="tr-TR" b="0" i="0" u="none" strike="noStrike" baseline="0" dirty="0" smtClean="0">
                <a:latin typeface="TimesNewRomanPSMT"/>
              </a:rPr>
              <a:t>olabiliyordu.</a:t>
            </a:r>
          </a:p>
          <a:p>
            <a:r>
              <a:rPr lang="tr-TR" b="0" i="0" u="none" strike="noStrike" baseline="0" dirty="0" smtClean="0">
                <a:latin typeface="TimesNewRomanPSMT"/>
              </a:rPr>
              <a:t>“Riyaset” sorunu: Artık evlilik birliklerinde “ailenin reisi” yok. Bunun sonucu olarak oturulacak</a:t>
            </a:r>
            <a:r>
              <a:rPr lang="tr-TR" b="0" i="0" u="none" strike="noStrike" dirty="0" smtClean="0">
                <a:latin typeface="TimesNewRomanPSMT"/>
              </a:rPr>
              <a:t> </a:t>
            </a:r>
            <a:r>
              <a:rPr lang="tr-TR" b="0" i="0" u="none" strike="noStrike" baseline="0" dirty="0" smtClean="0">
                <a:latin typeface="TimesNewRomanPSMT"/>
              </a:rPr>
              <a:t>evin seçiminde, evlilik birliğinin yönetiminde eşler beraberce hak sahibidir. “Eşler birliğin</a:t>
            </a:r>
            <a:r>
              <a:rPr lang="tr-TR" b="0" i="0" u="none" strike="noStrike" dirty="0" smtClean="0">
                <a:latin typeface="TimesNewRomanPSMT"/>
              </a:rPr>
              <a:t> </a:t>
            </a:r>
            <a:r>
              <a:rPr lang="tr-TR" b="0" i="0" u="none" strike="noStrike" baseline="0" dirty="0" smtClean="0">
                <a:latin typeface="TimesNewRomanPSMT"/>
              </a:rPr>
              <a:t>giderlerine güçleri oranında emek ve malvarlıkları ile katılırlar” (Md. 186). </a:t>
            </a:r>
          </a:p>
          <a:p>
            <a:r>
              <a:rPr lang="tr-TR" b="0" i="0" u="none" strike="noStrike" baseline="0" dirty="0" smtClean="0">
                <a:latin typeface="TimesNewRomanPSMT"/>
              </a:rPr>
              <a:t>Kadının ev içi</a:t>
            </a:r>
            <a:r>
              <a:rPr lang="tr-TR" b="0" i="0" u="none" strike="noStrike" dirty="0" smtClean="0">
                <a:latin typeface="TimesNewRomanPSMT"/>
              </a:rPr>
              <a:t> </a:t>
            </a:r>
            <a:r>
              <a:rPr lang="tr-TR" b="0" i="0" u="none" strike="noStrike" baseline="0" dirty="0" smtClean="0">
                <a:latin typeface="TimesNewRomanPSMT"/>
              </a:rPr>
              <a:t>emeğinin evlilik birliğine bir katkı olduğundan </a:t>
            </a:r>
            <a:r>
              <a:rPr lang="tr-TR" b="0" i="0" u="none" strike="noStrike" baseline="0" dirty="0" err="1" smtClean="0">
                <a:latin typeface="TimesNewRomanPSMT"/>
              </a:rPr>
              <a:t>açıkca</a:t>
            </a:r>
            <a:r>
              <a:rPr lang="tr-TR" b="0" i="0" u="none" strike="noStrike" baseline="0" dirty="0" smtClean="0">
                <a:latin typeface="TimesNewRomanPSMT"/>
              </a:rPr>
              <a:t> olmasa da söz eden ilk madde budur. </a:t>
            </a:r>
            <a:endParaRPr lang="tr-TR" dirty="0"/>
          </a:p>
        </p:txBody>
      </p:sp>
    </p:spTree>
    <p:extLst>
      <p:ext uri="{BB962C8B-B14F-4D97-AF65-F5344CB8AC3E}">
        <p14:creationId xmlns:p14="http://schemas.microsoft.com/office/powerpoint/2010/main" val="235348271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 </a:t>
            </a:r>
            <a:endParaRPr lang="tr-TR" dirty="0"/>
          </a:p>
        </p:txBody>
      </p:sp>
      <p:sp>
        <p:nvSpPr>
          <p:cNvPr id="3" name="İçerik Yer Tutucusu 2"/>
          <p:cNvSpPr>
            <a:spLocks noGrp="1"/>
          </p:cNvSpPr>
          <p:nvPr>
            <p:ph idx="1"/>
          </p:nvPr>
        </p:nvSpPr>
        <p:spPr/>
        <p:txBody>
          <a:bodyPr>
            <a:normAutofit fontScale="92500"/>
          </a:bodyPr>
          <a:lstStyle/>
          <a:p>
            <a:r>
              <a:rPr lang="tr-TR" dirty="0" smtClean="0"/>
              <a:t>307. madde ile çocuklu insanlara da evlat edinme hakkı verilmiştir.</a:t>
            </a:r>
          </a:p>
          <a:p>
            <a:r>
              <a:rPr lang="tr-TR" dirty="0" smtClean="0"/>
              <a:t>Aynı madde ile 30 yaşını doldurmuş bekar kişilere de söz konusu çocuğa bir yıl süreyle bakmış olması koşulu ile evlat edinme hakkı verilmektedir.</a:t>
            </a:r>
          </a:p>
          <a:p>
            <a:r>
              <a:rPr lang="tr-TR" dirty="0" smtClean="0"/>
              <a:t>Velayet de yeniden düzenlenmiştir. Eski yasada velayet konusunda boşanan taraflar anlaşamadığında babanın oyu üstün sayılıyordu, Md. 337 ile artık taraflar eşittir. Ana/baba evli değilse çocuğun velisi annesidir (Md. 337).</a:t>
            </a:r>
          </a:p>
          <a:p>
            <a:r>
              <a:rPr lang="tr-TR" dirty="0" smtClean="0"/>
              <a:t>Miras konusu da mal rejimlerine göre yeniden düzenlenmiştir.</a:t>
            </a:r>
            <a:endParaRPr lang="tr-TR" dirty="0"/>
          </a:p>
        </p:txBody>
      </p:sp>
    </p:spTree>
    <p:extLst>
      <p:ext uri="{BB962C8B-B14F-4D97-AF65-F5344CB8AC3E}">
        <p14:creationId xmlns:p14="http://schemas.microsoft.com/office/powerpoint/2010/main" val="64903057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07434" y="160338"/>
            <a:ext cx="5407755" cy="1282096"/>
          </a:xfrm>
        </p:spPr>
        <p:txBody>
          <a:bodyPr>
            <a:normAutofit fontScale="90000"/>
          </a:bodyPr>
          <a:lstStyle/>
          <a:p>
            <a:r>
              <a:rPr lang="tr-TR" dirty="0" smtClean="0">
                <a:solidFill>
                  <a:srgbClr val="FF0000"/>
                </a:solidFill>
              </a:rPr>
              <a:t>Toplumumuzda Ataerkillik ve Kadınların Durumu</a:t>
            </a:r>
            <a:endParaRPr lang="tr-TR" dirty="0">
              <a:solidFill>
                <a:srgbClr val="FF0000"/>
              </a:solidFill>
            </a:endParaRPr>
          </a:p>
        </p:txBody>
      </p:sp>
      <p:sp>
        <p:nvSpPr>
          <p:cNvPr id="3" name="İçerik Yer Tutucusu 2"/>
          <p:cNvSpPr>
            <a:spLocks noGrp="1"/>
          </p:cNvSpPr>
          <p:nvPr>
            <p:ph idx="1"/>
          </p:nvPr>
        </p:nvSpPr>
        <p:spPr>
          <a:xfrm>
            <a:off x="207434" y="1352282"/>
            <a:ext cx="5626696" cy="5318974"/>
          </a:xfrm>
        </p:spPr>
        <p:txBody>
          <a:bodyPr>
            <a:normAutofit/>
          </a:bodyPr>
          <a:lstStyle/>
          <a:p>
            <a:r>
              <a:rPr lang="tr-TR" dirty="0" smtClean="0"/>
              <a:t>Türkiye’de 1970’li yıllardan itibaren yaşanan toplumsal dönüşüm çerçevesinde farklı topluluk düzenlerinde kadının konumunu incelediği araştırmasında açıkça ortaya çıkardığı gibi, kadınlık rollerinin içeriği her ortamda farklı biçimlense de deneyimlenen tüm koşullarda eşitsiz ve ataerkillik çerçevesinde belirleniyor.</a:t>
            </a:r>
            <a:endParaRPr lang="tr-TR" dirty="0"/>
          </a:p>
        </p:txBody>
      </p:sp>
      <p:sp>
        <p:nvSpPr>
          <p:cNvPr id="4" name="AutoShape 2" descr="ataerkillik ile ilgili görsel sonucu"/>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5" name="AutoShape 4" descr="ataerkillik ile ilgili görsel sonucu"/>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6" name="AutoShape 6" descr="ataerkillik ile ilgili görsel sonucu"/>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pic>
        <p:nvPicPr>
          <p:cNvPr id="7176" name="Picture 8" descr="ataerkillik ile ilgili görsel sonucu"/>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32267" y="0"/>
            <a:ext cx="6059733" cy="68500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1570852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smtClean="0">
                <a:solidFill>
                  <a:srgbClr val="FF0000"/>
                </a:solidFill>
              </a:rPr>
              <a:t>Ataerkilliğin en belirgin görüntüleri</a:t>
            </a:r>
            <a:endParaRPr lang="tr-TR" dirty="0">
              <a:solidFill>
                <a:srgbClr val="FF0000"/>
              </a:solidFill>
            </a:endParaRPr>
          </a:p>
        </p:txBody>
      </p:sp>
      <p:sp>
        <p:nvSpPr>
          <p:cNvPr id="3" name="İçerik Yer Tutucusu 2"/>
          <p:cNvSpPr>
            <a:spLocks noGrp="1"/>
          </p:cNvSpPr>
          <p:nvPr>
            <p:ph idx="1"/>
          </p:nvPr>
        </p:nvSpPr>
        <p:spPr>
          <a:xfrm>
            <a:off x="609600" y="1600200"/>
            <a:ext cx="8186670" cy="5257800"/>
          </a:xfrm>
        </p:spPr>
        <p:txBody>
          <a:bodyPr>
            <a:normAutofit fontScale="92500"/>
          </a:bodyPr>
          <a:lstStyle/>
          <a:p>
            <a:r>
              <a:rPr lang="tr-TR" b="1" u="sng" dirty="0" smtClean="0"/>
              <a:t>Eğitimde kadın erkek eşitsizliği</a:t>
            </a:r>
            <a:r>
              <a:rPr lang="tr-TR" dirty="0" smtClean="0"/>
              <a:t>: Örneğin, kız ve erkek çocukların eğitim haklarını eşit biçimde kullanamamaları; kadın ve erkeklerin meslek edindirme eğitimlerinden ya da meslek için eğitimlerden eşit şekilde yararlanamamaları</a:t>
            </a:r>
          </a:p>
          <a:p>
            <a:r>
              <a:rPr lang="tr-TR" b="1" u="sng" dirty="0" smtClean="0"/>
              <a:t>Çalışma hayatında kadın erkek eşitsizliği</a:t>
            </a:r>
            <a:r>
              <a:rPr lang="tr-TR" b="1" dirty="0" smtClean="0"/>
              <a:t>:</a:t>
            </a:r>
            <a:r>
              <a:rPr lang="tr-TR" dirty="0" smtClean="0"/>
              <a:t> Bunun üç boyutu vardır: Birincisi işgücü pazarına</a:t>
            </a:r>
            <a:r>
              <a:rPr lang="tr-TR" dirty="0"/>
              <a:t> </a:t>
            </a:r>
            <a:r>
              <a:rPr lang="tr-TR" dirty="0" smtClean="0"/>
              <a:t>katılımdır. 2007 yılında Türkiye’de kadınların işgücüne katılım oranı %24,8, kadın istihdam oranı ise %22,2’dir. İkincisi, yatay ayrım (Hakim, 1996) tabir edilen kadınların ve erkeklerin farklı işkollarında çalışması, örneğin kadınlar hemşire olurken erkeklerin doktor olması gibi. Üçüncü boyutu ise dikey ayrım tabir edilen, çalışma hayatındaki hiyerarşide erkeklerin üstte kadınların alt sıralarda olması. En tipik örneklerinden birisi, erkekler müdür olurken sekreterlerin genelde kadın olmasıdır.</a:t>
            </a:r>
            <a:endParaRPr lang="tr-TR" dirty="0"/>
          </a:p>
        </p:txBody>
      </p:sp>
    </p:spTree>
    <p:extLst>
      <p:ext uri="{BB962C8B-B14F-4D97-AF65-F5344CB8AC3E}">
        <p14:creationId xmlns:p14="http://schemas.microsoft.com/office/powerpoint/2010/main" val="261757004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 </a:t>
            </a:r>
            <a:endParaRPr lang="tr-TR" dirty="0"/>
          </a:p>
        </p:txBody>
      </p:sp>
      <p:sp>
        <p:nvSpPr>
          <p:cNvPr id="3" name="İçerik Yer Tutucusu 2"/>
          <p:cNvSpPr>
            <a:spLocks noGrp="1"/>
          </p:cNvSpPr>
          <p:nvPr>
            <p:ph idx="1"/>
          </p:nvPr>
        </p:nvSpPr>
        <p:spPr>
          <a:xfrm>
            <a:off x="609600" y="188640"/>
            <a:ext cx="10972800" cy="6264696"/>
          </a:xfrm>
        </p:spPr>
        <p:txBody>
          <a:bodyPr>
            <a:normAutofit/>
          </a:bodyPr>
          <a:lstStyle/>
          <a:p>
            <a:pPr algn="just"/>
            <a:r>
              <a:rPr lang="tr-TR" b="1" i="1" dirty="0"/>
              <a:t>Mülkiyet ve yoksulluğun dağılımında kadın erkek eşitsizliği: </a:t>
            </a:r>
            <a:r>
              <a:rPr lang="tr-TR" dirty="0"/>
              <a:t>“Kadınlar </a:t>
            </a:r>
            <a:r>
              <a:rPr lang="tr-TR" dirty="0" smtClean="0"/>
              <a:t>bütün dünyada işlerin %70’ini </a:t>
            </a:r>
            <a:r>
              <a:rPr lang="tr-TR" dirty="0"/>
              <a:t>yapmakta, ancak yaratılan refahın %1’inden yararlanmaktadırlar” </a:t>
            </a:r>
            <a:r>
              <a:rPr lang="tr-TR" dirty="0" smtClean="0"/>
              <a:t>. </a:t>
            </a:r>
            <a:r>
              <a:rPr lang="tr-TR" dirty="0"/>
              <a:t>Kadınlar, </a:t>
            </a:r>
            <a:r>
              <a:rPr lang="tr-TR" dirty="0" smtClean="0"/>
              <a:t>dünya üzerindeki </a:t>
            </a:r>
            <a:r>
              <a:rPr lang="tr-TR" dirty="0"/>
              <a:t>mülklerin yalnızca %4’üne sahipler ve yeryüzündeki mutlak yoksulluk sınırındaki 1,5 </a:t>
            </a:r>
            <a:r>
              <a:rPr lang="tr-TR" dirty="0" smtClean="0"/>
              <a:t>milyar kişinin </a:t>
            </a:r>
            <a:r>
              <a:rPr lang="tr-TR" dirty="0"/>
              <a:t>%70’ini kadınlar </a:t>
            </a:r>
            <a:r>
              <a:rPr lang="tr-TR" dirty="0" smtClean="0"/>
              <a:t>oluşturmaktadır.</a:t>
            </a:r>
            <a:endParaRPr lang="tr-TR" dirty="0"/>
          </a:p>
          <a:p>
            <a:pPr algn="just"/>
            <a:r>
              <a:rPr lang="tr-TR" b="1" i="1" dirty="0"/>
              <a:t>Evlilik ve aile yaşamında kadın erkek eşitsizliği: </a:t>
            </a:r>
            <a:r>
              <a:rPr lang="tr-TR" dirty="0"/>
              <a:t>Aile içinde eşlerin eşit söz hakkına sahip </a:t>
            </a:r>
            <a:r>
              <a:rPr lang="tr-TR" dirty="0" smtClean="0"/>
              <a:t>olamaması durumudur</a:t>
            </a:r>
            <a:r>
              <a:rPr lang="tr-TR" dirty="0"/>
              <a:t>.</a:t>
            </a:r>
          </a:p>
          <a:p>
            <a:pPr algn="just"/>
            <a:r>
              <a:rPr lang="tr-TR" b="1" i="1" dirty="0"/>
              <a:t>Kanun önünde kadın erkek eşitsizliği</a:t>
            </a:r>
            <a:r>
              <a:rPr lang="tr-TR" b="1" dirty="0"/>
              <a:t>: </a:t>
            </a:r>
            <a:r>
              <a:rPr lang="tr-TR" dirty="0"/>
              <a:t>Kanunlarda kadınlar ve erkekler arasında </a:t>
            </a:r>
            <a:r>
              <a:rPr lang="tr-TR" dirty="0" smtClean="0"/>
              <a:t>ayrımcılık yapılmasıdır</a:t>
            </a:r>
            <a:r>
              <a:rPr lang="tr-TR" dirty="0"/>
              <a:t>.</a:t>
            </a:r>
          </a:p>
          <a:p>
            <a:pPr algn="just"/>
            <a:r>
              <a:rPr lang="tr-TR" b="1" i="1" dirty="0"/>
              <a:t>Siyasete katılımda kadın erkek eşitsizliği: </a:t>
            </a:r>
            <a:r>
              <a:rPr lang="tr-TR" dirty="0"/>
              <a:t>Dünya genelinde kadınlar siyasal karar </a:t>
            </a:r>
            <a:r>
              <a:rPr lang="tr-TR" dirty="0" smtClean="0"/>
              <a:t>alma mekanizmalarında </a:t>
            </a:r>
            <a:r>
              <a:rPr lang="tr-TR" dirty="0"/>
              <a:t>%13.9’luk bir oranda temsil edilmektedirler </a:t>
            </a:r>
            <a:r>
              <a:rPr lang="tr-TR" dirty="0" smtClean="0"/>
              <a:t>. </a:t>
            </a:r>
            <a:r>
              <a:rPr lang="tr-TR" dirty="0"/>
              <a:t>Yani siyasi </a:t>
            </a:r>
            <a:r>
              <a:rPr lang="tr-TR" dirty="0" smtClean="0"/>
              <a:t>karar alabilenlerin </a:t>
            </a:r>
            <a:r>
              <a:rPr lang="tr-TR" dirty="0"/>
              <a:t>%87’i erkektir. Ülkemizde, Türkiye Büyük Millet Meclisi'nde (TBMM) görev yapan </a:t>
            </a:r>
            <a:r>
              <a:rPr lang="tr-TR" dirty="0" smtClean="0"/>
              <a:t>472 erkek </a:t>
            </a:r>
            <a:r>
              <a:rPr lang="tr-TR" dirty="0"/>
              <a:t>ve 78 kadın toplam 550 milletvekili bulunuyor. Yani kadınların temsil oranı %14.2, </a:t>
            </a:r>
            <a:r>
              <a:rPr lang="tr-TR" dirty="0" smtClean="0"/>
              <a:t>erkeklerin temsil </a:t>
            </a:r>
            <a:r>
              <a:rPr lang="tr-TR" dirty="0"/>
              <a:t>oranı ise %85,8’dir.</a:t>
            </a:r>
          </a:p>
        </p:txBody>
      </p:sp>
    </p:spTree>
    <p:extLst>
      <p:ext uri="{BB962C8B-B14F-4D97-AF65-F5344CB8AC3E}">
        <p14:creationId xmlns:p14="http://schemas.microsoft.com/office/powerpoint/2010/main" val="36513424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 </a:t>
            </a:r>
            <a:endParaRPr lang="tr-TR" dirty="0"/>
          </a:p>
        </p:txBody>
      </p:sp>
      <p:sp>
        <p:nvSpPr>
          <p:cNvPr id="3" name="İçerik Yer Tutucusu 2"/>
          <p:cNvSpPr>
            <a:spLocks noGrp="1"/>
          </p:cNvSpPr>
          <p:nvPr>
            <p:ph idx="1"/>
          </p:nvPr>
        </p:nvSpPr>
        <p:spPr/>
        <p:txBody>
          <a:bodyPr/>
          <a:lstStyle/>
          <a:p>
            <a:r>
              <a:rPr lang="tr-TR" dirty="0"/>
              <a:t>Ailemiz başta olmak üzere etrafımızdaki insanların bizi nasıl gördüğü, nasıl düşündüğü ve nasıl davranmamızı beklediği davranışlarımızı şekillendirir. </a:t>
            </a:r>
          </a:p>
          <a:p>
            <a:r>
              <a:rPr lang="tr-TR" dirty="0"/>
              <a:t>Örneğin kız çocuklarına, yumuşaklığın sembolü olan pembe yakıştırılır, oyuncak olarak bebek verilir ve anne rolü benimsetilirken, erkek çocuklarına güven ve gücün sembolü olan mavi ve iktidarı imleyen diğer koyu renkler yakıştırılır; futbol oynamak gibi birkaç çocuğun birden oynayacağı ve birilerinin diğerlerine galip geleceği oyunlar öğretilir. </a:t>
            </a:r>
          </a:p>
          <a:p>
            <a:endParaRPr lang="tr-TR" dirty="0"/>
          </a:p>
        </p:txBody>
      </p:sp>
    </p:spTree>
    <p:extLst>
      <p:ext uri="{BB962C8B-B14F-4D97-AF65-F5344CB8AC3E}">
        <p14:creationId xmlns:p14="http://schemas.microsoft.com/office/powerpoint/2010/main" val="258715730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 </a:t>
            </a:r>
            <a:endParaRPr lang="tr-TR" dirty="0"/>
          </a:p>
        </p:txBody>
      </p:sp>
      <p:sp>
        <p:nvSpPr>
          <p:cNvPr id="3" name="İçerik Yer Tutucusu 2"/>
          <p:cNvSpPr>
            <a:spLocks noGrp="1"/>
          </p:cNvSpPr>
          <p:nvPr>
            <p:ph idx="1"/>
          </p:nvPr>
        </p:nvSpPr>
        <p:spPr>
          <a:xfrm>
            <a:off x="609600" y="548681"/>
            <a:ext cx="10972800" cy="5577483"/>
          </a:xfrm>
        </p:spPr>
        <p:txBody>
          <a:bodyPr>
            <a:normAutofit/>
          </a:bodyPr>
          <a:lstStyle/>
          <a:p>
            <a:r>
              <a:rPr lang="tr-TR" b="1" i="1" dirty="0"/>
              <a:t>Sağlıklı olma ve sağlık gereksinimlerini karşılamada kadın erkek eşitsizliği: </a:t>
            </a:r>
            <a:r>
              <a:rPr lang="tr-TR" dirty="0"/>
              <a:t>Kaynaklardan </a:t>
            </a:r>
            <a:r>
              <a:rPr lang="tr-TR" dirty="0" smtClean="0"/>
              <a:t>eşit biçimde </a:t>
            </a:r>
            <a:r>
              <a:rPr lang="tr-TR" dirty="0"/>
              <a:t>faydalanamamanın sonuçlarından birisi sağlıklı olmama ya da sağlık ihtiyaçlarını yeterli </a:t>
            </a:r>
            <a:r>
              <a:rPr lang="tr-TR" dirty="0" smtClean="0"/>
              <a:t>ölçüde karşılayamama </a:t>
            </a:r>
            <a:r>
              <a:rPr lang="tr-TR" dirty="0"/>
              <a:t>halidir. Doktorlar </a:t>
            </a:r>
            <a:r>
              <a:rPr lang="tr-TR" dirty="0" smtClean="0"/>
              <a:t> </a:t>
            </a:r>
            <a:r>
              <a:rPr lang="tr-TR" dirty="0"/>
              <a:t>farklı yaşamsal dönemlerde </a:t>
            </a:r>
            <a:r>
              <a:rPr lang="tr-TR" dirty="0" smtClean="0"/>
              <a:t>kız çocukları </a:t>
            </a:r>
            <a:r>
              <a:rPr lang="tr-TR" dirty="0"/>
              <a:t>ve kadınların yaşadıkları sağlık sorunları ve olaylarından bazılarını söyle sıralıyor</a:t>
            </a:r>
            <a:r>
              <a:rPr lang="tr-TR" dirty="0" smtClean="0"/>
              <a:t>: </a:t>
            </a:r>
          </a:p>
          <a:p>
            <a:r>
              <a:rPr lang="tr-TR" dirty="0"/>
              <a:t>Gebelik süresince cinsiyet </a:t>
            </a:r>
            <a:r>
              <a:rPr lang="tr-TR" dirty="0" smtClean="0"/>
              <a:t>seçimi, erkek </a:t>
            </a:r>
            <a:r>
              <a:rPr lang="tr-TR" dirty="0"/>
              <a:t>çocuk tercihi,</a:t>
            </a:r>
          </a:p>
          <a:p>
            <a:r>
              <a:rPr lang="tr-TR" dirty="0" smtClean="0"/>
              <a:t>Gebeliğin </a:t>
            </a:r>
            <a:r>
              <a:rPr lang="tr-TR" dirty="0"/>
              <a:t>bebeğin kız olması </a:t>
            </a:r>
            <a:r>
              <a:rPr lang="tr-TR" dirty="0" smtClean="0"/>
              <a:t>nedeni ile </a:t>
            </a:r>
            <a:r>
              <a:rPr lang="tr-TR" dirty="0"/>
              <a:t>istenmemesi,</a:t>
            </a:r>
          </a:p>
          <a:p>
            <a:r>
              <a:rPr lang="tr-TR" dirty="0" smtClean="0"/>
              <a:t>Gebeliğin </a:t>
            </a:r>
            <a:r>
              <a:rPr lang="tr-TR" dirty="0"/>
              <a:t>bebeğin cinsiyetinin </a:t>
            </a:r>
            <a:r>
              <a:rPr lang="tr-TR" dirty="0" smtClean="0"/>
              <a:t>kız olduğu </a:t>
            </a:r>
            <a:r>
              <a:rPr lang="tr-TR" dirty="0"/>
              <a:t>için sonlandırılması,</a:t>
            </a:r>
          </a:p>
          <a:p>
            <a:r>
              <a:rPr lang="tr-TR" dirty="0" smtClean="0"/>
              <a:t>Beslenememe</a:t>
            </a:r>
            <a:r>
              <a:rPr lang="tr-TR" dirty="0"/>
              <a:t>, sağlık </a:t>
            </a:r>
            <a:r>
              <a:rPr lang="tr-TR" dirty="0" smtClean="0"/>
              <a:t>hizmetinden yararlanamama,</a:t>
            </a:r>
          </a:p>
          <a:p>
            <a:r>
              <a:rPr lang="tr-TR" dirty="0" smtClean="0"/>
              <a:t>Toplumsal baskı,</a:t>
            </a:r>
            <a:endParaRPr lang="tr-TR" dirty="0"/>
          </a:p>
        </p:txBody>
      </p:sp>
    </p:spTree>
    <p:extLst>
      <p:ext uri="{BB962C8B-B14F-4D97-AF65-F5344CB8AC3E}">
        <p14:creationId xmlns:p14="http://schemas.microsoft.com/office/powerpoint/2010/main" val="123025123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 </a:t>
            </a:r>
            <a:endParaRPr lang="tr-TR" dirty="0"/>
          </a:p>
        </p:txBody>
      </p:sp>
      <p:sp>
        <p:nvSpPr>
          <p:cNvPr id="3" name="İçerik Yer Tutucusu 2"/>
          <p:cNvSpPr>
            <a:spLocks noGrp="1"/>
          </p:cNvSpPr>
          <p:nvPr>
            <p:ph idx="1"/>
          </p:nvPr>
        </p:nvSpPr>
        <p:spPr>
          <a:xfrm>
            <a:off x="609600" y="692697"/>
            <a:ext cx="10972800" cy="5433467"/>
          </a:xfrm>
        </p:spPr>
        <p:txBody>
          <a:bodyPr>
            <a:normAutofit/>
          </a:bodyPr>
          <a:lstStyle/>
          <a:p>
            <a:r>
              <a:rPr lang="tr-TR" dirty="0" smtClean="0"/>
              <a:t>Bekâret denetimi,</a:t>
            </a:r>
          </a:p>
          <a:p>
            <a:r>
              <a:rPr lang="tr-TR" dirty="0" smtClean="0"/>
              <a:t>Cinsiyet temelli şiddet,</a:t>
            </a:r>
          </a:p>
          <a:p>
            <a:r>
              <a:rPr lang="tr-TR" dirty="0" smtClean="0"/>
              <a:t>Cinsel taciz/istismar,</a:t>
            </a:r>
          </a:p>
          <a:p>
            <a:r>
              <a:rPr lang="tr-TR" dirty="0" smtClean="0"/>
              <a:t>Paralı seks,</a:t>
            </a:r>
          </a:p>
          <a:p>
            <a:r>
              <a:rPr lang="tr-TR" dirty="0" smtClean="0"/>
              <a:t>Kansızlık/beslenme bozukluğu,</a:t>
            </a:r>
          </a:p>
          <a:p>
            <a:r>
              <a:rPr lang="tr-TR" dirty="0" smtClean="0"/>
              <a:t>Gebelik, doğum, doğum sonu komplikasyonlar,</a:t>
            </a:r>
          </a:p>
          <a:p>
            <a:r>
              <a:rPr lang="tr-TR" dirty="0" smtClean="0"/>
              <a:t>İstenmeyen gebelikler,</a:t>
            </a:r>
          </a:p>
          <a:p>
            <a:r>
              <a:rPr lang="tr-TR" dirty="0" smtClean="0"/>
              <a:t>İsteyerek düşükler,</a:t>
            </a:r>
          </a:p>
          <a:p>
            <a:r>
              <a:rPr lang="tr-TR" dirty="0" smtClean="0"/>
              <a:t>Cinsel yolla bulaşan enfeksiyonlar,</a:t>
            </a:r>
          </a:p>
          <a:p>
            <a:r>
              <a:rPr lang="tr-TR" dirty="0" smtClean="0"/>
              <a:t>Menopoz ve sonrasında kadının sağlık sorunlarının ihmal edilmesi.</a:t>
            </a:r>
            <a:endParaRPr lang="tr-TR" dirty="0"/>
          </a:p>
        </p:txBody>
      </p:sp>
    </p:spTree>
    <p:extLst>
      <p:ext uri="{BB962C8B-B14F-4D97-AF65-F5344CB8AC3E}">
        <p14:creationId xmlns:p14="http://schemas.microsoft.com/office/powerpoint/2010/main" val="98912608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FF0000"/>
                </a:solidFill>
              </a:rPr>
              <a:t>Kadına Yönelik Şiddet</a:t>
            </a:r>
            <a:endParaRPr lang="tr-TR" dirty="0">
              <a:solidFill>
                <a:srgbClr val="FF0000"/>
              </a:solidFill>
            </a:endParaRPr>
          </a:p>
        </p:txBody>
      </p:sp>
      <p:sp>
        <p:nvSpPr>
          <p:cNvPr id="3" name="İçerik Yer Tutucusu 2"/>
          <p:cNvSpPr>
            <a:spLocks noGrp="1"/>
          </p:cNvSpPr>
          <p:nvPr>
            <p:ph idx="1"/>
          </p:nvPr>
        </p:nvSpPr>
        <p:spPr/>
        <p:txBody>
          <a:bodyPr>
            <a:normAutofit/>
          </a:bodyPr>
          <a:lstStyle/>
          <a:p>
            <a:r>
              <a:rPr lang="tr-TR" dirty="0" smtClean="0"/>
              <a:t>Kadına yönelik şiddet fiziksel, psikolojik, ekonomik ve toplumsal olarak devam etmektedir. Bunun en belirgin kanıtı, fiziksel şiddetin en uç örneği olan kadın cinayetlerinde yaşanan artıştır.</a:t>
            </a:r>
          </a:p>
          <a:p>
            <a:r>
              <a:rPr lang="tr-TR" dirty="0" smtClean="0"/>
              <a:t>Rakamlar gösteriyor ki ülkemizde ortalama her gün 4 ya da 5 kadın öldürülmektedir. </a:t>
            </a:r>
            <a:endParaRPr lang="tr-TR" dirty="0"/>
          </a:p>
        </p:txBody>
      </p:sp>
    </p:spTree>
    <p:extLst>
      <p:ext uri="{BB962C8B-B14F-4D97-AF65-F5344CB8AC3E}">
        <p14:creationId xmlns:p14="http://schemas.microsoft.com/office/powerpoint/2010/main" val="244896553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smtClean="0">
                <a:solidFill>
                  <a:srgbClr val="FF0000"/>
                </a:solidFill>
              </a:rPr>
              <a:t>AİLE POLİTİKALARI VE YASAL DÜZENLEMELER</a:t>
            </a:r>
            <a:endParaRPr lang="tr-TR" dirty="0">
              <a:solidFill>
                <a:srgbClr val="FF0000"/>
              </a:solidFill>
            </a:endParaRPr>
          </a:p>
        </p:txBody>
      </p:sp>
      <p:sp>
        <p:nvSpPr>
          <p:cNvPr id="3" name="İçerik Yer Tutucusu 2"/>
          <p:cNvSpPr>
            <a:spLocks noGrp="1"/>
          </p:cNvSpPr>
          <p:nvPr>
            <p:ph idx="1"/>
          </p:nvPr>
        </p:nvSpPr>
        <p:spPr/>
        <p:txBody>
          <a:bodyPr>
            <a:normAutofit/>
          </a:bodyPr>
          <a:lstStyle/>
          <a:p>
            <a:pPr marL="0" indent="0">
              <a:buNone/>
            </a:pPr>
            <a:r>
              <a:rPr lang="tr-TR" dirty="0" smtClean="0"/>
              <a:t>Aile politikalarını konu bakımından üçe ayırmak mümkündür:  </a:t>
            </a:r>
          </a:p>
          <a:p>
            <a:pPr marL="0" indent="0">
              <a:buNone/>
            </a:pPr>
            <a:r>
              <a:rPr lang="tr-TR" b="1" dirty="0" smtClean="0"/>
              <a:t>•Güçlendirme politikaları</a:t>
            </a:r>
            <a:r>
              <a:rPr lang="tr-TR" dirty="0" smtClean="0"/>
              <a:t>: Bunlar, aileyi sürekli gelir sahibi yapmaya yönelik, ekonomik önlemler ve istihdam politikalarıdır. </a:t>
            </a:r>
          </a:p>
          <a:p>
            <a:pPr marL="0" indent="0">
              <a:buNone/>
            </a:pPr>
            <a:r>
              <a:rPr lang="tr-TR" b="1" dirty="0" smtClean="0"/>
              <a:t>•Eğitim ve danışma hizmetleri</a:t>
            </a:r>
            <a:r>
              <a:rPr lang="tr-TR" dirty="0" smtClean="0"/>
              <a:t>: Bu </a:t>
            </a:r>
            <a:r>
              <a:rPr lang="tr-TR" dirty="0" err="1" smtClean="0"/>
              <a:t>hizmetler,aile</a:t>
            </a:r>
            <a:r>
              <a:rPr lang="tr-TR" dirty="0" smtClean="0"/>
              <a:t> hayatını kolaylaştırmaya yönelik eğitim ve danışmanlık hizmetleridir. </a:t>
            </a:r>
          </a:p>
          <a:p>
            <a:pPr marL="0" indent="0">
              <a:buNone/>
            </a:pPr>
            <a:r>
              <a:rPr lang="tr-TR" b="1" dirty="0" smtClean="0"/>
              <a:t>•Ailenin yerini tutacak önlemler: </a:t>
            </a:r>
            <a:r>
              <a:rPr lang="tr-TR" dirty="0" smtClean="0"/>
              <a:t>Bu önlemler, aile bireylerinin ayı ayrı ya da bir süre için yaptığı işleri devralacak hizmetler, aile dışı kurumları öngören hizmetleridir. (Özellikle kreşler çok yaygın bir hizmet türüdür).</a:t>
            </a:r>
            <a:endParaRPr lang="tr-TR" dirty="0"/>
          </a:p>
        </p:txBody>
      </p:sp>
    </p:spTree>
    <p:extLst>
      <p:ext uri="{BB962C8B-B14F-4D97-AF65-F5344CB8AC3E}">
        <p14:creationId xmlns:p14="http://schemas.microsoft.com/office/powerpoint/2010/main" val="50022974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smtClean="0">
                <a:solidFill>
                  <a:srgbClr val="FF0000"/>
                </a:solidFill>
              </a:rPr>
              <a:t>AİLEYE İLİŞKİN GÜNCEL YASAL DÜZENLEMELER</a:t>
            </a:r>
            <a:endParaRPr lang="tr-TR" dirty="0">
              <a:solidFill>
                <a:srgbClr val="FF0000"/>
              </a:solidFill>
            </a:endParaRPr>
          </a:p>
        </p:txBody>
      </p:sp>
      <p:sp>
        <p:nvSpPr>
          <p:cNvPr id="3" name="İçerik Yer Tutucusu 2"/>
          <p:cNvSpPr>
            <a:spLocks noGrp="1"/>
          </p:cNvSpPr>
          <p:nvPr>
            <p:ph idx="1"/>
          </p:nvPr>
        </p:nvSpPr>
        <p:spPr/>
        <p:txBody>
          <a:bodyPr>
            <a:normAutofit fontScale="92500"/>
          </a:bodyPr>
          <a:lstStyle/>
          <a:p>
            <a:r>
              <a:rPr lang="tr-TR" dirty="0" smtClean="0"/>
              <a:t>Anayasanın 41. maddesine göre, “Aile, Türk toplumunun temelidir ve eşler arasında eşitliğe dayanır.</a:t>
            </a:r>
          </a:p>
          <a:p>
            <a:r>
              <a:rPr lang="tr-TR" dirty="0" smtClean="0"/>
              <a:t>Devlet, ailenin huzur ve refahı ile özellikle ananın ve çocukların korunması ve aile planlamasının öğretimi ile uygulanmasını sağlamak için gerekli tedbirleri alır, teşkilâtı kurar.</a:t>
            </a:r>
          </a:p>
          <a:p>
            <a:r>
              <a:rPr lang="tr-TR" dirty="0" smtClean="0"/>
              <a:t>Her çocuk, korunma ve bakımdan yararlanma, yüksek yararına açıkça aykırı olmadıkça, ana ve babasıyla kişisel ve doğrudan ilişki kurma ve sürdürme hakkına sahiptir.</a:t>
            </a:r>
          </a:p>
          <a:p>
            <a:r>
              <a:rPr lang="tr-TR" dirty="0" smtClean="0"/>
              <a:t>Devlet, her türlü istismara ve şiddete karşı çocukları koruyucu tedbirleri alır.</a:t>
            </a:r>
          </a:p>
        </p:txBody>
      </p:sp>
    </p:spTree>
    <p:extLst>
      <p:ext uri="{BB962C8B-B14F-4D97-AF65-F5344CB8AC3E}">
        <p14:creationId xmlns:p14="http://schemas.microsoft.com/office/powerpoint/2010/main" val="283030467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FF0000"/>
                </a:solidFill>
              </a:rPr>
              <a:t>Aile Mahkemeleri</a:t>
            </a:r>
            <a:endParaRPr lang="tr-TR" dirty="0">
              <a:solidFill>
                <a:srgbClr val="FF0000"/>
              </a:solidFill>
            </a:endParaRPr>
          </a:p>
        </p:txBody>
      </p:sp>
      <p:sp>
        <p:nvSpPr>
          <p:cNvPr id="3" name="İçerik Yer Tutucusu 2"/>
          <p:cNvSpPr>
            <a:spLocks noGrp="1"/>
          </p:cNvSpPr>
          <p:nvPr>
            <p:ph idx="1"/>
          </p:nvPr>
        </p:nvSpPr>
        <p:spPr/>
        <p:txBody>
          <a:bodyPr>
            <a:normAutofit/>
          </a:bodyPr>
          <a:lstStyle/>
          <a:p>
            <a:r>
              <a:rPr lang="tr-TR" dirty="0" smtClean="0"/>
              <a:t>Aile mahkemeleri kurulmadan önce, aileye ilişkin davalar sulh ve asliye hukuk mahkemelerinde görülüyordu . Aile mahkemeleri, Adalet Bakanlığınca, Hâkimler ve Savcılar Yüksek Kurulunun olumlu görüşü alınarak, her ilde ve nüfusu yüz binin üzerindeki her ilçede kurulmuştur. </a:t>
            </a:r>
          </a:p>
          <a:p>
            <a:r>
              <a:rPr lang="tr-TR" dirty="0" smtClean="0"/>
              <a:t>Aile mahkemeleri konusu itibariyle sosyal hizmetleri yakından ilgilendirir. Bu nedenle yasanın 5. maddesinde söz konusu mahkemelerde görev yapmak üzere sosyal çalışmacı atanması öngörülmüştür.</a:t>
            </a:r>
            <a:endParaRPr lang="tr-TR" dirty="0"/>
          </a:p>
        </p:txBody>
      </p:sp>
    </p:spTree>
    <p:extLst>
      <p:ext uri="{BB962C8B-B14F-4D97-AF65-F5344CB8AC3E}">
        <p14:creationId xmlns:p14="http://schemas.microsoft.com/office/powerpoint/2010/main" val="385232351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smtClean="0">
                <a:solidFill>
                  <a:srgbClr val="FF0000"/>
                </a:solidFill>
              </a:rPr>
              <a:t>Kanuna göre aile mahkemesinin görevleri şunlardır (Md. 6):</a:t>
            </a:r>
            <a:endParaRPr lang="tr-TR" dirty="0">
              <a:solidFill>
                <a:srgbClr val="FF0000"/>
              </a:solidFill>
            </a:endParaRPr>
          </a:p>
        </p:txBody>
      </p:sp>
      <p:sp>
        <p:nvSpPr>
          <p:cNvPr id="3" name="İçerik Yer Tutucusu 2"/>
          <p:cNvSpPr>
            <a:spLocks noGrp="1"/>
          </p:cNvSpPr>
          <p:nvPr>
            <p:ph idx="1"/>
          </p:nvPr>
        </p:nvSpPr>
        <p:spPr/>
        <p:txBody>
          <a:bodyPr>
            <a:normAutofit fontScale="92500" lnSpcReduction="10000"/>
          </a:bodyPr>
          <a:lstStyle/>
          <a:p>
            <a:pPr marL="0" indent="0">
              <a:buNone/>
            </a:pPr>
            <a:r>
              <a:rPr lang="tr-TR" b="1" dirty="0" smtClean="0"/>
              <a:t>1. Yetişkinler hakkında; </a:t>
            </a:r>
          </a:p>
          <a:p>
            <a:pPr marL="0" indent="0">
              <a:buNone/>
            </a:pPr>
            <a:r>
              <a:rPr lang="tr-TR" dirty="0" smtClean="0"/>
              <a:t>a) Evlilik birliğinden doğan yükümlülükleri konusunda eşleri uyararak, gerektiğinde uzlaştırmaya, </a:t>
            </a:r>
          </a:p>
          <a:p>
            <a:pPr marL="0" indent="0">
              <a:buNone/>
            </a:pPr>
            <a:r>
              <a:rPr lang="tr-TR" dirty="0" smtClean="0"/>
              <a:t>b) Ailenin ekonomik varlığının korunması veya evlilik birliğinden doğan malî yükümlülüklerin yerine getirilmesine ilişkin gerekli önlemleri almaya, </a:t>
            </a:r>
          </a:p>
          <a:p>
            <a:pPr marL="0" indent="0">
              <a:buNone/>
            </a:pPr>
            <a:r>
              <a:rPr lang="tr-TR" dirty="0" smtClean="0"/>
              <a:t>c) Resmî veya özel sağlık veya sosyal hizmet kurumlarına, huzurevlerine veya benzeri yerlere yerleştirmeye, </a:t>
            </a:r>
          </a:p>
          <a:p>
            <a:pPr marL="0" indent="0">
              <a:buNone/>
            </a:pPr>
            <a:r>
              <a:rPr lang="tr-TR" dirty="0" smtClean="0"/>
              <a:t>d)Bir meslek edinme kursuna veya uygun görülecek bir eğitim kurumuna vermeye,</a:t>
            </a:r>
            <a:endParaRPr lang="tr-TR" dirty="0"/>
          </a:p>
        </p:txBody>
      </p:sp>
    </p:spTree>
    <p:extLst>
      <p:ext uri="{BB962C8B-B14F-4D97-AF65-F5344CB8AC3E}">
        <p14:creationId xmlns:p14="http://schemas.microsoft.com/office/powerpoint/2010/main" val="24507399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 </a:t>
            </a:r>
            <a:endParaRPr lang="tr-TR" dirty="0"/>
          </a:p>
        </p:txBody>
      </p:sp>
      <p:sp>
        <p:nvSpPr>
          <p:cNvPr id="3" name="İçerik Yer Tutucusu 2"/>
          <p:cNvSpPr>
            <a:spLocks noGrp="1"/>
          </p:cNvSpPr>
          <p:nvPr>
            <p:ph idx="1"/>
          </p:nvPr>
        </p:nvSpPr>
        <p:spPr>
          <a:xfrm>
            <a:off x="609600" y="692697"/>
            <a:ext cx="8470006" cy="5433467"/>
          </a:xfrm>
        </p:spPr>
        <p:txBody>
          <a:bodyPr>
            <a:normAutofit fontScale="92500" lnSpcReduction="10000"/>
          </a:bodyPr>
          <a:lstStyle/>
          <a:p>
            <a:pPr marL="0" indent="0">
              <a:buNone/>
            </a:pPr>
            <a:r>
              <a:rPr lang="tr-TR" b="1" dirty="0" smtClean="0"/>
              <a:t>2. Küçükler hakkında; </a:t>
            </a:r>
          </a:p>
          <a:p>
            <a:pPr marL="0" indent="0">
              <a:buNone/>
            </a:pPr>
            <a:r>
              <a:rPr lang="tr-TR" dirty="0" smtClean="0"/>
              <a:t>a) Bakım ve gözetime yönelik nafaka yükümlülüğü konusunda gerekli</a:t>
            </a:r>
          </a:p>
          <a:p>
            <a:pPr marL="0" indent="0">
              <a:buNone/>
            </a:pPr>
            <a:r>
              <a:rPr lang="tr-TR" dirty="0" smtClean="0"/>
              <a:t>önlemleri almaya, </a:t>
            </a:r>
          </a:p>
          <a:p>
            <a:pPr marL="0" indent="0">
              <a:buNone/>
            </a:pPr>
            <a:r>
              <a:rPr lang="tr-TR" dirty="0" smtClean="0"/>
              <a:t>b) Bedensel ve zihinsel gelişmesi tehlikede bulunan veya manen terk edilmiş halde kalan küçüğü, ana ve babadan alarak bir aile yanına veya resmî ya da özel sağlık kurumuna veya eğitimi güç çocuklara mahsus kuruma yerleştirmeye, </a:t>
            </a:r>
          </a:p>
          <a:p>
            <a:pPr marL="0" indent="0">
              <a:buNone/>
            </a:pPr>
            <a:r>
              <a:rPr lang="tr-TR" dirty="0" smtClean="0"/>
              <a:t>c) Çocuk mallarının yönetimi ve korunmasına ilişkin önlemleri almaya, </a:t>
            </a:r>
          </a:p>
          <a:p>
            <a:pPr marL="0" indent="0">
              <a:buNone/>
            </a:pPr>
            <a:r>
              <a:rPr lang="tr-TR" dirty="0" smtClean="0"/>
              <a:t>d) Genel ve katma bütçeli daireler, mahallî idareler, kamu iktisadî teşebbüsleri ve bankalar tarafından kurulmuş teşekkül, müessese veya</a:t>
            </a:r>
          </a:p>
          <a:p>
            <a:pPr marL="0" indent="0">
              <a:buNone/>
            </a:pPr>
            <a:r>
              <a:rPr lang="tr-TR" dirty="0" smtClean="0"/>
              <a:t>işletmelere veya benzeri işyerlerine yahut meslek sahibi birinin yanına yerleştirmeye, karar verebilir (Md. 6).</a:t>
            </a:r>
            <a:endParaRPr lang="tr-TR" dirty="0"/>
          </a:p>
        </p:txBody>
      </p:sp>
    </p:spTree>
    <p:extLst>
      <p:ext uri="{BB962C8B-B14F-4D97-AF65-F5344CB8AC3E}">
        <p14:creationId xmlns:p14="http://schemas.microsoft.com/office/powerpoint/2010/main" val="165165854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09600" y="274638"/>
            <a:ext cx="8817734" cy="1498178"/>
          </a:xfrm>
        </p:spPr>
        <p:txBody>
          <a:bodyPr>
            <a:normAutofit/>
          </a:bodyPr>
          <a:lstStyle/>
          <a:p>
            <a:r>
              <a:rPr lang="tr-TR" dirty="0" smtClean="0">
                <a:solidFill>
                  <a:srgbClr val="FF0000"/>
                </a:solidFill>
              </a:rPr>
              <a:t>6284 Sayılı Ailenin Korunması ve Kadına Karşı Şiddetin Önlenmesine Dair Kanun</a:t>
            </a:r>
            <a:endParaRPr lang="tr-TR" dirty="0">
              <a:solidFill>
                <a:srgbClr val="FF0000"/>
              </a:solidFill>
            </a:endParaRPr>
          </a:p>
        </p:txBody>
      </p:sp>
      <p:sp>
        <p:nvSpPr>
          <p:cNvPr id="3" name="İçerik Yer Tutucusu 2"/>
          <p:cNvSpPr>
            <a:spLocks noGrp="1"/>
          </p:cNvSpPr>
          <p:nvPr>
            <p:ph idx="1"/>
          </p:nvPr>
        </p:nvSpPr>
        <p:spPr>
          <a:xfrm>
            <a:off x="609599" y="1916832"/>
            <a:ext cx="8817735" cy="4824536"/>
          </a:xfrm>
        </p:spPr>
        <p:txBody>
          <a:bodyPr>
            <a:normAutofit/>
          </a:bodyPr>
          <a:lstStyle/>
          <a:p>
            <a:r>
              <a:rPr lang="tr-TR" dirty="0" smtClean="0"/>
              <a:t>Yasanın amacı şiddete uğrayan veya şiddete uğrama tehlikesi içinde bulunan kadınların, çocukların, aile bireylerinin ve tek taraflı ısrarlı takip mağduru olan kişilerin korunması ve bu kişilere yönelik şiddetin önlenmesi amacıyla alınacak tedbirlere ilişkin usul ve esasları düzenlemektir (Md. 1). </a:t>
            </a:r>
          </a:p>
          <a:p>
            <a:r>
              <a:rPr lang="tr-TR" dirty="0" smtClean="0"/>
              <a:t>Kanunun odağı, kadınlara yönelik cinsiyete dayalı şiddeti önlemek ve kadınları cinsiyete dayalı şiddetten korumaktır.</a:t>
            </a:r>
          </a:p>
          <a:p>
            <a:r>
              <a:rPr lang="tr-TR" dirty="0" smtClean="0"/>
              <a:t>Kanun hazırlanırken , CEDAW başta olmak üzere kadın hakları ve insan haklarına ilişkin ülkemizin de taraf olduğu çeşitli uluslararası belgeler esas alınmıştır.</a:t>
            </a:r>
            <a:endParaRPr lang="tr-TR" dirty="0"/>
          </a:p>
        </p:txBody>
      </p:sp>
    </p:spTree>
    <p:extLst>
      <p:ext uri="{BB962C8B-B14F-4D97-AF65-F5344CB8AC3E}">
        <p14:creationId xmlns:p14="http://schemas.microsoft.com/office/powerpoint/2010/main" val="254322828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 </a:t>
            </a:r>
            <a:endParaRPr lang="tr-TR" dirty="0"/>
          </a:p>
        </p:txBody>
      </p:sp>
      <p:sp>
        <p:nvSpPr>
          <p:cNvPr id="3" name="İçerik Yer Tutucusu 2"/>
          <p:cNvSpPr>
            <a:spLocks noGrp="1"/>
          </p:cNvSpPr>
          <p:nvPr>
            <p:ph idx="1"/>
          </p:nvPr>
        </p:nvSpPr>
        <p:spPr>
          <a:xfrm>
            <a:off x="207434" y="3296991"/>
            <a:ext cx="8596668" cy="3412901"/>
          </a:xfrm>
        </p:spPr>
        <p:txBody>
          <a:bodyPr>
            <a:normAutofit fontScale="92500" lnSpcReduction="10000"/>
          </a:bodyPr>
          <a:lstStyle/>
          <a:p>
            <a:r>
              <a:rPr lang="tr-TR" dirty="0" smtClean="0"/>
              <a:t>Kanunda kadına yönelik şiddet “Kadınlara, yalnızca kadın oldukları için uygulanan veya kadınları etkileyen cinsiyete dayalı bir ayrımcılık ile kadının insan hakları ihlaline yol açan ve bu kanunda şiddet olarak tanımlanan her türlü tutum ve davranış” olarak açıklanmaktadır. </a:t>
            </a:r>
          </a:p>
          <a:p>
            <a:r>
              <a:rPr lang="tr-TR" dirty="0" smtClean="0"/>
              <a:t>Aile içi şiddet ev içi şiddet olarak adlandırılmakta ve “şiddet mağduru ve şiddet uygulayanla aynı haneyi paylaşmasa da aile veya hanede ya da aile mensubu sayılan diğer kişiler arasında meydana gelen her türlü fiziksel, cinsel, psikolojik ve ekonomik şiddet” olarak tanımlanmaktadır.</a:t>
            </a:r>
            <a:endParaRPr lang="tr-TR" dirty="0"/>
          </a:p>
        </p:txBody>
      </p:sp>
      <p:pic>
        <p:nvPicPr>
          <p:cNvPr id="5122" name="Picture 2" descr="6284 sayılı kanun ile ilgili görsel sonucu"/>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9274002" cy="31038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84155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 </a:t>
            </a:r>
            <a:endParaRPr lang="tr-TR" dirty="0"/>
          </a:p>
        </p:txBody>
      </p:sp>
      <p:sp>
        <p:nvSpPr>
          <p:cNvPr id="3" name="İçerik Yer Tutucusu 2"/>
          <p:cNvSpPr>
            <a:spLocks noGrp="1"/>
          </p:cNvSpPr>
          <p:nvPr>
            <p:ph idx="1"/>
          </p:nvPr>
        </p:nvSpPr>
        <p:spPr>
          <a:xfrm>
            <a:off x="609600" y="980729"/>
            <a:ext cx="10972800" cy="5145435"/>
          </a:xfrm>
        </p:spPr>
        <p:txBody>
          <a:bodyPr>
            <a:normAutofit/>
          </a:bodyPr>
          <a:lstStyle/>
          <a:p>
            <a:r>
              <a:rPr lang="tr-TR" dirty="0" smtClean="0"/>
              <a:t>Çocuklukta başlayan sosyalleşme sürecinde kadınlık, annelik ve eşlik ile özdeşleştirilirken, </a:t>
            </a:r>
            <a:r>
              <a:rPr lang="tr-TR" dirty="0" err="1" smtClean="0"/>
              <a:t>yumuşakbaşlılık</a:t>
            </a:r>
            <a:r>
              <a:rPr lang="tr-TR" dirty="0" smtClean="0"/>
              <a:t>, koruyucu olma, bakım sağlama, fedakar olma gibi özelliklerin birleştiği bir rol olarak kurgulanır. </a:t>
            </a:r>
          </a:p>
          <a:p>
            <a:r>
              <a:rPr lang="tr-TR" dirty="0" smtClean="0"/>
              <a:t>Öte yandan erkeklik, sertlik ve iktidar gibi kavramlarla birlikte düşünülür ve güçlü olan, “eve ekmek getiren” ve etrafındakileri yöneten bir rol olarak kurgulanır.   </a:t>
            </a:r>
          </a:p>
          <a:p>
            <a:r>
              <a:rPr lang="tr-TR" dirty="0" smtClean="0"/>
              <a:t>Farklı ülkelerde ve zaman içinde yoğunlukları değişse de dünya genelinde erilin baskın ve dişilin ikincil olduğu toplumsal cinsiyet rejimleri uygulanmaktadır. Bunlara ataerkil toplumsal cinsiyet rejimleri denir.</a:t>
            </a:r>
            <a:endParaRPr lang="tr-TR" dirty="0"/>
          </a:p>
        </p:txBody>
      </p:sp>
    </p:spTree>
    <p:extLst>
      <p:ext uri="{BB962C8B-B14F-4D97-AF65-F5344CB8AC3E}">
        <p14:creationId xmlns:p14="http://schemas.microsoft.com/office/powerpoint/2010/main" val="173687988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 </a:t>
            </a:r>
            <a:endParaRPr lang="tr-TR" dirty="0"/>
          </a:p>
        </p:txBody>
      </p:sp>
      <p:sp>
        <p:nvSpPr>
          <p:cNvPr id="3" name="İçerik Yer Tutucusu 2"/>
          <p:cNvSpPr>
            <a:spLocks noGrp="1"/>
          </p:cNvSpPr>
          <p:nvPr>
            <p:ph idx="1"/>
          </p:nvPr>
        </p:nvSpPr>
        <p:spPr>
          <a:xfrm>
            <a:off x="609600" y="260649"/>
            <a:ext cx="9397285" cy="6256061"/>
          </a:xfrm>
        </p:spPr>
        <p:txBody>
          <a:bodyPr>
            <a:normAutofit lnSpcReduction="10000"/>
          </a:bodyPr>
          <a:lstStyle/>
          <a:p>
            <a:r>
              <a:rPr lang="tr-TR" dirty="0" smtClean="0"/>
              <a:t>Kanunun getirdiği önemli bir değişiklik, aile içi şiddete karşı sadece aile mahkemesinin değil, mülki amirin doğrudan tedbir kararı verebilmesidir. </a:t>
            </a:r>
            <a:r>
              <a:rPr lang="tr-TR" b="1" dirty="0" smtClean="0"/>
              <a:t>Mülki amirin verebileceği tedbir kararları şöyledir:</a:t>
            </a:r>
          </a:p>
          <a:p>
            <a:r>
              <a:rPr lang="tr-TR" dirty="0" smtClean="0"/>
              <a:t>Kendisine ve gerekiyorsa beraberindeki çocuklara, bulunduğu yerde veya başka bir yerde uygun barınma yeri sağlanması.</a:t>
            </a:r>
          </a:p>
          <a:p>
            <a:r>
              <a:rPr lang="tr-TR" dirty="0" smtClean="0"/>
              <a:t>Diğer kanunlar kapsamında yapılacak yardımlar saklı kalmak üzere, geçici maddi yardım </a:t>
            </a:r>
            <a:r>
              <a:rPr lang="tr-TR" dirty="0"/>
              <a:t>yapılması. Psikolojik, meslekî, hukukî ve sosyal bakımdan rehberlik ve danışmanlık hizmeti verilmesi.</a:t>
            </a:r>
          </a:p>
          <a:p>
            <a:r>
              <a:rPr lang="tr-TR" dirty="0"/>
              <a:t>Hayatî tehlikesinin bulunması halinde, ilgilinin talebi üzerine veya resen geçici koruma </a:t>
            </a:r>
            <a:r>
              <a:rPr lang="tr-TR" dirty="0" smtClean="0"/>
              <a:t>altına alınması</a:t>
            </a:r>
            <a:r>
              <a:rPr lang="tr-TR" dirty="0"/>
              <a:t>.</a:t>
            </a:r>
          </a:p>
          <a:p>
            <a:r>
              <a:rPr lang="tr-TR" dirty="0"/>
              <a:t>Gerekli olması halinde, korunan kişinin çocukları varsa çalışma yaşamına katılımını desteklemek üzere dört ay, kişinin çalışması halinde ise iki aylık süre ile sınırlı olmak kaydıyla, on altı yaşından büyükler için her yıl belirlenen aylık net asgari ücret tutarının yarısını geçmemek ve belgelendirilmek kaydıyla Bakanlık bütçesinin ilgili tertibinden karşılanmak suretiyle kreş imkânının sağlanması.</a:t>
            </a:r>
          </a:p>
          <a:p>
            <a:endParaRPr lang="tr-TR" dirty="0" smtClean="0"/>
          </a:p>
        </p:txBody>
      </p:sp>
    </p:spTree>
    <p:extLst>
      <p:ext uri="{BB962C8B-B14F-4D97-AF65-F5344CB8AC3E}">
        <p14:creationId xmlns:p14="http://schemas.microsoft.com/office/powerpoint/2010/main" val="169147572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 </a:t>
            </a:r>
            <a:endParaRPr lang="tr-TR" dirty="0"/>
          </a:p>
        </p:txBody>
      </p:sp>
      <p:sp>
        <p:nvSpPr>
          <p:cNvPr id="3" name="İçerik Yer Tutucusu 2"/>
          <p:cNvSpPr>
            <a:spLocks noGrp="1"/>
          </p:cNvSpPr>
          <p:nvPr>
            <p:ph idx="1"/>
          </p:nvPr>
        </p:nvSpPr>
        <p:spPr>
          <a:xfrm>
            <a:off x="609600" y="404664"/>
            <a:ext cx="8379854" cy="5976664"/>
          </a:xfrm>
        </p:spPr>
        <p:txBody>
          <a:bodyPr>
            <a:normAutofit/>
          </a:bodyPr>
          <a:lstStyle/>
          <a:p>
            <a:pPr marL="0" indent="0">
              <a:buNone/>
            </a:pPr>
            <a:r>
              <a:rPr lang="tr-TR" dirty="0" smtClean="0"/>
              <a:t>Ancak mülki amirin tedbir kararı aile mahkemesinin işlevini karşılamamaktadır; zaten engel de olmamaktadır. Yasada hakimlerin verebilecekleri tedbir kararları ve hükümler vardır. Bunlar üçe ayrılır:</a:t>
            </a:r>
          </a:p>
          <a:p>
            <a:pPr marL="0" indent="0">
              <a:buNone/>
            </a:pPr>
            <a:r>
              <a:rPr lang="tr-TR" b="1" dirty="0" smtClean="0"/>
              <a:t>1.Önleyici tedbir kararları: </a:t>
            </a:r>
          </a:p>
          <a:p>
            <a:pPr marL="0" indent="0">
              <a:buNone/>
            </a:pPr>
            <a:r>
              <a:rPr lang="tr-TR" dirty="0" smtClean="0"/>
              <a:t>İşyerinin değiştirilmesi, </a:t>
            </a:r>
          </a:p>
          <a:p>
            <a:pPr marL="0" indent="0">
              <a:buNone/>
            </a:pPr>
            <a:r>
              <a:rPr lang="tr-TR" dirty="0" smtClean="0"/>
              <a:t>kişinin evli olması halinde müşterek yerleşim yerinden ayrı yerleşim yeri belirlenmesi, </a:t>
            </a:r>
          </a:p>
          <a:p>
            <a:pPr marL="0" indent="0">
              <a:buNone/>
            </a:pPr>
            <a:r>
              <a:rPr lang="tr-TR" dirty="0" smtClean="0"/>
              <a:t>2001 Türk Medeni Kanunu gereği koşulların oluşması halinde ve korunan kişinin talebi üzerine tapu kütüğüne aile konutu şerhi konulması,</a:t>
            </a:r>
          </a:p>
          <a:p>
            <a:pPr marL="0" indent="0">
              <a:buNone/>
            </a:pPr>
            <a:r>
              <a:rPr lang="tr-TR" dirty="0"/>
              <a:t>C</a:t>
            </a:r>
            <a:r>
              <a:rPr lang="tr-TR" dirty="0" smtClean="0"/>
              <a:t>iddi hayati tehlikenin bulunması halinde 5726 sayılı Tanık Koruma Kanunu hükümlerine göre kimlik ve ilgili diğer bilgi ve belgelerinin değiştirilmesi;</a:t>
            </a:r>
            <a:endParaRPr lang="tr-TR" dirty="0"/>
          </a:p>
        </p:txBody>
      </p:sp>
    </p:spTree>
    <p:extLst>
      <p:ext uri="{BB962C8B-B14F-4D97-AF65-F5344CB8AC3E}">
        <p14:creationId xmlns:p14="http://schemas.microsoft.com/office/powerpoint/2010/main" val="236370469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 </a:t>
            </a:r>
            <a:endParaRPr lang="tr-TR" dirty="0"/>
          </a:p>
        </p:txBody>
      </p:sp>
      <p:sp>
        <p:nvSpPr>
          <p:cNvPr id="3" name="İçerik Yer Tutucusu 2"/>
          <p:cNvSpPr>
            <a:spLocks noGrp="1"/>
          </p:cNvSpPr>
          <p:nvPr>
            <p:ph idx="1"/>
          </p:nvPr>
        </p:nvSpPr>
        <p:spPr>
          <a:xfrm>
            <a:off x="609600" y="764705"/>
            <a:ext cx="8882130" cy="5361459"/>
          </a:xfrm>
        </p:spPr>
        <p:txBody>
          <a:bodyPr>
            <a:normAutofit/>
          </a:bodyPr>
          <a:lstStyle/>
          <a:p>
            <a:pPr marL="0" indent="0">
              <a:buNone/>
            </a:pPr>
            <a:r>
              <a:rPr lang="tr-TR" b="1" dirty="0" smtClean="0"/>
              <a:t>2.Koruyucu tedbir kararları alınması; </a:t>
            </a:r>
          </a:p>
          <a:p>
            <a:pPr marL="0" indent="0">
              <a:buNone/>
            </a:pPr>
            <a:r>
              <a:rPr lang="tr-TR" dirty="0" smtClean="0"/>
              <a:t>Şiddet uygulayan kişiye hakimin ihtarı;</a:t>
            </a:r>
          </a:p>
          <a:p>
            <a:pPr marL="0" indent="0">
              <a:buNone/>
            </a:pPr>
            <a:r>
              <a:rPr lang="tr-TR" dirty="0" smtClean="0"/>
              <a:t>Şiddet uygulayanın müşterek konuttan uzaklaştırılması ve korunan kişilere, bu kişilerin bulundukları konuta, okula ve işyerine yaklaşmaması;</a:t>
            </a:r>
          </a:p>
          <a:p>
            <a:pPr marL="0" indent="0">
              <a:buNone/>
            </a:pPr>
            <a:r>
              <a:rPr lang="tr-TR" dirty="0" smtClean="0"/>
              <a:t>Çocuklarla kişisel ilişki kurmanın refakatçi ile yapılması, kişisel ilişkinin sınırlanması ya da tümüyle kaldırılması;</a:t>
            </a:r>
          </a:p>
          <a:p>
            <a:pPr marL="0" indent="0">
              <a:buNone/>
            </a:pPr>
            <a:r>
              <a:rPr lang="tr-TR" dirty="0" smtClean="0"/>
              <a:t>Korunan kişinin şahsi eşyalarına ve ev eşyalarına zarar vermemesi; ve iletişim araçlarıyla veya sair surette rahatsız etmemesi;</a:t>
            </a:r>
          </a:p>
          <a:p>
            <a:pPr marL="0" indent="0">
              <a:buNone/>
            </a:pPr>
            <a:r>
              <a:rPr lang="tr-TR" dirty="0" smtClean="0"/>
              <a:t>Bir sağlık kuruluşuna muayene veya tedavi için başvurması ve tedavisinin sağlanması</a:t>
            </a:r>
          </a:p>
        </p:txBody>
      </p:sp>
    </p:spTree>
    <p:extLst>
      <p:ext uri="{BB962C8B-B14F-4D97-AF65-F5344CB8AC3E}">
        <p14:creationId xmlns:p14="http://schemas.microsoft.com/office/powerpoint/2010/main" val="178453864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 </a:t>
            </a:r>
            <a:endParaRPr lang="tr-TR" dirty="0"/>
          </a:p>
        </p:txBody>
      </p:sp>
      <p:sp>
        <p:nvSpPr>
          <p:cNvPr id="3" name="İçerik Yer Tutucusu 2"/>
          <p:cNvSpPr>
            <a:spLocks noGrp="1"/>
          </p:cNvSpPr>
          <p:nvPr>
            <p:ph idx="1"/>
          </p:nvPr>
        </p:nvSpPr>
        <p:spPr>
          <a:xfrm>
            <a:off x="609600" y="620689"/>
            <a:ext cx="8470006" cy="6114962"/>
          </a:xfrm>
        </p:spPr>
        <p:txBody>
          <a:bodyPr>
            <a:normAutofit fontScale="92500" lnSpcReduction="20000"/>
          </a:bodyPr>
          <a:lstStyle/>
          <a:p>
            <a:pPr marL="0" indent="0">
              <a:buNone/>
            </a:pPr>
            <a:r>
              <a:rPr lang="tr-TR" b="1" dirty="0" smtClean="0"/>
              <a:t>3.Suçlara ilişkin saklı tutulan hükümler:</a:t>
            </a:r>
          </a:p>
          <a:p>
            <a:pPr marL="0" indent="0">
              <a:buNone/>
            </a:pPr>
            <a:endParaRPr lang="tr-TR" b="1" dirty="0" smtClean="0"/>
          </a:p>
          <a:p>
            <a:pPr marL="0" indent="0">
              <a:buNone/>
            </a:pPr>
            <a:r>
              <a:rPr lang="tr-TR" dirty="0" smtClean="0"/>
              <a:t>Aile içi şiddet dolayısıyla resmi makamlarla ilişkilenmiş olsa da kişinin izinsiz silah bulundurması ya da uyuşturucu kullanması gibi bizatihi suç olan durumların kavuşturulması ayrıca yasa gereği olarak</a:t>
            </a:r>
          </a:p>
          <a:p>
            <a:pPr marL="0" indent="0">
              <a:buNone/>
            </a:pPr>
            <a:r>
              <a:rPr lang="tr-TR" dirty="0" smtClean="0"/>
              <a:t>yapılır. </a:t>
            </a:r>
          </a:p>
          <a:p>
            <a:pPr marL="0" indent="0">
              <a:buNone/>
            </a:pPr>
            <a:r>
              <a:rPr lang="tr-TR" dirty="0" smtClean="0"/>
              <a:t>Böyle durumlarda hâkim gereğinde denetimli serbestlik tedbirlerine ya da mahkumiyete karar verebilir (Md. 5).</a:t>
            </a:r>
          </a:p>
          <a:p>
            <a:pPr marL="0" indent="0">
              <a:buNone/>
            </a:pPr>
            <a:r>
              <a:rPr lang="tr-TR" dirty="0" smtClean="0"/>
              <a:t>Bu yasa ile gelen önemli bir değişiklik de şudur:  Aileyi koruma yasasında sadece aile içi şiddete maruz kalan ya da şiddetin olduğu ailenin içinde yaşayan bireyler ihbarda bulunabilirken, yeni yasanın yedinci maddesi ile şiddet veya şiddet uygulanma tehlikesinin varlığı halinde herkes bu durumu resmi makam veya mercilere ihbar edebilir.</a:t>
            </a:r>
          </a:p>
          <a:p>
            <a:pPr marL="0" indent="0">
              <a:buNone/>
            </a:pPr>
            <a:r>
              <a:rPr lang="tr-TR" dirty="0" smtClean="0"/>
              <a:t>Yasa tedbir kararlarının tebliğini ve uygulanmasını ve denetimini de düzenlemektedir. Yine aileyi koruma kanunda olduğu gibi bu yasada da tedbir kararlarının uygulanma ve takip esasları düzenlenmektedir.</a:t>
            </a:r>
            <a:endParaRPr lang="tr-TR" dirty="0"/>
          </a:p>
        </p:txBody>
      </p:sp>
    </p:spTree>
    <p:extLst>
      <p:ext uri="{BB962C8B-B14F-4D97-AF65-F5344CB8AC3E}">
        <p14:creationId xmlns:p14="http://schemas.microsoft.com/office/powerpoint/2010/main" val="119118062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77334" y="0"/>
            <a:ext cx="8596668" cy="1930400"/>
          </a:xfrm>
        </p:spPr>
        <p:txBody>
          <a:bodyPr/>
          <a:lstStyle/>
          <a:p>
            <a:r>
              <a:rPr lang="tr-TR" dirty="0" smtClean="0">
                <a:solidFill>
                  <a:srgbClr val="FF0000"/>
                </a:solidFill>
              </a:rPr>
              <a:t>Şiddet önleme ve izleme merkezleri</a:t>
            </a:r>
            <a:endParaRPr lang="tr-TR" dirty="0">
              <a:solidFill>
                <a:srgbClr val="FF0000"/>
              </a:solidFill>
            </a:endParaRPr>
          </a:p>
        </p:txBody>
      </p:sp>
      <p:sp>
        <p:nvSpPr>
          <p:cNvPr id="3" name="İçerik Yer Tutucusu 2"/>
          <p:cNvSpPr>
            <a:spLocks noGrp="1"/>
          </p:cNvSpPr>
          <p:nvPr>
            <p:ph idx="1"/>
          </p:nvPr>
        </p:nvSpPr>
        <p:spPr>
          <a:xfrm>
            <a:off x="207434" y="721217"/>
            <a:ext cx="8596668" cy="5089957"/>
          </a:xfrm>
        </p:spPr>
        <p:txBody>
          <a:bodyPr>
            <a:normAutofit/>
          </a:bodyPr>
          <a:lstStyle/>
          <a:p>
            <a:r>
              <a:rPr lang="tr-TR" dirty="0" smtClean="0"/>
              <a:t>Yasayla gelen bir diğer yenilik, şiddet önleme ve izleme merkezlerinin kurulmasıdır.</a:t>
            </a:r>
          </a:p>
          <a:p>
            <a:r>
              <a:rPr lang="tr-TR" dirty="0" smtClean="0"/>
              <a:t>Yasa yedi gün yirmi dört saat çalışan, esasen şiddetin önlenmesi ve izlenmesi için destek hizmeti  vermekle yükümlü, uzman personelin çalışacağı şiddet önleme ve izleme merkezlerinin kurulmasını öngörmektedir.</a:t>
            </a:r>
            <a:endParaRPr lang="tr-TR" dirty="0"/>
          </a:p>
        </p:txBody>
      </p:sp>
      <p:pic>
        <p:nvPicPr>
          <p:cNvPr id="6146" name="Picture 2" descr="şönim ile ilgili görsel sonucu"/>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039414"/>
            <a:ext cx="12191999" cy="38185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80266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09600" y="274638"/>
            <a:ext cx="10972800" cy="1714202"/>
          </a:xfrm>
        </p:spPr>
        <p:txBody>
          <a:bodyPr>
            <a:normAutofit fontScale="90000"/>
          </a:bodyPr>
          <a:lstStyle/>
          <a:p>
            <a:r>
              <a:rPr lang="tr-TR" dirty="0" smtClean="0"/>
              <a:t/>
            </a:r>
            <a:br>
              <a:rPr lang="tr-TR" dirty="0" smtClean="0"/>
            </a:br>
            <a:r>
              <a:rPr lang="tr-TR" dirty="0" smtClean="0"/>
              <a:t>Bu merkezlerde sunulacak destek hizmetleri aşağıdaki gibi açıklamaktadır (Md. 15):</a:t>
            </a:r>
            <a:br>
              <a:rPr lang="tr-TR" dirty="0" smtClean="0"/>
            </a:br>
            <a:endParaRPr lang="tr-TR" dirty="0"/>
          </a:p>
        </p:txBody>
      </p:sp>
      <p:sp>
        <p:nvSpPr>
          <p:cNvPr id="3" name="İçerik Yer Tutucusu 2"/>
          <p:cNvSpPr>
            <a:spLocks noGrp="1"/>
          </p:cNvSpPr>
          <p:nvPr>
            <p:ph idx="1"/>
          </p:nvPr>
        </p:nvSpPr>
        <p:spPr>
          <a:xfrm>
            <a:off x="609600" y="2060848"/>
            <a:ext cx="8444248" cy="4797152"/>
          </a:xfrm>
        </p:spPr>
        <p:txBody>
          <a:bodyPr>
            <a:normAutofit fontScale="85000" lnSpcReduction="20000"/>
          </a:bodyPr>
          <a:lstStyle/>
          <a:p>
            <a:pPr marL="0" indent="0">
              <a:buNone/>
            </a:pPr>
            <a:r>
              <a:rPr lang="tr-TR" sz="5100" dirty="0" smtClean="0">
                <a:solidFill>
                  <a:srgbClr val="FF0000"/>
                </a:solidFill>
              </a:rPr>
              <a:t>a)Kurumsal destek hizmetleri</a:t>
            </a:r>
          </a:p>
          <a:p>
            <a:endParaRPr lang="tr-TR" sz="3300" dirty="0" smtClean="0"/>
          </a:p>
          <a:p>
            <a:r>
              <a:rPr lang="tr-TR" sz="3300" dirty="0" smtClean="0"/>
              <a:t>Koruyucu ve önleyici tedbir kararları ile zorlama hapsinin verilmesine ve uygulanmasına ilişkin veri toplayarak bilgi bankası oluşturmak, tedbir kararlarının sicilini tutmak.</a:t>
            </a:r>
          </a:p>
          <a:p>
            <a:r>
              <a:rPr lang="tr-TR" sz="3300" dirty="0" smtClean="0"/>
              <a:t>Korunan kişiye verilen barınma, geçici maddi yardım, sağlık, adlî yardım hizmetleri ve diğer hizmetleri koordine etmek.</a:t>
            </a:r>
          </a:p>
          <a:p>
            <a:r>
              <a:rPr lang="tr-TR" sz="3300" dirty="0" smtClean="0"/>
              <a:t>Gerekli hâllerde tedbir kararlarının alınmasına ve uygulanmasına yönelik başvurularda</a:t>
            </a:r>
            <a:r>
              <a:rPr lang="tr-TR" sz="3300" dirty="0"/>
              <a:t> </a:t>
            </a:r>
            <a:r>
              <a:rPr lang="tr-TR" sz="3300" dirty="0" smtClean="0"/>
              <a:t>bulunmak.</a:t>
            </a:r>
          </a:p>
        </p:txBody>
      </p:sp>
    </p:spTree>
    <p:extLst>
      <p:ext uri="{BB962C8B-B14F-4D97-AF65-F5344CB8AC3E}">
        <p14:creationId xmlns:p14="http://schemas.microsoft.com/office/powerpoint/2010/main" val="259467757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 </a:t>
            </a:r>
            <a:endParaRPr lang="tr-TR" dirty="0"/>
          </a:p>
        </p:txBody>
      </p:sp>
      <p:sp>
        <p:nvSpPr>
          <p:cNvPr id="3" name="İçerik Yer Tutucusu 2"/>
          <p:cNvSpPr>
            <a:spLocks noGrp="1"/>
          </p:cNvSpPr>
          <p:nvPr>
            <p:ph idx="1"/>
          </p:nvPr>
        </p:nvSpPr>
        <p:spPr>
          <a:xfrm>
            <a:off x="609600" y="980729"/>
            <a:ext cx="9036676" cy="5145435"/>
          </a:xfrm>
        </p:spPr>
        <p:txBody>
          <a:bodyPr>
            <a:normAutofit/>
          </a:bodyPr>
          <a:lstStyle/>
          <a:p>
            <a:r>
              <a:rPr lang="tr-TR" dirty="0" smtClean="0"/>
              <a:t>Bu kanun kapsamındaki şiddetin sonlandırılmasına yönelik bireysel ve toplumsal ölçekte programlar hazırlamak ve uygulamak.</a:t>
            </a:r>
          </a:p>
          <a:p>
            <a:r>
              <a:rPr lang="tr-TR" dirty="0" smtClean="0"/>
              <a:t>Bakanlık bünyesinde kurulan çağrı merkezinin bu kanunun amacına uygun olarak yaygınlaştırılması ve yapılan müracaatların izlenmesini sağlamak.</a:t>
            </a:r>
          </a:p>
          <a:p>
            <a:r>
              <a:rPr lang="tr-TR" dirty="0" smtClean="0"/>
              <a:t>Bu kanun kapsamındaki şiddetin sonlandırılması için çalışan ilgili sivil toplum kuruluşlarıyla işbirliği yapmak.</a:t>
            </a:r>
          </a:p>
          <a:p>
            <a:endParaRPr lang="tr-TR" dirty="0"/>
          </a:p>
        </p:txBody>
      </p:sp>
    </p:spTree>
    <p:extLst>
      <p:ext uri="{BB962C8B-B14F-4D97-AF65-F5344CB8AC3E}">
        <p14:creationId xmlns:p14="http://schemas.microsoft.com/office/powerpoint/2010/main" val="361429502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smtClean="0">
                <a:solidFill>
                  <a:srgbClr val="FF0000"/>
                </a:solidFill>
              </a:rPr>
              <a:t>b)Korunan kişilere yönelik destek hizmetleri</a:t>
            </a:r>
            <a:endParaRPr lang="tr-TR" dirty="0">
              <a:solidFill>
                <a:srgbClr val="FF0000"/>
              </a:solidFill>
            </a:endParaRPr>
          </a:p>
        </p:txBody>
      </p:sp>
      <p:sp>
        <p:nvSpPr>
          <p:cNvPr id="3" name="İçerik Yer Tutucusu 2"/>
          <p:cNvSpPr>
            <a:spLocks noGrp="1"/>
          </p:cNvSpPr>
          <p:nvPr>
            <p:ph idx="1"/>
          </p:nvPr>
        </p:nvSpPr>
        <p:spPr>
          <a:xfrm>
            <a:off x="609600" y="1803042"/>
            <a:ext cx="8186670" cy="4794310"/>
          </a:xfrm>
        </p:spPr>
        <p:txBody>
          <a:bodyPr>
            <a:normAutofit/>
          </a:bodyPr>
          <a:lstStyle/>
          <a:p>
            <a:r>
              <a:rPr lang="tr-TR" dirty="0" smtClean="0"/>
              <a:t>Kişiye hakları, destek alabilecekleri kurumlar, iş bulma ve benzeri konularda rehberlik etmek ve meslek edindirme kurslarına katılmasına yönelik faaliyetlerde bulunmak.</a:t>
            </a:r>
          </a:p>
          <a:p>
            <a:r>
              <a:rPr lang="tr-TR" dirty="0" smtClean="0"/>
              <a:t>Verilen tedbir kararıyla ulaşılmak istenen amacın gerçekleşmesine yönelik önerilerde bulunmak ve yardımlar yapmak.</a:t>
            </a:r>
          </a:p>
          <a:p>
            <a:r>
              <a:rPr lang="tr-TR" dirty="0" smtClean="0"/>
              <a:t>Tedbir kararlarının uygulanmasının sonuçlarını ve kişiler üzerindeki etkilerini izlemek.</a:t>
            </a:r>
          </a:p>
        </p:txBody>
      </p:sp>
    </p:spTree>
    <p:extLst>
      <p:ext uri="{BB962C8B-B14F-4D97-AF65-F5344CB8AC3E}">
        <p14:creationId xmlns:p14="http://schemas.microsoft.com/office/powerpoint/2010/main" val="221589383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 </a:t>
            </a:r>
            <a:endParaRPr lang="tr-TR" dirty="0"/>
          </a:p>
        </p:txBody>
      </p:sp>
      <p:sp>
        <p:nvSpPr>
          <p:cNvPr id="3" name="İçerik Yer Tutucusu 2"/>
          <p:cNvSpPr>
            <a:spLocks noGrp="1"/>
          </p:cNvSpPr>
          <p:nvPr>
            <p:ph idx="1"/>
          </p:nvPr>
        </p:nvSpPr>
        <p:spPr>
          <a:xfrm>
            <a:off x="609600" y="1124745"/>
            <a:ext cx="8830614" cy="5001419"/>
          </a:xfrm>
        </p:spPr>
        <p:txBody>
          <a:bodyPr>
            <a:normAutofit/>
          </a:bodyPr>
          <a:lstStyle/>
          <a:p>
            <a:r>
              <a:rPr lang="tr-TR" dirty="0" err="1" smtClean="0"/>
              <a:t>Psiko</a:t>
            </a:r>
            <a:r>
              <a:rPr lang="tr-TR" dirty="0" smtClean="0"/>
              <a:t>-sosyal ve ekonomik sorunların çözümünde yardım ve danışmanlık yapmak.</a:t>
            </a:r>
          </a:p>
          <a:p>
            <a:r>
              <a:rPr lang="tr-TR" dirty="0" smtClean="0"/>
              <a:t>Hâkimin isteği üzerine; kişinin geçmişi, ailesi, çevresi, eğitimi, kişisel, sosyal, ekonomik ve psikolojik durumu hakkında ayrıntılı sosyal araştırma raporu hazırlayıp sunmak.</a:t>
            </a:r>
          </a:p>
          <a:p>
            <a:r>
              <a:rPr lang="tr-TR" dirty="0" smtClean="0"/>
              <a:t>İlgili merci tarafından istenilmesi halinde, tedbirlerin uygulanmasının sonuçları ve ilgililer üzerindeki etkilerine dair rapor hazırlamak.</a:t>
            </a:r>
          </a:p>
          <a:p>
            <a:endParaRPr lang="tr-TR" dirty="0"/>
          </a:p>
        </p:txBody>
      </p:sp>
    </p:spTree>
    <p:extLst>
      <p:ext uri="{BB962C8B-B14F-4D97-AF65-F5344CB8AC3E}">
        <p14:creationId xmlns:p14="http://schemas.microsoft.com/office/powerpoint/2010/main" val="227007216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solidFill>
                  <a:srgbClr val="FF0000"/>
                </a:solidFill>
              </a:rPr>
              <a:t>c)Şiddeti uygulayan kişiye verilecek destek hizmeti</a:t>
            </a:r>
            <a:r>
              <a:rPr lang="tr-TR" dirty="0" smtClean="0"/>
              <a:t/>
            </a:r>
            <a:br>
              <a:rPr lang="tr-TR" dirty="0" smtClean="0"/>
            </a:br>
            <a:endParaRPr lang="tr-TR" dirty="0"/>
          </a:p>
        </p:txBody>
      </p:sp>
      <p:sp>
        <p:nvSpPr>
          <p:cNvPr id="3" name="İçerik Yer Tutucusu 2"/>
          <p:cNvSpPr>
            <a:spLocks noGrp="1"/>
          </p:cNvSpPr>
          <p:nvPr>
            <p:ph idx="1"/>
          </p:nvPr>
        </p:nvSpPr>
        <p:spPr>
          <a:xfrm>
            <a:off x="677334" y="1930400"/>
            <a:ext cx="8596668" cy="4522936"/>
          </a:xfrm>
        </p:spPr>
        <p:txBody>
          <a:bodyPr>
            <a:normAutofit lnSpcReduction="10000"/>
          </a:bodyPr>
          <a:lstStyle/>
          <a:p>
            <a:r>
              <a:rPr lang="tr-TR" dirty="0" smtClean="0"/>
              <a:t>Hâkimin isteği üzerine; kişinin geçmişi, ailesi, çevresi, eğitimi, kişisel, sosyal, ekonomik ve psikolojik durumu ile diğer kişiler ve toplum açısından taşıdığı risk hakkında ayrıntılı sosyal araştırma raporu hazırlayıp sunmak.</a:t>
            </a:r>
          </a:p>
          <a:p>
            <a:r>
              <a:rPr lang="tr-TR" dirty="0" smtClean="0"/>
              <a:t>İlgili makam veya merci tarafından istenilmesi halinde, tedbirlerin uygulanmasının sonuçları ve ilgililer üzerindeki etkilerine dair rapor hazırlamak.</a:t>
            </a:r>
          </a:p>
          <a:p>
            <a:r>
              <a:rPr lang="tr-TR" dirty="0" smtClean="0"/>
              <a:t>Teşvik edici, aydınlatıcı ve yol gösterici mahiyette olmak üzere kişinin; Öfke kontrolü, stresle başa çıkma, şiddeti önlemeye yönelik farkındalık sağlayarak tutum ve davranış değiştirmeyi hedefleyen eğitim ve rehabilitasyon programlarına katılmasına,</a:t>
            </a:r>
          </a:p>
          <a:p>
            <a:pPr marL="0" indent="0">
              <a:buNone/>
            </a:pPr>
            <a:endParaRPr lang="tr-TR" dirty="0"/>
          </a:p>
        </p:txBody>
      </p:sp>
    </p:spTree>
    <p:extLst>
      <p:ext uri="{BB962C8B-B14F-4D97-AF65-F5344CB8AC3E}">
        <p14:creationId xmlns:p14="http://schemas.microsoft.com/office/powerpoint/2010/main" val="30073472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FF0000"/>
                </a:solidFill>
              </a:rPr>
              <a:t>Ataerkillik </a:t>
            </a:r>
            <a:endParaRPr lang="tr-TR" dirty="0">
              <a:solidFill>
                <a:srgbClr val="FF0000"/>
              </a:solidFill>
            </a:endParaRPr>
          </a:p>
        </p:txBody>
      </p:sp>
      <p:sp>
        <p:nvSpPr>
          <p:cNvPr id="3" name="İçerik Yer Tutucusu 2"/>
          <p:cNvSpPr>
            <a:spLocks noGrp="1"/>
          </p:cNvSpPr>
          <p:nvPr>
            <p:ph idx="1"/>
          </p:nvPr>
        </p:nvSpPr>
        <p:spPr>
          <a:xfrm>
            <a:off x="609600" y="1600200"/>
            <a:ext cx="8470006" cy="4709120"/>
          </a:xfrm>
        </p:spPr>
        <p:txBody>
          <a:bodyPr>
            <a:normAutofit/>
          </a:bodyPr>
          <a:lstStyle/>
          <a:p>
            <a:r>
              <a:rPr lang="tr-TR" dirty="0" smtClean="0"/>
              <a:t>Haneyi ve toplumu erkeklerin yönettiği sistem olarak tanımlanır.</a:t>
            </a:r>
          </a:p>
          <a:p>
            <a:r>
              <a:rPr lang="tr-TR" dirty="0" smtClean="0"/>
              <a:t>Heidi </a:t>
            </a:r>
            <a:r>
              <a:rPr lang="tr-TR" dirty="0" err="1" smtClean="0"/>
              <a:t>Hartmann</a:t>
            </a:r>
            <a:r>
              <a:rPr lang="tr-TR" dirty="0" smtClean="0"/>
              <a:t>  ataerkilliğin kadınları dışlayan bir sosyal baskı sistemi olduğunu, bu sistemin erkekler arasındaki hiyerarşiyle yaratılan bağımlılık ve dayanışma ilişkilerinden oluştuğunu vurgular. </a:t>
            </a:r>
          </a:p>
          <a:p>
            <a:r>
              <a:rPr lang="tr-TR" dirty="0" smtClean="0"/>
              <a:t>Maria </a:t>
            </a:r>
            <a:r>
              <a:rPr lang="tr-TR" dirty="0" err="1" smtClean="0"/>
              <a:t>Mies</a:t>
            </a:r>
            <a:r>
              <a:rPr lang="tr-TR" dirty="0" smtClean="0"/>
              <a:t>  ataerkilliği kadınların yaşadığı ezme ve sömürüye dayalı ilişkilerin bütünlüğünü ve bu ilişkilerin tüm toplumsal sistemi etkileyen karakterini ifade eden bir kavram olarak kullanır.</a:t>
            </a:r>
            <a:endParaRPr lang="tr-TR" dirty="0"/>
          </a:p>
        </p:txBody>
      </p:sp>
    </p:spTree>
    <p:extLst>
      <p:ext uri="{BB962C8B-B14F-4D97-AF65-F5344CB8AC3E}">
        <p14:creationId xmlns:p14="http://schemas.microsoft.com/office/powerpoint/2010/main" val="285228315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  </a:t>
            </a:r>
            <a:endParaRPr lang="tr-TR" dirty="0"/>
          </a:p>
        </p:txBody>
      </p:sp>
      <p:sp>
        <p:nvSpPr>
          <p:cNvPr id="3" name="İçerik Yer Tutucusu 2"/>
          <p:cNvSpPr>
            <a:spLocks noGrp="1"/>
          </p:cNvSpPr>
          <p:nvPr>
            <p:ph idx="1"/>
          </p:nvPr>
        </p:nvSpPr>
        <p:spPr>
          <a:xfrm>
            <a:off x="609600" y="764705"/>
            <a:ext cx="8843493" cy="5361459"/>
          </a:xfrm>
        </p:spPr>
        <p:txBody>
          <a:bodyPr>
            <a:normAutofit/>
          </a:bodyPr>
          <a:lstStyle/>
          <a:p>
            <a:r>
              <a:rPr lang="tr-TR" dirty="0" smtClean="0"/>
              <a:t>Alkol, uyuşturucu, uçucu veya uyarıcı madde bağımlılığının ya da ruhsal bozukluğunun olması halinde, bir sağlık kuruluşunda muayene veya tedavi olmasına,</a:t>
            </a:r>
          </a:p>
          <a:p>
            <a:r>
              <a:rPr lang="tr-TR" dirty="0" smtClean="0"/>
              <a:t>Meslek edindirme kurslarına katılmasına, yönelik faaliyetlerde bulunmak.</a:t>
            </a:r>
          </a:p>
          <a:p>
            <a:endParaRPr lang="tr-TR" dirty="0" smtClean="0"/>
          </a:p>
          <a:p>
            <a:pPr marL="0" indent="0">
              <a:buNone/>
            </a:pPr>
            <a:r>
              <a:rPr lang="tr-TR" dirty="0" smtClean="0"/>
              <a:t>Son olarak; şiddet mağduru ile şiddet uygulayana yönelik hizmetler, zorunlu haller dışında farklı birimlerde sunulur</a:t>
            </a:r>
            <a:endParaRPr lang="tr-TR" dirty="0"/>
          </a:p>
        </p:txBody>
      </p:sp>
    </p:spTree>
    <p:extLst>
      <p:ext uri="{BB962C8B-B14F-4D97-AF65-F5344CB8AC3E}">
        <p14:creationId xmlns:p14="http://schemas.microsoft.com/office/powerpoint/2010/main" val="29686928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 </a:t>
            </a:r>
            <a:endParaRPr lang="tr-TR" dirty="0"/>
          </a:p>
        </p:txBody>
      </p:sp>
      <p:sp>
        <p:nvSpPr>
          <p:cNvPr id="3" name="İçerik Yer Tutucusu 2"/>
          <p:cNvSpPr>
            <a:spLocks noGrp="1"/>
          </p:cNvSpPr>
          <p:nvPr>
            <p:ph idx="1"/>
          </p:nvPr>
        </p:nvSpPr>
        <p:spPr>
          <a:xfrm>
            <a:off x="609600" y="404664"/>
            <a:ext cx="8895008" cy="6336704"/>
          </a:xfrm>
        </p:spPr>
        <p:txBody>
          <a:bodyPr>
            <a:normAutofit/>
          </a:bodyPr>
          <a:lstStyle/>
          <a:p>
            <a:r>
              <a:rPr lang="tr-TR" dirty="0" smtClean="0"/>
              <a:t>Ataerkil toplumsal cinsiyet rejimlerinin ana unsuru kadınların baskı altına alınmasıdır. </a:t>
            </a:r>
          </a:p>
          <a:p>
            <a:r>
              <a:rPr lang="tr-TR" dirty="0" smtClean="0"/>
              <a:t>Bir toplumsal yapı olan ataerkillik iki şekilde var olur: Birincisi, objektif var oluş, ikincisi ideolojik var oluş. </a:t>
            </a:r>
          </a:p>
          <a:p>
            <a:r>
              <a:rPr lang="tr-TR" dirty="0" smtClean="0">
                <a:solidFill>
                  <a:srgbClr val="FF0000"/>
                </a:solidFill>
              </a:rPr>
              <a:t>Objektif var oluş</a:t>
            </a:r>
            <a:r>
              <a:rPr lang="tr-TR" dirty="0" smtClean="0"/>
              <a:t> şudur: “Kadınlar ve erkekler içinde bulunduğumuz toplumda objektif olarak eşitsiz koşullarda doğarlar. Örneğin, kız çocukları okutulmaz erkek çocukları okutulur. Mülkiyet erkeklerin üstünedir. Dolayısıyla ataerkillik objektif olarak vardır. </a:t>
            </a:r>
          </a:p>
        </p:txBody>
      </p:sp>
      <p:pic>
        <p:nvPicPr>
          <p:cNvPr id="1026" name="Picture 2" descr="kadın hakları ile ilgili görsel sonucu"/>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81344" y="4310233"/>
            <a:ext cx="5627039" cy="254776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08872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 </a:t>
            </a:r>
            <a:endParaRPr lang="tr-TR" dirty="0"/>
          </a:p>
        </p:txBody>
      </p:sp>
      <p:sp>
        <p:nvSpPr>
          <p:cNvPr id="3" name="İçerik Yer Tutucusu 2"/>
          <p:cNvSpPr>
            <a:spLocks noGrp="1"/>
          </p:cNvSpPr>
          <p:nvPr>
            <p:ph idx="1"/>
          </p:nvPr>
        </p:nvSpPr>
        <p:spPr>
          <a:xfrm>
            <a:off x="207434" y="1017432"/>
            <a:ext cx="8596668" cy="4793742"/>
          </a:xfrm>
        </p:spPr>
        <p:txBody>
          <a:bodyPr>
            <a:normAutofit lnSpcReduction="10000"/>
          </a:bodyPr>
          <a:lstStyle/>
          <a:p>
            <a:r>
              <a:rPr lang="tr-TR" dirty="0"/>
              <a:t>Ataerkilliğin </a:t>
            </a:r>
            <a:r>
              <a:rPr lang="tr-TR" dirty="0">
                <a:solidFill>
                  <a:srgbClr val="FF0000"/>
                </a:solidFill>
              </a:rPr>
              <a:t>ideolojik var oluşu </a:t>
            </a:r>
            <a:r>
              <a:rPr lang="tr-TR" dirty="0"/>
              <a:t>toplumsal cinsiyet sınıflandırmasının içselleştirilmesi ile yakından ilişkilidir. Toplumların dişiliğe ve erilliğe ait bir takım yerleşmiş algıları, kalıplaşmış yargıları vardır ve bunları bizler sorgulamadan içselleştiririz. Bu kalıplar geçmişten gelirler; hiç farkında olmadan uygularız onları ve böylece bizim içimizden hayatımızdan geçerek geleceğe doğru uzanırlar. Nitekim cinsler arası eşitsizlik, kadınlık, erkeklik ve bunlara dair algılar geçmişten gelir, bugün yaşanır ve böylece geleceğe aktarılır”. </a:t>
            </a:r>
          </a:p>
          <a:p>
            <a:r>
              <a:rPr lang="tr-TR" dirty="0"/>
              <a:t>Ataerkillik böylece hem objektif olarak var olan hem de ideolojik olarak var olan bir toplumsal yapı olarak karşımıza çıkar. </a:t>
            </a:r>
          </a:p>
          <a:p>
            <a:endParaRPr lang="tr-TR" dirty="0"/>
          </a:p>
        </p:txBody>
      </p:sp>
    </p:spTree>
    <p:extLst>
      <p:ext uri="{BB962C8B-B14F-4D97-AF65-F5344CB8AC3E}">
        <p14:creationId xmlns:p14="http://schemas.microsoft.com/office/powerpoint/2010/main" val="2086442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09600" y="274638"/>
            <a:ext cx="10972800" cy="922114"/>
          </a:xfrm>
        </p:spPr>
        <p:txBody>
          <a:bodyPr/>
          <a:lstStyle/>
          <a:p>
            <a:r>
              <a:rPr lang="tr-TR" dirty="0" smtClean="0">
                <a:solidFill>
                  <a:srgbClr val="FF0000"/>
                </a:solidFill>
              </a:rPr>
              <a:t>Toplumsal Cinsiyet Eşitliği </a:t>
            </a:r>
            <a:endParaRPr lang="tr-TR" dirty="0">
              <a:solidFill>
                <a:srgbClr val="FF0000"/>
              </a:solidFill>
            </a:endParaRPr>
          </a:p>
        </p:txBody>
      </p:sp>
      <p:sp>
        <p:nvSpPr>
          <p:cNvPr id="3" name="İçerik Yer Tutucusu 2"/>
          <p:cNvSpPr>
            <a:spLocks noGrp="1"/>
          </p:cNvSpPr>
          <p:nvPr>
            <p:ph idx="1"/>
          </p:nvPr>
        </p:nvSpPr>
        <p:spPr>
          <a:xfrm>
            <a:off x="609600" y="1340768"/>
            <a:ext cx="6885904" cy="5517232"/>
          </a:xfrm>
        </p:spPr>
        <p:txBody>
          <a:bodyPr>
            <a:normAutofit/>
          </a:bodyPr>
          <a:lstStyle/>
          <a:p>
            <a:r>
              <a:rPr lang="tr-TR" dirty="0" smtClean="0"/>
              <a:t>Toplumsal cinsiyet eşitliği; “fırsatları kullanma, kaynakların ayrılması ve kullanımında, hizmetleri elde etmede bireyin cinsiyeti nedeniyle herhangi bir ayrımcılığa uğramaması’’ demektir. </a:t>
            </a:r>
          </a:p>
          <a:p>
            <a:r>
              <a:rPr lang="tr-TR" dirty="0" smtClean="0"/>
              <a:t>Biyolojik cinsiyetin aksine, toplumsal cinsiyet farklılığı sosyalleşme süreci içerisinde oluşmaktadır. Bu nedenle de toplumdan topluma, kültürden kültüre değişebilir ve değiştirilebilir. </a:t>
            </a:r>
          </a:p>
          <a:p>
            <a:r>
              <a:rPr lang="tr-TR" dirty="0" smtClean="0"/>
              <a:t>Pek çok toplumda kadın ve erkek farklı bireyler olarak görülmektedir ve her birinin kendine ait rolleri, olanakları ve sorumlulukları vardır. </a:t>
            </a:r>
            <a:endParaRPr lang="tr-TR" dirty="0"/>
          </a:p>
        </p:txBody>
      </p:sp>
      <p:pic>
        <p:nvPicPr>
          <p:cNvPr id="4098" name="Picture 2" descr="toplumsal cinsiyet ile ilgili görsel sonucu"/>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14445" y="2717442"/>
            <a:ext cx="4477555" cy="41405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297141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 </a:t>
            </a:r>
            <a:endParaRPr lang="tr-TR" dirty="0"/>
          </a:p>
        </p:txBody>
      </p:sp>
      <p:sp>
        <p:nvSpPr>
          <p:cNvPr id="3" name="İçerik Yer Tutucusu 2"/>
          <p:cNvSpPr>
            <a:spLocks noGrp="1"/>
          </p:cNvSpPr>
          <p:nvPr>
            <p:ph idx="1"/>
          </p:nvPr>
        </p:nvSpPr>
        <p:spPr>
          <a:xfrm>
            <a:off x="609600" y="332657"/>
            <a:ext cx="8315459" cy="5793507"/>
          </a:xfrm>
        </p:spPr>
        <p:txBody>
          <a:bodyPr>
            <a:normAutofit lnSpcReduction="10000"/>
          </a:bodyPr>
          <a:lstStyle/>
          <a:p>
            <a:r>
              <a:rPr lang="tr-TR" dirty="0" smtClean="0"/>
              <a:t>Toplumsal cinsiyet hem kadınların, hem de erkeklerin yaşamını şekillendirir ve sonuçta bu çeşitlilik sadece "farklı olmaktan" öte, kaynaklara ulaşma ve elde etmede cinsiyetler arasında eşitsizlikleri de belirleyen bir anlam taşır. </a:t>
            </a:r>
          </a:p>
          <a:p>
            <a:r>
              <a:rPr lang="tr-TR" dirty="0" smtClean="0"/>
              <a:t>Bu eşitsizlik en belirgin olarak gelir dağılımında kendini gösterir. Bugün dünyadaki yoksulların % 70'ini kadınlar oluşturmaktadır. Birçok kadın çalışma olanağı bulamazken, çalışan kadınlar da ancak erkek kazancının ortalama 3/4'ü kadar bir ücret kazanmaktadırlar”. </a:t>
            </a:r>
          </a:p>
          <a:p>
            <a:r>
              <a:rPr lang="tr-TR" dirty="0" smtClean="0"/>
              <a:t>Bu durum kadın ve erkeklerin eşit haklara ve eşit şanslara sahip olmadığı anlamına gelir. Bu eşitsizlikte kadınlar dezavantajlı durumda olan gruptur. </a:t>
            </a:r>
          </a:p>
          <a:p>
            <a:r>
              <a:rPr lang="tr-TR" dirty="0" smtClean="0"/>
              <a:t>Toplumsal cinsiyet eşitliğinin sağlanması, insan hakları bakış açısının bir gereğidir. </a:t>
            </a:r>
            <a:endParaRPr lang="tr-TR" dirty="0"/>
          </a:p>
        </p:txBody>
      </p:sp>
    </p:spTree>
    <p:extLst>
      <p:ext uri="{BB962C8B-B14F-4D97-AF65-F5344CB8AC3E}">
        <p14:creationId xmlns:p14="http://schemas.microsoft.com/office/powerpoint/2010/main" val="3426776211"/>
      </p:ext>
    </p:extLst>
  </p:cSld>
  <p:clrMapOvr>
    <a:masterClrMapping/>
  </p:clrMapOvr>
</p:sld>
</file>

<file path=ppt/theme/theme1.xml><?xml version="1.0" encoding="utf-8"?>
<a:theme xmlns:a="http://schemas.openxmlformats.org/drawingml/2006/main" name="Yüzeyler">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Yüzeyler</Template>
  <TotalTime>74</TotalTime>
  <Words>4195</Words>
  <Application>Microsoft Office PowerPoint</Application>
  <PresentationFormat>Özel</PresentationFormat>
  <Paragraphs>235</Paragraphs>
  <Slides>50</Slides>
  <Notes>0</Notes>
  <HiddenSlides>0</HiddenSlides>
  <MMClips>0</MMClips>
  <ScaleCrop>false</ScaleCrop>
  <HeadingPairs>
    <vt:vector size="4" baseType="variant">
      <vt:variant>
        <vt:lpstr>Tema</vt:lpstr>
      </vt:variant>
      <vt:variant>
        <vt:i4>1</vt:i4>
      </vt:variant>
      <vt:variant>
        <vt:lpstr>Slayt Başlıkları</vt:lpstr>
      </vt:variant>
      <vt:variant>
        <vt:i4>50</vt:i4>
      </vt:variant>
    </vt:vector>
  </HeadingPairs>
  <TitlesOfParts>
    <vt:vector size="51" baseType="lpstr">
      <vt:lpstr>Yüzeyler</vt:lpstr>
      <vt:lpstr>ÇAĞ ÜNİVERSİTESİ MESLEK YÜKSEKOKULU SOSYAL HİZMET ve DANIŞMANLIK BÖLÜMÜ</vt:lpstr>
      <vt:lpstr>KAVRAMLAR </vt:lpstr>
      <vt:lpstr> </vt:lpstr>
      <vt:lpstr> </vt:lpstr>
      <vt:lpstr>Ataerkillik </vt:lpstr>
      <vt:lpstr> </vt:lpstr>
      <vt:lpstr> </vt:lpstr>
      <vt:lpstr>Toplumsal Cinsiyet Eşitliği </vt:lpstr>
      <vt:lpstr> </vt:lpstr>
      <vt:lpstr>Kadınların İnsan Hakları</vt:lpstr>
      <vt:lpstr> </vt:lpstr>
      <vt:lpstr> </vt:lpstr>
      <vt:lpstr> </vt:lpstr>
      <vt:lpstr>Toplumsal Cinsiyet, Ataerkillik, Kadınların İnsan Hakları ve Toplumsal Cinsiyet Eşitliği Kavramlarının Sosyal Çalışma ile İlişkisi </vt:lpstr>
      <vt:lpstr> </vt:lpstr>
      <vt:lpstr>İnsan hakları açısından ataerkil toplumsal yapının dört temel olumsuz etkisi vardır: </vt:lpstr>
      <vt:lpstr> </vt:lpstr>
      <vt:lpstr> </vt:lpstr>
      <vt:lpstr>KADIN HAKLARININ GELİŞİMİ</vt:lpstr>
      <vt:lpstr>CUMHURİYET DÖNEMİNDE KADINLARLA İLGİLİ İLK YASAL DÜZENLEMELER</vt:lpstr>
      <vt:lpstr>Yükselen Kadın Hareketi ve Hak Kazanımları (1980-2001)</vt:lpstr>
      <vt:lpstr> </vt:lpstr>
      <vt:lpstr>BM KADINLARA KARŞI HER TÜRLÜ AYRIMCILIĞIN ÖNLENMESİ SÖZLEŞMESİ (CEDAW)</vt:lpstr>
      <vt:lpstr> YENİ TÜRK MEDENİ KANUNU İLE KADINLARLA İLGİLİ SON DÜZENLEMELER </vt:lpstr>
      <vt:lpstr> </vt:lpstr>
      <vt:lpstr> </vt:lpstr>
      <vt:lpstr>Toplumumuzda Ataerkillik ve Kadınların Durumu</vt:lpstr>
      <vt:lpstr>Ataerkilliğin en belirgin görüntüleri</vt:lpstr>
      <vt:lpstr> </vt:lpstr>
      <vt:lpstr> </vt:lpstr>
      <vt:lpstr> </vt:lpstr>
      <vt:lpstr>Kadına Yönelik Şiddet</vt:lpstr>
      <vt:lpstr>AİLE POLİTİKALARI VE YASAL DÜZENLEMELER</vt:lpstr>
      <vt:lpstr>AİLEYE İLİŞKİN GÜNCEL YASAL DÜZENLEMELER</vt:lpstr>
      <vt:lpstr>Aile Mahkemeleri</vt:lpstr>
      <vt:lpstr>Kanuna göre aile mahkemesinin görevleri şunlardır (Md. 6):</vt:lpstr>
      <vt:lpstr> </vt:lpstr>
      <vt:lpstr>6284 Sayılı Ailenin Korunması ve Kadına Karşı Şiddetin Önlenmesine Dair Kanun</vt:lpstr>
      <vt:lpstr> </vt:lpstr>
      <vt:lpstr> </vt:lpstr>
      <vt:lpstr> </vt:lpstr>
      <vt:lpstr> </vt:lpstr>
      <vt:lpstr> </vt:lpstr>
      <vt:lpstr>Şiddet önleme ve izleme merkezleri</vt:lpstr>
      <vt:lpstr> Bu merkezlerde sunulacak destek hizmetleri aşağıdaki gibi açıklamaktadır (Md. 15): </vt:lpstr>
      <vt:lpstr> </vt:lpstr>
      <vt:lpstr>b)Korunan kişilere yönelik destek hizmetleri</vt:lpstr>
      <vt:lpstr> </vt:lpstr>
      <vt:lpstr>c)Şiddeti uygulayan kişiye verilecek destek hizmeti </vt:lpstr>
      <vt:lpstr>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Çağ Üniversitesi </dc:title>
  <dc:creator>Microsoft Office User</dc:creator>
  <cp:lastModifiedBy>Emine Sarac</cp:lastModifiedBy>
  <cp:revision>11</cp:revision>
  <dcterms:created xsi:type="dcterms:W3CDTF">2020-01-29T06:32:47Z</dcterms:created>
  <dcterms:modified xsi:type="dcterms:W3CDTF">2020-02-03T05:49:17Z</dcterms:modified>
</cp:coreProperties>
</file>