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71" r:id="rId11"/>
    <p:sldId id="267" r:id="rId12"/>
    <p:sldId id="268" r:id="rId13"/>
    <p:sldId id="269" r:id="rId14"/>
    <p:sldId id="266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3" r:id="rId26"/>
    <p:sldId id="282" r:id="rId27"/>
    <p:sldId id="284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8A10F-7EC6-4C32-B2A5-4D6BAFFEC242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9F1CD-2E53-4278-9786-B7F8CEA6DE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06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87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57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52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05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65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21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88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50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4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6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97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E92A-CF74-4454-BCF6-04D4F214D3FC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600CF-CF98-44CB-94A9-91E9FC8697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72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What CDA is about?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Betül ALTAŞ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07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217443"/>
          </a:xfrm>
        </p:spPr>
        <p:txBody>
          <a:bodyPr/>
          <a:lstStyle/>
          <a:p>
            <a:r>
              <a:rPr lang="en-US" dirty="0"/>
              <a:t>Since the 1970s, a second generation </a:t>
            </a:r>
            <a:r>
              <a:rPr lang="tr-TR" dirty="0" smtClean="0"/>
              <a:t>of Frankfurt School </a:t>
            </a:r>
            <a:r>
              <a:rPr lang="en-US" dirty="0" smtClean="0"/>
              <a:t>began </a:t>
            </a:r>
            <a:r>
              <a:rPr lang="en-US" dirty="0"/>
              <a:t>with </a:t>
            </a:r>
            <a:r>
              <a:rPr lang="en-US" dirty="0" smtClean="0"/>
              <a:t>J</a:t>
            </a:r>
            <a:r>
              <a:rPr lang="tr-TR" dirty="0" smtClean="0"/>
              <a:t>u</a:t>
            </a:r>
            <a:r>
              <a:rPr lang="en-US" dirty="0" err="1" smtClean="0"/>
              <a:t>rgen</a:t>
            </a:r>
            <a:r>
              <a:rPr lang="en-US" dirty="0" smtClean="0"/>
              <a:t> </a:t>
            </a:r>
            <a:r>
              <a:rPr lang="en-US" dirty="0" err="1" smtClean="0"/>
              <a:t>Habermas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In</a:t>
            </a:r>
            <a:r>
              <a:rPr lang="tr-TR" dirty="0" smtClean="0"/>
              <a:t> 1970s,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focus</a:t>
            </a:r>
            <a:r>
              <a:rPr lang="tr-TR" dirty="0" smtClean="0"/>
              <a:t> is on: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*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language</a:t>
            </a:r>
            <a:r>
              <a:rPr lang="tr-TR" dirty="0" smtClean="0"/>
              <a:t> in </a:t>
            </a:r>
            <a:r>
              <a:rPr lang="tr-TR" dirty="0" err="1" smtClean="0"/>
              <a:t>structuring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                        </a:t>
            </a:r>
            <a:r>
              <a:rPr lang="tr-TR" dirty="0" smtClean="0"/>
              <a:t>    </a:t>
            </a:r>
            <a:r>
              <a:rPr lang="tr-TR" dirty="0" err="1" smtClean="0"/>
              <a:t>power</a:t>
            </a:r>
            <a:r>
              <a:rPr lang="tr-TR" dirty="0" smtClean="0"/>
              <a:t> </a:t>
            </a:r>
            <a:r>
              <a:rPr lang="tr-TR" dirty="0" err="1"/>
              <a:t>relations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4348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</a:t>
            </a:r>
            <a:r>
              <a:rPr lang="en-US" i="1" dirty="0"/>
              <a:t>critique</a:t>
            </a:r>
            <a:r>
              <a:rPr lang="en-US" dirty="0"/>
              <a:t> make visible according to  </a:t>
            </a:r>
            <a:r>
              <a:rPr lang="en-US" dirty="0" err="1"/>
              <a:t>Fairclough</a:t>
            </a:r>
            <a:r>
              <a:rPr lang="en-US" dirty="0"/>
              <a:t>?</a:t>
            </a:r>
            <a:br>
              <a:rPr lang="en-US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tr-TR" dirty="0" smtClean="0"/>
              <a:t>relationship btw</a:t>
            </a:r>
            <a:r>
              <a:rPr lang="en-US" dirty="0" smtClean="0"/>
              <a:t> social</a:t>
            </a:r>
            <a:r>
              <a:rPr lang="tr-TR" dirty="0" smtClean="0"/>
              <a:t>/</a:t>
            </a:r>
            <a:r>
              <a:rPr lang="en-US" dirty="0" smtClean="0"/>
              <a:t>political </a:t>
            </a:r>
            <a:r>
              <a:rPr lang="en-US" dirty="0"/>
              <a:t>engagement </a:t>
            </a:r>
            <a:r>
              <a:rPr lang="tr-TR" dirty="0" smtClean="0"/>
              <a:t>and</a:t>
            </a:r>
            <a:r>
              <a:rPr lang="en-US" dirty="0" smtClean="0"/>
              <a:t> </a:t>
            </a:r>
            <a:r>
              <a:rPr lang="tr-TR" dirty="0" smtClean="0"/>
              <a:t>socially informed construction of society. 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9434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That is why: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507288" cy="4065315"/>
          </a:xfrm>
        </p:spPr>
        <p:txBody>
          <a:bodyPr/>
          <a:lstStyle/>
          <a:p>
            <a:r>
              <a:rPr lang="tr-TR" dirty="0" smtClean="0"/>
              <a:t>CDA aims to examine social </a:t>
            </a:r>
            <a:r>
              <a:rPr lang="tr-TR" dirty="0" err="1" smtClean="0"/>
              <a:t>inequality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/>
              <a:t> </a:t>
            </a:r>
            <a:r>
              <a:rPr lang="tr-TR" dirty="0" smtClean="0"/>
              <a:t>is expressed, signalled, institutionalized</a:t>
            </a:r>
            <a:r>
              <a:rPr lang="tr-TR" dirty="0"/>
              <a:t>, </a:t>
            </a:r>
            <a:r>
              <a:rPr lang="tr-TR" dirty="0" smtClean="0"/>
              <a:t>and legalized </a:t>
            </a:r>
            <a:r>
              <a:rPr lang="tr-TR" dirty="0"/>
              <a:t>by </a:t>
            </a:r>
            <a:r>
              <a:rPr lang="tr-TR" dirty="0" smtClean="0"/>
              <a:t>language use.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3193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Three </a:t>
            </a:r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concepts</a:t>
            </a:r>
            <a:r>
              <a:rPr lang="tr-TR" dirty="0"/>
              <a:t> </a:t>
            </a:r>
            <a:r>
              <a:rPr lang="tr-TR" dirty="0" smtClean="0"/>
              <a:t>in CDA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en-US" dirty="0"/>
              <a:t>The concept of power </a:t>
            </a:r>
          </a:p>
          <a:p>
            <a:r>
              <a:rPr lang="en-US" dirty="0"/>
              <a:t>The concept of history</a:t>
            </a:r>
          </a:p>
          <a:p>
            <a:r>
              <a:rPr lang="en-US" dirty="0"/>
              <a:t>The concept of ideology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261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tr-TR" dirty="0" smtClean="0"/>
              <a:t>CDA </a:t>
            </a:r>
            <a:r>
              <a:rPr lang="tr-TR" dirty="0" err="1" smtClean="0"/>
              <a:t>requires</a:t>
            </a:r>
            <a:r>
              <a:rPr lang="tr-TR" dirty="0" smtClean="0"/>
              <a:t> a </a:t>
            </a:r>
            <a:r>
              <a:rPr lang="tr-TR" i="1" dirty="0" err="1" smtClean="0"/>
              <a:t>theorization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description</a:t>
            </a:r>
            <a:r>
              <a:rPr lang="tr-TR" dirty="0" smtClean="0"/>
              <a:t> of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processes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structures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753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Influential</a:t>
            </a:r>
            <a:r>
              <a:rPr lang="tr-TR" dirty="0" smtClean="0"/>
              <a:t> </a:t>
            </a:r>
            <a:r>
              <a:rPr lang="tr-TR" dirty="0" err="1" smtClean="0"/>
              <a:t>figures</a:t>
            </a:r>
            <a:r>
              <a:rPr lang="tr-TR" dirty="0" smtClean="0"/>
              <a:t> of CDA </a:t>
            </a:r>
            <a:r>
              <a:rPr lang="tr-TR" dirty="0" err="1" smtClean="0"/>
              <a:t>circle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Gunther</a:t>
            </a:r>
            <a:r>
              <a:rPr lang="tr-TR" dirty="0" smtClean="0"/>
              <a:t> </a:t>
            </a:r>
            <a:r>
              <a:rPr lang="tr-TR" dirty="0" err="1" smtClean="0"/>
              <a:t>Kress</a:t>
            </a:r>
            <a:endParaRPr lang="tr-TR" dirty="0" smtClean="0"/>
          </a:p>
          <a:p>
            <a:r>
              <a:rPr lang="tr-TR" dirty="0" err="1" smtClean="0"/>
              <a:t>Roger</a:t>
            </a:r>
            <a:r>
              <a:rPr lang="tr-TR" dirty="0" smtClean="0"/>
              <a:t> </a:t>
            </a:r>
            <a:r>
              <a:rPr lang="tr-TR" dirty="0" err="1" smtClean="0"/>
              <a:t>Fowler</a:t>
            </a:r>
            <a:endParaRPr lang="tr-TR" dirty="0" smtClean="0"/>
          </a:p>
          <a:p>
            <a:r>
              <a:rPr lang="tr-TR" dirty="0" smtClean="0"/>
              <a:t>Norman </a:t>
            </a:r>
            <a:r>
              <a:rPr lang="tr-TR" dirty="0" err="1" smtClean="0"/>
              <a:t>Fairclough</a:t>
            </a:r>
            <a:endParaRPr lang="tr-TR" dirty="0" smtClean="0"/>
          </a:p>
          <a:p>
            <a:r>
              <a:rPr lang="tr-TR" dirty="0" err="1" smtClean="0"/>
              <a:t>Teun</a:t>
            </a:r>
            <a:r>
              <a:rPr lang="tr-TR" dirty="0" smtClean="0"/>
              <a:t> </a:t>
            </a:r>
            <a:r>
              <a:rPr lang="tr-TR" dirty="0" err="1"/>
              <a:t>v</a:t>
            </a:r>
            <a:r>
              <a:rPr lang="tr-TR" dirty="0" err="1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Dijk</a:t>
            </a:r>
            <a:endParaRPr lang="tr-TR" dirty="0" smtClean="0"/>
          </a:p>
          <a:p>
            <a:r>
              <a:rPr lang="tr-TR" dirty="0" err="1" smtClean="0"/>
              <a:t>Ruth</a:t>
            </a:r>
            <a:r>
              <a:rPr lang="tr-TR" dirty="0" smtClean="0"/>
              <a:t> </a:t>
            </a:r>
            <a:r>
              <a:rPr lang="tr-TR" dirty="0" err="1" smtClean="0"/>
              <a:t>Wodak</a:t>
            </a:r>
            <a:r>
              <a:rPr lang="tr-TR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(</a:t>
            </a:r>
            <a:r>
              <a:rPr lang="tr-TR" i="1" dirty="0" err="1" smtClean="0"/>
              <a:t>Halliday</a:t>
            </a:r>
            <a:r>
              <a:rPr lang="tr-TR" i="1" dirty="0" smtClean="0"/>
              <a:t>, </a:t>
            </a:r>
            <a:r>
              <a:rPr lang="tr-TR" i="1" dirty="0" err="1" smtClean="0"/>
              <a:t>Bernstein</a:t>
            </a:r>
            <a:r>
              <a:rPr lang="tr-TR" i="1" dirty="0" smtClean="0"/>
              <a:t>, </a:t>
            </a:r>
            <a:r>
              <a:rPr lang="tr-TR" i="1" dirty="0" err="1" smtClean="0"/>
              <a:t>Pecheux</a:t>
            </a:r>
            <a:r>
              <a:rPr lang="tr-TR" i="1" dirty="0" smtClean="0"/>
              <a:t>, </a:t>
            </a:r>
            <a:r>
              <a:rPr lang="tr-TR" i="1" dirty="0" err="1" smtClean="0"/>
              <a:t>Foucault</a:t>
            </a:r>
            <a:r>
              <a:rPr lang="tr-TR" i="1" dirty="0" smtClean="0"/>
              <a:t>, </a:t>
            </a:r>
            <a:r>
              <a:rPr lang="tr-TR" i="1" dirty="0" err="1" smtClean="0"/>
              <a:t>Habermas</a:t>
            </a:r>
            <a:r>
              <a:rPr lang="tr-TR" i="1" dirty="0" smtClean="0"/>
              <a:t>, </a:t>
            </a:r>
            <a:r>
              <a:rPr lang="tr-TR" i="1" dirty="0" err="1" smtClean="0"/>
              <a:t>Bakhtin</a:t>
            </a:r>
            <a:r>
              <a:rPr lang="tr-TR" i="1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Voloshinov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Theo</a:t>
            </a:r>
            <a:r>
              <a:rPr lang="tr-TR" dirty="0" smtClean="0"/>
              <a:t> </a:t>
            </a:r>
            <a:r>
              <a:rPr lang="tr-TR" dirty="0" err="1" smtClean="0"/>
              <a:t>van</a:t>
            </a:r>
            <a:r>
              <a:rPr lang="tr-TR" dirty="0" smtClean="0"/>
              <a:t> </a:t>
            </a:r>
            <a:r>
              <a:rPr lang="tr-TR" dirty="0" err="1" smtClean="0"/>
              <a:t>Leeuwen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392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 in CDA /CLA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refer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tr-TR" dirty="0" err="1" smtClean="0"/>
              <a:t>Micheal</a:t>
            </a:r>
            <a:r>
              <a:rPr lang="tr-TR" dirty="0" smtClean="0"/>
              <a:t> </a:t>
            </a:r>
            <a:r>
              <a:rPr lang="tr-TR" dirty="0" err="1" smtClean="0"/>
              <a:t>Halliday</a:t>
            </a:r>
            <a:r>
              <a:rPr lang="tr-TR" dirty="0" smtClean="0"/>
              <a:t>: </a:t>
            </a:r>
            <a:r>
              <a:rPr lang="tr-TR" b="1" dirty="0" err="1" smtClean="0"/>
              <a:t>Hallidayan</a:t>
            </a:r>
            <a:r>
              <a:rPr lang="tr-TR" b="1" dirty="0" smtClean="0"/>
              <a:t> </a:t>
            </a:r>
            <a:r>
              <a:rPr lang="tr-TR" b="1" dirty="0" err="1" smtClean="0"/>
              <a:t>systematic</a:t>
            </a:r>
            <a:r>
              <a:rPr lang="tr-TR" b="1" dirty="0" smtClean="0"/>
              <a:t> </a:t>
            </a:r>
            <a:r>
              <a:rPr lang="tr-TR" b="1" dirty="0" err="1" smtClean="0"/>
              <a:t>functional</a:t>
            </a:r>
            <a:r>
              <a:rPr lang="tr-TR" b="1" dirty="0" smtClean="0"/>
              <a:t> </a:t>
            </a:r>
            <a:r>
              <a:rPr lang="tr-TR" b="1" dirty="0" err="1" smtClean="0"/>
              <a:t>grammar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24674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Systematic-functional</a:t>
            </a:r>
            <a:r>
              <a:rPr lang="tr-TR" dirty="0" smtClean="0"/>
              <a:t> </a:t>
            </a:r>
            <a:r>
              <a:rPr lang="tr-TR" dirty="0" err="1" smtClean="0"/>
              <a:t>linguistics</a:t>
            </a:r>
            <a:r>
              <a:rPr lang="tr-TR" dirty="0" smtClean="0"/>
              <a:t>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as  a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a set of </a:t>
            </a:r>
            <a:r>
              <a:rPr lang="tr-TR" dirty="0" err="1" smtClean="0"/>
              <a:t>choices</a:t>
            </a:r>
            <a:r>
              <a:rPr lang="tr-TR" dirty="0" smtClean="0"/>
              <a:t> </a:t>
            </a:r>
            <a:r>
              <a:rPr lang="tr-TR" dirty="0" err="1" smtClean="0"/>
              <a:t>formed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people’s</a:t>
            </a:r>
            <a:r>
              <a:rPr lang="tr-TR" dirty="0" smtClean="0"/>
              <a:t> </a:t>
            </a:r>
            <a:r>
              <a:rPr lang="tr-TR" dirty="0" err="1" smtClean="0"/>
              <a:t>utterance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meaning</a:t>
            </a:r>
            <a:r>
              <a:rPr lang="tr-TR" dirty="0" smtClean="0"/>
              <a:t> (</a:t>
            </a:r>
            <a:r>
              <a:rPr lang="tr-TR" dirty="0" err="1" smtClean="0"/>
              <a:t>Ajayi</a:t>
            </a:r>
            <a:r>
              <a:rPr lang="tr-TR" dirty="0" smtClean="0"/>
              <a:t>, 2009)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2628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functional</a:t>
            </a:r>
            <a:r>
              <a:rPr lang="tr-TR" dirty="0" smtClean="0"/>
              <a:t> </a:t>
            </a:r>
            <a:r>
              <a:rPr lang="tr-TR" dirty="0" err="1" smtClean="0"/>
              <a:t>frameworks</a:t>
            </a:r>
            <a:r>
              <a:rPr lang="tr-TR" dirty="0" smtClean="0"/>
              <a:t> of </a:t>
            </a:r>
            <a:r>
              <a:rPr lang="tr-TR" dirty="0" err="1" smtClean="0"/>
              <a:t>meaning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dirty="0" err="1"/>
              <a:t>I</a:t>
            </a:r>
            <a:r>
              <a:rPr lang="tr-TR" dirty="0" err="1" smtClean="0"/>
              <a:t>deational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endParaRPr lang="tr-TR" dirty="0" smtClean="0"/>
          </a:p>
          <a:p>
            <a:r>
              <a:rPr lang="tr-TR" dirty="0" err="1" smtClean="0"/>
              <a:t>Interpersonal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Textual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694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Several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 of </a:t>
            </a:r>
            <a:r>
              <a:rPr lang="tr-TR" dirty="0" err="1" smtClean="0"/>
              <a:t>inquiry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consideration</a:t>
            </a:r>
            <a:r>
              <a:rPr lang="tr-TR"/>
              <a:t> </a:t>
            </a:r>
            <a:r>
              <a:rPr lang="tr-TR" smtClean="0"/>
              <a:t>in CDA.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289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435280" cy="4353347"/>
          </a:xfrm>
        </p:spPr>
        <p:txBody>
          <a:bodyPr/>
          <a:lstStyle/>
          <a:p>
            <a:r>
              <a:rPr lang="tr-TR" dirty="0" smtClean="0"/>
              <a:t>CDA defines language as </a:t>
            </a:r>
            <a:r>
              <a:rPr lang="tr-TR" i="1" u="sng" dirty="0" smtClean="0"/>
              <a:t>social practice</a:t>
            </a:r>
            <a:r>
              <a:rPr lang="tr-TR" dirty="0"/>
              <a:t> </a:t>
            </a:r>
            <a:r>
              <a:rPr lang="tr-TR" dirty="0" smtClean="0"/>
              <a:t>(Wodak, 2001).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91219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Notion of </a:t>
            </a:r>
            <a:r>
              <a:rPr lang="tr-TR" dirty="0" err="1" smtClean="0"/>
              <a:t>ideology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512" y="1772816"/>
            <a:ext cx="8229600" cy="4068745"/>
          </a:xfrm>
        </p:spPr>
        <p:txBody>
          <a:bodyPr/>
          <a:lstStyle/>
          <a:p>
            <a:r>
              <a:rPr lang="tr-TR" dirty="0" err="1" smtClean="0"/>
              <a:t>Ideology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CDA            </a:t>
            </a:r>
            <a:r>
              <a:rPr lang="tr-TR" dirty="0" err="1" smtClean="0"/>
              <a:t>unequal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r>
              <a:rPr lang="tr-TR" dirty="0" smtClean="0"/>
              <a:t> </a:t>
            </a:r>
            <a:r>
              <a:rPr lang="tr-TR" dirty="0" err="1" smtClean="0"/>
              <a:t>relations</a:t>
            </a:r>
            <a:r>
              <a:rPr lang="tr-TR" dirty="0" smtClean="0"/>
              <a:t>.</a:t>
            </a:r>
          </a:p>
          <a:p>
            <a:endParaRPr lang="tr-TR" dirty="0" smtClean="0"/>
          </a:p>
        </p:txBody>
      </p:sp>
      <p:sp>
        <p:nvSpPr>
          <p:cNvPr id="4" name="Sağ Ok 3"/>
          <p:cNvSpPr/>
          <p:nvPr/>
        </p:nvSpPr>
        <p:spPr>
          <a:xfrm>
            <a:off x="3851920" y="2011059"/>
            <a:ext cx="978408" cy="189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186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s</a:t>
            </a:r>
            <a:r>
              <a:rPr lang="en-US" dirty="0" err="1" smtClean="0"/>
              <a:t>tudy</a:t>
            </a:r>
            <a:r>
              <a:rPr lang="en-US" dirty="0" smtClean="0"/>
              <a:t> </a:t>
            </a:r>
            <a:r>
              <a:rPr lang="en-US" dirty="0"/>
              <a:t>of ideology is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questioning</a:t>
            </a:r>
            <a:r>
              <a:rPr lang="tr-TR" dirty="0" smtClean="0"/>
              <a:t> </a:t>
            </a:r>
            <a:r>
              <a:rPr lang="en-US" dirty="0" smtClean="0"/>
              <a:t>how </a:t>
            </a:r>
            <a:r>
              <a:rPr lang="en-US" dirty="0"/>
              <a:t>meaning is </a:t>
            </a:r>
            <a:r>
              <a:rPr lang="en-US" dirty="0" smtClean="0"/>
              <a:t>con</a:t>
            </a:r>
            <a:r>
              <a:rPr lang="tr-TR" dirty="0" smtClean="0"/>
              <a:t>s</a:t>
            </a:r>
            <a:r>
              <a:rPr lang="en-US" dirty="0" err="1" smtClean="0"/>
              <a:t>tructed</a:t>
            </a:r>
            <a:r>
              <a:rPr lang="en-US" dirty="0" smtClean="0"/>
              <a:t> </a:t>
            </a:r>
            <a:r>
              <a:rPr lang="en-US" dirty="0"/>
              <a:t>by different </a:t>
            </a:r>
            <a:r>
              <a:rPr lang="en-US" u="sng" dirty="0"/>
              <a:t>symbolic forms. </a:t>
            </a:r>
          </a:p>
          <a:p>
            <a:endParaRPr lang="tr-TR" dirty="0" smtClean="0"/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aims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explore</a:t>
            </a:r>
            <a:r>
              <a:rPr lang="tr-TR" dirty="0" smtClean="0"/>
              <a:t> </a:t>
            </a:r>
            <a:r>
              <a:rPr lang="tr-TR" u="sng" dirty="0" err="1" smtClean="0"/>
              <a:t>social</a:t>
            </a:r>
            <a:r>
              <a:rPr lang="tr-TR" u="sng" dirty="0" smtClean="0"/>
              <a:t> </a:t>
            </a:r>
            <a:r>
              <a:rPr lang="tr-TR" u="sng" dirty="0" err="1" smtClean="0"/>
              <a:t>context</a:t>
            </a:r>
            <a:r>
              <a:rPr lang="tr-TR" u="sng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symbols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4121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But, how </a:t>
            </a:r>
            <a:r>
              <a:rPr lang="tr-TR" i="1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gains</a:t>
            </a:r>
            <a:r>
              <a:rPr lang="tr-TR" dirty="0" smtClean="0"/>
              <a:t> </a:t>
            </a:r>
            <a:r>
              <a:rPr lang="tr-TR" b="1" dirty="0" err="1" smtClean="0"/>
              <a:t>power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427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              THE ANSWER IS :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in </a:t>
            </a:r>
            <a:r>
              <a:rPr lang="tr-TR" dirty="0" err="1" smtClean="0"/>
              <a:t>power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4376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Therefore</a:t>
            </a:r>
            <a:r>
              <a:rPr lang="tr-TR" dirty="0"/>
              <a:t>,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28800"/>
            <a:ext cx="8640960" cy="4497363"/>
          </a:xfrm>
        </p:spPr>
        <p:txBody>
          <a:bodyPr/>
          <a:lstStyle/>
          <a:p>
            <a:r>
              <a:rPr lang="tr-TR" dirty="0" smtClean="0"/>
              <a:t>CDA </a:t>
            </a:r>
            <a:r>
              <a:rPr lang="tr-TR" dirty="0" err="1" smtClean="0"/>
              <a:t>mentions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interdisciplinary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: </a:t>
            </a:r>
          </a:p>
          <a:p>
            <a:pPr marL="0" indent="0">
              <a:buNone/>
            </a:pPr>
            <a:r>
              <a:rPr lang="tr-TR" dirty="0" smtClean="0"/>
              <a:t>                        </a:t>
            </a:r>
            <a:r>
              <a:rPr lang="tr-TR" sz="2400" dirty="0" smtClean="0"/>
              <a:t>*  </a:t>
            </a:r>
            <a:r>
              <a:rPr lang="tr-TR" dirty="0" smtClean="0"/>
              <a:t>how</a:t>
            </a:r>
            <a:r>
              <a:rPr lang="tr-TR" sz="2400" dirty="0" smtClean="0"/>
              <a:t> </a:t>
            </a:r>
            <a:r>
              <a:rPr lang="tr-TR" sz="2400" dirty="0" err="1" smtClean="0"/>
              <a:t>language</a:t>
            </a:r>
            <a:r>
              <a:rPr lang="tr-TR" sz="2400" dirty="0" smtClean="0"/>
              <a:t> </a:t>
            </a:r>
            <a:r>
              <a:rPr lang="tr-TR" sz="2400" dirty="0" err="1" smtClean="0"/>
              <a:t>functions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exercise</a:t>
            </a:r>
            <a:r>
              <a:rPr lang="tr-TR" sz="2400" dirty="0" smtClean="0"/>
              <a:t> </a:t>
            </a:r>
            <a:r>
              <a:rPr lang="tr-TR" sz="2400" dirty="0" err="1" smtClean="0"/>
              <a:t>power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endParaRPr lang="tr-TR" sz="2400" dirty="0" smtClean="0"/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CDA </a:t>
            </a:r>
            <a:r>
              <a:rPr lang="tr-TR" dirty="0" err="1" smtClean="0"/>
              <a:t>provides</a:t>
            </a:r>
            <a:r>
              <a:rPr lang="tr-TR" dirty="0" smtClean="0"/>
              <a:t> a </a:t>
            </a:r>
            <a:r>
              <a:rPr lang="tr-TR" dirty="0" err="1" smtClean="0"/>
              <a:t>theory</a:t>
            </a:r>
            <a:r>
              <a:rPr lang="tr-TR" dirty="0" smtClean="0"/>
              <a:t> of </a:t>
            </a:r>
            <a:r>
              <a:rPr lang="tr-TR" dirty="0" err="1" smtClean="0"/>
              <a:t>language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79926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Texts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naive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Texts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sites</a:t>
            </a:r>
            <a:r>
              <a:rPr lang="tr-TR" dirty="0" smtClean="0"/>
              <a:t> of </a:t>
            </a:r>
            <a:r>
              <a:rPr lang="tr-TR" dirty="0" err="1" smtClean="0"/>
              <a:t>struggle</a:t>
            </a:r>
            <a:r>
              <a:rPr lang="tr-TR" dirty="0" smtClean="0"/>
              <a:t> as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reveal</a:t>
            </a:r>
            <a:r>
              <a:rPr lang="tr-TR" dirty="0" smtClean="0"/>
              <a:t> </a:t>
            </a:r>
            <a:r>
              <a:rPr lang="tr-TR" dirty="0" err="1" smtClean="0"/>
              <a:t>hints</a:t>
            </a:r>
            <a:r>
              <a:rPr lang="tr-TR" dirty="0" smtClean="0"/>
              <a:t> of </a:t>
            </a:r>
            <a:r>
              <a:rPr lang="tr-TR" dirty="0" err="1" smtClean="0"/>
              <a:t>differing</a:t>
            </a:r>
            <a:r>
              <a:rPr lang="tr-TR" dirty="0" smtClean="0"/>
              <a:t> </a:t>
            </a:r>
            <a:r>
              <a:rPr lang="tr-TR" dirty="0" err="1" smtClean="0"/>
              <a:t>discourses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ideologies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5002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Power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relations</a:t>
            </a:r>
            <a:r>
              <a:rPr lang="tr-TR" dirty="0"/>
              <a:t> of </a:t>
            </a:r>
            <a:r>
              <a:rPr lang="tr-TR" dirty="0" err="1" smtClean="0"/>
              <a:t>difference</a:t>
            </a:r>
            <a:endParaRPr lang="tr-TR" dirty="0" smtClean="0"/>
          </a:p>
          <a:p>
            <a:r>
              <a:rPr lang="en-US" dirty="0" smtClean="0"/>
              <a:t>effects </a:t>
            </a:r>
            <a:r>
              <a:rPr lang="en-US" dirty="0"/>
              <a:t>of differences </a:t>
            </a:r>
            <a:r>
              <a:rPr lang="en-US" dirty="0" smtClean="0"/>
              <a:t>in </a:t>
            </a:r>
            <a:r>
              <a:rPr lang="en-US" dirty="0"/>
              <a:t>the social system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8925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CDA </a:t>
            </a:r>
            <a:r>
              <a:rPr lang="tr-TR" dirty="0" err="1" smtClean="0"/>
              <a:t>examines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tr-TR" dirty="0" err="1"/>
              <a:t>w</a:t>
            </a:r>
            <a:r>
              <a:rPr lang="tr-TR" dirty="0" err="1" smtClean="0"/>
              <a:t>hat</a:t>
            </a:r>
            <a:r>
              <a:rPr lang="tr-TR" dirty="0" smtClean="0"/>
              <a:t> </a:t>
            </a:r>
            <a:r>
              <a:rPr lang="tr-TR" dirty="0" err="1" smtClean="0"/>
              <a:t>constitutes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. </a:t>
            </a:r>
          </a:p>
          <a:p>
            <a:r>
              <a:rPr lang="tr-TR" dirty="0" smtClean="0"/>
              <a:t>how </a:t>
            </a:r>
            <a:r>
              <a:rPr lang="tr-TR" dirty="0" err="1" smtClean="0"/>
              <a:t>discourses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constructed</a:t>
            </a:r>
            <a:r>
              <a:rPr lang="tr-TR" dirty="0" smtClean="0"/>
              <a:t> </a:t>
            </a:r>
          </a:p>
          <a:p>
            <a:r>
              <a:rPr lang="tr-TR" dirty="0" smtClean="0"/>
              <a:t>how </a:t>
            </a:r>
            <a:r>
              <a:rPr lang="tr-TR" dirty="0" err="1" smtClean="0"/>
              <a:t>ideology</a:t>
            </a:r>
            <a:r>
              <a:rPr lang="tr-TR" dirty="0" smtClean="0"/>
              <a:t> </a:t>
            </a:r>
            <a:r>
              <a:rPr lang="tr-TR" dirty="0" err="1" smtClean="0"/>
              <a:t>functions</a:t>
            </a:r>
            <a:r>
              <a:rPr lang="tr-TR" dirty="0" smtClean="0"/>
              <a:t> in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endParaRPr lang="tr-TR" dirty="0" smtClean="0"/>
          </a:p>
          <a:p>
            <a:r>
              <a:rPr lang="tr-TR" dirty="0"/>
              <a:t>h</a:t>
            </a:r>
            <a:r>
              <a:rPr lang="tr-TR" dirty="0" smtClean="0"/>
              <a:t>ow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obtain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maintain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508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CDA pays particular attention to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r>
              <a:rPr lang="tr-TR" i="1" dirty="0" smtClean="0"/>
              <a:t>Context </a:t>
            </a:r>
            <a:r>
              <a:rPr lang="tr-TR" dirty="0" smtClean="0"/>
              <a:t>of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.</a:t>
            </a:r>
          </a:p>
          <a:p>
            <a:r>
              <a:rPr lang="tr-TR" dirty="0" smtClean="0"/>
              <a:t>The relationship btw </a:t>
            </a:r>
            <a:r>
              <a:rPr lang="tr-TR" i="1" dirty="0" smtClean="0"/>
              <a:t>language </a:t>
            </a:r>
            <a:r>
              <a:rPr lang="tr-TR" dirty="0" smtClean="0"/>
              <a:t>and</a:t>
            </a:r>
            <a:r>
              <a:rPr lang="tr-TR" i="1" dirty="0" smtClean="0"/>
              <a:t> power.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407952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CDA and CL focus on doing linguistic, semiotic or </a:t>
            </a:r>
            <a:r>
              <a:rPr lang="tr-TR" dirty="0" err="1" smtClean="0"/>
              <a:t>discourse</a:t>
            </a:r>
            <a:r>
              <a:rPr lang="tr-TR" dirty="0" smtClean="0"/>
              <a:t> </a:t>
            </a:r>
            <a:r>
              <a:rPr lang="tr-TR" dirty="0" err="1" smtClean="0"/>
              <a:t>analysis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en-US" dirty="0" smtClean="0"/>
              <a:t>van </a:t>
            </a:r>
            <a:r>
              <a:rPr lang="en-US" dirty="0" err="1"/>
              <a:t>Dijk</a:t>
            </a:r>
            <a:r>
              <a:rPr lang="en-US" dirty="0"/>
              <a:t> </a:t>
            </a:r>
            <a:r>
              <a:rPr lang="tr-TR" dirty="0" smtClean="0"/>
              <a:t>,</a:t>
            </a:r>
            <a:r>
              <a:rPr lang="en-US" dirty="0" smtClean="0"/>
              <a:t>1993)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8921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tr-TR" dirty="0" smtClean="0"/>
              <a:t>The term </a:t>
            </a:r>
            <a:r>
              <a:rPr lang="tr-TR" i="1" dirty="0" smtClean="0"/>
              <a:t>critical</a:t>
            </a:r>
            <a:r>
              <a:rPr lang="tr-TR" dirty="0" smtClean="0"/>
              <a:t> could be traced to  influence of </a:t>
            </a:r>
            <a:r>
              <a:rPr lang="tr-TR" u="sng" dirty="0" smtClean="0"/>
              <a:t>Franfurk school </a:t>
            </a:r>
            <a:r>
              <a:rPr lang="tr-TR" dirty="0" smtClean="0"/>
              <a:t>or </a:t>
            </a:r>
            <a:r>
              <a:rPr lang="tr-TR" u="sng" dirty="0" smtClean="0"/>
              <a:t>Jurgen Habermas </a:t>
            </a:r>
            <a:r>
              <a:rPr lang="tr-TR" dirty="0" smtClean="0"/>
              <a:t>(Wodak, 2001).</a:t>
            </a:r>
          </a:p>
          <a:p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2817847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Historical Background of  </a:t>
            </a:r>
            <a:r>
              <a:rPr lang="en-US" dirty="0" smtClean="0"/>
              <a:t>The </a:t>
            </a:r>
            <a:r>
              <a:rPr lang="en-US" dirty="0"/>
              <a:t>Frankfurt </a:t>
            </a:r>
            <a:r>
              <a:rPr lang="en-US" dirty="0" smtClean="0"/>
              <a:t>School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36504"/>
          </a:xfrm>
        </p:spPr>
        <p:txBody>
          <a:bodyPr>
            <a:normAutofit/>
          </a:bodyPr>
          <a:lstStyle/>
          <a:p>
            <a:r>
              <a:rPr lang="en-US" dirty="0"/>
              <a:t>The Frankfurt </a:t>
            </a:r>
            <a:r>
              <a:rPr lang="en-US" dirty="0" smtClean="0"/>
              <a:t>School</a:t>
            </a:r>
            <a:r>
              <a:rPr lang="tr-TR" dirty="0" smtClean="0"/>
              <a:t> (</a:t>
            </a:r>
            <a:r>
              <a:rPr lang="en-US" i="1" dirty="0" smtClean="0"/>
              <a:t>Critical Theory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is a philosophical and sociological movement </a:t>
            </a:r>
            <a:r>
              <a:rPr lang="tr-TR" dirty="0" smtClean="0"/>
              <a:t>in </a:t>
            </a:r>
            <a:r>
              <a:rPr lang="en-US" dirty="0" smtClean="0"/>
              <a:t>many </a:t>
            </a:r>
            <a:r>
              <a:rPr lang="en-US" dirty="0"/>
              <a:t>universities around the </a:t>
            </a:r>
            <a:r>
              <a:rPr lang="en-US" dirty="0" smtClean="0"/>
              <a:t>world</a:t>
            </a:r>
            <a:r>
              <a:rPr lang="tr-TR" dirty="0" smtClean="0"/>
              <a:t> (E</a:t>
            </a:r>
            <a:r>
              <a:rPr lang="en-US" dirty="0" err="1" smtClean="0"/>
              <a:t>ncyclopedia</a:t>
            </a:r>
            <a:r>
              <a:rPr lang="tr-TR" dirty="0" smtClean="0"/>
              <a:t> of Philosophy). </a:t>
            </a:r>
          </a:p>
          <a:p>
            <a:endParaRPr lang="tr-TR" dirty="0" smtClean="0"/>
          </a:p>
          <a:p>
            <a:r>
              <a:rPr lang="en-US" dirty="0" smtClean="0"/>
              <a:t>It </a:t>
            </a:r>
            <a:r>
              <a:rPr lang="en-US" dirty="0"/>
              <a:t>was originally located at the Institute for </a:t>
            </a:r>
            <a:r>
              <a:rPr lang="en-US" i="1" dirty="0"/>
              <a:t>Social </a:t>
            </a:r>
            <a:r>
              <a:rPr lang="en-US" i="1" dirty="0" smtClean="0"/>
              <a:t>Research</a:t>
            </a:r>
            <a:r>
              <a:rPr lang="tr-TR" dirty="0" smtClean="0"/>
              <a:t>, </a:t>
            </a:r>
            <a:r>
              <a:rPr lang="en-US" dirty="0" smtClean="0"/>
              <a:t>at </a:t>
            </a:r>
            <a:r>
              <a:rPr lang="en-US" dirty="0"/>
              <a:t>the Goethe University in </a:t>
            </a:r>
            <a:r>
              <a:rPr lang="en-US" dirty="0" smtClean="0"/>
              <a:t>Frankfurt</a:t>
            </a:r>
            <a:r>
              <a:rPr lang="tr-TR" dirty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77263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Institute was </a:t>
            </a:r>
            <a:r>
              <a:rPr lang="en-US" dirty="0" smtClean="0"/>
              <a:t>founded </a:t>
            </a:r>
            <a:r>
              <a:rPr lang="en-US" dirty="0"/>
              <a:t>in 1923 with the aim of developing </a:t>
            </a:r>
            <a:r>
              <a:rPr lang="en-US" i="1" dirty="0"/>
              <a:t>Marxist studies </a:t>
            </a:r>
            <a:r>
              <a:rPr lang="en-US" dirty="0"/>
              <a:t>in Germany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endParaRPr lang="en-US" dirty="0"/>
          </a:p>
          <a:p>
            <a:r>
              <a:rPr lang="en-US" dirty="0"/>
              <a:t>After 1933, the </a:t>
            </a:r>
            <a:r>
              <a:rPr lang="en-US" dirty="0" smtClean="0"/>
              <a:t>Nazis</a:t>
            </a:r>
            <a:r>
              <a:rPr lang="tr-TR" dirty="0"/>
              <a:t> </a:t>
            </a:r>
            <a:r>
              <a:rPr lang="tr-TR" dirty="0" smtClean="0"/>
              <a:t>closed it (Encyclopedia </a:t>
            </a:r>
            <a:r>
              <a:rPr lang="tr-TR" dirty="0"/>
              <a:t>of Philosophy).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Institute was moved to the United States where it </a:t>
            </a:r>
            <a:r>
              <a:rPr lang="tr-TR" dirty="0" smtClean="0"/>
              <a:t>was welcomed </a:t>
            </a:r>
            <a:r>
              <a:rPr lang="en-US" dirty="0" smtClean="0"/>
              <a:t>at </a:t>
            </a:r>
            <a:r>
              <a:rPr lang="en-US" dirty="0"/>
              <a:t>Columbia University in </a:t>
            </a:r>
            <a:r>
              <a:rPr lang="en-US" dirty="0" smtClean="0"/>
              <a:t>NY </a:t>
            </a:r>
            <a:r>
              <a:rPr lang="en-US" dirty="0"/>
              <a:t>City.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548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The </a:t>
            </a:r>
            <a:r>
              <a:rPr lang="tr-TR" dirty="0" err="1" smtClean="0"/>
              <a:t>school</a:t>
            </a:r>
            <a:r>
              <a:rPr lang="tr-TR" dirty="0" smtClean="0"/>
              <a:t> </a:t>
            </a:r>
            <a:r>
              <a:rPr lang="tr-TR" dirty="0" err="1" smtClean="0"/>
              <a:t>offers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Critique</a:t>
            </a:r>
            <a:r>
              <a:rPr lang="en-US" dirty="0"/>
              <a:t> of: </a:t>
            </a:r>
          </a:p>
          <a:p>
            <a:pPr marL="0" indent="0">
              <a:buNone/>
            </a:pPr>
            <a:r>
              <a:rPr lang="en-US" dirty="0"/>
              <a:t>               - modernity and capitalist society</a:t>
            </a:r>
          </a:p>
          <a:p>
            <a:pPr marL="0" indent="0">
              <a:buNone/>
            </a:pPr>
            <a:r>
              <a:rPr lang="en-US" dirty="0"/>
              <a:t>                -the definition of social emancipation</a:t>
            </a:r>
          </a:p>
          <a:p>
            <a:pPr marL="0" indent="0">
              <a:buNone/>
            </a:pPr>
            <a:r>
              <a:rPr lang="en-US" dirty="0" smtClean="0"/>
              <a:t>               </a:t>
            </a:r>
            <a:r>
              <a:rPr lang="en-US" dirty="0"/>
              <a:t>- the pathologies of society. (Encyclopedia of Philosophy). 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879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Critique </a:t>
            </a:r>
            <a:r>
              <a:rPr lang="en-US" dirty="0" smtClean="0"/>
              <a:t>of</a:t>
            </a:r>
            <a:r>
              <a:rPr lang="tr-TR" dirty="0" smtClean="0"/>
              <a:t>: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- </a:t>
            </a:r>
            <a:r>
              <a:rPr lang="en-US" dirty="0" smtClean="0"/>
              <a:t>modernity </a:t>
            </a:r>
            <a:r>
              <a:rPr lang="en-US" dirty="0"/>
              <a:t>and capitalist </a:t>
            </a:r>
            <a:r>
              <a:rPr lang="en-US" dirty="0" smtClean="0"/>
              <a:t>society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the </a:t>
            </a:r>
            <a:r>
              <a:rPr lang="en-US" dirty="0"/>
              <a:t>definition of social </a:t>
            </a:r>
            <a:r>
              <a:rPr lang="en-US" dirty="0" smtClean="0"/>
              <a:t>emancipation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- </a:t>
            </a:r>
            <a:r>
              <a:rPr lang="tr-TR" dirty="0"/>
              <a:t>the pathologies of society.</a:t>
            </a:r>
          </a:p>
          <a:p>
            <a:pPr marL="0" indent="0">
              <a:buNone/>
            </a:pPr>
            <a:r>
              <a:rPr lang="tr-TR" dirty="0" smtClean="0"/>
              <a:t>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76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598</Words>
  <Application>Microsoft Office PowerPoint</Application>
  <PresentationFormat>Ekran Gösterisi (4:3)</PresentationFormat>
  <Paragraphs>85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Office Theme</vt:lpstr>
      <vt:lpstr>What CDA is about?</vt:lpstr>
      <vt:lpstr>PowerPoint Sunusu</vt:lpstr>
      <vt:lpstr>CDA pays particular attention to</vt:lpstr>
      <vt:lpstr>PowerPoint Sunusu</vt:lpstr>
      <vt:lpstr>PowerPoint Sunusu</vt:lpstr>
      <vt:lpstr>Historical Background of  The Frankfurt School</vt:lpstr>
      <vt:lpstr>PowerPoint Sunusu</vt:lpstr>
      <vt:lpstr>The school offers:</vt:lpstr>
      <vt:lpstr>PowerPoint Sunusu</vt:lpstr>
      <vt:lpstr>PowerPoint Sunusu</vt:lpstr>
      <vt:lpstr>What does critique make visible according to  Fairclough? </vt:lpstr>
      <vt:lpstr>That is why:</vt:lpstr>
      <vt:lpstr>Three significant concepts in CDA</vt:lpstr>
      <vt:lpstr>PowerPoint Sunusu</vt:lpstr>
      <vt:lpstr>Influential figures of CDA circle</vt:lpstr>
      <vt:lpstr>Most studies in CDA /CLA also refer to:</vt:lpstr>
      <vt:lpstr>PowerPoint Sunusu</vt:lpstr>
      <vt:lpstr>The functional frameworks of meaning</vt:lpstr>
      <vt:lpstr>PowerPoint Sunusu</vt:lpstr>
      <vt:lpstr>Notion of ideology and power</vt:lpstr>
      <vt:lpstr>PowerPoint Sunusu</vt:lpstr>
      <vt:lpstr>PowerPoint Sunusu</vt:lpstr>
      <vt:lpstr>PowerPoint Sunusu</vt:lpstr>
      <vt:lpstr>Therefore,</vt:lpstr>
      <vt:lpstr>Texts are not naive</vt:lpstr>
      <vt:lpstr>Power</vt:lpstr>
      <vt:lpstr>CDA examines: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CDA is about?</dc:title>
  <dc:creator>Betul ALTAS</dc:creator>
  <cp:lastModifiedBy>Betul ALTAS</cp:lastModifiedBy>
  <cp:revision>92</cp:revision>
  <dcterms:created xsi:type="dcterms:W3CDTF">2020-02-11T06:46:35Z</dcterms:created>
  <dcterms:modified xsi:type="dcterms:W3CDTF">2025-10-03T12:13:36Z</dcterms:modified>
</cp:coreProperties>
</file>