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44"/>
  </p:notesMasterIdLst>
  <p:sldIdLst>
    <p:sldId id="256" r:id="rId2"/>
    <p:sldId id="259" r:id="rId3"/>
    <p:sldId id="304" r:id="rId4"/>
    <p:sldId id="305" r:id="rId5"/>
    <p:sldId id="306" r:id="rId6"/>
    <p:sldId id="307" r:id="rId7"/>
    <p:sldId id="309" r:id="rId8"/>
    <p:sldId id="310" r:id="rId9"/>
    <p:sldId id="312" r:id="rId10"/>
    <p:sldId id="313" r:id="rId11"/>
    <p:sldId id="314" r:id="rId12"/>
    <p:sldId id="315" r:id="rId13"/>
    <p:sldId id="316" r:id="rId14"/>
    <p:sldId id="317" r:id="rId15"/>
    <p:sldId id="318" r:id="rId16"/>
    <p:sldId id="319" r:id="rId17"/>
    <p:sldId id="320" r:id="rId18"/>
    <p:sldId id="321" r:id="rId19"/>
    <p:sldId id="322" r:id="rId20"/>
    <p:sldId id="323" r:id="rId21"/>
    <p:sldId id="324" r:id="rId22"/>
    <p:sldId id="325" r:id="rId23"/>
    <p:sldId id="326" r:id="rId24"/>
    <p:sldId id="327" r:id="rId25"/>
    <p:sldId id="328" r:id="rId26"/>
    <p:sldId id="329" r:id="rId27"/>
    <p:sldId id="330" r:id="rId28"/>
    <p:sldId id="331" r:id="rId29"/>
    <p:sldId id="332" r:id="rId30"/>
    <p:sldId id="333" r:id="rId31"/>
    <p:sldId id="334" r:id="rId32"/>
    <p:sldId id="335" r:id="rId33"/>
    <p:sldId id="336" r:id="rId34"/>
    <p:sldId id="337" r:id="rId35"/>
    <p:sldId id="338" r:id="rId36"/>
    <p:sldId id="339" r:id="rId37"/>
    <p:sldId id="340" r:id="rId38"/>
    <p:sldId id="341" r:id="rId39"/>
    <p:sldId id="342" r:id="rId40"/>
    <p:sldId id="343" r:id="rId41"/>
    <p:sldId id="344" r:id="rId42"/>
    <p:sldId id="345" r:id="rId4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0" d="100"/>
          <a:sy n="70" d="100"/>
        </p:scale>
        <p:origin x="-720" y="-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F1E664-14DA-4A15-AEBD-251D584BD2FF}" type="datetimeFigureOut">
              <a:rPr lang="tr-TR" smtClean="0"/>
              <a:t>8.01.2026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CB20B6-B767-4EE7-91AE-3364360E5D6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96117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CB20B6-B767-4EE7-91AE-3364360E5D67}" type="slidenum">
              <a:rPr lang="tr-TR" smtClean="0"/>
              <a:t>21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38391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CB20B6-B767-4EE7-91AE-3364360E5D67}" type="slidenum">
              <a:rPr lang="tr-TR" smtClean="0"/>
              <a:t>30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18830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CB20B6-B767-4EE7-91AE-3364360E5D67}" type="slidenum">
              <a:rPr lang="tr-TR" smtClean="0"/>
              <a:t>31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044759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CB20B6-B767-4EE7-91AE-3364360E5D67}" type="slidenum">
              <a:rPr lang="tr-TR" smtClean="0"/>
              <a:t>32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653180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CB20B6-B767-4EE7-91AE-3364360E5D67}" type="slidenum">
              <a:rPr lang="tr-TR" smtClean="0"/>
              <a:t>33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386005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CB20B6-B767-4EE7-91AE-3364360E5D67}" type="slidenum">
              <a:rPr lang="tr-TR" smtClean="0"/>
              <a:t>34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362315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CB20B6-B767-4EE7-91AE-3364360E5D67}" type="slidenum">
              <a:rPr lang="tr-TR" smtClean="0"/>
              <a:t>35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080125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CB20B6-B767-4EE7-91AE-3364360E5D67}" type="slidenum">
              <a:rPr lang="tr-TR" smtClean="0"/>
              <a:t>36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153981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CB20B6-B767-4EE7-91AE-3364360E5D67}" type="slidenum">
              <a:rPr lang="tr-TR" smtClean="0"/>
              <a:t>37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518538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CB20B6-B767-4EE7-91AE-3364360E5D67}" type="slidenum">
              <a:rPr lang="tr-TR" smtClean="0"/>
              <a:t>38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824830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CB20B6-B767-4EE7-91AE-3364360E5D67}" type="slidenum">
              <a:rPr lang="tr-TR" smtClean="0"/>
              <a:t>39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34844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CB20B6-B767-4EE7-91AE-3364360E5D67}" type="slidenum">
              <a:rPr lang="tr-TR" smtClean="0"/>
              <a:t>22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049867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CB20B6-B767-4EE7-91AE-3364360E5D67}" type="slidenum">
              <a:rPr lang="tr-TR" smtClean="0"/>
              <a:t>40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905468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CB20B6-B767-4EE7-91AE-3364360E5D67}" type="slidenum">
              <a:rPr lang="tr-TR" smtClean="0"/>
              <a:t>41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342971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CB20B6-B767-4EE7-91AE-3364360E5D67}" type="slidenum">
              <a:rPr lang="tr-TR" smtClean="0"/>
              <a:t>42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72937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CB20B6-B767-4EE7-91AE-3364360E5D67}" type="slidenum">
              <a:rPr lang="tr-TR" smtClean="0"/>
              <a:t>23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7905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CB20B6-B767-4EE7-91AE-3364360E5D67}" type="slidenum">
              <a:rPr lang="tr-TR" smtClean="0"/>
              <a:t>24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73076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CB20B6-B767-4EE7-91AE-3364360E5D67}" type="slidenum">
              <a:rPr lang="tr-TR" smtClean="0"/>
              <a:t>25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81525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CB20B6-B767-4EE7-91AE-3364360E5D67}" type="slidenum">
              <a:rPr lang="tr-TR" smtClean="0"/>
              <a:t>26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22129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CB20B6-B767-4EE7-91AE-3364360E5D67}" type="slidenum">
              <a:rPr lang="tr-TR" smtClean="0"/>
              <a:t>27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49585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CB20B6-B767-4EE7-91AE-3364360E5D67}" type="slidenum">
              <a:rPr lang="tr-TR" smtClean="0"/>
              <a:t>28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8852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CB20B6-B767-4EE7-91AE-3364360E5D67}" type="slidenum">
              <a:rPr lang="tr-TR" smtClean="0"/>
              <a:t>29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58703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30C72-1634-4593-A75F-FD3A72A56D12}" type="datetimeFigureOut">
              <a:rPr lang="tr-TR" smtClean="0"/>
              <a:t>8.01.2026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46056-D02D-41DF-9802-DF5022B743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14290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30C72-1634-4593-A75F-FD3A72A56D12}" type="datetimeFigureOut">
              <a:rPr lang="tr-TR" smtClean="0"/>
              <a:t>8.01.2026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46056-D02D-41DF-9802-DF5022B743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21167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30C72-1634-4593-A75F-FD3A72A56D12}" type="datetimeFigureOut">
              <a:rPr lang="tr-TR" smtClean="0"/>
              <a:t>8.01.2026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46056-D02D-41DF-9802-DF5022B743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39545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30C72-1634-4593-A75F-FD3A72A56D12}" type="datetimeFigureOut">
              <a:rPr lang="tr-TR" smtClean="0"/>
              <a:t>8.01.2026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46056-D02D-41DF-9802-DF5022B74307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577367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30C72-1634-4593-A75F-FD3A72A56D12}" type="datetimeFigureOut">
              <a:rPr lang="tr-TR" smtClean="0"/>
              <a:t>8.01.2026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46056-D02D-41DF-9802-DF5022B743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50445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30C72-1634-4593-A75F-FD3A72A56D12}" type="datetimeFigureOut">
              <a:rPr lang="tr-TR" smtClean="0"/>
              <a:t>8.01.2026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46056-D02D-41DF-9802-DF5022B743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57345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30C72-1634-4593-A75F-FD3A72A56D12}" type="datetimeFigureOut">
              <a:rPr lang="tr-TR" smtClean="0"/>
              <a:t>8.01.2026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46056-D02D-41DF-9802-DF5022B743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95170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30C72-1634-4593-A75F-FD3A72A56D12}" type="datetimeFigureOut">
              <a:rPr lang="tr-TR" smtClean="0"/>
              <a:t>8.01.2026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46056-D02D-41DF-9802-DF5022B743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86858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30C72-1634-4593-A75F-FD3A72A56D12}" type="datetimeFigureOut">
              <a:rPr lang="tr-TR" smtClean="0"/>
              <a:t>8.01.2026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46056-D02D-41DF-9802-DF5022B743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6588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30C72-1634-4593-A75F-FD3A72A56D12}" type="datetimeFigureOut">
              <a:rPr lang="tr-TR" smtClean="0"/>
              <a:t>8.01.2026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46056-D02D-41DF-9802-DF5022B743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6144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30C72-1634-4593-A75F-FD3A72A56D12}" type="datetimeFigureOut">
              <a:rPr lang="tr-TR" smtClean="0"/>
              <a:t>8.01.2026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46056-D02D-41DF-9802-DF5022B743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7918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30C72-1634-4593-A75F-FD3A72A56D12}" type="datetimeFigureOut">
              <a:rPr lang="tr-TR" smtClean="0"/>
              <a:t>8.01.2026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46056-D02D-41DF-9802-DF5022B743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6309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30C72-1634-4593-A75F-FD3A72A56D12}" type="datetimeFigureOut">
              <a:rPr lang="tr-TR" smtClean="0"/>
              <a:t>8.01.2026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46056-D02D-41DF-9802-DF5022B743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9114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30C72-1634-4593-A75F-FD3A72A56D12}" type="datetimeFigureOut">
              <a:rPr lang="tr-TR" smtClean="0"/>
              <a:t>8.01.2026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46056-D02D-41DF-9802-DF5022B743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503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30C72-1634-4593-A75F-FD3A72A56D12}" type="datetimeFigureOut">
              <a:rPr lang="tr-TR" smtClean="0"/>
              <a:t>8.01.2026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46056-D02D-41DF-9802-DF5022B743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0357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30C72-1634-4593-A75F-FD3A72A56D12}" type="datetimeFigureOut">
              <a:rPr lang="tr-TR" smtClean="0"/>
              <a:t>8.01.2026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46056-D02D-41DF-9802-DF5022B743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7548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30C72-1634-4593-A75F-FD3A72A56D12}" type="datetimeFigureOut">
              <a:rPr lang="tr-TR" smtClean="0"/>
              <a:t>8.01.2026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46056-D02D-41DF-9802-DF5022B743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8036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B1230C72-1634-4593-A75F-FD3A72A56D12}" type="datetimeFigureOut">
              <a:rPr lang="tr-TR" smtClean="0"/>
              <a:t>8.01.2026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D46056-D02D-41DF-9802-DF5022B743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351765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158942" y="2236763"/>
            <a:ext cx="9874116" cy="739953"/>
          </a:xfrm>
        </p:spPr>
        <p:txBody>
          <a:bodyPr/>
          <a:lstStyle/>
          <a:p>
            <a:pPr indent="28829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3200" b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ÇEVRE HUKUKUNUN TEMEL İLKELERİ</a:t>
            </a:r>
            <a:endParaRPr lang="tr-TR" sz="3200" dirty="0">
              <a:solidFill>
                <a:srgbClr val="FFFF00"/>
              </a:solidFill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Unvan 1">
            <a:extLst>
              <a:ext uri="{FF2B5EF4-FFF2-40B4-BE49-F238E27FC236}">
                <a16:creationId xmlns:a16="http://schemas.microsoft.com/office/drawing/2014/main" xmlns="" id="{650EF6B9-7D69-424B-B6FA-109D53E41526}"/>
              </a:ext>
            </a:extLst>
          </p:cNvPr>
          <p:cNvSpPr txBox="1">
            <a:spLocks/>
          </p:cNvSpPr>
          <p:nvPr/>
        </p:nvSpPr>
        <p:spPr>
          <a:xfrm>
            <a:off x="1158942" y="5044687"/>
            <a:ext cx="9874116" cy="73995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7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indent="28829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 sunum Ahmet M. Güneş, </a:t>
            </a:r>
            <a:r>
              <a:rPr lang="tr-TR" sz="2400" b="1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Çevre Hukuku</a:t>
            </a:r>
            <a:r>
              <a:rPr lang="tr-TR" sz="2400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kitabından istifade edilerek hazırlanmıştır. </a:t>
            </a:r>
            <a:endParaRPr lang="tr-TR" sz="2400" dirty="0">
              <a:solidFill>
                <a:schemeClr val="tx1"/>
              </a:solidFill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" name="Unvan 1">
            <a:extLst>
              <a:ext uri="{FF2B5EF4-FFF2-40B4-BE49-F238E27FC236}">
                <a16:creationId xmlns:a16="http://schemas.microsoft.com/office/drawing/2014/main" xmlns="" id="{46189763-9392-4A9E-BAA7-7101E9D5FEE6}"/>
              </a:ext>
            </a:extLst>
          </p:cNvPr>
          <p:cNvSpPr txBox="1">
            <a:spLocks/>
          </p:cNvSpPr>
          <p:nvPr/>
        </p:nvSpPr>
        <p:spPr>
          <a:xfrm>
            <a:off x="1226934" y="3663708"/>
            <a:ext cx="9874116" cy="73995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7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indent="288290" algn="ctr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800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Dr. Sami Doğru</a:t>
            </a:r>
            <a:endParaRPr lang="tr-TR" sz="2800" dirty="0">
              <a:solidFill>
                <a:srgbClr val="FFFF00"/>
              </a:solidFill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0627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30" y="157297"/>
            <a:ext cx="9404723" cy="686765"/>
          </a:xfrm>
        </p:spPr>
        <p:txBody>
          <a:bodyPr/>
          <a:lstStyle/>
          <a:p>
            <a:pPr algn="ctr">
              <a:lnSpc>
                <a:spcPct val="100000"/>
              </a:lnSpc>
              <a:defRPr sz="3200">
                <a:solidFill>
                  <a:srgbClr val="FFFF00"/>
                </a:solidFill>
                <a:latin typeface="Times New Roman"/>
              </a:defRPr>
            </a:pPr>
            <a:r>
              <a:rPr lang="tr-TR" b="1" dirty="0"/>
              <a:t>I</a:t>
            </a:r>
            <a:r>
              <a:rPr b="1" dirty="0"/>
              <a:t>I</a:t>
            </a:r>
            <a:r>
              <a:rPr lang="tr-TR" b="1" dirty="0"/>
              <a:t>I</a:t>
            </a:r>
            <a:r>
              <a:rPr b="1" dirty="0"/>
              <a:t>. </a:t>
            </a:r>
            <a:r>
              <a:rPr lang="tr-TR" b="1" dirty="0"/>
              <a:t>İHTİYAT İLKESİ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9151" y="717450"/>
            <a:ext cx="11788727" cy="6485208"/>
          </a:xfrm>
        </p:spPr>
        <p:txBody>
          <a:bodyPr>
            <a:noAutofit/>
          </a:bodyPr>
          <a:lstStyle/>
          <a:p>
            <a:pPr marL="0" indent="28829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İhtiyat ilkesi, çevre hukukunun en </a:t>
            </a:r>
            <a:r>
              <a:rPr lang="tr-TR" sz="2800" b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karakteristik v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aynı zamanda en </a:t>
            </a:r>
            <a:r>
              <a:rPr lang="tr-TR" sz="2800" b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tartışmalı 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ilkelerinden biridir.</a:t>
            </a:r>
            <a:endParaRPr lang="tr-TR" sz="28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indent="28829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İlkenin temelinde, </a:t>
            </a:r>
            <a:r>
              <a:rPr lang="tr-TR" sz="2800" b="1" i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çevre üzerinde ciddi veya geri döndürülemez zararlar doğurabilecek faaliyetler söz konusu olduğunda, bu zararların kesin olarak bilimsel yöntemlerle </a:t>
            </a:r>
            <a:r>
              <a:rPr lang="tr-TR" sz="2800" b="1" i="1" u="sng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kanıtlanmasının beklenmemesi</a:t>
            </a:r>
            <a:r>
              <a:rPr lang="tr-TR" sz="2800" b="1" i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gerektiği 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düşüncesi yer alır. </a:t>
            </a:r>
            <a:endParaRPr lang="tr-TR" sz="28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indent="28829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Yani ihtiyat ilkesi, </a:t>
            </a:r>
            <a:r>
              <a:rPr lang="tr-TR" sz="28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bilimsel belirsizlik 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koşullarında dahi çevrenin korunmasına öncelik tanıyan bir yaklaşımı benimser. </a:t>
            </a:r>
            <a:endParaRPr lang="tr-TR" sz="28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indent="28829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 yönüyle </a:t>
            </a:r>
            <a:r>
              <a:rPr lang="tr-TR" sz="2800" b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ilke,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klasik zarar sonrası müdahale anlayışını 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terk ederek, </a:t>
            </a:r>
            <a:r>
              <a:rPr lang="tr-TR" sz="2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risk ve belirsizlik odaklı bir koruma modeline yönelir.</a:t>
            </a:r>
            <a:endParaRPr lang="tr-TR" sz="2800" b="1" u="sng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5123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30" y="157297"/>
            <a:ext cx="9404723" cy="686765"/>
          </a:xfrm>
        </p:spPr>
        <p:txBody>
          <a:bodyPr/>
          <a:lstStyle/>
          <a:p>
            <a:pPr algn="ctr">
              <a:lnSpc>
                <a:spcPct val="100000"/>
              </a:lnSpc>
              <a:defRPr sz="3200">
                <a:solidFill>
                  <a:srgbClr val="FFFF00"/>
                </a:solidFill>
                <a:latin typeface="Times New Roman"/>
              </a:defRPr>
            </a:pPr>
            <a:r>
              <a:rPr lang="tr-TR" b="1" dirty="0"/>
              <a:t>I</a:t>
            </a:r>
            <a:r>
              <a:rPr b="1" dirty="0"/>
              <a:t>I</a:t>
            </a:r>
            <a:r>
              <a:rPr lang="tr-TR" b="1" dirty="0"/>
              <a:t>I</a:t>
            </a:r>
            <a:r>
              <a:rPr b="1" dirty="0"/>
              <a:t>. </a:t>
            </a:r>
            <a:r>
              <a:rPr lang="tr-TR" b="1" dirty="0"/>
              <a:t>İHTİYAT İLKESİ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9151" y="717450"/>
            <a:ext cx="11788727" cy="5983253"/>
          </a:xfrm>
        </p:spPr>
        <p:txBody>
          <a:bodyPr>
            <a:noAutofit/>
          </a:bodyPr>
          <a:lstStyle/>
          <a:p>
            <a:pPr marL="0" indent="288000" algn="just">
              <a:lnSpc>
                <a:spcPct val="120000"/>
              </a:lnSpc>
              <a:spcBef>
                <a:spcPts val="600"/>
              </a:spcBef>
            </a:pP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Özellikle </a:t>
            </a:r>
            <a:r>
              <a:rPr lang="tr-TR" sz="28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nükleer enerji, </a:t>
            </a:r>
            <a:r>
              <a:rPr lang="tr-TR" sz="2800" b="1" dirty="0" err="1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biyoteknoloji</a:t>
            </a:r>
            <a:r>
              <a:rPr lang="tr-TR" sz="28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kimyasal maddeler 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28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elektromanyetik alanlar 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gibi alanlarda ortaya çıkan riskler, çevresel zararların çoğu zaman ancak uzun vadede ve geri döndürülemez biçimde ortaya çıktığını göstermiştir.</a:t>
            </a:r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buNone/>
            </a:pPr>
            <a:r>
              <a:rPr lang="tr-TR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 durum, </a:t>
            </a:r>
            <a:r>
              <a:rPr lang="tr-TR" sz="28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zarar kesinleştikten sonra alınacak önlemlerin yetersiz kalacağı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gerçeğini gözler önüne sermiştir.</a:t>
            </a:r>
            <a:endParaRPr lang="tr-TR" sz="28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indent="288000" algn="just">
              <a:lnSpc>
                <a:spcPct val="120000"/>
              </a:lnSpc>
              <a:spcBef>
                <a:spcPts val="600"/>
              </a:spcBef>
            </a:pP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İhtiyat ilkesi, devletin çevresel riskleri yönetme yükümlülüğünün bir aracı olarak işlev görür. </a:t>
            </a:r>
          </a:p>
          <a:p>
            <a:pPr marL="0" indent="288000" algn="just">
              <a:lnSpc>
                <a:spcPct val="120000"/>
              </a:lnSpc>
              <a:spcBef>
                <a:spcPts val="600"/>
              </a:spcBef>
            </a:pP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İlke sayesinde kamu otoriteleri, </a:t>
            </a:r>
            <a:r>
              <a:rPr lang="tr-TR" sz="28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henüz zarar gerçekleşmeden ve bilimsel kesinlik sağlanmadan da çevreyi korumaya yönelik düzenleyici ve sınırlayıcı tedbirler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alabilir.</a:t>
            </a:r>
            <a:endParaRPr lang="tr-TR" sz="28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2223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30" y="157297"/>
            <a:ext cx="9404723" cy="686765"/>
          </a:xfrm>
        </p:spPr>
        <p:txBody>
          <a:bodyPr/>
          <a:lstStyle/>
          <a:p>
            <a:pPr algn="ctr">
              <a:lnSpc>
                <a:spcPct val="100000"/>
              </a:lnSpc>
              <a:defRPr sz="3200">
                <a:solidFill>
                  <a:srgbClr val="FFFF00"/>
                </a:solidFill>
                <a:latin typeface="Times New Roman"/>
              </a:defRPr>
            </a:pPr>
            <a:r>
              <a:rPr lang="tr-TR" b="1" dirty="0"/>
              <a:t>I</a:t>
            </a:r>
            <a:r>
              <a:rPr b="1" dirty="0"/>
              <a:t>I</a:t>
            </a:r>
            <a:r>
              <a:rPr lang="tr-TR" b="1" dirty="0"/>
              <a:t>I</a:t>
            </a:r>
            <a:r>
              <a:rPr b="1" dirty="0"/>
              <a:t>. </a:t>
            </a:r>
            <a:r>
              <a:rPr lang="tr-TR" b="1" dirty="0"/>
              <a:t>İHTİYAT İLKESİ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9151" y="844062"/>
            <a:ext cx="11788727" cy="4965898"/>
          </a:xfrm>
        </p:spPr>
        <p:txBody>
          <a:bodyPr>
            <a:noAutofit/>
          </a:bodyPr>
          <a:lstStyle/>
          <a:p>
            <a:pPr marL="0" indent="288000" algn="just">
              <a:lnSpc>
                <a:spcPct val="120000"/>
              </a:lnSpc>
              <a:spcBef>
                <a:spcPts val="600"/>
              </a:spcBef>
            </a:pP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İhtiyat ilkesinin tarihsel kökeni, 1970’li yılların sonlarında Almanya’da geliştirilen </a:t>
            </a:r>
            <a:r>
              <a:rPr lang="tr-TR" sz="28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tr-TR" sz="2800" b="1" dirty="0" err="1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Vorsorgeprinzip”</a:t>
            </a:r>
            <a:r>
              <a:rPr lang="tr-TR" sz="2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dayanmaktadır.</a:t>
            </a:r>
            <a:endParaRPr lang="tr-TR" sz="28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indent="288000" algn="just">
              <a:lnSpc>
                <a:spcPct val="120000"/>
              </a:lnSpc>
              <a:spcBef>
                <a:spcPts val="600"/>
              </a:spcBef>
            </a:pP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İlke, başlangıçta çevre politikalarının şekillendirilmesinde </a:t>
            </a:r>
            <a:r>
              <a:rPr lang="tr-TR" sz="28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yol gösterici 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bir prensip olarak ortaya çıkmış, daha sonra hukuki metinlere dâhil edilerek </a:t>
            </a:r>
            <a:r>
              <a:rPr lang="tr-TR" sz="28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normatif 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bir nitelik kazanmıştır. </a:t>
            </a:r>
          </a:p>
          <a:p>
            <a:pPr marL="0" indent="28829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800" b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1992 Rio Bildirgesi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’nde yer alması ve AB kurucu antlaşmalarına dâhil edilmesiyle birlikte ihtiyat ilkesi, </a:t>
            </a:r>
            <a:r>
              <a:rPr lang="tr-TR" sz="28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uluslararası 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28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bölgesel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düzeyde çevre hukukunun temel referans noktalarından biri hâline gelmiştir.</a:t>
            </a:r>
            <a:endParaRPr lang="tr-TR" sz="28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0529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30" y="157297"/>
            <a:ext cx="9404723" cy="686765"/>
          </a:xfrm>
        </p:spPr>
        <p:txBody>
          <a:bodyPr/>
          <a:lstStyle/>
          <a:p>
            <a:pPr algn="ctr">
              <a:lnSpc>
                <a:spcPct val="100000"/>
              </a:lnSpc>
              <a:defRPr sz="3200">
                <a:solidFill>
                  <a:srgbClr val="FFFF00"/>
                </a:solidFill>
                <a:latin typeface="Times New Roman"/>
              </a:defRPr>
            </a:pPr>
            <a:r>
              <a:rPr lang="tr-TR" b="1" dirty="0"/>
              <a:t>I</a:t>
            </a:r>
            <a:r>
              <a:rPr b="1" dirty="0"/>
              <a:t>I</a:t>
            </a:r>
            <a:r>
              <a:rPr lang="tr-TR" b="1" dirty="0"/>
              <a:t>I</a:t>
            </a:r>
            <a:r>
              <a:rPr b="1" dirty="0"/>
              <a:t>. </a:t>
            </a:r>
            <a:r>
              <a:rPr lang="tr-TR" b="1" dirty="0"/>
              <a:t>İHTİYAT İLKESİ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9151" y="717450"/>
            <a:ext cx="11788727" cy="5106575"/>
          </a:xfrm>
        </p:spPr>
        <p:txBody>
          <a:bodyPr>
            <a:noAutofit/>
          </a:bodyPr>
          <a:lstStyle/>
          <a:p>
            <a:pPr marL="0" indent="28829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İhtiyat ilkesinin uygulanması, çeşitli hukuki araçlar ve yöntemler aracılığıyla gerçekleştirilir:</a:t>
            </a:r>
            <a:endParaRPr lang="tr-TR" sz="28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Yasaklama, 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İzne bağlama, 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Çevresel standartların sıkılaştırılması, 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Mevcut en iyi teknolojinin zorunlu kılınması ve 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ÇED gibi araçlar.</a:t>
            </a:r>
          </a:p>
        </p:txBody>
      </p:sp>
    </p:spTree>
    <p:extLst>
      <p:ext uri="{BB962C8B-B14F-4D97-AF65-F5344CB8AC3E}">
        <p14:creationId xmlns:p14="http://schemas.microsoft.com/office/powerpoint/2010/main" val="448871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30" y="157297"/>
            <a:ext cx="9404723" cy="686765"/>
          </a:xfrm>
        </p:spPr>
        <p:txBody>
          <a:bodyPr/>
          <a:lstStyle/>
          <a:p>
            <a:pPr algn="ctr">
              <a:lnSpc>
                <a:spcPct val="100000"/>
              </a:lnSpc>
              <a:defRPr sz="3200">
                <a:solidFill>
                  <a:srgbClr val="FFFF00"/>
                </a:solidFill>
                <a:latin typeface="Times New Roman"/>
              </a:defRPr>
            </a:pPr>
            <a:r>
              <a:rPr lang="tr-TR" b="1" dirty="0"/>
              <a:t>I</a:t>
            </a:r>
            <a:r>
              <a:rPr b="1" dirty="0"/>
              <a:t>I</a:t>
            </a:r>
            <a:r>
              <a:rPr lang="tr-TR" b="1" dirty="0"/>
              <a:t>I</a:t>
            </a:r>
            <a:r>
              <a:rPr b="1" dirty="0"/>
              <a:t>. </a:t>
            </a:r>
            <a:r>
              <a:rPr lang="tr-TR" b="1" dirty="0"/>
              <a:t>İHTİYAT İLKESİ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9151" y="717450"/>
            <a:ext cx="11788727" cy="5598944"/>
          </a:xfrm>
        </p:spPr>
        <p:txBody>
          <a:bodyPr>
            <a:noAutofit/>
          </a:bodyPr>
          <a:lstStyle/>
          <a:p>
            <a:pPr marL="0" indent="28829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 araçların ortak özelliği, </a:t>
            </a:r>
            <a:r>
              <a:rPr lang="tr-TR" sz="28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çevresel zarar ihtimalini 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 erken aşamada kontrol altına almayı hedeflemeleridir.</a:t>
            </a:r>
            <a:endParaRPr lang="tr-TR" sz="28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indent="28829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İhtiyat ilkesinin en dikkat çekici uygulama araçlarından biri</a:t>
            </a:r>
            <a:r>
              <a:rPr lang="tr-TR" sz="2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ispat yükünün tersine çevrilmesidir. </a:t>
            </a:r>
          </a:p>
          <a:p>
            <a:pPr marL="0" indent="28829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 yaklaşımda, </a:t>
            </a:r>
            <a:r>
              <a:rPr lang="tr-TR" sz="28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bir faaliyetin çevreye zarar vereceğinin idare tarafından ispatlanması yerine, faaliyeti gerçekleştirmek isteyenlerin bu faaliyetin çevreye </a:t>
            </a:r>
            <a:r>
              <a:rPr lang="tr-TR" sz="2800" b="1" u="sng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zarar vermeyeceğini </a:t>
            </a:r>
            <a:r>
              <a:rPr lang="tr-TR" sz="28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ortaya koyması beklenir. </a:t>
            </a:r>
          </a:p>
          <a:p>
            <a:pPr marL="0" indent="28829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 durum, klasik ispat kurallarından önemli bir sapma anlamına gelir ve ihtiyat ilkesinin çevre lehine </a:t>
            </a:r>
            <a:r>
              <a:rPr lang="tr-TR" sz="2800" b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güçlü bir koruma mekanizması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oluşturmasını sağlar.</a:t>
            </a:r>
            <a:endParaRPr lang="tr-TR" sz="28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2803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30" y="157297"/>
            <a:ext cx="9404723" cy="686765"/>
          </a:xfrm>
        </p:spPr>
        <p:txBody>
          <a:bodyPr/>
          <a:lstStyle/>
          <a:p>
            <a:pPr algn="ctr">
              <a:lnSpc>
                <a:spcPct val="100000"/>
              </a:lnSpc>
              <a:defRPr sz="3200">
                <a:solidFill>
                  <a:srgbClr val="FFFF00"/>
                </a:solidFill>
                <a:latin typeface="Times New Roman"/>
              </a:defRPr>
            </a:pPr>
            <a:r>
              <a:rPr lang="tr-TR" b="1" dirty="0"/>
              <a:t>I</a:t>
            </a:r>
            <a:r>
              <a:rPr b="1" dirty="0"/>
              <a:t>I</a:t>
            </a:r>
            <a:r>
              <a:rPr lang="tr-TR" b="1" dirty="0"/>
              <a:t>I</a:t>
            </a:r>
            <a:r>
              <a:rPr b="1" dirty="0"/>
              <a:t>. </a:t>
            </a:r>
            <a:r>
              <a:rPr lang="tr-TR" b="1" dirty="0"/>
              <a:t>İHTİYAT İLKESİ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9151" y="942533"/>
            <a:ext cx="11788727" cy="4768950"/>
          </a:xfrm>
        </p:spPr>
        <p:txBody>
          <a:bodyPr>
            <a:noAutofit/>
          </a:bodyPr>
          <a:lstStyle/>
          <a:p>
            <a:pPr marL="0" indent="28829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Ancak ihtiyat ilkesinin uygulanması </a:t>
            </a:r>
            <a:r>
              <a:rPr lang="tr-TR" sz="2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sınırsız değildir. </a:t>
            </a:r>
            <a:endParaRPr lang="tr-TR" sz="2800" b="1" u="sng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indent="28829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İlkenin uygulanmasında </a:t>
            </a:r>
            <a:r>
              <a:rPr lang="tr-TR" sz="28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ölçülülük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ilkesine riayet edilmesi gerekir.</a:t>
            </a:r>
          </a:p>
          <a:p>
            <a:pPr marL="0" indent="28829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Alınacak tedbirlerin, </a:t>
            </a:r>
            <a:r>
              <a:rPr lang="tr-TR" sz="28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öngörülen riskle orantılı olması 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28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keyfi müdahalelere yol açmaması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önemlidir. </a:t>
            </a:r>
            <a:endParaRPr lang="tr-TR" sz="28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indent="28829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Aksi hâlde ihtiyat ilkesi, çevresel koruma amacını aşarak ekonomik ve sosyal faaliyetler üzerinde </a:t>
            </a:r>
            <a:r>
              <a:rPr lang="tr-TR" sz="28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aşırı sınırlamalara 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yol </a:t>
            </a:r>
            <a:r>
              <a:rPr lang="tr-T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açabilir.</a:t>
            </a:r>
            <a:endParaRPr lang="tr-TR" sz="28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3471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30" y="157297"/>
            <a:ext cx="9404723" cy="686765"/>
          </a:xfrm>
        </p:spPr>
        <p:txBody>
          <a:bodyPr/>
          <a:lstStyle/>
          <a:p>
            <a:pPr algn="ctr">
              <a:lnSpc>
                <a:spcPct val="100000"/>
              </a:lnSpc>
              <a:defRPr sz="3200">
                <a:solidFill>
                  <a:srgbClr val="FFFF00"/>
                </a:solidFill>
                <a:latin typeface="Times New Roman"/>
              </a:defRPr>
            </a:pPr>
            <a:r>
              <a:rPr lang="tr-TR" b="1" dirty="0"/>
              <a:t>I</a:t>
            </a:r>
            <a:r>
              <a:rPr b="1" dirty="0"/>
              <a:t>I</a:t>
            </a:r>
            <a:r>
              <a:rPr lang="tr-TR" b="1" dirty="0"/>
              <a:t>I</a:t>
            </a:r>
            <a:r>
              <a:rPr b="1" dirty="0"/>
              <a:t>. </a:t>
            </a:r>
            <a:r>
              <a:rPr lang="tr-TR" b="1" dirty="0"/>
              <a:t>İHTİYAT İLKESİ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9151" y="1167616"/>
            <a:ext cx="11788727" cy="3432519"/>
          </a:xfrm>
        </p:spPr>
        <p:txBody>
          <a:bodyPr>
            <a:noAutofit/>
          </a:bodyPr>
          <a:lstStyle/>
          <a:p>
            <a:pPr marL="0" indent="288000" algn="just">
              <a:lnSpc>
                <a:spcPct val="120000"/>
              </a:lnSpc>
              <a:spcBef>
                <a:spcPts val="600"/>
              </a:spcBef>
            </a:pP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Türk çevre hukukunda ihtiyat ilkesine </a:t>
            </a:r>
            <a:r>
              <a:rPr lang="tr-TR" sz="2800" b="1" u="sng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anayasal veya yasal düzeyde </a:t>
            </a:r>
            <a:r>
              <a:rPr lang="tr-TR" sz="2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açık bir atıf bulunmamaktadır.</a:t>
            </a:r>
            <a:endParaRPr lang="tr-TR" sz="2800" b="1" u="sng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indent="288000" algn="just">
              <a:lnSpc>
                <a:spcPct val="120000"/>
              </a:lnSpc>
              <a:spcBef>
                <a:spcPts val="600"/>
              </a:spcBef>
            </a:pP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 durum, doktrinde sıkça </a:t>
            </a:r>
            <a:r>
              <a:rPr lang="tr-TR" sz="28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eleştirilen önemli bir eksikliktir.</a:t>
            </a:r>
            <a:endParaRPr lang="tr-TR" sz="2800" b="1" dirty="0">
              <a:solidFill>
                <a:srgbClr val="FFC000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indent="288000" algn="just">
              <a:lnSpc>
                <a:spcPct val="120000"/>
              </a:lnSpc>
              <a:spcBef>
                <a:spcPts val="600"/>
              </a:spcBef>
            </a:pPr>
            <a:r>
              <a:rPr lang="tr-TR" sz="2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Biyogüvenlik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Kanunu gibi alanın doğası gereği </a:t>
            </a:r>
            <a:r>
              <a:rPr lang="tr-TR" sz="28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ihtiyat yaklaşımını 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gerektiren düzenlemelerde bile yer verilmemiş olması dikkat çekicidir.</a:t>
            </a:r>
            <a:endParaRPr lang="tr-TR" sz="28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3474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30" y="157297"/>
            <a:ext cx="9404723" cy="686765"/>
          </a:xfrm>
        </p:spPr>
        <p:txBody>
          <a:bodyPr/>
          <a:lstStyle/>
          <a:p>
            <a:pPr algn="ctr">
              <a:lnSpc>
                <a:spcPct val="100000"/>
              </a:lnSpc>
              <a:defRPr sz="3200">
                <a:solidFill>
                  <a:srgbClr val="FFFF00"/>
                </a:solidFill>
                <a:latin typeface="Times New Roman"/>
              </a:defRPr>
            </a:pPr>
            <a:r>
              <a:rPr lang="tr-TR" b="1" dirty="0"/>
              <a:t>I</a:t>
            </a:r>
            <a:r>
              <a:rPr b="1" dirty="0"/>
              <a:t>I</a:t>
            </a:r>
            <a:r>
              <a:rPr lang="tr-TR" b="1" dirty="0"/>
              <a:t>I</a:t>
            </a:r>
            <a:r>
              <a:rPr b="1" dirty="0"/>
              <a:t>. </a:t>
            </a:r>
            <a:r>
              <a:rPr lang="tr-TR" b="1" dirty="0"/>
              <a:t>İHTİYAT İLKESİ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9151" y="942533"/>
            <a:ext cx="11788727" cy="5078439"/>
          </a:xfrm>
        </p:spPr>
        <p:txBody>
          <a:bodyPr>
            <a:noAutofit/>
          </a:bodyPr>
          <a:lstStyle/>
          <a:p>
            <a:pPr marL="0" indent="288000" algn="just">
              <a:lnSpc>
                <a:spcPct val="120000"/>
              </a:lnSpc>
              <a:spcBef>
                <a:spcPts val="600"/>
              </a:spcBef>
            </a:pP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Buna karşın, dolaylı yansımaları vardır:</a:t>
            </a:r>
            <a:endParaRPr lang="tr-TR" sz="28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tr-TR" sz="28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Atık Yönetimi Yönetmeliği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’nde tehlikeli atıkların ülkeye girişinin yasaklanması, 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tr-TR" sz="28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Genetik Yapısı Değiştirilmiş Organizmalar ve Ürünlerine Dair Yönetmelik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’te Bakanlığa geniş önleyici yetkiler tanınması ve 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tr-TR" sz="2800" b="1" dirty="0" smtClean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ÇED </a:t>
            </a:r>
            <a:r>
              <a:rPr lang="tr-TR" sz="28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Yönetmeliği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’nin öngörücü yapısı.</a:t>
            </a:r>
            <a:r>
              <a:rPr lang="tr-TR" sz="28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Bununla birlikte, ilkenin açık ve sistematik biçimde pozitif hukuka dâhil edilmemiş olması, Türk çevre hukukunun </a:t>
            </a:r>
            <a:r>
              <a:rPr lang="tr-TR" sz="28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koruyucu kapasitesini sınırlayan temel unsurlardan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biri olmaya devam etmektedir</a:t>
            </a:r>
            <a:endParaRPr lang="tr-TR" sz="28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7594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30" y="157297"/>
            <a:ext cx="9404723" cy="686765"/>
          </a:xfrm>
        </p:spPr>
        <p:txBody>
          <a:bodyPr/>
          <a:lstStyle/>
          <a:p>
            <a:pPr algn="ctr">
              <a:lnSpc>
                <a:spcPct val="100000"/>
              </a:lnSpc>
              <a:defRPr sz="3200">
                <a:solidFill>
                  <a:srgbClr val="FFFF00"/>
                </a:solidFill>
                <a:latin typeface="Times New Roman"/>
              </a:defRPr>
            </a:pPr>
            <a:r>
              <a:rPr lang="tr-TR" b="1" dirty="0"/>
              <a:t>IV</a:t>
            </a:r>
            <a:r>
              <a:rPr b="1" dirty="0"/>
              <a:t>. </a:t>
            </a:r>
            <a:r>
              <a:rPr lang="tr-TR" b="1" dirty="0"/>
              <a:t>KİRLETEN ÖDER İLKESİ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9151" y="815921"/>
            <a:ext cx="11788727" cy="6035042"/>
          </a:xfrm>
        </p:spPr>
        <p:txBody>
          <a:bodyPr>
            <a:noAutofit/>
          </a:bodyPr>
          <a:lstStyle/>
          <a:p>
            <a:pPr marL="0" indent="28829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Çevre hukukunun </a:t>
            </a:r>
            <a:r>
              <a:rPr lang="tr-TR" sz="28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ekonomik ve hukuki boyutlarını birleştiren 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temel ilkelerden biridir.</a:t>
            </a:r>
            <a:endParaRPr lang="tr-TR" sz="28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indent="28829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İlkenin özünde, </a:t>
            </a:r>
            <a:r>
              <a:rPr lang="tr-TR" sz="2800" b="1" i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çevresel kirliliğe neden olan kişi veya kuruluşların, bu kirliliğin önlenmesi, azaltılması ve giderilmesi için gerekli maliyetlere katlanması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gerektiği düşüncesi yer alır. </a:t>
            </a:r>
            <a:endParaRPr lang="tr-TR" sz="28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indent="28829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 yönüyle ilke, </a:t>
            </a:r>
            <a:r>
              <a:rPr lang="tr-TR" sz="28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çevresel adaletin 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sağlanmasına hizmet eder.</a:t>
            </a:r>
            <a:endParaRPr lang="tr-TR" sz="28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indent="28829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İlkeye ilk defa uluslararası düzeyde </a:t>
            </a:r>
            <a:r>
              <a:rPr lang="tr-TR" sz="28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1972 yılında OECD 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tarafından kabul edilen tavsiye kararlarında yer verilmiştir. </a:t>
            </a:r>
            <a:endParaRPr lang="tr-TR" sz="28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indent="28829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8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1980’li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yıllardan itibaren çevre hukukunun temel normatif unsurlarından biri </a:t>
            </a:r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hâline gelmiştir.</a:t>
            </a:r>
          </a:p>
        </p:txBody>
      </p:sp>
    </p:spTree>
    <p:extLst>
      <p:ext uri="{BB962C8B-B14F-4D97-AF65-F5344CB8AC3E}">
        <p14:creationId xmlns:p14="http://schemas.microsoft.com/office/powerpoint/2010/main" val="306028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30" y="157297"/>
            <a:ext cx="9404723" cy="686765"/>
          </a:xfrm>
        </p:spPr>
        <p:txBody>
          <a:bodyPr/>
          <a:lstStyle/>
          <a:p>
            <a:pPr algn="ctr">
              <a:lnSpc>
                <a:spcPct val="100000"/>
              </a:lnSpc>
              <a:defRPr sz="3200">
                <a:solidFill>
                  <a:srgbClr val="FFFF00"/>
                </a:solidFill>
                <a:latin typeface="Times New Roman"/>
              </a:defRPr>
            </a:pPr>
            <a:r>
              <a:rPr lang="tr-TR" b="1" dirty="0"/>
              <a:t>IV</a:t>
            </a:r>
            <a:r>
              <a:rPr b="1" dirty="0"/>
              <a:t>. </a:t>
            </a:r>
            <a:r>
              <a:rPr lang="tr-TR" b="1" dirty="0"/>
              <a:t>KİRLETEN ÖDER İLKESİ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9151" y="815921"/>
            <a:ext cx="11788727" cy="6035042"/>
          </a:xfrm>
        </p:spPr>
        <p:txBody>
          <a:bodyPr>
            <a:noAutofit/>
          </a:bodyPr>
          <a:lstStyle/>
          <a:p>
            <a:pPr marL="0" indent="28829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 ilke, </a:t>
            </a:r>
            <a:r>
              <a:rPr lang="tr-TR" sz="28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Türk çevre hukukunda açık biçimde kabul edilmiş temel ilkelerden 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biridir.</a:t>
            </a:r>
            <a:endParaRPr lang="tr-TR" sz="28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indent="28829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Anayasa’nın 56. maddesi her ne kadar ilkeyi açıkça adlandırmasa da, çevrenin korunmasını </a:t>
            </a:r>
            <a:r>
              <a:rPr lang="tr-TR" sz="28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devlet ve vatandaşların ortak ödevi 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olarak düzenleyerek bu ilkenin anayasal temelini oluşturur.</a:t>
            </a:r>
            <a:endParaRPr lang="tr-TR" sz="28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indent="28829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İlkenin asıl somut yansıması ise </a:t>
            </a:r>
            <a:r>
              <a:rPr lang="tr-TR" sz="28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Çevre Kanunu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’nda görülmektedir: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tr-TR" sz="2800" b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  </a:t>
            </a:r>
            <a:r>
              <a:rPr lang="tr-TR" sz="2800" b="1" i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Ç</a:t>
            </a:r>
            <a:r>
              <a:rPr lang="tr-TR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evreyi kirletenler, kirlenmeyi </a:t>
            </a:r>
            <a:r>
              <a:rPr lang="tr-TR" sz="2800" b="1" i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önlemek</a:t>
            </a:r>
            <a:r>
              <a:rPr lang="tr-TR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ve meydana gelen </a:t>
            </a:r>
            <a:r>
              <a:rPr lang="tr-TR" sz="2800" b="1" i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zararı gid</a:t>
            </a:r>
            <a:r>
              <a:rPr lang="tr-TR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ermekle yükümlüdür.</a:t>
            </a:r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67196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32044" y="129161"/>
            <a:ext cx="9404723" cy="728968"/>
          </a:xfrm>
        </p:spPr>
        <p:txBody>
          <a:bodyPr/>
          <a:lstStyle/>
          <a:p>
            <a:pPr algn="ctr"/>
            <a:r>
              <a:rPr lang="tr-TR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Sunum Planı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11015" y="829983"/>
            <a:ext cx="11577711" cy="5767753"/>
          </a:xfrm>
        </p:spPr>
        <p:txBody>
          <a:bodyPr>
            <a:normAutofit/>
          </a:bodyPr>
          <a:lstStyle/>
          <a:p>
            <a:pPr algn="just"/>
            <a:r>
              <a:rPr lang="tr-TR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Genel Açıklamalar</a:t>
            </a:r>
          </a:p>
          <a:p>
            <a:pPr marL="12700" marR="12700" indent="288290" algn="just">
              <a:lnSpc>
                <a:spcPct val="120000"/>
              </a:lnSpc>
              <a:spcAft>
                <a:spcPts val="600"/>
              </a:spcAft>
            </a:pPr>
            <a:r>
              <a:rPr lang="tr-TR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</a:t>
            </a:r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Önleme İlkesi, </a:t>
            </a:r>
          </a:p>
          <a:p>
            <a:pPr marL="12700" marR="12700" indent="288290" algn="just">
              <a:lnSpc>
                <a:spcPct val="120000"/>
              </a:lnSpc>
              <a:spcAft>
                <a:spcPts val="600"/>
              </a:spcAft>
            </a:pPr>
            <a:r>
              <a:rPr lang="tr-TR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 </a:t>
            </a:r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İhtiyat İlkesi, </a:t>
            </a:r>
          </a:p>
          <a:p>
            <a:pPr marL="12700" marR="12700" indent="288290" algn="just">
              <a:lnSpc>
                <a:spcPct val="120000"/>
              </a:lnSpc>
              <a:spcAft>
                <a:spcPts val="600"/>
              </a:spcAft>
            </a:pPr>
            <a:r>
              <a:rPr lang="tr-TR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VI.</a:t>
            </a:r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Kirleten Öder İlkesi,</a:t>
            </a:r>
          </a:p>
          <a:p>
            <a:pPr marL="12700" marR="12700" indent="288290" algn="just">
              <a:lnSpc>
                <a:spcPct val="120000"/>
              </a:lnSpc>
              <a:spcAft>
                <a:spcPts val="600"/>
              </a:spcAft>
            </a:pPr>
            <a:r>
              <a:rPr lang="tr-TR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V.</a:t>
            </a:r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Sürdürülebilir Kalkınma İlkesi, </a:t>
            </a:r>
          </a:p>
          <a:p>
            <a:pPr marL="12700" marR="12700" indent="288290" algn="just">
              <a:lnSpc>
                <a:spcPct val="120000"/>
              </a:lnSpc>
              <a:spcAft>
                <a:spcPts val="600"/>
              </a:spcAft>
            </a:pPr>
            <a:r>
              <a:rPr lang="tr-TR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VI.</a:t>
            </a:r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Katılım İlkesi, </a:t>
            </a:r>
          </a:p>
          <a:p>
            <a:pPr marL="12700" marR="12700" indent="288290" algn="just">
              <a:lnSpc>
                <a:spcPct val="120000"/>
              </a:lnSpc>
              <a:spcAft>
                <a:spcPts val="600"/>
              </a:spcAft>
            </a:pPr>
            <a:r>
              <a:rPr lang="tr-TR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VII.</a:t>
            </a:r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Entegrasyon İlkesi ve </a:t>
            </a:r>
          </a:p>
          <a:p>
            <a:pPr marL="12700" marR="12700" indent="288290" algn="just">
              <a:lnSpc>
                <a:spcPct val="120000"/>
              </a:lnSpc>
              <a:spcAft>
                <a:spcPts val="600"/>
              </a:spcAft>
            </a:pPr>
            <a:r>
              <a:rPr lang="tr-TR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VIII.</a:t>
            </a:r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İşbirliği İlkesi.</a:t>
            </a:r>
          </a:p>
          <a:p>
            <a:pPr algn="just"/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7771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30" y="157297"/>
            <a:ext cx="9404723" cy="686765"/>
          </a:xfrm>
        </p:spPr>
        <p:txBody>
          <a:bodyPr/>
          <a:lstStyle/>
          <a:p>
            <a:pPr algn="ctr">
              <a:lnSpc>
                <a:spcPct val="100000"/>
              </a:lnSpc>
              <a:defRPr sz="3200">
                <a:solidFill>
                  <a:srgbClr val="FFFF00"/>
                </a:solidFill>
                <a:latin typeface="Times New Roman"/>
              </a:defRPr>
            </a:pPr>
            <a:r>
              <a:rPr lang="tr-TR" b="1" dirty="0"/>
              <a:t>IV</a:t>
            </a:r>
            <a:r>
              <a:rPr b="1" dirty="0"/>
              <a:t>. </a:t>
            </a:r>
            <a:r>
              <a:rPr lang="tr-TR" b="1" dirty="0"/>
              <a:t>KİRLETEN ÖDER İLKESİ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9151" y="815921"/>
            <a:ext cx="11788727" cy="4121839"/>
          </a:xfrm>
        </p:spPr>
        <p:txBody>
          <a:bodyPr>
            <a:noAutofit/>
          </a:bodyPr>
          <a:lstStyle/>
          <a:p>
            <a:pPr marL="0" indent="28829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Bununla birlikte Türk hukukunda kirleten öder ilkesinin uygulanmasında bazı sorunlar da bulunmaktadır. </a:t>
            </a:r>
          </a:p>
          <a:p>
            <a:pPr marL="0" indent="28829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Özellikle çevresel zararların </a:t>
            </a:r>
            <a:r>
              <a:rPr lang="tr-TR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gerçek maliyetinin belirlenmesi ve bu maliyetlerin tam olarak kirletenlere yükletilmesi </a:t>
            </a:r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 zaman mümkün olamamaktadır. </a:t>
            </a:r>
          </a:p>
          <a:p>
            <a:pPr marL="0" indent="28829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durum, </a:t>
            </a:r>
            <a:r>
              <a:rPr lang="tr-TR" sz="2800" b="1" i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ilkenin uygulamada zaman zaman zayıflamasına </a:t>
            </a:r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yol açmaktadır.</a:t>
            </a:r>
          </a:p>
          <a:p>
            <a:pPr marL="0" indent="28829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endParaRPr lang="tr-T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949330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30" y="157297"/>
            <a:ext cx="9404723" cy="686765"/>
          </a:xfrm>
        </p:spPr>
        <p:txBody>
          <a:bodyPr/>
          <a:lstStyle/>
          <a:p>
            <a:pPr algn="ctr">
              <a:lnSpc>
                <a:spcPct val="100000"/>
              </a:lnSpc>
              <a:defRPr sz="3200">
                <a:solidFill>
                  <a:srgbClr val="FFFF00"/>
                </a:solidFill>
                <a:latin typeface="Times New Roman"/>
              </a:defRPr>
            </a:pPr>
            <a:r>
              <a:rPr lang="tr-TR" b="1" dirty="0"/>
              <a:t>V</a:t>
            </a:r>
            <a:r>
              <a:rPr b="1" dirty="0"/>
              <a:t>. </a:t>
            </a:r>
            <a:r>
              <a:rPr lang="tr-TR" b="1" dirty="0"/>
              <a:t>SÜRDÜRÜLEBİLİR KALKINMA İLKESİ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9151" y="1181683"/>
            <a:ext cx="11788727" cy="4164042"/>
          </a:xfrm>
        </p:spPr>
        <p:txBody>
          <a:bodyPr>
            <a:noAutofit/>
          </a:bodyPr>
          <a:lstStyle/>
          <a:p>
            <a:pPr marL="0" indent="288290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 ilke, çevre hukukunun yalnızca </a:t>
            </a:r>
            <a:r>
              <a:rPr lang="tr-TR" sz="28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korumacı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değil, aynı zamanda </a:t>
            </a:r>
            <a:r>
              <a:rPr lang="tr-TR" sz="28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bütünleştirici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sz="28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dengeleyici 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karakterini yansıtır. </a:t>
            </a:r>
            <a:endParaRPr lang="tr-TR" sz="28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indent="288290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İlke, </a:t>
            </a:r>
            <a:r>
              <a:rPr lang="tr-TR" sz="28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ekonomik kalkınma 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ile </a:t>
            </a:r>
            <a:r>
              <a:rPr lang="tr-TR" sz="28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çevrenin korunması 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arasında </a:t>
            </a:r>
            <a:r>
              <a:rPr lang="tr-TR" sz="2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zorunlu bir karşıtlık bulunmadığı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aksine uzun vadeli ve kalıcı bir kalkınmanın ancak çevresel değerlerin korunmasıyla mümkün olabileceği düşüncesine dayanır. </a:t>
            </a:r>
            <a:endParaRPr lang="tr-TR" sz="28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indent="288290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 yaklaşım, çevre hukukunun klasik “</a:t>
            </a:r>
            <a:r>
              <a:rPr lang="tr-TR" sz="28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koruma–kalkınma çatışması” 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söylemini aşarak, her iki alanı birlikte ele alan yeni bir paradigma sunar.</a:t>
            </a:r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67561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30" y="157297"/>
            <a:ext cx="9404723" cy="686765"/>
          </a:xfrm>
        </p:spPr>
        <p:txBody>
          <a:bodyPr/>
          <a:lstStyle/>
          <a:p>
            <a:pPr algn="ctr">
              <a:lnSpc>
                <a:spcPct val="100000"/>
              </a:lnSpc>
              <a:defRPr sz="3200">
                <a:solidFill>
                  <a:srgbClr val="FFFF00"/>
                </a:solidFill>
                <a:latin typeface="Times New Roman"/>
              </a:defRPr>
            </a:pPr>
            <a:r>
              <a:rPr lang="tr-TR" b="1" dirty="0"/>
              <a:t>V</a:t>
            </a:r>
            <a:r>
              <a:rPr b="1" dirty="0"/>
              <a:t>. </a:t>
            </a:r>
            <a:r>
              <a:rPr lang="tr-TR" b="1" dirty="0"/>
              <a:t>SÜRDÜRÜLEBİLİR KALKINMA İLKESİ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9151" y="815921"/>
            <a:ext cx="11788727" cy="5669285"/>
          </a:xfrm>
        </p:spPr>
        <p:txBody>
          <a:bodyPr>
            <a:noAutofit/>
          </a:bodyPr>
          <a:lstStyle/>
          <a:p>
            <a:pPr marL="0" indent="288290" algn="just">
              <a:spcBef>
                <a:spcPts val="0"/>
              </a:spcBef>
              <a:spcAft>
                <a:spcPts val="600"/>
              </a:spcAft>
            </a:pP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İlk 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kez 1987 tarihli </a:t>
            </a:r>
            <a:r>
              <a:rPr lang="tr-TR" sz="2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Brundtland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Raporu’nda açık ve sistematik bir biçimde tanımlanmıştır. </a:t>
            </a:r>
            <a:endParaRPr lang="tr-TR" sz="28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indent="288290" algn="just">
              <a:spcBef>
                <a:spcPts val="0"/>
              </a:spcBef>
              <a:spcAft>
                <a:spcPts val="600"/>
              </a:spcAft>
            </a:pP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Raporda </a:t>
            </a:r>
            <a:r>
              <a:rPr lang="tr-TR" sz="2800" b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sürdürülebilir kalkınma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800" b="1" i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“bugünün ihtiyaçlarını, gelecek nesillerin kendi ihtiyaçlarını karşılama yeteneğinden ödün vermeden karşılayan kalkınma”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olarak ifade edilmiştir. </a:t>
            </a:r>
            <a:endParaRPr lang="tr-TR" sz="28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indent="288290" algn="just">
              <a:spcBef>
                <a:spcPts val="0"/>
              </a:spcBef>
              <a:spcAft>
                <a:spcPts val="600"/>
              </a:spcAft>
            </a:pP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İlkenin </a:t>
            </a:r>
            <a:r>
              <a:rPr lang="tr-TR" sz="2800" b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çevre hukukundaki önemi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800" b="1" i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yalnızca çevrenin korunmasını değil, aynı zamanda ekonomik ve sosyal hedeflerin çevresel sınırlar içinde gerçekleştirilmesini zorunlu kılmasından</a:t>
            </a:r>
            <a:r>
              <a:rPr lang="tr-TR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kaynaklanır. </a:t>
            </a:r>
            <a:endParaRPr lang="tr-TR" sz="28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indent="288290" algn="just">
              <a:spcBef>
                <a:spcPts val="0"/>
              </a:spcBef>
              <a:spcAft>
                <a:spcPts val="600"/>
              </a:spcAft>
            </a:pP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 yönüyle sürdürülebilir kalkınma ilkesi, çevre hukukunun diğer temel ilkelerini bir araya getiren </a:t>
            </a:r>
            <a:r>
              <a:rPr lang="tr-TR" sz="2800" b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çerçeve bir ilke 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niteliği taşır. </a:t>
            </a:r>
            <a:endParaRPr lang="tr-TR" sz="28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indent="288290" algn="just">
              <a:spcBef>
                <a:spcPts val="0"/>
              </a:spcBef>
              <a:spcAft>
                <a:spcPts val="600"/>
              </a:spcAft>
            </a:pPr>
            <a:r>
              <a:rPr lang="tr-TR" sz="28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Önleme, ihtiyat, kirleten öder 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28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entegrasyon ilkeleri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çoğu zaman </a:t>
            </a:r>
            <a:r>
              <a:rPr lang="tr-TR" sz="2800" b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sürdürülebilir kalkınma ilkesinin 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somutlaştırılmasına hizmet eder.</a:t>
            </a:r>
            <a:endParaRPr lang="tr-TR" sz="28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indent="28829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096314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30" y="157297"/>
            <a:ext cx="9404723" cy="686765"/>
          </a:xfrm>
        </p:spPr>
        <p:txBody>
          <a:bodyPr/>
          <a:lstStyle/>
          <a:p>
            <a:pPr algn="ctr">
              <a:lnSpc>
                <a:spcPct val="100000"/>
              </a:lnSpc>
              <a:defRPr sz="3200">
                <a:solidFill>
                  <a:srgbClr val="FFFF00"/>
                </a:solidFill>
                <a:latin typeface="Times New Roman"/>
              </a:defRPr>
            </a:pPr>
            <a:r>
              <a:rPr lang="tr-TR" b="1" dirty="0"/>
              <a:t>V</a:t>
            </a:r>
            <a:r>
              <a:rPr b="1" dirty="0"/>
              <a:t>. </a:t>
            </a:r>
            <a:r>
              <a:rPr lang="tr-TR" b="1" dirty="0"/>
              <a:t>SÜRDÜRÜLEBİLİR KALKINMA İLKESİ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9151" y="815921"/>
            <a:ext cx="11788727" cy="6766565"/>
          </a:xfrm>
        </p:spPr>
        <p:txBody>
          <a:bodyPr>
            <a:noAutofit/>
          </a:bodyPr>
          <a:lstStyle/>
          <a:p>
            <a:pPr marL="0" indent="28829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İlkenin en ayırt edici yönlerinden biri, </a:t>
            </a:r>
            <a:r>
              <a:rPr lang="tr-TR" sz="2800" b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nesiller arası adalet 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düşüncesine dayanmasıdır. </a:t>
            </a:r>
            <a:endParaRPr lang="tr-TR" sz="28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indent="28829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İlke, </a:t>
            </a:r>
            <a:r>
              <a:rPr lang="tr-TR" sz="2800" b="1" i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doğal kaynakların yalnızca bugünkü kuşakların mülkiyetinde olmadığı, aksine gelecek kuşaklar adına </a:t>
            </a:r>
            <a:r>
              <a:rPr lang="tr-TR" sz="2800" b="1" i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«emanet» </a:t>
            </a:r>
            <a:r>
              <a:rPr lang="tr-TR" sz="2800" b="1" i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olarak kullanılması gerektiği 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anlayışını benimser. </a:t>
            </a:r>
            <a:endParaRPr lang="tr-TR" sz="28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indent="28829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Nesiller arası adalet ilkesi, özellikle </a:t>
            </a:r>
            <a:r>
              <a:rPr lang="tr-TR" sz="28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yenilenemeyen doğal kaynakların kullanımı 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bakımından büyük önem taşır. </a:t>
            </a:r>
          </a:p>
          <a:p>
            <a:pPr marL="0" indent="28829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 tür kaynakların sınırsız ve kontrolsüz biçimde tüketilmesi, gelecek kuşakların yaşam hakkını ve sağlıklı bir çevrede yaşama imkânını ciddi biçimde tehlikeye sokar. </a:t>
            </a:r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176591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30" y="157297"/>
            <a:ext cx="9404723" cy="686765"/>
          </a:xfrm>
        </p:spPr>
        <p:txBody>
          <a:bodyPr/>
          <a:lstStyle/>
          <a:p>
            <a:pPr algn="ctr">
              <a:lnSpc>
                <a:spcPct val="100000"/>
              </a:lnSpc>
              <a:defRPr sz="3200">
                <a:solidFill>
                  <a:srgbClr val="FFFF00"/>
                </a:solidFill>
                <a:latin typeface="Times New Roman"/>
              </a:defRPr>
            </a:pPr>
            <a:r>
              <a:rPr lang="tr-TR" b="1" dirty="0"/>
              <a:t>V</a:t>
            </a:r>
            <a:r>
              <a:rPr b="1" dirty="0"/>
              <a:t>. </a:t>
            </a:r>
            <a:r>
              <a:rPr lang="tr-TR" b="1" dirty="0"/>
              <a:t>SÜRDÜRÜLEBİLİR KALKINMA İLKESİ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9151" y="815921"/>
            <a:ext cx="11788727" cy="6042079"/>
          </a:xfrm>
        </p:spPr>
        <p:txBody>
          <a:bodyPr>
            <a:noAutofit/>
          </a:bodyPr>
          <a:lstStyle/>
          <a:p>
            <a:pPr marL="0" indent="288290" algn="just">
              <a:lnSpc>
                <a:spcPct val="110000"/>
              </a:lnSpc>
              <a:spcBef>
                <a:spcPts val="600"/>
              </a:spcBef>
            </a:pP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İlke, bu nedenle doğal kaynakların korunmasını ve rasyonel kullanımını zorunlu kılar.</a:t>
            </a:r>
            <a:endParaRPr lang="tr-TR" sz="28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indent="288290" algn="just">
              <a:lnSpc>
                <a:spcPct val="110000"/>
              </a:lnSpc>
              <a:spcBef>
                <a:spcPts val="600"/>
              </a:spcBef>
            </a:pP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 bağlamda ilke, yalnızca </a:t>
            </a:r>
            <a:r>
              <a:rPr lang="tr-TR" sz="28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çevresel zararların önlenmesini 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değil, aynı zamanda </a:t>
            </a:r>
            <a:r>
              <a:rPr lang="tr-TR" sz="2800" b="1" u="sng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doğal sistemlerin kendini yenileme kapasitesinin korunmasını 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 hedefler. </a:t>
            </a:r>
            <a:endParaRPr lang="tr-TR" sz="28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indent="288290" algn="just">
              <a:lnSpc>
                <a:spcPct val="110000"/>
              </a:lnSpc>
              <a:spcBef>
                <a:spcPts val="600"/>
              </a:spcBef>
            </a:pP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Ekosistemlerin </a:t>
            </a:r>
            <a:r>
              <a:rPr lang="tr-TR" sz="28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taşıma kapasitesinin aşılmaması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8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biyolojik çeşitliliğin korunması 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28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doğal dengenin gözetilmesi, 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sürdürülebilir kalkınma ilkesinin çevresel boyutunun temel unsurlarıdır.</a:t>
            </a:r>
            <a:endParaRPr lang="tr-TR" sz="28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indent="288290" algn="just">
              <a:lnSpc>
                <a:spcPct val="110000"/>
              </a:lnSpc>
              <a:spcBef>
                <a:spcPts val="600"/>
              </a:spcBef>
            </a:pP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 yönüyle İlke, planlama ve karar alma süreçlerinde önemli bir rehber işlevi görür. Özellikle </a:t>
            </a:r>
            <a:r>
              <a:rPr lang="tr-TR" sz="28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büyük ölçekli yatırımlar, 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altyapı projeleri ve enerji politikaları bakımından ilke, çevresel etkilerin göz ardı edilmesini engelleyen normatif bir çerçeve sunar.</a:t>
            </a:r>
            <a:endParaRPr lang="tr-TR" sz="28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indent="28829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561801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30" y="157297"/>
            <a:ext cx="9404723" cy="686765"/>
          </a:xfrm>
        </p:spPr>
        <p:txBody>
          <a:bodyPr/>
          <a:lstStyle/>
          <a:p>
            <a:pPr algn="ctr">
              <a:lnSpc>
                <a:spcPct val="100000"/>
              </a:lnSpc>
              <a:defRPr sz="3200">
                <a:solidFill>
                  <a:srgbClr val="FFFF00"/>
                </a:solidFill>
                <a:latin typeface="Times New Roman"/>
              </a:defRPr>
            </a:pPr>
            <a:r>
              <a:rPr lang="tr-TR" b="1" dirty="0"/>
              <a:t>V</a:t>
            </a:r>
            <a:r>
              <a:rPr b="1" dirty="0"/>
              <a:t>. </a:t>
            </a:r>
            <a:r>
              <a:rPr lang="tr-TR" b="1" dirty="0"/>
              <a:t>SÜRDÜRÜLEBİLİR KALKINMA İLKESİ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9151" y="815922"/>
            <a:ext cx="11788727" cy="5359796"/>
          </a:xfrm>
        </p:spPr>
        <p:txBody>
          <a:bodyPr>
            <a:noAutofit/>
          </a:bodyPr>
          <a:lstStyle/>
          <a:p>
            <a:pPr marL="0" indent="28829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Sürdürülebilir kalkınma ilkesi, çevre hukukunun </a:t>
            </a:r>
            <a:r>
              <a:rPr lang="tr-TR" sz="28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uluslararası boyutunda da merkezi bir konuma 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sahiptir.</a:t>
            </a:r>
            <a:endParaRPr lang="tr-TR" sz="28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indent="28829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8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1992 Rio Bildirgesi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ilkeyi çevre ve kalkınma politikalarının temel taşı olarak benimsemiş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daha sonraki birçok </a:t>
            </a:r>
            <a:r>
              <a:rPr lang="tr-TR" sz="28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uluslararası çevre sözleşmesi 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28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bildirge,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sürdürülebilir kalkınma anlayışını esas almıştır. </a:t>
            </a:r>
            <a:endParaRPr lang="tr-TR" sz="28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indent="28829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İlke, aynı zamanda BM’nin sürdürülebilir kalkınma hedeflerinin </a:t>
            </a:r>
            <a:r>
              <a:rPr lang="tr-TR" sz="2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hukuki ve politik temelini oluşturur.</a:t>
            </a:r>
            <a:endParaRPr lang="tr-TR" sz="2800" b="1" u="sng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indent="28829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8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Uluslararası yargı kararlarında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 bu ilkeye giderek daha fazla atıf yapılmaktadır.</a:t>
            </a:r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699497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30" y="157297"/>
            <a:ext cx="9404723" cy="686765"/>
          </a:xfrm>
        </p:spPr>
        <p:txBody>
          <a:bodyPr/>
          <a:lstStyle/>
          <a:p>
            <a:pPr algn="ctr">
              <a:lnSpc>
                <a:spcPct val="100000"/>
              </a:lnSpc>
              <a:defRPr sz="3200">
                <a:solidFill>
                  <a:srgbClr val="FFFF00"/>
                </a:solidFill>
                <a:latin typeface="Times New Roman"/>
              </a:defRPr>
            </a:pPr>
            <a:r>
              <a:rPr lang="tr-TR" b="1" dirty="0"/>
              <a:t>V</a:t>
            </a:r>
            <a:r>
              <a:rPr b="1" dirty="0"/>
              <a:t>. </a:t>
            </a:r>
            <a:r>
              <a:rPr lang="tr-TR" b="1" dirty="0"/>
              <a:t>SÜRDÜRÜLEBİLİR KALKINMA İLKESİ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9151" y="815922"/>
            <a:ext cx="11788727" cy="3263710"/>
          </a:xfrm>
        </p:spPr>
        <p:txBody>
          <a:bodyPr>
            <a:noAutofit/>
          </a:bodyPr>
          <a:lstStyle/>
          <a:p>
            <a:pPr marL="0" indent="28829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 durum, ilkenin yalnızca </a:t>
            </a:r>
            <a:r>
              <a:rPr lang="tr-TR" sz="28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politik 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bir hedef değil, aynı zamanda </a:t>
            </a:r>
            <a:r>
              <a:rPr lang="tr-TR" sz="28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hukuki 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yorumlarda dikkate alınan </a:t>
            </a:r>
            <a:r>
              <a:rPr lang="tr-TR" sz="28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normatif bir ölçüt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hâline geldiğini göstermektedir. </a:t>
            </a:r>
            <a:endParaRPr lang="tr-TR" sz="28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indent="28829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İlkenin bu yönü, </a:t>
            </a:r>
            <a:r>
              <a:rPr lang="tr-TR" sz="2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çevre hukukunun uluslararası düzeyde bağlayıcılığının güçlenmesine katkı sağlamaktadır.</a:t>
            </a:r>
            <a:endParaRPr lang="tr-TR" sz="2800" b="1" u="sng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indent="28829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489858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30" y="157297"/>
            <a:ext cx="9404723" cy="686765"/>
          </a:xfrm>
        </p:spPr>
        <p:txBody>
          <a:bodyPr/>
          <a:lstStyle/>
          <a:p>
            <a:pPr algn="ctr">
              <a:lnSpc>
                <a:spcPct val="100000"/>
              </a:lnSpc>
              <a:defRPr sz="3200">
                <a:solidFill>
                  <a:srgbClr val="FFFF00"/>
                </a:solidFill>
                <a:latin typeface="Times New Roman"/>
              </a:defRPr>
            </a:pPr>
            <a:r>
              <a:rPr lang="tr-TR" b="1" dirty="0"/>
              <a:t>V</a:t>
            </a:r>
            <a:r>
              <a:rPr b="1" dirty="0"/>
              <a:t>. </a:t>
            </a:r>
            <a:r>
              <a:rPr lang="tr-TR" b="1" dirty="0"/>
              <a:t>SÜRDÜRÜLEBİLİR KALKINMA İLKESİ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9151" y="815922"/>
            <a:ext cx="11788727" cy="5627081"/>
          </a:xfrm>
        </p:spPr>
        <p:txBody>
          <a:bodyPr>
            <a:noAutofit/>
          </a:bodyPr>
          <a:lstStyle/>
          <a:p>
            <a:pPr marL="0" indent="28829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Türk hukukunda sürdürülebilir kalkınma ilkesine </a:t>
            </a:r>
            <a:r>
              <a:rPr lang="tr-TR" sz="2800" b="1" u="sng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anayasal düzeyde açık bir atıf bulunmamakla</a:t>
            </a:r>
            <a:r>
              <a:rPr lang="tr-TR" sz="2800" b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birlikte, ilkenin </a:t>
            </a:r>
            <a:r>
              <a:rPr lang="tr-TR" sz="2800" b="1" u="sng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dolaylı yansımalarına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çeşitli mevzuat düzenlemelerinde rastlanmaktadır:</a:t>
            </a:r>
            <a:endParaRPr lang="tr-TR" sz="28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tr-TR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Kalkınma planları, çevre strateji belgeleri ve planlama mevzuatı, sürdürülebilir kalkınma anlayışıyla uyumlu hedefler içermektedir. </a:t>
            </a:r>
            <a:endParaRPr lang="tr-TR" sz="28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 belgelerde çevrenin korunması ile ekonomik ve sosyal gelişmenin birlikte ele alınması gerektiği vurgulanmaktadır.</a:t>
            </a:r>
            <a:endParaRPr lang="tr-TR" sz="28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tr-TR" sz="2800" b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Çevre Kanunu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’nun amaç maddesi, </a:t>
            </a:r>
            <a:r>
              <a:rPr lang="tr-TR" sz="2800" b="1" i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çevrenin korunması 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2800" b="1" i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doğal kaynakların sürdürülebilir kullanımına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yönelik düzenlemeler içermektedir. </a:t>
            </a:r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740848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30" y="157297"/>
            <a:ext cx="9404723" cy="686765"/>
          </a:xfrm>
        </p:spPr>
        <p:txBody>
          <a:bodyPr/>
          <a:lstStyle/>
          <a:p>
            <a:pPr algn="ctr">
              <a:lnSpc>
                <a:spcPct val="100000"/>
              </a:lnSpc>
              <a:defRPr sz="3200">
                <a:solidFill>
                  <a:srgbClr val="FFFF00"/>
                </a:solidFill>
                <a:latin typeface="Times New Roman"/>
              </a:defRPr>
            </a:pPr>
            <a:r>
              <a:rPr lang="tr-TR" b="1" dirty="0"/>
              <a:t>V</a:t>
            </a:r>
            <a:r>
              <a:rPr b="1" dirty="0"/>
              <a:t>. </a:t>
            </a:r>
            <a:r>
              <a:rPr lang="tr-TR" b="1" dirty="0"/>
              <a:t>SÜRDÜRÜLEBİLİR KALKINMA İLKESİ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9151" y="928464"/>
            <a:ext cx="11788727" cy="4009296"/>
          </a:xfrm>
        </p:spPr>
        <p:txBody>
          <a:bodyPr>
            <a:noAutofit/>
          </a:bodyPr>
          <a:lstStyle/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Ayrıca planlama hukukunda çevresel hususların dikkate alınmasını öngören hükümler, sürdürülebilir kalkınma ilkesinin Türk hukukundaki yansımaları arasında yer almaktadır. </a:t>
            </a:r>
            <a:endParaRPr lang="tr-TR" sz="28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Bununla birlikte, </a:t>
            </a:r>
            <a:r>
              <a:rPr lang="tr-TR" sz="2800" b="1" i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ilkenin açık ve bağlayıcı bir norm hâline getirilmemiş 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olması, uygulamada bütüncül ve tutarlı bir yaklaşımın geliştirilmesini zorlaştırmaktadır.</a:t>
            </a:r>
            <a:endParaRPr lang="tr-TR" sz="28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indent="28829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896630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30" y="157297"/>
            <a:ext cx="9404723" cy="686765"/>
          </a:xfrm>
        </p:spPr>
        <p:txBody>
          <a:bodyPr/>
          <a:lstStyle/>
          <a:p>
            <a:pPr algn="ctr">
              <a:lnSpc>
                <a:spcPct val="100000"/>
              </a:lnSpc>
              <a:defRPr sz="3200">
                <a:solidFill>
                  <a:srgbClr val="FFFF00"/>
                </a:solidFill>
                <a:latin typeface="Times New Roman"/>
              </a:defRPr>
            </a:pPr>
            <a:r>
              <a:rPr lang="tr-TR" b="1" dirty="0"/>
              <a:t>VI</a:t>
            </a:r>
            <a:r>
              <a:rPr b="1" dirty="0"/>
              <a:t>. </a:t>
            </a:r>
            <a:r>
              <a:rPr lang="tr-TR" b="1" dirty="0"/>
              <a:t>KATILIM İLKESİ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9151" y="928463"/>
            <a:ext cx="11788727" cy="6246059"/>
          </a:xfrm>
        </p:spPr>
        <p:txBody>
          <a:bodyPr>
            <a:noAutofit/>
          </a:bodyPr>
          <a:lstStyle/>
          <a:p>
            <a:pPr marL="0" indent="28829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Katılım ilkesi, </a:t>
            </a:r>
            <a:r>
              <a:rPr lang="tr-TR" sz="2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çevre hukukunun </a:t>
            </a:r>
            <a:r>
              <a:rPr lang="tr-TR" sz="2800" b="1" u="sng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demokratik karakterini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yansıtan temel ilkelerden biridir. </a:t>
            </a:r>
            <a:endParaRPr lang="tr-TR" sz="2800" b="1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indent="28829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8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İlke, </a:t>
            </a:r>
            <a:endParaRPr lang="tr-TR" sz="2800" b="1" dirty="0">
              <a:solidFill>
                <a:srgbClr val="FFC000"/>
              </a:solidFill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tr-TR" sz="28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-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Çevreyle ilgili karar alma süreçlerinin yalnızca idari makamların veya siyasi otoritelerin tekelinde bırakılmamasını; </a:t>
            </a:r>
            <a:endParaRPr lang="tr-TR" sz="2800" b="1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tr-TR" sz="28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Bireylerin, sivil toplum kuruluşlarının ve ilgili tüm paydaşların bu süreçlere dâhil edilmesini öngörür. </a:t>
            </a:r>
            <a:endParaRPr lang="tr-TR" sz="2800" b="1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indent="28829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Çevresel kararların geniş kitleleri etkilemesi ve sonuçlarının çoğu zaman uzun vadeli ve geri döndürülemez olması, katılım ilkesinin çevre hukukunda merkezi bir konuma sahip olmasının başlıca nedenidir.</a:t>
            </a:r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56797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30" y="157297"/>
            <a:ext cx="9404723" cy="686765"/>
          </a:xfrm>
        </p:spPr>
        <p:txBody>
          <a:bodyPr/>
          <a:lstStyle/>
          <a:p>
            <a:pPr algn="ctr">
              <a:lnSpc>
                <a:spcPct val="100000"/>
              </a:lnSpc>
              <a:defRPr sz="3200">
                <a:solidFill>
                  <a:srgbClr val="FFFF00"/>
                </a:solidFill>
                <a:latin typeface="Times New Roman"/>
              </a:defRPr>
            </a:pPr>
            <a:r>
              <a:rPr b="1" dirty="0"/>
              <a:t>I. </a:t>
            </a:r>
            <a:r>
              <a:rPr lang="tr-TR" b="1" dirty="0"/>
              <a:t>GENEL AÇIKLAMALAR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9151" y="844062"/>
            <a:ext cx="11788727" cy="6013938"/>
          </a:xfrm>
        </p:spPr>
        <p:txBody>
          <a:bodyPr>
            <a:normAutofit/>
          </a:bodyPr>
          <a:lstStyle/>
          <a:p>
            <a:pPr marL="12700" marR="12700" indent="288290" algn="just">
              <a:lnSpc>
                <a:spcPct val="120000"/>
              </a:lnSpc>
              <a:spcAft>
                <a:spcPts val="600"/>
              </a:spcAft>
            </a:pPr>
            <a:r>
              <a:rPr lang="tr-TR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Çevre hukukunun temel ilkeleri,  bu hukuk dalının  </a:t>
            </a:r>
            <a:r>
              <a:rPr lang="tr-TR" sz="2800" b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bağımsız bir alan 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olarak gelişmesinde ve kendine özgü bir karakter kazanmasında belirleyici olan </a:t>
            </a:r>
            <a:r>
              <a:rPr lang="tr-TR" sz="28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ilkelerdir:</a:t>
            </a:r>
            <a:r>
              <a:rPr lang="tr-TR" sz="26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tr-TR" sz="26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12700" marR="12700" indent="288290" algn="just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tr-TR" sz="26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Önleme İlkesi, </a:t>
            </a:r>
            <a:endParaRPr lang="tr-TR" sz="2600" b="1" dirty="0">
              <a:solidFill>
                <a:srgbClr val="FFC000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12700" marR="12700" indent="288290" algn="just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tr-TR" sz="26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İhtiyat İlkesi, </a:t>
            </a:r>
            <a:endParaRPr lang="tr-TR" sz="2600" b="1" dirty="0">
              <a:solidFill>
                <a:srgbClr val="FFC000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12700" marR="12700" indent="288290" algn="just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tr-TR" sz="26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Kirleten Öder İlkesi,</a:t>
            </a:r>
            <a:endParaRPr lang="tr-TR" sz="2600" b="1" dirty="0">
              <a:solidFill>
                <a:srgbClr val="FFC000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12700" marR="12700" indent="288290" algn="just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tr-TR" sz="26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Sürdürülebilir Kalkınma İlkesi, </a:t>
            </a:r>
            <a:endParaRPr lang="tr-TR" sz="2600" b="1" dirty="0">
              <a:solidFill>
                <a:srgbClr val="FFC000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12700" marR="12700" indent="288290" algn="just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tr-TR" sz="26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Katılım İlkesi, </a:t>
            </a:r>
            <a:endParaRPr lang="tr-TR" sz="2600" b="1" dirty="0">
              <a:solidFill>
                <a:srgbClr val="FFC000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12700" marR="12700" indent="288290" algn="just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tr-TR" sz="26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Entegrasyon İlkesi ve </a:t>
            </a:r>
            <a:endParaRPr lang="tr-TR" sz="2600" b="1" dirty="0">
              <a:solidFill>
                <a:srgbClr val="FFC000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12700" marR="12700" indent="288290" algn="just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tr-TR" sz="26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İşbirliği İlkesi.</a:t>
            </a:r>
            <a:endParaRPr lang="tr-TR" sz="2600" b="1" dirty="0">
              <a:solidFill>
                <a:srgbClr val="FFC000"/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12700" marR="12700" indent="288290" algn="just">
              <a:lnSpc>
                <a:spcPct val="120000"/>
              </a:lnSpc>
              <a:spcAft>
                <a:spcPts val="600"/>
              </a:spcAft>
            </a:pPr>
            <a:endParaRPr lang="tr-TR" sz="28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30" y="157297"/>
            <a:ext cx="9404723" cy="686765"/>
          </a:xfrm>
        </p:spPr>
        <p:txBody>
          <a:bodyPr/>
          <a:lstStyle/>
          <a:p>
            <a:pPr algn="ctr">
              <a:lnSpc>
                <a:spcPct val="100000"/>
              </a:lnSpc>
              <a:defRPr sz="3200">
                <a:solidFill>
                  <a:srgbClr val="FFFF00"/>
                </a:solidFill>
                <a:latin typeface="Times New Roman"/>
              </a:defRPr>
            </a:pPr>
            <a:r>
              <a:rPr lang="tr-TR" b="1" dirty="0"/>
              <a:t>VI</a:t>
            </a:r>
            <a:r>
              <a:rPr b="1" dirty="0"/>
              <a:t>. </a:t>
            </a:r>
            <a:r>
              <a:rPr lang="tr-TR" b="1" dirty="0"/>
              <a:t>KATILIM İLKESİ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9151" y="928464"/>
            <a:ext cx="11788727" cy="5528608"/>
          </a:xfrm>
        </p:spPr>
        <p:txBody>
          <a:bodyPr>
            <a:noAutofit/>
          </a:bodyPr>
          <a:lstStyle/>
          <a:p>
            <a:pPr marL="0" indent="28829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Katılım ilkesinin </a:t>
            </a:r>
            <a:r>
              <a:rPr lang="tr-TR" sz="28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temelinde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çevrenin korunmasının yalnızca </a:t>
            </a:r>
            <a:r>
              <a:rPr lang="tr-TR" sz="28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teknik veya idari bir mesele 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olmadığı, aynı zamanda </a:t>
            </a:r>
            <a:r>
              <a:rPr lang="tr-TR" sz="28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toplumsal bir sorumluluk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olduğu düşüncesi yer alır. </a:t>
            </a:r>
            <a:endParaRPr lang="tr-TR" sz="2800" b="1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indent="28829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 bakımdan ilke, çevre hukukunda </a:t>
            </a:r>
            <a:r>
              <a:rPr lang="tr-TR" sz="28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“çevresel demokrasi” 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anlayışının somut bir görünümü olarak değerlendirilir.</a:t>
            </a:r>
          </a:p>
          <a:p>
            <a:pPr marL="0" indent="28829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Çevresel demokrasi, </a:t>
            </a:r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- Bireylerin yaşadıkları çevre üzerinde </a:t>
            </a:r>
            <a:r>
              <a:rPr lang="tr-TR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söz sahibi </a:t>
            </a:r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olmasını ve  </a:t>
            </a:r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- Çevreyi ilgilendiren kararların şeffaf ve katılımcı süreçlerle alınmasını gerektirir.</a:t>
            </a:r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186515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30" y="157297"/>
            <a:ext cx="9404723" cy="686765"/>
          </a:xfrm>
        </p:spPr>
        <p:txBody>
          <a:bodyPr/>
          <a:lstStyle/>
          <a:p>
            <a:pPr algn="ctr">
              <a:lnSpc>
                <a:spcPct val="100000"/>
              </a:lnSpc>
              <a:defRPr sz="3200">
                <a:solidFill>
                  <a:srgbClr val="FFFF00"/>
                </a:solidFill>
                <a:latin typeface="Times New Roman"/>
              </a:defRPr>
            </a:pPr>
            <a:r>
              <a:rPr lang="tr-TR" b="1" dirty="0"/>
              <a:t>VI</a:t>
            </a:r>
            <a:r>
              <a:rPr b="1" dirty="0"/>
              <a:t>. </a:t>
            </a:r>
            <a:r>
              <a:rPr lang="tr-TR" b="1" dirty="0"/>
              <a:t>KATILIM İLKESİ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9151" y="928464"/>
            <a:ext cx="11788727" cy="5528608"/>
          </a:xfrm>
        </p:spPr>
        <p:txBody>
          <a:bodyPr>
            <a:noAutofit/>
          </a:bodyPr>
          <a:lstStyle/>
          <a:p>
            <a:pPr marL="0" indent="28829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Katılım ilkesi, uluslararası çevre hukukunda da açık biçimde </a:t>
            </a:r>
            <a:r>
              <a:rPr lang="tr-TR" sz="28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kabul 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görmüş bir ilkedir. </a:t>
            </a:r>
            <a:endParaRPr lang="tr-TR" sz="28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indent="28829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8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1992 Rio Bildirgesi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’nin 10. İlkesi, </a:t>
            </a:r>
            <a:r>
              <a:rPr lang="tr-TR" sz="2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çevreyle ilgili meselelerin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en uygun biçimde </a:t>
            </a:r>
            <a:r>
              <a:rPr lang="tr-TR" sz="2800" b="1" i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ilgili tüm vatandaşların katılımıyla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ele alınması gerektiğini vurgulamıştır. </a:t>
            </a:r>
            <a:endParaRPr lang="tr-TR" sz="28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indent="28829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İlkenin uluslararası düzeyde en somut ifadesi, </a:t>
            </a:r>
            <a:r>
              <a:rPr lang="tr-TR" sz="28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Aarhus Sözleşmesi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’nde yer almaktadır: </a:t>
            </a:r>
            <a:endParaRPr lang="tr-TR" sz="28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- Sözleşme, </a:t>
            </a:r>
            <a:r>
              <a:rPr lang="tr-TR" sz="2800" b="1" i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çevresel bilgilere erişim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800" b="1" i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karar alma süreçlerine katılım 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 çevresel konularda </a:t>
            </a:r>
            <a:r>
              <a:rPr lang="tr-TR" sz="2800" b="1" i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yargıya erişim 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haklarını ayrıntılı biçimde düzenleyerek çevresel demokrasinin hukuki çerçevesini oluşturmuştur.</a:t>
            </a:r>
            <a:endParaRPr lang="tr-TR" sz="28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979802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30" y="157297"/>
            <a:ext cx="9404723" cy="686765"/>
          </a:xfrm>
        </p:spPr>
        <p:txBody>
          <a:bodyPr/>
          <a:lstStyle/>
          <a:p>
            <a:pPr algn="ctr">
              <a:lnSpc>
                <a:spcPct val="100000"/>
              </a:lnSpc>
              <a:defRPr sz="3200">
                <a:solidFill>
                  <a:srgbClr val="FFFF00"/>
                </a:solidFill>
                <a:latin typeface="Times New Roman"/>
              </a:defRPr>
            </a:pPr>
            <a:r>
              <a:rPr lang="tr-TR" b="1" dirty="0"/>
              <a:t>VI</a:t>
            </a:r>
            <a:r>
              <a:rPr b="1" dirty="0"/>
              <a:t>. </a:t>
            </a:r>
            <a:r>
              <a:rPr lang="tr-TR" b="1" dirty="0"/>
              <a:t>KATILIM İLKESİ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9151" y="928464"/>
            <a:ext cx="11788727" cy="5528608"/>
          </a:xfrm>
        </p:spPr>
        <p:txBody>
          <a:bodyPr>
            <a:noAutofit/>
          </a:bodyPr>
          <a:lstStyle/>
          <a:p>
            <a:pPr marL="0" indent="28829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Türk çevre hukukunda en belirgin yansıması, </a:t>
            </a:r>
            <a:r>
              <a:rPr lang="tr-TR" sz="28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ÇED sürecinde 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görülmektedir. </a:t>
            </a:r>
            <a:endParaRPr lang="tr-TR" sz="28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- ÇED Yönetmeliği’nde öngörülen </a:t>
            </a:r>
            <a:r>
              <a:rPr lang="tr-TR" sz="28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halkın katılımı toplantıları, 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çevreyi etkileyebilecek projeler hakkında yöre halkının bilgilendirilmesini ve görüşlerinin alınmasını amaçlamaktadır. </a:t>
            </a:r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tr-TR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Bununla birlikte Türk hukukundaki uygulanışı çoğu zaman </a:t>
            </a:r>
            <a:r>
              <a:rPr lang="tr-TR" sz="2800" b="1" u="sng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sınırlı ve şekli 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nitelikte kalmaktadır. </a:t>
            </a:r>
            <a:endParaRPr lang="tr-TR" sz="28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- Halkın görüşlerinin </a:t>
            </a:r>
            <a:r>
              <a:rPr lang="tr-TR" sz="2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bağlayıcı olmaması 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2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karar alma süreçlerine etkisinin sınırlı olması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katılım ilkesinin etkinliğini azaltmaktadır. </a:t>
            </a:r>
            <a:endParaRPr lang="tr-TR" sz="28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029033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30" y="157297"/>
            <a:ext cx="9404723" cy="686765"/>
          </a:xfrm>
        </p:spPr>
        <p:txBody>
          <a:bodyPr/>
          <a:lstStyle/>
          <a:p>
            <a:pPr algn="ctr">
              <a:lnSpc>
                <a:spcPct val="100000"/>
              </a:lnSpc>
              <a:defRPr sz="3200">
                <a:solidFill>
                  <a:srgbClr val="FFFF00"/>
                </a:solidFill>
                <a:latin typeface="Times New Roman"/>
              </a:defRPr>
            </a:pPr>
            <a:r>
              <a:rPr lang="tr-TR" b="1" dirty="0"/>
              <a:t>VI</a:t>
            </a:r>
            <a:r>
              <a:rPr b="1" dirty="0"/>
              <a:t>. </a:t>
            </a:r>
            <a:r>
              <a:rPr lang="tr-TR" b="1" dirty="0"/>
              <a:t>KATILIM İLKESİ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9151" y="928464"/>
            <a:ext cx="11788727" cy="3756078"/>
          </a:xfrm>
        </p:spPr>
        <p:txBody>
          <a:bodyPr>
            <a:noAutofit/>
          </a:bodyPr>
          <a:lstStyle/>
          <a:p>
            <a:pPr marL="0" indent="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tr-T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Ayrıca </a:t>
            </a:r>
            <a:r>
              <a:rPr lang="tr-TR" sz="2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bilgiye erişim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sz="2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yargıya başvuru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imkânlarının uygulamada karşılaştığı engeller, çevresel demokrasinin tam anlamıyla hayata geçirilmesini zorlaştırmaktadır.</a:t>
            </a:r>
            <a:endParaRPr lang="tr-TR" sz="28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- Buna rağmen, katılım ilkesinin Türk çevre hukukunda giderek daha fazla önem kazandığı ve özellikle çevresel uyuşmazlıklarda </a:t>
            </a:r>
            <a:r>
              <a:rPr lang="tr-TR" sz="28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yargısal denetimin 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 ilkeyi güçlendirdiği gözlemlenmektedir.</a:t>
            </a:r>
            <a:endParaRPr lang="tr-TR" sz="28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966668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30" y="157297"/>
            <a:ext cx="9404723" cy="686765"/>
          </a:xfrm>
        </p:spPr>
        <p:txBody>
          <a:bodyPr/>
          <a:lstStyle/>
          <a:p>
            <a:pPr algn="ctr">
              <a:lnSpc>
                <a:spcPct val="100000"/>
              </a:lnSpc>
              <a:defRPr sz="3200">
                <a:solidFill>
                  <a:srgbClr val="FFFF00"/>
                </a:solidFill>
                <a:latin typeface="Times New Roman"/>
              </a:defRPr>
            </a:pPr>
            <a:r>
              <a:rPr lang="tr-TR" b="1" dirty="0"/>
              <a:t>VII</a:t>
            </a:r>
            <a:r>
              <a:rPr b="1" dirty="0"/>
              <a:t>. </a:t>
            </a:r>
            <a:r>
              <a:rPr lang="tr-TR" b="1" dirty="0"/>
              <a:t>ENTEGRASYON İLKESİ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9151" y="829988"/>
            <a:ext cx="11788727" cy="5584878"/>
          </a:xfrm>
        </p:spPr>
        <p:txBody>
          <a:bodyPr>
            <a:noAutofit/>
          </a:bodyPr>
          <a:lstStyle/>
          <a:p>
            <a:pPr marL="0" indent="28800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Entegrasyon ilkesi, </a:t>
            </a:r>
            <a:r>
              <a:rPr lang="tr-TR" sz="2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çevrenin korunmasının </a:t>
            </a:r>
            <a:r>
              <a:rPr lang="tr-TR" sz="2800" b="1" u="sng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yalnızca çevre hukukuna özgü bir alan olarak ele alınmaması </a:t>
            </a:r>
            <a:r>
              <a:rPr lang="tr-TR" sz="2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gerektiği düşüncesine dayanır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sz="28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indent="28800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 ilke uyarınca, </a:t>
            </a:r>
            <a:r>
              <a:rPr lang="tr-TR" sz="28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çevresel koruma hedefleri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enerji, ulaştırma, tarım, sanayi, turizm, şehircilik ve kalkınma gibi tüm politika ve faaliyet alanlarına </a:t>
            </a:r>
            <a:r>
              <a:rPr lang="tr-TR" sz="2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entegre edilmelidir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sz="28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indent="28800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Çünkü, </a:t>
            </a:r>
            <a:r>
              <a:rPr lang="tr-TR" sz="2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çevresel zararların büyük bölümü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çevre hukukunun doğrudan konusu olmayan alanlarda alınan kararların sonucu olarak ortaya çıkmaktadır. </a:t>
            </a:r>
          </a:p>
          <a:p>
            <a:pPr marL="0" indent="28800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 nedenle çevreyi yalnızca çevre mevzuatıyla korumaya çalışmak, parçalı ve yetersiz bir yaklaşım olarak değerlendirilmiştir. </a:t>
            </a:r>
            <a:endParaRPr lang="tr-TR" sz="28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07464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30" y="157297"/>
            <a:ext cx="9404723" cy="686765"/>
          </a:xfrm>
        </p:spPr>
        <p:txBody>
          <a:bodyPr/>
          <a:lstStyle/>
          <a:p>
            <a:pPr algn="ctr">
              <a:lnSpc>
                <a:spcPct val="100000"/>
              </a:lnSpc>
              <a:defRPr sz="3200">
                <a:solidFill>
                  <a:srgbClr val="FFFF00"/>
                </a:solidFill>
                <a:latin typeface="Times New Roman"/>
              </a:defRPr>
            </a:pPr>
            <a:r>
              <a:rPr lang="tr-TR" b="1" dirty="0"/>
              <a:t>VII</a:t>
            </a:r>
            <a:r>
              <a:rPr b="1" dirty="0"/>
              <a:t>. </a:t>
            </a:r>
            <a:r>
              <a:rPr lang="tr-TR" b="1" dirty="0"/>
              <a:t>ENTEGRASYON İLKESİ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9151" y="928464"/>
            <a:ext cx="11788727" cy="5064373"/>
          </a:xfrm>
        </p:spPr>
        <p:txBody>
          <a:bodyPr>
            <a:noAutofit/>
          </a:bodyPr>
          <a:lstStyle/>
          <a:p>
            <a:pPr marL="0" indent="28800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Entegrasyon ilkesi, bu eksikliği gidermeyi amaçlayan </a:t>
            </a:r>
            <a:r>
              <a:rPr lang="tr-TR" sz="28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bütüncül 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bir yaklaşım sunar ve çevre hukukunda </a:t>
            </a:r>
            <a:r>
              <a:rPr lang="tr-TR" sz="28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“çerçeve ilke” 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niteliği taşır.</a:t>
            </a:r>
            <a:endParaRPr lang="tr-TR" sz="28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indent="28800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Temel işlevi, çevresel korumayı karar alma süreçlerinin </a:t>
            </a:r>
            <a:r>
              <a:rPr lang="tr-TR" sz="2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erken aşamalarına taşımaktır. </a:t>
            </a:r>
            <a:endParaRPr lang="tr-TR" sz="28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indent="28800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Çevresel hususlarının planlama ve politika oluşturma süreçlerinin başlangıcından itibaren dikkate alınması gerekir.</a:t>
            </a:r>
            <a:endParaRPr lang="tr-TR" sz="28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indent="28800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Bu yaklaşım, çevresel zararların ortaya çıkmasını </a:t>
            </a:r>
            <a:r>
              <a:rPr lang="tr-TR" sz="2800" b="1" dirty="0">
                <a:latin typeface="Times New Roman" panose="02020603050405020304" pitchFamily="18" charset="0"/>
              </a:rPr>
              <a:t>önlemede son derece etkilidir.</a:t>
            </a:r>
          </a:p>
        </p:txBody>
      </p:sp>
    </p:spTree>
    <p:extLst>
      <p:ext uri="{BB962C8B-B14F-4D97-AF65-F5344CB8AC3E}">
        <p14:creationId xmlns:p14="http://schemas.microsoft.com/office/powerpoint/2010/main" val="102741776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30" y="157297"/>
            <a:ext cx="9404723" cy="686765"/>
          </a:xfrm>
        </p:spPr>
        <p:txBody>
          <a:bodyPr/>
          <a:lstStyle/>
          <a:p>
            <a:pPr algn="ctr">
              <a:lnSpc>
                <a:spcPct val="100000"/>
              </a:lnSpc>
              <a:defRPr sz="3200">
                <a:solidFill>
                  <a:srgbClr val="FFFF00"/>
                </a:solidFill>
                <a:latin typeface="Times New Roman"/>
              </a:defRPr>
            </a:pPr>
            <a:r>
              <a:rPr lang="tr-TR" b="1" dirty="0"/>
              <a:t>VII</a:t>
            </a:r>
            <a:r>
              <a:rPr b="1" dirty="0"/>
              <a:t>. </a:t>
            </a:r>
            <a:r>
              <a:rPr lang="tr-TR" b="1" dirty="0"/>
              <a:t>ENTEGRASYON İLKESİ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9151" y="1111344"/>
            <a:ext cx="11788727" cy="4206244"/>
          </a:xfrm>
        </p:spPr>
        <p:txBody>
          <a:bodyPr>
            <a:noAutofit/>
          </a:bodyPr>
          <a:lstStyle/>
          <a:p>
            <a:pPr marL="0" indent="28829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Entegrasyon ilkesi, özellikle </a:t>
            </a:r>
            <a:r>
              <a:rPr lang="tr-TR" sz="28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 çevre hukukunda </a:t>
            </a:r>
            <a:r>
              <a:rPr lang="tr-TR" sz="2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açık ve güçlü bir şekilde kabul edilmiştir. </a:t>
            </a:r>
            <a:endParaRPr lang="tr-TR" sz="2800" b="1" u="sng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indent="28829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8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Uluslararası çevre hukukunda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çevresel kaygıların </a:t>
            </a:r>
            <a:r>
              <a:rPr lang="tr-TR" sz="28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kalkınma politikalarıyla 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birlikte ele alınması gerektiği yönündeki eğilimle paralel olarak </a:t>
            </a:r>
            <a:r>
              <a:rPr lang="tr-TR" sz="2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güç kazanmıştır.</a:t>
            </a:r>
            <a:endParaRPr lang="tr-TR" sz="2800" b="1" u="sng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indent="28829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8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Rio Bildirgesi 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28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sürdürülebilir kalkınma belgeleri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entegrasyon ilkesinin uluslararası düzeyde kabul gördüğünü ortaya koymaktadır.</a:t>
            </a:r>
            <a:endParaRPr lang="tr-TR" sz="2800" b="1" u="sng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928159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30" y="157297"/>
            <a:ext cx="9404723" cy="686765"/>
          </a:xfrm>
        </p:spPr>
        <p:txBody>
          <a:bodyPr/>
          <a:lstStyle/>
          <a:p>
            <a:pPr algn="ctr">
              <a:lnSpc>
                <a:spcPct val="100000"/>
              </a:lnSpc>
              <a:defRPr sz="3200">
                <a:solidFill>
                  <a:srgbClr val="FFFF00"/>
                </a:solidFill>
                <a:latin typeface="Times New Roman"/>
              </a:defRPr>
            </a:pPr>
            <a:r>
              <a:rPr lang="tr-TR" b="1" dirty="0"/>
              <a:t>VII</a:t>
            </a:r>
            <a:r>
              <a:rPr b="1" dirty="0"/>
              <a:t>. </a:t>
            </a:r>
            <a:r>
              <a:rPr lang="tr-TR" b="1" dirty="0"/>
              <a:t>ENTEGRASYON İLKESİ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9151" y="1111344"/>
            <a:ext cx="11788727" cy="4206244"/>
          </a:xfrm>
        </p:spPr>
        <p:txBody>
          <a:bodyPr>
            <a:noAutofit/>
          </a:bodyPr>
          <a:lstStyle/>
          <a:p>
            <a:pPr marL="0" indent="28829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800" b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Çevresel hedeflerin 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diğer </a:t>
            </a:r>
            <a:r>
              <a:rPr lang="tr-TR" sz="2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politika alanlarına entegre edilmesi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çoğu zaman </a:t>
            </a:r>
            <a:r>
              <a:rPr lang="tr-TR" sz="2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siyasi ve ekonomik çıkarlarla çatışmaktadır. </a:t>
            </a:r>
            <a:endParaRPr lang="tr-TR" sz="2800" b="1" u="sng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indent="28829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 durum, </a:t>
            </a:r>
            <a:r>
              <a:rPr lang="tr-TR" sz="2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ilkenin uygulamada zayıflamasına veya sembolik düzeyde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kalmasına yol açabilmektedir.</a:t>
            </a:r>
            <a:endParaRPr lang="tr-TR" sz="28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indent="28829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İlkenin somutlaştırılabilmesi, </a:t>
            </a:r>
            <a:r>
              <a:rPr lang="tr-TR" sz="28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açık yasal düzenlemelere 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28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güçlü kurumsal mekanizmalara 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bağlıdır. </a:t>
            </a:r>
          </a:p>
          <a:p>
            <a:pPr marL="0" indent="28829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Aksi hâlde entegrasyon, yalnızca iyi niyet beyanı olarak kalabilir.</a:t>
            </a:r>
            <a:endParaRPr lang="tr-TR" sz="28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563301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30" y="157297"/>
            <a:ext cx="9404723" cy="686765"/>
          </a:xfrm>
        </p:spPr>
        <p:txBody>
          <a:bodyPr/>
          <a:lstStyle/>
          <a:p>
            <a:pPr algn="ctr">
              <a:lnSpc>
                <a:spcPct val="100000"/>
              </a:lnSpc>
              <a:defRPr sz="3200">
                <a:solidFill>
                  <a:srgbClr val="FFFF00"/>
                </a:solidFill>
                <a:latin typeface="Times New Roman"/>
              </a:defRPr>
            </a:pPr>
            <a:r>
              <a:rPr lang="tr-TR" b="1" dirty="0"/>
              <a:t>VII</a:t>
            </a:r>
            <a:r>
              <a:rPr b="1" dirty="0"/>
              <a:t>. </a:t>
            </a:r>
            <a:r>
              <a:rPr lang="tr-TR" b="1" dirty="0"/>
              <a:t>ENTEGRASYON İLKESİ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9151" y="998800"/>
            <a:ext cx="11788727" cy="5746656"/>
          </a:xfrm>
        </p:spPr>
        <p:txBody>
          <a:bodyPr>
            <a:noAutofit/>
          </a:bodyPr>
          <a:lstStyle/>
          <a:p>
            <a:pPr marL="0" indent="28829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Türk hukukunda </a:t>
            </a:r>
            <a:r>
              <a:rPr lang="tr-TR" sz="2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entegrasyon ilkesine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açık bir anayasal atıf 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bulunmamaktadır.</a:t>
            </a:r>
            <a:endParaRPr lang="tr-TR" sz="28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indent="28829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800" b="1" i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Ancak planlama hukuku, imar mevzuatı ve kalkınma planlarında 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çevresel hususların dikkate alınmasını öngören düzenlemeler, </a:t>
            </a:r>
            <a:r>
              <a:rPr lang="tr-TR" sz="2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entegrasyon ilkesinin </a:t>
            </a:r>
            <a:r>
              <a:rPr lang="tr-TR" sz="2800" b="1" u="sng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dolaylı yansımaları</a:t>
            </a:r>
            <a:r>
              <a:rPr lang="tr-TR" sz="28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olarak değerlendirilebilir.</a:t>
            </a:r>
            <a:endParaRPr lang="tr-TR" sz="28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indent="28829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ÇED süreci, entegrasyon ilkesinin </a:t>
            </a:r>
            <a:r>
              <a:rPr lang="tr-TR" sz="28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 somut uygulama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alanlarından biridir.</a:t>
            </a:r>
            <a:r>
              <a:rPr lang="tr-TR" sz="28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</a:p>
          <a:p>
            <a:pPr marL="0" indent="28829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Bununla birlikte, uygulamada çevresel kaygıların çoğu zaman ikincil planda kalması, entegrasyon ilkesinin </a:t>
            </a:r>
            <a:r>
              <a:rPr lang="tr-TR" sz="2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Türk hukukunda henüz tam anlamıyla yerleşmediğini göstermektedir.</a:t>
            </a:r>
            <a:endParaRPr lang="tr-TR" sz="2800" b="1" u="sng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668101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30" y="157297"/>
            <a:ext cx="9404723" cy="686765"/>
          </a:xfrm>
        </p:spPr>
        <p:txBody>
          <a:bodyPr/>
          <a:lstStyle/>
          <a:p>
            <a:pPr algn="ctr">
              <a:lnSpc>
                <a:spcPct val="100000"/>
              </a:lnSpc>
              <a:defRPr sz="3200">
                <a:solidFill>
                  <a:srgbClr val="FFFF00"/>
                </a:solidFill>
                <a:latin typeface="Times New Roman"/>
              </a:defRPr>
            </a:pPr>
            <a:r>
              <a:rPr lang="tr-TR" b="1" dirty="0"/>
              <a:t>VIII</a:t>
            </a:r>
            <a:r>
              <a:rPr b="1" dirty="0"/>
              <a:t>. </a:t>
            </a:r>
            <a:r>
              <a:rPr lang="tr-TR" b="1" dirty="0"/>
              <a:t>İŞ BİRLİĞİ İLKESİ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9151" y="703371"/>
            <a:ext cx="11816861" cy="6246065"/>
          </a:xfrm>
        </p:spPr>
        <p:txBody>
          <a:bodyPr>
            <a:noAutofit/>
          </a:bodyPr>
          <a:lstStyle/>
          <a:p>
            <a:pPr marL="0" indent="288290" algn="just">
              <a:lnSpc>
                <a:spcPct val="120000"/>
              </a:lnSpc>
              <a:spcBef>
                <a:spcPts val="600"/>
              </a:spcBef>
            </a:pP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İş birliği ilkesi, çevre sorunlarının niteliği gereği tek bir devletin veya idari birimin çabasıyla çözülemeyeceği gerçeğine dayanır.</a:t>
            </a:r>
            <a:endParaRPr lang="tr-TR" sz="28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indent="288290" algn="just">
              <a:lnSpc>
                <a:spcPct val="120000"/>
              </a:lnSpc>
              <a:spcBef>
                <a:spcPts val="600"/>
              </a:spcBef>
            </a:pPr>
            <a:r>
              <a:rPr lang="tr-TR" sz="2800" b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Çevre sorunları 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çoğu zaman </a:t>
            </a:r>
            <a:r>
              <a:rPr lang="tr-TR" sz="28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sınır aşan, bölgesel 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lang="tr-TR" sz="28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küresel 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etkiler doğuran sorunlardır.</a:t>
            </a:r>
            <a:endParaRPr lang="tr-TR" sz="28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indent="288290" algn="just">
              <a:lnSpc>
                <a:spcPct val="120000"/>
              </a:lnSpc>
              <a:spcBef>
                <a:spcPts val="600"/>
              </a:spcBef>
            </a:pP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 nedenle çevrenin etkin biçimde korunabilmesi, </a:t>
            </a:r>
            <a:r>
              <a:rPr lang="tr-TR" sz="28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devletler arasında 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 aynı devlet içindeki </a:t>
            </a:r>
            <a:r>
              <a:rPr lang="tr-TR" sz="28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farklı idari birimler arasında </a:t>
            </a:r>
            <a:r>
              <a:rPr lang="tr-TR" sz="2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 birliğini 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zorunlu kılar.</a:t>
            </a:r>
            <a:endParaRPr lang="tr-TR" sz="28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indent="288290" algn="just">
              <a:lnSpc>
                <a:spcPct val="120000"/>
              </a:lnSpc>
              <a:spcBef>
                <a:spcPts val="600"/>
              </a:spcBef>
            </a:pP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Birçok uluslararası çevre sözleşmesi, </a:t>
            </a:r>
            <a:r>
              <a:rPr lang="tr-TR" sz="2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taraf devletlerin bilgi paylaşımı, teknik yardım, ortak izleme ve acil durumlarda karşılıklı destek yükümlülüklerini düzenlemektedir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sz="28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indent="288290" algn="just">
              <a:lnSpc>
                <a:spcPct val="120000"/>
              </a:lnSpc>
              <a:spcBef>
                <a:spcPts val="600"/>
              </a:spcBef>
            </a:pP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 durum, ilkenin bağlayıcı bir </a:t>
            </a:r>
            <a:r>
              <a:rPr lang="tr-TR" sz="28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normatif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içerik kazandığını göstermektedir.</a:t>
            </a:r>
            <a:endParaRPr lang="tr-TR" sz="28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04849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30" y="157297"/>
            <a:ext cx="9404723" cy="686765"/>
          </a:xfrm>
        </p:spPr>
        <p:txBody>
          <a:bodyPr/>
          <a:lstStyle/>
          <a:p>
            <a:pPr algn="ctr">
              <a:lnSpc>
                <a:spcPct val="100000"/>
              </a:lnSpc>
              <a:defRPr sz="3200">
                <a:solidFill>
                  <a:srgbClr val="FFFF00"/>
                </a:solidFill>
                <a:latin typeface="Times New Roman"/>
              </a:defRPr>
            </a:pPr>
            <a:r>
              <a:rPr b="1" dirty="0"/>
              <a:t>I. </a:t>
            </a:r>
            <a:r>
              <a:rPr lang="tr-TR" b="1" dirty="0"/>
              <a:t>GENEL AÇIKLAMALAR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9151" y="844062"/>
            <a:ext cx="11788727" cy="6013938"/>
          </a:xfrm>
        </p:spPr>
        <p:txBody>
          <a:bodyPr>
            <a:normAutofit/>
          </a:bodyPr>
          <a:lstStyle/>
          <a:p>
            <a:pPr marL="12700" marR="12700" indent="28829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8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 ilkeler dışında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tr-TR" sz="2800" b="1" i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kaynakta önleme ilkesi, beşikten mezara ilkesi</a:t>
            </a:r>
            <a:r>
              <a:rPr lang="tr-TR" sz="2800" b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ve </a:t>
            </a:r>
            <a:r>
              <a:rPr lang="tr-TR" sz="2800" b="1" i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orantılılık ilkesi</a:t>
            </a:r>
            <a:r>
              <a:rPr lang="tr-TR" sz="2800" b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gibi temel ilkeleri tamamlayan, somutlaştıran veya bu ilkelere istisna getiren </a:t>
            </a:r>
            <a:r>
              <a:rPr lang="tr-TR" sz="2800" b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alt ilkeler 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 vardır.</a:t>
            </a:r>
            <a:endParaRPr lang="tr-TR" sz="28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12700" marR="12700" indent="28829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 temel ilkeler, modern bir çevre politikasının taşıyıcı sütunlarına benzetilebilir. </a:t>
            </a:r>
            <a:endParaRPr lang="tr-TR" sz="28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12700" marR="12700" indent="28829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8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 ilkeler 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birbirini </a:t>
            </a:r>
            <a:r>
              <a:rPr lang="tr-TR" sz="28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tamamlayıcı nitelikte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olup, birbirinden soyutlanarak ele alınmamalıdır.</a:t>
            </a:r>
            <a:endParaRPr lang="tr-TR" sz="28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12700" marR="12700" indent="28829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Çevre hukukunun temel ilkeleri, 1970’li yılların başından itibaren </a:t>
            </a:r>
            <a:r>
              <a:rPr lang="tr-TR" sz="2800" b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parti ve hükümet   programlarının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yani sıra </a:t>
            </a:r>
            <a:r>
              <a:rPr lang="tr-TR" sz="2800" b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uluslararası bildirgelerde 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yer almaya başlamıştır.</a:t>
            </a:r>
            <a:endParaRPr lang="tr-TR" sz="28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12700" marR="12700" indent="288290" algn="just">
              <a:lnSpc>
                <a:spcPct val="120000"/>
              </a:lnSpc>
              <a:spcAft>
                <a:spcPts val="600"/>
              </a:spcAft>
            </a:pPr>
            <a:endParaRPr lang="tr-TR" sz="28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6687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30" y="157297"/>
            <a:ext cx="9404723" cy="686765"/>
          </a:xfrm>
        </p:spPr>
        <p:txBody>
          <a:bodyPr/>
          <a:lstStyle/>
          <a:p>
            <a:pPr algn="ctr">
              <a:lnSpc>
                <a:spcPct val="100000"/>
              </a:lnSpc>
              <a:defRPr sz="3200">
                <a:solidFill>
                  <a:srgbClr val="FFFF00"/>
                </a:solidFill>
                <a:latin typeface="Times New Roman"/>
              </a:defRPr>
            </a:pPr>
            <a:r>
              <a:rPr lang="tr-TR" b="1" dirty="0"/>
              <a:t>VIII</a:t>
            </a:r>
            <a:r>
              <a:rPr b="1" dirty="0"/>
              <a:t>. </a:t>
            </a:r>
            <a:r>
              <a:rPr lang="tr-TR" b="1" dirty="0"/>
              <a:t>İŞ BİRLİĞİ İLKESİ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9151" y="829983"/>
            <a:ext cx="11788727" cy="5641155"/>
          </a:xfrm>
        </p:spPr>
        <p:txBody>
          <a:bodyPr>
            <a:noAutofit/>
          </a:bodyPr>
          <a:lstStyle/>
          <a:p>
            <a:pPr marL="0" indent="28829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8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Rio Bildirgesi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devletlerin çevrenin korunması konusunda </a:t>
            </a:r>
            <a:r>
              <a:rPr lang="tr-TR" sz="28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iyi niyet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 ve </a:t>
            </a:r>
            <a:r>
              <a:rPr lang="tr-TR" sz="28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 birliği 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içinde hareket etmesi gerektiğini açıkça vurgulamıştır. </a:t>
            </a:r>
            <a:endParaRPr lang="tr-TR" sz="28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indent="28829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Özellikle </a:t>
            </a:r>
            <a:r>
              <a:rPr lang="tr-TR" sz="28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sınır aşan çevresel zararların 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önlenmesi bakımından iş birliği ilkesi, uluslararası sorumluluk hukukunun tamamlayıcı bir unsuru olarak işlev görmektedir.</a:t>
            </a:r>
            <a:endParaRPr lang="tr-TR" sz="28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indent="28829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İş birliği aynı devlet içinde farklı idari makamlar, yerel yönetimler ve kamu kurumları arasında da </a:t>
            </a:r>
            <a:r>
              <a:rPr lang="tr-TR" sz="28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koordinasyon ve iş birliğini 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gerekli kılar.</a:t>
            </a:r>
            <a:endParaRPr lang="tr-TR" sz="28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indent="28829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Bilgi paylaşımı, ortak standartlar ve koordineli önlemler sayesinde çevresel zararların önlenmesi daha mümkün hâle gelir. </a:t>
            </a:r>
            <a:endParaRPr lang="tr-TR" sz="28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186453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30" y="157297"/>
            <a:ext cx="9404723" cy="686765"/>
          </a:xfrm>
        </p:spPr>
        <p:txBody>
          <a:bodyPr/>
          <a:lstStyle/>
          <a:p>
            <a:pPr algn="ctr">
              <a:lnSpc>
                <a:spcPct val="100000"/>
              </a:lnSpc>
              <a:defRPr sz="3200">
                <a:solidFill>
                  <a:srgbClr val="FFFF00"/>
                </a:solidFill>
                <a:latin typeface="Times New Roman"/>
              </a:defRPr>
            </a:pPr>
            <a:r>
              <a:rPr lang="tr-TR" b="1" dirty="0"/>
              <a:t>VIII</a:t>
            </a:r>
            <a:r>
              <a:rPr b="1" dirty="0"/>
              <a:t>. </a:t>
            </a:r>
            <a:r>
              <a:rPr lang="tr-TR" b="1" dirty="0"/>
              <a:t>İŞ BİRLİĞİ İLKESİ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9151" y="1209812"/>
            <a:ext cx="11788727" cy="4149980"/>
          </a:xfrm>
        </p:spPr>
        <p:txBody>
          <a:bodyPr>
            <a:noAutofit/>
          </a:bodyPr>
          <a:lstStyle/>
          <a:p>
            <a:pPr marL="0" indent="28829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Bununla birlikte, iş birliğinin </a:t>
            </a:r>
            <a:r>
              <a:rPr lang="tr-TR" sz="2800" b="1" u="sng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gönüllülük</a:t>
            </a:r>
            <a:r>
              <a:rPr lang="tr-TR" sz="2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esasına dayanması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ilkenin uygulamada </a:t>
            </a:r>
            <a:r>
              <a:rPr lang="tr-TR" sz="2800" b="1" u="sng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zayıflamasına</a:t>
            </a:r>
            <a:r>
              <a:rPr lang="tr-TR" sz="2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yol açabilmektedir.</a:t>
            </a:r>
            <a:endParaRPr lang="tr-TR" sz="2800" b="1" u="sng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indent="28829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Özellikle </a:t>
            </a:r>
            <a:r>
              <a:rPr lang="tr-TR" sz="28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devletlerin ekonomik ve siyasi çıkarları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iş birliğinin önünde engel oluşturabilmektedir.</a:t>
            </a:r>
            <a:endParaRPr lang="tr-TR" sz="28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indent="28829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 nedenle iş birliği ilkesinin etkili olabilmesi, bağlayıcı düzenlemeler ve güçlü denetim mekanizmalarıyla desteklenmesine bağlıdır.</a:t>
            </a:r>
            <a:endParaRPr lang="tr-TR" sz="28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471075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30" y="157297"/>
            <a:ext cx="9404723" cy="686765"/>
          </a:xfrm>
        </p:spPr>
        <p:txBody>
          <a:bodyPr/>
          <a:lstStyle/>
          <a:p>
            <a:pPr algn="ctr">
              <a:lnSpc>
                <a:spcPct val="100000"/>
              </a:lnSpc>
              <a:defRPr sz="3200">
                <a:solidFill>
                  <a:srgbClr val="FFFF00"/>
                </a:solidFill>
                <a:latin typeface="Times New Roman"/>
              </a:defRPr>
            </a:pPr>
            <a:r>
              <a:rPr lang="tr-TR" b="1" dirty="0"/>
              <a:t>VIII</a:t>
            </a:r>
            <a:r>
              <a:rPr b="1" dirty="0"/>
              <a:t>. </a:t>
            </a:r>
            <a:r>
              <a:rPr lang="tr-TR" b="1" dirty="0"/>
              <a:t>İŞ BİRLİĞİ İLKESİ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9151" y="829983"/>
            <a:ext cx="11788727" cy="4557943"/>
          </a:xfrm>
        </p:spPr>
        <p:txBody>
          <a:bodyPr>
            <a:noAutofit/>
          </a:bodyPr>
          <a:lstStyle/>
          <a:p>
            <a:pPr marL="0" indent="28829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Türk hukukunda iş birliği ilkesinin </a:t>
            </a:r>
            <a:r>
              <a:rPr lang="tr-TR" sz="28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 belirgin yansımaları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8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çok sayıda çevre sözleşmesine taraf olunmasında 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kendini gösterir.</a:t>
            </a:r>
            <a:endParaRPr lang="tr-TR" sz="28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indent="28829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Ulusal düzeyde ise, çevre yönetiminde merkezi idare, yerel yönetimler ve diğer kamu kurumları arasında </a:t>
            </a:r>
            <a:r>
              <a:rPr lang="tr-TR" sz="28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iş birliğini 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öngören düzenlemeler mevcuttur. </a:t>
            </a:r>
            <a:endParaRPr lang="tr-TR" sz="28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indent="28829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Ancak uygulamada </a:t>
            </a:r>
            <a:r>
              <a:rPr lang="tr-TR" sz="28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koordinasyon eksiklikleri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iş birliği ilkesinin etkinliğini sınırlayan başlıca sorunlardan biri olmaya devam etmektedir.</a:t>
            </a:r>
            <a:endParaRPr lang="tr-TR" sz="28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48582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30" y="157297"/>
            <a:ext cx="9404723" cy="686765"/>
          </a:xfrm>
        </p:spPr>
        <p:txBody>
          <a:bodyPr/>
          <a:lstStyle/>
          <a:p>
            <a:pPr algn="ctr">
              <a:lnSpc>
                <a:spcPct val="100000"/>
              </a:lnSpc>
              <a:defRPr sz="3200">
                <a:solidFill>
                  <a:srgbClr val="FFFF00"/>
                </a:solidFill>
                <a:latin typeface="Times New Roman"/>
              </a:defRPr>
            </a:pPr>
            <a:r>
              <a:rPr b="1" dirty="0"/>
              <a:t>I. </a:t>
            </a:r>
            <a:r>
              <a:rPr lang="tr-TR" b="1" dirty="0"/>
              <a:t>GENEL AÇIKLAMALAR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9151" y="703385"/>
            <a:ext cx="11788727" cy="5866227"/>
          </a:xfrm>
        </p:spPr>
        <p:txBody>
          <a:bodyPr>
            <a:normAutofit fontScale="92500" lnSpcReduction="20000"/>
          </a:bodyPr>
          <a:lstStyle/>
          <a:p>
            <a:pPr marL="12700" marR="12700" indent="288290" algn="just">
              <a:lnSpc>
                <a:spcPct val="120000"/>
              </a:lnSpc>
              <a:spcAft>
                <a:spcPts val="600"/>
              </a:spcAft>
            </a:pPr>
            <a:r>
              <a:rPr lang="tr-TR" sz="2800" b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1980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’li yıllarda ise, bu ilkeler çevre ile ilgili </a:t>
            </a:r>
            <a:r>
              <a:rPr lang="tr-TR" sz="2800" b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hukuki metinlere 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 girmiştir.</a:t>
            </a:r>
          </a:p>
          <a:p>
            <a:pPr marL="12700" marR="12700" indent="288290" algn="just">
              <a:lnSpc>
                <a:spcPct val="120000"/>
              </a:lnSpc>
              <a:spcAft>
                <a:spcPts val="600"/>
              </a:spcAft>
            </a:pPr>
            <a:r>
              <a:rPr lang="tr-TR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Hukuki metinlere giriş, ayrıca bu ilkelerin hukuki bağlayıcılığına ilişkin tartışmaları gündeme getirmiştir </a:t>
            </a:r>
            <a:endParaRPr lang="tr-TR" sz="28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12700" marR="12700" indent="288290" algn="just">
              <a:lnSpc>
                <a:spcPct val="120000"/>
              </a:lnSpc>
              <a:spcAft>
                <a:spcPts val="600"/>
              </a:spcAft>
            </a:pPr>
            <a:r>
              <a:rPr lang="tr-TR" sz="2800" b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AB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’nin kurucu antlaşmalarında da bu ilkelerin çoğuna yer verilmiş olması, bu ilkelerin </a:t>
            </a:r>
            <a:r>
              <a:rPr lang="tr-TR" sz="28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bağlayıcılığı konusundaki tereddütlerin en azından AB ülkelerinde terk edilmesini sağlamıştır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tr-TR" sz="28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12700" marR="139700" indent="288290" algn="just">
              <a:lnSpc>
                <a:spcPct val="120000"/>
              </a:lnSpc>
              <a:spcAft>
                <a:spcPts val="600"/>
              </a:spcAft>
            </a:pPr>
            <a:r>
              <a:rPr lang="tr-TR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 ilkeler, özellikle </a:t>
            </a:r>
            <a:r>
              <a:rPr lang="tr-TR" sz="2800" b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1990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’lı yıllardan itibaren Avrupa dışında da çok sayıda ülkenin çevre ile   ilgili düzenlemelerinde yer bulmuştur.</a:t>
            </a:r>
          </a:p>
          <a:p>
            <a:pPr marL="12700" marR="139700" indent="288290" algn="just">
              <a:lnSpc>
                <a:spcPct val="120000"/>
              </a:lnSpc>
              <a:spcAft>
                <a:spcPts val="600"/>
              </a:spcAft>
            </a:pPr>
            <a:r>
              <a:rPr lang="tr-TR" sz="3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 ilkelerinin dünya çapında yaygınlık kazanmasında, ayrıca bu ilkelere yer veren </a:t>
            </a:r>
            <a:r>
              <a:rPr lang="tr-TR" sz="3000" b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uluslararası metinler </a:t>
            </a:r>
            <a:r>
              <a:rPr lang="tr-TR" sz="3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 </a:t>
            </a:r>
            <a:r>
              <a:rPr lang="tr-TR" sz="3000" b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uluslararası mahkeme kararları</a:t>
            </a:r>
            <a:r>
              <a:rPr lang="tr-TR" sz="3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da etkili olmuştur. </a:t>
            </a:r>
            <a:endParaRPr lang="tr-TR" sz="30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12700" marR="139700" indent="288290" algn="just">
              <a:lnSpc>
                <a:spcPct val="120000"/>
              </a:lnSpc>
              <a:spcAft>
                <a:spcPts val="600"/>
              </a:spcAft>
            </a:pPr>
            <a:endParaRPr lang="tr-TR" sz="28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2760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30" y="157297"/>
            <a:ext cx="9404723" cy="686765"/>
          </a:xfrm>
        </p:spPr>
        <p:txBody>
          <a:bodyPr/>
          <a:lstStyle/>
          <a:p>
            <a:pPr algn="ctr">
              <a:lnSpc>
                <a:spcPct val="100000"/>
              </a:lnSpc>
              <a:defRPr sz="3200">
                <a:solidFill>
                  <a:srgbClr val="FFFF00"/>
                </a:solidFill>
                <a:latin typeface="Times New Roman"/>
              </a:defRPr>
            </a:pPr>
            <a:r>
              <a:rPr b="1" dirty="0"/>
              <a:t>I. </a:t>
            </a:r>
            <a:r>
              <a:rPr lang="tr-TR" b="1" dirty="0"/>
              <a:t>GENEL AÇIKLAMALAR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9151" y="956606"/>
            <a:ext cx="11788727" cy="5359790"/>
          </a:xfrm>
        </p:spPr>
        <p:txBody>
          <a:bodyPr>
            <a:noAutofit/>
          </a:bodyPr>
          <a:lstStyle/>
          <a:p>
            <a:pPr marL="12700" marR="139700" indent="288290" algn="just">
              <a:lnSpc>
                <a:spcPct val="120000"/>
              </a:lnSpc>
              <a:spcAft>
                <a:spcPts val="600"/>
              </a:spcAft>
            </a:pPr>
            <a:r>
              <a:rPr lang="tr-TR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Günümüzde artık </a:t>
            </a:r>
            <a:r>
              <a:rPr lang="tr-TR" sz="28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birçok ülkenin </a:t>
            </a:r>
            <a:r>
              <a:rPr lang="tr-TR" sz="2800" b="1" u="sng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çevre yasalarında </a:t>
            </a:r>
            <a:r>
              <a:rPr lang="tr-TR" sz="28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 ilkelere açık veya örtülü bir biçimde yer verilmektedir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tr-TR" sz="28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12700" marR="139700" indent="288290" algn="just">
              <a:lnSpc>
                <a:spcPct val="120000"/>
              </a:lnSpc>
              <a:spcAft>
                <a:spcPts val="600"/>
              </a:spcAft>
            </a:pPr>
            <a:r>
              <a:rPr lang="tr-TR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Bunun yanı sıra, bu ilkelere </a:t>
            </a:r>
            <a:r>
              <a:rPr lang="tr-TR" sz="2800" b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anayasal düzeyde 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 yer verildiği görülmektedir. </a:t>
            </a:r>
            <a:r>
              <a:rPr lang="tr-TR" sz="2800" b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Ör: 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2005 yılında Fransız Anayasası’na eklenen Çevre Şartı</a:t>
            </a:r>
            <a:r>
              <a:rPr lang="tr-TR" sz="2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tr-TR" sz="28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Charte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8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l'environnement</a:t>
            </a:r>
            <a:r>
              <a:rPr lang="tr-TR" sz="2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dikkat çekmektedir.</a:t>
            </a:r>
            <a:endParaRPr lang="tr-TR" sz="28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5400" marR="228600" indent="288290" algn="just">
              <a:lnSpc>
                <a:spcPct val="120000"/>
              </a:lnSpc>
              <a:spcAft>
                <a:spcPts val="600"/>
              </a:spcAft>
            </a:pPr>
            <a:r>
              <a:rPr lang="tr-TR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Çevre ile ilgili gerek </a:t>
            </a:r>
            <a:r>
              <a:rPr lang="tr-TR" sz="2800" b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ulusal 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gerek </a:t>
            </a:r>
            <a:r>
              <a:rPr lang="tr-TR" sz="2800" b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bölgesel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gerekse </a:t>
            </a:r>
            <a:r>
              <a:rPr lang="tr-TR" sz="2800" b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uluslararası 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nitelikteki birçok metinde </a:t>
            </a:r>
            <a:r>
              <a:rPr lang="tr-TR" sz="28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 ilkelere rastlamanın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mümkün olması nedeniyle, çevre hukukunun </a:t>
            </a:r>
            <a:r>
              <a:rPr lang="tr-TR" sz="2800" b="1" u="sng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temel ilkelerinin evrensel düzeyde </a:t>
            </a:r>
            <a:r>
              <a:rPr lang="tr-TR" sz="28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kabul gören ilkeler haline geldiğini gösterir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tr-TR" sz="28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6983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30" y="157297"/>
            <a:ext cx="9404723" cy="686765"/>
          </a:xfrm>
        </p:spPr>
        <p:txBody>
          <a:bodyPr/>
          <a:lstStyle/>
          <a:p>
            <a:pPr algn="ctr">
              <a:lnSpc>
                <a:spcPct val="100000"/>
              </a:lnSpc>
              <a:defRPr sz="3200">
                <a:solidFill>
                  <a:srgbClr val="FFFF00"/>
                </a:solidFill>
                <a:latin typeface="Times New Roman"/>
              </a:defRPr>
            </a:pPr>
            <a:r>
              <a:rPr lang="tr-TR" b="1" dirty="0"/>
              <a:t>I</a:t>
            </a:r>
            <a:r>
              <a:rPr b="1" dirty="0"/>
              <a:t>I. </a:t>
            </a:r>
            <a:r>
              <a:rPr lang="tr-TR" b="1" dirty="0"/>
              <a:t>ÖNLEME İLKESİ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9151" y="717450"/>
            <a:ext cx="11788727" cy="5983253"/>
          </a:xfrm>
        </p:spPr>
        <p:txBody>
          <a:bodyPr>
            <a:noAutofit/>
          </a:bodyPr>
          <a:lstStyle/>
          <a:p>
            <a:pPr marL="25400" marR="228600" indent="288290" algn="just">
              <a:lnSpc>
                <a:spcPct val="120000"/>
              </a:lnSpc>
              <a:spcBef>
                <a:spcPts val="600"/>
              </a:spcBef>
            </a:pPr>
            <a:r>
              <a:rPr lang="tr-TR" sz="2800" b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Önleme ilkesi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günümüzde </a:t>
            </a:r>
            <a:r>
              <a:rPr lang="tr-TR" sz="2800" b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çevre hukukuna temel oluşturan 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 önemli ilkelerden biridir.</a:t>
            </a:r>
            <a:endParaRPr lang="tr-TR" sz="28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25400" marR="228600" indent="288290" algn="just">
              <a:lnSpc>
                <a:spcPct val="120000"/>
              </a:lnSpc>
              <a:spcBef>
                <a:spcPts val="600"/>
              </a:spcBef>
            </a:pPr>
            <a:r>
              <a:rPr lang="tr-TR" sz="2800" b="1" i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 ilke </a:t>
            </a:r>
            <a:r>
              <a:rPr lang="tr-TR" sz="2800" b="1" i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«Korumak tedavi etmekten daha iyidir» 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seklinde özetlenebilir.</a:t>
            </a:r>
          </a:p>
          <a:p>
            <a:pPr marL="25400" marR="228600" indent="288290" algn="just">
              <a:lnSpc>
                <a:spcPct val="120000"/>
              </a:lnSpc>
              <a:spcBef>
                <a:spcPts val="600"/>
              </a:spcBef>
            </a:pPr>
            <a:r>
              <a:rPr lang="tr-TR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 ilke, </a:t>
            </a:r>
            <a:r>
              <a:rPr lang="tr-TR" sz="28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çevre üzerinde olumsuz sonuçlar doğurabilecek faaliyetlerin olabilecek en erken aşamada engellenmesini 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amaçlar. </a:t>
            </a:r>
            <a:endParaRPr lang="tr-TR" sz="28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12700" marR="25400" indent="288290" algn="just">
              <a:lnSpc>
                <a:spcPct val="120000"/>
              </a:lnSpc>
              <a:spcBef>
                <a:spcPts val="600"/>
              </a:spcBef>
            </a:pPr>
            <a:r>
              <a:rPr lang="tr-TR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Doktrinde </a:t>
            </a:r>
            <a:r>
              <a:rPr lang="tr-TR" sz="2800" b="1" i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altın</a:t>
            </a:r>
            <a:r>
              <a:rPr lang="tr-TR" sz="2800" b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800" b="1" i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ilke</a:t>
            </a:r>
            <a:r>
              <a:rPr lang="tr-TR" sz="2800" b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olarak nitelendirilir.</a:t>
            </a:r>
          </a:p>
          <a:p>
            <a:pPr marL="12700" marR="25400" indent="288290" algn="just">
              <a:lnSpc>
                <a:spcPct val="120000"/>
              </a:lnSpc>
              <a:spcBef>
                <a:spcPts val="600"/>
              </a:spcBef>
            </a:pPr>
            <a:r>
              <a:rPr lang="tr-TR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Çevrenin korunması açısından çok önemli olan bu ilke, </a:t>
            </a:r>
            <a:r>
              <a:rPr lang="tr-TR" sz="28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çevre ile ilgili program veya bildirge niteliğindeki metinlerin yanı sıra ulusal, bölgesel ve uluslararası düzenlemelere de girmiştir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tr-TR" sz="28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12700" marR="25400" indent="288290" algn="just">
              <a:lnSpc>
                <a:spcPct val="120000"/>
              </a:lnSpc>
              <a:spcBef>
                <a:spcPts val="600"/>
              </a:spcBef>
            </a:pPr>
            <a:r>
              <a:rPr lang="tr-TR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Nitekim, AB'nin kurucu antlaşmalarında yer alır.</a:t>
            </a:r>
            <a:endParaRPr lang="tr-TR" sz="28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6996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30" y="157297"/>
            <a:ext cx="9404723" cy="686765"/>
          </a:xfrm>
        </p:spPr>
        <p:txBody>
          <a:bodyPr/>
          <a:lstStyle/>
          <a:p>
            <a:pPr algn="ctr">
              <a:lnSpc>
                <a:spcPct val="100000"/>
              </a:lnSpc>
              <a:defRPr sz="3200">
                <a:solidFill>
                  <a:srgbClr val="FFFF00"/>
                </a:solidFill>
                <a:latin typeface="Times New Roman"/>
              </a:defRPr>
            </a:pPr>
            <a:r>
              <a:rPr lang="tr-TR" b="1" dirty="0"/>
              <a:t>I</a:t>
            </a:r>
            <a:r>
              <a:rPr b="1" dirty="0"/>
              <a:t>I. </a:t>
            </a:r>
            <a:r>
              <a:rPr lang="tr-TR" b="1" dirty="0"/>
              <a:t>ÖNLEME İLKESİ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9151" y="717450"/>
            <a:ext cx="11788727" cy="5373861"/>
          </a:xfrm>
        </p:spPr>
        <p:txBody>
          <a:bodyPr>
            <a:noAutofit/>
          </a:bodyPr>
          <a:lstStyle/>
          <a:p>
            <a:pPr marL="12700" marR="25400" indent="288290" algn="just">
              <a:lnSpc>
                <a:spcPct val="120000"/>
              </a:lnSpc>
              <a:spcAft>
                <a:spcPts val="600"/>
              </a:spcAft>
            </a:pPr>
            <a:r>
              <a:rPr lang="tr-TR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Farklı ülkelerin anayasalarında da açık veya örtülü bir biçimde bu ilkeye yer verilmiştir. </a:t>
            </a:r>
            <a:endParaRPr lang="tr-TR" sz="28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12700" marR="25400" indent="288290" algn="just">
              <a:lnSpc>
                <a:spcPct val="120000"/>
              </a:lnSpc>
              <a:spcAft>
                <a:spcPts val="600"/>
              </a:spcAft>
            </a:pPr>
            <a:r>
              <a:rPr lang="tr-TR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Ulusal </a:t>
            </a:r>
            <a:r>
              <a:rPr lang="tr-TR" sz="2800" b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çevre yasalarında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çevresel kirliliğin önlenmesi gerektiği belirtilmektedir. </a:t>
            </a:r>
            <a:endParaRPr lang="tr-TR" sz="28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12700" marR="25400" indent="288290" algn="just">
              <a:lnSpc>
                <a:spcPct val="120000"/>
              </a:lnSpc>
              <a:spcAft>
                <a:spcPts val="600"/>
              </a:spcAft>
            </a:pPr>
            <a:r>
              <a:rPr lang="tr-TR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 yönüyle, </a:t>
            </a:r>
            <a:r>
              <a:rPr lang="tr-TR" sz="28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önleme ilkesinin çevre hukukunun evrenselliği tartışılmaz bir ilkesi olduğu söylenebilir.</a:t>
            </a:r>
          </a:p>
          <a:p>
            <a:pPr marL="12700" marR="25400" indent="288290" algn="just">
              <a:lnSpc>
                <a:spcPct val="120000"/>
              </a:lnSpc>
              <a:spcAft>
                <a:spcPts val="600"/>
              </a:spcAft>
            </a:pPr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Çevrenin korunması amacına yönelik yöntem ve araçların önemli bir kısmı önleme ilkesinin uygulamaya aktarılmasına yardım eder.</a:t>
            </a:r>
            <a:endParaRPr lang="tr-TR" sz="28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4504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30" y="157297"/>
            <a:ext cx="9404723" cy="686765"/>
          </a:xfrm>
        </p:spPr>
        <p:txBody>
          <a:bodyPr/>
          <a:lstStyle/>
          <a:p>
            <a:pPr algn="ctr">
              <a:lnSpc>
                <a:spcPct val="100000"/>
              </a:lnSpc>
              <a:defRPr sz="3200">
                <a:solidFill>
                  <a:srgbClr val="FFFF00"/>
                </a:solidFill>
                <a:latin typeface="Times New Roman"/>
              </a:defRPr>
            </a:pPr>
            <a:r>
              <a:rPr lang="tr-TR" b="1" dirty="0"/>
              <a:t>I</a:t>
            </a:r>
            <a:r>
              <a:rPr b="1" dirty="0"/>
              <a:t>I. </a:t>
            </a:r>
            <a:r>
              <a:rPr lang="tr-TR" b="1" dirty="0"/>
              <a:t>ÖNLEME İLKESİ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9151" y="717450"/>
            <a:ext cx="11788727" cy="6485208"/>
          </a:xfrm>
        </p:spPr>
        <p:txBody>
          <a:bodyPr>
            <a:noAutofit/>
          </a:bodyPr>
          <a:lstStyle/>
          <a:p>
            <a:pPr marL="0" marR="38100" indent="288290" algn="just">
              <a:lnSpc>
                <a:spcPct val="120000"/>
              </a:lnSpc>
              <a:spcBef>
                <a:spcPts val="600"/>
              </a:spcBef>
            </a:pPr>
            <a:r>
              <a:rPr lang="tr-TR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 ilkenin, farklı niteliğe sahip birçok yöntem ve araçla hayata geçirilmesi mümkündür. </a:t>
            </a:r>
            <a:endParaRPr lang="tr-TR" sz="28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marR="38100" indent="288290" algn="just">
              <a:lnSpc>
                <a:spcPct val="120000"/>
              </a:lnSpc>
              <a:spcBef>
                <a:spcPts val="600"/>
              </a:spcBef>
            </a:pPr>
            <a:r>
              <a:rPr lang="tr-TR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Bunlar; </a:t>
            </a:r>
            <a:r>
              <a:rPr lang="tr-TR" sz="2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Yasaklama, izne bağlama, planlama, çevresel etki değerlendirmesi, bildirim yükümlülükleri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ve </a:t>
            </a:r>
            <a:r>
              <a:rPr lang="tr-TR" sz="28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mevcut en iyi teknolojinin kullanılması 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yoluyla hayata geçirilir.</a:t>
            </a:r>
          </a:p>
          <a:p>
            <a:pPr marL="0" marR="76200" indent="288290" algn="just">
              <a:lnSpc>
                <a:spcPct val="120000"/>
              </a:lnSpc>
              <a:spcBef>
                <a:spcPts val="600"/>
              </a:spcBef>
            </a:pPr>
            <a:r>
              <a:rPr lang="tr-TR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Türkiye’nin Ulusal çevre mevzuatında yer alan birçok düzenlemede önleme ilkesine açık veya örtülü bir şekilde yer verilmektedir:</a:t>
            </a:r>
          </a:p>
          <a:p>
            <a:pPr marL="0" marR="76200" indent="0" algn="just">
              <a:lnSpc>
                <a:spcPct val="120000"/>
              </a:lnSpc>
              <a:spcBef>
                <a:spcPts val="600"/>
              </a:spcBef>
              <a:buNone/>
            </a:pPr>
            <a:r>
              <a:rPr lang="tr-TR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* 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Anayasanın 56. Maddesi</a:t>
            </a:r>
          </a:p>
          <a:p>
            <a:pPr marL="0" marR="76200" indent="0" algn="just">
              <a:lnSpc>
                <a:spcPct val="120000"/>
              </a:lnSpc>
              <a:spcBef>
                <a:spcPts val="600"/>
              </a:spcBef>
              <a:buNone/>
            </a:pPr>
            <a:r>
              <a:rPr lang="tr-TR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* Çevre Kanununun 2, 3 ve 8. Maddelerinde,</a:t>
            </a:r>
            <a:endParaRPr lang="tr-TR" sz="28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marR="76200" indent="0" algn="just">
              <a:lnSpc>
                <a:spcPct val="120000"/>
              </a:lnSpc>
              <a:spcBef>
                <a:spcPts val="600"/>
              </a:spcBef>
              <a:buNone/>
            </a:pPr>
            <a:r>
              <a:rPr lang="tr-TR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* </a:t>
            </a:r>
            <a:r>
              <a:rPr lang="tr-TR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Biyogüvenlik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Kanununda,</a:t>
            </a:r>
            <a:endParaRPr lang="tr-TR" sz="2800" b="1" dirty="0"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marR="76200" indent="0" algn="just">
              <a:lnSpc>
                <a:spcPct val="120000"/>
              </a:lnSpc>
              <a:spcBef>
                <a:spcPts val="600"/>
              </a:spcBef>
              <a:buNone/>
            </a:pPr>
            <a:r>
              <a:rPr lang="tr-TR" sz="28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  * </a:t>
            </a:r>
            <a:r>
              <a:rPr lang="tr-TR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Toprak Koruma ve Arazi Kullanımı Kanununda, vb.</a:t>
            </a:r>
            <a:endParaRPr lang="tr-TR" sz="2800" b="1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0614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İy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844</TotalTime>
  <Words>2959</Words>
  <Application>Microsoft Office PowerPoint</Application>
  <PresentationFormat>Özel</PresentationFormat>
  <Paragraphs>239</Paragraphs>
  <Slides>42</Slides>
  <Notes>22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42</vt:i4>
      </vt:variant>
    </vt:vector>
  </HeadingPairs>
  <TitlesOfParts>
    <vt:vector size="43" baseType="lpstr">
      <vt:lpstr>İyon</vt:lpstr>
      <vt:lpstr>ÇEVRE HUKUKUNUN TEMEL İLKELERİ</vt:lpstr>
      <vt:lpstr>Sunum Planı</vt:lpstr>
      <vt:lpstr>I. GENEL AÇIKLAMALAR</vt:lpstr>
      <vt:lpstr>I. GENEL AÇIKLAMALAR</vt:lpstr>
      <vt:lpstr>I. GENEL AÇIKLAMALAR</vt:lpstr>
      <vt:lpstr>I. GENEL AÇIKLAMALAR</vt:lpstr>
      <vt:lpstr>II. ÖNLEME İLKESİ</vt:lpstr>
      <vt:lpstr>II. ÖNLEME İLKESİ</vt:lpstr>
      <vt:lpstr>II. ÖNLEME İLKESİ</vt:lpstr>
      <vt:lpstr>III. İHTİYAT İLKESİ</vt:lpstr>
      <vt:lpstr>III. İHTİYAT İLKESİ</vt:lpstr>
      <vt:lpstr>III. İHTİYAT İLKESİ</vt:lpstr>
      <vt:lpstr>III. İHTİYAT İLKESİ</vt:lpstr>
      <vt:lpstr>III. İHTİYAT İLKESİ</vt:lpstr>
      <vt:lpstr>III. İHTİYAT İLKESİ</vt:lpstr>
      <vt:lpstr>III. İHTİYAT İLKESİ</vt:lpstr>
      <vt:lpstr>III. İHTİYAT İLKESİ</vt:lpstr>
      <vt:lpstr>IV. KİRLETEN ÖDER İLKESİ</vt:lpstr>
      <vt:lpstr>IV. KİRLETEN ÖDER İLKESİ</vt:lpstr>
      <vt:lpstr>IV. KİRLETEN ÖDER İLKESİ</vt:lpstr>
      <vt:lpstr>V. SÜRDÜRÜLEBİLİR KALKINMA İLKESİ</vt:lpstr>
      <vt:lpstr>V. SÜRDÜRÜLEBİLİR KALKINMA İLKESİ</vt:lpstr>
      <vt:lpstr>V. SÜRDÜRÜLEBİLİR KALKINMA İLKESİ</vt:lpstr>
      <vt:lpstr>V. SÜRDÜRÜLEBİLİR KALKINMA İLKESİ</vt:lpstr>
      <vt:lpstr>V. SÜRDÜRÜLEBİLİR KALKINMA İLKESİ</vt:lpstr>
      <vt:lpstr>V. SÜRDÜRÜLEBİLİR KALKINMA İLKESİ</vt:lpstr>
      <vt:lpstr>V. SÜRDÜRÜLEBİLİR KALKINMA İLKESİ</vt:lpstr>
      <vt:lpstr>V. SÜRDÜRÜLEBİLİR KALKINMA İLKESİ</vt:lpstr>
      <vt:lpstr>VI. KATILIM İLKESİ</vt:lpstr>
      <vt:lpstr>VI. KATILIM İLKESİ</vt:lpstr>
      <vt:lpstr>VI. KATILIM İLKESİ</vt:lpstr>
      <vt:lpstr>VI. KATILIM İLKESİ</vt:lpstr>
      <vt:lpstr>VI. KATILIM İLKESİ</vt:lpstr>
      <vt:lpstr>VII. ENTEGRASYON İLKESİ</vt:lpstr>
      <vt:lpstr>VII. ENTEGRASYON İLKESİ</vt:lpstr>
      <vt:lpstr>VII. ENTEGRASYON İLKESİ</vt:lpstr>
      <vt:lpstr>VII. ENTEGRASYON İLKESİ</vt:lpstr>
      <vt:lpstr>VII. ENTEGRASYON İLKESİ</vt:lpstr>
      <vt:lpstr>VIII. İŞ BİRLİĞİ İLKESİ</vt:lpstr>
      <vt:lpstr>VIII. İŞ BİRLİĞİ İLKESİ</vt:lpstr>
      <vt:lpstr>VIII. İŞ BİRLİĞİ İLKESİ</vt:lpstr>
      <vt:lpstr>VIII. İŞ BİRLİĞİ İLKESİ</vt:lpstr>
    </vt:vector>
  </TitlesOfParts>
  <Company>SilentAll Team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KÜRESEL ISINMA VE İKLİM DEĞİŞİKLİĞİ</dc:title>
  <dc:creator>Mustafa</dc:creator>
  <cp:lastModifiedBy>Sami DOGRU</cp:lastModifiedBy>
  <cp:revision>74</cp:revision>
  <dcterms:created xsi:type="dcterms:W3CDTF">2014-04-19T23:12:32Z</dcterms:created>
  <dcterms:modified xsi:type="dcterms:W3CDTF">2026-01-08T08:28:01Z</dcterms:modified>
</cp:coreProperties>
</file>