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88" r:id="rId2"/>
    <p:sldId id="300" r:id="rId3"/>
    <p:sldId id="301" r:id="rId4"/>
    <p:sldId id="302" r:id="rId5"/>
    <p:sldId id="303" r:id="rId6"/>
    <p:sldId id="304" r:id="rId7"/>
    <p:sldId id="305" r:id="rId8"/>
    <p:sldId id="289" r:id="rId9"/>
    <p:sldId id="307" r:id="rId10"/>
    <p:sldId id="308" r:id="rId11"/>
    <p:sldId id="292" r:id="rId12"/>
    <p:sldId id="309" r:id="rId13"/>
    <p:sldId id="314" r:id="rId14"/>
    <p:sldId id="315" r:id="rId15"/>
    <p:sldId id="310" r:id="rId16"/>
    <p:sldId id="316" r:id="rId17"/>
    <p:sldId id="317" r:id="rId18"/>
    <p:sldId id="326" r:id="rId19"/>
    <p:sldId id="327" r:id="rId20"/>
    <p:sldId id="318" r:id="rId21"/>
    <p:sldId id="319" r:id="rId22"/>
    <p:sldId id="321" r:id="rId23"/>
    <p:sldId id="322" r:id="rId24"/>
    <p:sldId id="324" r:id="rId25"/>
    <p:sldId id="323" r:id="rId26"/>
    <p:sldId id="325" r:id="rId27"/>
    <p:sldId id="328" r:id="rId28"/>
    <p:sldId id="329" r:id="rId29"/>
    <p:sldId id="330" r:id="rId30"/>
    <p:sldId id="298" r:id="rId31"/>
    <p:sldId id="331" r:id="rId32"/>
    <p:sldId id="260" r:id="rId33"/>
    <p:sldId id="263" r:id="rId34"/>
    <p:sldId id="264" r:id="rId35"/>
    <p:sldId id="262" r:id="rId36"/>
    <p:sldId id="267" r:id="rId37"/>
    <p:sldId id="270" r:id="rId38"/>
    <p:sldId id="271" r:id="rId39"/>
    <p:sldId id="268" r:id="rId40"/>
    <p:sldId id="272" r:id="rId41"/>
    <p:sldId id="274" r:id="rId42"/>
    <p:sldId id="275" r:id="rId43"/>
    <p:sldId id="276" r:id="rId44"/>
    <p:sldId id="279" r:id="rId45"/>
    <p:sldId id="278" r:id="rId46"/>
    <p:sldId id="277" r:id="rId47"/>
    <p:sldId id="281" r:id="rId48"/>
    <p:sldId id="282" r:id="rId49"/>
    <p:sldId id="283" r:id="rId50"/>
    <p:sldId id="284" r:id="rId51"/>
    <p:sldId id="285" r:id="rId52"/>
    <p:sldId id="287" r:id="rId53"/>
    <p:sldId id="286" r:id="rId54"/>
    <p:sldId id="261" r:id="rId55"/>
    <p:sldId id="265"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634" y="-8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E1129-7EC7-423A-8B49-31A079FCEFF1}" type="datetimeFigureOut">
              <a:rPr lang="tr-TR" smtClean="0"/>
              <a:t>27.03.2018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E6048-467D-4549-A76D-9EE0DCD9EA16}" type="slidenum">
              <a:rPr lang="tr-TR" smtClean="0"/>
              <a:t>‹#›</a:t>
            </a:fld>
            <a:endParaRPr lang="tr-TR"/>
          </a:p>
        </p:txBody>
      </p:sp>
    </p:spTree>
    <p:extLst>
      <p:ext uri="{BB962C8B-B14F-4D97-AF65-F5344CB8AC3E}">
        <p14:creationId xmlns:p14="http://schemas.microsoft.com/office/powerpoint/2010/main" val="178757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38</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27.03.2018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27.03.2018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27.03.2018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27.03.2018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27.03.2018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27.03.2018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27.03.2018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27.03.2018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27.03.2018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27.03.2018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27.03.2018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27.03.2018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08920"/>
            <a:ext cx="8229600" cy="11430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14349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smtClean="0"/>
              <a:t>formülle hesaplamalar</a:t>
            </a:r>
            <a:endParaRPr lang="en-US" dirty="0"/>
          </a:p>
        </p:txBody>
      </p:sp>
    </p:spTree>
    <p:extLst>
      <p:ext uri="{BB962C8B-B14F-4D97-AF65-F5344CB8AC3E}">
        <p14:creationId xmlns:p14="http://schemas.microsoft.com/office/powerpoint/2010/main" val="164896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25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4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66875"/>
            <a:ext cx="8208911" cy="485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31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p:txBody>
          <a:bodyPr>
            <a:normAutofit fontScale="55000" lnSpcReduction="20000"/>
          </a:bodyPr>
          <a:lstStyle/>
          <a:p>
            <a:r>
              <a:rPr lang="tr-TR" dirty="0"/>
              <a:t>En uygun örneklem büyüklüğü, </a:t>
            </a:r>
            <a:r>
              <a:rPr lang="tr-TR" b="1" i="1" dirty="0"/>
              <a:t>araştırmanın amaçlarına göre ve mevcut sınırlandırıcı faktörlere göre değişir. </a:t>
            </a:r>
            <a:r>
              <a:rPr lang="tr-TR" dirty="0"/>
              <a:t>Bu faktörler şu şekilde sıralanabilir (Arıkan, 2004, s.152):</a:t>
            </a:r>
            <a:endParaRPr lang="en-US" dirty="0"/>
          </a:p>
          <a:p>
            <a:r>
              <a:rPr lang="tr-TR" dirty="0"/>
              <a:t>1. Önceden belirlenen sabit bir örnekleme oranına göre örneklem büyüklüğünün tayin edilmesi. n/N=%1 oranının kararlaştırılarak evrenin %1’inin seçilmesi.</a:t>
            </a:r>
            <a:endParaRPr lang="en-US" dirty="0"/>
          </a:p>
          <a:p>
            <a:r>
              <a:rPr lang="tr-TR" dirty="0"/>
              <a:t>2. Zaman faktörünün dikkate alınarak örneklem büyüklüğünün tayini. Örneklemenin 30 günde tamamlanması zorunlu ise ve günde 50 anket yapılabilecekse örneklem büyüklüğü 1500 olacaktır.</a:t>
            </a:r>
            <a:endParaRPr lang="en-US" dirty="0"/>
          </a:p>
          <a:p>
            <a:r>
              <a:rPr lang="tr-TR" dirty="0"/>
              <a:t>3. Sınırlı olan mali kaynaklara göre örneklem büyüklüğünün belirlenmesi. Bir anketin maliyeti 50 kuruş ise ve eldeki fon 1000 lira ise, örneklem büyüklüğü 1000/0,50 = 2000 alınacak demektir.</a:t>
            </a:r>
            <a:endParaRPr lang="en-US" dirty="0"/>
          </a:p>
          <a:p>
            <a:r>
              <a:rPr lang="tr-TR" dirty="0"/>
              <a:t>4. Örnekleme anketinde gerekli çalışan sayısı sınırlı ise, örneklem büyüklüğünün ona göre belirlenmesi gerekebilir. Örneğin, konuyla ilgili 50 kişi eğitim görmüşse ve her anketörün iş hacmi 30 anket olarak belirlenmişse, örneklem büyüklüğü 1500 kadar alınacaktır.</a:t>
            </a:r>
            <a:endParaRPr lang="en-US" dirty="0"/>
          </a:p>
          <a:p>
            <a:r>
              <a:rPr lang="tr-TR" dirty="0"/>
              <a:t>5. Araştırma sonuçlarının doğruluğunun ve güvenilirliğinin sınırlayıcı unsur olarak alınması. Burada istatistiksel olarak kabul edilebilen hatanın büyüklüğü ve güvenilirlik derecesi esas alınır. </a:t>
            </a:r>
            <a:endParaRPr lang="en-US" dirty="0"/>
          </a:p>
          <a:p>
            <a:endParaRPr lang="en-US" dirty="0"/>
          </a:p>
        </p:txBody>
      </p:sp>
    </p:spTree>
    <p:extLst>
      <p:ext uri="{BB962C8B-B14F-4D97-AF65-F5344CB8AC3E}">
        <p14:creationId xmlns:p14="http://schemas.microsoft.com/office/powerpoint/2010/main" val="93865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2348880"/>
            <a:ext cx="6012160"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17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5" y="1650834"/>
            <a:ext cx="6238825" cy="308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693272"/>
            <a:ext cx="2314178" cy="136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60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 Olasılıklı olmayan (tesadüfi olmayan-seçkisiz olamayan): </a:t>
            </a:r>
          </a:p>
          <a:p>
            <a:r>
              <a:rPr lang="tr-TR" dirty="0"/>
              <a:t> </a:t>
            </a:r>
            <a:r>
              <a:rPr lang="tr-TR" dirty="0" smtClean="0"/>
              <a:t>Olasılıklı (tesadüfi-seçkisiz)</a:t>
            </a:r>
          </a:p>
          <a:p>
            <a:pPr marL="0" indent="0">
              <a:buNone/>
            </a:pPr>
            <a:r>
              <a:rPr lang="tr-TR" b="1" i="1" dirty="0" smtClean="0"/>
              <a:t>Olasılıklı, </a:t>
            </a:r>
            <a:r>
              <a:rPr lang="tr-TR" sz="2400" dirty="0" smtClean="0"/>
              <a:t>evreni </a:t>
            </a:r>
            <a:r>
              <a:rPr lang="tr-TR" sz="2400" dirty="0"/>
              <a:t>oluşturan birimlerin hepsine eşit seçilebilme şansının verildiği örnekleme türüdür</a:t>
            </a:r>
            <a:r>
              <a:rPr lang="tr-TR" sz="2400" dirty="0" smtClean="0"/>
              <a:t>.</a:t>
            </a:r>
          </a:p>
          <a:p>
            <a:pPr marL="0" indent="0">
              <a:buNone/>
            </a:pPr>
            <a:r>
              <a:rPr lang="tr-TR" sz="2400" dirty="0" smtClean="0"/>
              <a:t> </a:t>
            </a:r>
            <a:r>
              <a:rPr lang="tr-TR" sz="2400" dirty="0"/>
              <a:t>Evreni temsil etmek amacıyla seçilecek örneğe girecek birimlerin tesadüfi olarak seçilemeyip </a:t>
            </a:r>
            <a:r>
              <a:rPr lang="tr-TR" sz="2400" i="1" u="sng" dirty="0"/>
              <a:t>araştırmacının </a:t>
            </a:r>
            <a:r>
              <a:rPr lang="tr-TR" sz="2400" b="1" i="1" u="sng" dirty="0"/>
              <a:t>kendi inisiyatifi ile seçtiği </a:t>
            </a:r>
            <a:r>
              <a:rPr lang="tr-TR" sz="2400" i="1" u="sng" dirty="0"/>
              <a:t>birimlerden oluşan örneklemeler ise </a:t>
            </a:r>
            <a:r>
              <a:rPr lang="tr-TR" sz="2400" b="1" i="1" u="sng" dirty="0"/>
              <a:t>olasılıklı olmayan örneklemelerdir </a:t>
            </a:r>
            <a:r>
              <a:rPr lang="tr-TR" sz="2400" dirty="0"/>
              <a:t>(Yazıcıoğlu ve Erdoğan, 2004</a:t>
            </a:r>
            <a:r>
              <a:rPr lang="tr-TR" sz="2400" dirty="0" smtClean="0"/>
              <a:t>).</a:t>
            </a:r>
          </a:p>
          <a:p>
            <a:pPr marL="0" indent="0">
              <a:buNone/>
            </a:pPr>
            <a:r>
              <a:rPr lang="tr-TR" sz="2400" dirty="0" smtClean="0"/>
              <a:t> </a:t>
            </a:r>
            <a:r>
              <a:rPr lang="tr-TR" sz="2400" dirty="0"/>
              <a:t>Olasılıklı örneklemede, olasılıklı olmayan örneklemeden farklı olarak </a:t>
            </a:r>
            <a:r>
              <a:rPr lang="tr-TR" sz="2400" b="1" i="1" dirty="0"/>
              <a:t>yapılan tahminlerin doğruluk derecesi ve hata payları istatistik olarak hesaplanabilir </a:t>
            </a:r>
            <a:r>
              <a:rPr lang="tr-TR" sz="2400" dirty="0"/>
              <a:t>(Arıkan, 2004, s.140).</a:t>
            </a:r>
            <a:endParaRPr lang="tr-TR" sz="2400" dirty="0" smtClean="0"/>
          </a:p>
          <a:p>
            <a:endParaRPr lang="en-US" dirty="0"/>
          </a:p>
        </p:txBody>
      </p:sp>
    </p:spTree>
    <p:extLst>
      <p:ext uri="{BB962C8B-B14F-4D97-AF65-F5344CB8AC3E}">
        <p14:creationId xmlns:p14="http://schemas.microsoft.com/office/powerpoint/2010/main" val="337212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3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820688"/>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05595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Tree>
    <p:extLst>
      <p:ext uri="{BB962C8B-B14F-4D97-AF65-F5344CB8AC3E}">
        <p14:creationId xmlns:p14="http://schemas.microsoft.com/office/powerpoint/2010/main" val="111389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a:t>	Bu 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40669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r>
              <a:rPr lang="tr-TR" dirty="0" smtClean="0"/>
              <a:t>Daha </a:t>
            </a:r>
            <a:r>
              <a:rPr lang="tr-TR" dirty="0"/>
              <a:t>sonra evrendeki elemanlar sıraya dizilir ve bu orana göre sıra numarası verilir. </a:t>
            </a:r>
            <a:endParaRPr lang="tr-TR" dirty="0" smtClean="0"/>
          </a:p>
          <a:p>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33838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90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p:txBody>
          <a:bodyPr>
            <a:normAutofit fontScale="55000" lnSpcReduction="20000"/>
          </a:bodyPr>
          <a:lstStyle/>
          <a:p>
            <a:r>
              <a:rPr lang="tr-TR" dirty="0" smtClean="0"/>
              <a:t>Tabakalı </a:t>
            </a:r>
            <a:r>
              <a:rPr lang="tr-TR" dirty="0"/>
              <a:t>örnekleme, </a:t>
            </a:r>
            <a:r>
              <a:rPr lang="tr-TR" b="1" i="1" dirty="0"/>
              <a:t>sınırları belirlenmiş bir evrende alt tabakalar veya alt birim gruplarının var olduğu durumlarda kullanılır</a:t>
            </a:r>
            <a:r>
              <a:rPr lang="tr-TR" dirty="0"/>
              <a:t>. Burada önemli olan, evren içindeki alt tabakaların varlığından yola çıkarak evren üzerinde çalışmaktır (Yıldırım ve Şimşek, 2005, s.105).</a:t>
            </a:r>
            <a:endParaRPr lang="en-US" dirty="0"/>
          </a:p>
          <a:p>
            <a:r>
              <a:rPr lang="tr-TR" i="1" dirty="0" smtClean="0"/>
              <a:t>Örneğin</a:t>
            </a:r>
            <a:r>
              <a:rPr lang="tr-TR"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dirty="0" smtClean="0"/>
              <a:t>.</a:t>
            </a:r>
          </a:p>
          <a:p>
            <a:r>
              <a:rPr lang="tr-TR" dirty="0" smtClean="0"/>
              <a:t> </a:t>
            </a:r>
            <a:r>
              <a:rPr lang="tr-TR" dirty="0"/>
              <a:t>Yansız olarak bu araştırmacının elde edeceği örneklemde, herhangi bir sınıf düzeyindeki öğrenci sayısı diğer sınıf düzeylerine göre tesadüfen daha fazla veya daha az olabilir</a:t>
            </a:r>
            <a:r>
              <a:rPr lang="tr-TR" dirty="0" smtClean="0"/>
              <a:t>.</a:t>
            </a:r>
          </a:p>
          <a:p>
            <a:r>
              <a:rPr lang="tr-TR" dirty="0" smtClean="0"/>
              <a:t> </a:t>
            </a:r>
            <a:r>
              <a:rPr lang="tr-TR" dirty="0"/>
              <a:t>Bunu engellemek için araştırmacı, birden beşe kadar olan her sınıf düzeyini evrenin alt tabakaları olarak düşünerek ve her tabakadan belli sayıda öğrenci çekerek örneklemini oluşturabilir</a:t>
            </a:r>
            <a:r>
              <a:rPr lang="tr-TR" dirty="0" smtClean="0"/>
              <a:t>.</a:t>
            </a:r>
          </a:p>
          <a:p>
            <a:r>
              <a:rPr lang="tr-TR" dirty="0" smtClean="0"/>
              <a:t> </a:t>
            </a:r>
            <a:r>
              <a:rPr lang="tr-TR" dirty="0"/>
              <a:t>Bu şekilde toplam örneklem içinde her sınıf eşit düzeyde veya evrendeki oranı ölçüsünde temsil edilebilir. Böylelikle, elde edilecek bulguların evreni temsil etme gücü de o ölçüde artar. </a:t>
            </a:r>
            <a:endParaRPr lang="tr-TR" dirty="0" smtClean="0"/>
          </a:p>
          <a:p>
            <a:r>
              <a:rPr lang="tr-TR" dirty="0" smtClean="0"/>
              <a:t>Saptanan </a:t>
            </a:r>
            <a:r>
              <a:rPr lang="tr-TR" dirty="0"/>
              <a:t>alt tabakalardan örneklemler basit </a:t>
            </a:r>
            <a:r>
              <a:rPr lang="tr-TR" dirty="0" smtClean="0"/>
              <a:t>tesadüfi ya da sistematik  </a:t>
            </a:r>
            <a:r>
              <a:rPr lang="tr-TR" dirty="0"/>
              <a:t>örnekleme ile seçilebilir (Yıldırım ve Şimşek, 2005, s.105). </a:t>
            </a:r>
            <a:endParaRPr lang="en-US" dirty="0"/>
          </a:p>
          <a:p>
            <a:endParaRPr lang="en-US" dirty="0"/>
          </a:p>
        </p:txBody>
      </p:sp>
    </p:spTree>
    <p:extLst>
      <p:ext uri="{BB962C8B-B14F-4D97-AF65-F5344CB8AC3E}">
        <p14:creationId xmlns:p14="http://schemas.microsoft.com/office/powerpoint/2010/main" val="416987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53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p:txBody>
          <a:bodyPr>
            <a:normAutofit fontScale="70000" lnSpcReduction="20000"/>
          </a:bodyPr>
          <a:lstStyle/>
          <a:p>
            <a:r>
              <a:rPr lang="en-US" dirty="0" err="1" smtClean="0"/>
              <a:t>Kümelere</a:t>
            </a:r>
            <a:r>
              <a:rPr lang="en-US" dirty="0" smtClean="0"/>
              <a:t> </a:t>
            </a:r>
            <a:r>
              <a:rPr lang="en-US" dirty="0" err="1"/>
              <a:t>göre</a:t>
            </a:r>
            <a:r>
              <a:rPr lang="en-US" dirty="0"/>
              <a:t> </a:t>
            </a:r>
            <a:r>
              <a:rPr lang="en-US" dirty="0" err="1"/>
              <a:t>örnekleme</a:t>
            </a:r>
            <a:r>
              <a:rPr lang="en-US" dirty="0"/>
              <a:t> </a:t>
            </a:r>
            <a:r>
              <a:rPr lang="en-US" dirty="0" err="1"/>
              <a:t>yönteminde</a:t>
            </a:r>
            <a:r>
              <a:rPr lang="en-US" dirty="0"/>
              <a:t> </a:t>
            </a:r>
            <a:r>
              <a:rPr lang="en-US" dirty="0" err="1"/>
              <a:t>evren</a:t>
            </a:r>
            <a:r>
              <a:rPr lang="en-US" dirty="0"/>
              <a:t> </a:t>
            </a:r>
            <a:r>
              <a:rPr lang="en-US" dirty="0" err="1"/>
              <a:t>küme</a:t>
            </a:r>
            <a:r>
              <a:rPr lang="en-US" dirty="0"/>
              <a:t> </a:t>
            </a:r>
            <a:r>
              <a:rPr lang="en-US" dirty="0" err="1"/>
              <a:t>adı</a:t>
            </a:r>
            <a:r>
              <a:rPr lang="en-US" dirty="0"/>
              <a:t> </a:t>
            </a:r>
            <a:r>
              <a:rPr lang="en-US" dirty="0" err="1"/>
              <a:t>verilen</a:t>
            </a:r>
            <a:r>
              <a:rPr lang="en-US" dirty="0"/>
              <a:t> </a:t>
            </a:r>
            <a:r>
              <a:rPr lang="en-US" dirty="0" err="1"/>
              <a:t>gruplara</a:t>
            </a:r>
            <a:r>
              <a:rPr lang="en-US" dirty="0"/>
              <a:t> </a:t>
            </a:r>
            <a:r>
              <a:rPr lang="en-US" dirty="0" err="1"/>
              <a:t>ayrılır</a:t>
            </a:r>
            <a:r>
              <a:rPr lang="en-US" dirty="0"/>
              <a:t>, her </a:t>
            </a:r>
            <a:r>
              <a:rPr lang="en-US" dirty="0" err="1"/>
              <a:t>küme</a:t>
            </a:r>
            <a:r>
              <a:rPr lang="en-US" dirty="0"/>
              <a:t> </a:t>
            </a:r>
            <a:r>
              <a:rPr lang="en-US" dirty="0" err="1"/>
              <a:t>bir</a:t>
            </a:r>
            <a:r>
              <a:rPr lang="en-US" dirty="0"/>
              <a:t> </a:t>
            </a:r>
            <a:r>
              <a:rPr lang="en-US" dirty="0" err="1"/>
              <a:t>örnekleme</a:t>
            </a:r>
            <a:r>
              <a:rPr lang="en-US" dirty="0"/>
              <a:t> </a:t>
            </a:r>
            <a:r>
              <a:rPr lang="en-US" dirty="0" err="1"/>
              <a:t>birimi</a:t>
            </a:r>
            <a:r>
              <a:rPr lang="en-US" dirty="0"/>
              <a:t> </a:t>
            </a:r>
            <a:r>
              <a:rPr lang="en-US" dirty="0" err="1"/>
              <a:t>olarak</a:t>
            </a:r>
            <a:r>
              <a:rPr lang="en-US" dirty="0"/>
              <a:t> </a:t>
            </a:r>
            <a:r>
              <a:rPr lang="en-US" dirty="0" err="1"/>
              <a:t>tanımlanır</a:t>
            </a:r>
            <a:r>
              <a:rPr lang="en-US" dirty="0"/>
              <a:t>. </a:t>
            </a:r>
            <a:r>
              <a:rPr lang="en-US" dirty="0" err="1"/>
              <a:t>Tesadüfi</a:t>
            </a:r>
            <a:r>
              <a:rPr lang="en-US" dirty="0"/>
              <a:t> </a:t>
            </a:r>
            <a:r>
              <a:rPr lang="en-US" dirty="0" err="1"/>
              <a:t>olarak</a:t>
            </a:r>
            <a:r>
              <a:rPr lang="en-US" dirty="0"/>
              <a:t> </a:t>
            </a:r>
            <a:r>
              <a:rPr lang="en-US" dirty="0" err="1"/>
              <a:t>seçilen</a:t>
            </a:r>
            <a:r>
              <a:rPr lang="en-US" dirty="0"/>
              <a:t> </a:t>
            </a:r>
            <a:r>
              <a:rPr lang="en-US" dirty="0" err="1"/>
              <a:t>kümeler</a:t>
            </a:r>
            <a:r>
              <a:rPr lang="en-US" dirty="0"/>
              <a:t> </a:t>
            </a:r>
            <a:r>
              <a:rPr lang="en-US" dirty="0" err="1"/>
              <a:t>bir</a:t>
            </a:r>
            <a:r>
              <a:rPr lang="en-US" dirty="0"/>
              <a:t> </a:t>
            </a:r>
            <a:r>
              <a:rPr lang="en-US" dirty="0" err="1"/>
              <a:t>araya</a:t>
            </a:r>
            <a:r>
              <a:rPr lang="en-US" dirty="0"/>
              <a:t> </a:t>
            </a:r>
            <a:r>
              <a:rPr lang="en-US" dirty="0" err="1"/>
              <a:t>getirilerek</a:t>
            </a:r>
            <a:r>
              <a:rPr lang="en-US" dirty="0"/>
              <a:t> </a:t>
            </a:r>
            <a:r>
              <a:rPr lang="en-US" dirty="0" err="1"/>
              <a:t>örneklem</a:t>
            </a:r>
            <a:r>
              <a:rPr lang="en-US" dirty="0"/>
              <a:t> </a:t>
            </a:r>
            <a:r>
              <a:rPr lang="en-US" dirty="0" err="1"/>
              <a:t>oluşturulur</a:t>
            </a:r>
            <a:r>
              <a:rPr lang="en-US" dirty="0"/>
              <a:t> </a:t>
            </a:r>
            <a:r>
              <a:rPr lang="en-US" dirty="0" smtClean="0"/>
              <a:t>(</a:t>
            </a:r>
            <a:r>
              <a:rPr lang="en-US" dirty="0"/>
              <a:t>	</a:t>
            </a:r>
            <a:r>
              <a:rPr lang="en-US" dirty="0" err="1"/>
              <a:t>Evreni</a:t>
            </a:r>
            <a:r>
              <a:rPr lang="en-US" dirty="0"/>
              <a:t> </a:t>
            </a:r>
            <a:r>
              <a:rPr lang="en-US" dirty="0" err="1"/>
              <a:t>oluşturan</a:t>
            </a:r>
            <a:r>
              <a:rPr lang="en-US" dirty="0"/>
              <a:t> </a:t>
            </a:r>
            <a:r>
              <a:rPr lang="en-US" dirty="0" err="1"/>
              <a:t>elemanların</a:t>
            </a:r>
            <a:r>
              <a:rPr lang="en-US" dirty="0"/>
              <a:t> tam </a:t>
            </a:r>
            <a:r>
              <a:rPr lang="en-US" dirty="0" err="1"/>
              <a:t>olarak</a:t>
            </a:r>
            <a:r>
              <a:rPr lang="en-US" dirty="0"/>
              <a:t> </a:t>
            </a:r>
            <a:r>
              <a:rPr lang="en-US" dirty="0" err="1"/>
              <a:t>listelenemediği</a:t>
            </a:r>
            <a:r>
              <a:rPr lang="en-US" dirty="0"/>
              <a:t> </a:t>
            </a:r>
            <a:r>
              <a:rPr lang="en-US" dirty="0" err="1"/>
              <a:t>hallerde</a:t>
            </a:r>
            <a:r>
              <a:rPr lang="en-US" dirty="0"/>
              <a:t> </a:t>
            </a:r>
            <a:r>
              <a:rPr lang="en-US" dirty="0" err="1"/>
              <a:t>küme</a:t>
            </a:r>
            <a:r>
              <a:rPr lang="en-US" dirty="0"/>
              <a:t> </a:t>
            </a:r>
            <a:r>
              <a:rPr lang="en-US" dirty="0" err="1"/>
              <a:t>örneklemesinden</a:t>
            </a:r>
            <a:r>
              <a:rPr lang="en-US" dirty="0"/>
              <a:t> </a:t>
            </a:r>
            <a:r>
              <a:rPr lang="en-US" dirty="0" err="1"/>
              <a:t>yararlanılır</a:t>
            </a:r>
            <a:r>
              <a:rPr lang="en-US" dirty="0"/>
              <a:t>. </a:t>
            </a:r>
            <a:r>
              <a:rPr lang="en-US" dirty="0" err="1"/>
              <a:t>Özellikle</a:t>
            </a:r>
            <a:r>
              <a:rPr lang="en-US" dirty="0"/>
              <a:t> </a:t>
            </a:r>
            <a:r>
              <a:rPr lang="en-US" dirty="0" err="1"/>
              <a:t>ülke</a:t>
            </a:r>
            <a:r>
              <a:rPr lang="en-US" dirty="0"/>
              <a:t> </a:t>
            </a:r>
            <a:r>
              <a:rPr lang="en-US" dirty="0" err="1"/>
              <a:t>çapında</a:t>
            </a:r>
            <a:r>
              <a:rPr lang="en-US" dirty="0"/>
              <a:t> </a:t>
            </a:r>
            <a:r>
              <a:rPr lang="en-US" dirty="0" err="1"/>
              <a:t>yapılan</a:t>
            </a:r>
            <a:r>
              <a:rPr lang="en-US" dirty="0"/>
              <a:t> </a:t>
            </a:r>
            <a:r>
              <a:rPr lang="en-US" dirty="0" err="1"/>
              <a:t>araştırmalarda</a:t>
            </a:r>
            <a:r>
              <a:rPr lang="en-US" dirty="0"/>
              <a:t> </a:t>
            </a:r>
            <a:r>
              <a:rPr lang="en-US" dirty="0" err="1"/>
              <a:t>örnekleme</a:t>
            </a:r>
            <a:r>
              <a:rPr lang="en-US" dirty="0"/>
              <a:t> </a:t>
            </a:r>
            <a:r>
              <a:rPr lang="en-US" dirty="0" err="1"/>
              <a:t>girmesi</a:t>
            </a:r>
            <a:r>
              <a:rPr lang="en-US" dirty="0"/>
              <a:t> </a:t>
            </a:r>
            <a:r>
              <a:rPr lang="en-US" dirty="0" err="1"/>
              <a:t>gereken</a:t>
            </a:r>
            <a:r>
              <a:rPr lang="en-US" dirty="0"/>
              <a:t> </a:t>
            </a:r>
            <a:r>
              <a:rPr lang="en-US" dirty="0" err="1"/>
              <a:t>elemanlara</a:t>
            </a:r>
            <a:r>
              <a:rPr lang="en-US" dirty="0"/>
              <a:t> </a:t>
            </a:r>
            <a:r>
              <a:rPr lang="en-US" dirty="0" err="1"/>
              <a:t>ulaşmak</a:t>
            </a:r>
            <a:r>
              <a:rPr lang="en-US" dirty="0"/>
              <a:t> </a:t>
            </a:r>
            <a:r>
              <a:rPr lang="en-US" dirty="0" err="1"/>
              <a:t>genellikle</a:t>
            </a:r>
            <a:r>
              <a:rPr lang="en-US" dirty="0"/>
              <a:t> </a:t>
            </a:r>
            <a:r>
              <a:rPr lang="en-US" dirty="0" err="1"/>
              <a:t>güçtür</a:t>
            </a:r>
            <a:r>
              <a:rPr lang="en-US" dirty="0" smtClean="0"/>
              <a:t>.</a:t>
            </a:r>
            <a:endParaRPr lang="tr-TR" dirty="0" smtClean="0"/>
          </a:p>
          <a:p>
            <a:r>
              <a:rPr lang="en-US" dirty="0"/>
              <a:t>	</a:t>
            </a:r>
            <a:r>
              <a:rPr lang="en-US" b="1" i="1" dirty="0" err="1"/>
              <a:t>Örneğin</a:t>
            </a:r>
            <a:r>
              <a:rPr lang="en-US" b="1" i="1" dirty="0"/>
              <a:t>, </a:t>
            </a:r>
            <a:r>
              <a:rPr lang="en-US" b="1" i="1" dirty="0" err="1"/>
              <a:t>liselerde</a:t>
            </a:r>
            <a:r>
              <a:rPr lang="en-US" b="1" i="1" dirty="0"/>
              <a:t> </a:t>
            </a:r>
            <a:r>
              <a:rPr lang="en-US" b="1" i="1" dirty="0" err="1"/>
              <a:t>yapılacak</a:t>
            </a:r>
            <a:r>
              <a:rPr lang="en-US" b="1" i="1" dirty="0"/>
              <a:t> </a:t>
            </a:r>
            <a:r>
              <a:rPr lang="en-US" b="1" i="1" dirty="0" err="1"/>
              <a:t>bir</a:t>
            </a:r>
            <a:r>
              <a:rPr lang="en-US" b="1" i="1" dirty="0"/>
              <a:t> </a:t>
            </a:r>
            <a:r>
              <a:rPr lang="en-US" b="1" i="1" dirty="0" err="1"/>
              <a:t>araştırma</a:t>
            </a:r>
            <a:r>
              <a:rPr lang="en-US" b="1" i="1" dirty="0"/>
              <a:t> </a:t>
            </a:r>
            <a:r>
              <a:rPr lang="en-US" b="1" i="1" dirty="0" err="1"/>
              <a:t>örneklemi</a:t>
            </a:r>
            <a:r>
              <a:rPr lang="en-US" b="1" i="1" dirty="0"/>
              <a:t> </a:t>
            </a:r>
            <a:r>
              <a:rPr lang="en-US" b="1" i="1" dirty="0" err="1"/>
              <a:t>için</a:t>
            </a:r>
            <a:r>
              <a:rPr lang="en-US" b="1" i="1" dirty="0"/>
              <a:t>, </a:t>
            </a:r>
            <a:r>
              <a:rPr lang="en-US" b="1" i="1" dirty="0" err="1"/>
              <a:t>liselerde</a:t>
            </a:r>
            <a:r>
              <a:rPr lang="en-US" b="1" i="1" dirty="0"/>
              <a:t> </a:t>
            </a:r>
            <a:r>
              <a:rPr lang="en-US" b="1" i="1" dirty="0" err="1"/>
              <a:t>okuyan</a:t>
            </a:r>
            <a:r>
              <a:rPr lang="en-US" b="1" i="1" dirty="0"/>
              <a:t> </a:t>
            </a:r>
            <a:r>
              <a:rPr lang="en-US" b="1" i="1" dirty="0" err="1"/>
              <a:t>öğrencilerin</a:t>
            </a:r>
            <a:r>
              <a:rPr lang="en-US" b="1" i="1" dirty="0"/>
              <a:t> </a:t>
            </a:r>
            <a:r>
              <a:rPr lang="en-US" b="1" i="1" dirty="0" err="1"/>
              <a:t>listesi</a:t>
            </a:r>
            <a:r>
              <a:rPr lang="en-US" b="1" i="1" dirty="0"/>
              <a:t> </a:t>
            </a:r>
            <a:r>
              <a:rPr lang="en-US" b="1" i="1" dirty="0" err="1"/>
              <a:t>bulunsa</a:t>
            </a:r>
            <a:r>
              <a:rPr lang="en-US" b="1" i="1" dirty="0"/>
              <a:t> </a:t>
            </a:r>
            <a:r>
              <a:rPr lang="en-US" b="1" i="1" dirty="0" err="1"/>
              <a:t>dahi</a:t>
            </a:r>
            <a:r>
              <a:rPr lang="en-US" b="1" i="1" dirty="0"/>
              <a:t> </a:t>
            </a:r>
            <a:r>
              <a:rPr lang="en-US" b="1" i="1" dirty="0" err="1"/>
              <a:t>basit</a:t>
            </a:r>
            <a:r>
              <a:rPr lang="en-US" b="1" i="1" dirty="0"/>
              <a:t> </a:t>
            </a:r>
            <a:r>
              <a:rPr lang="en-US" b="1" i="1" dirty="0" err="1"/>
              <a:t>tesadüfi</a:t>
            </a:r>
            <a:r>
              <a:rPr lang="en-US" b="1" i="1" dirty="0"/>
              <a:t> </a:t>
            </a:r>
            <a:r>
              <a:rPr lang="en-US" b="1" i="1" dirty="0" err="1"/>
              <a:t>örnekleme</a:t>
            </a:r>
            <a:r>
              <a:rPr lang="en-US" b="1" i="1" dirty="0"/>
              <a:t> </a:t>
            </a:r>
            <a:r>
              <a:rPr lang="en-US" b="1" i="1" dirty="0" err="1"/>
              <a:t>ile</a:t>
            </a:r>
            <a:r>
              <a:rPr lang="en-US" b="1" i="1" dirty="0"/>
              <a:t> </a:t>
            </a:r>
            <a:r>
              <a:rPr lang="en-US" b="1" i="1" dirty="0" err="1"/>
              <a:t>alınacak</a:t>
            </a:r>
            <a:r>
              <a:rPr lang="en-US" b="1" i="1" dirty="0"/>
              <a:t> </a:t>
            </a:r>
            <a:r>
              <a:rPr lang="en-US" b="1" i="1" dirty="0" err="1"/>
              <a:t>örnek</a:t>
            </a:r>
            <a:r>
              <a:rPr lang="en-US" b="1" i="1" dirty="0"/>
              <a:t>, </a:t>
            </a:r>
            <a:r>
              <a:rPr lang="en-US" b="1" i="1" dirty="0" err="1"/>
              <a:t>topluluk</a:t>
            </a:r>
            <a:r>
              <a:rPr lang="en-US" b="1" i="1" dirty="0"/>
              <a:t> </a:t>
            </a:r>
            <a:r>
              <a:rPr lang="en-US" b="1" i="1" dirty="0" err="1"/>
              <a:t>içine</a:t>
            </a:r>
            <a:r>
              <a:rPr lang="en-US" b="1" i="1" dirty="0"/>
              <a:t> </a:t>
            </a:r>
            <a:r>
              <a:rPr lang="en-US" b="1" i="1" dirty="0" err="1"/>
              <a:t>dağınık</a:t>
            </a:r>
            <a:r>
              <a:rPr lang="en-US" b="1" i="1" dirty="0"/>
              <a:t> </a:t>
            </a:r>
            <a:r>
              <a:rPr lang="en-US" b="1" i="1" dirty="0" err="1"/>
              <a:t>olarak</a:t>
            </a:r>
            <a:r>
              <a:rPr lang="en-US" b="1" i="1" dirty="0"/>
              <a:t> </a:t>
            </a:r>
            <a:r>
              <a:rPr lang="en-US" b="1" i="1" dirty="0" err="1"/>
              <a:t>serpiştirilmiş</a:t>
            </a:r>
            <a:r>
              <a:rPr lang="en-US" b="1" i="1" dirty="0"/>
              <a:t> </a:t>
            </a:r>
            <a:r>
              <a:rPr lang="en-US" b="1" i="1" dirty="0" err="1"/>
              <a:t>olacağından</a:t>
            </a:r>
            <a:r>
              <a:rPr lang="en-US" b="1" i="1" dirty="0"/>
              <a:t> </a:t>
            </a:r>
            <a:r>
              <a:rPr lang="en-US" b="1" i="1" dirty="0" err="1"/>
              <a:t>örneğe</a:t>
            </a:r>
            <a:r>
              <a:rPr lang="en-US" b="1" i="1" dirty="0"/>
              <a:t> </a:t>
            </a:r>
            <a:r>
              <a:rPr lang="en-US" b="1" i="1" dirty="0" err="1"/>
              <a:t>çıkan</a:t>
            </a:r>
            <a:r>
              <a:rPr lang="en-US" b="1" i="1" dirty="0"/>
              <a:t> </a:t>
            </a:r>
            <a:r>
              <a:rPr lang="en-US" b="1" i="1" dirty="0" err="1"/>
              <a:t>birimlere</a:t>
            </a:r>
            <a:r>
              <a:rPr lang="en-US" b="1" i="1" dirty="0"/>
              <a:t> </a:t>
            </a:r>
            <a:r>
              <a:rPr lang="en-US" b="1" i="1" dirty="0" err="1"/>
              <a:t>ulaşmak</a:t>
            </a:r>
            <a:r>
              <a:rPr lang="en-US" b="1" i="1" dirty="0"/>
              <a:t> </a:t>
            </a:r>
            <a:r>
              <a:rPr lang="en-US" b="1" i="1" dirty="0" err="1"/>
              <a:t>güçtür</a:t>
            </a:r>
            <a:r>
              <a:rPr lang="en-US" b="1" i="1" dirty="0" smtClean="0"/>
              <a:t>.</a:t>
            </a:r>
            <a:endParaRPr lang="tr-TR" b="1" i="1" dirty="0" smtClean="0"/>
          </a:p>
          <a:p>
            <a:r>
              <a:rPr lang="en-US" dirty="0" smtClean="0"/>
              <a:t> </a:t>
            </a:r>
            <a:r>
              <a:rPr lang="en-US" dirty="0"/>
              <a:t>Bu </a:t>
            </a:r>
            <a:r>
              <a:rPr lang="en-US" dirty="0" err="1"/>
              <a:t>durumda</a:t>
            </a:r>
            <a:r>
              <a:rPr lang="en-US" dirty="0"/>
              <a:t> </a:t>
            </a:r>
            <a:r>
              <a:rPr lang="en-US" dirty="0" err="1"/>
              <a:t>yaygın</a:t>
            </a:r>
            <a:r>
              <a:rPr lang="en-US" dirty="0"/>
              <a:t> </a:t>
            </a:r>
            <a:r>
              <a:rPr lang="en-US" dirty="0" err="1"/>
              <a:t>bir</a:t>
            </a:r>
            <a:r>
              <a:rPr lang="en-US" dirty="0"/>
              <a:t> </a:t>
            </a:r>
            <a:r>
              <a:rPr lang="en-US" dirty="0" err="1"/>
              <a:t>örnekle</a:t>
            </a:r>
            <a:r>
              <a:rPr lang="en-US" dirty="0"/>
              <a:t> </a:t>
            </a:r>
            <a:r>
              <a:rPr lang="en-US" dirty="0" err="1"/>
              <a:t>çalışmak</a:t>
            </a:r>
            <a:r>
              <a:rPr lang="en-US" dirty="0"/>
              <a:t> </a:t>
            </a:r>
            <a:r>
              <a:rPr lang="en-US" dirty="0" err="1"/>
              <a:t>yerine</a:t>
            </a:r>
            <a:r>
              <a:rPr lang="en-US" dirty="0"/>
              <a:t>, </a:t>
            </a:r>
            <a:r>
              <a:rPr lang="en-US" dirty="0" err="1"/>
              <a:t>evreni</a:t>
            </a:r>
            <a:r>
              <a:rPr lang="en-US" dirty="0"/>
              <a:t> </a:t>
            </a:r>
            <a:r>
              <a:rPr lang="en-US" dirty="0" err="1"/>
              <a:t>oluşturan</a:t>
            </a:r>
            <a:r>
              <a:rPr lang="en-US" dirty="0"/>
              <a:t> her </a:t>
            </a:r>
            <a:r>
              <a:rPr lang="en-US" dirty="0" err="1"/>
              <a:t>birime</a:t>
            </a:r>
            <a:r>
              <a:rPr lang="en-US" dirty="0"/>
              <a:t> </a:t>
            </a:r>
            <a:r>
              <a:rPr lang="en-US" dirty="0" err="1"/>
              <a:t>eşit</a:t>
            </a:r>
            <a:r>
              <a:rPr lang="en-US" dirty="0"/>
              <a:t> </a:t>
            </a:r>
            <a:r>
              <a:rPr lang="en-US" dirty="0" err="1"/>
              <a:t>seçilme</a:t>
            </a:r>
            <a:r>
              <a:rPr lang="en-US" dirty="0"/>
              <a:t> </a:t>
            </a:r>
            <a:r>
              <a:rPr lang="en-US" dirty="0" err="1"/>
              <a:t>şansı</a:t>
            </a:r>
            <a:r>
              <a:rPr lang="en-US" dirty="0"/>
              <a:t> </a:t>
            </a:r>
            <a:r>
              <a:rPr lang="en-US" dirty="0" err="1"/>
              <a:t>tanınarak</a:t>
            </a:r>
            <a:r>
              <a:rPr lang="en-US" dirty="0"/>
              <a:t> </a:t>
            </a:r>
            <a:r>
              <a:rPr lang="en-US" dirty="0" err="1"/>
              <a:t>örnekleme</a:t>
            </a:r>
            <a:r>
              <a:rPr lang="en-US" dirty="0"/>
              <a:t> </a:t>
            </a:r>
            <a:r>
              <a:rPr lang="en-US" dirty="0" err="1"/>
              <a:t>yapılır</a:t>
            </a:r>
            <a:r>
              <a:rPr lang="en-US" dirty="0"/>
              <a:t>. </a:t>
            </a:r>
            <a:endParaRPr lang="tr-TR" dirty="0" smtClean="0"/>
          </a:p>
          <a:p>
            <a:r>
              <a:rPr lang="en-US" dirty="0" err="1" smtClean="0"/>
              <a:t>Küme</a:t>
            </a:r>
            <a:r>
              <a:rPr lang="en-US" dirty="0" smtClean="0"/>
              <a:t> </a:t>
            </a:r>
            <a:r>
              <a:rPr lang="en-US" dirty="0" err="1"/>
              <a:t>örnekleme</a:t>
            </a:r>
            <a:r>
              <a:rPr lang="en-US" dirty="0"/>
              <a:t> </a:t>
            </a:r>
            <a:r>
              <a:rPr lang="en-US" dirty="0" err="1"/>
              <a:t>ile</a:t>
            </a:r>
            <a:r>
              <a:rPr lang="en-US" dirty="0"/>
              <a:t> </a:t>
            </a:r>
            <a:r>
              <a:rPr lang="en-US" dirty="0" err="1"/>
              <a:t>seçilen</a:t>
            </a:r>
            <a:r>
              <a:rPr lang="en-US" dirty="0"/>
              <a:t> </a:t>
            </a:r>
            <a:r>
              <a:rPr lang="en-US" dirty="0" err="1"/>
              <a:t>örnekler</a:t>
            </a:r>
            <a:r>
              <a:rPr lang="en-US" dirty="0"/>
              <a:t> </a:t>
            </a:r>
            <a:r>
              <a:rPr lang="en-US" dirty="0" err="1"/>
              <a:t>bir</a:t>
            </a:r>
            <a:r>
              <a:rPr lang="en-US" dirty="0"/>
              <a:t> </a:t>
            </a:r>
            <a:r>
              <a:rPr lang="en-US" dirty="0" err="1"/>
              <a:t>evrenin</a:t>
            </a:r>
            <a:r>
              <a:rPr lang="en-US" dirty="0"/>
              <a:t> </a:t>
            </a:r>
            <a:r>
              <a:rPr lang="en-US" dirty="0" err="1"/>
              <a:t>tek</a:t>
            </a:r>
            <a:r>
              <a:rPr lang="en-US" dirty="0"/>
              <a:t> </a:t>
            </a:r>
            <a:r>
              <a:rPr lang="en-US" dirty="0" err="1"/>
              <a:t>tek</a:t>
            </a:r>
            <a:r>
              <a:rPr lang="en-US" dirty="0"/>
              <a:t> </a:t>
            </a:r>
            <a:r>
              <a:rPr lang="en-US" dirty="0" err="1"/>
              <a:t>birimleri</a:t>
            </a:r>
            <a:r>
              <a:rPr lang="en-US" dirty="0"/>
              <a:t> </a:t>
            </a:r>
            <a:r>
              <a:rPr lang="en-US" dirty="0" err="1"/>
              <a:t>değil</a:t>
            </a:r>
            <a:r>
              <a:rPr lang="en-US" dirty="0"/>
              <a:t>, o </a:t>
            </a:r>
            <a:r>
              <a:rPr lang="en-US" dirty="0" err="1"/>
              <a:t>birimlerin</a:t>
            </a:r>
            <a:r>
              <a:rPr lang="en-US" dirty="0"/>
              <a:t> </a:t>
            </a:r>
            <a:r>
              <a:rPr lang="en-US" dirty="0" err="1"/>
              <a:t>oluşturdukları</a:t>
            </a:r>
            <a:r>
              <a:rPr lang="en-US" dirty="0"/>
              <a:t> </a:t>
            </a:r>
            <a:r>
              <a:rPr lang="en-US" dirty="0" err="1" smtClean="0"/>
              <a:t>kümelerdir</a:t>
            </a:r>
            <a:r>
              <a:rPr lang="tr-TR" dirty="0" smtClean="0"/>
              <a:t>.</a:t>
            </a:r>
            <a:endParaRPr lang="en-US" dirty="0"/>
          </a:p>
        </p:txBody>
      </p:sp>
    </p:spTree>
    <p:extLst>
      <p:ext uri="{BB962C8B-B14F-4D97-AF65-F5344CB8AC3E}">
        <p14:creationId xmlns:p14="http://schemas.microsoft.com/office/powerpoint/2010/main" val="135517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92896"/>
            <a:ext cx="8229600" cy="11430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391396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tr-TR" b="1" dirty="0"/>
              <a:t>Gelişigüzel </a:t>
            </a:r>
            <a:r>
              <a:rPr lang="tr-TR" b="1" dirty="0" smtClean="0"/>
              <a:t>örnekleme (Kolayda). </a:t>
            </a:r>
            <a:r>
              <a:rPr lang="tr-TR" dirty="0"/>
              <a:t>Bu tür örnekleme, araştırmacının saptanan örneklem büyüklüğüne göre herhangi bir şekilde evrenin bir parçasını seçmesidir. Herhangi bir fakülteye gidip saptanacak sayıda rastlanan öğrenciyi örnekleme alma gelişigüzel </a:t>
            </a:r>
            <a:r>
              <a:rPr lang="tr-TR" dirty="0" smtClean="0"/>
              <a:t>örneklemedir</a:t>
            </a:r>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209302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evrenin soruna en uygun bir kesimini gözlem konusu yapmak </a:t>
            </a:r>
            <a:r>
              <a:rPr lang="tr-TR" dirty="0" smtClean="0"/>
              <a:t>demektir.</a:t>
            </a:r>
          </a:p>
          <a:p>
            <a:r>
              <a:rPr lang="tr-TR" dirty="0" smtClean="0"/>
              <a:t> </a:t>
            </a:r>
            <a:r>
              <a:rPr lang="tr-TR" b="1" dirty="0" smtClean="0"/>
              <a:t>Kartopu </a:t>
            </a:r>
            <a:r>
              <a:rPr lang="tr-TR" b="1" dirty="0"/>
              <a:t>örnekleme. </a:t>
            </a:r>
            <a:r>
              <a:rPr lang="tr-TR" dirty="0"/>
              <a:t>Kartopu 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381255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400997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844824"/>
            <a:ext cx="8229600" cy="2409131"/>
          </a:xfrm>
        </p:spPr>
        <p:txBody>
          <a:bodyPr/>
          <a:lstStyle/>
          <a:p>
            <a:r>
              <a:rPr lang="tr-TR" dirty="0" smtClean="0"/>
              <a:t> örneklem büyüklüğü arttıkça tahmin sonuçlarının daha isabetli olacagı kanısıdır...</a:t>
            </a:r>
            <a:endParaRPr lang="en-US" dirty="0"/>
          </a:p>
        </p:txBody>
      </p:sp>
    </p:spTree>
    <p:extLst>
      <p:ext uri="{BB962C8B-B14F-4D97-AF65-F5344CB8AC3E}">
        <p14:creationId xmlns:p14="http://schemas.microsoft.com/office/powerpoint/2010/main" val="4767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132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033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Ölçme</a:t>
            </a:r>
            <a:r>
              <a:rPr lang="tr-TR" dirty="0" smtClean="0"/>
              <a:t>, bilimsel faaliyetlerin temelini oluşturur.</a:t>
            </a:r>
          </a:p>
          <a:p>
            <a:r>
              <a:rPr lang="tr-TR" dirty="0" smtClean="0"/>
              <a:t>Pozitivist bilimlerde ölçümler genellikle evrensel nitelikte kabul görmüş araçlarla sağlanırken, sosyal bilimlerde ise daha çok dolaylı (</a:t>
            </a:r>
            <a:r>
              <a:rPr lang="tr-TR" dirty="0" err="1" smtClean="0"/>
              <a:t>latent</a:t>
            </a:r>
            <a:r>
              <a:rPr lang="tr-TR" dirty="0" smtClean="0"/>
              <a:t>) olarak ölçülür.</a:t>
            </a:r>
          </a:p>
          <a:p>
            <a:r>
              <a:rPr lang="tr-TR" dirty="0"/>
              <a:t>S</a:t>
            </a:r>
            <a:r>
              <a:rPr lang="tr-TR" dirty="0" smtClean="0"/>
              <a:t>osyal bilimlerde olaylara bakış açısı yoruma açıktır.</a:t>
            </a:r>
          </a:p>
          <a:p>
            <a:r>
              <a:rPr lang="tr-TR"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804773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268760"/>
            <a:ext cx="8229600" cy="4857403"/>
          </a:xfrm>
        </p:spPr>
        <p:txBody>
          <a:bodyPr>
            <a:normAutofit fontScale="775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dirty="0" smtClean="0"/>
              <a:t>Nesneleri aynı veya farklı kategorilerde belirli özelliklere göre sınıflandırma işlemidir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belirli kurallara göre nesnelere, kişilere ve olgulara sayılar ve semboller atama işlemidir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242735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Ölçekler ve Ölçekleme</a:t>
            </a:r>
            <a:endParaRPr lang="tr-TR" dirty="0"/>
          </a:p>
        </p:txBody>
      </p:sp>
      <p:sp>
        <p:nvSpPr>
          <p:cNvPr id="3" name="İçerik Yer Tutucusu 2"/>
          <p:cNvSpPr>
            <a:spLocks noGrp="1"/>
          </p:cNvSpPr>
          <p:nvPr>
            <p:ph idx="1"/>
          </p:nvPr>
        </p:nvSpPr>
        <p:spPr>
          <a:xfrm>
            <a:off x="457200" y="1124744"/>
            <a:ext cx="8229600" cy="5001419"/>
          </a:xfrm>
        </p:spPr>
        <p:txBody>
          <a:bodyPr>
            <a:normAutofit fontScale="55000" lnSpcReduction="20000"/>
          </a:bodyPr>
          <a:lstStyle/>
          <a:p>
            <a:pPr marL="0" indent="0">
              <a:buNone/>
            </a:pPr>
            <a:r>
              <a:rPr lang="tr-TR" dirty="0" smtClean="0"/>
              <a:t>Ölçme işlemini gerçekleştirirken kullandığımız araçlardır.</a:t>
            </a:r>
          </a:p>
          <a:p>
            <a:pPr marL="0" indent="0">
              <a:buNone/>
            </a:pPr>
            <a:endParaRPr lang="tr-TR" dirty="0" smtClean="0"/>
          </a:p>
          <a:p>
            <a:pPr marL="0" indent="0">
              <a:buNone/>
            </a:pPr>
            <a:r>
              <a:rPr lang="tr-TR" b="1" u="sng" dirty="0" smtClean="0"/>
              <a:t>Ölçme aracı </a:t>
            </a:r>
            <a:r>
              <a:rPr lang="tr-TR" dirty="0" smtClean="0"/>
              <a:t>gözlemin duyarlılığını arttırır ve daha doğru sonuç verir. Ölçme işlemini kolaylaştırır.</a:t>
            </a:r>
          </a:p>
          <a:p>
            <a:pPr marL="0" indent="0">
              <a:buNone/>
            </a:pPr>
            <a:endParaRPr lang="tr-TR" dirty="0" smtClean="0"/>
          </a:p>
          <a:p>
            <a:r>
              <a:rPr lang="tr-TR" dirty="0" smtClean="0"/>
              <a:t>Ölçme işlemi belirli bir zaman diliminde yapılır, ölçüm sonunda nesneler belirli nitelikler altında sıralanır ve sınıflandırılır.</a:t>
            </a:r>
          </a:p>
          <a:p>
            <a:pPr marL="0" indent="0">
              <a:buNone/>
            </a:pPr>
            <a:endParaRPr lang="tr-TR" dirty="0"/>
          </a:p>
          <a:p>
            <a:pPr marL="0" indent="0">
              <a:buNone/>
            </a:pPr>
            <a:r>
              <a:rPr lang="tr-TR" b="1" u="sng" dirty="0" smtClean="0"/>
              <a:t>Ölçmenin amacı;</a:t>
            </a:r>
          </a:p>
          <a:p>
            <a:pPr marL="0" indent="0">
              <a:buNone/>
            </a:pPr>
            <a:endParaRPr lang="tr-TR" b="1" u="sng" dirty="0" smtClean="0"/>
          </a:p>
          <a:p>
            <a:pPr>
              <a:buFontTx/>
              <a:buChar char="-"/>
            </a:pPr>
            <a:r>
              <a:rPr lang="tr-TR" dirty="0" smtClean="0"/>
              <a:t>Hipotez testlerinin amacını gerçekleştirebilir,</a:t>
            </a:r>
          </a:p>
          <a:p>
            <a:pPr>
              <a:buFontTx/>
              <a:buChar char="-"/>
            </a:pPr>
            <a:r>
              <a:rPr lang="tr-TR" dirty="0" smtClean="0"/>
              <a:t>Gözlemlerin altında yatan gizli boyutlar keşfedilir.</a:t>
            </a:r>
          </a:p>
          <a:p>
            <a:pPr>
              <a:buFontTx/>
              <a:buChar char="-"/>
            </a:pPr>
            <a:r>
              <a:rPr lang="tr-TR" dirty="0" smtClean="0"/>
              <a:t>Her bir bireyin puanlayabileceği tek boyutlu bir ölçek geliştirilir.</a:t>
            </a:r>
          </a:p>
          <a:p>
            <a:pPr marL="0" indent="0">
              <a:buNone/>
            </a:pPr>
            <a:endParaRPr lang="tr-TR" dirty="0" smtClean="0"/>
          </a:p>
          <a:p>
            <a:pPr marL="0" indent="0">
              <a:buNone/>
            </a:pPr>
            <a:r>
              <a:rPr lang="tr-TR" dirty="0"/>
              <a:t> </a:t>
            </a:r>
            <a:r>
              <a:rPr lang="tr-TR" b="1" u="sng" dirty="0" smtClean="0"/>
              <a:t>Ölçekleme: </a:t>
            </a:r>
            <a:r>
              <a:rPr lang="tr-TR" dirty="0" smtClean="0"/>
              <a:t>ölçeklerin geliştirilmesi işlemidir. </a:t>
            </a:r>
          </a:p>
          <a:p>
            <a:pPr marL="0" indent="0">
              <a:buNone/>
            </a:pPr>
            <a:endParaRPr lang="tr-TR" dirty="0" smtClean="0"/>
          </a:p>
          <a:p>
            <a:pPr>
              <a:buFontTx/>
              <a:buChar char="-"/>
            </a:pPr>
            <a:r>
              <a:rPr lang="tr-TR" dirty="0"/>
              <a:t> </a:t>
            </a:r>
            <a:r>
              <a:rPr lang="tr-TR" dirty="0" smtClean="0"/>
              <a:t>Ölçme bir betimleme işlemidir, Değerlendirme ise bir yargılama işlemidir (ölçümleri anlamlandırma ve ölçülen nesneler hakkında bir değer yargısına ulaşma)</a:t>
            </a:r>
          </a:p>
          <a:p>
            <a:endParaRPr lang="tr-TR" dirty="0"/>
          </a:p>
        </p:txBody>
      </p:sp>
    </p:spTree>
    <p:extLst>
      <p:ext uri="{BB962C8B-B14F-4D97-AF65-F5344CB8AC3E}">
        <p14:creationId xmlns:p14="http://schemas.microsoft.com/office/powerpoint/2010/main" val="3125575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türleri</a:t>
            </a:r>
            <a:endParaRPr lang="tr-TR" dirty="0"/>
          </a:p>
        </p:txBody>
      </p:sp>
      <p:sp>
        <p:nvSpPr>
          <p:cNvPr id="3" name="İçerik Yer Tutucusu 2"/>
          <p:cNvSpPr>
            <a:spLocks noGrp="1"/>
          </p:cNvSpPr>
          <p:nvPr>
            <p:ph idx="1"/>
          </p:nvPr>
        </p:nvSpPr>
        <p:spPr/>
        <p:txBody>
          <a:bodyPr>
            <a:normAutofit fontScale="92500"/>
          </a:bodyPr>
          <a:lstStyle/>
          <a:p>
            <a:pPr marL="0" indent="0">
              <a:buNone/>
            </a:pPr>
            <a:r>
              <a:rPr lang="tr-TR" b="1" u="sng" dirty="0" smtClean="0"/>
              <a:t>Doğrudan ölçme; </a:t>
            </a:r>
            <a:r>
              <a:rPr lang="tr-TR" dirty="0" smtClean="0"/>
              <a:t>ölçmeye konu olan özelliğin direkt olarak ölçülmesidir. </a:t>
            </a:r>
            <a:r>
              <a:rPr lang="tr-TR" dirty="0" err="1" smtClean="0"/>
              <a:t>Örn</a:t>
            </a:r>
            <a:r>
              <a:rPr lang="tr-TR" dirty="0" smtClean="0"/>
              <a:t>. Boy ve ağırlığın ölçülmesi</a:t>
            </a:r>
          </a:p>
          <a:p>
            <a:pPr marL="0" indent="0">
              <a:buNone/>
            </a:pPr>
            <a:r>
              <a:rPr lang="tr-TR" b="1" u="sng" dirty="0" smtClean="0"/>
              <a:t>Dolaylı  ölçme</a:t>
            </a:r>
            <a:r>
              <a:rPr lang="tr-TR" dirty="0" smtClean="0"/>
              <a:t>;  Bazı özellikler doğrudan ölçülemezler. İlgili olan başka bir özellik gözlemlenerek ölçülür. (termometre-sıcaklık-</a:t>
            </a:r>
            <a:r>
              <a:rPr lang="tr-TR" dirty="0" err="1" smtClean="0"/>
              <a:t>civa</a:t>
            </a:r>
            <a:r>
              <a:rPr lang="tr-TR" dirty="0" smtClean="0"/>
              <a:t>).</a:t>
            </a:r>
          </a:p>
          <a:p>
            <a:r>
              <a:rPr lang="tr-TR" dirty="0" smtClean="0"/>
              <a:t>Dolaylı ölçme (ölçümü yapılan kişi, ölçüm aracı ve ölçülen özellik) doğrudana  ( ölçmeye konu olan davranış ve gerçekte gözlenen davranış arası ilişki)göre daha çok hata barındırır.</a:t>
            </a:r>
          </a:p>
          <a:p>
            <a:endParaRPr lang="tr-TR" dirty="0" smtClean="0"/>
          </a:p>
          <a:p>
            <a:endParaRPr lang="tr-TR" dirty="0" smtClean="0"/>
          </a:p>
          <a:p>
            <a:endParaRPr lang="tr-TR" dirty="0" smtClean="0"/>
          </a:p>
        </p:txBody>
      </p:sp>
    </p:spTree>
    <p:extLst>
      <p:ext uri="{BB962C8B-B14F-4D97-AF65-F5344CB8AC3E}">
        <p14:creationId xmlns:p14="http://schemas.microsoft.com/office/powerpoint/2010/main" val="840619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3722068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Ölçme ve Ölçek (ölçüm) düzeyleri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99288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981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0297"/>
            <a:ext cx="8229600" cy="867009"/>
          </a:xfrm>
        </p:spPr>
        <p:txBody>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45375488"/>
              </p:ext>
            </p:extLst>
          </p:nvPr>
        </p:nvGraphicFramePr>
        <p:xfrm>
          <a:off x="107504" y="767368"/>
          <a:ext cx="9036496" cy="5052784"/>
        </p:xfrm>
        <a:graphic>
          <a:graphicData uri="http://schemas.openxmlformats.org/drawingml/2006/table">
            <a:tbl>
              <a:tblPr firstRow="1" bandRow="1">
                <a:tableStyleId>{2D5ABB26-0587-4C30-8999-92F81FD0307C}</a:tableStyleId>
              </a:tblPr>
              <a:tblGrid>
                <a:gridCol w="1152128"/>
                <a:gridCol w="7884368"/>
              </a:tblGrid>
              <a:tr h="355487">
                <a:tc>
                  <a:txBody>
                    <a:bodyPr/>
                    <a:lstStyle/>
                    <a:p>
                      <a:r>
                        <a:rPr lang="tr-TR" b="1" dirty="0" smtClean="0"/>
                        <a:t>Ölçekler</a:t>
                      </a:r>
                      <a:endParaRPr lang="tr-TR"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54180">
                <a:tc>
                  <a:txBody>
                    <a:bodyPr/>
                    <a:lstStyle/>
                    <a:p>
                      <a:r>
                        <a:rPr lang="tr-TR" dirty="0" smtClean="0"/>
                        <a:t>Nominal</a:t>
                      </a:r>
                    </a:p>
                    <a:p>
                      <a:r>
                        <a:rPr lang="tr-TR" dirty="0" smtClean="0"/>
                        <a:t>(</a:t>
                      </a:r>
                      <a:r>
                        <a:rPr lang="tr-TR" dirty="0" err="1" smtClean="0"/>
                        <a:t>sınıflayıcı</a:t>
                      </a:r>
                      <a:r>
                        <a:rPr lang="tr-TR" dirty="0" smtClean="0"/>
                        <a:t>-kategorik)</a:t>
                      </a:r>
                      <a:endParaRPr lang="tr-TR" b="1" dirty="0"/>
                    </a:p>
                  </a:txBody>
                  <a:tcPr>
                    <a:lnL w="12700" cap="flat" cmpd="sng" algn="ctr">
                      <a:solidFill>
                        <a:schemeClr val="tx1"/>
                      </a:solidFill>
                      <a:prstDash val="solid"/>
                      <a:round/>
                      <a:headEnd type="none" w="med" len="med"/>
                      <a:tailEnd type="none" w="med" len="med"/>
                    </a:lnL>
                  </a:tcPr>
                </a:tc>
                <a:tc>
                  <a:txBody>
                    <a:bodyPr/>
                    <a:lstStyle/>
                    <a:p>
                      <a:r>
                        <a:rPr lang="tr-TR" dirty="0" smtClean="0"/>
                        <a:t>Sayılar-nesneler arasında bir ilişki</a:t>
                      </a:r>
                      <a:r>
                        <a:rPr lang="tr-TR" baseline="0" dirty="0" smtClean="0"/>
                        <a:t> öngörülür, nesnelerin sadece gruplandırıldığı. Sayılar ve harfler sadece  bir kimliktir. Bir üstünlük ifade etmez.</a:t>
                      </a:r>
                    </a:p>
                    <a:p>
                      <a:r>
                        <a:rPr lang="tr-TR" baseline="0" dirty="0" smtClean="0"/>
                        <a:t> Sadece frekans dağılımı yapılabilir.</a:t>
                      </a:r>
                    </a:p>
                    <a:p>
                      <a:r>
                        <a:rPr lang="tr-TR" baseline="0" dirty="0" smtClean="0"/>
                        <a:t> TC kimlik No herkeste vardır ve  nicel değil nitel büyüklüklerdir.  </a:t>
                      </a:r>
                      <a:endParaRPr lang="tr-TR" dirty="0"/>
                    </a:p>
                  </a:txBody>
                  <a:tcPr>
                    <a:lnR w="12700" cap="flat" cmpd="sng" algn="ctr">
                      <a:solidFill>
                        <a:schemeClr val="tx1"/>
                      </a:solidFill>
                      <a:prstDash val="solid"/>
                      <a:round/>
                      <a:headEnd type="none" w="med" len="med"/>
                      <a:tailEnd type="none" w="med" len="med"/>
                    </a:lnR>
                  </a:tcPr>
                </a:tc>
              </a:tr>
              <a:tr h="1329724">
                <a:tc>
                  <a:txBody>
                    <a:bodyPr/>
                    <a:lstStyle/>
                    <a:p>
                      <a:r>
                        <a:rPr lang="tr-TR" dirty="0" err="1" smtClean="0"/>
                        <a:t>Ordinal</a:t>
                      </a:r>
                      <a:endParaRPr lang="tr-TR" b="1" dirty="0"/>
                    </a:p>
                  </a:txBody>
                  <a:tcPr>
                    <a:lnL w="12700" cap="flat" cmpd="sng" algn="ctr">
                      <a:solidFill>
                        <a:schemeClr val="tx1"/>
                      </a:solidFill>
                      <a:prstDash val="solid"/>
                      <a:round/>
                      <a:headEnd type="none" w="med" len="med"/>
                      <a:tailEnd type="none" w="med" len="med"/>
                    </a:lnL>
                  </a:tcPr>
                </a:tc>
                <a:tc>
                  <a:txBody>
                    <a:bodyPr/>
                    <a:lstStyle/>
                    <a:p>
                      <a:r>
                        <a:rPr lang="tr-TR" dirty="0" smtClean="0"/>
                        <a:t>Bir nesnenin belirli bir özelliği</a:t>
                      </a:r>
                      <a:r>
                        <a:rPr lang="tr-TR" baseline="0" dirty="0" smtClean="0"/>
                        <a:t> az mı yoksa çok mu taşıdığı  söylenebilir. Nesneler arası farkın mutlak boyutu söylenemez.  Ölçülmek istenen  şeyler arasındaki sırayı belirler.  Eğitim durumu (ilköğretim, lise, üniversite, lisansüstü şeklindedir. ) Tercih edilen ilk üç spor ayakkabı markası…. (sıralama var ama fark bilinememektedir.)</a:t>
                      </a:r>
                      <a:endParaRPr lang="tr-TR" dirty="0"/>
                    </a:p>
                  </a:txBody>
                  <a:tcPr>
                    <a:lnR w="12700" cap="flat" cmpd="sng" algn="ctr">
                      <a:solidFill>
                        <a:schemeClr val="tx1"/>
                      </a:solidFill>
                      <a:prstDash val="solid"/>
                      <a:round/>
                      <a:headEnd type="none" w="med" len="med"/>
                      <a:tailEnd type="none" w="med" len="med"/>
                    </a:lnR>
                  </a:tcPr>
                </a:tc>
              </a:tr>
              <a:tr h="1155332">
                <a:tc>
                  <a:txBody>
                    <a:bodyPr/>
                    <a:lstStyle/>
                    <a:p>
                      <a:r>
                        <a:rPr lang="tr-TR" dirty="0" err="1" smtClean="0"/>
                        <a:t>Interval</a:t>
                      </a:r>
                      <a:endParaRPr lang="tr-TR" b="1" dirty="0"/>
                    </a:p>
                  </a:txBody>
                  <a:tcPr>
                    <a:lnL w="12700" cap="flat" cmpd="sng" algn="ctr">
                      <a:solidFill>
                        <a:schemeClr val="tx1"/>
                      </a:solidFill>
                      <a:prstDash val="solid"/>
                      <a:round/>
                      <a:headEnd type="none" w="med" len="med"/>
                      <a:tailEnd type="none" w="med" len="med"/>
                    </a:lnL>
                  </a:tcPr>
                </a:tc>
                <a:tc>
                  <a:txBody>
                    <a:bodyPr/>
                    <a:lstStyle/>
                    <a:p>
                      <a:r>
                        <a:rPr lang="tr-TR" dirty="0" smtClean="0"/>
                        <a:t> eşit aralıklı ölçüm düzeyinde nesnelerin  sıralanmasında sayısal olarak değerlendirilir.  Mutlak sıfır noktasına</a:t>
                      </a:r>
                      <a:r>
                        <a:rPr lang="tr-TR" baseline="0" dirty="0" smtClean="0"/>
                        <a:t> sahiptir.  1-2 ve 6-7 arası fark eşit sayılmaktadır. (</a:t>
                      </a:r>
                      <a:r>
                        <a:rPr lang="tr-TR" baseline="0" dirty="0" err="1" smtClean="0"/>
                        <a:t>Likert</a:t>
                      </a:r>
                      <a:r>
                        <a:rPr lang="tr-TR" baseline="0" dirty="0" smtClean="0"/>
                        <a:t>, semantik farklılıklar, ölçeği) </a:t>
                      </a:r>
                      <a:r>
                        <a:rPr lang="tr-TR" baseline="0" dirty="0" err="1" smtClean="0"/>
                        <a:t>Ordinal</a:t>
                      </a:r>
                      <a:r>
                        <a:rPr lang="tr-TR" baseline="0" dirty="0" smtClean="0"/>
                        <a:t> ölçeğin tüm özelliklerini taşır.</a:t>
                      </a:r>
                      <a:endParaRPr lang="tr-TR" dirty="0"/>
                    </a:p>
                  </a:txBody>
                  <a:tcPr>
                    <a:lnR w="12700" cap="flat" cmpd="sng" algn="ctr">
                      <a:solidFill>
                        <a:schemeClr val="tx1"/>
                      </a:solidFill>
                      <a:prstDash val="solid"/>
                      <a:round/>
                      <a:headEnd type="none" w="med" len="med"/>
                      <a:tailEnd type="none" w="med" len="med"/>
                    </a:lnR>
                  </a:tcPr>
                </a:tc>
              </a:tr>
              <a:tr h="888717">
                <a:tc>
                  <a:txBody>
                    <a:bodyPr/>
                    <a:lstStyle/>
                    <a:p>
                      <a:r>
                        <a:rPr lang="tr-TR" dirty="0" smtClean="0"/>
                        <a:t>Oranlı</a:t>
                      </a:r>
                      <a:endParaRPr lang="tr-TR"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dirty="0" smtClean="0"/>
                        <a:t>Daha önceki üç ölçeğin özelliklerini taşımakla birlikte,  mutlak sıfır noktası vardır.   Büyüklükler arası bir oran</a:t>
                      </a:r>
                      <a:r>
                        <a:rPr lang="tr-TR" baseline="0" dirty="0" smtClean="0"/>
                        <a:t> söz </a:t>
                      </a:r>
                      <a:r>
                        <a:rPr lang="tr-TR" baseline="0" dirty="0" err="1" smtClean="0"/>
                        <a:t>konusudu</a:t>
                      </a:r>
                      <a:r>
                        <a:rPr lang="tr-TR" baseline="0" dirty="0" smtClean="0"/>
                        <a:t>. </a:t>
                      </a:r>
                      <a:r>
                        <a:rPr lang="tr-TR" dirty="0" smtClean="0"/>
                        <a:t>Kaç</a:t>
                      </a:r>
                      <a:r>
                        <a:rPr lang="tr-TR" baseline="0" dirty="0" smtClean="0"/>
                        <a:t> çocuğunuz var? Yaşadığınız şehirde kaç süpermarket var? Yıllık cironuz ne kadardır?</a:t>
                      </a:r>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1943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r>
              <a:rPr lang="tr-TR" b="1" dirty="0" smtClean="0"/>
              <a:t>Ölçüm düzeyleri ve kullanılan testler</a:t>
            </a:r>
            <a:endParaRPr lang="tr-TR" b="1" dirty="0"/>
          </a:p>
        </p:txBody>
      </p:sp>
      <p:sp>
        <p:nvSpPr>
          <p:cNvPr id="3" name="İçerik Yer Tutucusu 2"/>
          <p:cNvSpPr>
            <a:spLocks noGrp="1"/>
          </p:cNvSpPr>
          <p:nvPr>
            <p:ph idx="1"/>
          </p:nvPr>
        </p:nvSpPr>
        <p:spPr/>
        <p:txBody>
          <a:bodyPr/>
          <a:lstStyle/>
          <a:p>
            <a:pPr marL="0" indent="0">
              <a:buNone/>
            </a:pPr>
            <a:endParaRPr lang="tr-TR" b="1" u="sng" dirty="0" smtClean="0"/>
          </a:p>
          <a:p>
            <a:pPr marL="0" indent="0">
              <a:buNone/>
            </a:pPr>
            <a:r>
              <a:rPr lang="tr-TR" b="1" u="sng" dirty="0" smtClean="0"/>
              <a:t>Sözde ve sıralı ölçüm düzeyi </a:t>
            </a:r>
            <a:r>
              <a:rPr lang="tr-TR" dirty="0" smtClean="0"/>
              <a:t>non- metric (metrik olmayan) ölçümler olup, non-parametrik (parametrik olmayan) testler ile analiz edilir.</a:t>
            </a:r>
          </a:p>
          <a:p>
            <a:pPr marL="0" indent="0">
              <a:buNone/>
            </a:pPr>
            <a:endParaRPr lang="tr-TR" dirty="0" smtClean="0"/>
          </a:p>
          <a:p>
            <a:pPr marL="0" indent="0">
              <a:buNone/>
            </a:pPr>
            <a:r>
              <a:rPr lang="tr-TR" b="1" u="sng" dirty="0" smtClean="0"/>
              <a:t>Eşit aralıklı ve oranlı ölçüm düzeyi </a:t>
            </a:r>
            <a:r>
              <a:rPr lang="tr-TR" dirty="0" smtClean="0"/>
              <a:t>ise metrik ölçümler olup, parametrik testlere tabi tutulurlar. </a:t>
            </a:r>
            <a:endParaRPr lang="tr-TR" dirty="0"/>
          </a:p>
        </p:txBody>
      </p:sp>
    </p:spTree>
    <p:extLst>
      <p:ext uri="{BB962C8B-B14F-4D97-AF65-F5344CB8AC3E}">
        <p14:creationId xmlns:p14="http://schemas.microsoft.com/office/powerpoint/2010/main" val="131022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2011001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62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7632848"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9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404663"/>
            <a:ext cx="8193308" cy="614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79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445076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69387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717032"/>
            <a:ext cx="4573425" cy="314096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7" y="0"/>
            <a:ext cx="4576463"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9" y="3693871"/>
            <a:ext cx="465274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29" y="4718754"/>
            <a:ext cx="4795517" cy="211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289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3947395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58681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18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69" y="1556792"/>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4725144"/>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896270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5830640"/>
              </p:ext>
            </p:extLst>
          </p:nvPr>
        </p:nvGraphicFramePr>
        <p:xfrm>
          <a:off x="1979712" y="1772816"/>
          <a:ext cx="5328592" cy="3312368"/>
        </p:xfrm>
        <a:graphic>
          <a:graphicData uri="http://schemas.openxmlformats.org/drawingml/2006/table">
            <a:tbl>
              <a:tblPr firstRow="1" firstCol="1" bandRow="1"/>
              <a:tblGrid>
                <a:gridCol w="5328592"/>
              </a:tblGrid>
              <a:tr h="3312368">
                <a:tc>
                  <a:txBody>
                    <a:bodyPr/>
                    <a:lstStyle/>
                    <a:p>
                      <a:pPr>
                        <a:lnSpc>
                          <a:spcPct val="115000"/>
                        </a:lnSpc>
                        <a:spcAft>
                          <a:spcPts val="0"/>
                        </a:spcAft>
                      </a:pPr>
                      <a:r>
                        <a:rPr lang="en-US" sz="1600" dirty="0">
                          <a:effectLst/>
                          <a:latin typeface="Calibri"/>
                          <a:ea typeface="Calibri"/>
                          <a:cs typeface="Times New Roman"/>
                        </a:rPr>
                        <a:t>Volvo </a:t>
                      </a:r>
                      <a:r>
                        <a:rPr lang="en-US" sz="1600" dirty="0" err="1">
                          <a:effectLst/>
                          <a:latin typeface="Calibri"/>
                          <a:ea typeface="Calibri"/>
                          <a:cs typeface="Times New Roman"/>
                        </a:rPr>
                        <a:t>marka</a:t>
                      </a:r>
                      <a:r>
                        <a:rPr lang="en-US" sz="1600" dirty="0">
                          <a:effectLst/>
                          <a:latin typeface="Calibri"/>
                          <a:ea typeface="Calibri"/>
                          <a:cs typeface="Times New Roman"/>
                        </a:rPr>
                        <a:t> </a:t>
                      </a:r>
                      <a:r>
                        <a:rPr lang="en-US" sz="1600" dirty="0" err="1">
                          <a:effectLst/>
                          <a:latin typeface="Calibri"/>
                          <a:ea typeface="Calibri"/>
                          <a:cs typeface="Times New Roman"/>
                        </a:rPr>
                        <a:t>otomobiller</a:t>
                      </a:r>
                      <a:r>
                        <a:rPr lang="en-US" sz="1600" dirty="0">
                          <a:effectLst/>
                          <a:latin typeface="Calibri"/>
                          <a:ea typeface="Calibri"/>
                          <a:cs typeface="Times New Roman"/>
                        </a:rPr>
                        <a:t> </a:t>
                      </a:r>
                      <a:r>
                        <a:rPr lang="en-US" sz="1600" dirty="0" err="1">
                          <a:effectLst/>
                          <a:latin typeface="Calibri"/>
                          <a:ea typeface="Calibri"/>
                          <a:cs typeface="Times New Roman"/>
                        </a:rPr>
                        <a:t>hakkında</a:t>
                      </a:r>
                      <a:r>
                        <a:rPr lang="en-US" sz="1600" dirty="0">
                          <a:effectLst/>
                          <a:latin typeface="Calibri"/>
                          <a:ea typeface="Calibri"/>
                          <a:cs typeface="Times New Roman"/>
                        </a:rPr>
                        <a:t> ne </a:t>
                      </a:r>
                      <a:r>
                        <a:rPr lang="en-US" sz="1600" dirty="0" err="1">
                          <a:effectLst/>
                          <a:latin typeface="Calibri"/>
                          <a:ea typeface="Calibri"/>
                          <a:cs typeface="Times New Roman"/>
                        </a:rPr>
                        <a:t>düşünüyorsunuz</a:t>
                      </a:r>
                      <a:r>
                        <a:rPr lang="en-US" sz="1600" dirty="0" smtClean="0">
                          <a:effectLst/>
                          <a:latin typeface="Calibri"/>
                          <a:ea typeface="Calibri"/>
                          <a:cs typeface="Times New Roman"/>
                        </a:rPr>
                        <a:t>?</a:t>
                      </a:r>
                      <a:endParaRPr lang="tr-TR" sz="1600" dirty="0" smtClean="0">
                        <a:effectLst/>
                        <a:latin typeface="Calibri"/>
                        <a:ea typeface="Calibri"/>
                        <a:cs typeface="Times New Roman"/>
                      </a:endParaRPr>
                    </a:p>
                    <a:p>
                      <a:pPr>
                        <a:lnSpc>
                          <a:spcPct val="115000"/>
                        </a:lnSpc>
                        <a:spcAft>
                          <a:spcPts val="0"/>
                        </a:spcAft>
                      </a:pPr>
                      <a:endParaRPr lang="tr-TR" sz="1600" dirty="0" smtClean="0">
                        <a:effectLst/>
                        <a:latin typeface="Calibri"/>
                        <a:ea typeface="Calibri"/>
                        <a:cs typeface="Times New Roman"/>
                      </a:endParaRPr>
                    </a:p>
                    <a:p>
                      <a:pPr>
                        <a:lnSpc>
                          <a:spcPct val="115000"/>
                        </a:lnSpc>
                        <a:spcAft>
                          <a:spcPts val="0"/>
                        </a:spcAft>
                      </a:pPr>
                      <a:endParaRPr lang="tr-TR" sz="16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+3                                        +3                                    +3</a:t>
                      </a:r>
                      <a:endParaRPr lang="tr-TR" sz="18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+2                                        +2                                    +2</a:t>
                      </a:r>
                      <a:endParaRPr lang="tr-TR" sz="18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+1                                        +1                                    +1</a:t>
                      </a:r>
                      <a:endParaRPr lang="tr-TR" sz="1800" dirty="0">
                        <a:effectLst/>
                        <a:latin typeface="Calibri"/>
                        <a:ea typeface="Calibri"/>
                        <a:cs typeface="Times New Roman"/>
                      </a:endParaRPr>
                    </a:p>
                    <a:p>
                      <a:pPr>
                        <a:lnSpc>
                          <a:spcPct val="115000"/>
                        </a:lnSpc>
                        <a:spcAft>
                          <a:spcPts val="0"/>
                        </a:spcAft>
                      </a:pPr>
                      <a:r>
                        <a:rPr lang="en-US" sz="1800" dirty="0" err="1">
                          <a:effectLst/>
                          <a:latin typeface="Calibri"/>
                          <a:ea typeface="Calibri"/>
                          <a:cs typeface="Times New Roman"/>
                        </a:rPr>
                        <a:t>Hızlı</a:t>
                      </a:r>
                      <a:r>
                        <a:rPr lang="en-US" sz="1800" dirty="0">
                          <a:effectLst/>
                          <a:latin typeface="Calibri"/>
                          <a:ea typeface="Calibri"/>
                          <a:cs typeface="Times New Roman"/>
                        </a:rPr>
                        <a:t>                            </a:t>
                      </a:r>
                      <a:r>
                        <a:rPr lang="en-US" sz="1800" dirty="0" smtClean="0">
                          <a:effectLst/>
                          <a:latin typeface="Calibri"/>
                          <a:ea typeface="Calibri"/>
                          <a:cs typeface="Times New Roman"/>
                        </a:rPr>
                        <a:t> </a:t>
                      </a:r>
                      <a:r>
                        <a:rPr lang="tr-TR" sz="1800" dirty="0" smtClean="0">
                          <a:effectLst/>
                          <a:latin typeface="Calibri"/>
                          <a:ea typeface="Calibri"/>
                          <a:cs typeface="Times New Roman"/>
                        </a:rPr>
                        <a:t>   </a:t>
                      </a:r>
                      <a:r>
                        <a:rPr lang="en-US" sz="1800" dirty="0" smtClean="0">
                          <a:effectLst/>
                          <a:latin typeface="Calibri"/>
                          <a:ea typeface="Calibri"/>
                          <a:cs typeface="Times New Roman"/>
                        </a:rPr>
                        <a:t> </a:t>
                      </a:r>
                      <a:r>
                        <a:rPr lang="en-US" sz="1800" dirty="0" err="1">
                          <a:effectLst/>
                          <a:latin typeface="Calibri"/>
                          <a:ea typeface="Calibri"/>
                          <a:cs typeface="Times New Roman"/>
                        </a:rPr>
                        <a:t>Pahalı</a:t>
                      </a:r>
                      <a:r>
                        <a:rPr lang="en-US" sz="1800" dirty="0">
                          <a:effectLst/>
                          <a:latin typeface="Calibri"/>
                          <a:ea typeface="Calibri"/>
                          <a:cs typeface="Times New Roman"/>
                        </a:rPr>
                        <a:t>             </a:t>
                      </a:r>
                      <a:r>
                        <a:rPr lang="en-US" sz="1800" dirty="0" smtClean="0">
                          <a:effectLst/>
                          <a:latin typeface="Calibri"/>
                          <a:ea typeface="Calibri"/>
                          <a:cs typeface="Times New Roman"/>
                        </a:rPr>
                        <a:t>           </a:t>
                      </a:r>
                      <a:r>
                        <a:rPr lang="en-US" sz="1800" dirty="0" err="1" smtClean="0">
                          <a:effectLst/>
                          <a:latin typeface="Calibri"/>
                          <a:ea typeface="Calibri"/>
                          <a:cs typeface="Times New Roman"/>
                        </a:rPr>
                        <a:t>Güvenli</a:t>
                      </a:r>
                      <a:endParaRPr lang="tr-TR" sz="18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-1                                        -1                                      -1</a:t>
                      </a:r>
                      <a:endParaRPr lang="tr-TR" sz="18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-2                                        -2                                      -2</a:t>
                      </a:r>
                      <a:endParaRPr lang="tr-TR" sz="18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-3                                        -3                                      -3</a:t>
                      </a:r>
                      <a:endParaRPr lang="tr-TR"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8491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77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88555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92500" lnSpcReduction="20000"/>
          </a:bodyPr>
          <a:lstStyle/>
          <a:p>
            <a:r>
              <a:rPr lang="tr-TR" b="1" i="1" dirty="0" smtClean="0"/>
              <a:t>Sayım</a:t>
            </a:r>
            <a:r>
              <a:rPr lang="tr-TR" dirty="0" smtClean="0"/>
              <a:t>: bir gruptaki bireylerin tamamına ulaşıp bilgi edinilmesi. (evren küçük ise tamamına ulaşılır))</a:t>
            </a:r>
          </a:p>
          <a:p>
            <a:r>
              <a:rPr lang="tr-TR" b="1" i="1" dirty="0" smtClean="0"/>
              <a:t>Evren (N): </a:t>
            </a:r>
            <a:r>
              <a:rPr lang="tr-TR" dirty="0" smtClean="0"/>
              <a:t>araştırma bulgularının genellendiği ve içerisinden araştırma örneklemi (n) seçilen büyük grup.</a:t>
            </a:r>
          </a:p>
          <a:p>
            <a:pPr marL="0" indent="0">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502220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332656"/>
            <a:ext cx="8229600" cy="11430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3266518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85000" lnSpcReduction="10000"/>
          </a:bodyPr>
          <a:lstStyle/>
          <a:p>
            <a:pPr marL="0" indent="0">
              <a:buNone/>
            </a:pPr>
            <a:r>
              <a:rPr lang="tr-TR" dirty="0" smtClean="0"/>
              <a:t>Veri toplama yöntemi (anket-gözlem mülakat) ne olursa olsun, bilimsel araştırmaların temel amacı (ve </a:t>
            </a:r>
            <a:r>
              <a:rPr lang="tr-TR" dirty="0" err="1" smtClean="0"/>
              <a:t>iddası</a:t>
            </a:r>
            <a:r>
              <a:rPr lang="tr-TR" dirty="0" smtClean="0"/>
              <a:t>),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1846275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2374044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endParaRPr lang="tr-TR" dirty="0"/>
          </a:p>
        </p:txBody>
      </p:sp>
    </p:spTree>
    <p:extLst>
      <p:ext uri="{BB962C8B-B14F-4D97-AF65-F5344CB8AC3E}">
        <p14:creationId xmlns:p14="http://schemas.microsoft.com/office/powerpoint/2010/main" val="2689041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35927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236391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525963"/>
          </a:xfrm>
        </p:spPr>
        <p:txBody>
          <a:bodyPr>
            <a:normAutofit fontScale="85000" lnSpcReduction="20000"/>
          </a:bodyPr>
          <a:lstStyle/>
          <a:p>
            <a:r>
              <a:rPr lang="tr-TR" b="1" dirty="0" smtClean="0"/>
              <a:t>Örneklem çerçeves</a:t>
            </a:r>
            <a:r>
              <a:rPr lang="tr-TR" dirty="0" smtClean="0"/>
              <a:t>i:çalışma evreni  içinde örneklemin seçileceği örneklem  birimlerinin geçerli listesi</a:t>
            </a:r>
          </a:p>
          <a:p>
            <a:r>
              <a:rPr lang="tr-TR" b="1" dirty="0" smtClean="0"/>
              <a:t>Parametre (evren değer): </a:t>
            </a:r>
            <a:r>
              <a:rPr lang="tr-TR" dirty="0" smtClean="0"/>
              <a:t>evreni tanımlamak için kullanılan değerler (ortalama,standart sapma) </a:t>
            </a:r>
          </a:p>
          <a:p>
            <a:r>
              <a:rPr lang="tr-TR" b="1" dirty="0" smtClean="0"/>
              <a:t>Örneklem:</a:t>
            </a:r>
            <a:r>
              <a:rPr lang="tr-TR" dirty="0" smtClean="0"/>
              <a:t> belirli </a:t>
            </a:r>
            <a:r>
              <a:rPr lang="tr-TR" dirty="0" smtClean="0"/>
              <a:t>bir </a:t>
            </a:r>
            <a:r>
              <a:rPr lang="tr-TR" dirty="0" smtClean="0"/>
              <a:t>evrendeki birimler arasından sistematik bir şekilde seçilen ve evreni temsil eden küçük kümelerdir.</a:t>
            </a:r>
          </a:p>
          <a:p>
            <a:r>
              <a:rPr lang="tr-TR" b="1" dirty="0"/>
              <a:t> </a:t>
            </a:r>
            <a:r>
              <a:rPr lang="tr-TR" b="1" dirty="0" smtClean="0"/>
              <a:t>Örnekleme: </a:t>
            </a:r>
            <a:r>
              <a:rPr lang="tr-TR" dirty="0" smtClean="0"/>
              <a:t>araştırma evreninden örneklem seçme işlemine denir.</a:t>
            </a:r>
          </a:p>
          <a:p>
            <a:r>
              <a:rPr lang="tr-TR" b="1" dirty="0" smtClean="0"/>
              <a:t>Denek:</a:t>
            </a:r>
            <a:r>
              <a:rPr lang="tr-TR" dirty="0" smtClean="0"/>
              <a:t> örnekleme dahil edilen her öge</a:t>
            </a:r>
          </a:p>
          <a:p>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89553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8910110"/>
              </p:ext>
            </p:extLst>
          </p:nvPr>
        </p:nvGraphicFramePr>
        <p:xfrm>
          <a:off x="395536" y="1268760"/>
          <a:ext cx="8229600" cy="5400040"/>
        </p:xfrm>
        <a:graphic>
          <a:graphicData uri="http://schemas.openxmlformats.org/drawingml/2006/table">
            <a:tbl>
              <a:tblPr firstRow="1" bandRow="1">
                <a:tableStyleId>{5C22544A-7EE6-4342-B048-85BDC9FD1C3A}</a:tableStyleId>
              </a:tblPr>
              <a:tblGrid>
                <a:gridCol w="3394720"/>
                <a:gridCol w="4834880"/>
              </a:tblGrid>
              <a:tr h="370840">
                <a:tc>
                  <a:txBody>
                    <a:bodyPr/>
                    <a:lstStyle/>
                    <a:p>
                      <a:r>
                        <a:rPr lang="tr-TR" dirty="0" smtClean="0"/>
                        <a:t>Adımlar</a:t>
                      </a:r>
                      <a:endParaRPr lang="en-US" dirty="0"/>
                    </a:p>
                  </a:txBody>
                  <a:tcPr/>
                </a:tc>
                <a:tc>
                  <a:txBody>
                    <a:bodyPr/>
                    <a:lstStyle/>
                    <a:p>
                      <a:r>
                        <a:rPr lang="tr-TR" dirty="0" smtClean="0"/>
                        <a:t>Tanımlar</a:t>
                      </a:r>
                      <a:endParaRPr lang="en-US" dirty="0"/>
                    </a:p>
                  </a:txBody>
                  <a:tcPr/>
                </a:tc>
              </a:tr>
              <a:tr h="370840">
                <a:tc>
                  <a:txBody>
                    <a:bodyPr/>
                    <a:lstStyle/>
                    <a:p>
                      <a:r>
                        <a:rPr lang="tr-TR" dirty="0" smtClean="0"/>
                        <a:t>1. Araştırma evrenini tanımla</a:t>
                      </a:r>
                    </a:p>
                    <a:p>
                      <a:endParaRPr lang="en-US" dirty="0"/>
                    </a:p>
                  </a:txBody>
                  <a:tcPr/>
                </a:tc>
                <a:tc>
                  <a:txBody>
                    <a:bodyPr/>
                    <a:lstStyle/>
                    <a:p>
                      <a:r>
                        <a:rPr lang="tr-TR" dirty="0" smtClean="0"/>
                        <a:t>Evren açıkça tanımlanmalı ve sınırlandırılmalıdır. Araştırma evreni araştırma amacına</a:t>
                      </a:r>
                      <a:r>
                        <a:rPr lang="tr-TR" baseline="0" dirty="0" smtClean="0"/>
                        <a:t> uygun olmalıdır.  Örnç duygusal emek ile ilgili bir çalışma yapılıyorsa, içinde duygusal emek (öğretmen, sağlık çalışanı vb) örnekleme dahil olmalıdır.</a:t>
                      </a:r>
                      <a:endParaRPr lang="en-US" dirty="0"/>
                    </a:p>
                  </a:txBody>
                  <a:tcPr/>
                </a:tc>
              </a:tr>
              <a:tr h="370840">
                <a:tc>
                  <a:txBody>
                    <a:bodyPr/>
                    <a:lstStyle/>
                    <a:p>
                      <a:r>
                        <a:rPr lang="tr-TR" dirty="0" smtClean="0"/>
                        <a:t>2. </a:t>
                      </a:r>
                      <a:r>
                        <a:rPr lang="en-US" dirty="0" err="1" smtClean="0"/>
                        <a:t>Örneklem</a:t>
                      </a:r>
                      <a:r>
                        <a:rPr lang="en-US" dirty="0" smtClean="0"/>
                        <a:t> </a:t>
                      </a:r>
                      <a:r>
                        <a:rPr lang="en-US" dirty="0" err="1" smtClean="0"/>
                        <a:t>çerçevesini</a:t>
                      </a:r>
                      <a:r>
                        <a:rPr lang="en-US" dirty="0" smtClean="0"/>
                        <a:t> </a:t>
                      </a:r>
                      <a:r>
                        <a:rPr lang="en-US" dirty="0" err="1" smtClean="0"/>
                        <a:t>belirle</a:t>
                      </a:r>
                      <a:endParaRPr lang="en-US" dirty="0" smtClean="0"/>
                    </a:p>
                  </a:txBody>
                  <a:tcPr/>
                </a:tc>
                <a:tc>
                  <a:txBody>
                    <a:bodyPr/>
                    <a:lstStyle/>
                    <a:p>
                      <a:r>
                        <a:rPr lang="tr-TR" dirty="0" smtClean="0"/>
                        <a:t>Öğlerin</a:t>
                      </a:r>
                      <a:r>
                        <a:rPr lang="tr-TR" baseline="0" dirty="0" smtClean="0"/>
                        <a:t> tümünü temsli eden örneklem çerçevesi; okuldaki öğrenci kayıtları, sanayi odasına bağlı şirket kayıtları vb. </a:t>
                      </a:r>
                      <a:endParaRPr lang="en-US" dirty="0"/>
                    </a:p>
                  </a:txBody>
                  <a:tcPr/>
                </a:tc>
              </a:tr>
              <a:tr h="370840">
                <a:tc>
                  <a:txBody>
                    <a:bodyPr/>
                    <a:lstStyle/>
                    <a:p>
                      <a:endParaRPr lang="en-US" dirty="0" smtClean="0"/>
                    </a:p>
                    <a:p>
                      <a:r>
                        <a:rPr lang="tr-TR" dirty="0" smtClean="0"/>
                        <a:t>3. </a:t>
                      </a:r>
                      <a:r>
                        <a:rPr lang="tr-TR" dirty="0" smtClean="0"/>
                        <a:t>Örneklem büyüklüğünü tespit et</a:t>
                      </a:r>
                      <a:endParaRPr lang="en-US" dirty="0" smtClean="0"/>
                    </a:p>
                  </a:txBody>
                  <a:tcPr/>
                </a:tc>
                <a:tc>
                  <a:txBody>
                    <a:bodyPr/>
                    <a:lstStyle/>
                    <a:p>
                      <a:r>
                        <a:rPr lang="tr-TR" dirty="0" smtClean="0"/>
                        <a:t> Ne kadar büyüklükte bir örnekleme ihtiyacım var?  Araştırmacının zaman ve maliyet kaynaklarına uygun,  ilgili istatistiki analizler içni yeterli olması</a:t>
                      </a:r>
                      <a:r>
                        <a:rPr lang="tr-TR" baseline="0" dirty="0" smtClean="0"/>
                        <a:t> gerekir.  Sosyal bilim araştırmalarında (nitel, nicel, deneysel) 30 ila 500  yeterli olabilirken, deneysel serimlerde 30-40 denekten veri yeterli gelebilmektedir. </a:t>
                      </a:r>
                      <a:endParaRPr lang="en-US" dirty="0"/>
                    </a:p>
                  </a:txBody>
                  <a:tcPr/>
                </a:tc>
              </a:tr>
              <a:tr h="370840">
                <a:tc>
                  <a:txBody>
                    <a:bodyPr/>
                    <a:lstStyle/>
                    <a:p>
                      <a:r>
                        <a:rPr lang="tr-TR" dirty="0" smtClean="0"/>
                        <a:t>4. </a:t>
                      </a:r>
                      <a:r>
                        <a:rPr lang="en-US" dirty="0" err="1" smtClean="0"/>
                        <a:t>Örneklem</a:t>
                      </a:r>
                      <a:r>
                        <a:rPr lang="en-US" dirty="0" smtClean="0"/>
                        <a:t> </a:t>
                      </a:r>
                      <a:r>
                        <a:rPr lang="en-US" dirty="0" err="1" smtClean="0"/>
                        <a:t>tekniğini</a:t>
                      </a:r>
                      <a:r>
                        <a:rPr lang="en-US" dirty="0" smtClean="0"/>
                        <a:t> </a:t>
                      </a:r>
                      <a:r>
                        <a:rPr lang="en-US" dirty="0" err="1" smtClean="0"/>
                        <a:t>seç</a:t>
                      </a:r>
                      <a:r>
                        <a:rPr lang="en-US" dirty="0" smtClean="0"/>
                        <a:t> </a:t>
                      </a:r>
                      <a:r>
                        <a:rPr lang="en-US" dirty="0" err="1" smtClean="0"/>
                        <a:t>ve</a:t>
                      </a:r>
                      <a:r>
                        <a:rPr lang="en-US" dirty="0" smtClean="0"/>
                        <a:t> </a:t>
                      </a:r>
                      <a:r>
                        <a:rPr lang="en-US" dirty="0" err="1" smtClean="0"/>
                        <a:t>örnekle</a:t>
                      </a:r>
                      <a:endParaRPr lang="en-US" dirty="0"/>
                    </a:p>
                  </a:txBody>
                  <a:tcPr/>
                </a:tc>
                <a:tc>
                  <a:txBody>
                    <a:bodyPr/>
                    <a:lstStyle/>
                    <a:p>
                      <a:r>
                        <a:rPr lang="tr-TR" baseline="0" dirty="0" smtClean="0"/>
                        <a:t> örneklem çerçevesinden seçilen örneklem büyüklüğüne nasıl ulaşacagız?</a:t>
                      </a:r>
                      <a:endParaRPr lang="en-US" dirty="0"/>
                    </a:p>
                  </a:txBody>
                  <a:tcPr/>
                </a:tc>
              </a:tr>
            </a:tbl>
          </a:graphicData>
        </a:graphic>
      </p:graphicFrame>
    </p:spTree>
    <p:extLst>
      <p:ext uri="{BB962C8B-B14F-4D97-AF65-F5344CB8AC3E}">
        <p14:creationId xmlns:p14="http://schemas.microsoft.com/office/powerpoint/2010/main" val="341010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19497"/>
            <a:ext cx="7848872" cy="454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377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628800"/>
            <a:ext cx="8229600" cy="11430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Örneklem seçilirken,</a:t>
            </a:r>
            <a:br>
              <a:rPr lang="tr-TR" dirty="0" smtClean="0"/>
            </a:br>
            <a:r>
              <a:rPr lang="tr-TR" dirty="0" smtClean="0"/>
              <a:t>temsil yeteneği taşımalıdır. Evrenin temel özelliklerine sahip olmalı</a:t>
            </a:r>
            <a:br>
              <a:rPr lang="tr-TR" dirty="0" smtClean="0"/>
            </a:br>
            <a:r>
              <a:rPr lang="tr-TR" dirty="0" smtClean="0"/>
              <a:t>yeterli </a:t>
            </a:r>
            <a:r>
              <a:rPr lang="tr-TR" dirty="0" smtClean="0"/>
              <a:t>büyüklükte</a:t>
            </a:r>
            <a:r>
              <a:rPr lang="tr-TR" dirty="0" smtClean="0"/>
              <a:t/>
            </a:r>
            <a:br>
              <a:rPr lang="tr-TR" dirty="0" smtClean="0"/>
            </a:br>
            <a:r>
              <a:rPr lang="tr-TR" dirty="0" smtClean="0"/>
              <a:t>tarafsızlık ilkesini korumalıdır. </a:t>
            </a:r>
            <a:endParaRPr lang="en-US" dirty="0"/>
          </a:p>
        </p:txBody>
      </p:sp>
    </p:spTree>
    <p:extLst>
      <p:ext uri="{BB962C8B-B14F-4D97-AF65-F5344CB8AC3E}">
        <p14:creationId xmlns:p14="http://schemas.microsoft.com/office/powerpoint/2010/main" val="206670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2338</Words>
  <Application>Microsoft Office PowerPoint</Application>
  <PresentationFormat>On-screen Show (4:3)</PresentationFormat>
  <Paragraphs>228</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PowerPoint Presentation</vt:lpstr>
      <vt:lpstr>Araştırmalarda ölçme ve ölçekler </vt:lpstr>
      <vt:lpstr>Ölçme Kavramı</vt:lpstr>
      <vt:lpstr> Ölçekler ve Ölçekleme</vt:lpstr>
      <vt:lpstr> Ölçme türleri</vt:lpstr>
      <vt:lpstr> Ölçme ve Ölçek (ölçüm) düzeyleri</vt:lpstr>
      <vt:lpstr>Ölçme ve Ölçek (ölçüm) düzeyleri</vt:lpstr>
      <vt:lpstr> Ölçek düzeyleri</vt:lpstr>
      <vt:lpstr> Ölçüm düzeyleri ve kullanılan testler</vt:lpstr>
      <vt:lpstr>Ölçek türleri</vt:lpstr>
      <vt:lpstr>Sürekli ölçekler</vt:lpstr>
      <vt:lpstr>PowerPoint Presentation</vt:lpstr>
      <vt:lpstr> Tekli ölçekler</vt:lpstr>
      <vt:lpstr>PowerPoint Presentation</vt:lpstr>
      <vt:lpstr>Çoklu Ölçekler</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56</cp:revision>
  <dcterms:created xsi:type="dcterms:W3CDTF">2016-09-27T08:36:27Z</dcterms:created>
  <dcterms:modified xsi:type="dcterms:W3CDTF">2018-03-27T12:32:47Z</dcterms:modified>
</cp:coreProperties>
</file>