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7" r:id="rId8"/>
    <p:sldId id="260" r:id="rId9"/>
    <p:sldId id="269" r:id="rId10"/>
    <p:sldId id="261" r:id="rId11"/>
    <p:sldId id="270" r:id="rId12"/>
    <p:sldId id="27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KALEM MEVZUAT</a:t>
            </a:r>
            <a:r>
              <a:rPr lang="tr-TR" dirty="0"/>
              <a:t>I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b="1" dirty="0" err="1">
                <a:solidFill>
                  <a:schemeClr val="tx1"/>
                </a:solidFill>
              </a:rPr>
              <a:t>Yazı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İşleri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Personeli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ve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Görevleri</a:t>
            </a:r>
            <a:endParaRPr b="1" dirty="0">
              <a:solidFill>
                <a:schemeClr val="tx1"/>
              </a:solidFill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600" b="1">
                <a:effectLst/>
                <a:latin typeface="MyriadPro"/>
              </a:rPr>
              <a:t>İDARİ YARGI İLK DERECE MAHKEMELERİ YAZI İŞLERİ PERSONELİ VE GÖREVLERI</a:t>
            </a:r>
            <a:endParaRPr lang="tr-TR" sz="2600"/>
          </a:p>
        </p:txBody>
      </p:sp>
      <p:pic>
        <p:nvPicPr>
          <p:cNvPr id="5" name="Resim 4" descr="Kutunun içinde boş sandalyeler">
            <a:extLst>
              <a:ext uri="{FF2B5EF4-FFF2-40B4-BE49-F238E27FC236}">
                <a16:creationId xmlns:a16="http://schemas.microsoft.com/office/drawing/2014/main" id="{BDF31186-553C-58C5-D069-79E4E0FD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536" b="667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sz="1400" b="1" dirty="0">
                <a:effectLst/>
                <a:latin typeface="MyriadPro"/>
              </a:rPr>
              <a:t>̇</a:t>
            </a:r>
            <a:br>
              <a:rPr lang="tr-TR" sz="1400" b="1" dirty="0">
                <a:effectLst/>
                <a:latin typeface="MyriadPro"/>
              </a:rPr>
            </a:br>
            <a:r>
              <a:rPr lang="tr-TR" sz="1400" dirty="0" err="1">
                <a:effectLst/>
                <a:latin typeface="MinionPro"/>
              </a:rPr>
              <a:t>İdari</a:t>
            </a:r>
            <a:r>
              <a:rPr lang="tr-TR" sz="1400" dirty="0">
                <a:effectLst/>
                <a:latin typeface="MinionPro"/>
              </a:rPr>
              <a:t> yargı, dosyaların ve </a:t>
            </a:r>
            <a:r>
              <a:rPr lang="tr-TR" sz="1400" dirty="0" err="1">
                <a:effectLst/>
                <a:latin typeface="MinionPro"/>
              </a:rPr>
              <a:t>işlemlerin</a:t>
            </a:r>
            <a:r>
              <a:rPr lang="tr-TR" sz="1400" dirty="0">
                <a:effectLst/>
                <a:latin typeface="MinionPro"/>
              </a:rPr>
              <a:t> genel itibariyle dosya </a:t>
            </a:r>
            <a:r>
              <a:rPr lang="tr-TR" sz="1400" dirty="0" err="1">
                <a:effectLst/>
                <a:latin typeface="MinionPro"/>
              </a:rPr>
              <a:t>üzerinden</a:t>
            </a:r>
            <a:r>
              <a:rPr lang="tr-TR" sz="1400" dirty="0">
                <a:effectLst/>
                <a:latin typeface="MinionPro"/>
              </a:rPr>
              <a:t> </a:t>
            </a:r>
            <a:r>
              <a:rPr lang="tr-TR" sz="1400" dirty="0" err="1">
                <a:effectLst/>
                <a:latin typeface="MinionPro"/>
              </a:rPr>
              <a:t>ilerlediği</a:t>
            </a:r>
            <a:r>
              <a:rPr lang="tr-TR" sz="1400" dirty="0">
                <a:effectLst/>
                <a:latin typeface="MinionPro"/>
              </a:rPr>
              <a:t>, talep halinde ve </a:t>
            </a:r>
            <a:r>
              <a:rPr lang="tr-TR" sz="1400" dirty="0" err="1">
                <a:effectLst/>
                <a:latin typeface="MinionPro"/>
              </a:rPr>
              <a:t>özel</a:t>
            </a:r>
            <a:r>
              <a:rPr lang="tr-TR" sz="1400" dirty="0">
                <a:effectLst/>
                <a:latin typeface="MinionPro"/>
              </a:rPr>
              <a:t> durumlarda </a:t>
            </a:r>
            <a:r>
              <a:rPr lang="tr-TR" sz="1400" dirty="0" err="1">
                <a:effectLst/>
                <a:latin typeface="MinionPro"/>
              </a:rPr>
              <a:t>duruşma</a:t>
            </a:r>
            <a:r>
              <a:rPr lang="tr-TR" sz="1400" dirty="0">
                <a:effectLst/>
                <a:latin typeface="MinionPro"/>
              </a:rPr>
              <a:t> </a:t>
            </a:r>
            <a:r>
              <a:rPr lang="tr-TR" sz="1400" dirty="0" err="1">
                <a:effectLst/>
                <a:latin typeface="MinionPro"/>
              </a:rPr>
              <a:t>yapıldığı</a:t>
            </a:r>
            <a:r>
              <a:rPr lang="tr-TR" sz="1400" dirty="0">
                <a:effectLst/>
                <a:latin typeface="MinionPro"/>
              </a:rPr>
              <a:t> yargılama sistemidir. Genel itibariyle Adli yargı hukuk mahkemelerinde </a:t>
            </a:r>
            <a:r>
              <a:rPr lang="tr-TR" sz="1400" dirty="0" err="1">
                <a:effectLst/>
                <a:latin typeface="MinionPro"/>
              </a:rPr>
              <a:t>görev</a:t>
            </a:r>
            <a:r>
              <a:rPr lang="tr-TR" sz="1400" dirty="0">
                <a:effectLst/>
                <a:latin typeface="MinionPro"/>
              </a:rPr>
              <a:t> yapan kalem personeli ve </a:t>
            </a:r>
            <a:r>
              <a:rPr lang="tr-TR" sz="1400" dirty="0" err="1">
                <a:effectLst/>
                <a:latin typeface="MinionPro"/>
              </a:rPr>
              <a:t>görevleriyle</a:t>
            </a:r>
            <a:r>
              <a:rPr lang="tr-TR" sz="1400" dirty="0">
                <a:effectLst/>
                <a:latin typeface="MinionPro"/>
              </a:rPr>
              <a:t> </a:t>
            </a:r>
            <a:r>
              <a:rPr lang="tr-TR" sz="1400" dirty="0" err="1">
                <a:effectLst/>
                <a:latin typeface="MinionPro"/>
              </a:rPr>
              <a:t>çok</a:t>
            </a:r>
            <a:r>
              <a:rPr lang="tr-TR" sz="1400" dirty="0">
                <a:effectLst/>
                <a:latin typeface="MinionPro"/>
              </a:rPr>
              <a:t> benzer </a:t>
            </a:r>
            <a:r>
              <a:rPr lang="tr-TR" sz="1400" dirty="0" err="1">
                <a:effectLst/>
                <a:latin typeface="MinionPro"/>
              </a:rPr>
              <a:t>görevlere</a:t>
            </a:r>
            <a:r>
              <a:rPr lang="tr-TR" sz="1400" dirty="0">
                <a:effectLst/>
                <a:latin typeface="MinionPro"/>
              </a:rPr>
              <a:t> sahiptirler. Mahkemelerin yazı </a:t>
            </a:r>
            <a:r>
              <a:rPr lang="tr-TR" sz="1400" dirty="0" err="1">
                <a:effectLst/>
                <a:latin typeface="MinionPro"/>
              </a:rPr>
              <a:t>işleri</a:t>
            </a:r>
            <a:r>
              <a:rPr lang="tr-TR" sz="1400" dirty="0">
                <a:effectLst/>
                <a:latin typeface="MinionPro"/>
              </a:rPr>
              <a:t> bir </a:t>
            </a:r>
            <a:r>
              <a:rPr lang="tr-TR" sz="1400" dirty="0" err="1">
                <a:effectLst/>
                <a:latin typeface="MinionPro"/>
              </a:rPr>
              <a:t>bütündür</a:t>
            </a:r>
            <a:r>
              <a:rPr lang="tr-TR" sz="1400" dirty="0">
                <a:effectLst/>
                <a:latin typeface="MinionPro"/>
              </a:rPr>
              <a:t>. </a:t>
            </a:r>
            <a:r>
              <a:rPr lang="tr-TR" sz="1400" dirty="0" err="1">
                <a:effectLst/>
                <a:latin typeface="MinionPro"/>
              </a:rPr>
              <a:t>Bölge</a:t>
            </a:r>
            <a:r>
              <a:rPr lang="tr-TR" sz="1400" dirty="0">
                <a:effectLst/>
                <a:latin typeface="MinionPro"/>
              </a:rPr>
              <a:t> idare mahkemesi </a:t>
            </a:r>
            <a:r>
              <a:rPr lang="tr-TR" sz="1400" dirty="0" err="1">
                <a:effectLst/>
                <a:latin typeface="MinionPro"/>
              </a:rPr>
              <a:t>başkanlığında</a:t>
            </a:r>
            <a:r>
              <a:rPr lang="tr-TR" sz="1400" dirty="0">
                <a:effectLst/>
                <a:latin typeface="MinionPro"/>
              </a:rPr>
              <a:t>, dairelerinde, adalet komisyonunda ve mahkemelerde bir yazı </a:t>
            </a:r>
            <a:r>
              <a:rPr lang="tr-TR" sz="1400" dirty="0" err="1">
                <a:effectLst/>
                <a:latin typeface="MinionPro"/>
              </a:rPr>
              <a:t>işleri</a:t>
            </a:r>
            <a:r>
              <a:rPr lang="tr-TR" sz="1400" dirty="0">
                <a:effectLst/>
                <a:latin typeface="MinionPro"/>
              </a:rPr>
              <a:t> </a:t>
            </a:r>
            <a:r>
              <a:rPr lang="tr-TR" sz="1400" dirty="0" err="1">
                <a:effectLst/>
                <a:latin typeface="MinionPro"/>
              </a:rPr>
              <a:t>müdüru</a:t>
            </a:r>
            <a:r>
              <a:rPr lang="tr-TR" sz="1400" dirty="0">
                <a:effectLst/>
                <a:latin typeface="MinionPro"/>
              </a:rPr>
              <a:t>̈, yeterli sayıda zabıt </a:t>
            </a:r>
            <a:r>
              <a:rPr lang="tr-TR" sz="1400" dirty="0" err="1">
                <a:effectLst/>
                <a:latin typeface="MinionPro"/>
              </a:rPr>
              <a:t>kâtibi</a:t>
            </a:r>
            <a:r>
              <a:rPr lang="tr-TR" sz="1400" dirty="0">
                <a:effectLst/>
                <a:latin typeface="MinionPro"/>
              </a:rPr>
              <a:t>, memur, </a:t>
            </a:r>
            <a:r>
              <a:rPr lang="tr-TR" sz="1400" dirty="0" err="1">
                <a:effectLst/>
                <a:latin typeface="MinionPro"/>
              </a:rPr>
              <a:t>mübaşir</a:t>
            </a:r>
            <a:r>
              <a:rPr lang="tr-TR" sz="1400" dirty="0">
                <a:effectLst/>
                <a:latin typeface="MinionPro"/>
              </a:rPr>
              <a:t>, hizmetli ve </a:t>
            </a:r>
            <a:r>
              <a:rPr lang="tr-TR" sz="1400" dirty="0" err="1">
                <a:effectLst/>
                <a:latin typeface="MinionPro"/>
              </a:rPr>
              <a:t>diğer</a:t>
            </a:r>
            <a:r>
              <a:rPr lang="tr-TR" sz="1400" dirty="0">
                <a:effectLst/>
                <a:latin typeface="MinionPro"/>
              </a:rPr>
              <a:t> </a:t>
            </a:r>
            <a:r>
              <a:rPr lang="tr-TR" sz="1400" dirty="0" err="1">
                <a:effectLst/>
                <a:latin typeface="MinionPro"/>
              </a:rPr>
              <a:t>görevliler</a:t>
            </a:r>
            <a:r>
              <a:rPr lang="tr-TR" sz="1400" dirty="0">
                <a:effectLst/>
                <a:latin typeface="MinionPro"/>
              </a:rPr>
              <a:t> bulunur. </a:t>
            </a:r>
            <a:endParaRPr lang="tr-TR" sz="1400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tr-T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9300D6-F864-EF47-C309-EFAF403E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Personeller ve Görevleri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D3DFCA-C505-D294-538B-D710B2229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1800" b="1" dirty="0" err="1">
                <a:effectLst/>
                <a:latin typeface="MyriadPro"/>
              </a:rPr>
              <a:t>İdari</a:t>
            </a:r>
            <a:r>
              <a:rPr lang="tr-TR" sz="1800" b="1" dirty="0">
                <a:effectLst/>
                <a:latin typeface="MyriadPro"/>
              </a:rPr>
              <a:t> </a:t>
            </a:r>
            <a:r>
              <a:rPr lang="tr-TR" sz="1800" b="1" dirty="0" err="1">
                <a:effectLst/>
                <a:latin typeface="MyriadPro"/>
              </a:rPr>
              <a:t>İşler</a:t>
            </a:r>
            <a:r>
              <a:rPr lang="tr-TR" sz="1800" b="1" dirty="0">
                <a:effectLst/>
                <a:latin typeface="MyriadPro"/>
              </a:rPr>
              <a:t> </a:t>
            </a:r>
            <a:r>
              <a:rPr lang="tr-TR" sz="1800" b="1" dirty="0" err="1">
                <a:effectLst/>
                <a:latin typeface="MyriadPro"/>
              </a:rPr>
              <a:t>Müdüru</a:t>
            </a:r>
            <a:r>
              <a:rPr lang="tr-TR" sz="1800" b="1" dirty="0">
                <a:effectLst/>
                <a:latin typeface="MyriadPro"/>
              </a:rPr>
              <a:t>̈ </a:t>
            </a:r>
            <a:endParaRPr lang="tr-TR" dirty="0"/>
          </a:p>
          <a:p>
            <a:pPr marL="0" indent="0">
              <a:buNone/>
            </a:pPr>
            <a:r>
              <a:rPr lang="tr-TR" sz="1800" dirty="0">
                <a:effectLst/>
                <a:latin typeface="MinionPro"/>
              </a:rPr>
              <a:t>• </a:t>
            </a:r>
            <a:r>
              <a:rPr lang="tr-TR" sz="1800" dirty="0" err="1">
                <a:effectLst/>
                <a:latin typeface="MinionPro"/>
              </a:rPr>
              <a:t>İdari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işler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müdürünün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görev</a:t>
            </a:r>
            <a:r>
              <a:rPr lang="tr-TR" sz="1800" dirty="0">
                <a:effectLst/>
                <a:latin typeface="MinionPro"/>
              </a:rPr>
              <a:t> ve sorumlulukları </a:t>
            </a:r>
            <a:r>
              <a:rPr lang="tr-TR" sz="1800" dirty="0" err="1">
                <a:effectLst/>
                <a:latin typeface="MinionPro"/>
              </a:rPr>
              <a:t>şunlardır</a:t>
            </a:r>
            <a:r>
              <a:rPr lang="tr-TR" sz="1800" dirty="0">
                <a:effectLst/>
                <a:latin typeface="MinionPro"/>
              </a:rPr>
              <a:t>;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</a:t>
            </a:r>
            <a:r>
              <a:rPr lang="tr-TR" sz="1800" dirty="0" err="1">
                <a:effectLst/>
                <a:latin typeface="MinionPro"/>
              </a:rPr>
              <a:t>İdari</a:t>
            </a:r>
            <a:r>
              <a:rPr lang="tr-TR" sz="1800" dirty="0">
                <a:effectLst/>
                <a:latin typeface="MinionPro"/>
              </a:rPr>
              <a:t>̂ </a:t>
            </a:r>
            <a:r>
              <a:rPr lang="tr-TR" sz="1800" dirty="0" err="1">
                <a:effectLst/>
                <a:latin typeface="MinionPro"/>
              </a:rPr>
              <a:t>işler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müdürlüğu</a:t>
            </a:r>
            <a:r>
              <a:rPr lang="tr-TR" sz="1800" dirty="0">
                <a:effectLst/>
                <a:latin typeface="MinionPro"/>
              </a:rPr>
              <a:t>̈ hizmetlerinin </a:t>
            </a:r>
            <a:r>
              <a:rPr lang="tr-TR" sz="1800" dirty="0" err="1">
                <a:effectLst/>
                <a:latin typeface="MinionPro"/>
              </a:rPr>
              <a:t>yürütülmesini</a:t>
            </a:r>
            <a:r>
              <a:rPr lang="tr-TR" sz="1800" dirty="0">
                <a:effectLst/>
                <a:latin typeface="MinionPro"/>
              </a:rPr>
              <a:t> sağlamak ve denetlemek,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</a:t>
            </a:r>
            <a:r>
              <a:rPr lang="tr-TR" sz="1800" dirty="0" err="1">
                <a:effectLst/>
                <a:latin typeface="MinionPro"/>
              </a:rPr>
              <a:t>Bölge</a:t>
            </a:r>
            <a:r>
              <a:rPr lang="tr-TR" sz="1800" dirty="0">
                <a:effectLst/>
                <a:latin typeface="MinionPro"/>
              </a:rPr>
              <a:t> adliye mahkemesinin ve mahkemelerin her </a:t>
            </a:r>
            <a:r>
              <a:rPr lang="tr-TR" sz="1800" dirty="0" err="1">
                <a:effectLst/>
                <a:latin typeface="MinionPro"/>
              </a:rPr>
              <a:t>türlu</a:t>
            </a:r>
            <a:r>
              <a:rPr lang="tr-TR" sz="1800" dirty="0">
                <a:effectLst/>
                <a:latin typeface="MinionPro"/>
              </a:rPr>
              <a:t>̈ alım, satım, hesap, </a:t>
            </a:r>
            <a:r>
              <a:rPr lang="tr-TR" sz="1800" dirty="0" err="1">
                <a:effectLst/>
                <a:latin typeface="MinionPro"/>
              </a:rPr>
              <a:t>maas</a:t>
            </a:r>
            <a:r>
              <a:rPr lang="tr-TR" sz="1800" dirty="0">
                <a:effectLst/>
                <a:latin typeface="MinionPro"/>
              </a:rPr>
              <a:t>̧ ve </a:t>
            </a:r>
            <a:r>
              <a:rPr lang="tr-TR" sz="1800" dirty="0" err="1">
                <a:effectLst/>
                <a:latin typeface="MinionPro"/>
              </a:rPr>
              <a:t>diğer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ödemeler</a:t>
            </a:r>
            <a:r>
              <a:rPr lang="tr-TR" sz="1800" dirty="0">
                <a:effectLst/>
                <a:latin typeface="MinionPro"/>
              </a:rPr>
              <a:t> ile ilgili </a:t>
            </a:r>
            <a:r>
              <a:rPr lang="tr-TR" sz="1800" dirty="0" err="1">
                <a:effectLst/>
                <a:latin typeface="MinionPro"/>
              </a:rPr>
              <a:t>işlemlerini</a:t>
            </a:r>
            <a:r>
              <a:rPr lang="tr-TR" sz="1800" dirty="0">
                <a:effectLst/>
                <a:latin typeface="MinionPro"/>
              </a:rPr>
              <a:t> yapmak,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Temizlik, </a:t>
            </a:r>
            <a:r>
              <a:rPr lang="tr-TR" sz="1800" dirty="0" err="1">
                <a:effectLst/>
                <a:latin typeface="MinionPro"/>
              </a:rPr>
              <a:t>güvenlik</a:t>
            </a:r>
            <a:r>
              <a:rPr lang="tr-TR" sz="1800" dirty="0">
                <a:effectLst/>
                <a:latin typeface="MinionPro"/>
              </a:rPr>
              <a:t>, aydınlatma, ısıtma, </a:t>
            </a:r>
            <a:r>
              <a:rPr lang="tr-TR" sz="1800" dirty="0" err="1">
                <a:effectLst/>
                <a:latin typeface="MinionPro"/>
              </a:rPr>
              <a:t>soğutma</a:t>
            </a:r>
            <a:r>
              <a:rPr lang="tr-TR" sz="1800" dirty="0">
                <a:effectLst/>
                <a:latin typeface="MinionPro"/>
              </a:rPr>
              <a:t>, bakım ve onarım </a:t>
            </a:r>
            <a:r>
              <a:rPr lang="tr-TR" sz="1800" dirty="0" err="1">
                <a:effectLst/>
                <a:latin typeface="MinionPro"/>
              </a:rPr>
              <a:t>işlerini</a:t>
            </a:r>
            <a:r>
              <a:rPr lang="tr-TR" sz="1800" dirty="0">
                <a:effectLst/>
                <a:latin typeface="MinionPro"/>
              </a:rPr>
              <a:t> yaptırtmak, </a:t>
            </a:r>
          </a:p>
          <a:p>
            <a:pPr marL="0" indent="0">
              <a:buNone/>
            </a:pPr>
            <a:r>
              <a:rPr lang="tr-TR" sz="1800" dirty="0">
                <a:effectLst/>
                <a:latin typeface="MinionPro"/>
              </a:rPr>
              <a:t>• </a:t>
            </a:r>
            <a:r>
              <a:rPr lang="tr-TR" sz="1800" dirty="0" err="1">
                <a:effectLst/>
                <a:latin typeface="MinionPro"/>
              </a:rPr>
              <a:t>Bölge</a:t>
            </a:r>
            <a:r>
              <a:rPr lang="tr-TR" sz="1800" dirty="0">
                <a:effectLst/>
                <a:latin typeface="MinionPro"/>
              </a:rPr>
              <a:t> adliye mahkemesinde </a:t>
            </a:r>
            <a:r>
              <a:rPr lang="tr-TR" sz="1800" dirty="0" err="1">
                <a:effectLst/>
                <a:latin typeface="MinionPro"/>
              </a:rPr>
              <a:t>görev</a:t>
            </a:r>
            <a:r>
              <a:rPr lang="tr-TR" sz="1800" dirty="0">
                <a:effectLst/>
                <a:latin typeface="MinionPro"/>
              </a:rPr>
              <a:t> yapan </a:t>
            </a:r>
            <a:r>
              <a:rPr lang="tr-TR" sz="1800" dirty="0" err="1">
                <a:effectLst/>
                <a:latin typeface="MinionPro"/>
              </a:rPr>
              <a:t>şoför</a:t>
            </a:r>
            <a:r>
              <a:rPr lang="tr-TR" sz="1800" dirty="0">
                <a:effectLst/>
                <a:latin typeface="MinionPro"/>
              </a:rPr>
              <a:t>, teknisyen ve yardımcı hizmetler sınıfına giren personelin sevk ve idaresini sağlamak,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Yemekhane hizmetlerinin sevk ve idaresini sağlamak,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</a:t>
            </a:r>
            <a:r>
              <a:rPr lang="tr-TR" sz="1800" dirty="0" err="1">
                <a:effectLst/>
                <a:latin typeface="MinionPro"/>
              </a:rPr>
              <a:t>Eğitim</a:t>
            </a:r>
            <a:r>
              <a:rPr lang="tr-TR" sz="1800" dirty="0">
                <a:effectLst/>
                <a:latin typeface="MinionPro"/>
              </a:rPr>
              <a:t> ve sosyal </a:t>
            </a:r>
            <a:r>
              <a:rPr lang="tr-TR" sz="1800" dirty="0" err="1">
                <a:effectLst/>
                <a:latin typeface="MinionPro"/>
              </a:rPr>
              <a:t>işler</a:t>
            </a:r>
            <a:r>
              <a:rPr lang="tr-TR" sz="1800" dirty="0">
                <a:effectLst/>
                <a:latin typeface="MinionPro"/>
              </a:rPr>
              <a:t> faaliyetlerini yerine getirmek,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Posta masraflarının aylık </a:t>
            </a:r>
            <a:r>
              <a:rPr lang="tr-TR" sz="1800" dirty="0" err="1">
                <a:effectLst/>
                <a:latin typeface="MinionPro"/>
              </a:rPr>
              <a:t>kontrolünu</a:t>
            </a:r>
            <a:r>
              <a:rPr lang="tr-TR" sz="1800" dirty="0">
                <a:effectLst/>
                <a:latin typeface="MinionPro"/>
              </a:rPr>
              <a:t>̈ yapmak,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</a:t>
            </a:r>
            <a:r>
              <a:rPr lang="tr-TR" sz="1800" dirty="0" err="1">
                <a:effectLst/>
                <a:latin typeface="MinionPro"/>
              </a:rPr>
              <a:t>Yönetimi</a:t>
            </a:r>
            <a:r>
              <a:rPr lang="tr-TR" sz="1800" dirty="0">
                <a:effectLst/>
                <a:latin typeface="MinionPro"/>
              </a:rPr>
              <a:t> altında bulunan memurlar ve hizmetliler arasında iş </a:t>
            </a:r>
            <a:r>
              <a:rPr lang="tr-TR" sz="1800" dirty="0" err="1">
                <a:effectLst/>
                <a:latin typeface="MinionPro"/>
              </a:rPr>
              <a:t>bölümu</a:t>
            </a:r>
            <a:r>
              <a:rPr lang="tr-TR" sz="1800" dirty="0">
                <a:effectLst/>
                <a:latin typeface="MinionPro"/>
              </a:rPr>
              <a:t>̈ yapmak,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</a:t>
            </a:r>
            <a:r>
              <a:rPr lang="tr-TR" sz="1800" dirty="0" err="1">
                <a:effectLst/>
                <a:latin typeface="MinionPro"/>
              </a:rPr>
              <a:t>Yönetimi</a:t>
            </a:r>
            <a:r>
              <a:rPr lang="tr-TR" sz="1800" dirty="0">
                <a:effectLst/>
                <a:latin typeface="MinionPro"/>
              </a:rPr>
              <a:t> altında bulunan memurları ve hizmetlileri </a:t>
            </a:r>
            <a:r>
              <a:rPr lang="tr-TR" sz="1800" dirty="0" err="1">
                <a:effectLst/>
                <a:latin typeface="MinionPro"/>
              </a:rPr>
              <a:t>yetiştirmek</a:t>
            </a:r>
            <a:r>
              <a:rPr lang="tr-TR" sz="1800" dirty="0">
                <a:effectLst/>
                <a:latin typeface="MinionPro"/>
              </a:rPr>
              <a:t>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</a:t>
            </a:r>
            <a:r>
              <a:rPr lang="tr-TR" sz="1800" dirty="0" err="1">
                <a:effectLst/>
                <a:latin typeface="MinionPro"/>
              </a:rPr>
              <a:t>Kütüphanenin</a:t>
            </a:r>
            <a:r>
              <a:rPr lang="tr-TR" sz="1800" dirty="0">
                <a:effectLst/>
                <a:latin typeface="MinionPro"/>
              </a:rPr>
              <a:t> sevk ve idaresini yapmak,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Mevzuattan kaynaklanan veya Cumhuriyet </a:t>
            </a:r>
            <a:r>
              <a:rPr lang="tr-TR" sz="1800" dirty="0" err="1">
                <a:effectLst/>
                <a:latin typeface="MinionPro"/>
              </a:rPr>
              <a:t>başsavcısı</a:t>
            </a:r>
            <a:r>
              <a:rPr lang="tr-TR" sz="1800" dirty="0">
                <a:effectLst/>
                <a:latin typeface="MinionPro"/>
              </a:rPr>
              <a:t> tarafından verilen </a:t>
            </a:r>
            <a:r>
              <a:rPr lang="tr-TR" sz="1800" dirty="0" err="1">
                <a:effectLst/>
                <a:latin typeface="MinionPro"/>
              </a:rPr>
              <a:t>diğer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görevleri</a:t>
            </a:r>
            <a:r>
              <a:rPr lang="tr-TR" sz="1800" dirty="0">
                <a:effectLst/>
                <a:latin typeface="MinionPro"/>
              </a:rPr>
              <a:t> yerine getirmek.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515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EECF9E-1D91-1F94-EC1E-815F7206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CEC322-D859-CB72-D81B-0B97282B8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>
                <a:effectLst/>
                <a:latin typeface="MinionPro"/>
              </a:rPr>
              <a:t>Bilgi </a:t>
            </a:r>
            <a:r>
              <a:rPr lang="tr-TR" sz="2800" b="1" dirty="0" err="1">
                <a:effectLst/>
                <a:latin typeface="MinionPro"/>
              </a:rPr>
              <a:t>işlem</a:t>
            </a:r>
            <a:r>
              <a:rPr lang="tr-TR" sz="2800" b="1" dirty="0">
                <a:effectLst/>
                <a:latin typeface="MinionPro"/>
              </a:rPr>
              <a:t> </a:t>
            </a:r>
            <a:r>
              <a:rPr lang="tr-TR" sz="2800" b="1" dirty="0" err="1">
                <a:effectLst/>
                <a:latin typeface="MinionPro"/>
              </a:rPr>
              <a:t>müdürünün</a:t>
            </a:r>
            <a:r>
              <a:rPr lang="tr-TR" sz="2800" b="1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görevleri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şunlardır</a:t>
            </a:r>
            <a:r>
              <a:rPr lang="tr-TR" sz="1800" dirty="0">
                <a:effectLst/>
                <a:latin typeface="MinionPro"/>
              </a:rPr>
              <a:t>;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Bilgi </a:t>
            </a:r>
            <a:r>
              <a:rPr lang="tr-TR" sz="1800" dirty="0" err="1">
                <a:effectLst/>
                <a:latin typeface="MinionPro"/>
              </a:rPr>
              <a:t>işlem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müdürlüğu</a:t>
            </a:r>
            <a:r>
              <a:rPr lang="tr-TR" sz="1800" dirty="0">
                <a:effectLst/>
                <a:latin typeface="MinionPro"/>
              </a:rPr>
              <a:t>̈ hizmetlerinin </a:t>
            </a:r>
            <a:r>
              <a:rPr lang="tr-TR" sz="1800" dirty="0" err="1">
                <a:effectLst/>
                <a:latin typeface="MinionPro"/>
              </a:rPr>
              <a:t>yürütülmesini</a:t>
            </a:r>
            <a:r>
              <a:rPr lang="tr-TR" sz="1800" dirty="0">
                <a:effectLst/>
                <a:latin typeface="MinionPro"/>
              </a:rPr>
              <a:t> sağlamak ve denetlemek,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UYAP, SEGBİS ve </a:t>
            </a:r>
            <a:r>
              <a:rPr lang="tr-TR" sz="1800" dirty="0" err="1">
                <a:effectLst/>
                <a:latin typeface="MinionPro"/>
              </a:rPr>
              <a:t>diğer</a:t>
            </a:r>
            <a:r>
              <a:rPr lang="tr-TR" sz="1800" dirty="0">
                <a:effectLst/>
                <a:latin typeface="MinionPro"/>
              </a:rPr>
              <a:t> bilgi </a:t>
            </a:r>
            <a:r>
              <a:rPr lang="tr-TR" sz="1800" dirty="0" err="1">
                <a:effectLst/>
                <a:latin typeface="MinionPro"/>
              </a:rPr>
              <a:t>işlem</a:t>
            </a:r>
            <a:r>
              <a:rPr lang="tr-TR" sz="1800" dirty="0">
                <a:effectLst/>
                <a:latin typeface="MinionPro"/>
              </a:rPr>
              <a:t> sistemlerinin eksiksiz ve verimli bir </a:t>
            </a:r>
            <a:r>
              <a:rPr lang="tr-TR" sz="1800" dirty="0" err="1">
                <a:effectLst/>
                <a:latin typeface="MinionPro"/>
              </a:rPr>
              <a:t>biçimde</a:t>
            </a:r>
            <a:r>
              <a:rPr lang="tr-TR" sz="1800" dirty="0"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çalışmasını</a:t>
            </a:r>
            <a:r>
              <a:rPr lang="tr-TR" sz="1800" dirty="0">
                <a:effectLst/>
                <a:latin typeface="MinionPro"/>
              </a:rPr>
              <a:t> sağlamak,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</a:t>
            </a:r>
            <a:r>
              <a:rPr lang="tr-TR" sz="1800" dirty="0" err="1">
                <a:effectLst/>
                <a:latin typeface="MinionPro"/>
              </a:rPr>
              <a:t>İs</a:t>
            </a:r>
            <a:r>
              <a:rPr lang="tr-TR" sz="1800" dirty="0">
                <a:effectLst/>
                <a:latin typeface="MinionPro"/>
              </a:rPr>
              <a:t>̧ analizleri yapmak ve iş </a:t>
            </a:r>
            <a:r>
              <a:rPr lang="tr-TR" sz="1800" dirty="0" err="1">
                <a:effectLst/>
                <a:latin typeface="MinionPro"/>
              </a:rPr>
              <a:t>süreçlerini</a:t>
            </a:r>
            <a:r>
              <a:rPr lang="tr-TR" sz="1800" dirty="0">
                <a:effectLst/>
                <a:latin typeface="MinionPro"/>
              </a:rPr>
              <a:t> tanımlayarak, bilgi </a:t>
            </a:r>
            <a:r>
              <a:rPr lang="tr-TR" sz="1800" dirty="0" err="1">
                <a:effectLst/>
                <a:latin typeface="MinionPro"/>
              </a:rPr>
              <a:t>işlem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şefi</a:t>
            </a:r>
            <a:r>
              <a:rPr lang="tr-TR" sz="1800" dirty="0">
                <a:effectLst/>
                <a:latin typeface="MinionPro"/>
              </a:rPr>
              <a:t>, teknisyen, bilgisayar </a:t>
            </a:r>
            <a:r>
              <a:rPr lang="tr-TR" sz="1800" dirty="0" err="1">
                <a:effectLst/>
                <a:latin typeface="MinionPro"/>
              </a:rPr>
              <a:t>işletmeni</a:t>
            </a:r>
            <a:r>
              <a:rPr lang="tr-TR" sz="1800" dirty="0">
                <a:effectLst/>
                <a:latin typeface="MinionPro"/>
              </a:rPr>
              <a:t> ve </a:t>
            </a:r>
            <a:r>
              <a:rPr lang="tr-TR" sz="1800" dirty="0" err="1">
                <a:effectLst/>
                <a:latin typeface="MinionPro"/>
              </a:rPr>
              <a:t>diğer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görevliler</a:t>
            </a:r>
            <a:r>
              <a:rPr lang="tr-TR" sz="1800" dirty="0">
                <a:effectLst/>
                <a:latin typeface="MinionPro"/>
              </a:rPr>
              <a:t> arasında iş </a:t>
            </a:r>
            <a:r>
              <a:rPr lang="tr-TR" sz="1800" dirty="0" err="1">
                <a:effectLst/>
                <a:latin typeface="MinionPro"/>
              </a:rPr>
              <a:t>bölümu</a:t>
            </a:r>
            <a:r>
              <a:rPr lang="tr-TR" sz="1800" dirty="0">
                <a:effectLst/>
                <a:latin typeface="MinionPro"/>
              </a:rPr>
              <a:t>̈ yapmak,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Bilgi </a:t>
            </a:r>
            <a:r>
              <a:rPr lang="tr-TR" sz="1800" dirty="0" err="1">
                <a:effectLst/>
                <a:latin typeface="MinionPro"/>
              </a:rPr>
              <a:t>işlem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şefi</a:t>
            </a:r>
            <a:r>
              <a:rPr lang="tr-TR" sz="1800" dirty="0">
                <a:effectLst/>
                <a:latin typeface="MinionPro"/>
              </a:rPr>
              <a:t>, teknisyen, bilgisayar </a:t>
            </a:r>
            <a:r>
              <a:rPr lang="tr-TR" sz="1800" dirty="0" err="1">
                <a:effectLst/>
                <a:latin typeface="MinionPro"/>
              </a:rPr>
              <a:t>işletmeni</a:t>
            </a:r>
            <a:r>
              <a:rPr lang="tr-TR" sz="1800" dirty="0">
                <a:effectLst/>
                <a:latin typeface="MinionPro"/>
              </a:rPr>
              <a:t> ve </a:t>
            </a:r>
            <a:r>
              <a:rPr lang="tr-TR" sz="1800" dirty="0" err="1">
                <a:effectLst/>
                <a:latin typeface="MinionPro"/>
              </a:rPr>
              <a:t>diğer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görevlilere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gelişen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bilişim</a:t>
            </a:r>
            <a:r>
              <a:rPr lang="tr-TR" sz="1800" dirty="0">
                <a:effectLst/>
                <a:latin typeface="MinionPro"/>
              </a:rPr>
              <a:t> teknolojileri </a:t>
            </a:r>
            <a:r>
              <a:rPr lang="tr-TR" sz="1800" dirty="0" err="1">
                <a:effectLst/>
                <a:latin typeface="MinionPro"/>
              </a:rPr>
              <a:t>çerçevesinde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işlerin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öğretilmesi</a:t>
            </a:r>
            <a:r>
              <a:rPr lang="tr-TR" sz="1800" dirty="0">
                <a:effectLst/>
                <a:latin typeface="MinionPro"/>
              </a:rPr>
              <a:t> de </a:t>
            </a:r>
            <a:r>
              <a:rPr lang="tr-TR" sz="1800" dirty="0" err="1">
                <a:effectLst/>
                <a:latin typeface="MinionPro"/>
              </a:rPr>
              <a:t>dâhil</a:t>
            </a:r>
            <a:r>
              <a:rPr lang="tr-TR" sz="1800" dirty="0">
                <a:effectLst/>
                <a:latin typeface="MinionPro"/>
              </a:rPr>
              <a:t> olmak üzere hizmetlerin verimli ve </a:t>
            </a:r>
            <a:r>
              <a:rPr lang="tr-TR" sz="1800" dirty="0" err="1">
                <a:effectLst/>
                <a:latin typeface="MinionPro"/>
              </a:rPr>
              <a:t>düzenli</a:t>
            </a:r>
            <a:r>
              <a:rPr lang="tr-TR" sz="1800" dirty="0">
                <a:effectLst/>
                <a:latin typeface="MinionPro"/>
              </a:rPr>
              <a:t> bir şekilde </a:t>
            </a:r>
            <a:r>
              <a:rPr lang="tr-TR" sz="1800" dirty="0" err="1">
                <a:effectLst/>
                <a:latin typeface="MinionPro"/>
              </a:rPr>
              <a:t>yürütülmesi</a:t>
            </a:r>
            <a:r>
              <a:rPr lang="tr-TR" sz="1800" dirty="0">
                <a:effectLst/>
                <a:latin typeface="MinionPro"/>
              </a:rPr>
              <a:t> </a:t>
            </a:r>
            <a:r>
              <a:rPr lang="tr-TR" sz="1800" dirty="0" err="1">
                <a:effectLst/>
                <a:latin typeface="MinionPro"/>
              </a:rPr>
              <a:t>için</a:t>
            </a:r>
            <a:r>
              <a:rPr lang="tr-TR" sz="1800" dirty="0">
                <a:effectLst/>
                <a:latin typeface="MinionPro"/>
              </a:rPr>
              <a:t> her </a:t>
            </a:r>
            <a:r>
              <a:rPr lang="tr-TR" sz="1800" dirty="0" err="1">
                <a:effectLst/>
                <a:latin typeface="MinionPro"/>
              </a:rPr>
              <a:t>türlu</a:t>
            </a:r>
            <a:r>
              <a:rPr lang="tr-TR" sz="1800" dirty="0">
                <a:effectLst/>
                <a:latin typeface="MinionPro"/>
              </a:rPr>
              <a:t>̈ tedbiri almak,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</a:t>
            </a:r>
            <a:r>
              <a:rPr lang="tr-TR" sz="1800" dirty="0" err="1">
                <a:effectLst/>
                <a:latin typeface="MinionPro"/>
              </a:rPr>
              <a:t>İhtiyac</a:t>
            </a:r>
            <a:r>
              <a:rPr lang="tr-TR" sz="1800" dirty="0">
                <a:effectLst/>
                <a:latin typeface="MinionPro"/>
              </a:rPr>
              <a:t>̧ duyulan ve bilgi sistemleri </a:t>
            </a:r>
            <a:r>
              <a:rPr lang="tr-TR" sz="1800" dirty="0" err="1">
                <a:effectLst/>
                <a:latin typeface="MinionPro"/>
              </a:rPr>
              <a:t>aracılığı</a:t>
            </a:r>
            <a:r>
              <a:rPr lang="tr-TR" sz="1800" dirty="0">
                <a:effectLst/>
                <a:latin typeface="MinionPro"/>
              </a:rPr>
              <a:t> ile </a:t>
            </a:r>
            <a:r>
              <a:rPr lang="tr-TR" sz="1800" dirty="0" err="1">
                <a:effectLst/>
                <a:latin typeface="MinionPro"/>
              </a:rPr>
              <a:t>sağlanabilecek</a:t>
            </a:r>
            <a:r>
              <a:rPr lang="tr-TR" sz="1800" dirty="0">
                <a:effectLst/>
                <a:latin typeface="MinionPro"/>
              </a:rPr>
              <a:t> taleplerin, doğru bir </a:t>
            </a:r>
            <a:endParaRPr lang="tr-TR" dirty="0"/>
          </a:p>
          <a:p>
            <a:pPr marL="0" indent="0">
              <a:buNone/>
            </a:pPr>
            <a:r>
              <a:rPr lang="tr-TR" sz="1800" dirty="0">
                <a:effectLst/>
                <a:latin typeface="MinionPro"/>
              </a:rPr>
              <a:t>şekilde, istenilen nitelik ve zamanda elde edilmesinin teminini sağlamak,</a:t>
            </a:r>
            <a:br>
              <a:rPr lang="tr-TR" sz="1800" dirty="0">
                <a:effectLst/>
                <a:latin typeface="MinionPro"/>
              </a:rPr>
            </a:br>
            <a:r>
              <a:rPr lang="tr-TR" sz="1800" dirty="0">
                <a:effectLst/>
                <a:latin typeface="MinionPro"/>
              </a:rPr>
              <a:t>• Arıza, bakım ve onarım hizmetlerini takip ederek sorunları gidermek,</a:t>
            </a:r>
            <a:br>
              <a:rPr lang="tr-TR" sz="1800" dirty="0">
                <a:effectLst/>
                <a:latin typeface="MinionPro"/>
              </a:rPr>
            </a:b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045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Hukuki Sorumluluk ve Denetim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Hukuki</a:t>
            </a:r>
            <a:r>
              <a:rPr dirty="0"/>
              <a:t> </a:t>
            </a:r>
            <a:r>
              <a:rPr dirty="0" err="1"/>
              <a:t>Sorumluluklar</a:t>
            </a:r>
            <a:r>
              <a:rPr dirty="0"/>
              <a:t>: </a:t>
            </a:r>
            <a:r>
              <a:rPr dirty="0" err="1"/>
              <a:t>Evrak</a:t>
            </a:r>
            <a:r>
              <a:rPr dirty="0"/>
              <a:t> </a:t>
            </a:r>
            <a:r>
              <a:rPr dirty="0" err="1"/>
              <a:t>kaybı</a:t>
            </a:r>
            <a:r>
              <a:rPr dirty="0"/>
              <a:t> </a:t>
            </a:r>
            <a:r>
              <a:rPr dirty="0" err="1"/>
              <a:t>veya</a:t>
            </a:r>
            <a:r>
              <a:rPr dirty="0"/>
              <a:t> </a:t>
            </a:r>
            <a:r>
              <a:rPr dirty="0" err="1"/>
              <a:t>yanlış</a:t>
            </a:r>
            <a:r>
              <a:rPr dirty="0"/>
              <a:t> </a:t>
            </a:r>
            <a:r>
              <a:rPr dirty="0" err="1"/>
              <a:t>işlemler</a:t>
            </a:r>
            <a:r>
              <a:rPr dirty="0"/>
              <a:t> </a:t>
            </a:r>
            <a:r>
              <a:rPr dirty="0" err="1"/>
              <a:t>sorumluluk</a:t>
            </a:r>
            <a:r>
              <a:rPr dirty="0"/>
              <a:t> </a:t>
            </a:r>
            <a:r>
              <a:rPr dirty="0" err="1"/>
              <a:t>doğurur</a:t>
            </a:r>
            <a:r>
              <a:rPr dirty="0"/>
              <a:t>.</a:t>
            </a:r>
          </a:p>
          <a:p>
            <a:r>
              <a:rPr lang="tr-TR" dirty="0"/>
              <a:t>Cezai Sorumluluk: Zimmet ve irtikap suçlarından </a:t>
            </a:r>
            <a:r>
              <a:rPr lang="tr-TR"/>
              <a:t>sorumluluk döğebilir.</a:t>
            </a:r>
            <a:endParaRPr lang="tr-TR" dirty="0"/>
          </a:p>
          <a:p>
            <a:r>
              <a:rPr dirty="0" err="1"/>
              <a:t>Disiplin</a:t>
            </a:r>
            <a:r>
              <a:rPr dirty="0"/>
              <a:t> </a:t>
            </a:r>
            <a:r>
              <a:rPr dirty="0" err="1"/>
              <a:t>Cezaları</a:t>
            </a:r>
            <a:r>
              <a:rPr dirty="0"/>
              <a:t>: </a:t>
            </a:r>
            <a:r>
              <a:rPr dirty="0" err="1"/>
              <a:t>Uyarma</a:t>
            </a:r>
            <a:r>
              <a:rPr dirty="0"/>
              <a:t>, </a:t>
            </a:r>
            <a:r>
              <a:rPr dirty="0" err="1"/>
              <a:t>kınama</a:t>
            </a:r>
            <a:r>
              <a:rPr dirty="0"/>
              <a:t>, </a:t>
            </a:r>
            <a:r>
              <a:rPr lang="tr-TR" dirty="0"/>
              <a:t>aylıktan kesme, kademe ilerlemesinin durdurulması, devlet memurluğundan çıkarma cezaları </a:t>
            </a:r>
            <a:r>
              <a:rPr dirty="0"/>
              <a:t> </a:t>
            </a:r>
            <a:r>
              <a:rPr dirty="0" err="1"/>
              <a:t>uygulanabilir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Kalem </a:t>
            </a:r>
            <a:r>
              <a:rPr dirty="0" err="1"/>
              <a:t>hizmetleri</a:t>
            </a:r>
            <a:r>
              <a:rPr dirty="0"/>
              <a:t>, </a:t>
            </a:r>
            <a:r>
              <a:rPr dirty="0" err="1"/>
              <a:t>yargının</a:t>
            </a:r>
            <a:r>
              <a:rPr dirty="0"/>
              <a:t> </a:t>
            </a:r>
            <a:r>
              <a:rPr dirty="0" err="1"/>
              <a:t>işleyişinde</a:t>
            </a:r>
            <a:r>
              <a:rPr dirty="0"/>
              <a:t> </a:t>
            </a:r>
            <a:r>
              <a:rPr dirty="0" err="1"/>
              <a:t>önemli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</a:t>
            </a:r>
            <a:r>
              <a:rPr dirty="0" err="1"/>
              <a:t>yer</a:t>
            </a:r>
            <a:r>
              <a:rPr dirty="0"/>
              <a:t> </a:t>
            </a:r>
            <a:r>
              <a:rPr dirty="0" err="1"/>
              <a:t>tutar</a:t>
            </a:r>
            <a:r>
              <a:rPr dirty="0"/>
              <a:t>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Yazı </a:t>
            </a:r>
            <a:r>
              <a:rPr lang="tr-TR" dirty="0" err="1"/>
              <a:t>işleri</a:t>
            </a:r>
            <a:r>
              <a:rPr lang="tr-TR" dirty="0"/>
              <a:t> hizmetleri;</a:t>
            </a:r>
          </a:p>
          <a:p>
            <a:r>
              <a:rPr lang="tr-TR" dirty="0"/>
              <a:t>İdari </a:t>
            </a:r>
            <a:r>
              <a:rPr lang="tr-TR" dirty="0" err="1"/>
              <a:t>işler</a:t>
            </a:r>
            <a:r>
              <a:rPr lang="tr-TR" dirty="0"/>
              <a:t>, </a:t>
            </a:r>
          </a:p>
          <a:p>
            <a:r>
              <a:rPr lang="tr-TR" dirty="0"/>
              <a:t>Yazı </a:t>
            </a:r>
            <a:r>
              <a:rPr lang="tr-TR" dirty="0" err="1"/>
              <a:t>işleri</a:t>
            </a:r>
            <a:r>
              <a:rPr lang="tr-TR" dirty="0"/>
              <a:t>, </a:t>
            </a:r>
          </a:p>
          <a:p>
            <a:r>
              <a:rPr lang="tr-TR" dirty="0"/>
              <a:t>Bilgi </a:t>
            </a:r>
            <a:r>
              <a:rPr lang="tr-TR" dirty="0" err="1"/>
              <a:t>işlem</a:t>
            </a:r>
            <a:r>
              <a:rPr lang="tr-TR" dirty="0"/>
              <a:t> </a:t>
            </a:r>
            <a:r>
              <a:rPr lang="tr-TR" dirty="0" err="1"/>
              <a:t>müdürlüklerinin</a:t>
            </a:r>
            <a:r>
              <a:rPr lang="tr-TR" dirty="0"/>
              <a:t> </a:t>
            </a:r>
            <a:r>
              <a:rPr lang="tr-TR" dirty="0" err="1"/>
              <a:t>işlemleri</a:t>
            </a:r>
            <a:r>
              <a:rPr lang="tr-TR" dirty="0"/>
              <a:t> ile </a:t>
            </a:r>
            <a:r>
              <a:rPr lang="tr-TR" dirty="0" err="1"/>
              <a:t>yürütülmektedir</a:t>
            </a:r>
            <a:r>
              <a:rPr lang="tr-TR" dirty="0"/>
              <a:t>. 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Yazı İşleri Personeli ve Görevleri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Mahkemelerde idari ve hukuki süreçlerin yürütülmesini sağlar.</a:t>
            </a:r>
          </a:p>
          <a:p>
            <a:r>
              <a:t>- Evrak takibi, dosya düzenleme ve mahkeme kararlarının infazı gibi işlemleri yürütür.</a:t>
            </a:r>
          </a:p>
          <a:p>
            <a:r>
              <a:t>- Kalem hizmetlerinin düzenli işleyişi yargı süreçlerini hızlandırır.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Hukuk Mahkemeleri Yazı İşleri Personeli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**Yazı İşleri Müdürü**: Evrak akışını ve dosyalamayı yönetir.</a:t>
            </a:r>
          </a:p>
          <a:p>
            <a:r>
              <a:t>- **Zabıt Kâtibi**: Duruşmalarda tutanak tutar ve mahkeme yazışmalarını yürütür.</a:t>
            </a:r>
          </a:p>
          <a:p>
            <a:r>
              <a:t>- **Mübaşir**: Duruşmaya girenleri anons eder, belgeleri ilgililere ulaştırır.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giyim, adam, insan, çizgi film, kitap içeren bir resim&#10;&#10;Açıklama otomatik olarak oluşturuldu">
            <a:extLst>
              <a:ext uri="{FF2B5EF4-FFF2-40B4-BE49-F238E27FC236}">
                <a16:creationId xmlns:a16="http://schemas.microsoft.com/office/drawing/2014/main" id="{DDBA23EC-1845-5EB4-D147-69324623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2" r="23721"/>
          <a:stretch/>
        </p:blipFill>
        <p:spPr>
          <a:xfrm>
            <a:off x="20" y="10"/>
            <a:ext cx="5202273" cy="685799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629CD1-1862-C9D5-F900-C88ED823F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1082842"/>
            <a:ext cx="2866642" cy="50941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ZABIT KATİBİ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Duruşma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keşiflere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katılmak,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başkan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hâkim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tarafından yazdırılanlar ile doğrudan yazılmasına izin verilen beyanları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tutanağa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yazmak,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 kararları yerine getirmek,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Gerekçeli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kararları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başkan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hâkimin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bildirdiği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şekilde yazmak,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Yargılaması devam eden dosyaları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düzenli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eksiksiz bir şekilde muhafaza etmek,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Tamamlanıp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kesinleşen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dosyaları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arşive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kaldırtmak,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Tarafların dosyaları incelemesine nezaret etmek ve dosya inceleme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tutanağını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düzenlemek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Karar ve tutanakları dikkat ve itina ile yazarak imzasız bırakmamak,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Cevabı gelmeyen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müzekkerelerin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tekidini yapmak,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Dizi pusulası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düzenlemek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Mevzuattan kaynaklanan,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başkan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hâkim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 da yazı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işleri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müdürünün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vereceği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diğer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görevleri</a:t>
            </a:r>
            <a: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yerine getirmek.</a:t>
            </a:r>
            <a:br>
              <a:rPr lang="tr-TR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51180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saat, adam, insan, giyim, çizgi film içeren bir resim&#10;&#10;Açıklama otomatik olarak oluşturuldu">
            <a:extLst>
              <a:ext uri="{FF2B5EF4-FFF2-40B4-BE49-F238E27FC236}">
                <a16:creationId xmlns:a16="http://schemas.microsoft.com/office/drawing/2014/main" id="{1E86F9A1-AB17-1DF8-12CF-798F6F5872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5438"/>
          <a:stretch/>
        </p:blipFill>
        <p:spPr>
          <a:xfrm>
            <a:off x="-637655" y="-43934"/>
            <a:ext cx="7252223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8005052-A7E7-5C47-2102-DC4FC976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tr-TR" sz="3500" dirty="0"/>
              <a:t>Zabıt Katibinin Yasaklı olduğu İşler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47D347-8513-DCAA-479A-84BBF8F9E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sz="1200" dirty="0"/>
              <a:t>Zabıt </a:t>
            </a:r>
            <a:r>
              <a:rPr lang="tr-TR" sz="1200" dirty="0" err="1"/>
              <a:t>kâtibinin</a:t>
            </a:r>
            <a:r>
              <a:rPr lang="tr-TR" sz="1200" dirty="0"/>
              <a:t> kendisine ait olan veya doğrudan doğruya ya da dolayısıyla ilgili ol- </a:t>
            </a:r>
            <a:r>
              <a:rPr lang="tr-TR" sz="1200" dirty="0" err="1"/>
              <a:t>duğu</a:t>
            </a:r>
            <a:r>
              <a:rPr lang="tr-TR" sz="1200" dirty="0"/>
              <a:t> davada, (bir zabıt </a:t>
            </a:r>
            <a:r>
              <a:rPr lang="tr-TR" sz="1200" dirty="0" err="1"/>
              <a:t>kâtibi</a:t>
            </a:r>
            <a:r>
              <a:rPr lang="tr-TR" sz="1200" dirty="0"/>
              <a:t> kendisini ilgilendiren bir davada zabıt </a:t>
            </a:r>
            <a:r>
              <a:rPr lang="tr-TR" sz="1200" dirty="0" err="1"/>
              <a:t>kâtipliği</a:t>
            </a:r>
            <a:r>
              <a:rPr lang="tr-TR" sz="1200" dirty="0"/>
              <a:t> yapamaz, </a:t>
            </a:r>
            <a:r>
              <a:rPr lang="tr-TR" sz="1200" dirty="0" err="1"/>
              <a:t>örneğin</a:t>
            </a:r>
            <a:r>
              <a:rPr lang="tr-TR" sz="1200" dirty="0"/>
              <a:t> kendisinin alacaklı </a:t>
            </a:r>
            <a:r>
              <a:rPr lang="tr-TR" sz="1200" dirty="0" err="1"/>
              <a:t>olduğu</a:t>
            </a:r>
            <a:r>
              <a:rPr lang="tr-TR" sz="1200" dirty="0"/>
              <a:t> bir davanın zabıt </a:t>
            </a:r>
            <a:r>
              <a:rPr lang="tr-TR" sz="1200" dirty="0" err="1"/>
              <a:t>kâtipliğini</a:t>
            </a:r>
            <a:r>
              <a:rPr lang="tr-TR" sz="1200" dirty="0"/>
              <a:t> </a:t>
            </a:r>
            <a:r>
              <a:rPr lang="tr-TR" sz="1200" dirty="0" err="1"/>
              <a:t>yürütemez</a:t>
            </a:r>
            <a:r>
              <a:rPr lang="tr-TR" sz="1200" dirty="0"/>
              <a:t>) </a:t>
            </a:r>
          </a:p>
          <a:p>
            <a:pPr>
              <a:lnSpc>
                <a:spcPct val="90000"/>
              </a:lnSpc>
            </a:pPr>
            <a:r>
              <a:rPr lang="tr-TR" sz="1200" dirty="0"/>
              <a:t>Aralarında evlilik </a:t>
            </a:r>
            <a:r>
              <a:rPr lang="tr-TR" sz="1200" dirty="0" err="1"/>
              <a:t>bağı</a:t>
            </a:r>
            <a:r>
              <a:rPr lang="tr-TR" sz="1200" dirty="0"/>
              <a:t> kalksa bile </a:t>
            </a:r>
            <a:r>
              <a:rPr lang="tr-TR" sz="1200" dirty="0" err="1"/>
              <a:t>eşinin</a:t>
            </a:r>
            <a:r>
              <a:rPr lang="tr-TR" sz="1200" dirty="0"/>
              <a:t> davasında, kendisi veya </a:t>
            </a:r>
            <a:r>
              <a:rPr lang="tr-TR" sz="1200" dirty="0" err="1"/>
              <a:t>eşinin</a:t>
            </a:r>
            <a:r>
              <a:rPr lang="tr-TR" sz="1200" dirty="0"/>
              <a:t> altsoy veya </a:t>
            </a:r>
            <a:r>
              <a:rPr lang="tr-TR" sz="1200" dirty="0" err="1"/>
              <a:t>üstsoyunun</a:t>
            </a:r>
            <a:r>
              <a:rPr lang="tr-TR" sz="1200" dirty="0"/>
              <a:t> davasında, kendisi ile arasında evlatlık </a:t>
            </a:r>
            <a:r>
              <a:rPr lang="tr-TR" sz="1200" dirty="0" err="1"/>
              <a:t>bağı</a:t>
            </a:r>
            <a:r>
              <a:rPr lang="tr-TR" sz="1200" dirty="0"/>
              <a:t> bulunanın davasında, </a:t>
            </a:r>
            <a:r>
              <a:rPr lang="tr-TR" sz="1200" dirty="0" err="1"/>
              <a:t>üçüncu</a:t>
            </a:r>
            <a:r>
              <a:rPr lang="tr-TR" sz="1200" dirty="0"/>
              <a:t>̈ derece de </a:t>
            </a:r>
            <a:r>
              <a:rPr lang="tr-TR" sz="1200" dirty="0" err="1"/>
              <a:t>dâhil</a:t>
            </a:r>
            <a:r>
              <a:rPr lang="tr-TR" sz="1200" dirty="0"/>
              <a:t> olmak üzere kan veya kendisini oluşturan evlilik </a:t>
            </a:r>
            <a:r>
              <a:rPr lang="tr-TR" sz="1200" dirty="0" err="1"/>
              <a:t>bağı</a:t>
            </a:r>
            <a:r>
              <a:rPr lang="tr-TR" sz="1200" dirty="0"/>
              <a:t> kalksa dahi kayın </a:t>
            </a:r>
            <a:r>
              <a:rPr lang="tr-TR" sz="1200" dirty="0" err="1"/>
              <a:t>hısımlığı</a:t>
            </a:r>
            <a:r>
              <a:rPr lang="tr-TR" sz="1200" dirty="0"/>
              <a:t> bulunanların davasında, </a:t>
            </a:r>
            <a:r>
              <a:rPr lang="tr-TR" sz="1200" dirty="0" err="1"/>
              <a:t>nişanlısının</a:t>
            </a:r>
            <a:r>
              <a:rPr lang="tr-TR" sz="1200" dirty="0"/>
              <a:t> davasında, (</a:t>
            </a:r>
            <a:r>
              <a:rPr lang="tr-TR" sz="1200" dirty="0" err="1"/>
              <a:t>örneğin</a:t>
            </a:r>
            <a:r>
              <a:rPr lang="tr-TR" sz="1200" dirty="0"/>
              <a:t> zabıt </a:t>
            </a:r>
            <a:r>
              <a:rPr lang="tr-TR" sz="1200" dirty="0" err="1"/>
              <a:t>kâtibi</a:t>
            </a:r>
            <a:r>
              <a:rPr lang="tr-TR" sz="1200" dirty="0"/>
              <a:t> </a:t>
            </a:r>
            <a:r>
              <a:rPr lang="tr-TR" sz="1200" dirty="0" err="1"/>
              <a:t>eşinin</a:t>
            </a:r>
            <a:r>
              <a:rPr lang="tr-TR" sz="1200" dirty="0"/>
              <a:t>, </a:t>
            </a:r>
            <a:r>
              <a:rPr lang="tr-TR" sz="1200" dirty="0" err="1"/>
              <a:t>boşanmıs</a:t>
            </a:r>
            <a:r>
              <a:rPr lang="tr-TR" sz="1200" dirty="0"/>
              <a:t>̧ </a:t>
            </a:r>
            <a:r>
              <a:rPr lang="tr-TR" sz="1200" dirty="0" err="1"/>
              <a:t>eşinin</a:t>
            </a:r>
            <a:r>
              <a:rPr lang="tr-TR" sz="1200" dirty="0"/>
              <a:t>, amcasının, dayısının, teyzesinin, halasının veya </a:t>
            </a:r>
            <a:r>
              <a:rPr lang="tr-TR" sz="1200" dirty="0" err="1"/>
              <a:t>eşinin</a:t>
            </a:r>
            <a:r>
              <a:rPr lang="tr-TR" sz="1200" dirty="0"/>
              <a:t> aynı derecede yakın akrabasının </a:t>
            </a:r>
            <a:r>
              <a:rPr lang="tr-TR" sz="1200" dirty="0" err="1"/>
              <a:t>işlerinde</a:t>
            </a:r>
            <a:r>
              <a:rPr lang="tr-TR" sz="1200" dirty="0"/>
              <a:t> zabıt </a:t>
            </a:r>
            <a:r>
              <a:rPr lang="tr-TR" sz="1200" dirty="0" err="1"/>
              <a:t>kâtipliği</a:t>
            </a:r>
            <a:r>
              <a:rPr lang="tr-TR" sz="1200" dirty="0"/>
              <a:t> </a:t>
            </a:r>
            <a:r>
              <a:rPr lang="tr-TR" sz="1200" dirty="0" err="1"/>
              <a:t>görevini</a:t>
            </a:r>
            <a:r>
              <a:rPr lang="tr-TR" sz="1200" dirty="0"/>
              <a:t> yerine getiremez). </a:t>
            </a:r>
          </a:p>
          <a:p>
            <a:pPr>
              <a:lnSpc>
                <a:spcPct val="90000"/>
              </a:lnSpc>
            </a:pPr>
            <a:r>
              <a:rPr lang="tr-TR" sz="1200" dirty="0" err="1"/>
              <a:t>İki</a:t>
            </a:r>
            <a:r>
              <a:rPr lang="tr-TR" sz="1200" dirty="0"/>
              <a:t> taraftan birinin vekili, vasisi, kayyımı veya yasal </a:t>
            </a:r>
            <a:r>
              <a:rPr lang="tr-TR" sz="1200" dirty="0" err="1"/>
              <a:t>danışmanı</a:t>
            </a:r>
            <a:r>
              <a:rPr lang="tr-TR" sz="1200" dirty="0"/>
              <a:t> sıfatıyla hareket </a:t>
            </a:r>
            <a:r>
              <a:rPr lang="tr-TR" sz="1200" dirty="0" err="1"/>
              <a:t>ettiği</a:t>
            </a:r>
            <a:r>
              <a:rPr lang="tr-TR" sz="1200" dirty="0"/>
              <a:t> davada zabıt </a:t>
            </a:r>
            <a:r>
              <a:rPr lang="tr-TR" sz="1200" dirty="0" err="1"/>
              <a:t>kâtibinin</a:t>
            </a:r>
            <a:r>
              <a:rPr lang="tr-TR" sz="1200" dirty="0"/>
              <a:t> </a:t>
            </a:r>
            <a:r>
              <a:rPr lang="tr-TR" sz="1200" dirty="0" err="1"/>
              <a:t>görev</a:t>
            </a:r>
            <a:r>
              <a:rPr lang="tr-TR" sz="1200" dirty="0"/>
              <a:t> yapması yasaklılık halidir</a:t>
            </a:r>
            <a:r>
              <a:rPr lang="tr-TR" sz="900" dirty="0"/>
              <a:t>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0597D8A-E20A-0038-F3B2-3AAF8D11F990}"/>
              </a:ext>
            </a:extLst>
          </p:cNvPr>
          <p:cNvSpPr txBox="1"/>
          <p:nvPr/>
        </p:nvSpPr>
        <p:spPr>
          <a:xfrm>
            <a:off x="7110663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571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toğraf açıklaması yok.">
            <a:extLst>
              <a:ext uri="{FF2B5EF4-FFF2-40B4-BE49-F238E27FC236}">
                <a16:creationId xmlns:a16="http://schemas.microsoft.com/office/drawing/2014/main" id="{04EB25BA-5B64-3126-7345-32FF1B14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3" r="-1" b="-1"/>
          <a:stretch/>
        </p:blipFill>
        <p:spPr bwMode="auto">
          <a:xfrm>
            <a:off x="135731" y="182880"/>
            <a:ext cx="8867728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Content Placeholder 1034">
            <a:extLst>
              <a:ext uri="{FF2B5EF4-FFF2-40B4-BE49-F238E27FC236}">
                <a16:creationId xmlns:a16="http://schemas.microsoft.com/office/drawing/2014/main" id="{1D552C20-99F4-47E8-42DB-CC9CF40C0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19926"/>
            <a:ext cx="7623913" cy="30948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Kâtip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tarafından hazırlanan ve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duruşması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yapılacak dosyaları incelenmek üzere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duruşma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gününden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önce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hâkime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götürmek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Günlük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duruşma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listesini yapmak ve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görülebilecek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bir yere asmak,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Duruşma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sırası gelenleri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duruşma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salonuna davet etmek,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Duruşmaya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alınanların salondaki yerlerini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göstermek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ve buna uyulmasını sağlamak,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Yemin verilmesi ve kararın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açıklanması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başta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olmak üzere,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duruşma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ve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keşif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esna-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sında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izlenmesi gereken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davranıs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̧ kurallarını taraflara ve ilgililere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açıklamak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Müzekkereler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ve tebligatların ilgili kurum ya da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kişilere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ulaşmasını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sağlamak üzere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posta ve zimmet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işlemlerini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yerine getirmek,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Duruşmanın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gizli yapılması kararı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alındığında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salonu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boşaltmak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Başkan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veya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hâkimin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uygun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bulduğu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kişilerin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dosyadan fotokopi almasına yar-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dımcı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olmak,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Ertelenen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duruşma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tarihini yazarak taraflara vermek,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Arşive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gitmesi gereken dosyalar ile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arşivden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çıkarılması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gereken dosyalara ilişkin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işlemleri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yapmak ve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arşivi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düzenli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tutmak,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Fizikî ortamda sunulan evrakı en kısa sürede dosyasına </a:t>
            </a: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düzenli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bir şekilde takmak,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FFFF"/>
                </a:solidFill>
                <a:effectLst/>
                <a:latin typeface="MinionPro"/>
              </a:rPr>
              <a:t>İlgili</a:t>
            </a:r>
            <a:r>
              <a:rPr lang="tr-TR" sz="2400" dirty="0">
                <a:solidFill>
                  <a:srgbClr val="FFFFFF"/>
                </a:solidFill>
                <a:effectLst/>
                <a:latin typeface="MinionPro"/>
              </a:rPr>
              <a:t> mevzuatta belirlenen resmî kıyafeti giymek, </a:t>
            </a:r>
          </a:p>
          <a:p>
            <a:pPr>
              <a:lnSpc>
                <a:spcPct val="90000"/>
              </a:lnSpc>
            </a:pP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Ceza Mahkemeleri Yazı İşleri Personeli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 err="1"/>
              <a:t>Yazı</a:t>
            </a:r>
            <a:r>
              <a:rPr dirty="0"/>
              <a:t> </a:t>
            </a:r>
            <a:r>
              <a:rPr dirty="0" err="1"/>
              <a:t>İşleri</a:t>
            </a:r>
            <a:r>
              <a:rPr dirty="0"/>
              <a:t> </a:t>
            </a:r>
            <a:r>
              <a:rPr dirty="0" err="1"/>
              <a:t>Müdür</a:t>
            </a:r>
            <a:r>
              <a:rPr lang="tr-TR" dirty="0"/>
              <a:t>ü</a:t>
            </a:r>
            <a:r>
              <a:rPr dirty="0"/>
              <a:t>: </a:t>
            </a:r>
            <a:r>
              <a:rPr dirty="0" err="1"/>
              <a:t>Ceza</a:t>
            </a:r>
            <a:r>
              <a:rPr dirty="0"/>
              <a:t> </a:t>
            </a:r>
            <a:r>
              <a:rPr dirty="0" err="1"/>
              <a:t>mahkemelerine</a:t>
            </a:r>
            <a:r>
              <a:rPr dirty="0"/>
              <a:t> </a:t>
            </a:r>
            <a:r>
              <a:rPr dirty="0" err="1"/>
              <a:t>ait</a:t>
            </a:r>
            <a:r>
              <a:rPr dirty="0"/>
              <a:t> </a:t>
            </a:r>
            <a:r>
              <a:rPr dirty="0" err="1"/>
              <a:t>yazı</a:t>
            </a:r>
            <a:r>
              <a:rPr dirty="0"/>
              <a:t> </a:t>
            </a:r>
            <a:r>
              <a:rPr dirty="0" err="1"/>
              <a:t>işlerini</a:t>
            </a:r>
            <a:r>
              <a:rPr dirty="0"/>
              <a:t> </a:t>
            </a:r>
            <a:r>
              <a:rPr dirty="0" err="1"/>
              <a:t>yönetir</a:t>
            </a:r>
            <a:r>
              <a:rPr dirty="0"/>
              <a:t>.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effectLst/>
                <a:latin typeface="MinionPro"/>
              </a:rPr>
              <a:t>Suc</a:t>
            </a:r>
            <a:r>
              <a:rPr lang="tr-TR" sz="2400" dirty="0">
                <a:effectLst/>
                <a:latin typeface="MinionPro"/>
              </a:rPr>
              <a:t>̧ </a:t>
            </a:r>
            <a:r>
              <a:rPr lang="tr-TR" sz="2400" dirty="0" err="1">
                <a:effectLst/>
                <a:latin typeface="MinionPro"/>
              </a:rPr>
              <a:t>Eşyası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Yönetmeliği</a:t>
            </a:r>
            <a:r>
              <a:rPr lang="tr-TR" sz="2400" dirty="0">
                <a:effectLst/>
                <a:latin typeface="MinionPro"/>
              </a:rPr>
              <a:t> uyarınca dosyaya ait kıymetli evrak ve </a:t>
            </a:r>
            <a:r>
              <a:rPr lang="tr-TR" sz="2400" dirty="0" err="1">
                <a:effectLst/>
                <a:latin typeface="MinionPro"/>
              </a:rPr>
              <a:t>değerli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eşyanın</a:t>
            </a:r>
            <a:r>
              <a:rPr lang="tr-TR" sz="2400" dirty="0">
                <a:effectLst/>
                <a:latin typeface="MinionPro"/>
              </a:rPr>
              <a:t> uy- </a:t>
            </a:r>
            <a:r>
              <a:rPr lang="tr-TR" sz="2400" dirty="0" err="1">
                <a:effectLst/>
                <a:latin typeface="MinionPro"/>
              </a:rPr>
              <a:t>gun</a:t>
            </a:r>
            <a:r>
              <a:rPr lang="tr-TR" sz="2400" dirty="0">
                <a:effectLst/>
                <a:latin typeface="MinionPro"/>
              </a:rPr>
              <a:t> yerde muhafazasını sağlamak,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effectLst/>
                <a:latin typeface="MinionPro"/>
              </a:rPr>
              <a:t>Kesinleştirme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işlemlerini</a:t>
            </a:r>
            <a:r>
              <a:rPr lang="tr-TR" sz="2400" dirty="0">
                <a:effectLst/>
                <a:latin typeface="MinionPro"/>
              </a:rPr>
              <a:t> yapmak, </a:t>
            </a:r>
            <a:r>
              <a:rPr lang="tr-TR" sz="2400" dirty="0" err="1">
                <a:effectLst/>
                <a:latin typeface="MinionPro"/>
              </a:rPr>
              <a:t>doğruluğunu</a:t>
            </a:r>
            <a:r>
              <a:rPr lang="tr-TR" sz="2400" dirty="0">
                <a:effectLst/>
                <a:latin typeface="MinionPro"/>
              </a:rPr>
              <a:t> kontrol ettikten sonra </a:t>
            </a:r>
            <a:r>
              <a:rPr lang="tr-TR" sz="2400" dirty="0" err="1">
                <a:effectLst/>
                <a:latin typeface="MinionPro"/>
              </a:rPr>
              <a:t>kesinleşen</a:t>
            </a:r>
            <a:r>
              <a:rPr lang="tr-TR" sz="2400" dirty="0">
                <a:effectLst/>
                <a:latin typeface="MinionPro"/>
              </a:rPr>
              <a:t> infaz evrakını ve tali karar </a:t>
            </a:r>
            <a:r>
              <a:rPr lang="tr-TR" sz="2400" dirty="0" err="1">
                <a:effectLst/>
                <a:latin typeface="MinionPro"/>
              </a:rPr>
              <a:t>fişini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derhâl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düzenleyerek</a:t>
            </a:r>
            <a:r>
              <a:rPr lang="tr-TR" sz="2400" dirty="0">
                <a:effectLst/>
                <a:latin typeface="MinionPro"/>
              </a:rPr>
              <a:t> Cumhuriyet </a:t>
            </a:r>
            <a:r>
              <a:rPr lang="tr-TR" sz="2400" dirty="0" err="1">
                <a:effectLst/>
                <a:latin typeface="MinionPro"/>
              </a:rPr>
              <a:t>başsavcılığına</a:t>
            </a:r>
            <a:r>
              <a:rPr lang="tr-TR" sz="2400" dirty="0">
                <a:effectLst/>
                <a:latin typeface="MinionPro"/>
              </a:rPr>
              <a:t> verilmek üzere mahkeme </a:t>
            </a:r>
            <a:r>
              <a:rPr lang="tr-TR" sz="2400" dirty="0" err="1">
                <a:effectLst/>
                <a:latin typeface="MinionPro"/>
              </a:rPr>
              <a:t>başkanı</a:t>
            </a:r>
            <a:r>
              <a:rPr lang="tr-TR" sz="2400" dirty="0">
                <a:effectLst/>
                <a:latin typeface="MinionPro"/>
              </a:rPr>
              <a:t> veya </a:t>
            </a:r>
            <a:r>
              <a:rPr lang="tr-TR" sz="2400" dirty="0" err="1">
                <a:effectLst/>
                <a:latin typeface="MinionPro"/>
              </a:rPr>
              <a:t>hâkimin</a:t>
            </a:r>
            <a:r>
              <a:rPr lang="tr-TR" sz="2400" dirty="0">
                <a:effectLst/>
                <a:latin typeface="MinionPro"/>
              </a:rPr>
              <a:t> onayına sunmak,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effectLst/>
                <a:latin typeface="MinionPro"/>
              </a:rPr>
              <a:t>Müsaderesine</a:t>
            </a:r>
            <a:r>
              <a:rPr lang="tr-TR" sz="2400" dirty="0">
                <a:effectLst/>
                <a:latin typeface="MinionPro"/>
              </a:rPr>
              <a:t> veya iadesine karar verilerek </a:t>
            </a:r>
            <a:r>
              <a:rPr lang="tr-TR" sz="2400" dirty="0" err="1">
                <a:effectLst/>
                <a:latin typeface="MinionPro"/>
              </a:rPr>
              <a:t>kesinleşen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hükme</a:t>
            </a:r>
            <a:r>
              <a:rPr lang="tr-TR" sz="2400" dirty="0">
                <a:effectLst/>
                <a:latin typeface="MinionPro"/>
              </a:rPr>
              <a:t> konu </a:t>
            </a:r>
            <a:r>
              <a:rPr lang="tr-TR" sz="2400" dirty="0" err="1">
                <a:effectLst/>
                <a:latin typeface="MinionPro"/>
              </a:rPr>
              <a:t>eşyalar</a:t>
            </a:r>
            <a:r>
              <a:rPr lang="tr-TR" sz="2400" dirty="0">
                <a:effectLst/>
                <a:latin typeface="MinionPro"/>
              </a:rPr>
              <a:t> hakkında gerekli </a:t>
            </a:r>
            <a:r>
              <a:rPr lang="tr-TR" sz="2400" dirty="0" err="1">
                <a:effectLst/>
                <a:latin typeface="MinionPro"/>
              </a:rPr>
              <a:t>işlemlerin</a:t>
            </a:r>
            <a:r>
              <a:rPr lang="tr-TR" sz="2400" dirty="0">
                <a:effectLst/>
                <a:latin typeface="MinionPro"/>
              </a:rPr>
              <a:t> yapılmasını sağlamaktır. 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76B8AA-0110-D1A8-290B-211D5C28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FE0DCF-E370-0A73-73B4-05F0E2EA7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Zabıt Kâtibi: Ceza yargılamasına ait tutanakları düzenler.</a:t>
            </a:r>
          </a:p>
          <a:p>
            <a:r>
              <a:rPr lang="tr-TR" sz="2400" dirty="0">
                <a:effectLst/>
                <a:latin typeface="MinionPro"/>
              </a:rPr>
              <a:t>Ceza mahkemesi ve Cumhuriyet </a:t>
            </a:r>
            <a:r>
              <a:rPr lang="tr-TR" sz="2400" dirty="0" err="1">
                <a:effectLst/>
                <a:latin typeface="MinionPro"/>
              </a:rPr>
              <a:t>Başsavcılıklarında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görev</a:t>
            </a:r>
            <a:r>
              <a:rPr lang="tr-TR" sz="2400" dirty="0">
                <a:effectLst/>
                <a:latin typeface="MinionPro"/>
              </a:rPr>
              <a:t> yapan zabıt </a:t>
            </a:r>
            <a:r>
              <a:rPr lang="tr-TR" sz="2400" dirty="0" err="1">
                <a:effectLst/>
                <a:latin typeface="MinionPro"/>
              </a:rPr>
              <a:t>kâtibinin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görevleri</a:t>
            </a:r>
            <a:r>
              <a:rPr lang="tr-TR" sz="2400" dirty="0">
                <a:effectLst/>
                <a:latin typeface="MinionPro"/>
              </a:rPr>
              <a:t> hukuk </a:t>
            </a:r>
            <a:r>
              <a:rPr lang="tr-TR" sz="2400" dirty="0" err="1">
                <a:effectLst/>
                <a:latin typeface="MinionPro"/>
              </a:rPr>
              <a:t>işlerinde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görevli</a:t>
            </a:r>
            <a:r>
              <a:rPr lang="tr-TR" sz="2400" dirty="0">
                <a:effectLst/>
                <a:latin typeface="MinionPro"/>
              </a:rPr>
              <a:t> zabıt </a:t>
            </a:r>
            <a:r>
              <a:rPr lang="tr-TR" sz="2400" dirty="0" err="1">
                <a:effectLst/>
                <a:latin typeface="MinionPro"/>
              </a:rPr>
              <a:t>kâtibinin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görevleri</a:t>
            </a:r>
            <a:r>
              <a:rPr lang="tr-TR" sz="2400" dirty="0">
                <a:effectLst/>
                <a:latin typeface="MinionPro"/>
              </a:rPr>
              <a:t> ile aynıdır. Ancak hukuk yargılaması ile ceza yargılamasının </a:t>
            </a:r>
            <a:r>
              <a:rPr lang="tr-TR" sz="2400" dirty="0" err="1">
                <a:effectLst/>
                <a:latin typeface="MinionPro"/>
              </a:rPr>
              <a:t>göstermis</a:t>
            </a:r>
            <a:r>
              <a:rPr lang="tr-TR" sz="2400" dirty="0">
                <a:effectLst/>
                <a:latin typeface="MinionPro"/>
              </a:rPr>
              <a:t>̧ </a:t>
            </a:r>
            <a:r>
              <a:rPr lang="tr-TR" sz="2400" dirty="0" err="1">
                <a:effectLst/>
                <a:latin typeface="MinionPro"/>
              </a:rPr>
              <a:t>olduğu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özellikler</a:t>
            </a:r>
            <a:r>
              <a:rPr lang="tr-TR" sz="2400" dirty="0">
                <a:effectLst/>
                <a:latin typeface="MinionPro"/>
              </a:rPr>
              <a:t> nedeniyle bazı farklar bulunmaktadır. Zabıt </a:t>
            </a:r>
            <a:r>
              <a:rPr lang="tr-TR" sz="2400" dirty="0" err="1">
                <a:effectLst/>
                <a:latin typeface="MinionPro"/>
              </a:rPr>
              <a:t>kâtiplerinin</a:t>
            </a:r>
            <a:r>
              <a:rPr lang="tr-TR" sz="2400" dirty="0">
                <a:effectLst/>
                <a:latin typeface="MinionPro"/>
              </a:rPr>
              <a:t> asli </a:t>
            </a:r>
            <a:r>
              <a:rPr lang="tr-TR" sz="2400" dirty="0" err="1">
                <a:effectLst/>
                <a:latin typeface="MinionPro"/>
              </a:rPr>
              <a:t>görevi</a:t>
            </a:r>
            <a:r>
              <a:rPr lang="tr-TR" sz="2400" dirty="0">
                <a:effectLst/>
                <a:latin typeface="MinionPro"/>
              </a:rPr>
              <a:t> olan </a:t>
            </a:r>
            <a:r>
              <a:rPr lang="tr-TR" sz="2400" dirty="0" err="1">
                <a:effectLst/>
                <a:latin typeface="MinionPro"/>
              </a:rPr>
              <a:t>duruşmada</a:t>
            </a:r>
            <a:r>
              <a:rPr lang="tr-TR" sz="2400" dirty="0">
                <a:effectLst/>
                <a:latin typeface="MinionPro"/>
              </a:rPr>
              <a:t> </a:t>
            </a:r>
            <a:r>
              <a:rPr lang="tr-TR" sz="2400" dirty="0" err="1">
                <a:effectLst/>
                <a:latin typeface="MinionPro"/>
              </a:rPr>
              <a:t>işlemlerde</a:t>
            </a:r>
            <a:r>
              <a:rPr lang="tr-TR" sz="2400" dirty="0">
                <a:effectLst/>
                <a:latin typeface="MinionPro"/>
              </a:rPr>
              <a:t> hazır bulunarak </a:t>
            </a:r>
            <a:r>
              <a:rPr lang="tr-TR" sz="2400" dirty="0" err="1">
                <a:effectLst/>
                <a:latin typeface="MinionPro"/>
              </a:rPr>
              <a:t>tutanağı</a:t>
            </a:r>
            <a:r>
              <a:rPr lang="tr-TR" sz="2400" dirty="0">
                <a:effectLst/>
                <a:latin typeface="MinionPro"/>
              </a:rPr>
              <a:t> yazmak ve imzalamak </a:t>
            </a:r>
            <a:r>
              <a:rPr lang="tr-TR" sz="2400" dirty="0" err="1">
                <a:effectLst/>
                <a:latin typeface="MinionPro"/>
              </a:rPr>
              <a:t>görevine</a:t>
            </a:r>
            <a:r>
              <a:rPr lang="tr-TR" sz="2400" dirty="0">
                <a:effectLst/>
                <a:latin typeface="MinionPro"/>
              </a:rPr>
              <a:t> ek olarak ceza yargılamasında zabıt </a:t>
            </a:r>
            <a:r>
              <a:rPr lang="tr-TR" sz="2400" dirty="0" err="1">
                <a:effectLst/>
                <a:latin typeface="MinionPro"/>
              </a:rPr>
              <a:t>kâtipleri</a:t>
            </a:r>
            <a:r>
              <a:rPr lang="tr-TR" sz="2400" dirty="0">
                <a:effectLst/>
                <a:latin typeface="MinionPro"/>
              </a:rPr>
              <a:t> ayrıca ifade alma, </a:t>
            </a:r>
            <a:r>
              <a:rPr lang="tr-TR" sz="2400" dirty="0" err="1">
                <a:effectLst/>
                <a:latin typeface="MinionPro"/>
              </a:rPr>
              <a:t>keşif</a:t>
            </a:r>
            <a:r>
              <a:rPr lang="tr-TR" sz="2400" dirty="0">
                <a:effectLst/>
                <a:latin typeface="MinionPro"/>
              </a:rPr>
              <a:t>, otopsi, </a:t>
            </a:r>
            <a:r>
              <a:rPr lang="tr-TR" sz="2400" dirty="0" err="1">
                <a:effectLst/>
                <a:latin typeface="MinionPro"/>
              </a:rPr>
              <a:t>ölu</a:t>
            </a:r>
            <a:r>
              <a:rPr lang="tr-TR" sz="2400" dirty="0">
                <a:effectLst/>
                <a:latin typeface="MinionPro"/>
              </a:rPr>
              <a:t>̈ muayenesi ve yer </a:t>
            </a:r>
            <a:r>
              <a:rPr lang="tr-TR" sz="2400" dirty="0" err="1">
                <a:effectLst/>
                <a:latin typeface="MinionPro"/>
              </a:rPr>
              <a:t>gösterme</a:t>
            </a:r>
            <a:r>
              <a:rPr lang="tr-TR" sz="2400" dirty="0">
                <a:effectLst/>
                <a:latin typeface="MinionPro"/>
              </a:rPr>
              <a:t> gibi </a:t>
            </a:r>
            <a:r>
              <a:rPr lang="tr-TR" sz="2400" dirty="0" err="1">
                <a:effectLst/>
                <a:latin typeface="MinionPro"/>
              </a:rPr>
              <a:t>işlemlerde</a:t>
            </a:r>
            <a:r>
              <a:rPr lang="tr-TR" sz="2400" dirty="0">
                <a:effectLst/>
                <a:latin typeface="MinionPro"/>
              </a:rPr>
              <a:t> de hazır bulunarak </a:t>
            </a:r>
            <a:r>
              <a:rPr lang="tr-TR" sz="2400" dirty="0" err="1">
                <a:effectLst/>
                <a:latin typeface="MinionPro"/>
              </a:rPr>
              <a:t>tutanağı</a:t>
            </a:r>
            <a:r>
              <a:rPr lang="tr-TR" sz="2400" dirty="0">
                <a:effectLst/>
                <a:latin typeface="MinionPro"/>
              </a:rPr>
              <a:t> yazmak ve imzalamakla </a:t>
            </a:r>
            <a:r>
              <a:rPr lang="tr-TR" sz="2400" dirty="0" err="1">
                <a:effectLst/>
                <a:latin typeface="MinionPro"/>
              </a:rPr>
              <a:t>görevlidir</a:t>
            </a:r>
            <a:r>
              <a:rPr lang="tr-TR" sz="2400" dirty="0">
                <a:effectLst/>
                <a:latin typeface="MinionPro"/>
              </a:rPr>
              <a:t>. </a:t>
            </a:r>
            <a:endParaRPr lang="tr-TR" sz="24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663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1776</Words>
  <Application>Microsoft Macintosh PowerPoint</Application>
  <PresentationFormat>Ekran Gösterisi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MinionPro</vt:lpstr>
      <vt:lpstr>MyriadPro</vt:lpstr>
      <vt:lpstr>Times New Roman</vt:lpstr>
      <vt:lpstr>Office Theme</vt:lpstr>
      <vt:lpstr>KALEM MEVZUATI</vt:lpstr>
      <vt:lpstr>PowerPoint Sunusu</vt:lpstr>
      <vt:lpstr>Yazı İşleri Personeli ve Görevleri</vt:lpstr>
      <vt:lpstr>Hukuk Mahkemeleri Yazı İşleri Personeli</vt:lpstr>
      <vt:lpstr>PowerPoint Sunusu</vt:lpstr>
      <vt:lpstr>Zabıt Katibinin Yasaklı olduğu İşler</vt:lpstr>
      <vt:lpstr>PowerPoint Sunusu</vt:lpstr>
      <vt:lpstr>Ceza Mahkemeleri Yazı İşleri Personeli</vt:lpstr>
      <vt:lpstr>PowerPoint Sunusu</vt:lpstr>
      <vt:lpstr>İDARİ YARGI İLK DERECE MAHKEMELERİ YAZI İŞLERİ PERSONELİ VE GÖREVLERI</vt:lpstr>
      <vt:lpstr>Diğer Personeller ve Görevleri</vt:lpstr>
      <vt:lpstr>PowerPoint Sunusu</vt:lpstr>
      <vt:lpstr>Hukuki Sorumluluk ve Denetim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Av. Dr. Polat İŞOĞLU</cp:lastModifiedBy>
  <cp:revision>12</cp:revision>
  <dcterms:created xsi:type="dcterms:W3CDTF">2013-01-27T09:14:16Z</dcterms:created>
  <dcterms:modified xsi:type="dcterms:W3CDTF">2026-03-23T06:46:06Z</dcterms:modified>
  <cp:category/>
</cp:coreProperties>
</file>