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37"/>
    <p:restoredTop sz="94690"/>
  </p:normalViewPr>
  <p:slideViewPr>
    <p:cSldViewPr snapToGrid="0">
      <p:cViewPr varScale="1">
        <p:scale>
          <a:sx n="111" d="100"/>
          <a:sy n="111" d="100"/>
        </p:scale>
        <p:origin x="37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üren Doganay" userId="0f3a39dff9efc04e" providerId="LiveId" clId="{CBD2653F-4E8F-40AF-ABC3-FB32CF6912BE}"/>
    <pc:docChg chg="custSel modSld">
      <pc:chgData name="Püren Doganay" userId="0f3a39dff9efc04e" providerId="LiveId" clId="{CBD2653F-4E8F-40AF-ABC3-FB32CF6912BE}" dt="2025-04-22T07:17:03.579" v="7" actId="27636"/>
      <pc:docMkLst>
        <pc:docMk/>
      </pc:docMkLst>
      <pc:sldChg chg="modSp mod">
        <pc:chgData name="Püren Doganay" userId="0f3a39dff9efc04e" providerId="LiveId" clId="{CBD2653F-4E8F-40AF-ABC3-FB32CF6912BE}" dt="2025-04-22T07:14:03.204" v="0" actId="115"/>
        <pc:sldMkLst>
          <pc:docMk/>
          <pc:sldMk cId="1610273200" sldId="260"/>
        </pc:sldMkLst>
        <pc:spChg chg="mod">
          <ac:chgData name="Püren Doganay" userId="0f3a39dff9efc04e" providerId="LiveId" clId="{CBD2653F-4E8F-40AF-ABC3-FB32CF6912BE}" dt="2025-04-22T07:14:03.204" v="0" actId="115"/>
          <ac:spMkLst>
            <pc:docMk/>
            <pc:sldMk cId="1610273200" sldId="260"/>
            <ac:spMk id="3" creationId="{3A287144-1D55-C4DE-F621-9ADA441CF6A8}"/>
          </ac:spMkLst>
        </pc:spChg>
      </pc:sldChg>
      <pc:sldChg chg="modSp mod">
        <pc:chgData name="Püren Doganay" userId="0f3a39dff9efc04e" providerId="LiveId" clId="{CBD2653F-4E8F-40AF-ABC3-FB32CF6912BE}" dt="2025-04-22T07:15:56.764" v="2" actId="27636"/>
        <pc:sldMkLst>
          <pc:docMk/>
          <pc:sldMk cId="3633015387" sldId="261"/>
        </pc:sldMkLst>
        <pc:spChg chg="mod">
          <ac:chgData name="Püren Doganay" userId="0f3a39dff9efc04e" providerId="LiveId" clId="{CBD2653F-4E8F-40AF-ABC3-FB32CF6912BE}" dt="2025-04-22T07:15:56.764" v="2" actId="27636"/>
          <ac:spMkLst>
            <pc:docMk/>
            <pc:sldMk cId="3633015387" sldId="261"/>
            <ac:spMk id="3" creationId="{2E7083F6-A0D4-BDA3-34A3-015C6DA6F973}"/>
          </ac:spMkLst>
        </pc:spChg>
      </pc:sldChg>
      <pc:sldChg chg="modSp mod">
        <pc:chgData name="Püren Doganay" userId="0f3a39dff9efc04e" providerId="LiveId" clId="{CBD2653F-4E8F-40AF-ABC3-FB32CF6912BE}" dt="2025-04-22T07:17:03.579" v="7" actId="27636"/>
        <pc:sldMkLst>
          <pc:docMk/>
          <pc:sldMk cId="3678543783" sldId="262"/>
        </pc:sldMkLst>
        <pc:spChg chg="mod">
          <ac:chgData name="Püren Doganay" userId="0f3a39dff9efc04e" providerId="LiveId" clId="{CBD2653F-4E8F-40AF-ABC3-FB32CF6912BE}" dt="2025-04-22T07:17:03.579" v="7" actId="27636"/>
          <ac:spMkLst>
            <pc:docMk/>
            <pc:sldMk cId="3678543783" sldId="262"/>
            <ac:spMk id="3" creationId="{3D93318A-3CC4-FAE8-E036-38ACC5C5D92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2521-2B5D-4FDD-B0B4-1D752267E836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DDECA7B-7F2B-4049-B0DD-AF153A42D3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3537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2521-2B5D-4FDD-B0B4-1D752267E836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DECA7B-7F2B-4049-B0DD-AF153A42D3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56399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2521-2B5D-4FDD-B0B4-1D752267E836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DECA7B-7F2B-4049-B0DD-AF153A42D3AC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004713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2521-2B5D-4FDD-B0B4-1D752267E836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DECA7B-7F2B-4049-B0DD-AF153A42D3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50126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2521-2B5D-4FDD-B0B4-1D752267E836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DECA7B-7F2B-4049-B0DD-AF153A42D3AC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484878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2521-2B5D-4FDD-B0B4-1D752267E836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DECA7B-7F2B-4049-B0DD-AF153A42D3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01719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2521-2B5D-4FDD-B0B4-1D752267E836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ECA7B-7F2B-4049-B0DD-AF153A42D3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61496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2521-2B5D-4FDD-B0B4-1D752267E836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ECA7B-7F2B-4049-B0DD-AF153A42D3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69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2521-2B5D-4FDD-B0B4-1D752267E836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ECA7B-7F2B-4049-B0DD-AF153A42D3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58394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2521-2B5D-4FDD-B0B4-1D752267E836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DDECA7B-7F2B-4049-B0DD-AF153A42D3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6582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2521-2B5D-4FDD-B0B4-1D752267E836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DDECA7B-7F2B-4049-B0DD-AF153A42D3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67090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2521-2B5D-4FDD-B0B4-1D752267E836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DDECA7B-7F2B-4049-B0DD-AF153A42D3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74680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2521-2B5D-4FDD-B0B4-1D752267E836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ECA7B-7F2B-4049-B0DD-AF153A42D3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9521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2521-2B5D-4FDD-B0B4-1D752267E836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ECA7B-7F2B-4049-B0DD-AF153A42D3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70004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2521-2B5D-4FDD-B0B4-1D752267E836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ECA7B-7F2B-4049-B0DD-AF153A42D3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2415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312521-2B5D-4FDD-B0B4-1D752267E836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DDECA7B-7F2B-4049-B0DD-AF153A42D3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9747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tr-TR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tr-TR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312521-2B5D-4FDD-B0B4-1D752267E836}" type="datetimeFigureOut">
              <a:rPr lang="tr-TR" smtClean="0"/>
              <a:t>24.02.2026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DDECA7B-7F2B-4049-B0DD-AF153A42D3A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18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8430A8-EDD4-4B64-F287-AA86E35A0A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Kambiyo senetlerine özgü haciz yoluyla takip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1B6EF8-924C-B3A0-FCC4-14F81042AC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  <a:p>
            <a:r>
              <a:rPr lang="tr-TR" dirty="0"/>
              <a:t>Dr. </a:t>
            </a:r>
            <a:r>
              <a:rPr lang="tr-TR" dirty="0" err="1"/>
              <a:t>Öğ</a:t>
            </a:r>
            <a:r>
              <a:rPr lang="tr-TR" dirty="0"/>
              <a:t>. </a:t>
            </a:r>
            <a:r>
              <a:rPr lang="tr-TR" dirty="0" err="1"/>
              <a:t>Üy</a:t>
            </a:r>
            <a:r>
              <a:rPr lang="tr-TR" dirty="0"/>
              <a:t>. A. Püren Doğanay</a:t>
            </a:r>
          </a:p>
        </p:txBody>
      </p:sp>
    </p:spTree>
    <p:extLst>
      <p:ext uri="{BB962C8B-B14F-4D97-AF65-F5344CB8AC3E}">
        <p14:creationId xmlns:p14="http://schemas.microsoft.com/office/powerpoint/2010/main" val="1130435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6CA883B-259B-ECE8-6A60-D4365D5293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441063"/>
            <a:ext cx="9602788" cy="6416937"/>
          </a:xfrm>
        </p:spPr>
        <p:txBody>
          <a:bodyPr>
            <a:normAutofit fontScale="92500" lnSpcReduction="10000"/>
          </a:bodyPr>
          <a:lstStyle/>
          <a:p>
            <a:r>
              <a:rPr lang="tr-TR" sz="2400" dirty="0"/>
              <a:t>Borçlu </a:t>
            </a:r>
            <a:r>
              <a:rPr lang="tr-TR" sz="2600" b="1" dirty="0"/>
              <a:t>İMZANIN KENDİSİNE AİT OLMADIĞINI </a:t>
            </a:r>
            <a:r>
              <a:rPr lang="tr-TR" sz="2400" dirty="0"/>
              <a:t>iddia ediyorsa açıkça ve ayrıca tebliğden </a:t>
            </a:r>
            <a:r>
              <a:rPr lang="tr-TR" sz="2400" b="1" dirty="0"/>
              <a:t>5 gün içinde icra mahkemesine </a:t>
            </a:r>
            <a:r>
              <a:rPr lang="tr-TR" sz="2400" dirty="0"/>
              <a:t>yapmalı.</a:t>
            </a:r>
          </a:p>
          <a:p>
            <a:r>
              <a:rPr lang="tr-TR" sz="2400" dirty="0"/>
              <a:t>İnceleme sonucunda imzanın borçluya </a:t>
            </a:r>
            <a:r>
              <a:rPr lang="tr-TR" sz="2400" u="sng" dirty="0"/>
              <a:t>ait olmadığı</a:t>
            </a:r>
            <a:r>
              <a:rPr lang="tr-TR" sz="2400" dirty="0"/>
              <a:t> kanaati olursa</a:t>
            </a:r>
          </a:p>
          <a:p>
            <a:pPr marL="0" indent="0">
              <a:buNone/>
            </a:pPr>
            <a:r>
              <a:rPr lang="tr-TR" sz="2400" dirty="0"/>
              <a:t>		itirazın kabulü kararı  + </a:t>
            </a:r>
          </a:p>
          <a:p>
            <a:pPr marL="0" indent="0">
              <a:buNone/>
            </a:pPr>
            <a:r>
              <a:rPr lang="tr-TR" sz="2400" dirty="0"/>
              <a:t>		takibi geçici durdurma kararı verildiyse durmaya devam eder, verilmediyse takip durur.</a:t>
            </a:r>
          </a:p>
          <a:p>
            <a:pPr marL="0" indent="0">
              <a:buNone/>
            </a:pPr>
            <a:r>
              <a:rPr lang="tr-TR" sz="2400" dirty="0"/>
              <a:t>		alacaklı senedi takibe koymakta </a:t>
            </a:r>
            <a:r>
              <a:rPr lang="tr-TR" sz="2400" dirty="0" err="1"/>
              <a:t>kötüniyetli</a:t>
            </a:r>
            <a:r>
              <a:rPr lang="tr-TR" sz="2400" dirty="0"/>
              <a:t> veya ağır kusurlu ise, takip konusu alacağın %20’sinden az olmayan tazminat + %10 para cezasına mahkum edilir.</a:t>
            </a:r>
          </a:p>
          <a:p>
            <a:pPr marL="0" indent="0">
              <a:buNone/>
            </a:pPr>
            <a:endParaRPr lang="tr-TR" sz="2400" dirty="0"/>
          </a:p>
          <a:p>
            <a:r>
              <a:rPr lang="tr-TR" sz="2400" dirty="0"/>
              <a:t>İnceleme sonucunda imzanın borçluya </a:t>
            </a:r>
            <a:r>
              <a:rPr lang="tr-TR" sz="2400" u="sng" dirty="0"/>
              <a:t>ait olduğu </a:t>
            </a:r>
            <a:r>
              <a:rPr lang="tr-TR" sz="2400" dirty="0"/>
              <a:t>kanaati olursa</a:t>
            </a:r>
          </a:p>
          <a:p>
            <a:pPr marL="0" indent="0">
              <a:buNone/>
            </a:pPr>
            <a:r>
              <a:rPr lang="tr-TR" sz="2400" dirty="0"/>
              <a:t>		itirazın reddi kararı +</a:t>
            </a:r>
          </a:p>
          <a:p>
            <a:pPr marL="0" indent="0">
              <a:buNone/>
            </a:pPr>
            <a:r>
              <a:rPr lang="tr-TR" sz="2400" dirty="0"/>
              <a:t>		 takibi geçici durdurma kararı verildiyse, durdurma kararı kalkar ve takibe devam edilir. Bu durumda borçlu takip konusu alacağın %20’sinden az olmayan tazminat + %10 para cezasına mahkum edilir</a:t>
            </a:r>
          </a:p>
        </p:txBody>
      </p:sp>
    </p:spTree>
    <p:extLst>
      <p:ext uri="{BB962C8B-B14F-4D97-AF65-F5344CB8AC3E}">
        <p14:creationId xmlns:p14="http://schemas.microsoft.com/office/powerpoint/2010/main" val="3271111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23462DB-E964-7968-FD17-C22F2797E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484093"/>
            <a:ext cx="8915400" cy="6056555"/>
          </a:xfrm>
        </p:spPr>
        <p:txBody>
          <a:bodyPr>
            <a:normAutofit lnSpcReduction="10000"/>
          </a:bodyPr>
          <a:lstStyle/>
          <a:p>
            <a:r>
              <a:rPr lang="tr-TR" sz="2800" b="1" dirty="0"/>
              <a:t>Borçlunun borca itirazı:</a:t>
            </a:r>
          </a:p>
          <a:p>
            <a:endParaRPr lang="tr-TR" sz="2800" b="1" dirty="0"/>
          </a:p>
          <a:p>
            <a:pPr marL="0" indent="0">
              <a:buNone/>
            </a:pPr>
            <a:r>
              <a:rPr lang="tr-TR" sz="2400" dirty="0"/>
              <a:t>	imzaya itiraz dışındaki bütün itirazlar. Borçlu itirazını </a:t>
            </a:r>
            <a:r>
              <a:rPr lang="tr-TR" sz="2400" b="1" dirty="0"/>
              <a:t>5 gün içinde </a:t>
            </a:r>
            <a:r>
              <a:rPr lang="tr-TR" sz="2400" dirty="0"/>
              <a:t>sebepleri ile </a:t>
            </a:r>
            <a:r>
              <a:rPr lang="tr-TR" sz="2400" b="1" dirty="0"/>
              <a:t>icra mahkemesine </a:t>
            </a:r>
            <a:r>
              <a:rPr lang="tr-TR" sz="2400" dirty="0"/>
              <a:t>bildirmeli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Borca itirazı icra mahkemesi duruşmalı olarak yapar. Tarafları 30 gün içinde duruşmaya çağırır.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		1taraf gelmezse diğer taraf devam edilmesini isterse mahkeme gelmeyen tarafın yokluğunda karar verir.</a:t>
            </a:r>
          </a:p>
          <a:p>
            <a:pPr marL="0" indent="0">
              <a:buNone/>
            </a:pPr>
            <a:r>
              <a:rPr lang="tr-TR" sz="2400" dirty="0"/>
              <a:t>		2 taraf gelmez/gelen tarafın duruşmaya devam edilmemesini isterse dosya işlemden kaldırılır.</a:t>
            </a:r>
          </a:p>
          <a:p>
            <a:pPr marL="0" indent="0">
              <a:buNone/>
            </a:pPr>
            <a:r>
              <a:rPr lang="tr-TR" sz="2400" dirty="0"/>
              <a:t>		yetki itirazı söz konusuysa icra mahkemesi taraflar gelse de gelmese de karar verir.</a:t>
            </a:r>
          </a:p>
        </p:txBody>
      </p:sp>
    </p:spTree>
    <p:extLst>
      <p:ext uri="{BB962C8B-B14F-4D97-AF65-F5344CB8AC3E}">
        <p14:creationId xmlns:p14="http://schemas.microsoft.com/office/powerpoint/2010/main" val="17580234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44DAD67-F12D-2088-626C-CFE78E13FE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785308"/>
            <a:ext cx="9276473" cy="5862918"/>
          </a:xfrm>
        </p:spPr>
        <p:txBody>
          <a:bodyPr>
            <a:normAutofit/>
          </a:bodyPr>
          <a:lstStyle/>
          <a:p>
            <a:r>
              <a:rPr lang="tr-TR" sz="2400" dirty="0"/>
              <a:t>Borçlu borcu olmadığı/itfa edildiği/ertelendiğini, ancak resmi veya imzası alacaklı tarafından ikrar edilmiş belge ile ispat edebilir.</a:t>
            </a:r>
          </a:p>
          <a:p>
            <a:endParaRPr lang="tr-TR" sz="2400" dirty="0"/>
          </a:p>
          <a:p>
            <a:r>
              <a:rPr lang="tr-TR" sz="2400" dirty="0"/>
              <a:t>Borçlunun ibraz ettiği belgedeki imza alacaklı tarafından inkar edilirse;</a:t>
            </a:r>
          </a:p>
          <a:p>
            <a:pPr marL="0" indent="0">
              <a:buNone/>
            </a:pPr>
            <a:r>
              <a:rPr lang="tr-TR" sz="2400" dirty="0"/>
              <a:t>		icra mahkemesi inceleme yapar ve alacaklıya ait olduğuna karar verirse borçlunun itirazını kabul eder. +</a:t>
            </a:r>
          </a:p>
          <a:p>
            <a:pPr marL="0" indent="0">
              <a:buNone/>
            </a:pPr>
            <a:r>
              <a:rPr lang="tr-TR" sz="2400" dirty="0"/>
              <a:t>		alacaklıyı belgedeki miktarın %10 oranında para cezasına mahkum eder.</a:t>
            </a:r>
          </a:p>
          <a:p>
            <a:pPr marL="0" indent="0">
              <a:buNone/>
            </a:pP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27543620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E634434-8A0B-AF23-6680-EB9FC556D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365759"/>
            <a:ext cx="8915400" cy="6131859"/>
          </a:xfrm>
        </p:spPr>
        <p:txBody>
          <a:bodyPr>
            <a:normAutofit lnSpcReduction="10000"/>
          </a:bodyPr>
          <a:lstStyle/>
          <a:p>
            <a:r>
              <a:rPr lang="tr-TR" sz="2400" u="sng" dirty="0"/>
              <a:t>Alacaklı/vekili duruşmaya gelmezse </a:t>
            </a:r>
            <a:r>
              <a:rPr lang="tr-TR" sz="2400" dirty="0"/>
              <a:t>mahkeme itiraz edilen kısım için takibin geçici durdurulmasına karar verir.</a:t>
            </a:r>
          </a:p>
          <a:p>
            <a:pPr marL="0" indent="0">
              <a:buNone/>
            </a:pPr>
            <a:r>
              <a:rPr lang="tr-TR" sz="2400" dirty="0"/>
              <a:t>		bu durumda alacaklı durdurma kararından itibaren 6 ay içinde icra mahkemesine başvurarak borçlunun ibraz ettiği belge altındaki imzanın kendisine ait olmadığını ispat etmeli.</a:t>
            </a:r>
          </a:p>
          <a:p>
            <a:pPr marL="0" indent="0">
              <a:buNone/>
            </a:pPr>
            <a:r>
              <a:rPr lang="tr-TR" sz="2400" dirty="0"/>
              <a:t>		ispat ederse, </a:t>
            </a:r>
            <a:r>
              <a:rPr lang="tr-TR" sz="2400" dirty="0" err="1"/>
              <a:t>mah.</a:t>
            </a:r>
            <a:r>
              <a:rPr lang="tr-TR" sz="2400" dirty="0"/>
              <a:t> Takibin devamına karar verir. + borçluyu belgedeki miktarın %10 oranında para cezasına mahkum eder.</a:t>
            </a:r>
          </a:p>
          <a:p>
            <a:endParaRPr lang="tr-TR" sz="2400" dirty="0"/>
          </a:p>
          <a:p>
            <a:r>
              <a:rPr lang="tr-TR" sz="2400" dirty="0"/>
              <a:t>Borçlunun </a:t>
            </a:r>
            <a:r>
              <a:rPr lang="tr-TR" sz="2400" b="1" dirty="0"/>
              <a:t>zamanaşımı itirazı </a:t>
            </a:r>
            <a:r>
              <a:rPr lang="tr-TR" sz="2400" dirty="0"/>
              <a:t>senetteki tarihe göre incelenir. </a:t>
            </a:r>
          </a:p>
          <a:p>
            <a:pPr marL="0" indent="0">
              <a:buNone/>
            </a:pPr>
            <a:r>
              <a:rPr lang="tr-TR" sz="2400" dirty="0"/>
              <a:t>		alacaklı zamanaşımının kesildiği/durdurulduğunu iddia ediyorsa bunu resmi senet ya da imzası borçlu tarafından ikrar edilmiş belge ile ispat etmeli</a:t>
            </a:r>
          </a:p>
        </p:txBody>
      </p:sp>
    </p:spTree>
    <p:extLst>
      <p:ext uri="{BB962C8B-B14F-4D97-AF65-F5344CB8AC3E}">
        <p14:creationId xmlns:p14="http://schemas.microsoft.com/office/powerpoint/2010/main" val="90086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5A8F19D-85A6-A553-2353-2E0D5158FF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16367"/>
            <a:ext cx="9480868" cy="6185647"/>
          </a:xfrm>
        </p:spPr>
        <p:txBody>
          <a:bodyPr>
            <a:normAutofit fontScale="92500"/>
          </a:bodyPr>
          <a:lstStyle/>
          <a:p>
            <a:r>
              <a:rPr lang="tr-TR" sz="2400" dirty="0"/>
              <a:t>Mahkeme yaptığı incelemede </a:t>
            </a:r>
            <a:r>
              <a:rPr lang="tr-TR" sz="2400" b="1" dirty="0"/>
              <a:t>borçlunun haklı olduğu </a:t>
            </a:r>
            <a:r>
              <a:rPr lang="tr-TR" sz="2400" dirty="0"/>
              <a:t>kanaatine varırsa;</a:t>
            </a:r>
          </a:p>
          <a:p>
            <a:pPr marL="0" indent="0">
              <a:buNone/>
            </a:pPr>
            <a:r>
              <a:rPr lang="tr-TR" sz="2400" dirty="0"/>
              <a:t>		itirazı kabul eder</a:t>
            </a:r>
          </a:p>
          <a:p>
            <a:pPr marL="0" indent="0">
              <a:buNone/>
            </a:pPr>
            <a:r>
              <a:rPr lang="tr-TR" sz="2400" dirty="0"/>
              <a:t>		geçici durdurma kararı verilmediyse takip durur</a:t>
            </a:r>
          </a:p>
          <a:p>
            <a:pPr marL="0" indent="0">
              <a:buNone/>
            </a:pPr>
            <a:r>
              <a:rPr lang="tr-TR" sz="2400" dirty="0"/>
              <a:t>		kararın kesinleşmesi ile takip iptal edilir.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b="1" dirty="0"/>
              <a:t>borçlunun itirazının haksızlığına </a:t>
            </a:r>
            <a:r>
              <a:rPr lang="tr-TR" sz="2400" dirty="0"/>
              <a:t>kanaat getirirse </a:t>
            </a:r>
          </a:p>
          <a:p>
            <a:pPr marL="0" indent="0">
              <a:buNone/>
            </a:pPr>
            <a:r>
              <a:rPr lang="tr-TR" sz="2400" dirty="0"/>
              <a:t>		itirazı reddeder. Takibe devam edilebilir.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b="1" dirty="0"/>
              <a:t>Diğer tarafın talebi halinde</a:t>
            </a:r>
          </a:p>
          <a:p>
            <a:pPr marL="0" indent="0">
              <a:buNone/>
            </a:pPr>
            <a:r>
              <a:rPr lang="tr-TR" sz="2400" dirty="0"/>
              <a:t>İtirazın kabulü halinde </a:t>
            </a:r>
            <a:r>
              <a:rPr lang="tr-TR" sz="2400" dirty="0" err="1"/>
              <a:t>kötüniyetli</a:t>
            </a:r>
            <a:r>
              <a:rPr lang="tr-TR" sz="2400" dirty="0"/>
              <a:t>/ağır kusurlu olan alacaklı takip konusu alacağın %20’sinden az olmayan tazminat;</a:t>
            </a:r>
          </a:p>
          <a:p>
            <a:pPr marL="0" indent="0">
              <a:buNone/>
            </a:pPr>
            <a:r>
              <a:rPr lang="tr-TR" sz="2400" dirty="0"/>
              <a:t>İtirazın reddi halinde; takip daha önce durdurulmuşsa borçlu, takip konusu alacağın %20’sinden az olmayan tazminata mahkum edilir.</a:t>
            </a:r>
          </a:p>
        </p:txBody>
      </p:sp>
    </p:spTree>
    <p:extLst>
      <p:ext uri="{BB962C8B-B14F-4D97-AF65-F5344CB8AC3E}">
        <p14:creationId xmlns:p14="http://schemas.microsoft.com/office/powerpoint/2010/main" val="6820261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73B5ADE-97C5-7838-91E5-B481F1C1D5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408957"/>
            <a:ext cx="8911687" cy="623777"/>
          </a:xfrm>
        </p:spPr>
        <p:txBody>
          <a:bodyPr>
            <a:normAutofit fontScale="90000"/>
          </a:bodyPr>
          <a:lstStyle/>
          <a:p>
            <a:r>
              <a:rPr lang="tr-TR" dirty="0"/>
              <a:t>Ödeme emrine karşı özel şikayet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93B10B8-D0BB-3442-B445-4FD9EB299D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81373"/>
            <a:ext cx="8915400" cy="4867669"/>
          </a:xfrm>
        </p:spPr>
        <p:txBody>
          <a:bodyPr>
            <a:normAutofit lnSpcReduction="10000"/>
          </a:bodyPr>
          <a:lstStyle/>
          <a:p>
            <a:r>
              <a:rPr lang="tr-TR" sz="2400" dirty="0"/>
              <a:t>Borçlu alacaklının kambiyo senetlerine özgü haciz yoluyla takibe başvurma hakkının olmadığını ileri sürüyorsa -&gt; 5gün içinde icra </a:t>
            </a:r>
            <a:r>
              <a:rPr lang="tr-TR" sz="2400" dirty="0" err="1"/>
              <a:t>mah.ne</a:t>
            </a:r>
            <a:r>
              <a:rPr lang="tr-TR" sz="2400" dirty="0"/>
              <a:t> şikayet</a:t>
            </a:r>
          </a:p>
          <a:p>
            <a:endParaRPr lang="tr-TR" sz="2400" dirty="0"/>
          </a:p>
          <a:p>
            <a:r>
              <a:rPr lang="tr-TR" sz="2400" dirty="0"/>
              <a:t>Kambiyo senedi niteliği taşımayan bir senede dayanarak ödeme emri gönderilirse/ alacaklı yetkili hamil değilse/ kambiyo senedinde borçlu olmayana karşı takip yapılırsa/ protesto çekilmesi gerekiyorsa ama çekilmediyse -&gt; 5 günlük şikayet</a:t>
            </a:r>
          </a:p>
          <a:p>
            <a:endParaRPr lang="tr-TR" sz="2400" dirty="0"/>
          </a:p>
          <a:p>
            <a:r>
              <a:rPr lang="tr-TR" sz="2400" dirty="0"/>
              <a:t>5günlük şikayet takibi durdurmaz. İcra mahkemesi bu konuda karar verebilir.</a:t>
            </a:r>
          </a:p>
        </p:txBody>
      </p:sp>
    </p:spTree>
    <p:extLst>
      <p:ext uri="{BB962C8B-B14F-4D97-AF65-F5344CB8AC3E}">
        <p14:creationId xmlns:p14="http://schemas.microsoft.com/office/powerpoint/2010/main" val="24176241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F733C90-CD9F-D82D-7950-D16056F7A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32062" y="385258"/>
            <a:ext cx="8915400" cy="6087484"/>
          </a:xfrm>
        </p:spPr>
        <p:txBody>
          <a:bodyPr>
            <a:normAutofit/>
          </a:bodyPr>
          <a:lstStyle/>
          <a:p>
            <a:r>
              <a:rPr lang="tr-TR" sz="2400" dirty="0"/>
              <a:t>İcra mahkemesi, kambiyo senedi niteliği taşımadığı / alacaklının takip hakkına sahip olmadığını (</a:t>
            </a:r>
            <a:r>
              <a:rPr lang="tr-TR" sz="2400" dirty="0" err="1"/>
              <a:t>örn</a:t>
            </a:r>
            <a:r>
              <a:rPr lang="tr-TR" sz="2400" dirty="0"/>
              <a:t>. Yetkili hamil değil), itiraz ve şikayet yoluna başvurulduğunda, kendiliğinden de dikkate alınarak takibin iptaline karar verebilir.</a:t>
            </a:r>
          </a:p>
          <a:p>
            <a:endParaRPr lang="tr-TR" sz="2400" dirty="0"/>
          </a:p>
          <a:p>
            <a:r>
              <a:rPr lang="tr-TR" sz="2400" dirty="0"/>
              <a:t>İcra müdürü </a:t>
            </a:r>
            <a:r>
              <a:rPr lang="tr-TR" sz="2400" b="1" dirty="0"/>
              <a:t>senedin vadesinin gelip gelmediğini </a:t>
            </a:r>
            <a:r>
              <a:rPr lang="tr-TR" sz="2400" dirty="0"/>
              <a:t>incelemeli. İcra müdürü bu konuda yanılgıya düştüyse 7 günlük şikayet süresi.</a:t>
            </a:r>
          </a:p>
          <a:p>
            <a:endParaRPr lang="tr-TR" sz="2400" dirty="0"/>
          </a:p>
          <a:p>
            <a:r>
              <a:rPr lang="tr-TR" sz="2400" dirty="0"/>
              <a:t>Senedin aslı/ çeklerde kısmi ödemede onaylı örneği icra dairesine verilmezse / UYAP üzerinden yapılan takipte kambiyo senedi elektronik ortamda eklenmiş olsa dahi 3 gün içinde aslı icra dairesine ibraz edilmezse yine 7 günlük şikayet süresi</a:t>
            </a:r>
          </a:p>
        </p:txBody>
      </p:sp>
    </p:spTree>
    <p:extLst>
      <p:ext uri="{BB962C8B-B14F-4D97-AF65-F5344CB8AC3E}">
        <p14:creationId xmlns:p14="http://schemas.microsoft.com/office/powerpoint/2010/main" val="13312652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7AAC2E-3832-249F-85B8-8372228E2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258350"/>
            <a:ext cx="8911687" cy="849688"/>
          </a:xfrm>
        </p:spPr>
        <p:txBody>
          <a:bodyPr/>
          <a:lstStyle/>
          <a:p>
            <a:r>
              <a:rPr lang="tr-TR" dirty="0"/>
              <a:t>Ödeme emrine karşı konulmaması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F6FA2F1-5B12-224A-DB35-9F41262722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20009"/>
            <a:ext cx="8915400" cy="5260490"/>
          </a:xfrm>
        </p:spPr>
        <p:txBody>
          <a:bodyPr>
            <a:normAutofit/>
          </a:bodyPr>
          <a:lstStyle/>
          <a:p>
            <a:r>
              <a:rPr lang="tr-TR" sz="2400" dirty="0"/>
              <a:t>Borçlu anlatılan şekillerde ve süresi içinde takibe karşı koymazsa takip kesinleşir.</a:t>
            </a:r>
          </a:p>
          <a:p>
            <a:endParaRPr lang="tr-TR" sz="2400" dirty="0"/>
          </a:p>
          <a:p>
            <a:r>
              <a:rPr lang="tr-TR" sz="2400" dirty="0"/>
              <a:t>5günlük şikayet ve itiraz süresi geçtikten sonra takip kesinleşse dahi 10 günlük ödeme süresi beklenmek zorunda.</a:t>
            </a:r>
          </a:p>
          <a:p>
            <a:endParaRPr lang="tr-TR" sz="2400" dirty="0"/>
          </a:p>
          <a:p>
            <a:r>
              <a:rPr lang="tr-TR" sz="2400" dirty="0"/>
              <a:t>Bu kesinleşen takibe göre borçlu borcunu ödemezse aynı süre içinde mal beyanında bulunacak.</a:t>
            </a:r>
          </a:p>
          <a:p>
            <a:endParaRPr lang="tr-TR" sz="2400" dirty="0"/>
          </a:p>
          <a:p>
            <a:r>
              <a:rPr lang="tr-TR" sz="2400" dirty="0"/>
              <a:t>Borçlunun borcunu ödememesi halinde takibe devam edilir, mal beyanında bulunmazsa ayrıca hapisle tazyik.</a:t>
            </a:r>
          </a:p>
        </p:txBody>
      </p:sp>
    </p:spTree>
    <p:extLst>
      <p:ext uri="{BB962C8B-B14F-4D97-AF65-F5344CB8AC3E}">
        <p14:creationId xmlns:p14="http://schemas.microsoft.com/office/powerpoint/2010/main" val="248527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F14DD38-A79C-7730-857A-C7B95C1BD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44411"/>
            <a:ext cx="8911687" cy="903476"/>
          </a:xfrm>
        </p:spPr>
        <p:txBody>
          <a:bodyPr>
            <a:normAutofit fontScale="90000"/>
          </a:bodyPr>
          <a:lstStyle/>
          <a:p>
            <a:r>
              <a:rPr lang="tr-TR" dirty="0"/>
              <a:t>Kambiyo senetlerine özgü haciz yoluyla takip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FB5FEF-ED61-70CD-6ED5-7D023A6DD6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1742739"/>
            <a:ext cx="9459353" cy="4980790"/>
          </a:xfrm>
        </p:spPr>
        <p:txBody>
          <a:bodyPr>
            <a:normAutofit lnSpcReduction="10000"/>
          </a:bodyPr>
          <a:lstStyle/>
          <a:p>
            <a:r>
              <a:rPr lang="tr-TR" sz="2400" dirty="0"/>
              <a:t>Alacağı için elinde kambiyo senedi bulunan alacaklı mutlaka bu yola başvurmak zorunda değil. Genel haciz yolu ile takibe de başvurabilir.</a:t>
            </a:r>
          </a:p>
          <a:p>
            <a:endParaRPr lang="tr-TR" sz="2400" dirty="0"/>
          </a:p>
          <a:p>
            <a:r>
              <a:rPr lang="tr-TR" sz="2400" dirty="0"/>
              <a:t>Bu yola başvurabilmesi için alacağı senede bağlanmış olmalı ve bu senet kambiyo senedi niteliğinde olması gerek. Yani elinde </a:t>
            </a:r>
            <a:r>
              <a:rPr lang="tr-TR" sz="2400" u="sng" dirty="0"/>
              <a:t>bono/poliçe/çek </a:t>
            </a:r>
            <a:r>
              <a:rPr lang="tr-TR" sz="2400" dirty="0"/>
              <a:t>olacak.</a:t>
            </a:r>
          </a:p>
          <a:p>
            <a:endParaRPr lang="tr-TR" sz="2400" dirty="0"/>
          </a:p>
          <a:p>
            <a:r>
              <a:rPr lang="tr-TR" sz="2400" dirty="0"/>
              <a:t>Elinde bu senetlerden yoksa/unsurları taşımadığından kambiyo senedi vasfında değilse/alacaklının kambiyo senedine dayanarak takip yapma yetkisi yoksa bu takibe başvurulamaz. GENEL HACİZ YOLUYLA TAKİBE BAŞVURACAK</a:t>
            </a:r>
          </a:p>
        </p:txBody>
      </p:sp>
    </p:spTree>
    <p:extLst>
      <p:ext uri="{BB962C8B-B14F-4D97-AF65-F5344CB8AC3E}">
        <p14:creationId xmlns:p14="http://schemas.microsoft.com/office/powerpoint/2010/main" val="1414936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EE7848-2A50-0B99-33E0-66505A25E0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591671"/>
            <a:ext cx="8915400" cy="5319551"/>
          </a:xfrm>
        </p:spPr>
        <p:txBody>
          <a:bodyPr>
            <a:normAutofit/>
          </a:bodyPr>
          <a:lstStyle/>
          <a:p>
            <a:endParaRPr lang="tr-TR" sz="2400" dirty="0"/>
          </a:p>
          <a:p>
            <a:endParaRPr lang="tr-TR" sz="2400" dirty="0"/>
          </a:p>
          <a:p>
            <a:r>
              <a:rPr lang="tr-TR" sz="2400" dirty="0"/>
              <a:t>KURAL olarak alacağı rehinle temin edilen alacaklar öncelikle </a:t>
            </a:r>
            <a:r>
              <a:rPr lang="tr-TR" sz="2400" dirty="0" err="1"/>
              <a:t>rehnin</a:t>
            </a:r>
            <a:r>
              <a:rPr lang="tr-TR" sz="2400" dirty="0"/>
              <a:t> paraya çevrilmesi yoluyla takip yapacaklar. </a:t>
            </a:r>
          </a:p>
          <a:p>
            <a:endParaRPr lang="tr-TR" sz="2400" dirty="0"/>
          </a:p>
          <a:p>
            <a:r>
              <a:rPr lang="tr-TR" sz="2400" dirty="0"/>
              <a:t>ANCAK, alacağı rehinle temin edilmiş bir alacaklı bu alacak için aynı zamanda kambiyo senedi almışsa </a:t>
            </a:r>
            <a:r>
              <a:rPr lang="tr-TR" sz="2400" dirty="0" err="1"/>
              <a:t>rehnin</a:t>
            </a:r>
            <a:r>
              <a:rPr lang="tr-TR" sz="2400" dirty="0"/>
              <a:t> paraya çevrilmesi yoluna başvurmadan doğrudan kambiyo senetlerine özgü haciz yoluyla takip yapabilir</a:t>
            </a:r>
          </a:p>
        </p:txBody>
      </p:sp>
    </p:spTree>
    <p:extLst>
      <p:ext uri="{BB962C8B-B14F-4D97-AF65-F5344CB8AC3E}">
        <p14:creationId xmlns:p14="http://schemas.microsoft.com/office/powerpoint/2010/main" val="3940276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CF456CC-C8DB-3F36-600C-241F6FD545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473336"/>
            <a:ext cx="8915400" cy="5437886"/>
          </a:xfrm>
        </p:spPr>
        <p:txBody>
          <a:bodyPr>
            <a:normAutofit/>
          </a:bodyPr>
          <a:lstStyle/>
          <a:p>
            <a:endParaRPr lang="tr-TR" sz="2400" dirty="0"/>
          </a:p>
          <a:p>
            <a:r>
              <a:rPr lang="tr-TR" sz="2400" dirty="0"/>
              <a:t>Kambiyo senetlerine özgü haciz yoluyla takip aşamaları genel olarak genel haciz yoluyla takibin aşamaları ile aynı.</a:t>
            </a:r>
          </a:p>
          <a:p>
            <a:endParaRPr lang="tr-TR" sz="2400" dirty="0"/>
          </a:p>
          <a:p>
            <a:r>
              <a:rPr lang="tr-TR" sz="2400" dirty="0"/>
              <a:t>Burada da takip talebi, ödeme emri, takibin kesinleşmesi, haciz, satış, paraların paylaştırması aşamaları var.</a:t>
            </a:r>
          </a:p>
          <a:p>
            <a:endParaRPr lang="tr-TR" sz="2400" dirty="0"/>
          </a:p>
          <a:p>
            <a:r>
              <a:rPr lang="tr-TR" sz="2400" dirty="0"/>
              <a:t>Takip yolunun kesinleşmesi aşamasına kadar farklılıklar var, sonraki haciz, satış, paylaştırma aynı.</a:t>
            </a:r>
          </a:p>
        </p:txBody>
      </p:sp>
    </p:spTree>
    <p:extLst>
      <p:ext uri="{BB962C8B-B14F-4D97-AF65-F5344CB8AC3E}">
        <p14:creationId xmlns:p14="http://schemas.microsoft.com/office/powerpoint/2010/main" val="4185353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1EBB362-BECB-DBFE-4694-FD2B63D133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12243"/>
            <a:ext cx="8911687" cy="634535"/>
          </a:xfrm>
        </p:spPr>
        <p:txBody>
          <a:bodyPr>
            <a:normAutofit fontScale="90000"/>
          </a:bodyPr>
          <a:lstStyle/>
          <a:p>
            <a:r>
              <a:rPr lang="tr-TR" dirty="0"/>
              <a:t>Takip talebi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CC59AB-8E63-A533-5E5E-D7EB7EA780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98493"/>
            <a:ext cx="8915400" cy="5147263"/>
          </a:xfrm>
        </p:spPr>
        <p:txBody>
          <a:bodyPr>
            <a:normAutofit lnSpcReduction="10000"/>
          </a:bodyPr>
          <a:lstStyle/>
          <a:p>
            <a:r>
              <a:rPr lang="tr-TR" sz="2400" dirty="0"/>
              <a:t>Takip talebi genel haciz yolu ile takipteki gibi doldurulur.</a:t>
            </a:r>
          </a:p>
          <a:p>
            <a:endParaRPr lang="tr-TR" sz="2400" dirty="0"/>
          </a:p>
          <a:p>
            <a:r>
              <a:rPr lang="tr-TR" sz="2400" dirty="0"/>
              <a:t>Ayrıca, Takip talebine kambiyo senedinin özelliği dikkate alınarak, senedin cinsi, tarihi ve numarası da yazılacak</a:t>
            </a:r>
          </a:p>
          <a:p>
            <a:endParaRPr lang="tr-TR" sz="2400" dirty="0"/>
          </a:p>
          <a:p>
            <a:r>
              <a:rPr lang="tr-TR" sz="2400" dirty="0"/>
              <a:t>Alacaklının takip talebinde belirttiği kambiyo senedinin aslını ve borçlu sayısı kadar onaylı örneğini de takip talebine ekleyecek</a:t>
            </a:r>
          </a:p>
          <a:p>
            <a:endParaRPr lang="tr-TR" sz="2400" dirty="0"/>
          </a:p>
          <a:p>
            <a:r>
              <a:rPr lang="tr-TR" sz="2400" dirty="0"/>
              <a:t>Takip e-ortamda açılırsa kambiyo senetleri güvenli e-imzayla takip talebine eklense dahi en geç 3 gün içinde senedin aslı ilgili icra dairesine ibraz edilmeli.</a:t>
            </a:r>
          </a:p>
        </p:txBody>
      </p:sp>
    </p:spTree>
    <p:extLst>
      <p:ext uri="{BB962C8B-B14F-4D97-AF65-F5344CB8AC3E}">
        <p14:creationId xmlns:p14="http://schemas.microsoft.com/office/powerpoint/2010/main" val="3466580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900351B-5693-8738-D141-D1AB39FE14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602428"/>
            <a:ext cx="8915400" cy="5308794"/>
          </a:xfrm>
        </p:spPr>
        <p:txBody>
          <a:bodyPr>
            <a:normAutofit/>
          </a:bodyPr>
          <a:lstStyle/>
          <a:p>
            <a:r>
              <a:rPr lang="tr-TR" sz="2400" dirty="0"/>
              <a:t>Takip talebi, kambiyo senedini ve varsa protesto evrağını (vadesi gelen senedin vadede ödenmediğinde gönderilen ihtarname) alan icra müdürü, takip talebinin kanuni unsurları taşıyıp taşımadığını inceler. </a:t>
            </a:r>
          </a:p>
          <a:p>
            <a:r>
              <a:rPr lang="tr-TR" sz="2400" dirty="0"/>
              <a:t>Ayrıca, </a:t>
            </a:r>
            <a:r>
              <a:rPr lang="tr-TR" sz="2400" u="sng" dirty="0"/>
              <a:t>kambiyo senedi olup olmadığını </a:t>
            </a:r>
            <a:r>
              <a:rPr lang="tr-TR" sz="2400" dirty="0"/>
              <a:t>ve </a:t>
            </a:r>
            <a:r>
              <a:rPr lang="tr-TR" sz="2400" u="sng" dirty="0"/>
              <a:t>alacaklının bu yola başvurma hakkının olup olmadığını </a:t>
            </a:r>
            <a:r>
              <a:rPr lang="tr-TR" sz="2400" dirty="0"/>
              <a:t>ve </a:t>
            </a:r>
            <a:r>
              <a:rPr lang="tr-TR" sz="2400" u="sng" dirty="0"/>
              <a:t>senedin vadesinin gelip gelmediği</a:t>
            </a:r>
            <a:r>
              <a:rPr lang="tr-TR" sz="2400" dirty="0"/>
              <a:t>ni de.</a:t>
            </a:r>
          </a:p>
          <a:p>
            <a:endParaRPr lang="tr-TR" sz="2400" dirty="0"/>
          </a:p>
          <a:p>
            <a:r>
              <a:rPr lang="tr-TR" sz="2400" dirty="0"/>
              <a:t>İcra müdürünün bu takdiri aleyhine </a:t>
            </a:r>
            <a:r>
              <a:rPr lang="tr-TR" sz="2400" b="1" dirty="0"/>
              <a:t>5 gün </a:t>
            </a:r>
            <a:r>
              <a:rPr lang="tr-TR" sz="2400" dirty="0"/>
              <a:t>içinde şikayet yoluna başvurulabilir. Ancak, vadesi gelmeyen bir senede ilişkin takip yapılırsa şikayet süresi </a:t>
            </a:r>
            <a:r>
              <a:rPr lang="tr-TR" sz="2400" b="1" dirty="0"/>
              <a:t>7gün</a:t>
            </a:r>
          </a:p>
        </p:txBody>
      </p:sp>
    </p:spTree>
    <p:extLst>
      <p:ext uri="{BB962C8B-B14F-4D97-AF65-F5344CB8AC3E}">
        <p14:creationId xmlns:p14="http://schemas.microsoft.com/office/powerpoint/2010/main" val="41032849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EF30937-44D4-BC38-2B29-083EC3CF6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107" y="322895"/>
            <a:ext cx="8911687" cy="774384"/>
          </a:xfrm>
        </p:spPr>
        <p:txBody>
          <a:bodyPr/>
          <a:lstStyle/>
          <a:p>
            <a:r>
              <a:rPr lang="tr-TR" dirty="0"/>
              <a:t>Ödeme emri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E1982C-0A10-C85D-C8E7-9C32543AD0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23191"/>
            <a:ext cx="8915400" cy="4588031"/>
          </a:xfrm>
        </p:spPr>
        <p:txBody>
          <a:bodyPr>
            <a:normAutofit/>
          </a:bodyPr>
          <a:lstStyle/>
          <a:p>
            <a:endParaRPr lang="tr-TR" sz="2400" dirty="0"/>
          </a:p>
          <a:p>
            <a:r>
              <a:rPr lang="tr-TR" sz="2400" dirty="0"/>
              <a:t>İcra müdürü gerekli incelemeyi yaptıktan sonra gerekli şartların oluştuğu kanaatine varırsa borçluya kambiyo senetlerine özgü haciz yoluyla ödeme emri gönderir</a:t>
            </a:r>
          </a:p>
          <a:p>
            <a:endParaRPr lang="tr-TR" sz="2400" dirty="0"/>
          </a:p>
          <a:p>
            <a:r>
              <a:rPr lang="tr-TR" sz="2400" dirty="0"/>
              <a:t>Ödeme emri 2 bölümden oluşur: Takip talebinde alacaklı-borçluya ilişkin kayıtlar ve ihtar kısmı.</a:t>
            </a:r>
          </a:p>
        </p:txBody>
      </p:sp>
    </p:spTree>
    <p:extLst>
      <p:ext uri="{BB962C8B-B14F-4D97-AF65-F5344CB8AC3E}">
        <p14:creationId xmlns:p14="http://schemas.microsoft.com/office/powerpoint/2010/main" val="2779174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66F5E0D-2858-3D31-A66D-9CD170970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1" y="215153"/>
            <a:ext cx="9394807" cy="6411558"/>
          </a:xfrm>
        </p:spPr>
        <p:txBody>
          <a:bodyPr>
            <a:normAutofit fontScale="85000" lnSpcReduction="20000"/>
          </a:bodyPr>
          <a:lstStyle/>
          <a:p>
            <a:r>
              <a:rPr lang="tr-TR" sz="2400" dirty="0"/>
              <a:t>İHTAR KISMINDA</a:t>
            </a:r>
          </a:p>
          <a:p>
            <a:pPr marL="0" indent="0">
              <a:buNone/>
            </a:pPr>
            <a:r>
              <a:rPr lang="tr-TR" sz="2400" dirty="0"/>
              <a:t>	-borç ve takip masraflarını </a:t>
            </a:r>
            <a:r>
              <a:rPr lang="tr-TR" sz="2400" b="1" dirty="0"/>
              <a:t>10 gün içinde </a:t>
            </a:r>
            <a:r>
              <a:rPr lang="tr-TR" sz="2400" dirty="0"/>
              <a:t>ödeme emrinde belirtilen icra dairesi banka hesabına ödemesi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	-takip dayanağı kambiyo senedi niteliğinde değilse </a:t>
            </a:r>
            <a:r>
              <a:rPr lang="tr-TR" sz="2400" b="1" dirty="0"/>
              <a:t>5 gün </a:t>
            </a:r>
            <a:r>
              <a:rPr lang="tr-TR" sz="2400" dirty="0"/>
              <a:t>içinde </a:t>
            </a:r>
            <a:r>
              <a:rPr lang="tr-TR" sz="2400" b="1" dirty="0"/>
              <a:t>icra mahkemesine </a:t>
            </a:r>
            <a:r>
              <a:rPr lang="tr-TR" sz="2400" dirty="0"/>
              <a:t>şikayet yoluna başvurması gerektiği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	-senet altındaki imza kendisinin değilse 5 gün içinde ayrıca ve açıkça dilekçeyle </a:t>
            </a:r>
            <a:r>
              <a:rPr lang="tr-TR" sz="2400" b="1" dirty="0"/>
              <a:t>icra </a:t>
            </a:r>
            <a:r>
              <a:rPr lang="tr-TR" sz="2400" b="1" dirty="0" err="1"/>
              <a:t>mah.</a:t>
            </a:r>
            <a:r>
              <a:rPr lang="tr-TR" sz="2400" b="1" dirty="0"/>
              <a:t> </a:t>
            </a:r>
            <a:r>
              <a:rPr lang="tr-TR" sz="2400" dirty="0"/>
              <a:t>Bildirmesi gerektiği aksi halde kendisinin sayılacağı+ haksız yere inkar ederse %10 para cezası ve inkar tazminatına hükmedileceği; icra </a:t>
            </a:r>
            <a:r>
              <a:rPr lang="tr-TR" sz="2400" dirty="0" err="1"/>
              <a:t>mah.den</a:t>
            </a:r>
            <a:r>
              <a:rPr lang="tr-TR" sz="2400" dirty="0"/>
              <a:t> itirazın kabulü kararı getirmezse takibe devam edileceği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	-borçlu olmadığı/itfa edildiği/süre verildiği/zamanaşımı/icra dairesinin yetkisiz olduğu itirazı varsa </a:t>
            </a:r>
            <a:r>
              <a:rPr lang="tr-TR" sz="2400" b="1" dirty="0"/>
              <a:t>5gün içinde </a:t>
            </a:r>
            <a:r>
              <a:rPr lang="tr-TR" sz="2400" dirty="0"/>
              <a:t>dilekçe ile </a:t>
            </a:r>
            <a:r>
              <a:rPr lang="tr-TR" sz="2400" b="1" dirty="0"/>
              <a:t>icra </a:t>
            </a:r>
            <a:r>
              <a:rPr lang="tr-TR" sz="2400" b="1" dirty="0" err="1"/>
              <a:t>mah.ne</a:t>
            </a:r>
            <a:r>
              <a:rPr lang="tr-TR" sz="2400" b="1" dirty="0"/>
              <a:t> </a:t>
            </a:r>
            <a:r>
              <a:rPr lang="tr-TR" sz="2400" dirty="0"/>
              <a:t>bildirmesi, ve mahkemeden itirazı kabul kararı getirmesi aksi halde takibe devam edileceği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b="1" dirty="0"/>
              <a:t>	</a:t>
            </a:r>
            <a:r>
              <a:rPr lang="tr-TR" sz="2400" dirty="0"/>
              <a:t>-itiraz edilmez/borç ödenmezse </a:t>
            </a:r>
            <a:r>
              <a:rPr lang="tr-TR" sz="2400" b="1" dirty="0"/>
              <a:t>10gün içinde </a:t>
            </a:r>
            <a:r>
              <a:rPr lang="tr-TR" sz="2400" dirty="0"/>
              <a:t>/itiraz reddedilmişse </a:t>
            </a:r>
            <a:r>
              <a:rPr lang="tr-TR" sz="2400" b="1" dirty="0"/>
              <a:t>3 gün </a:t>
            </a:r>
            <a:r>
              <a:rPr lang="tr-TR" sz="2400" dirty="0"/>
              <a:t>içinde mal beyanında bulunması, bulunmazsa tazyik hapsi olacağı</a:t>
            </a:r>
          </a:p>
        </p:txBody>
      </p:sp>
    </p:spTree>
    <p:extLst>
      <p:ext uri="{BB962C8B-B14F-4D97-AF65-F5344CB8AC3E}">
        <p14:creationId xmlns:p14="http://schemas.microsoft.com/office/powerpoint/2010/main" val="26818448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990167-BEA6-25D2-0721-EC16476ED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9212" y="322896"/>
            <a:ext cx="8911687" cy="752869"/>
          </a:xfrm>
        </p:spPr>
        <p:txBody>
          <a:bodyPr/>
          <a:lstStyle/>
          <a:p>
            <a:r>
              <a:rPr lang="tr-TR" dirty="0"/>
              <a:t>Ödeme emrine karşı konulması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2D78B8A-41F3-5B22-362D-C971B4F20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387736"/>
            <a:ext cx="8915400" cy="5147368"/>
          </a:xfrm>
        </p:spPr>
        <p:txBody>
          <a:bodyPr>
            <a:normAutofit lnSpcReduction="10000"/>
          </a:bodyPr>
          <a:lstStyle/>
          <a:p>
            <a:pPr>
              <a:buAutoNum type="arabicPeriod"/>
            </a:pPr>
            <a:r>
              <a:rPr lang="tr-TR" sz="2800" b="1" dirty="0"/>
              <a:t>Ödeme emrine karşı itiraz edilmesi:</a:t>
            </a:r>
          </a:p>
          <a:p>
            <a:pPr marL="0" indent="0">
              <a:buNone/>
            </a:pPr>
            <a:endParaRPr lang="tr-TR" sz="2400" dirty="0"/>
          </a:p>
          <a:p>
            <a:pPr marL="0" indent="0">
              <a:buNone/>
            </a:pPr>
            <a:r>
              <a:rPr lang="tr-TR" sz="2400" dirty="0"/>
              <a:t>Ödeme emrine itiraz etmek isteyen borçlu, kendisine tebliğden itibaren </a:t>
            </a:r>
            <a:r>
              <a:rPr lang="tr-TR" sz="2400" b="1" dirty="0"/>
              <a:t>5 gün </a:t>
            </a:r>
            <a:r>
              <a:rPr lang="tr-TR" sz="2400" dirty="0"/>
              <a:t>içinde dilekçeyle </a:t>
            </a:r>
            <a:r>
              <a:rPr lang="tr-TR" sz="2400" b="1" dirty="0"/>
              <a:t>icra mahkemesine.</a:t>
            </a:r>
          </a:p>
          <a:p>
            <a:pPr marL="0" indent="0">
              <a:buNone/>
            </a:pPr>
            <a:endParaRPr lang="tr-TR" sz="2400" b="1" dirty="0"/>
          </a:p>
          <a:p>
            <a:pPr marL="0" indent="0">
              <a:buNone/>
            </a:pPr>
            <a:r>
              <a:rPr lang="tr-TR" sz="2400" b="1" dirty="0"/>
              <a:t>Borca ve imzaya itiraz icra takip işlemlerinden yalnızca satışı kendiliğinden durdurur.</a:t>
            </a:r>
          </a:p>
          <a:p>
            <a:pPr marL="0" indent="0">
              <a:buNone/>
            </a:pPr>
            <a:r>
              <a:rPr lang="tr-TR" sz="2400" dirty="0"/>
              <a:t>İcra mahkemesi duruşmadan önceki incelemesinde borçlunun itirazını ciddi olduğu kanaatinde olursa itirazla ilgili olarak esas kararını verene kadar takibi geçici olarak durdurabilir..</a:t>
            </a:r>
          </a:p>
        </p:txBody>
      </p:sp>
    </p:spTree>
    <p:extLst>
      <p:ext uri="{BB962C8B-B14F-4D97-AF65-F5344CB8AC3E}">
        <p14:creationId xmlns:p14="http://schemas.microsoft.com/office/powerpoint/2010/main" val="1436473190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2892</TotalTime>
  <Words>1267</Words>
  <Application>Microsoft Macintosh PowerPoint</Application>
  <PresentationFormat>Geniş ekran</PresentationFormat>
  <Paragraphs>113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1" baseType="lpstr">
      <vt:lpstr>Arial</vt:lpstr>
      <vt:lpstr>Century Gothic</vt:lpstr>
      <vt:lpstr>Wingdings 3</vt:lpstr>
      <vt:lpstr>Duman</vt:lpstr>
      <vt:lpstr>Kambiyo senetlerine özgü haciz yoluyla takip</vt:lpstr>
      <vt:lpstr>Kambiyo senetlerine özgü haciz yoluyla takip</vt:lpstr>
      <vt:lpstr>PowerPoint Sunusu</vt:lpstr>
      <vt:lpstr>PowerPoint Sunusu</vt:lpstr>
      <vt:lpstr>Takip talebi</vt:lpstr>
      <vt:lpstr>PowerPoint Sunusu</vt:lpstr>
      <vt:lpstr>Ödeme emri</vt:lpstr>
      <vt:lpstr>PowerPoint Sunusu</vt:lpstr>
      <vt:lpstr>Ödeme emrine karşı konulması</vt:lpstr>
      <vt:lpstr>PowerPoint Sunusu</vt:lpstr>
      <vt:lpstr>PowerPoint Sunusu</vt:lpstr>
      <vt:lpstr>PowerPoint Sunusu</vt:lpstr>
      <vt:lpstr>PowerPoint Sunusu</vt:lpstr>
      <vt:lpstr>PowerPoint Sunusu</vt:lpstr>
      <vt:lpstr>Ödeme emrine karşı özel şikayet</vt:lpstr>
      <vt:lpstr>PowerPoint Sunusu</vt:lpstr>
      <vt:lpstr>Ödeme emrine karşı konulmaması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Püren Doganay</dc:creator>
  <cp:lastModifiedBy>Püren Doganay</cp:lastModifiedBy>
  <cp:revision>37</cp:revision>
  <dcterms:created xsi:type="dcterms:W3CDTF">2025-04-03T18:50:15Z</dcterms:created>
  <dcterms:modified xsi:type="dcterms:W3CDTF">2026-02-24T11:43:49Z</dcterms:modified>
</cp:coreProperties>
</file>