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094"/>
    <p:restoredTop sz="94657"/>
  </p:normalViewPr>
  <p:slideViewPr>
    <p:cSldViewPr snapToGrid="0" snapToObjects="1">
      <p:cViewPr varScale="1">
        <p:scale>
          <a:sx n="102" d="100"/>
          <a:sy n="102" d="100"/>
        </p:scale>
        <p:origin x="89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2/18/26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lexpera.com.tr/ictihat/yargitay/9-hd-e-2018-7321-k-2018-16807-t-27-09-201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D35995-6023-09DB-FF7E-A743C9E7A1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62C9AD-38FB-0C68-99AF-E1914F5CE839}"/>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2DD6469B-30CF-05F3-DC57-B76E81DC15A8}"/>
              </a:ext>
            </a:extLst>
          </p:cNvPr>
          <p:cNvSpPr>
            <a:spLocks noGrp="1"/>
          </p:cNvSpPr>
          <p:nvPr>
            <p:ph idx="1"/>
          </p:nvPr>
        </p:nvSpPr>
        <p:spPr>
          <a:xfrm>
            <a:off x="338203" y="1417638"/>
            <a:ext cx="8348597" cy="4708525"/>
          </a:xfrm>
        </p:spPr>
        <p:txBody>
          <a:bodyPr>
            <a:normAutofit/>
          </a:bodyPr>
          <a:lstStyle/>
          <a:p>
            <a:pPr marL="0" indent="0" algn="just">
              <a:buNone/>
            </a:pPr>
            <a:r>
              <a:rPr lang="tr-TR" dirty="0"/>
              <a:t>Cevap dilekçesinin içeriği HMK m. 129’de düzenlenmiştir.</a:t>
            </a:r>
          </a:p>
          <a:p>
            <a:pPr marL="0" indent="0" algn="just">
              <a:buNone/>
            </a:pPr>
            <a:endParaRPr lang="tr-TR" dirty="0"/>
          </a:p>
          <a:p>
            <a:pPr marL="0" indent="0" algn="just">
              <a:buNone/>
            </a:pPr>
            <a:r>
              <a:rPr lang="tr-TR" dirty="0"/>
              <a:t>Cevap dilekçesi vermemenin sonucu, süresi içinde cevap dilekçesi vermemiş olan davalı, davacının dava dilekçesinde ileri sürdüğü vakıaların tamamını inkâr etmiş sayılır. (m. 128)</a:t>
            </a:r>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33559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86D2A-A679-B1CD-C65F-40B7F98AA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7D07B-55D9-4F0C-7628-2F6BDCE47688}"/>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3CD8F535-2919-D231-95A9-782A95A97218}"/>
              </a:ext>
            </a:extLst>
          </p:cNvPr>
          <p:cNvSpPr>
            <a:spLocks noGrp="1"/>
          </p:cNvSpPr>
          <p:nvPr>
            <p:ph idx="1"/>
          </p:nvPr>
        </p:nvSpPr>
        <p:spPr>
          <a:xfrm>
            <a:off x="338203" y="1417638"/>
            <a:ext cx="8348597" cy="4708525"/>
          </a:xfrm>
        </p:spPr>
        <p:txBody>
          <a:bodyPr>
            <a:normAutofit/>
          </a:bodyPr>
          <a:lstStyle/>
          <a:p>
            <a:pPr marL="0" indent="0" algn="just">
              <a:buNone/>
            </a:pPr>
            <a:r>
              <a:rPr lang="tr-TR" dirty="0"/>
              <a:t>Karşı dava açılması, </a:t>
            </a:r>
          </a:p>
          <a:p>
            <a:pPr marL="0" indent="0" algn="just">
              <a:buNone/>
            </a:pPr>
            <a:endParaRPr lang="tr-TR" dirty="0"/>
          </a:p>
          <a:p>
            <a:pPr marL="0" indent="0" algn="just">
              <a:buNone/>
            </a:pPr>
            <a:r>
              <a:rPr lang="tr-TR" dirty="0"/>
              <a:t>Koşulları, </a:t>
            </a:r>
          </a:p>
          <a:p>
            <a:pPr marL="0" indent="0" algn="just">
              <a:buNone/>
            </a:pPr>
            <a:r>
              <a:rPr lang="tr-TR" dirty="0"/>
              <a:t>*Asıl </a:t>
            </a:r>
            <a:r>
              <a:rPr lang="tr-TR" u="sng" dirty="0"/>
              <a:t>davanın</a:t>
            </a:r>
            <a:r>
              <a:rPr lang="tr-TR" dirty="0"/>
              <a:t> açılmış ve hâlen görülmekte olması,</a:t>
            </a:r>
          </a:p>
          <a:p>
            <a:pPr marL="0" indent="0" algn="just">
              <a:buNone/>
            </a:pPr>
            <a:r>
              <a:rPr lang="tr-TR" dirty="0"/>
              <a:t>*Karşı davada ileri sürülecek olan talep ile asıl davada ileri sürülen talep arasında, takas ve mahsup ilişkisi bulunması, yahut bu davalar arasında bağlantının bulunması</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618745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B5629-25EC-61FB-637A-C123EA656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25E01D-2130-7A4C-01B5-BEEAF4091219}"/>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1A934F0F-DB7F-98F5-BE60-0C265C3AF7A9}"/>
              </a:ext>
            </a:extLst>
          </p:cNvPr>
          <p:cNvSpPr>
            <a:spLocks noGrp="1"/>
          </p:cNvSpPr>
          <p:nvPr>
            <p:ph idx="1"/>
          </p:nvPr>
        </p:nvSpPr>
        <p:spPr>
          <a:xfrm>
            <a:off x="338203" y="1417638"/>
            <a:ext cx="8348597" cy="4708525"/>
          </a:xfrm>
        </p:spPr>
        <p:txBody>
          <a:bodyPr>
            <a:normAutofit fontScale="92500" lnSpcReduction="10000"/>
          </a:bodyPr>
          <a:lstStyle/>
          <a:p>
            <a:pPr marL="0" indent="0" algn="just">
              <a:buNone/>
            </a:pPr>
            <a:r>
              <a:rPr lang="tr-TR" dirty="0"/>
              <a:t>Karşı dava açılmasının hüküm ve sonuçları</a:t>
            </a:r>
          </a:p>
          <a:p>
            <a:pPr marL="0" indent="0" algn="just">
              <a:buNone/>
            </a:pPr>
            <a:endParaRPr lang="tr-TR" dirty="0"/>
          </a:p>
          <a:p>
            <a:pPr marL="0" indent="0" algn="just">
              <a:buNone/>
            </a:pPr>
            <a:r>
              <a:rPr lang="tr-TR" dirty="0"/>
              <a:t>Karşı dava, asıl dava ile birlikte tek bir yargılama üzerinden devam etse de asıl davadan ayrı ve bağımsız bir davadır. Ayrı bir dava konusu vardır</a:t>
            </a:r>
          </a:p>
          <a:p>
            <a:pPr marL="0" indent="0" algn="just">
              <a:buNone/>
            </a:pPr>
            <a:r>
              <a:rPr lang="tr-TR" dirty="0"/>
              <a:t>ve taraflar arasında yeni bir </a:t>
            </a:r>
            <a:r>
              <a:rPr lang="tr-TR" dirty="0" err="1"/>
              <a:t>usûlî</a:t>
            </a:r>
            <a:r>
              <a:rPr lang="tr-TR" dirty="0"/>
              <a:t> ilişki tesis eder. </a:t>
            </a:r>
          </a:p>
          <a:p>
            <a:pPr marL="0" indent="0" algn="just">
              <a:buNone/>
            </a:pPr>
            <a:endParaRPr lang="tr-TR" dirty="0"/>
          </a:p>
          <a:p>
            <a:pPr marL="0" indent="0" algn="just">
              <a:buNone/>
            </a:pPr>
            <a:r>
              <a:rPr lang="tr-TR" dirty="0"/>
              <a:t>Asıl dava herhangi bir nedenle sona erse dahi mahkeme karşı davaya konu talep açısından yargılamaya devam etmek zorundadır (HMK m. 134).</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154559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5A74F-4486-CB95-9AFD-1CDF700B3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75ED1-E8F9-A61D-371A-28464D0AF499}"/>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74E0FB71-DC6B-16DA-67B8-08F19FD3CDC9}"/>
              </a:ext>
            </a:extLst>
          </p:cNvPr>
          <p:cNvSpPr>
            <a:spLocks noGrp="1"/>
          </p:cNvSpPr>
          <p:nvPr>
            <p:ph idx="1"/>
          </p:nvPr>
        </p:nvSpPr>
        <p:spPr>
          <a:xfrm>
            <a:off x="338203" y="1417638"/>
            <a:ext cx="8348597" cy="4708525"/>
          </a:xfrm>
        </p:spPr>
        <p:txBody>
          <a:bodyPr>
            <a:normAutofit fontScale="92500" lnSpcReduction="10000"/>
          </a:bodyPr>
          <a:lstStyle/>
          <a:p>
            <a:pPr marL="0" indent="0" algn="just">
              <a:buNone/>
            </a:pPr>
            <a:r>
              <a:rPr lang="tr-TR" dirty="0"/>
              <a:t>Karşı dava açılmasının hüküm ve sonuçları</a:t>
            </a:r>
          </a:p>
          <a:p>
            <a:pPr marL="0" indent="0" algn="just">
              <a:buNone/>
            </a:pPr>
            <a:endParaRPr lang="tr-TR" dirty="0"/>
          </a:p>
          <a:p>
            <a:pPr marL="0" indent="0" algn="just">
              <a:buNone/>
            </a:pPr>
            <a:r>
              <a:rPr lang="tr-TR" dirty="0"/>
              <a:t>Karşı dava, asıl dava ile birlikte tek bir yargılama üzerinden devam etse de asıl davadan ayrı ve bağımsız bir davadır. Ayrı bir dava konusu vardır</a:t>
            </a:r>
          </a:p>
          <a:p>
            <a:pPr marL="0" indent="0" algn="just">
              <a:buNone/>
            </a:pPr>
            <a:r>
              <a:rPr lang="tr-TR" dirty="0"/>
              <a:t>ve taraflar arasında yeni bir </a:t>
            </a:r>
            <a:r>
              <a:rPr lang="tr-TR" dirty="0" err="1"/>
              <a:t>usûlî</a:t>
            </a:r>
            <a:r>
              <a:rPr lang="tr-TR" dirty="0"/>
              <a:t> ilişki tesis eder. </a:t>
            </a:r>
          </a:p>
          <a:p>
            <a:pPr marL="0" indent="0" algn="just">
              <a:buNone/>
            </a:pPr>
            <a:endParaRPr lang="tr-TR" dirty="0"/>
          </a:p>
          <a:p>
            <a:pPr marL="0" indent="0" algn="just">
              <a:buNone/>
            </a:pPr>
            <a:r>
              <a:rPr lang="tr-TR" dirty="0"/>
              <a:t>Asıl dava herhangi bir nedenle sona erse dahi mahkeme karşı davaya konu talep açısından yargılamaya devam etmek zorundadır (HMK m. 134).</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2102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AA6BA-754F-CD65-8499-764720BE93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B806F-B636-F6C1-D1A4-CE379137B6FE}"/>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F43F5429-01D1-7D9E-9FDD-A19CDC425F84}"/>
              </a:ext>
            </a:extLst>
          </p:cNvPr>
          <p:cNvSpPr>
            <a:spLocks noGrp="1"/>
          </p:cNvSpPr>
          <p:nvPr>
            <p:ph idx="1"/>
          </p:nvPr>
        </p:nvSpPr>
        <p:spPr>
          <a:xfrm>
            <a:off x="338203" y="1417638"/>
            <a:ext cx="8348597" cy="4708525"/>
          </a:xfrm>
        </p:spPr>
        <p:txBody>
          <a:bodyPr>
            <a:normAutofit lnSpcReduction="10000"/>
          </a:bodyPr>
          <a:lstStyle/>
          <a:p>
            <a:pPr marL="0" indent="0" algn="just">
              <a:buNone/>
            </a:pPr>
            <a:r>
              <a:rPr lang="tr-TR" dirty="0"/>
              <a:t>İddia ve savunmanın genişletilmesi ve değiştirilmesi yasağı</a:t>
            </a:r>
          </a:p>
          <a:p>
            <a:pPr algn="just">
              <a:buFont typeface="Arial" panose="020B0604020202020204" pitchFamily="34" charset="0"/>
              <a:buChar char="•"/>
            </a:pPr>
            <a:r>
              <a:rPr lang="tr-TR" sz="1900" dirty="0"/>
              <a:t>Yasağın kapsamına vakıalar dahildir. </a:t>
            </a:r>
          </a:p>
          <a:p>
            <a:pPr algn="just">
              <a:buFont typeface="Arial" panose="020B0604020202020204" pitchFamily="34" charset="0"/>
              <a:buChar char="•"/>
            </a:pPr>
            <a:r>
              <a:rPr lang="tr-TR" sz="1900" dirty="0"/>
              <a:t>Önemli:</a:t>
            </a:r>
          </a:p>
          <a:p>
            <a:pPr algn="just">
              <a:buFontTx/>
              <a:buChar char="-"/>
            </a:pPr>
            <a:r>
              <a:rPr lang="tr-TR" sz="1900" dirty="0"/>
              <a:t>Daha önce ileri sürülen vakıaya zımnen dahil olan veya onun delili niteliğindeki vakıaların, yargılama içerisinde ileri sürülebilmesi yasak kapsamında değildir. (trafik kurallarını ihlal ederek zarara yol açtı iddiasında, hız limitini aştığı iddiası da dahildir.)</a:t>
            </a:r>
          </a:p>
          <a:p>
            <a:pPr algn="just">
              <a:buFontTx/>
              <a:buChar char="-"/>
            </a:pPr>
            <a:r>
              <a:rPr lang="tr-TR" sz="1900" dirty="0"/>
              <a:t>Herkesçe bilinen vakıaların yargılama sırasında ileri sürülebilmesi yasak kapsamında değildir. </a:t>
            </a:r>
          </a:p>
          <a:p>
            <a:pPr algn="just">
              <a:buFontTx/>
              <a:buChar char="-"/>
            </a:pPr>
            <a:r>
              <a:rPr lang="tr-TR" sz="1900" dirty="0"/>
              <a:t>Yasağın başladığı andan itibaren ortaya çıkan vakıalar yasak kapsamında değildir. (örneğin satın alınan maldaki ayıpsızı ile değiştirmek isteyerek dava açılmışsa, sonradan ortaya çıkan elektrik  sisteminde sorun çıkması halinde yasak kapsamında değildir.</a:t>
            </a:r>
          </a:p>
          <a:p>
            <a:pPr algn="just">
              <a:buFontTx/>
              <a:buChar char="-"/>
            </a:pPr>
            <a:r>
              <a:rPr lang="tr-TR" sz="1900" dirty="0"/>
              <a:t>Vakıaların azaltılması yasak kapsamında değildir.</a:t>
            </a:r>
          </a:p>
          <a:p>
            <a:pPr algn="just">
              <a:buFontTx/>
              <a:buChar char="-"/>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302136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80D93-0595-02A1-3314-542D921D8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F012E6-2270-F154-02DF-BF34F2E1416C}"/>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A4F3D67B-F5A4-1FA8-89EB-3838ED696AC9}"/>
              </a:ext>
            </a:extLst>
          </p:cNvPr>
          <p:cNvSpPr>
            <a:spLocks noGrp="1"/>
          </p:cNvSpPr>
          <p:nvPr>
            <p:ph idx="1"/>
          </p:nvPr>
        </p:nvSpPr>
        <p:spPr>
          <a:xfrm>
            <a:off x="338203" y="1417638"/>
            <a:ext cx="8348597" cy="4708525"/>
          </a:xfrm>
        </p:spPr>
        <p:txBody>
          <a:bodyPr>
            <a:normAutofit fontScale="92500" lnSpcReduction="20000"/>
          </a:bodyPr>
          <a:lstStyle/>
          <a:p>
            <a:pPr marL="0" indent="0" algn="just">
              <a:buNone/>
            </a:pPr>
            <a:r>
              <a:rPr lang="tr-TR" dirty="0"/>
              <a:t>İddia ve savunmanın genişletilmesi ve değiştirilmesi yasağı</a:t>
            </a:r>
          </a:p>
          <a:p>
            <a:pPr marL="0" indent="0" algn="just">
              <a:buNone/>
            </a:pPr>
            <a:r>
              <a:rPr lang="tr-TR" dirty="0"/>
              <a:t>Davacı (vakıalar ve talep sonucu); davalı (def’i ve dosyadan anlaşılmayan itirazlar)</a:t>
            </a:r>
          </a:p>
          <a:p>
            <a:pPr marL="0" indent="0" algn="just">
              <a:buNone/>
            </a:pPr>
            <a:r>
              <a:rPr lang="tr-TR" dirty="0"/>
              <a:t>Zamanaşımı defi, (</a:t>
            </a:r>
            <a:r>
              <a:rPr lang="tr-TR" dirty="0">
                <a:hlinkClick r:id="rId2"/>
              </a:rPr>
              <a:t>9. HD., E. 2018/7321 K. 2018/16807 T. 27.09.2018</a:t>
            </a:r>
            <a:r>
              <a:rPr lang="tr-TR" dirty="0"/>
              <a:t>)</a:t>
            </a:r>
          </a:p>
          <a:p>
            <a:pPr marL="0" indent="0" algn="just">
              <a:buNone/>
            </a:pPr>
            <a:r>
              <a:rPr lang="tr-TR" dirty="0"/>
              <a:t>Deliller, hukuki sebep (iddia ve savunmanın genişletilmesi ve değiştirilmesi yasağına dahil değildir.)</a:t>
            </a:r>
          </a:p>
          <a:p>
            <a:pPr marL="0" indent="0" algn="just">
              <a:buNone/>
            </a:pPr>
            <a:r>
              <a:rPr lang="tr-TR" u="sng" dirty="0"/>
              <a:t>İddia ve savunmanın genişletilmesi yasağı taraflarca getirilmesi ilkesine tabi davalarda geçerlidir.</a:t>
            </a:r>
          </a:p>
          <a:p>
            <a:pPr marL="0" indent="0" algn="just">
              <a:buNone/>
            </a:pPr>
            <a:endParaRPr lang="tr-TR" dirty="0"/>
          </a:p>
        </p:txBody>
      </p:sp>
    </p:spTree>
    <p:extLst>
      <p:ext uri="{BB962C8B-B14F-4D97-AF65-F5344CB8AC3E}">
        <p14:creationId xmlns:p14="http://schemas.microsoft.com/office/powerpoint/2010/main" val="6979726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87E65-7238-C97D-3F19-BC1279AF37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C2755A-8B4E-4CB6-CC98-F4A7752DA037}"/>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AC7322CD-1897-31F3-F59B-6849CA2A169B}"/>
              </a:ext>
            </a:extLst>
          </p:cNvPr>
          <p:cNvSpPr>
            <a:spLocks noGrp="1"/>
          </p:cNvSpPr>
          <p:nvPr>
            <p:ph idx="1"/>
          </p:nvPr>
        </p:nvSpPr>
        <p:spPr>
          <a:xfrm>
            <a:off x="338203" y="1417638"/>
            <a:ext cx="8348597" cy="4708525"/>
          </a:xfrm>
        </p:spPr>
        <p:txBody>
          <a:bodyPr>
            <a:normAutofit/>
          </a:bodyPr>
          <a:lstStyle/>
          <a:p>
            <a:pPr marL="0" indent="0" algn="just">
              <a:buNone/>
            </a:pPr>
            <a:r>
              <a:rPr lang="tr-TR" dirty="0"/>
              <a:t>İddia ve savunmanın genişletilmesi ve değiştirilmesi yasağı</a:t>
            </a:r>
          </a:p>
          <a:p>
            <a:pPr marL="0" indent="0" algn="just">
              <a:buNone/>
            </a:pPr>
            <a:r>
              <a:rPr lang="tr-TR" dirty="0"/>
              <a:t>Yasağın başladığı an: Kural: ikinci dilekçenin verilmesiyle (yazılı yargılama usulüne tabi davalarda)</a:t>
            </a:r>
          </a:p>
          <a:p>
            <a:pPr marL="0" indent="0" algn="just">
              <a:buNone/>
            </a:pPr>
            <a:r>
              <a:rPr lang="tr-TR" dirty="0"/>
              <a:t>İstisna: İkinci dilekçenin verilmediği ihtimalde, ilk dilekçelerin verilmesiyle.</a:t>
            </a:r>
          </a:p>
        </p:txBody>
      </p:sp>
    </p:spTree>
    <p:extLst>
      <p:ext uri="{BB962C8B-B14F-4D97-AF65-F5344CB8AC3E}">
        <p14:creationId xmlns:p14="http://schemas.microsoft.com/office/powerpoint/2010/main" val="21772549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394E7-1443-0B5E-B374-FC44DFDBCC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6D1EEF-39F5-47C7-8B81-AE86B7467D88}"/>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56B88F4D-1AC7-212A-7235-314BCEB80850}"/>
              </a:ext>
            </a:extLst>
          </p:cNvPr>
          <p:cNvSpPr>
            <a:spLocks noGrp="1"/>
          </p:cNvSpPr>
          <p:nvPr>
            <p:ph idx="1"/>
          </p:nvPr>
        </p:nvSpPr>
        <p:spPr>
          <a:xfrm>
            <a:off x="338203" y="1417638"/>
            <a:ext cx="8348597" cy="4708525"/>
          </a:xfrm>
        </p:spPr>
        <p:txBody>
          <a:bodyPr>
            <a:normAutofit/>
          </a:bodyPr>
          <a:lstStyle/>
          <a:p>
            <a:pPr marL="0" indent="0" algn="just">
              <a:buNone/>
            </a:pPr>
            <a:r>
              <a:rPr lang="tr-TR" dirty="0"/>
              <a:t>İddia ve savunmanın genişletilmesi ve değiştirilmesi yasağını aşmanın yolları</a:t>
            </a:r>
          </a:p>
          <a:p>
            <a:pPr marL="0" indent="0" algn="just">
              <a:buNone/>
            </a:pPr>
            <a:endParaRPr lang="tr-TR" dirty="0"/>
          </a:p>
          <a:p>
            <a:pPr marL="0" indent="0" algn="just">
              <a:buNone/>
            </a:pPr>
            <a:r>
              <a:rPr lang="tr-TR" dirty="0"/>
              <a:t>*Karşı tarafın açık muvafakati (açık, kayıtsız, şartsız)</a:t>
            </a:r>
          </a:p>
          <a:p>
            <a:pPr marL="0" indent="0" algn="just">
              <a:buNone/>
            </a:pPr>
            <a:r>
              <a:rPr lang="tr-TR" dirty="0"/>
              <a:t>*Islah</a:t>
            </a:r>
          </a:p>
          <a:p>
            <a:pPr marL="0" indent="0" algn="just">
              <a:buNone/>
            </a:pPr>
            <a:endParaRPr lang="tr-TR" dirty="0"/>
          </a:p>
        </p:txBody>
      </p:sp>
    </p:spTree>
    <p:extLst>
      <p:ext uri="{BB962C8B-B14F-4D97-AF65-F5344CB8AC3E}">
        <p14:creationId xmlns:p14="http://schemas.microsoft.com/office/powerpoint/2010/main" val="1428500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C69C2-C3B5-02D8-0566-F8798E9588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CBB4AC-4B51-AD3A-1737-16290F68E56A}"/>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D5C0FF49-7FF5-0A02-5410-93954EDCC3C5}"/>
              </a:ext>
            </a:extLst>
          </p:cNvPr>
          <p:cNvSpPr>
            <a:spLocks noGrp="1"/>
          </p:cNvSpPr>
          <p:nvPr>
            <p:ph idx="1"/>
          </p:nvPr>
        </p:nvSpPr>
        <p:spPr>
          <a:xfrm>
            <a:off x="338203" y="1417638"/>
            <a:ext cx="8348597" cy="4708525"/>
          </a:xfrm>
        </p:spPr>
        <p:txBody>
          <a:bodyPr>
            <a:normAutofit fontScale="62500" lnSpcReduction="20000"/>
          </a:bodyPr>
          <a:lstStyle/>
          <a:p>
            <a:pPr marL="0" indent="0" algn="just">
              <a:buNone/>
            </a:pPr>
            <a:r>
              <a:rPr lang="tr-TR" dirty="0"/>
              <a:t>Islah</a:t>
            </a:r>
          </a:p>
          <a:p>
            <a:pPr marL="0" indent="0" algn="just">
              <a:buNone/>
            </a:pPr>
            <a:endParaRPr lang="tr-TR" dirty="0"/>
          </a:p>
          <a:p>
            <a:pPr marL="0" indent="0" algn="just">
              <a:buNone/>
            </a:pPr>
            <a:r>
              <a:rPr lang="tr-TR" dirty="0"/>
              <a:t>Usul ekonomisi ilkesi ve hukuki dinlenilme hakkı</a:t>
            </a:r>
          </a:p>
          <a:p>
            <a:pPr marL="0" indent="0" algn="just">
              <a:buNone/>
            </a:pPr>
            <a:endParaRPr lang="tr-TR" dirty="0"/>
          </a:p>
          <a:p>
            <a:pPr marL="0" indent="0" algn="just">
              <a:buNone/>
            </a:pPr>
            <a:r>
              <a:rPr lang="tr-TR" dirty="0"/>
              <a:t>İddia ve savunmanın genişletilmesi ve değiştirilmesi yasağının başlangıcından, tahkikatın sonuna kadar yapılabilir. (BAM da yapılamayacak işlemlerden sayılmıştır (HMK m. 357) ve Yargıtay’da da temyizin niteliği gereği mümkün değildir.) </a:t>
            </a:r>
          </a:p>
          <a:p>
            <a:pPr marL="0" indent="0" algn="just">
              <a:buNone/>
            </a:pPr>
            <a:endParaRPr lang="tr-TR" dirty="0"/>
          </a:p>
          <a:p>
            <a:pPr marL="0" indent="0">
              <a:buNone/>
            </a:pPr>
            <a:r>
              <a:rPr lang="tr-TR" dirty="0"/>
              <a:t>HMK m. 177 : (Yargıtayın bozma kararından veya bölge adliye mahkemesinin kaldırma kararından sonra dosya ilk derece mahkemesine gönderildiğinde, ilk derece mahkemesinin tahkikata ilişkin bir işlem yapması hâlinde tahkikat sona erinceye kadar da ıslah yapılabilir. </a:t>
            </a:r>
          </a:p>
          <a:p>
            <a:pPr marL="0" indent="0" algn="just">
              <a:buNone/>
            </a:pPr>
            <a:endParaRPr lang="tr-TR" dirty="0"/>
          </a:p>
          <a:p>
            <a:pPr marL="0" indent="0" algn="just">
              <a:buNone/>
            </a:pPr>
            <a:r>
              <a:rPr lang="tr-TR" dirty="0"/>
              <a:t>Yalnızca bir defa yapılabilir.</a:t>
            </a:r>
          </a:p>
        </p:txBody>
      </p:sp>
    </p:spTree>
    <p:extLst>
      <p:ext uri="{BB962C8B-B14F-4D97-AF65-F5344CB8AC3E}">
        <p14:creationId xmlns:p14="http://schemas.microsoft.com/office/powerpoint/2010/main" val="606364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2E943-AE4A-A2FE-7A96-6CCC20598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A7036-10C7-84E7-D465-CDC2E70A5990}"/>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BD811AED-2300-8976-B424-D2060FFB6E1A}"/>
              </a:ext>
            </a:extLst>
          </p:cNvPr>
          <p:cNvSpPr>
            <a:spLocks noGrp="1"/>
          </p:cNvSpPr>
          <p:nvPr>
            <p:ph idx="1"/>
          </p:nvPr>
        </p:nvSpPr>
        <p:spPr>
          <a:xfrm>
            <a:off x="338203" y="1417638"/>
            <a:ext cx="8348597" cy="4708525"/>
          </a:xfrm>
        </p:spPr>
        <p:txBody>
          <a:bodyPr>
            <a:normAutofit/>
          </a:bodyPr>
          <a:lstStyle/>
          <a:p>
            <a:pPr marL="0" indent="0" algn="just">
              <a:buNone/>
            </a:pPr>
            <a:r>
              <a:rPr lang="tr-TR" dirty="0"/>
              <a:t>Islah talebi sözlü veya yazılı olarak yapılır. </a:t>
            </a:r>
          </a:p>
          <a:p>
            <a:pPr marL="0" indent="0" algn="just">
              <a:buNone/>
            </a:pPr>
            <a:endParaRPr lang="tr-TR" dirty="0"/>
          </a:p>
          <a:p>
            <a:pPr marL="0" indent="0" algn="just">
              <a:buNone/>
            </a:pPr>
            <a:r>
              <a:rPr lang="tr-TR" dirty="0"/>
              <a:t>Karşı taraf duruşma sırasında hazır değilse veya ıslah talebi duruşma dışında yapılıyorsa bu yazılı talep veya tutanak karşı tarafa haber vermek amacıyla bildirilir (HMK m. 177).</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197669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Davaya Cevap</a:t>
            </a:r>
            <a:endParaRPr dirty="0"/>
          </a:p>
        </p:txBody>
      </p:sp>
      <p:sp>
        <p:nvSpPr>
          <p:cNvPr id="3" name="Content Placeholder 2"/>
          <p:cNvSpPr>
            <a:spLocks noGrp="1"/>
          </p:cNvSpPr>
          <p:nvPr>
            <p:ph idx="1"/>
          </p:nvPr>
        </p:nvSpPr>
        <p:spPr/>
        <p:txBody>
          <a:bodyPr>
            <a:normAutofit/>
          </a:bodyPr>
          <a:lstStyle/>
          <a:p>
            <a:pPr algn="just"/>
            <a:r>
              <a:rPr dirty="0"/>
              <a:t> </a:t>
            </a:r>
            <a:r>
              <a:rPr lang="tr-TR" dirty="0">
                <a:solidFill>
                  <a:srgbClr val="000000"/>
                </a:solidFill>
                <a:effectLst/>
                <a:latin typeface="+mj-lt"/>
              </a:rPr>
              <a:t>Dava dilekçesinin bir nüshasının tebliğiyle birlikte davalı için savunma imkanı başlar.</a:t>
            </a:r>
          </a:p>
          <a:p>
            <a:pPr algn="just"/>
            <a:endParaRPr lang="tr-TR" dirty="0">
              <a:solidFill>
                <a:srgbClr val="000000"/>
              </a:solidFill>
              <a:latin typeface="+mj-lt"/>
            </a:endParaRPr>
          </a:p>
          <a:p>
            <a:pPr algn="just"/>
            <a:r>
              <a:rPr lang="tr-TR" dirty="0">
                <a:solidFill>
                  <a:srgbClr val="000000"/>
                </a:solidFill>
                <a:effectLst/>
                <a:latin typeface="+mj-lt"/>
              </a:rPr>
              <a:t>Cevap vermek, davalı için bir yükümlülük değildir, yüktür. Savunma aynı zamanda hukuki dinlenilme hakkı kapsamında </a:t>
            </a:r>
            <a:r>
              <a:rPr lang="tr-TR" dirty="0" err="1">
                <a:solidFill>
                  <a:srgbClr val="000000"/>
                </a:solidFill>
                <a:effectLst/>
                <a:latin typeface="+mj-lt"/>
              </a:rPr>
              <a:t>usuli</a:t>
            </a:r>
            <a:r>
              <a:rPr lang="tr-TR" dirty="0">
                <a:solidFill>
                  <a:srgbClr val="000000"/>
                </a:solidFill>
                <a:effectLst/>
                <a:latin typeface="+mj-lt"/>
              </a:rPr>
              <a:t> bir haktır.</a:t>
            </a:r>
            <a:endParaRPr lang="tr-TR" dirty="0">
              <a:solidFill>
                <a:srgbClr val="000000"/>
              </a:solidFill>
              <a:latin typeface="+mj-lt"/>
            </a:endParaRPr>
          </a:p>
          <a:p>
            <a:pPr marL="0" indent="0" algn="just">
              <a:buNone/>
            </a:pPr>
            <a:endParaRPr lang="tr-TR" dirty="0">
              <a:solidFill>
                <a:srgbClr val="000000"/>
              </a:solidFill>
              <a:effectLst/>
              <a:latin typeface="+mj-lt"/>
            </a:endParaRPr>
          </a:p>
          <a:p>
            <a:pPr algn="just"/>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C55C5-8448-11A1-C0C5-D2DD68E6E1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2C379-500A-9EF7-BD9F-6452FC59EAD4}"/>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FDF54814-392C-53F1-8CAE-D1745687C33B}"/>
              </a:ext>
            </a:extLst>
          </p:cNvPr>
          <p:cNvSpPr>
            <a:spLocks noGrp="1"/>
          </p:cNvSpPr>
          <p:nvPr>
            <p:ph idx="1"/>
          </p:nvPr>
        </p:nvSpPr>
        <p:spPr>
          <a:xfrm>
            <a:off x="338203" y="1417638"/>
            <a:ext cx="8348597" cy="4708525"/>
          </a:xfrm>
        </p:spPr>
        <p:txBody>
          <a:bodyPr>
            <a:normAutofit/>
          </a:bodyPr>
          <a:lstStyle/>
          <a:p>
            <a:pPr marL="0" indent="0" algn="just">
              <a:buNone/>
            </a:pPr>
            <a:r>
              <a:rPr lang="tr-TR" dirty="0"/>
              <a:t>Islahın türleri</a:t>
            </a:r>
          </a:p>
          <a:p>
            <a:pPr marL="0" indent="0" algn="just">
              <a:buNone/>
            </a:pPr>
            <a:endParaRPr lang="tr-TR" dirty="0"/>
          </a:p>
          <a:p>
            <a:pPr marL="0" indent="0" algn="just">
              <a:buNone/>
            </a:pPr>
            <a:r>
              <a:rPr lang="tr-TR" dirty="0"/>
              <a:t>Tam Islah (dava dilekçesinin ıslahı; davacı vekilinin vekaletnamesinde özel yetki olması gerekir. )</a:t>
            </a:r>
          </a:p>
          <a:p>
            <a:pPr marL="0" indent="0" algn="just">
              <a:buNone/>
            </a:pPr>
            <a:r>
              <a:rPr lang="tr-TR" dirty="0"/>
              <a:t>Kısmen Islah</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04881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FE1F0-10F5-A63D-2473-DDDF024E22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E4BB10-4DE5-7DB0-2B5F-D4024217525F}"/>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EEC6706F-058E-6FF3-A021-58089CDAD12C}"/>
              </a:ext>
            </a:extLst>
          </p:cNvPr>
          <p:cNvSpPr>
            <a:spLocks noGrp="1"/>
          </p:cNvSpPr>
          <p:nvPr>
            <p:ph idx="1"/>
          </p:nvPr>
        </p:nvSpPr>
        <p:spPr>
          <a:xfrm>
            <a:off x="338203" y="1417638"/>
            <a:ext cx="8348597" cy="4708525"/>
          </a:xfrm>
        </p:spPr>
        <p:txBody>
          <a:bodyPr>
            <a:normAutofit fontScale="62500" lnSpcReduction="20000"/>
          </a:bodyPr>
          <a:lstStyle/>
          <a:p>
            <a:pPr marL="0" indent="0" algn="just">
              <a:buNone/>
            </a:pPr>
            <a:endParaRPr lang="tr-TR" i="1" dirty="0"/>
          </a:p>
          <a:p>
            <a:pPr marL="0" indent="0" algn="just">
              <a:buNone/>
            </a:pPr>
            <a:r>
              <a:rPr lang="tr-TR" i="1" dirty="0"/>
              <a:t>Cevap dilekçesi vermeyen, ıslah ile zamanaşımı def’ini ileri süremez:</a:t>
            </a:r>
          </a:p>
          <a:p>
            <a:pPr marL="0" indent="0" algn="just">
              <a:buNone/>
            </a:pPr>
            <a:endParaRPr lang="tr-TR" i="1" dirty="0"/>
          </a:p>
          <a:p>
            <a:pPr marL="0" indent="0" algn="just">
              <a:buNone/>
            </a:pPr>
            <a:r>
              <a:rPr lang="tr-TR" i="1" dirty="0"/>
              <a:t>“Bilindiği üzere davalı, davaya cevap vermek zorunda değildir. Davanın cevapsız</a:t>
            </a:r>
            <a:r>
              <a:rPr lang="tr-TR" dirty="0"/>
              <a:t> </a:t>
            </a:r>
            <a:r>
              <a:rPr lang="tr-TR" i="1" dirty="0"/>
              <a:t>bırakılması ya da süresi içinde cevap dilekçesi verilmemesi hâlinde davalının, davacının</a:t>
            </a:r>
            <a:r>
              <a:rPr lang="tr-TR" dirty="0"/>
              <a:t> </a:t>
            </a:r>
            <a:r>
              <a:rPr lang="tr-TR" i="1" dirty="0"/>
              <a:t>dava dilekçesinde ileri sürdüğü vakıaların tamamını inkâr etmiş sayılacağı HMK’nın 128. maddesinde düzenlenmiştir. Ancak süresinde cevap dilekçesi vermemek suretiyle davanın inkârı, davacının dayandığı vakıaların inkârı niteliğinde olup, bu inkârın zamanaşımı def’ini de kapsadığı söylenemez. Ayrıca, davalının süresinden sonra verdiği cevap</a:t>
            </a:r>
            <a:r>
              <a:rPr lang="tr-TR" dirty="0"/>
              <a:t> </a:t>
            </a:r>
            <a:r>
              <a:rPr lang="tr-TR" i="1" dirty="0"/>
              <a:t>dilekçesini ıslah ederek zamanaşımı definde bulunabileceğini kabul etmek ıslah ile kaçırılmış olan sürenin geri getirilmesi, daha doğrusu ıslah ile davaya cevap verilmesi sonucunu doğuracaktır. Oysaki kanun ile belirlenen süreler kesin olup, ıslah kaçırılmış olan süreleri geri getiren bir müessese değildir. Hâl böyle olunca, kanuni süre içinde verilmeyen cevap dilekçesinin ıslahı suretiyle zamanaşımı definin ileri sürülemeyeceği kabul</a:t>
            </a:r>
            <a:r>
              <a:rPr lang="tr-TR" dirty="0"/>
              <a:t> </a:t>
            </a:r>
            <a:r>
              <a:rPr lang="tr-TR" i="1" dirty="0"/>
              <a:t>edilmiştir. Nitekim Hukuk Genel Kurulunun 07.06.2017 tarihli ve 2017/17-1093 E.,2017/1090 K. sayılı kararında da aynı ilkelere yer verilmiştir. (</a:t>
            </a:r>
            <a:r>
              <a:rPr lang="tr-TR" dirty="0"/>
              <a:t>HGK, 06.02.2020, E. 2017/2782, K. 2020/87)</a:t>
            </a:r>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258885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96C70-2861-2AD0-3740-665BAD76C7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FEB669-9123-D909-E31B-B9AB9BF08570}"/>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052435D6-4509-5ABC-ED05-A66E05D028C8}"/>
              </a:ext>
            </a:extLst>
          </p:cNvPr>
          <p:cNvSpPr>
            <a:spLocks noGrp="1"/>
          </p:cNvSpPr>
          <p:nvPr>
            <p:ph idx="1"/>
          </p:nvPr>
        </p:nvSpPr>
        <p:spPr>
          <a:xfrm>
            <a:off x="338203" y="1417638"/>
            <a:ext cx="8348597" cy="4708525"/>
          </a:xfrm>
        </p:spPr>
        <p:txBody>
          <a:bodyPr>
            <a:normAutofit fontScale="70000" lnSpcReduction="20000"/>
          </a:bodyPr>
          <a:lstStyle/>
          <a:p>
            <a:pPr marL="0" indent="0" algn="just">
              <a:buNone/>
            </a:pPr>
            <a:r>
              <a:rPr lang="tr-TR" i="1" dirty="0"/>
              <a:t>«Bilindiği üzere davalı, davaya cevap vermek zorunda değildir. Davanın cevapsız bırakılması ya da süresi içinde cevap dilekçesi verilmemesi hâlinde davalının, dava dilekçesinde ileri sürülen vakıaların tamamını inkâr etmiş sayılacağı hususu 6100 sayılı</a:t>
            </a:r>
            <a:r>
              <a:rPr lang="tr-TR" dirty="0"/>
              <a:t> </a:t>
            </a:r>
            <a:r>
              <a:rPr lang="tr-TR" i="1" dirty="0"/>
              <a:t>HMK’nın 128. maddesinde düzenlenmiştir. Ancak, süresinde cevap dilekçesi vermemek</a:t>
            </a:r>
            <a:r>
              <a:rPr lang="tr-TR" dirty="0"/>
              <a:t> </a:t>
            </a:r>
            <a:r>
              <a:rPr lang="tr-TR" i="1" dirty="0"/>
              <a:t>suretiyle davanın inkârı, ileri sürülen vakıaların inkârı niteliğinde olup, bu inkârın zamanaşımı defini de kapsadığı söylenilemez. Ayrıca, davalının süresinden sonra verdiği cevap dilekçesini ıslah ederek zamanaşımı definde bulunabileceğini kabul etmek ıslah ile kaçırılmış olan sürenin geri getirilmesi, daha doğrusu ıslah ile davaya cevap verilmesi sonucunu doğuracaktır. Oysaki kanun ile belirlenen süreler kesin olup, ıslah kaçırılmış olan süreleri geri getiren bir müessese değildir. Hâl böyle olunca, kanuni</a:t>
            </a:r>
            <a:r>
              <a:rPr lang="tr-TR" dirty="0"/>
              <a:t> </a:t>
            </a:r>
            <a:r>
              <a:rPr lang="tr-TR" i="1" dirty="0"/>
              <a:t>süre içinde verilmeyen cevap dilekçesinin ıslahı suretiyle zamanaşımı definin ileri sürülemeyeceği kabul edilmiştir.» </a:t>
            </a:r>
            <a:r>
              <a:rPr lang="tr-TR" dirty="0"/>
              <a:t>(HGK, 07.06.2017, E. 2016/1209, K. 2017/1075)</a:t>
            </a:r>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277574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22FFF-F554-7F88-366E-36C9838235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047898-2449-ECEF-3F7A-5DA634B708D4}"/>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8B2DFF17-8A00-7D72-BD37-CD145AE6E62E}"/>
              </a:ext>
            </a:extLst>
          </p:cNvPr>
          <p:cNvSpPr>
            <a:spLocks noGrp="1"/>
          </p:cNvSpPr>
          <p:nvPr>
            <p:ph idx="1"/>
          </p:nvPr>
        </p:nvSpPr>
        <p:spPr>
          <a:xfrm>
            <a:off x="338203" y="1417638"/>
            <a:ext cx="8348597" cy="4708525"/>
          </a:xfrm>
        </p:spPr>
        <p:txBody>
          <a:bodyPr>
            <a:normAutofit fontScale="92500"/>
          </a:bodyPr>
          <a:lstStyle/>
          <a:p>
            <a:pPr marL="0" indent="0" algn="just">
              <a:buNone/>
            </a:pPr>
            <a:r>
              <a:rPr lang="tr-TR" dirty="0"/>
              <a:t>(A), aslında kendisine ait olan ama kadastro faaliyeti sırasında (B) lehine tescil edilen taşınmazına ilişkin olarak, (B)’ye karşı </a:t>
            </a:r>
            <a:r>
              <a:rPr lang="tr-TR" u="sng" dirty="0"/>
              <a:t>sicilin düzeltilmesi da</a:t>
            </a:r>
            <a:r>
              <a:rPr lang="tr-TR" dirty="0"/>
              <a:t>vası açmıştır. Davanın devamı sırasında (A), aslında taşınmazın davadan önce (B) tarafından (C)’ye devredildiğini öğrenmiş ve (C)’</a:t>
            </a:r>
            <a:r>
              <a:rPr lang="tr-TR" dirty="0" err="1"/>
              <a:t>nin</a:t>
            </a:r>
            <a:r>
              <a:rPr lang="tr-TR" dirty="0"/>
              <a:t> iyiniyetli olması sebebiyle tarafta değişiklik yapmasının sonuç getirmeyeceği kanaatine varmıştır. Bunun üzerine (A), (B)’ye karşı olan talebini </a:t>
            </a:r>
            <a:r>
              <a:rPr lang="tr-TR" u="sng" dirty="0"/>
              <a:t>sebepsiz zenginleşmeye dayalı olarak tazminata </a:t>
            </a:r>
            <a:r>
              <a:rPr lang="tr-TR" dirty="0"/>
              <a:t>dönüştürmek istemektedir. </a:t>
            </a:r>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716204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A7120-B697-778A-F76C-B6F2E24D1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814985-6E1D-3B0E-0825-3148DD5D32DC}"/>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76C476D6-4251-912E-DBBB-C8EC51C5B730}"/>
              </a:ext>
            </a:extLst>
          </p:cNvPr>
          <p:cNvSpPr>
            <a:spLocks noGrp="1"/>
          </p:cNvSpPr>
          <p:nvPr>
            <p:ph idx="1"/>
          </p:nvPr>
        </p:nvSpPr>
        <p:spPr>
          <a:xfrm>
            <a:off x="338203" y="1417638"/>
            <a:ext cx="8348597" cy="4708525"/>
          </a:xfrm>
        </p:spPr>
        <p:txBody>
          <a:bodyPr>
            <a:normAutofit/>
          </a:bodyPr>
          <a:lstStyle/>
          <a:p>
            <a:pPr marL="0" indent="0" algn="just">
              <a:buNone/>
            </a:pPr>
            <a:r>
              <a:rPr lang="tr-TR" dirty="0"/>
              <a:t>Islahı tamamlayan işlemler</a:t>
            </a:r>
          </a:p>
          <a:p>
            <a:pPr marL="0" indent="0" algn="just">
              <a:buNone/>
            </a:pPr>
            <a:r>
              <a:rPr lang="tr-TR" dirty="0"/>
              <a:t>Tam Islah:</a:t>
            </a:r>
          </a:p>
          <a:p>
            <a:pPr marL="0" indent="0" algn="just">
              <a:buNone/>
            </a:pPr>
            <a:r>
              <a:rPr lang="tr-TR" dirty="0"/>
              <a:t>Davasını tamamen ıslah ettiğini bildiren davacı, bu bildirimden itibaren bir hafta içinde yeni bir dava dilekçesi vermek zorundadır. bu süre içerisinde ıslaha konu işlem için gerekli dilekçe verilmezse </a:t>
            </a:r>
            <a:r>
              <a:rPr lang="tr-TR" b="1" u="sng" dirty="0"/>
              <a:t>ıslah hakkı kullanılmış sayı</a:t>
            </a:r>
            <a:r>
              <a:rPr lang="tr-TR" dirty="0"/>
              <a:t>lır ve ıslah hiç yapılmamış gibi davaya devam edilir (HMK m. 180).</a:t>
            </a:r>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597557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A1093-1709-7B3B-CE2A-BFA5CFFAA1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75D32E-A910-88D4-8A98-1DC90B1252AE}"/>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522F2A5C-B7FF-9208-129B-23ED7FA188C1}"/>
              </a:ext>
            </a:extLst>
          </p:cNvPr>
          <p:cNvSpPr>
            <a:spLocks noGrp="1"/>
          </p:cNvSpPr>
          <p:nvPr>
            <p:ph idx="1"/>
          </p:nvPr>
        </p:nvSpPr>
        <p:spPr>
          <a:xfrm>
            <a:off x="338203" y="1417638"/>
            <a:ext cx="8348597" cy="4708525"/>
          </a:xfrm>
        </p:spPr>
        <p:txBody>
          <a:bodyPr>
            <a:normAutofit lnSpcReduction="10000"/>
          </a:bodyPr>
          <a:lstStyle/>
          <a:p>
            <a:pPr marL="0" indent="0" algn="just">
              <a:buNone/>
            </a:pPr>
            <a:r>
              <a:rPr lang="tr-TR" dirty="0"/>
              <a:t>Islahı tamamlayan işlemler</a:t>
            </a:r>
          </a:p>
          <a:p>
            <a:pPr marL="0" indent="0" algn="just">
              <a:buNone/>
            </a:pPr>
            <a:r>
              <a:rPr lang="tr-TR" dirty="0"/>
              <a:t>Kısmen Islah</a:t>
            </a:r>
          </a:p>
          <a:p>
            <a:pPr marL="0" indent="0" algn="just">
              <a:buNone/>
            </a:pPr>
            <a:endParaRPr lang="tr-TR" dirty="0"/>
          </a:p>
          <a:p>
            <a:pPr marL="0" indent="0" algn="just">
              <a:buNone/>
            </a:pPr>
            <a:r>
              <a:rPr lang="tr-TR" dirty="0"/>
              <a:t>Kısmen ıslaha başvuran</a:t>
            </a:r>
            <a:r>
              <a:rPr lang="tr-TR" b="1" dirty="0"/>
              <a:t> </a:t>
            </a:r>
            <a:r>
              <a:rPr lang="tr-TR" dirty="0"/>
              <a:t>tarafa, ıslah ettiği usul işlemini yapması için bir haftalık süre verilir. Bu süre içinde ıslah edilen işlem yapılmazsa, ıslah hiç</a:t>
            </a:r>
          </a:p>
          <a:p>
            <a:pPr marL="0" indent="0" algn="just">
              <a:buNone/>
            </a:pPr>
            <a:r>
              <a:rPr lang="tr-TR" dirty="0"/>
              <a:t>yapılmamış gibi davaya devam edilir. (m.181). </a:t>
            </a:r>
          </a:p>
          <a:p>
            <a:pPr marL="0" indent="0" algn="just">
              <a:buNone/>
            </a:pPr>
            <a:endParaRPr lang="tr-TR" dirty="0"/>
          </a:p>
          <a:p>
            <a:pPr marL="0" indent="0" algn="just">
              <a:buNone/>
            </a:pPr>
            <a:r>
              <a:rPr lang="tr-TR" b="1" u="sng" dirty="0"/>
              <a:t>Islah hakkı devam eder.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597592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1B59E-EE67-1B54-306A-CCD3FF671B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005B6E-28B7-DA4C-AFEA-58AD329BADC2}"/>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D1632207-1A9B-85A6-3EA7-EF76AFCE256D}"/>
              </a:ext>
            </a:extLst>
          </p:cNvPr>
          <p:cNvSpPr>
            <a:spLocks noGrp="1"/>
          </p:cNvSpPr>
          <p:nvPr>
            <p:ph idx="1"/>
          </p:nvPr>
        </p:nvSpPr>
        <p:spPr>
          <a:xfrm>
            <a:off x="338203" y="1417638"/>
            <a:ext cx="8348597" cy="4708525"/>
          </a:xfrm>
        </p:spPr>
        <p:txBody>
          <a:bodyPr>
            <a:normAutofit fontScale="92500" lnSpcReduction="20000"/>
          </a:bodyPr>
          <a:lstStyle/>
          <a:p>
            <a:pPr marL="0" indent="0" algn="just">
              <a:buNone/>
            </a:pPr>
            <a:r>
              <a:rPr lang="tr-TR" dirty="0"/>
              <a:t>Islahı tamamlayan işlemler</a:t>
            </a:r>
          </a:p>
          <a:p>
            <a:pPr marL="0" indent="0" algn="just">
              <a:buNone/>
            </a:pPr>
            <a:r>
              <a:rPr lang="tr-TR" dirty="0"/>
              <a:t>m. 178:</a:t>
            </a:r>
          </a:p>
          <a:p>
            <a:pPr marL="0" indent="0" algn="just">
              <a:buNone/>
            </a:pPr>
            <a:r>
              <a:rPr lang="tr-TR" dirty="0"/>
              <a:t>Islah eden taraf, ıslah sebebiyle geçersiz hâle gelen işlemler için yapılan yargılama giderleri ile</a:t>
            </a:r>
            <a:r>
              <a:rPr lang="tr-TR" b="1" dirty="0"/>
              <a:t> </a:t>
            </a:r>
            <a:r>
              <a:rPr lang="tr-TR" dirty="0"/>
              <a:t>karşı tarafın uğradığı ve uğrayabileceği zararları karşılamak üzere hâkimin takdir edeceği teminatı, bir hafta içinde, mahkeme veznesine yatırmak zorundadır. Aksi hâlde, ıslah yapılmamış sayılır.</a:t>
            </a:r>
          </a:p>
          <a:p>
            <a:pPr marL="0" indent="0" algn="just">
              <a:buNone/>
            </a:pPr>
            <a:r>
              <a:rPr lang="tr-TR" dirty="0"/>
              <a:t>(2) Karşı tarafın zararının kesin olarak tespit edilmesinden sonra, mahkeme veznesine yatırılan miktar eksikse tamamlattırılır, fazla ise iade edilir.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64166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F9D75-9ACF-C563-E7C2-73BC1BE5D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0A500A-C40C-4509-C10D-CEABDE2145B2}"/>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710EC7A1-1C30-4787-9A51-EACF39053D04}"/>
              </a:ext>
            </a:extLst>
          </p:cNvPr>
          <p:cNvSpPr>
            <a:spLocks noGrp="1"/>
          </p:cNvSpPr>
          <p:nvPr>
            <p:ph idx="1"/>
          </p:nvPr>
        </p:nvSpPr>
        <p:spPr>
          <a:xfrm>
            <a:off x="338203" y="1417638"/>
            <a:ext cx="8348597" cy="4708525"/>
          </a:xfrm>
        </p:spPr>
        <p:txBody>
          <a:bodyPr>
            <a:normAutofit fontScale="77500" lnSpcReduction="20000"/>
          </a:bodyPr>
          <a:lstStyle/>
          <a:p>
            <a:pPr marL="0" indent="0" algn="just">
              <a:buNone/>
            </a:pPr>
            <a:r>
              <a:rPr lang="tr-TR" dirty="0"/>
              <a:t>Islahın etkisi:</a:t>
            </a:r>
          </a:p>
          <a:p>
            <a:pPr marL="0" indent="0" algn="just">
              <a:buNone/>
            </a:pPr>
            <a:endParaRPr lang="tr-TR" dirty="0"/>
          </a:p>
          <a:p>
            <a:pPr marL="0" indent="0" algn="just">
              <a:buNone/>
            </a:pPr>
            <a:r>
              <a:rPr lang="tr-TR" dirty="0"/>
              <a:t>(A), (B)’ye kiralamış olduğu mekânın oğlu tarafından manav dükkanı olarak işletileceğini belirterek </a:t>
            </a:r>
            <a:r>
              <a:rPr lang="tr-TR" u="sng" dirty="0"/>
              <a:t>ihtiyaç sebebiyle tahliye davası </a:t>
            </a:r>
            <a:r>
              <a:rPr lang="tr-TR" dirty="0"/>
              <a:t>açmıştır. Dava devam ederken ıslah talebinde bulunan (A), talebin dayanağı olan vakıaları değiştirerek, mekânın oldukça eskidiğini, </a:t>
            </a:r>
            <a:r>
              <a:rPr lang="tr-TR" u="sng" dirty="0"/>
              <a:t>tamirat-tadilat gereği ortaya çıktığını, tahliyenin bu sebeple gerekli olduğunu belirtmiştir</a:t>
            </a:r>
            <a:r>
              <a:rPr lang="tr-TR" dirty="0"/>
              <a:t>. Bu durumda, daha önce </a:t>
            </a:r>
            <a:r>
              <a:rPr lang="tr-TR" u="sng" dirty="0"/>
              <a:t>ihtiyacın gerçekliğine ilişkin, söz konusu mekânın manav olarak işletilip işletilemeyeceğine dair bilirkişi raporunun </a:t>
            </a:r>
            <a:r>
              <a:rPr lang="tr-TR" dirty="0"/>
              <a:t>akıbeti ne olacaktır? </a:t>
            </a:r>
            <a:r>
              <a:rPr lang="tr-TR" u="sng" dirty="0"/>
              <a:t>(A)’</a:t>
            </a:r>
            <a:r>
              <a:rPr lang="tr-TR" u="sng" dirty="0" err="1"/>
              <a:t>nın</a:t>
            </a:r>
            <a:r>
              <a:rPr lang="tr-TR" u="sng" dirty="0"/>
              <a:t> ihtiyacına dair dinletmiş olduğu tanık beyanlarının akıbeti nedir? </a:t>
            </a:r>
            <a:r>
              <a:rPr lang="tr-TR" dirty="0"/>
              <a:t>(</a:t>
            </a:r>
            <a:r>
              <a:rPr lang="tr-TR" u="sng" dirty="0"/>
              <a:t>B)’</a:t>
            </a:r>
            <a:r>
              <a:rPr lang="tr-TR" u="sng" dirty="0" err="1"/>
              <a:t>nin</a:t>
            </a:r>
            <a:r>
              <a:rPr lang="tr-TR" u="sng" dirty="0"/>
              <a:t>, (A)’</a:t>
            </a:r>
            <a:r>
              <a:rPr lang="tr-TR" u="sng" dirty="0" err="1"/>
              <a:t>nın</a:t>
            </a:r>
            <a:r>
              <a:rPr lang="tr-TR" u="sng" dirty="0"/>
              <a:t> tahliye talebinin samimi olmadığına dair tanık olarak dinlettiği (C)’</a:t>
            </a:r>
            <a:r>
              <a:rPr lang="tr-TR" u="sng" dirty="0" err="1"/>
              <a:t>nin</a:t>
            </a:r>
            <a:r>
              <a:rPr lang="tr-TR" u="sng" dirty="0"/>
              <a:t> beyanlarının akıbeti nedir?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4867601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1A8C9-8D3E-86A9-14D7-0D839F83D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C8418-091F-D4EA-983B-4B063BD5F8D5}"/>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4EDF7C0C-0AFC-14BB-0382-3EED8B9F4306}"/>
              </a:ext>
            </a:extLst>
          </p:cNvPr>
          <p:cNvSpPr>
            <a:spLocks noGrp="1"/>
          </p:cNvSpPr>
          <p:nvPr>
            <p:ph idx="1"/>
          </p:nvPr>
        </p:nvSpPr>
        <p:spPr>
          <a:xfrm>
            <a:off x="338203" y="1417638"/>
            <a:ext cx="8348597" cy="4708525"/>
          </a:xfrm>
        </p:spPr>
        <p:txBody>
          <a:bodyPr>
            <a:normAutofit fontScale="77500" lnSpcReduction="20000"/>
          </a:bodyPr>
          <a:lstStyle/>
          <a:p>
            <a:pPr marL="0" indent="0" algn="just">
              <a:buNone/>
            </a:pPr>
            <a:r>
              <a:rPr lang="tr-TR" dirty="0"/>
              <a:t>Islahın </a:t>
            </a:r>
            <a:r>
              <a:rPr lang="tr-TR" dirty="0" err="1"/>
              <a:t>etkisi:m</a:t>
            </a:r>
            <a:r>
              <a:rPr lang="tr-TR" dirty="0"/>
              <a:t>. 179</a:t>
            </a:r>
          </a:p>
          <a:p>
            <a:pPr marL="0" indent="0" algn="just">
              <a:buNone/>
            </a:pPr>
            <a:endParaRPr lang="tr-TR" dirty="0"/>
          </a:p>
          <a:p>
            <a:pPr marL="0" indent="0" algn="just">
              <a:buNone/>
            </a:pPr>
            <a:r>
              <a:rPr lang="tr-TR" dirty="0"/>
              <a:t>(1) Islah, bunu yapan tarafın teşmil edeceği noktadan itibaren, </a:t>
            </a:r>
            <a:r>
              <a:rPr lang="tr-TR" u="sng" dirty="0"/>
              <a:t>bütün usul işlemlerinin yapılmamış sayılması</a:t>
            </a:r>
            <a:r>
              <a:rPr lang="tr-TR" dirty="0"/>
              <a:t> sonucunu doğurur.</a:t>
            </a:r>
          </a:p>
          <a:p>
            <a:pPr marL="0" indent="0" algn="just">
              <a:buNone/>
            </a:pPr>
            <a:r>
              <a:rPr lang="tr-TR" dirty="0"/>
              <a:t>(2) Ancak ikrar, tanık ifadeleri, bilirkişi rapor ve beyanları, keşif ve isticvap tutanakları, yerine getirilmiş olan veya henüz yerine getirilmemiş olmakla beraber, karşı tarafın yerine getireceğini ıslahtan önce bildirmiş olması koşuluyla, yeminin teklifi, reddi veya iadesi ıslah ile geçersiz kılınamaz.</a:t>
            </a:r>
          </a:p>
          <a:p>
            <a:pPr marL="0" indent="0" algn="just">
              <a:buNone/>
            </a:pPr>
            <a:r>
              <a:rPr lang="tr-TR" dirty="0"/>
              <a:t>(3) Şu kadar ki, ıslahtan sonra yapılacak tahkikat sonucuna göre, bu işlemlerin göz önünde tutulması gerekmiyorsa, bunlar da yapılmamış sayılır.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3677055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A7227-B92A-97A4-75FE-C8813BEAD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EC610C-CAEB-885C-0BD7-B8AA29A2B9C5}"/>
              </a:ext>
            </a:extLst>
          </p:cNvPr>
          <p:cNvSpPr>
            <a:spLocks noGrp="1"/>
          </p:cNvSpPr>
          <p:nvPr>
            <p:ph type="title"/>
          </p:nvPr>
        </p:nvSpPr>
        <p:spPr/>
        <p:txBody>
          <a:bodyPr/>
          <a:lstStyle/>
          <a:p>
            <a:r>
              <a:rPr lang="tr-TR" dirty="0"/>
              <a:t>Islah</a:t>
            </a:r>
            <a:endParaRPr dirty="0"/>
          </a:p>
        </p:txBody>
      </p:sp>
      <p:sp>
        <p:nvSpPr>
          <p:cNvPr id="3" name="Content Placeholder 2">
            <a:extLst>
              <a:ext uri="{FF2B5EF4-FFF2-40B4-BE49-F238E27FC236}">
                <a16:creationId xmlns:a16="http://schemas.microsoft.com/office/drawing/2014/main" id="{19A9827F-79A2-834D-CB51-0B0552C56E78}"/>
              </a:ext>
            </a:extLst>
          </p:cNvPr>
          <p:cNvSpPr>
            <a:spLocks noGrp="1"/>
          </p:cNvSpPr>
          <p:nvPr>
            <p:ph idx="1"/>
          </p:nvPr>
        </p:nvSpPr>
        <p:spPr>
          <a:xfrm>
            <a:off x="338203" y="1417638"/>
            <a:ext cx="8348597" cy="4708525"/>
          </a:xfrm>
        </p:spPr>
        <p:txBody>
          <a:bodyPr>
            <a:normAutofit/>
          </a:bodyPr>
          <a:lstStyle/>
          <a:p>
            <a:pPr marL="0" indent="0" algn="just">
              <a:buNone/>
            </a:pPr>
            <a:r>
              <a:rPr lang="tr-TR" dirty="0"/>
              <a:t>Islahın </a:t>
            </a:r>
            <a:r>
              <a:rPr lang="tr-TR" dirty="0" err="1"/>
              <a:t>etkisi:m</a:t>
            </a:r>
            <a:r>
              <a:rPr lang="tr-TR" dirty="0"/>
              <a:t>. 179</a:t>
            </a:r>
          </a:p>
          <a:p>
            <a:pPr marL="0" indent="0" algn="just">
              <a:buNone/>
            </a:pPr>
            <a:endParaRPr lang="tr-TR" dirty="0"/>
          </a:p>
          <a:p>
            <a:pPr marL="0" indent="0" algn="just">
              <a:buNone/>
            </a:pPr>
            <a:r>
              <a:rPr lang="tr-TR" dirty="0"/>
              <a:t>Islah ile maddi hukuk işlemleri düzeltilemez. Bu nedenle sulh, kabul ve feragat ıslah ile geçersiz kılınamaz.</a:t>
            </a:r>
          </a:p>
          <a:p>
            <a:pPr marL="0" indent="0" algn="just">
              <a:buNone/>
            </a:pPr>
            <a:endParaRPr lang="tr-TR" dirty="0"/>
          </a:p>
          <a:p>
            <a:pPr marL="0" indent="0" algn="just">
              <a:buNone/>
            </a:pPr>
            <a:r>
              <a:rPr lang="tr-TR" dirty="0" err="1"/>
              <a:t>Kötüniyetli</a:t>
            </a:r>
            <a:r>
              <a:rPr lang="tr-TR" dirty="0"/>
              <a:t> ıslah: m. </a:t>
            </a:r>
            <a:r>
              <a:rPr lang="tr-TR"/>
              <a:t>182</a:t>
            </a: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794483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2F5E1-6F30-5082-4F2E-E8EF0BC3DB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D3D984-CC69-48B8-9F3E-0ED72D27E163}"/>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045E541B-566B-71CD-76F5-A53D41FF613D}"/>
              </a:ext>
            </a:extLst>
          </p:cNvPr>
          <p:cNvSpPr>
            <a:spLocks noGrp="1"/>
          </p:cNvSpPr>
          <p:nvPr>
            <p:ph idx="1"/>
          </p:nvPr>
        </p:nvSpPr>
        <p:spPr/>
        <p:txBody>
          <a:bodyPr>
            <a:normAutofit lnSpcReduction="10000"/>
          </a:bodyPr>
          <a:lstStyle/>
          <a:p>
            <a:pPr marL="0" indent="0" algn="just">
              <a:buNone/>
            </a:pPr>
            <a:r>
              <a:rPr lang="tr-TR" dirty="0"/>
              <a:t>Dava dilekçesi kendisine tebliğ edilen davalı, üç şekilde hareket edebilir:</a:t>
            </a:r>
          </a:p>
          <a:p>
            <a:pPr marL="0" indent="0" algn="just">
              <a:buNone/>
            </a:pPr>
            <a:r>
              <a:rPr lang="tr-TR" dirty="0"/>
              <a:t>(i) Cevap dilekçesi vermez.</a:t>
            </a:r>
          </a:p>
          <a:p>
            <a:pPr marL="0" indent="0" algn="just">
              <a:buNone/>
            </a:pPr>
            <a:r>
              <a:rPr lang="tr-TR" dirty="0"/>
              <a:t>(ii) Kendisi ayrıca bir talep ileri sürerek aynı davada hüküm altına alınmasını ister.</a:t>
            </a:r>
          </a:p>
          <a:p>
            <a:pPr marL="0" indent="0" algn="just">
              <a:buNone/>
            </a:pPr>
            <a:r>
              <a:rPr lang="tr-TR" dirty="0"/>
              <a:t>(iii) Cevap dilekçesi verir ve bu dilekçeyle birlikte kendini savunarak, maddî hukuka ve/veya </a:t>
            </a:r>
            <a:r>
              <a:rPr lang="tr-TR" dirty="0" err="1"/>
              <a:t>usûl</a:t>
            </a:r>
            <a:r>
              <a:rPr lang="tr-TR" dirty="0"/>
              <a:t> hukukuna ilişkin sebepler ileri sürerek, davanın reddini ister.</a:t>
            </a:r>
          </a:p>
          <a:p>
            <a:pPr marL="0" indent="0" algn="just">
              <a:buNone/>
            </a:pPr>
            <a:endParaRPr lang="tr-TR" dirty="0">
              <a:solidFill>
                <a:srgbClr val="000000"/>
              </a:solidFill>
              <a:effectLst/>
              <a:latin typeface="+mj-lt"/>
            </a:endParaRPr>
          </a:p>
          <a:p>
            <a:pPr algn="just"/>
            <a:endParaRPr dirty="0"/>
          </a:p>
        </p:txBody>
      </p:sp>
    </p:spTree>
    <p:extLst>
      <p:ext uri="{BB962C8B-B14F-4D97-AF65-F5344CB8AC3E}">
        <p14:creationId xmlns:p14="http://schemas.microsoft.com/office/powerpoint/2010/main" val="2504014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E3161-29E9-6ABD-16F5-83EDF5EFC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AFCECE-E31C-9B2D-6024-C68D1CB86EBD}"/>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7E46AA8C-A34C-969A-0033-55DD806B1D9B}"/>
              </a:ext>
            </a:extLst>
          </p:cNvPr>
          <p:cNvSpPr>
            <a:spLocks noGrp="1"/>
          </p:cNvSpPr>
          <p:nvPr>
            <p:ph idx="1"/>
          </p:nvPr>
        </p:nvSpPr>
        <p:spPr/>
        <p:txBody>
          <a:bodyPr>
            <a:normAutofit lnSpcReduction="10000"/>
          </a:bodyPr>
          <a:lstStyle/>
          <a:p>
            <a:pPr marL="0" indent="0" algn="just">
              <a:buNone/>
            </a:pPr>
            <a:endParaRPr lang="tr-TR" dirty="0">
              <a:solidFill>
                <a:srgbClr val="000000"/>
              </a:solidFill>
              <a:effectLst/>
              <a:latin typeface="+mj-lt"/>
            </a:endParaRPr>
          </a:p>
          <a:p>
            <a:pPr marL="0" indent="0" algn="just">
              <a:buNone/>
            </a:pPr>
            <a:r>
              <a:rPr lang="tr-TR" dirty="0"/>
              <a:t>HMK m. 128: (1) Süresi içinde cevap dilekçesi vermemiş olan davalı, davacının dava dilekçesinde ileri sürdüğü vakıaların tamamını inkâr etmiş sayılır.</a:t>
            </a:r>
          </a:p>
          <a:p>
            <a:pPr marL="0" indent="0" algn="just">
              <a:buNone/>
            </a:pPr>
            <a:endParaRPr lang="tr-TR" dirty="0"/>
          </a:p>
          <a:p>
            <a:pPr marL="0" indent="0" algn="just">
              <a:buNone/>
            </a:pPr>
            <a:r>
              <a:rPr lang="tr-TR" dirty="0"/>
              <a:t>Cevap dilekçesi verilmezse, davacı için iddia ve savunmayı genişletme yasağı, dava dilekçesinin verilmesiyle birlikte başlar.</a:t>
            </a:r>
          </a:p>
          <a:p>
            <a:pPr algn="just"/>
            <a:endParaRPr dirty="0"/>
          </a:p>
        </p:txBody>
      </p:sp>
    </p:spTree>
    <p:extLst>
      <p:ext uri="{BB962C8B-B14F-4D97-AF65-F5344CB8AC3E}">
        <p14:creationId xmlns:p14="http://schemas.microsoft.com/office/powerpoint/2010/main" val="1210684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8F5BB-D5F7-82CB-C51B-AEEDFBEA7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1EBFBB-B111-C298-155B-0609921C80ED}"/>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8D7AEA9B-783F-1EFD-07D6-59384605F170}"/>
              </a:ext>
            </a:extLst>
          </p:cNvPr>
          <p:cNvSpPr>
            <a:spLocks noGrp="1"/>
          </p:cNvSpPr>
          <p:nvPr>
            <p:ph idx="1"/>
          </p:nvPr>
        </p:nvSpPr>
        <p:spPr/>
        <p:txBody>
          <a:bodyPr>
            <a:normAutofit fontScale="92500" lnSpcReduction="20000"/>
          </a:bodyPr>
          <a:lstStyle/>
          <a:p>
            <a:pPr marL="0" indent="0" algn="just">
              <a:buNone/>
            </a:pPr>
            <a:endParaRPr lang="tr-TR" dirty="0">
              <a:solidFill>
                <a:srgbClr val="000000"/>
              </a:solidFill>
              <a:effectLst/>
              <a:latin typeface="+mj-lt"/>
            </a:endParaRPr>
          </a:p>
          <a:p>
            <a:pPr algn="just"/>
            <a:r>
              <a:rPr lang="tr-TR" dirty="0"/>
              <a:t>Cevap dilekçesinde davalı davayı kabul edebilir. (Bu ihtimalde yargılama giderleri bakımından HMK m. 312 dikkate alınır.)</a:t>
            </a:r>
          </a:p>
          <a:p>
            <a:pPr algn="just"/>
            <a:endParaRPr lang="tr-TR" dirty="0"/>
          </a:p>
          <a:p>
            <a:pPr algn="just"/>
            <a:r>
              <a:rPr lang="tr-TR" dirty="0"/>
              <a:t>Davalı cevap dilekçesiyle birlikte itirazlarını ileri sürebilir.</a:t>
            </a:r>
          </a:p>
          <a:p>
            <a:pPr algn="just"/>
            <a:r>
              <a:rPr lang="tr-TR" dirty="0" err="1"/>
              <a:t>Usuli</a:t>
            </a:r>
            <a:r>
              <a:rPr lang="tr-TR" dirty="0"/>
              <a:t> savunma sebepleri (ilk itirazlar, dava şartları, diğer </a:t>
            </a:r>
            <a:r>
              <a:rPr lang="tr-TR" dirty="0" err="1"/>
              <a:t>usuli</a:t>
            </a:r>
            <a:r>
              <a:rPr lang="tr-TR" dirty="0"/>
              <a:t> itirazlar (harç veya hakimin reddi gibi meseleler)</a:t>
            </a:r>
            <a:endParaRPr dirty="0"/>
          </a:p>
        </p:txBody>
      </p:sp>
    </p:spTree>
    <p:extLst>
      <p:ext uri="{BB962C8B-B14F-4D97-AF65-F5344CB8AC3E}">
        <p14:creationId xmlns:p14="http://schemas.microsoft.com/office/powerpoint/2010/main" val="3568358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48ABA-5162-8ACF-CF74-BDD5FA1867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DC8DF-4FC4-9958-4E2C-8BA505E71902}"/>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724D103D-DBF0-A57C-F499-CD0F053B3DCF}"/>
              </a:ext>
            </a:extLst>
          </p:cNvPr>
          <p:cNvSpPr>
            <a:spLocks noGrp="1"/>
          </p:cNvSpPr>
          <p:nvPr>
            <p:ph idx="1"/>
          </p:nvPr>
        </p:nvSpPr>
        <p:spPr/>
        <p:txBody>
          <a:bodyPr>
            <a:normAutofit/>
          </a:bodyPr>
          <a:lstStyle/>
          <a:p>
            <a:pPr marL="0" indent="0" algn="just">
              <a:buNone/>
            </a:pPr>
            <a:r>
              <a:rPr lang="tr-TR" dirty="0"/>
              <a:t>Maddi hukuka ilişkin sebepler, itiraz veya def’i niteliğindedir. </a:t>
            </a:r>
          </a:p>
          <a:p>
            <a:pPr algn="just"/>
            <a:r>
              <a:rPr lang="tr-TR" dirty="0"/>
              <a:t>İtiraz, dava konusu kılınmış hakkın doğumuna engel olan veya doğduktan sonra sona ermesine yol açan vakıaların ileri sürülmesi.</a:t>
            </a:r>
          </a:p>
          <a:p>
            <a:pPr algn="just"/>
            <a:r>
              <a:rPr lang="tr-TR" dirty="0"/>
              <a:t>Def’i, hakkın </a:t>
            </a:r>
            <a:r>
              <a:rPr lang="tr-TR" dirty="0" err="1"/>
              <a:t>mevcudîyetine</a:t>
            </a:r>
            <a:r>
              <a:rPr lang="tr-TR" dirty="0"/>
              <a:t> karşı konulmadan, hakkın yerine getirilmesinden kaçınma imkânı veren bir başka hakkın ileri sürülmesi. </a:t>
            </a:r>
          </a:p>
          <a:p>
            <a:pPr algn="just"/>
            <a:endParaRPr lang="tr-TR" dirty="0"/>
          </a:p>
        </p:txBody>
      </p:sp>
    </p:spTree>
    <p:extLst>
      <p:ext uri="{BB962C8B-B14F-4D97-AF65-F5344CB8AC3E}">
        <p14:creationId xmlns:p14="http://schemas.microsoft.com/office/powerpoint/2010/main" val="387139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7BD1A-734A-9D2A-D300-AEDF329E5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7BB2C7-C4C8-475B-27DC-285932AC50DD}"/>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D0DFADB6-A65E-7647-2E79-E36E31A39397}"/>
              </a:ext>
            </a:extLst>
          </p:cNvPr>
          <p:cNvSpPr>
            <a:spLocks noGrp="1"/>
          </p:cNvSpPr>
          <p:nvPr>
            <p:ph idx="1"/>
          </p:nvPr>
        </p:nvSpPr>
        <p:spPr>
          <a:xfrm>
            <a:off x="338203" y="1417638"/>
            <a:ext cx="8348597" cy="4708525"/>
          </a:xfrm>
        </p:spPr>
        <p:txBody>
          <a:bodyPr>
            <a:normAutofit/>
          </a:bodyPr>
          <a:lstStyle/>
          <a:p>
            <a:pPr marL="0" indent="0" algn="just">
              <a:buNone/>
            </a:pPr>
            <a:r>
              <a:rPr lang="tr-TR" dirty="0"/>
              <a:t>Bir savunma sebebi, itiraz niteliğindeyse, dava dosyasına giren malzemeden (vakıalar ve deliller) anlaşılmak kaydıyla, </a:t>
            </a:r>
            <a:r>
              <a:rPr lang="tr-TR" u="sng" dirty="0"/>
              <a:t>mahkemece </a:t>
            </a:r>
            <a:r>
              <a:rPr lang="tr-TR" u="sng" dirty="0" err="1"/>
              <a:t>re’sen</a:t>
            </a:r>
            <a:r>
              <a:rPr lang="tr-TR" u="sng" dirty="0"/>
              <a:t> gözetilir. </a:t>
            </a:r>
          </a:p>
          <a:p>
            <a:pPr marL="0" indent="0" algn="just">
              <a:buNone/>
            </a:pPr>
            <a:r>
              <a:rPr lang="tr-TR" dirty="0"/>
              <a:t>(resen araştırılmaz.)</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300247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76501-5C04-47C4-1770-8069B6B44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7404D9-6C11-00D4-8E49-468432773746}"/>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24BC0492-2197-623C-AC4E-6B0A5954FF80}"/>
              </a:ext>
            </a:extLst>
          </p:cNvPr>
          <p:cNvSpPr>
            <a:spLocks noGrp="1"/>
          </p:cNvSpPr>
          <p:nvPr>
            <p:ph idx="1"/>
          </p:nvPr>
        </p:nvSpPr>
        <p:spPr>
          <a:xfrm>
            <a:off x="338203" y="1417638"/>
            <a:ext cx="8348597" cy="4708525"/>
          </a:xfrm>
        </p:spPr>
        <p:txBody>
          <a:bodyPr>
            <a:normAutofit lnSpcReduction="10000"/>
          </a:bodyPr>
          <a:lstStyle/>
          <a:p>
            <a:pPr marL="0" indent="0" algn="just">
              <a:buNone/>
            </a:pPr>
            <a:r>
              <a:rPr lang="tr-TR" dirty="0"/>
              <a:t>Cevap dilekçesinin verilmesi, </a:t>
            </a:r>
          </a:p>
          <a:p>
            <a:pPr marL="0" indent="0" algn="just">
              <a:buNone/>
            </a:pPr>
            <a:r>
              <a:rPr lang="tr-TR" dirty="0"/>
              <a:t>Cevap dilekçesi mahkemeye veya ilgili mahkemeye gönderilmek üzere başka yerdeki aynı sıfattaki mahkemeye verilir.</a:t>
            </a:r>
          </a:p>
          <a:p>
            <a:pPr marL="0" indent="0" algn="just">
              <a:buNone/>
            </a:pPr>
            <a:endParaRPr lang="tr-TR" dirty="0"/>
          </a:p>
          <a:p>
            <a:pPr marL="0" indent="0" algn="just">
              <a:buNone/>
            </a:pPr>
            <a:r>
              <a:rPr lang="tr-TR" dirty="0"/>
              <a:t>Davacı taraf kadar cevap dilekçesi ve sunulan eklerin örnekleri mahkemeye verilir. Cevap dilekçesi, mahkemeye havale edildiği tarihte verilmiş sayılır (HMK m. 126).</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103303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E3E4B-34B0-2EEA-B1F2-076EC281E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75F074-D35C-DD1E-FF15-BF1664C97494}"/>
              </a:ext>
            </a:extLst>
          </p:cNvPr>
          <p:cNvSpPr>
            <a:spLocks noGrp="1"/>
          </p:cNvSpPr>
          <p:nvPr>
            <p:ph type="title"/>
          </p:nvPr>
        </p:nvSpPr>
        <p:spPr/>
        <p:txBody>
          <a:bodyPr/>
          <a:lstStyle/>
          <a:p>
            <a:r>
              <a:rPr lang="tr-TR" dirty="0"/>
              <a:t>Davaya Cevap</a:t>
            </a:r>
            <a:endParaRPr dirty="0"/>
          </a:p>
        </p:txBody>
      </p:sp>
      <p:sp>
        <p:nvSpPr>
          <p:cNvPr id="3" name="Content Placeholder 2">
            <a:extLst>
              <a:ext uri="{FF2B5EF4-FFF2-40B4-BE49-F238E27FC236}">
                <a16:creationId xmlns:a16="http://schemas.microsoft.com/office/drawing/2014/main" id="{B69172FC-BF99-5010-C718-C3BAB6B9575A}"/>
              </a:ext>
            </a:extLst>
          </p:cNvPr>
          <p:cNvSpPr>
            <a:spLocks noGrp="1"/>
          </p:cNvSpPr>
          <p:nvPr>
            <p:ph idx="1"/>
          </p:nvPr>
        </p:nvSpPr>
        <p:spPr>
          <a:xfrm>
            <a:off x="338203" y="1417638"/>
            <a:ext cx="8348597" cy="4708525"/>
          </a:xfrm>
        </p:spPr>
        <p:txBody>
          <a:bodyPr>
            <a:normAutofit fontScale="85000" lnSpcReduction="10000"/>
          </a:bodyPr>
          <a:lstStyle/>
          <a:p>
            <a:pPr marL="0" indent="0" algn="just">
              <a:buNone/>
            </a:pPr>
            <a:r>
              <a:rPr lang="tr-TR" dirty="0"/>
              <a:t>Cevap dilekçesinin verilmesi, </a:t>
            </a:r>
          </a:p>
          <a:p>
            <a:pPr marL="0" indent="0" algn="just">
              <a:buNone/>
            </a:pPr>
            <a:r>
              <a:rPr lang="tr-TR" dirty="0"/>
              <a:t>Cevap dilekçesini verme süresi, kural olarak, dava dilekçesinin davalıya tebliğinden itibaren iki haftadır (HMK m. 127).</a:t>
            </a:r>
          </a:p>
          <a:p>
            <a:pPr marL="0" indent="0" algn="just">
              <a:buNone/>
            </a:pPr>
            <a:r>
              <a:rPr lang="tr-TR" dirty="0"/>
              <a:t>Ancak, durum ve koşullara göre cevap dilekçesinin bu süre</a:t>
            </a:r>
          </a:p>
          <a:p>
            <a:pPr marL="0" indent="0" algn="just">
              <a:buNone/>
            </a:pPr>
            <a:r>
              <a:rPr lang="tr-TR" dirty="0"/>
              <a:t>içinde hazırlanmasının çok zor yahut imkânsız olduğu durumlarda, yine bu süre zarfında mahkemeye başvuran davalıya, </a:t>
            </a:r>
            <a:r>
              <a:rPr lang="tr-TR" b="1" dirty="0"/>
              <a:t>cevap süresinin bitiminden itibaren işlemeye başlamak, </a:t>
            </a:r>
            <a:r>
              <a:rPr lang="tr-TR" u="sng" dirty="0"/>
              <a:t>bir defaya mahsus olmak ve bir ayı geçmemek üzere ek bir süre verilebilir.</a:t>
            </a:r>
            <a:r>
              <a:rPr lang="tr-TR" dirty="0"/>
              <a:t> Ek cevap süresi talebi hakkında verilen karar taraflara derhâl bildirilir. (m. 127)</a:t>
            </a:r>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812552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12602</TotalTime>
  <Words>1882</Words>
  <Application>Microsoft Macintosh PowerPoint</Application>
  <PresentationFormat>Ekran Gösterisi (4:3)</PresentationFormat>
  <Paragraphs>216</Paragraphs>
  <Slides>29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29</vt:i4>
      </vt:variant>
    </vt:vector>
  </HeadingPairs>
  <TitlesOfParts>
    <vt:vector size="32" baseType="lpstr">
      <vt:lpstr>Arial</vt:lpstr>
      <vt:lpstr>Calibri</vt:lpstr>
      <vt:lpstr>Office Theme</vt:lpstr>
      <vt:lpstr>Medeni Usul Hukuku</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Davaya Cevap</vt:lpstr>
      <vt:lpstr>Islah</vt:lpstr>
      <vt:lpstr>Islah</vt:lpstr>
      <vt:lpstr>Islah</vt:lpstr>
      <vt:lpstr>Islah</vt:lpstr>
      <vt:lpstr>Islah</vt:lpstr>
      <vt:lpstr>Islah</vt:lpstr>
      <vt:lpstr>Islah</vt:lpstr>
      <vt:lpstr>Islah</vt:lpstr>
      <vt:lpstr>Islah</vt:lpstr>
      <vt:lpstr>Islah</vt:lpstr>
      <vt:lpstr>Islah</vt:lpstr>
      <vt:lpstr>Islah</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Gülsu Korkmaz</cp:lastModifiedBy>
  <cp:revision>33</cp:revision>
  <dcterms:created xsi:type="dcterms:W3CDTF">2013-01-27T09:14:16Z</dcterms:created>
  <dcterms:modified xsi:type="dcterms:W3CDTF">2026-02-18T08:07:23Z</dcterms:modified>
  <cp:category/>
</cp:coreProperties>
</file>