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6" r:id="rId1"/>
  </p:sldMasterIdLst>
  <p:notesMasterIdLst>
    <p:notesMasterId r:id="rId40"/>
  </p:notesMasterIdLst>
  <p:sldIdLst>
    <p:sldId id="701" r:id="rId2"/>
    <p:sldId id="702" r:id="rId3"/>
    <p:sldId id="703" r:id="rId4"/>
    <p:sldId id="293" r:id="rId5"/>
    <p:sldId id="706" r:id="rId6"/>
    <p:sldId id="707" r:id="rId7"/>
    <p:sldId id="708" r:id="rId8"/>
    <p:sldId id="709" r:id="rId9"/>
    <p:sldId id="710" r:id="rId10"/>
    <p:sldId id="711" r:id="rId11"/>
    <p:sldId id="712" r:id="rId12"/>
    <p:sldId id="713" r:id="rId13"/>
    <p:sldId id="714" r:id="rId14"/>
    <p:sldId id="715" r:id="rId15"/>
    <p:sldId id="716" r:id="rId16"/>
    <p:sldId id="717" r:id="rId17"/>
    <p:sldId id="718" r:id="rId18"/>
    <p:sldId id="719" r:id="rId19"/>
    <p:sldId id="720" r:id="rId20"/>
    <p:sldId id="721" r:id="rId21"/>
    <p:sldId id="722" r:id="rId22"/>
    <p:sldId id="723" r:id="rId23"/>
    <p:sldId id="724" r:id="rId24"/>
    <p:sldId id="725" r:id="rId25"/>
    <p:sldId id="726" r:id="rId26"/>
    <p:sldId id="727" r:id="rId27"/>
    <p:sldId id="728" r:id="rId28"/>
    <p:sldId id="729" r:id="rId29"/>
    <p:sldId id="730" r:id="rId30"/>
    <p:sldId id="731" r:id="rId31"/>
    <p:sldId id="732" r:id="rId32"/>
    <p:sldId id="733" r:id="rId33"/>
    <p:sldId id="734" r:id="rId34"/>
    <p:sldId id="735" r:id="rId35"/>
    <p:sldId id="736" r:id="rId36"/>
    <p:sldId id="737" r:id="rId37"/>
    <p:sldId id="738" r:id="rId38"/>
    <p:sldId id="739" r:id="rId39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4227-B58E-497E-A0C9-5750D037DD88}" type="datetimeFigureOut">
              <a:rPr lang="tr-TR" smtClean="0"/>
              <a:t>12.10.2022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D6AA9-43FF-4195-9DE0-6FFFA609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3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0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B09A-C896-4EAE-A62B-F89579B20368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8B50-AEBC-461D-9654-B872190967DE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FB96B-AEE8-4A83-BE09-229033AB0035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Risk ve Belirsizlik Kavramı, Sigorta ile İlişkisi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8E7B-F08F-4BDB-9FAC-1AD54CFE2A9C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3EF45-16DC-43F1-9D04-7F28516F82AA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2468-E43A-4783-BD7D-10CD094839E0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5CBB0-FFC5-4A3D-8391-1F8718D11D17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61E4-975D-49A1-BBAC-3FC4F4EFE978}" type="datetime1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0BEAC-BC22-4E40-B3FA-863593D416F9}" type="datetime1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9AE89-A1F2-4A6A-BF3F-AC2BEFC86322}" type="datetime1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BBC5F-F31A-4095-AF9F-FBF3D117388A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13E8-3745-43BB-8F03-E69BDC74846A}" type="datetime1">
              <a:rPr lang="en-US" smtClean="0"/>
              <a:t>10/12/2022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Risk ve Belirsizlik Kavramı, Sigorta ile İlişkisi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Risk ve Belirsizlik Kavramı, Sigorta ile İlişkisi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BC417D-AA80-407A-B4AA-D2278084E3D6}" type="datetime1">
              <a:rPr lang="en-US" smtClean="0"/>
              <a:t>10/12/2022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larademirez@cag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7924800" cy="2593975"/>
          </a:xfrm>
        </p:spPr>
        <p:txBody>
          <a:bodyPr/>
          <a:lstStyle/>
          <a:p>
            <a:r>
              <a:rPr lang="tr-T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SİG 203</a:t>
            </a:r>
            <a:br>
              <a:rPr lang="tr-T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  SİGORTACILIK  İŞLEMLERİ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391400" cy="2209800"/>
          </a:xfrm>
        </p:spPr>
        <p:txBody>
          <a:bodyPr>
            <a:normAutofit/>
          </a:bodyPr>
          <a:lstStyle/>
          <a:p>
            <a:pPr algn="r"/>
            <a:r>
              <a:rPr lang="tr-TR" b="1" dirty="0" err="1" smtClean="0"/>
              <a:t>Öğr</a:t>
            </a:r>
            <a:r>
              <a:rPr lang="tr-TR" b="1" dirty="0" smtClean="0"/>
              <a:t>. Gör. Dilara </a:t>
            </a:r>
            <a:r>
              <a:rPr lang="tr-TR" b="1" dirty="0" err="1" smtClean="0"/>
              <a:t>Demirez</a:t>
            </a:r>
            <a:endParaRPr lang="tr-TR" b="1" dirty="0" smtClean="0"/>
          </a:p>
          <a:p>
            <a:pPr algn="r"/>
            <a:r>
              <a:rPr lang="tr-TR" dirty="0" smtClean="0">
                <a:hlinkClick r:id="rId2"/>
              </a:rPr>
              <a:t>dilarademirez@cag.edu.tr</a:t>
            </a:r>
            <a:endParaRPr lang="tr-TR" dirty="0" smtClean="0"/>
          </a:p>
          <a:p>
            <a:pPr algn="r"/>
            <a:r>
              <a:rPr lang="tr-TR" dirty="0" smtClean="0"/>
              <a:t>Ders notları sistemden indirilebilir.</a:t>
            </a:r>
          </a:p>
          <a:p>
            <a:pPr algn="r"/>
            <a:r>
              <a:rPr lang="tr-TR" sz="1800" dirty="0"/>
              <a:t>Ödev %</a:t>
            </a:r>
            <a:r>
              <a:rPr lang="tr-TR" sz="1800" dirty="0" smtClean="0"/>
              <a:t>10</a:t>
            </a:r>
          </a:p>
          <a:p>
            <a:pPr algn="r"/>
            <a:r>
              <a:rPr lang="tr-TR" sz="1800" dirty="0" smtClean="0"/>
              <a:t>Vize %40</a:t>
            </a:r>
          </a:p>
          <a:p>
            <a:pPr algn="r"/>
            <a:r>
              <a:rPr lang="tr-TR" sz="1800" dirty="0" smtClean="0"/>
              <a:t>Final %50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4707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153400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RİSK, ŞANS ve SÜRPRİZ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Üç kavram da belirsizlik odaklıdır: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</a:t>
            </a:r>
            <a:r>
              <a:rPr lang="tr-TR" sz="2800" b="1" dirty="0" smtClean="0">
                <a:latin typeface="+mn-lt"/>
                <a:cs typeface="Comic Sans MS"/>
              </a:rPr>
              <a:t>in yaratacağı sonuçlar olumsuzdur.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Şans</a:t>
            </a:r>
            <a:r>
              <a:rPr lang="tr-TR" sz="2800" b="1" dirty="0" smtClean="0">
                <a:latin typeface="+mn-lt"/>
                <a:cs typeface="Comic Sans MS"/>
              </a:rPr>
              <a:t> kavramında memnun edici sonuç vardır.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Sürpriz</a:t>
            </a:r>
            <a:r>
              <a:rPr lang="tr-TR" sz="2800" b="1" dirty="0" smtClean="0">
                <a:latin typeface="+mn-lt"/>
                <a:cs typeface="Comic Sans MS"/>
              </a:rPr>
              <a:t>ler şaşırtıcıdır; hem olumlu, hem de olumsuz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sonuç olabilir.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495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RİZİKO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Riski üzerinde taşıyan kişi, nesne ya da aktif değer.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TEHLİKE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Riskle rizikonun karşı karşıya kalma durumu.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Üç ana tehlikeden bahsetmek mümkün: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tr-TR" sz="2800" b="1" dirty="0" smtClean="0">
                <a:latin typeface="+mn-lt"/>
                <a:cs typeface="Comic Sans MS"/>
              </a:rPr>
              <a:t>Fiziksel Tehlike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tr-TR" sz="2800" b="1" dirty="0" smtClean="0">
                <a:latin typeface="+mn-lt"/>
                <a:cs typeface="Comic Sans MS"/>
              </a:rPr>
              <a:t>Moral Tehlike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tr-TR" sz="2800" b="1" dirty="0" smtClean="0">
                <a:latin typeface="+mn-lt"/>
                <a:cs typeface="Comic Sans MS"/>
              </a:rPr>
              <a:t>Yasal Tehlike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073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Risk;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Belirsiz ve geleceğe yöneliktir.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Rastlantısal (tesadüfî) bir şekilde ortaya çıkar.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Kişinin iradesi dışında gerçekleşir.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Ne zaman gerçekleşeceği ve yaratacağı zararın boyutları belli değildir.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Gerçekleştiğinde bir şeyin zarar görmesine veya tamamen yok olmasına sebep olur.</a:t>
            </a:r>
            <a:endParaRPr lang="tr-TR" sz="2800" b="1" spc="-10" dirty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406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	SINIFLANDIRILMASI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Ekonomik Sonuç Doğurmayan Riskler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Ekonomik Sonuç Doğuran Riskler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lvl="5" indent="-457200" algn="ctr"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Spekülatif Riskler</a:t>
            </a:r>
          </a:p>
          <a:p>
            <a:pPr marL="457200" lvl="4" indent="-457200" algn="ctr"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Gerçek Riskler</a:t>
            </a:r>
          </a:p>
          <a:p>
            <a:pPr marL="457200" lvl="4" indent="-457200" algn="ctr"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lvl="4" indent="-457200" algn="ctr"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Temel Riskler</a:t>
            </a:r>
          </a:p>
          <a:p>
            <a:pPr marL="457200" lvl="4" indent="-457200" algn="ctr"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Özel Riskler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298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 SINIFLANDIRILMASI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SPEKÜLATİF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 yandan kayıp tehlikesi söz konusu iken, diğer yandan kazanma beklentisinin söz konusu olduğu hal. (Borsa yatırımları, iddia, kumar...)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GERÇEK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Kazanç beklentisi yok. Gerçekleşmesi halinde bir kaybın, gerçekleşmemesi halinde durumun muhafaza edildiği hal. (Yangın, trafik kazası...)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67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 SINIFLANDIRILMASI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TEMEL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Bireysel olmaktan çok, doğal afet, savaş,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enflasyon gibi fiziksel ya da toplumsal niteliklidir.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Geniş kitleleri etkileyen </a:t>
            </a:r>
            <a:r>
              <a:rPr lang="tr-TR" sz="2800" b="1" dirty="0" err="1" smtClean="0">
                <a:solidFill>
                  <a:schemeClr val="tx1"/>
                </a:solidFill>
                <a:latin typeface="+mn-lt"/>
                <a:cs typeface="Comic Sans MS"/>
              </a:rPr>
              <a:t>katastrofik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 özelliklidir.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ÖZEL	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Bireyi etkileyen, sınırlı sayıda münferit olayları kapsar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(trafik kazası, hırsızlık...).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6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 SINIFLANDIRILMASI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SOSYAL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Bireylerin davranışlarından kaynaklanan risklerdir (hırsızlık, </a:t>
            </a:r>
            <a:r>
              <a:rPr lang="tr-TR" sz="2800" b="1" dirty="0" err="1" smtClean="0">
                <a:solidFill>
                  <a:schemeClr val="tx1"/>
                </a:solidFill>
                <a:latin typeface="+mn-lt"/>
                <a:cs typeface="Comic Sans MS"/>
              </a:rPr>
              <a:t>vandalizm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, kaza...).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FİZİKSEL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Fiziksel ortama bağlı faktörlerin oluşturduğu riskleri ifade eder (dolu, deprem, yangın, sel, kuraklık...).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014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 SINIFLANDIRILMASI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EKONOMİK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Dünya ve ülke ekonomisinde meydana gelen değişiklikleri (enflasyon, durgunluk, işsizlik...) ifade eder.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POLİTİK RİSKLER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Dünya ve dünya siyasetinde meydana gelen risklerdir (savaş, ambargo, kamulaştırma...).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97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RİSKLERİN KAYNAKLARI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Doğadan kaynaklanan riskler,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Bireylerin davranışlarından kaynaklanan riskler,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Teknolojik gelişmeler nedeniyle ortaya çıkan riskler,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Ekonomik ve politik kaynaklı riskler.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sz="2800" dirty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366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Doğadan kaynaklanan riskler;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Doğal ortama bağlı faktörlerin oluşturduğu risklerdir.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Deprem, yer kayması, yanardağ patlaması, sel, seylâp, kuraklık, fırtına, don, </a:t>
            </a:r>
            <a:r>
              <a:rPr lang="tr-TR" sz="2800" b="1" dirty="0" err="1" smtClean="0">
                <a:solidFill>
                  <a:schemeClr val="tx1"/>
                </a:solidFill>
                <a:latin typeface="+mn-lt"/>
                <a:cs typeface="Comic Sans MS"/>
              </a:rPr>
              <a:t>tsunami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, yıldırım, tarım zararlıları, çevre kirliliği gibi ekonomik açıdan çok büyük kayıplara neden olan olurlar.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Fiziksel özelliklidirler.</a:t>
            </a:r>
          </a:p>
        </p:txBody>
      </p:sp>
    </p:spTree>
    <p:extLst>
      <p:ext uri="{BB962C8B-B14F-4D97-AF65-F5344CB8AC3E}">
        <p14:creationId xmlns:p14="http://schemas.microsoft.com/office/powerpoint/2010/main" val="305028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2360152"/>
            <a:ext cx="7321550" cy="17370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5"/>
              </a:spcBef>
            </a:pPr>
            <a:r>
              <a:rPr lang="tr-TR" b="0" dirty="0" smtClean="0">
                <a:latin typeface="+mn-lt"/>
              </a:rPr>
              <a:t>«Felaket başa gelmeden evvel, onu önleyecek ve ona karşı savunulacak önlemleri düşünmek gerekir. Geldikten sonra dövünmenin yararı yoktur.»</a:t>
            </a:r>
            <a:br>
              <a:rPr lang="tr-TR" b="0" dirty="0" smtClean="0">
                <a:latin typeface="+mn-lt"/>
              </a:rPr>
            </a:br>
            <a:r>
              <a:rPr lang="tr-TR" dirty="0" smtClean="0">
                <a:latin typeface="+mn-lt"/>
              </a:rPr>
              <a:t>Mustafa Kemal Atatürk (Nutuk)</a:t>
            </a:r>
            <a:endParaRPr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20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Bireylerin davranışlarından kaynaklanan riskler;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İnsanların sebep oldukları bireysel nitelikli risklerdir.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Sosyal Riskler olarak da tanımlanan bu riskler, insanın kendisine verdiği zararlar ve başkalarının davranışları sonucu uğradıkları zararları ifade ederler.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Bireysel Riskler, başkalarının haksız fiilleri sonucu kişilerin zarar görmesine neden olan risklerdir. (Hırsızlık, kaza, kundaklama, sabotaj, </a:t>
            </a:r>
            <a:r>
              <a:rPr lang="tr-TR" sz="2800" b="1" dirty="0" err="1" smtClean="0">
                <a:solidFill>
                  <a:schemeClr val="tx1"/>
                </a:solidFill>
                <a:latin typeface="+mn-lt"/>
                <a:cs typeface="Comic Sans MS"/>
              </a:rPr>
              <a:t>vandalizm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, kasten yaralama veya adam öldürme, bir akdin ifa edilmemesi gibi nedenlerle ortaya çıkan zararlar…)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94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Teknolojik gelişmeler nedeniyle ortaya çıkan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riskler;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Teknolojik gelişmeler, insan 	hayatını kolaylaştırırken, birçok bilinmeyen riski de beraberinde getirmiştir.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Özellikle teknolojinin	günlük yaşantımızda kullanılmaya başlanmasıyla gelen birçok fiziki riskin	yanı	sıra, bir takım elektronik dolandırıcılıkların da hayatımızı tehdit ettiği bir gerçektir.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80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Ekonomik ve Politik Kaynaklı Riskler;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Ulusal ve uluslar arası politikalarda yaşanan gelişmeler nedeniyle ortaya çıkarlar.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Örneğin, kamulaştırma, el koyma, terör, anarşik olaylar, isyan, kargaşalık, ihtilal, savaş, ekonomik ambargolar, kota uygulamaları politik riskler içinde yer alır.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41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Fiziksel Risk-Moral Risk Ayırımı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Sigortacılık terminolojisi bakımından risk ile ilgili üzerinde durulması gereken bir diğer konu da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“Fiziksel Risk - Moral Risk” 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ayrımıdır.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Fiziksel Risk, 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sigorta konusunun fiziki konumunu ifade eder. Sigortalanacak binanın ahşap olması, deprem bölgelerinde yer alması, taşınacak malın yüke uygun bir araçta taşınması riskin fiziksel konumunu belirtir. Alınacak önlemlerle fiziksel risk iyileştirilebilir.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517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Fiziksel Risk-Moral Risk Ayırımı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Moral Risk 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ise, sigortalanacak kişinin özellikleri ile ilgilidir. Bu özellikler, tutum, davranış, alışkanlıklar ve dürüstlüğüne bağlı özelliklerdir.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Ancak moral risk sigortalının sadece dürüst olmadığı şeklinde yorumlanmamalıdır; bu risk değerlendirilirken sigortalının tüm yaşam tarzı ele alınmalıdır.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149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8" name="object 4"/>
          <p:cNvSpPr/>
          <p:nvPr/>
        </p:nvSpPr>
        <p:spPr>
          <a:xfrm>
            <a:off x="914400" y="1676386"/>
            <a:ext cx="7467600" cy="3657600"/>
          </a:xfrm>
          <a:custGeom>
            <a:avLst/>
            <a:gdLst/>
            <a:ahLst/>
            <a:cxnLst/>
            <a:rect l="l" t="t" r="r" b="b"/>
            <a:pathLst>
              <a:path w="7467600" h="3657600">
                <a:moveTo>
                  <a:pt x="7467424" y="3657430"/>
                </a:moveTo>
                <a:lnTo>
                  <a:pt x="7467424" y="0"/>
                </a:lnTo>
                <a:lnTo>
                  <a:pt x="0" y="0"/>
                </a:lnTo>
                <a:lnTo>
                  <a:pt x="0" y="3657430"/>
                </a:lnTo>
                <a:lnTo>
                  <a:pt x="7467424" y="36574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5"/>
          <p:cNvGraphicFramePr>
            <a:graphicFrameLocks noGrp="1"/>
          </p:cNvGraphicFramePr>
          <p:nvPr/>
        </p:nvGraphicFramePr>
        <p:xfrm>
          <a:off x="2894077" y="2969320"/>
          <a:ext cx="3548378" cy="1266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9169"/>
                <a:gridCol w="1137284"/>
                <a:gridCol w="1431925"/>
              </a:tblGrid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254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SAĞLIK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50" b="1" spc="27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EV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15925" marR="383540" indent="-20320">
                        <a:lnSpc>
                          <a:spcPts val="880"/>
                        </a:lnSpc>
                      </a:pPr>
                      <a:r>
                        <a:rPr sz="850" b="1" spc="23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KİŞİSEL </a:t>
                      </a:r>
                      <a:r>
                        <a:rPr sz="850" b="1" spc="24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VARLIK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850" b="1" spc="204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HAYAT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1" spc="17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İŞ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50" b="1" spc="21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AİLE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40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1" spc="23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AKTİVİTE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1" spc="28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OTOMOBİL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50" b="1" spc="31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SORUMLULUK</a:t>
                      </a:r>
                      <a:endParaRPr sz="850" dirty="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object 6"/>
          <p:cNvSpPr/>
          <p:nvPr/>
        </p:nvSpPr>
        <p:spPr>
          <a:xfrm>
            <a:off x="6577262" y="3586484"/>
            <a:ext cx="1494155" cy="325755"/>
          </a:xfrm>
          <a:custGeom>
            <a:avLst/>
            <a:gdLst/>
            <a:ahLst/>
            <a:cxnLst/>
            <a:rect l="l" t="t" r="r" b="b"/>
            <a:pathLst>
              <a:path w="1494154" h="325754">
                <a:moveTo>
                  <a:pt x="0" y="162581"/>
                </a:moveTo>
                <a:lnTo>
                  <a:pt x="29832" y="116923"/>
                </a:lnTo>
                <a:lnTo>
                  <a:pt x="80256" y="89165"/>
                </a:lnTo>
                <a:lnTo>
                  <a:pt x="152186" y="64185"/>
                </a:lnTo>
                <a:lnTo>
                  <a:pt x="195432" y="52908"/>
                </a:lnTo>
                <a:lnTo>
                  <a:pt x="243114" y="42528"/>
                </a:lnTo>
                <a:lnTo>
                  <a:pt x="294920" y="33116"/>
                </a:lnTo>
                <a:lnTo>
                  <a:pt x="350536" y="24738"/>
                </a:lnTo>
                <a:lnTo>
                  <a:pt x="409649" y="17462"/>
                </a:lnTo>
                <a:lnTo>
                  <a:pt x="471945" y="11357"/>
                </a:lnTo>
                <a:lnTo>
                  <a:pt x="537112" y="6490"/>
                </a:lnTo>
                <a:lnTo>
                  <a:pt x="604835" y="2929"/>
                </a:lnTo>
                <a:lnTo>
                  <a:pt x="674802" y="743"/>
                </a:lnTo>
                <a:lnTo>
                  <a:pt x="746700" y="0"/>
                </a:lnTo>
                <a:lnTo>
                  <a:pt x="818632" y="743"/>
                </a:lnTo>
                <a:lnTo>
                  <a:pt x="888630" y="2929"/>
                </a:lnTo>
                <a:lnTo>
                  <a:pt x="956381" y="6490"/>
                </a:lnTo>
                <a:lnTo>
                  <a:pt x="1021570" y="11357"/>
                </a:lnTo>
                <a:lnTo>
                  <a:pt x="1083887" y="17462"/>
                </a:lnTo>
                <a:lnTo>
                  <a:pt x="1143016" y="24738"/>
                </a:lnTo>
                <a:lnTo>
                  <a:pt x="1198646" y="33116"/>
                </a:lnTo>
                <a:lnTo>
                  <a:pt x="1250464" y="42529"/>
                </a:lnTo>
                <a:lnTo>
                  <a:pt x="1298156" y="52908"/>
                </a:lnTo>
                <a:lnTo>
                  <a:pt x="1341409" y="64186"/>
                </a:lnTo>
                <a:lnTo>
                  <a:pt x="1379911" y="76294"/>
                </a:lnTo>
                <a:lnTo>
                  <a:pt x="1441408" y="102731"/>
                </a:lnTo>
                <a:lnTo>
                  <a:pt x="1480142" y="131675"/>
                </a:lnTo>
                <a:lnTo>
                  <a:pt x="1493610" y="162581"/>
                </a:lnTo>
                <a:lnTo>
                  <a:pt x="1490191" y="178246"/>
                </a:lnTo>
                <a:lnTo>
                  <a:pt x="1463777" y="208240"/>
                </a:lnTo>
                <a:lnTo>
                  <a:pt x="1413348" y="235998"/>
                </a:lnTo>
                <a:lnTo>
                  <a:pt x="1341409" y="260977"/>
                </a:lnTo>
                <a:lnTo>
                  <a:pt x="1298156" y="272255"/>
                </a:lnTo>
                <a:lnTo>
                  <a:pt x="1250464" y="282634"/>
                </a:lnTo>
                <a:lnTo>
                  <a:pt x="1198646" y="292047"/>
                </a:lnTo>
                <a:lnTo>
                  <a:pt x="1143016" y="300425"/>
                </a:lnTo>
                <a:lnTo>
                  <a:pt x="1083887" y="307701"/>
                </a:lnTo>
                <a:lnTo>
                  <a:pt x="1021570" y="313806"/>
                </a:lnTo>
                <a:lnTo>
                  <a:pt x="956381" y="318673"/>
                </a:lnTo>
                <a:lnTo>
                  <a:pt x="888630" y="322233"/>
                </a:lnTo>
                <a:lnTo>
                  <a:pt x="818632" y="324419"/>
                </a:lnTo>
                <a:lnTo>
                  <a:pt x="746700" y="325163"/>
                </a:lnTo>
                <a:lnTo>
                  <a:pt x="674802" y="324419"/>
                </a:lnTo>
                <a:lnTo>
                  <a:pt x="604835" y="322233"/>
                </a:lnTo>
                <a:lnTo>
                  <a:pt x="537112" y="318673"/>
                </a:lnTo>
                <a:lnTo>
                  <a:pt x="471945" y="313806"/>
                </a:lnTo>
                <a:lnTo>
                  <a:pt x="409649" y="307701"/>
                </a:lnTo>
                <a:lnTo>
                  <a:pt x="350536" y="300425"/>
                </a:lnTo>
                <a:lnTo>
                  <a:pt x="294920" y="292047"/>
                </a:lnTo>
                <a:lnTo>
                  <a:pt x="243115" y="282634"/>
                </a:lnTo>
                <a:lnTo>
                  <a:pt x="195432" y="272255"/>
                </a:lnTo>
                <a:lnTo>
                  <a:pt x="152186" y="260977"/>
                </a:lnTo>
                <a:lnTo>
                  <a:pt x="113689" y="248869"/>
                </a:lnTo>
                <a:lnTo>
                  <a:pt x="52199" y="222432"/>
                </a:lnTo>
                <a:lnTo>
                  <a:pt x="13467" y="193488"/>
                </a:lnTo>
                <a:lnTo>
                  <a:pt x="0" y="162581"/>
                </a:lnTo>
                <a:close/>
              </a:path>
            </a:pathLst>
          </a:custGeom>
          <a:ln w="5202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/>
          <p:cNvSpPr txBox="1"/>
          <p:nvPr/>
        </p:nvSpPr>
        <p:spPr>
          <a:xfrm>
            <a:off x="6986074" y="3660886"/>
            <a:ext cx="68072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190" dirty="0">
                <a:solidFill>
                  <a:srgbClr val="1F487C"/>
                </a:solidFill>
                <a:latin typeface="Times New Roman"/>
                <a:cs typeface="Times New Roman"/>
              </a:rPr>
              <a:t>Hırsızlık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8"/>
          <p:cNvSpPr/>
          <p:nvPr/>
        </p:nvSpPr>
        <p:spPr>
          <a:xfrm>
            <a:off x="1661142" y="2570517"/>
            <a:ext cx="1494155" cy="325120"/>
          </a:xfrm>
          <a:custGeom>
            <a:avLst/>
            <a:gdLst/>
            <a:ahLst/>
            <a:cxnLst/>
            <a:rect l="l" t="t" r="r" b="b"/>
            <a:pathLst>
              <a:path w="1494155" h="325119">
                <a:moveTo>
                  <a:pt x="0" y="162445"/>
                </a:moveTo>
                <a:lnTo>
                  <a:pt x="29827" y="116847"/>
                </a:lnTo>
                <a:lnTo>
                  <a:pt x="80246" y="89117"/>
                </a:lnTo>
                <a:lnTo>
                  <a:pt x="152171" y="64158"/>
                </a:lnTo>
                <a:lnTo>
                  <a:pt x="195416" y="52887"/>
                </a:lnTo>
                <a:lnTo>
                  <a:pt x="243099" y="42514"/>
                </a:lnTo>
                <a:lnTo>
                  <a:pt x="294906" y="33106"/>
                </a:lnTo>
                <a:lnTo>
                  <a:pt x="350526" y="24732"/>
                </a:lnTo>
                <a:lnTo>
                  <a:pt x="409644" y="17458"/>
                </a:lnTo>
                <a:lnTo>
                  <a:pt x="471948" y="11355"/>
                </a:lnTo>
                <a:lnTo>
                  <a:pt x="537124" y="6489"/>
                </a:lnTo>
                <a:lnTo>
                  <a:pt x="604861" y="2929"/>
                </a:lnTo>
                <a:lnTo>
                  <a:pt x="674845" y="743"/>
                </a:lnTo>
                <a:lnTo>
                  <a:pt x="746763" y="0"/>
                </a:lnTo>
                <a:lnTo>
                  <a:pt x="818681" y="743"/>
                </a:lnTo>
                <a:lnTo>
                  <a:pt x="888666" y="2929"/>
                </a:lnTo>
                <a:lnTo>
                  <a:pt x="956405" y="6489"/>
                </a:lnTo>
                <a:lnTo>
                  <a:pt x="1021584" y="11355"/>
                </a:lnTo>
                <a:lnTo>
                  <a:pt x="1083891" y="17459"/>
                </a:lnTo>
                <a:lnTo>
                  <a:pt x="1143012" y="24732"/>
                </a:lnTo>
                <a:lnTo>
                  <a:pt x="1198635" y="33106"/>
                </a:lnTo>
                <a:lnTo>
                  <a:pt x="1250446" y="42514"/>
                </a:lnTo>
                <a:lnTo>
                  <a:pt x="1298132" y="52887"/>
                </a:lnTo>
                <a:lnTo>
                  <a:pt x="1341381" y="64158"/>
                </a:lnTo>
                <a:lnTo>
                  <a:pt x="1379879" y="76257"/>
                </a:lnTo>
                <a:lnTo>
                  <a:pt x="1441370" y="102670"/>
                </a:lnTo>
                <a:lnTo>
                  <a:pt x="1480101" y="131581"/>
                </a:lnTo>
                <a:lnTo>
                  <a:pt x="1493568" y="162445"/>
                </a:lnTo>
                <a:lnTo>
                  <a:pt x="1490149" y="178110"/>
                </a:lnTo>
                <a:lnTo>
                  <a:pt x="1463737" y="208103"/>
                </a:lnTo>
                <a:lnTo>
                  <a:pt x="1413313" y="235861"/>
                </a:lnTo>
                <a:lnTo>
                  <a:pt x="1341381" y="260841"/>
                </a:lnTo>
                <a:lnTo>
                  <a:pt x="1298132" y="272118"/>
                </a:lnTo>
                <a:lnTo>
                  <a:pt x="1250446" y="282498"/>
                </a:lnTo>
                <a:lnTo>
                  <a:pt x="1198635" y="291910"/>
                </a:lnTo>
                <a:lnTo>
                  <a:pt x="1143012" y="300288"/>
                </a:lnTo>
                <a:lnTo>
                  <a:pt x="1083891" y="307564"/>
                </a:lnTo>
                <a:lnTo>
                  <a:pt x="1021584" y="313669"/>
                </a:lnTo>
                <a:lnTo>
                  <a:pt x="956405" y="318536"/>
                </a:lnTo>
                <a:lnTo>
                  <a:pt x="888666" y="322097"/>
                </a:lnTo>
                <a:lnTo>
                  <a:pt x="818681" y="324283"/>
                </a:lnTo>
                <a:lnTo>
                  <a:pt x="746763" y="325027"/>
                </a:lnTo>
                <a:lnTo>
                  <a:pt x="674845" y="324283"/>
                </a:lnTo>
                <a:lnTo>
                  <a:pt x="604861" y="322097"/>
                </a:lnTo>
                <a:lnTo>
                  <a:pt x="537124" y="318536"/>
                </a:lnTo>
                <a:lnTo>
                  <a:pt x="471948" y="313669"/>
                </a:lnTo>
                <a:lnTo>
                  <a:pt x="409644" y="307564"/>
                </a:lnTo>
                <a:lnTo>
                  <a:pt x="350526" y="300288"/>
                </a:lnTo>
                <a:lnTo>
                  <a:pt x="294906" y="291910"/>
                </a:lnTo>
                <a:lnTo>
                  <a:pt x="243099" y="282498"/>
                </a:lnTo>
                <a:lnTo>
                  <a:pt x="195416" y="272118"/>
                </a:lnTo>
                <a:lnTo>
                  <a:pt x="152171" y="260840"/>
                </a:lnTo>
                <a:lnTo>
                  <a:pt x="113677" y="248732"/>
                </a:lnTo>
                <a:lnTo>
                  <a:pt x="52192" y="222295"/>
                </a:lnTo>
                <a:lnTo>
                  <a:pt x="13465" y="193351"/>
                </a:lnTo>
                <a:lnTo>
                  <a:pt x="0" y="162445"/>
                </a:lnTo>
                <a:close/>
              </a:path>
            </a:pathLst>
          </a:custGeom>
          <a:ln w="5202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9"/>
          <p:cNvSpPr txBox="1"/>
          <p:nvPr/>
        </p:nvSpPr>
        <p:spPr>
          <a:xfrm>
            <a:off x="1889706" y="2644236"/>
            <a:ext cx="103886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35" dirty="0">
                <a:solidFill>
                  <a:srgbClr val="1F487C"/>
                </a:solidFill>
                <a:latin typeface="Times New Roman"/>
                <a:cs typeface="Times New Roman"/>
              </a:rPr>
              <a:t>Doğal</a:t>
            </a:r>
            <a:r>
              <a:rPr sz="950" spc="1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950" spc="185" dirty="0">
                <a:solidFill>
                  <a:srgbClr val="1F487C"/>
                </a:solidFill>
                <a:latin typeface="Times New Roman"/>
                <a:cs typeface="Times New Roman"/>
              </a:rPr>
              <a:t>Afetler</a:t>
            </a:r>
            <a:endParaRPr sz="950" dirty="0">
              <a:latin typeface="Times New Roman"/>
              <a:cs typeface="Times New Roman"/>
            </a:endParaRPr>
          </a:p>
        </p:txBody>
      </p:sp>
      <p:grpSp>
        <p:nvGrpSpPr>
          <p:cNvPr id="14" name="object 10"/>
          <p:cNvGrpSpPr/>
          <p:nvPr/>
        </p:nvGrpSpPr>
        <p:grpSpPr>
          <a:xfrm>
            <a:off x="3149476" y="2732963"/>
            <a:ext cx="4737735" cy="1953895"/>
            <a:chOff x="3149476" y="2732963"/>
            <a:chExt cx="4737735" cy="1953895"/>
          </a:xfrm>
        </p:grpSpPr>
        <p:sp>
          <p:nvSpPr>
            <p:cNvPr id="15" name="object 11"/>
            <p:cNvSpPr/>
            <p:nvPr/>
          </p:nvSpPr>
          <p:spPr>
            <a:xfrm>
              <a:off x="3149473" y="2732963"/>
              <a:ext cx="3714750" cy="413384"/>
            </a:xfrm>
            <a:custGeom>
              <a:avLst/>
              <a:gdLst/>
              <a:ahLst/>
              <a:cxnLst/>
              <a:rect l="l" t="t" r="r" b="b"/>
              <a:pathLst>
                <a:path w="3714750" h="413385">
                  <a:moveTo>
                    <a:pt x="347383" y="243941"/>
                  </a:moveTo>
                  <a:lnTo>
                    <a:pt x="321411" y="243941"/>
                  </a:lnTo>
                  <a:lnTo>
                    <a:pt x="321411" y="145630"/>
                  </a:lnTo>
                  <a:lnTo>
                    <a:pt x="321411" y="138938"/>
                  </a:lnTo>
                  <a:lnTo>
                    <a:pt x="10464" y="138938"/>
                  </a:lnTo>
                  <a:lnTo>
                    <a:pt x="10464" y="0"/>
                  </a:lnTo>
                  <a:lnTo>
                    <a:pt x="0" y="0"/>
                  </a:lnTo>
                  <a:lnTo>
                    <a:pt x="0" y="145630"/>
                  </a:lnTo>
                  <a:lnTo>
                    <a:pt x="311162" y="145630"/>
                  </a:lnTo>
                  <a:lnTo>
                    <a:pt x="311162" y="243941"/>
                  </a:lnTo>
                  <a:lnTo>
                    <a:pt x="285191" y="243941"/>
                  </a:lnTo>
                  <a:lnTo>
                    <a:pt x="316395" y="284556"/>
                  </a:lnTo>
                  <a:lnTo>
                    <a:pt x="342265" y="250647"/>
                  </a:lnTo>
                  <a:lnTo>
                    <a:pt x="347383" y="243941"/>
                  </a:lnTo>
                  <a:close/>
                </a:path>
                <a:path w="3714750" h="413385">
                  <a:moveTo>
                    <a:pt x="3714242" y="281139"/>
                  </a:moveTo>
                  <a:lnTo>
                    <a:pt x="3365589" y="281139"/>
                  </a:lnTo>
                  <a:lnTo>
                    <a:pt x="3365589" y="264185"/>
                  </a:lnTo>
                  <a:lnTo>
                    <a:pt x="3303409" y="284556"/>
                  </a:lnTo>
                  <a:lnTo>
                    <a:pt x="3365589" y="304927"/>
                  </a:lnTo>
                  <a:lnTo>
                    <a:pt x="3365589" y="287972"/>
                  </a:lnTo>
                  <a:lnTo>
                    <a:pt x="3703980" y="287972"/>
                  </a:lnTo>
                  <a:lnTo>
                    <a:pt x="3703980" y="413232"/>
                  </a:lnTo>
                  <a:lnTo>
                    <a:pt x="3714242" y="413232"/>
                  </a:lnTo>
                  <a:lnTo>
                    <a:pt x="3714242" y="287972"/>
                  </a:lnTo>
                  <a:lnTo>
                    <a:pt x="3714242" y="284556"/>
                  </a:lnTo>
                  <a:lnTo>
                    <a:pt x="3714242" y="2811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2"/>
            <p:cNvSpPr/>
            <p:nvPr/>
          </p:nvSpPr>
          <p:spPr>
            <a:xfrm>
              <a:off x="6577263" y="4318048"/>
              <a:ext cx="1306830" cy="366395"/>
            </a:xfrm>
            <a:custGeom>
              <a:avLst/>
              <a:gdLst/>
              <a:ahLst/>
              <a:cxnLst/>
              <a:rect l="l" t="t" r="r" b="b"/>
              <a:pathLst>
                <a:path w="1306829" h="366395">
                  <a:moveTo>
                    <a:pt x="0" y="182887"/>
                  </a:moveTo>
                  <a:lnTo>
                    <a:pt x="15070" y="143653"/>
                  </a:lnTo>
                  <a:lnTo>
                    <a:pt x="58156" y="107351"/>
                  </a:lnTo>
                  <a:lnTo>
                    <a:pt x="126072" y="74875"/>
                  </a:lnTo>
                  <a:lnTo>
                    <a:pt x="168345" y="60350"/>
                  </a:lnTo>
                  <a:lnTo>
                    <a:pt x="215630" y="47117"/>
                  </a:lnTo>
                  <a:lnTo>
                    <a:pt x="267530" y="35285"/>
                  </a:lnTo>
                  <a:lnTo>
                    <a:pt x="323646" y="24968"/>
                  </a:lnTo>
                  <a:lnTo>
                    <a:pt x="383579" y="16277"/>
                  </a:lnTo>
                  <a:lnTo>
                    <a:pt x="446931" y="9323"/>
                  </a:lnTo>
                  <a:lnTo>
                    <a:pt x="513304" y="4218"/>
                  </a:lnTo>
                  <a:lnTo>
                    <a:pt x="582300" y="1073"/>
                  </a:lnTo>
                  <a:lnTo>
                    <a:pt x="653520" y="0"/>
                  </a:lnTo>
                  <a:lnTo>
                    <a:pt x="724700" y="1073"/>
                  </a:lnTo>
                  <a:lnTo>
                    <a:pt x="793662" y="4218"/>
                  </a:lnTo>
                  <a:lnTo>
                    <a:pt x="860006" y="9323"/>
                  </a:lnTo>
                  <a:lnTo>
                    <a:pt x="923333" y="16277"/>
                  </a:lnTo>
                  <a:lnTo>
                    <a:pt x="983246" y="24968"/>
                  </a:lnTo>
                  <a:lnTo>
                    <a:pt x="1039345" y="35285"/>
                  </a:lnTo>
                  <a:lnTo>
                    <a:pt x="1091231" y="47117"/>
                  </a:lnTo>
                  <a:lnTo>
                    <a:pt x="1138506" y="60350"/>
                  </a:lnTo>
                  <a:lnTo>
                    <a:pt x="1180771" y="74875"/>
                  </a:lnTo>
                  <a:lnTo>
                    <a:pt x="1217628" y="90579"/>
                  </a:lnTo>
                  <a:lnTo>
                    <a:pt x="1273521" y="125079"/>
                  </a:lnTo>
                  <a:lnTo>
                    <a:pt x="1302996" y="162959"/>
                  </a:lnTo>
                  <a:lnTo>
                    <a:pt x="1306830" y="182887"/>
                  </a:lnTo>
                  <a:lnTo>
                    <a:pt x="1302996" y="202815"/>
                  </a:lnTo>
                  <a:lnTo>
                    <a:pt x="1273521" y="240695"/>
                  </a:lnTo>
                  <a:lnTo>
                    <a:pt x="1217628" y="275195"/>
                  </a:lnTo>
                  <a:lnTo>
                    <a:pt x="1180771" y="290899"/>
                  </a:lnTo>
                  <a:lnTo>
                    <a:pt x="1138506" y="305424"/>
                  </a:lnTo>
                  <a:lnTo>
                    <a:pt x="1091231" y="318658"/>
                  </a:lnTo>
                  <a:lnTo>
                    <a:pt x="1039345" y="330489"/>
                  </a:lnTo>
                  <a:lnTo>
                    <a:pt x="983246" y="340806"/>
                  </a:lnTo>
                  <a:lnTo>
                    <a:pt x="923333" y="349497"/>
                  </a:lnTo>
                  <a:lnTo>
                    <a:pt x="860006" y="356451"/>
                  </a:lnTo>
                  <a:lnTo>
                    <a:pt x="793662" y="361556"/>
                  </a:lnTo>
                  <a:lnTo>
                    <a:pt x="724700" y="364701"/>
                  </a:lnTo>
                  <a:lnTo>
                    <a:pt x="653520" y="365775"/>
                  </a:lnTo>
                  <a:lnTo>
                    <a:pt x="582300" y="364701"/>
                  </a:lnTo>
                  <a:lnTo>
                    <a:pt x="513304" y="361556"/>
                  </a:lnTo>
                  <a:lnTo>
                    <a:pt x="446931" y="356451"/>
                  </a:lnTo>
                  <a:lnTo>
                    <a:pt x="383579" y="349497"/>
                  </a:lnTo>
                  <a:lnTo>
                    <a:pt x="323646" y="340806"/>
                  </a:lnTo>
                  <a:lnTo>
                    <a:pt x="267530" y="330489"/>
                  </a:lnTo>
                  <a:lnTo>
                    <a:pt x="215630" y="318658"/>
                  </a:lnTo>
                  <a:lnTo>
                    <a:pt x="168345" y="305424"/>
                  </a:lnTo>
                  <a:lnTo>
                    <a:pt x="126072" y="290899"/>
                  </a:lnTo>
                  <a:lnTo>
                    <a:pt x="89209" y="275195"/>
                  </a:lnTo>
                  <a:lnTo>
                    <a:pt x="33310" y="240695"/>
                  </a:lnTo>
                  <a:lnTo>
                    <a:pt x="3833" y="202815"/>
                  </a:lnTo>
                  <a:lnTo>
                    <a:pt x="0" y="182887"/>
                  </a:lnTo>
                  <a:close/>
                </a:path>
              </a:pathLst>
            </a:custGeom>
            <a:ln w="527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3"/>
          <p:cNvSpPr txBox="1"/>
          <p:nvPr/>
        </p:nvSpPr>
        <p:spPr>
          <a:xfrm>
            <a:off x="6863369" y="4413070"/>
            <a:ext cx="73850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29" dirty="0">
                <a:solidFill>
                  <a:srgbClr val="1F487C"/>
                </a:solidFill>
                <a:latin typeface="Times New Roman"/>
                <a:cs typeface="Times New Roman"/>
              </a:rPr>
              <a:t>Çarpışma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4"/>
          <p:cNvSpPr/>
          <p:nvPr/>
        </p:nvSpPr>
        <p:spPr>
          <a:xfrm>
            <a:off x="1225539" y="3017515"/>
            <a:ext cx="1306830" cy="366395"/>
          </a:xfrm>
          <a:custGeom>
            <a:avLst/>
            <a:gdLst/>
            <a:ahLst/>
            <a:cxnLst/>
            <a:rect l="l" t="t" r="r" b="b"/>
            <a:pathLst>
              <a:path w="1306830" h="366395">
                <a:moveTo>
                  <a:pt x="0" y="182819"/>
                </a:moveTo>
                <a:lnTo>
                  <a:pt x="15070" y="143616"/>
                </a:lnTo>
                <a:lnTo>
                  <a:pt x="58157" y="107336"/>
                </a:lnTo>
                <a:lnTo>
                  <a:pt x="126071" y="74872"/>
                </a:lnTo>
                <a:lnTo>
                  <a:pt x="168342" y="60351"/>
                </a:lnTo>
                <a:lnTo>
                  <a:pt x="215623" y="47119"/>
                </a:lnTo>
                <a:lnTo>
                  <a:pt x="267517" y="35289"/>
                </a:lnTo>
                <a:lnTo>
                  <a:pt x="323624" y="24972"/>
                </a:lnTo>
                <a:lnTo>
                  <a:pt x="383546" y="16280"/>
                </a:lnTo>
                <a:lnTo>
                  <a:pt x="446885" y="9325"/>
                </a:lnTo>
                <a:lnTo>
                  <a:pt x="513242" y="4219"/>
                </a:lnTo>
                <a:lnTo>
                  <a:pt x="582218" y="1073"/>
                </a:lnTo>
                <a:lnTo>
                  <a:pt x="653415" y="0"/>
                </a:lnTo>
                <a:lnTo>
                  <a:pt x="724611" y="1073"/>
                </a:lnTo>
                <a:lnTo>
                  <a:pt x="793587" y="4219"/>
                </a:lnTo>
                <a:lnTo>
                  <a:pt x="859944" y="9325"/>
                </a:lnTo>
                <a:lnTo>
                  <a:pt x="923283" y="16280"/>
                </a:lnTo>
                <a:lnTo>
                  <a:pt x="983206" y="24972"/>
                </a:lnTo>
                <a:lnTo>
                  <a:pt x="1039313" y="35289"/>
                </a:lnTo>
                <a:lnTo>
                  <a:pt x="1091207" y="47119"/>
                </a:lnTo>
                <a:lnTo>
                  <a:pt x="1138488" y="60351"/>
                </a:lnTo>
                <a:lnTo>
                  <a:pt x="1180759" y="74872"/>
                </a:lnTo>
                <a:lnTo>
                  <a:pt x="1217620" y="90571"/>
                </a:lnTo>
                <a:lnTo>
                  <a:pt x="1273519" y="125055"/>
                </a:lnTo>
                <a:lnTo>
                  <a:pt x="1302996" y="162908"/>
                </a:lnTo>
                <a:lnTo>
                  <a:pt x="1306830" y="182819"/>
                </a:lnTo>
                <a:lnTo>
                  <a:pt x="1302996" y="202755"/>
                </a:lnTo>
                <a:lnTo>
                  <a:pt x="1273519" y="240649"/>
                </a:lnTo>
                <a:lnTo>
                  <a:pt x="1217620" y="275163"/>
                </a:lnTo>
                <a:lnTo>
                  <a:pt x="1180759" y="290873"/>
                </a:lnTo>
                <a:lnTo>
                  <a:pt x="1138488" y="305403"/>
                </a:lnTo>
                <a:lnTo>
                  <a:pt x="1091207" y="318641"/>
                </a:lnTo>
                <a:lnTo>
                  <a:pt x="1039313" y="330476"/>
                </a:lnTo>
                <a:lnTo>
                  <a:pt x="983206" y="340797"/>
                </a:lnTo>
                <a:lnTo>
                  <a:pt x="923283" y="349491"/>
                </a:lnTo>
                <a:lnTo>
                  <a:pt x="859944" y="356448"/>
                </a:lnTo>
                <a:lnTo>
                  <a:pt x="793587" y="361555"/>
                </a:lnTo>
                <a:lnTo>
                  <a:pt x="724611" y="364701"/>
                </a:lnTo>
                <a:lnTo>
                  <a:pt x="653415" y="365775"/>
                </a:lnTo>
                <a:lnTo>
                  <a:pt x="582218" y="364701"/>
                </a:lnTo>
                <a:lnTo>
                  <a:pt x="513242" y="361555"/>
                </a:lnTo>
                <a:lnTo>
                  <a:pt x="446885" y="356448"/>
                </a:lnTo>
                <a:lnTo>
                  <a:pt x="383547" y="349491"/>
                </a:lnTo>
                <a:lnTo>
                  <a:pt x="323624" y="340797"/>
                </a:lnTo>
                <a:lnTo>
                  <a:pt x="267517" y="330476"/>
                </a:lnTo>
                <a:lnTo>
                  <a:pt x="215623" y="318641"/>
                </a:lnTo>
                <a:lnTo>
                  <a:pt x="168342" y="305403"/>
                </a:lnTo>
                <a:lnTo>
                  <a:pt x="126071" y="290873"/>
                </a:lnTo>
                <a:lnTo>
                  <a:pt x="89210" y="275163"/>
                </a:lnTo>
                <a:lnTo>
                  <a:pt x="33311" y="240649"/>
                </a:lnTo>
                <a:lnTo>
                  <a:pt x="3834" y="202755"/>
                </a:lnTo>
                <a:lnTo>
                  <a:pt x="0" y="182819"/>
                </a:lnTo>
                <a:close/>
              </a:path>
            </a:pathLst>
          </a:custGeom>
          <a:ln w="5276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5"/>
          <p:cNvSpPr txBox="1"/>
          <p:nvPr/>
        </p:nvSpPr>
        <p:spPr>
          <a:xfrm>
            <a:off x="1555010" y="3111881"/>
            <a:ext cx="65151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04" dirty="0">
                <a:solidFill>
                  <a:srgbClr val="1F487C"/>
                </a:solidFill>
                <a:latin typeface="Times New Roman"/>
                <a:cs typeface="Times New Roman"/>
              </a:rPr>
              <a:t>Hastalık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16"/>
          <p:cNvSpPr/>
          <p:nvPr/>
        </p:nvSpPr>
        <p:spPr>
          <a:xfrm>
            <a:off x="1350003" y="3627095"/>
            <a:ext cx="1306830" cy="366395"/>
          </a:xfrm>
          <a:custGeom>
            <a:avLst/>
            <a:gdLst/>
            <a:ahLst/>
            <a:cxnLst/>
            <a:rect l="l" t="t" r="r" b="b"/>
            <a:pathLst>
              <a:path w="1306830" h="366395">
                <a:moveTo>
                  <a:pt x="0" y="182955"/>
                </a:moveTo>
                <a:lnTo>
                  <a:pt x="15070" y="143705"/>
                </a:lnTo>
                <a:lnTo>
                  <a:pt x="58157" y="107390"/>
                </a:lnTo>
                <a:lnTo>
                  <a:pt x="126071" y="74901"/>
                </a:lnTo>
                <a:lnTo>
                  <a:pt x="168342" y="60371"/>
                </a:lnTo>
                <a:lnTo>
                  <a:pt x="215623" y="47133"/>
                </a:lnTo>
                <a:lnTo>
                  <a:pt x="267517" y="35298"/>
                </a:lnTo>
                <a:lnTo>
                  <a:pt x="323624" y="24977"/>
                </a:lnTo>
                <a:lnTo>
                  <a:pt x="383546" y="16283"/>
                </a:lnTo>
                <a:lnTo>
                  <a:pt x="446885" y="9326"/>
                </a:lnTo>
                <a:lnTo>
                  <a:pt x="513242" y="4219"/>
                </a:lnTo>
                <a:lnTo>
                  <a:pt x="582218" y="1073"/>
                </a:lnTo>
                <a:lnTo>
                  <a:pt x="653415" y="0"/>
                </a:lnTo>
                <a:lnTo>
                  <a:pt x="724611" y="1073"/>
                </a:lnTo>
                <a:lnTo>
                  <a:pt x="793586" y="4219"/>
                </a:lnTo>
                <a:lnTo>
                  <a:pt x="859942" y="9326"/>
                </a:lnTo>
                <a:lnTo>
                  <a:pt x="923280" y="16283"/>
                </a:lnTo>
                <a:lnTo>
                  <a:pt x="983200" y="24977"/>
                </a:lnTo>
                <a:lnTo>
                  <a:pt x="1039306" y="35298"/>
                </a:lnTo>
                <a:lnTo>
                  <a:pt x="1091197" y="47133"/>
                </a:lnTo>
                <a:lnTo>
                  <a:pt x="1138477" y="60372"/>
                </a:lnTo>
                <a:lnTo>
                  <a:pt x="1180745" y="74902"/>
                </a:lnTo>
                <a:lnTo>
                  <a:pt x="1217604" y="90611"/>
                </a:lnTo>
                <a:lnTo>
                  <a:pt x="1273500" y="125125"/>
                </a:lnTo>
                <a:lnTo>
                  <a:pt x="1302975" y="163019"/>
                </a:lnTo>
                <a:lnTo>
                  <a:pt x="1306809" y="182955"/>
                </a:lnTo>
                <a:lnTo>
                  <a:pt x="1302975" y="202890"/>
                </a:lnTo>
                <a:lnTo>
                  <a:pt x="1273500" y="240776"/>
                </a:lnTo>
                <a:lnTo>
                  <a:pt x="1217604" y="275275"/>
                </a:lnTo>
                <a:lnTo>
                  <a:pt x="1180745" y="290976"/>
                </a:lnTo>
                <a:lnTo>
                  <a:pt x="1138477" y="305496"/>
                </a:lnTo>
                <a:lnTo>
                  <a:pt x="1091197" y="318725"/>
                </a:lnTo>
                <a:lnTo>
                  <a:pt x="1039306" y="330551"/>
                </a:lnTo>
                <a:lnTo>
                  <a:pt x="983200" y="340863"/>
                </a:lnTo>
                <a:lnTo>
                  <a:pt x="923280" y="349549"/>
                </a:lnTo>
                <a:lnTo>
                  <a:pt x="859942" y="356499"/>
                </a:lnTo>
                <a:lnTo>
                  <a:pt x="793586" y="361601"/>
                </a:lnTo>
                <a:lnTo>
                  <a:pt x="724611" y="364743"/>
                </a:lnTo>
                <a:lnTo>
                  <a:pt x="653415" y="365816"/>
                </a:lnTo>
                <a:lnTo>
                  <a:pt x="582218" y="364743"/>
                </a:lnTo>
                <a:lnTo>
                  <a:pt x="513242" y="361601"/>
                </a:lnTo>
                <a:lnTo>
                  <a:pt x="446885" y="356499"/>
                </a:lnTo>
                <a:lnTo>
                  <a:pt x="383547" y="349549"/>
                </a:lnTo>
                <a:lnTo>
                  <a:pt x="323624" y="340863"/>
                </a:lnTo>
                <a:lnTo>
                  <a:pt x="267517" y="330551"/>
                </a:lnTo>
                <a:lnTo>
                  <a:pt x="215623" y="318725"/>
                </a:lnTo>
                <a:lnTo>
                  <a:pt x="168342" y="305496"/>
                </a:lnTo>
                <a:lnTo>
                  <a:pt x="126071" y="290976"/>
                </a:lnTo>
                <a:lnTo>
                  <a:pt x="89210" y="275275"/>
                </a:lnTo>
                <a:lnTo>
                  <a:pt x="33311" y="240776"/>
                </a:lnTo>
                <a:lnTo>
                  <a:pt x="3834" y="202890"/>
                </a:lnTo>
                <a:lnTo>
                  <a:pt x="0" y="182955"/>
                </a:lnTo>
                <a:close/>
              </a:path>
            </a:pathLst>
          </a:custGeom>
          <a:ln w="5276">
            <a:solidFill>
              <a:srgbClr val="99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7"/>
          <p:cNvSpPr txBox="1"/>
          <p:nvPr/>
        </p:nvSpPr>
        <p:spPr>
          <a:xfrm>
            <a:off x="1799750" y="3721598"/>
            <a:ext cx="407034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40" dirty="0">
                <a:solidFill>
                  <a:srgbClr val="1F487C"/>
                </a:solidFill>
                <a:latin typeface="Times New Roman"/>
                <a:cs typeface="Times New Roman"/>
              </a:rPr>
              <a:t>Kaza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22" name="object 18"/>
          <p:cNvGrpSpPr/>
          <p:nvPr/>
        </p:nvGrpSpPr>
        <p:grpSpPr>
          <a:xfrm>
            <a:off x="1409377" y="3217563"/>
            <a:ext cx="1496695" cy="1347470"/>
            <a:chOff x="1409377" y="3217563"/>
            <a:chExt cx="1496695" cy="1347470"/>
          </a:xfrm>
        </p:grpSpPr>
        <p:sp>
          <p:nvSpPr>
            <p:cNvPr id="23" name="object 19"/>
            <p:cNvSpPr/>
            <p:nvPr/>
          </p:nvSpPr>
          <p:spPr>
            <a:xfrm>
              <a:off x="2096757" y="3217570"/>
              <a:ext cx="808990" cy="982344"/>
            </a:xfrm>
            <a:custGeom>
              <a:avLst/>
              <a:gdLst/>
              <a:ahLst/>
              <a:cxnLst/>
              <a:rect l="l" t="t" r="r" b="b"/>
              <a:pathLst>
                <a:path w="808989" h="982345">
                  <a:moveTo>
                    <a:pt x="808977" y="805827"/>
                  </a:moveTo>
                  <a:lnTo>
                    <a:pt x="798639" y="802449"/>
                  </a:lnTo>
                  <a:lnTo>
                    <a:pt x="746747" y="785507"/>
                  </a:lnTo>
                  <a:lnTo>
                    <a:pt x="746747" y="802449"/>
                  </a:lnTo>
                  <a:lnTo>
                    <a:pt x="399300" y="802449"/>
                  </a:lnTo>
                  <a:lnTo>
                    <a:pt x="399300" y="975182"/>
                  </a:lnTo>
                  <a:lnTo>
                    <a:pt x="0" y="975182"/>
                  </a:lnTo>
                  <a:lnTo>
                    <a:pt x="0" y="981951"/>
                  </a:lnTo>
                  <a:lnTo>
                    <a:pt x="409663" y="981951"/>
                  </a:lnTo>
                  <a:lnTo>
                    <a:pt x="409663" y="978560"/>
                  </a:lnTo>
                  <a:lnTo>
                    <a:pt x="409663" y="975182"/>
                  </a:lnTo>
                  <a:lnTo>
                    <a:pt x="409663" y="809218"/>
                  </a:lnTo>
                  <a:lnTo>
                    <a:pt x="746747" y="809218"/>
                  </a:lnTo>
                  <a:lnTo>
                    <a:pt x="746747" y="826160"/>
                  </a:lnTo>
                  <a:lnTo>
                    <a:pt x="798601" y="809218"/>
                  </a:lnTo>
                  <a:lnTo>
                    <a:pt x="808977" y="805827"/>
                  </a:lnTo>
                  <a:close/>
                </a:path>
                <a:path w="808989" h="982345">
                  <a:moveTo>
                    <a:pt x="808977" y="379044"/>
                  </a:moveTo>
                  <a:lnTo>
                    <a:pt x="798880" y="375754"/>
                  </a:lnTo>
                  <a:lnTo>
                    <a:pt x="746747" y="358800"/>
                  </a:lnTo>
                  <a:lnTo>
                    <a:pt x="746747" y="375754"/>
                  </a:lnTo>
                  <a:lnTo>
                    <a:pt x="363004" y="375754"/>
                  </a:lnTo>
                  <a:lnTo>
                    <a:pt x="363004" y="462864"/>
                  </a:lnTo>
                  <a:lnTo>
                    <a:pt x="373380" y="462864"/>
                  </a:lnTo>
                  <a:lnTo>
                    <a:pt x="373380" y="382460"/>
                  </a:lnTo>
                  <a:lnTo>
                    <a:pt x="746747" y="382460"/>
                  </a:lnTo>
                  <a:lnTo>
                    <a:pt x="746747" y="399415"/>
                  </a:lnTo>
                  <a:lnTo>
                    <a:pt x="798537" y="382460"/>
                  </a:lnTo>
                  <a:lnTo>
                    <a:pt x="808977" y="379044"/>
                  </a:lnTo>
                  <a:close/>
                </a:path>
                <a:path w="808989" h="982345">
                  <a:moveTo>
                    <a:pt x="808977" y="84505"/>
                  </a:moveTo>
                  <a:lnTo>
                    <a:pt x="797458" y="76987"/>
                  </a:lnTo>
                  <a:lnTo>
                    <a:pt x="759764" y="52374"/>
                  </a:lnTo>
                  <a:lnTo>
                    <a:pt x="751586" y="68414"/>
                  </a:lnTo>
                  <a:lnTo>
                    <a:pt x="437235" y="0"/>
                  </a:lnTo>
                  <a:lnTo>
                    <a:pt x="433946" y="6426"/>
                  </a:lnTo>
                  <a:lnTo>
                    <a:pt x="748309" y="74841"/>
                  </a:lnTo>
                  <a:lnTo>
                    <a:pt x="740105" y="90932"/>
                  </a:lnTo>
                  <a:lnTo>
                    <a:pt x="808977" y="8450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0"/>
            <p:cNvSpPr/>
            <p:nvPr/>
          </p:nvSpPr>
          <p:spPr>
            <a:xfrm>
              <a:off x="1412235" y="4196118"/>
              <a:ext cx="1306830" cy="366395"/>
            </a:xfrm>
            <a:custGeom>
              <a:avLst/>
              <a:gdLst/>
              <a:ahLst/>
              <a:cxnLst/>
              <a:rect l="l" t="t" r="r" b="b"/>
              <a:pathLst>
                <a:path w="1306830" h="366395">
                  <a:moveTo>
                    <a:pt x="0" y="182887"/>
                  </a:moveTo>
                  <a:lnTo>
                    <a:pt x="15070" y="143657"/>
                  </a:lnTo>
                  <a:lnTo>
                    <a:pt x="58157" y="107357"/>
                  </a:lnTo>
                  <a:lnTo>
                    <a:pt x="126071" y="74881"/>
                  </a:lnTo>
                  <a:lnTo>
                    <a:pt x="168342" y="60356"/>
                  </a:lnTo>
                  <a:lnTo>
                    <a:pt x="215623" y="47121"/>
                  </a:lnTo>
                  <a:lnTo>
                    <a:pt x="267517" y="35289"/>
                  </a:lnTo>
                  <a:lnTo>
                    <a:pt x="323624" y="24971"/>
                  </a:lnTo>
                  <a:lnTo>
                    <a:pt x="383546" y="16279"/>
                  </a:lnTo>
                  <a:lnTo>
                    <a:pt x="446885" y="9324"/>
                  </a:lnTo>
                  <a:lnTo>
                    <a:pt x="513242" y="4218"/>
                  </a:lnTo>
                  <a:lnTo>
                    <a:pt x="582218" y="1073"/>
                  </a:lnTo>
                  <a:lnTo>
                    <a:pt x="653415" y="0"/>
                  </a:lnTo>
                  <a:lnTo>
                    <a:pt x="724611" y="1073"/>
                  </a:lnTo>
                  <a:lnTo>
                    <a:pt x="793586" y="4218"/>
                  </a:lnTo>
                  <a:lnTo>
                    <a:pt x="859942" y="9324"/>
                  </a:lnTo>
                  <a:lnTo>
                    <a:pt x="923280" y="16279"/>
                  </a:lnTo>
                  <a:lnTo>
                    <a:pt x="983200" y="24971"/>
                  </a:lnTo>
                  <a:lnTo>
                    <a:pt x="1039306" y="35289"/>
                  </a:lnTo>
                  <a:lnTo>
                    <a:pt x="1091197" y="47121"/>
                  </a:lnTo>
                  <a:lnTo>
                    <a:pt x="1138477" y="60356"/>
                  </a:lnTo>
                  <a:lnTo>
                    <a:pt x="1180745" y="74881"/>
                  </a:lnTo>
                  <a:lnTo>
                    <a:pt x="1217604" y="90585"/>
                  </a:lnTo>
                  <a:lnTo>
                    <a:pt x="1273500" y="125085"/>
                  </a:lnTo>
                  <a:lnTo>
                    <a:pt x="1302975" y="162961"/>
                  </a:lnTo>
                  <a:lnTo>
                    <a:pt x="1306809" y="182887"/>
                  </a:lnTo>
                  <a:lnTo>
                    <a:pt x="1302975" y="202815"/>
                  </a:lnTo>
                  <a:lnTo>
                    <a:pt x="1273500" y="240695"/>
                  </a:lnTo>
                  <a:lnTo>
                    <a:pt x="1217604" y="275195"/>
                  </a:lnTo>
                  <a:lnTo>
                    <a:pt x="1180745" y="290899"/>
                  </a:lnTo>
                  <a:lnTo>
                    <a:pt x="1138477" y="305424"/>
                  </a:lnTo>
                  <a:lnTo>
                    <a:pt x="1091197" y="318658"/>
                  </a:lnTo>
                  <a:lnTo>
                    <a:pt x="1039306" y="330489"/>
                  </a:lnTo>
                  <a:lnTo>
                    <a:pt x="983200" y="340806"/>
                  </a:lnTo>
                  <a:lnTo>
                    <a:pt x="923280" y="349497"/>
                  </a:lnTo>
                  <a:lnTo>
                    <a:pt x="859942" y="356451"/>
                  </a:lnTo>
                  <a:lnTo>
                    <a:pt x="793586" y="361556"/>
                  </a:lnTo>
                  <a:lnTo>
                    <a:pt x="724611" y="364701"/>
                  </a:lnTo>
                  <a:lnTo>
                    <a:pt x="653415" y="365775"/>
                  </a:lnTo>
                  <a:lnTo>
                    <a:pt x="582218" y="364701"/>
                  </a:lnTo>
                  <a:lnTo>
                    <a:pt x="513242" y="361556"/>
                  </a:lnTo>
                  <a:lnTo>
                    <a:pt x="446885" y="356451"/>
                  </a:lnTo>
                  <a:lnTo>
                    <a:pt x="383547" y="349497"/>
                  </a:lnTo>
                  <a:lnTo>
                    <a:pt x="323624" y="340806"/>
                  </a:lnTo>
                  <a:lnTo>
                    <a:pt x="267517" y="330489"/>
                  </a:lnTo>
                  <a:lnTo>
                    <a:pt x="215623" y="318658"/>
                  </a:lnTo>
                  <a:lnTo>
                    <a:pt x="168342" y="305424"/>
                  </a:lnTo>
                  <a:lnTo>
                    <a:pt x="126071" y="290899"/>
                  </a:lnTo>
                  <a:lnTo>
                    <a:pt x="89210" y="275195"/>
                  </a:lnTo>
                  <a:lnTo>
                    <a:pt x="33311" y="240695"/>
                  </a:lnTo>
                  <a:lnTo>
                    <a:pt x="3834" y="202815"/>
                  </a:lnTo>
                  <a:lnTo>
                    <a:pt x="0" y="182887"/>
                  </a:lnTo>
                  <a:close/>
                </a:path>
              </a:pathLst>
            </a:custGeom>
            <a:ln w="527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1"/>
          <p:cNvSpPr txBox="1"/>
          <p:nvPr/>
        </p:nvSpPr>
        <p:spPr>
          <a:xfrm>
            <a:off x="1814324" y="4290990"/>
            <a:ext cx="50038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00" dirty="0">
                <a:solidFill>
                  <a:srgbClr val="1F487C"/>
                </a:solidFill>
                <a:latin typeface="Times New Roman"/>
                <a:cs typeface="Times New Roman"/>
              </a:rPr>
              <a:t>Salgın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26" name="object 22"/>
          <p:cNvGrpSpPr/>
          <p:nvPr/>
        </p:nvGrpSpPr>
        <p:grpSpPr>
          <a:xfrm>
            <a:off x="2716187" y="4236770"/>
            <a:ext cx="1532890" cy="572135"/>
            <a:chOff x="2716187" y="4236770"/>
            <a:chExt cx="1532890" cy="572135"/>
          </a:xfrm>
        </p:grpSpPr>
        <p:sp>
          <p:nvSpPr>
            <p:cNvPr id="27" name="object 23"/>
            <p:cNvSpPr/>
            <p:nvPr/>
          </p:nvSpPr>
          <p:spPr>
            <a:xfrm>
              <a:off x="3833986" y="4236770"/>
              <a:ext cx="415290" cy="257175"/>
            </a:xfrm>
            <a:custGeom>
              <a:avLst/>
              <a:gdLst/>
              <a:ahLst/>
              <a:cxnLst/>
              <a:rect l="l" t="t" r="r" b="b"/>
              <a:pathLst>
                <a:path w="415289" h="257175">
                  <a:moveTo>
                    <a:pt x="378585" y="98205"/>
                  </a:moveTo>
                  <a:lnTo>
                    <a:pt x="0" y="98205"/>
                  </a:lnTo>
                  <a:lnTo>
                    <a:pt x="0" y="256548"/>
                  </a:lnTo>
                  <a:lnTo>
                    <a:pt x="10469" y="256548"/>
                  </a:lnTo>
                  <a:lnTo>
                    <a:pt x="10469" y="104987"/>
                  </a:lnTo>
                  <a:lnTo>
                    <a:pt x="5234" y="104987"/>
                  </a:lnTo>
                  <a:lnTo>
                    <a:pt x="10469" y="101596"/>
                  </a:lnTo>
                  <a:lnTo>
                    <a:pt x="378585" y="101596"/>
                  </a:lnTo>
                  <a:lnTo>
                    <a:pt x="378585" y="98205"/>
                  </a:lnTo>
                  <a:close/>
                </a:path>
                <a:path w="415289" h="257175">
                  <a:moveTo>
                    <a:pt x="10469" y="101596"/>
                  </a:moveTo>
                  <a:lnTo>
                    <a:pt x="5234" y="104987"/>
                  </a:lnTo>
                  <a:lnTo>
                    <a:pt x="10469" y="104987"/>
                  </a:lnTo>
                  <a:lnTo>
                    <a:pt x="10469" y="101596"/>
                  </a:lnTo>
                  <a:close/>
                </a:path>
                <a:path w="415289" h="257175">
                  <a:moveTo>
                    <a:pt x="388845" y="98205"/>
                  </a:moveTo>
                  <a:lnTo>
                    <a:pt x="383820" y="98205"/>
                  </a:lnTo>
                  <a:lnTo>
                    <a:pt x="378585" y="101596"/>
                  </a:lnTo>
                  <a:lnTo>
                    <a:pt x="10469" y="101596"/>
                  </a:lnTo>
                  <a:lnTo>
                    <a:pt x="10469" y="104987"/>
                  </a:lnTo>
                  <a:lnTo>
                    <a:pt x="388845" y="104987"/>
                  </a:lnTo>
                  <a:lnTo>
                    <a:pt x="388845" y="98205"/>
                  </a:lnTo>
                  <a:close/>
                </a:path>
                <a:path w="415289" h="257175">
                  <a:moveTo>
                    <a:pt x="388845" y="33870"/>
                  </a:moveTo>
                  <a:lnTo>
                    <a:pt x="378585" y="33870"/>
                  </a:lnTo>
                  <a:lnTo>
                    <a:pt x="378585" y="101596"/>
                  </a:lnTo>
                  <a:lnTo>
                    <a:pt x="383820" y="98205"/>
                  </a:lnTo>
                  <a:lnTo>
                    <a:pt x="388845" y="98205"/>
                  </a:lnTo>
                  <a:lnTo>
                    <a:pt x="388845" y="33870"/>
                  </a:lnTo>
                  <a:close/>
                </a:path>
                <a:path w="415289" h="257175">
                  <a:moveTo>
                    <a:pt x="383820" y="0"/>
                  </a:moveTo>
                  <a:lnTo>
                    <a:pt x="352620" y="40638"/>
                  </a:lnTo>
                  <a:lnTo>
                    <a:pt x="378585" y="40638"/>
                  </a:lnTo>
                  <a:lnTo>
                    <a:pt x="378585" y="33870"/>
                  </a:lnTo>
                  <a:lnTo>
                    <a:pt x="409648" y="33870"/>
                  </a:lnTo>
                  <a:lnTo>
                    <a:pt x="383820" y="0"/>
                  </a:lnTo>
                  <a:close/>
                </a:path>
                <a:path w="415289" h="257175">
                  <a:moveTo>
                    <a:pt x="409648" y="33870"/>
                  </a:moveTo>
                  <a:lnTo>
                    <a:pt x="388845" y="33870"/>
                  </a:lnTo>
                  <a:lnTo>
                    <a:pt x="388845" y="40638"/>
                  </a:lnTo>
                  <a:lnTo>
                    <a:pt x="414810" y="40638"/>
                  </a:lnTo>
                  <a:lnTo>
                    <a:pt x="409648" y="338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4"/>
            <p:cNvSpPr/>
            <p:nvPr/>
          </p:nvSpPr>
          <p:spPr>
            <a:xfrm>
              <a:off x="2719045" y="4439977"/>
              <a:ext cx="1306830" cy="366395"/>
            </a:xfrm>
            <a:custGeom>
              <a:avLst/>
              <a:gdLst/>
              <a:ahLst/>
              <a:cxnLst/>
              <a:rect l="l" t="t" r="r" b="b"/>
              <a:pathLst>
                <a:path w="1306829" h="366395">
                  <a:moveTo>
                    <a:pt x="0" y="182887"/>
                  </a:moveTo>
                  <a:lnTo>
                    <a:pt x="15075" y="143653"/>
                  </a:lnTo>
                  <a:lnTo>
                    <a:pt x="58174" y="107351"/>
                  </a:lnTo>
                  <a:lnTo>
                    <a:pt x="126103" y="74875"/>
                  </a:lnTo>
                  <a:lnTo>
                    <a:pt x="168380" y="60350"/>
                  </a:lnTo>
                  <a:lnTo>
                    <a:pt x="215668" y="47117"/>
                  </a:lnTo>
                  <a:lnTo>
                    <a:pt x="267566" y="35285"/>
                  </a:lnTo>
                  <a:lnTo>
                    <a:pt x="323677" y="24968"/>
                  </a:lnTo>
                  <a:lnTo>
                    <a:pt x="383600" y="16277"/>
                  </a:lnTo>
                  <a:lnTo>
                    <a:pt x="446936" y="9323"/>
                  </a:lnTo>
                  <a:lnTo>
                    <a:pt x="513287" y="4218"/>
                  </a:lnTo>
                  <a:lnTo>
                    <a:pt x="582253" y="1073"/>
                  </a:lnTo>
                  <a:lnTo>
                    <a:pt x="653436" y="0"/>
                  </a:lnTo>
                  <a:lnTo>
                    <a:pt x="724616" y="1073"/>
                  </a:lnTo>
                  <a:lnTo>
                    <a:pt x="793578" y="4218"/>
                  </a:lnTo>
                  <a:lnTo>
                    <a:pt x="859922" y="9323"/>
                  </a:lnTo>
                  <a:lnTo>
                    <a:pt x="923250" y="16277"/>
                  </a:lnTo>
                  <a:lnTo>
                    <a:pt x="983162" y="24968"/>
                  </a:lnTo>
                  <a:lnTo>
                    <a:pt x="1039261" y="35285"/>
                  </a:lnTo>
                  <a:lnTo>
                    <a:pt x="1091147" y="47117"/>
                  </a:lnTo>
                  <a:lnTo>
                    <a:pt x="1138422" y="60350"/>
                  </a:lnTo>
                  <a:lnTo>
                    <a:pt x="1180688" y="74875"/>
                  </a:lnTo>
                  <a:lnTo>
                    <a:pt x="1217544" y="90579"/>
                  </a:lnTo>
                  <a:lnTo>
                    <a:pt x="1273438" y="125079"/>
                  </a:lnTo>
                  <a:lnTo>
                    <a:pt x="1302913" y="162959"/>
                  </a:lnTo>
                  <a:lnTo>
                    <a:pt x="1306746" y="182887"/>
                  </a:lnTo>
                  <a:lnTo>
                    <a:pt x="1302913" y="202815"/>
                  </a:lnTo>
                  <a:lnTo>
                    <a:pt x="1273438" y="240695"/>
                  </a:lnTo>
                  <a:lnTo>
                    <a:pt x="1217544" y="275195"/>
                  </a:lnTo>
                  <a:lnTo>
                    <a:pt x="1180688" y="290899"/>
                  </a:lnTo>
                  <a:lnTo>
                    <a:pt x="1138422" y="305424"/>
                  </a:lnTo>
                  <a:lnTo>
                    <a:pt x="1091147" y="318658"/>
                  </a:lnTo>
                  <a:lnTo>
                    <a:pt x="1039261" y="330489"/>
                  </a:lnTo>
                  <a:lnTo>
                    <a:pt x="983162" y="340806"/>
                  </a:lnTo>
                  <a:lnTo>
                    <a:pt x="923250" y="349497"/>
                  </a:lnTo>
                  <a:lnTo>
                    <a:pt x="859922" y="356451"/>
                  </a:lnTo>
                  <a:lnTo>
                    <a:pt x="793578" y="361556"/>
                  </a:lnTo>
                  <a:lnTo>
                    <a:pt x="724616" y="364701"/>
                  </a:lnTo>
                  <a:lnTo>
                    <a:pt x="653436" y="365775"/>
                  </a:lnTo>
                  <a:lnTo>
                    <a:pt x="582253" y="364701"/>
                  </a:lnTo>
                  <a:lnTo>
                    <a:pt x="513287" y="361556"/>
                  </a:lnTo>
                  <a:lnTo>
                    <a:pt x="446936" y="356451"/>
                  </a:lnTo>
                  <a:lnTo>
                    <a:pt x="383600" y="349497"/>
                  </a:lnTo>
                  <a:lnTo>
                    <a:pt x="323677" y="340806"/>
                  </a:lnTo>
                  <a:lnTo>
                    <a:pt x="267566" y="330489"/>
                  </a:lnTo>
                  <a:lnTo>
                    <a:pt x="215668" y="318658"/>
                  </a:lnTo>
                  <a:lnTo>
                    <a:pt x="168380" y="305424"/>
                  </a:lnTo>
                  <a:lnTo>
                    <a:pt x="126103" y="290899"/>
                  </a:lnTo>
                  <a:lnTo>
                    <a:pt x="89234" y="275195"/>
                  </a:lnTo>
                  <a:lnTo>
                    <a:pt x="33321" y="240695"/>
                  </a:lnTo>
                  <a:lnTo>
                    <a:pt x="3835" y="202815"/>
                  </a:lnTo>
                  <a:lnTo>
                    <a:pt x="0" y="182887"/>
                  </a:lnTo>
                  <a:close/>
                </a:path>
              </a:pathLst>
            </a:custGeom>
            <a:ln w="527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5"/>
          <p:cNvSpPr txBox="1"/>
          <p:nvPr/>
        </p:nvSpPr>
        <p:spPr>
          <a:xfrm>
            <a:off x="3142011" y="4534822"/>
            <a:ext cx="45910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25" dirty="0">
                <a:solidFill>
                  <a:srgbClr val="1F487C"/>
                </a:solidFill>
                <a:latin typeface="Times New Roman"/>
                <a:cs typeface="Times New Roman"/>
              </a:rPr>
              <a:t>İhmal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30" name="object 26"/>
          <p:cNvGrpSpPr/>
          <p:nvPr/>
        </p:nvGrpSpPr>
        <p:grpSpPr>
          <a:xfrm>
            <a:off x="4422594" y="2567660"/>
            <a:ext cx="2842260" cy="2007235"/>
            <a:chOff x="4422594" y="2567660"/>
            <a:chExt cx="2842260" cy="2007235"/>
          </a:xfrm>
        </p:grpSpPr>
        <p:sp>
          <p:nvSpPr>
            <p:cNvPr id="31" name="object 27"/>
            <p:cNvSpPr/>
            <p:nvPr/>
          </p:nvSpPr>
          <p:spPr>
            <a:xfrm>
              <a:off x="4422594" y="4243539"/>
              <a:ext cx="1532890" cy="331470"/>
            </a:xfrm>
            <a:custGeom>
              <a:avLst/>
              <a:gdLst/>
              <a:ahLst/>
              <a:cxnLst/>
              <a:rect l="l" t="t" r="r" b="b"/>
              <a:pathLst>
                <a:path w="1532889" h="331470">
                  <a:moveTo>
                    <a:pt x="1522088" y="138857"/>
                  </a:moveTo>
                  <a:lnTo>
                    <a:pt x="1522088" y="331057"/>
                  </a:lnTo>
                  <a:lnTo>
                    <a:pt x="1532348" y="331057"/>
                  </a:lnTo>
                  <a:lnTo>
                    <a:pt x="1532348" y="142249"/>
                  </a:lnTo>
                  <a:lnTo>
                    <a:pt x="1527113" y="142249"/>
                  </a:lnTo>
                  <a:lnTo>
                    <a:pt x="1522088" y="138857"/>
                  </a:lnTo>
                  <a:close/>
                </a:path>
                <a:path w="1532889" h="331470">
                  <a:moveTo>
                    <a:pt x="36225" y="33870"/>
                  </a:moveTo>
                  <a:lnTo>
                    <a:pt x="25964" y="33870"/>
                  </a:lnTo>
                  <a:lnTo>
                    <a:pt x="25964" y="142248"/>
                  </a:lnTo>
                  <a:lnTo>
                    <a:pt x="1522088" y="142249"/>
                  </a:lnTo>
                  <a:lnTo>
                    <a:pt x="1522088" y="138857"/>
                  </a:lnTo>
                  <a:lnTo>
                    <a:pt x="36225" y="138857"/>
                  </a:lnTo>
                  <a:lnTo>
                    <a:pt x="31199" y="135466"/>
                  </a:lnTo>
                  <a:lnTo>
                    <a:pt x="36225" y="135466"/>
                  </a:lnTo>
                  <a:lnTo>
                    <a:pt x="36225" y="33870"/>
                  </a:lnTo>
                  <a:close/>
                </a:path>
                <a:path w="1532889" h="331470">
                  <a:moveTo>
                    <a:pt x="1532348" y="135466"/>
                  </a:moveTo>
                  <a:lnTo>
                    <a:pt x="36225" y="135466"/>
                  </a:lnTo>
                  <a:lnTo>
                    <a:pt x="36225" y="138857"/>
                  </a:lnTo>
                  <a:lnTo>
                    <a:pt x="1522088" y="138857"/>
                  </a:lnTo>
                  <a:lnTo>
                    <a:pt x="1527113" y="142249"/>
                  </a:lnTo>
                  <a:lnTo>
                    <a:pt x="1532348" y="142249"/>
                  </a:lnTo>
                  <a:lnTo>
                    <a:pt x="1532348" y="135466"/>
                  </a:lnTo>
                  <a:close/>
                </a:path>
                <a:path w="1532889" h="331470">
                  <a:moveTo>
                    <a:pt x="36225" y="135466"/>
                  </a:moveTo>
                  <a:lnTo>
                    <a:pt x="31199" y="135466"/>
                  </a:lnTo>
                  <a:lnTo>
                    <a:pt x="36225" y="138857"/>
                  </a:lnTo>
                  <a:lnTo>
                    <a:pt x="36225" y="135466"/>
                  </a:lnTo>
                  <a:close/>
                </a:path>
                <a:path w="1532889" h="331470">
                  <a:moveTo>
                    <a:pt x="31199" y="0"/>
                  </a:moveTo>
                  <a:lnTo>
                    <a:pt x="0" y="40638"/>
                  </a:lnTo>
                  <a:lnTo>
                    <a:pt x="25964" y="40638"/>
                  </a:lnTo>
                  <a:lnTo>
                    <a:pt x="25964" y="33870"/>
                  </a:lnTo>
                  <a:lnTo>
                    <a:pt x="57028" y="33870"/>
                  </a:lnTo>
                  <a:lnTo>
                    <a:pt x="31199" y="0"/>
                  </a:lnTo>
                  <a:close/>
                </a:path>
                <a:path w="1532889" h="331470">
                  <a:moveTo>
                    <a:pt x="57028" y="33870"/>
                  </a:moveTo>
                  <a:lnTo>
                    <a:pt x="36225" y="33870"/>
                  </a:lnTo>
                  <a:lnTo>
                    <a:pt x="36225" y="40638"/>
                  </a:lnTo>
                  <a:lnTo>
                    <a:pt x="62190" y="40638"/>
                  </a:lnTo>
                  <a:lnTo>
                    <a:pt x="57028" y="338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8"/>
            <p:cNvSpPr/>
            <p:nvPr/>
          </p:nvSpPr>
          <p:spPr>
            <a:xfrm>
              <a:off x="5768372" y="2570518"/>
              <a:ext cx="1493520" cy="325120"/>
            </a:xfrm>
            <a:custGeom>
              <a:avLst/>
              <a:gdLst/>
              <a:ahLst/>
              <a:cxnLst/>
              <a:rect l="l" t="t" r="r" b="b"/>
              <a:pathLst>
                <a:path w="1493520" h="325119">
                  <a:moveTo>
                    <a:pt x="0" y="162445"/>
                  </a:moveTo>
                  <a:lnTo>
                    <a:pt x="29816" y="116847"/>
                  </a:lnTo>
                  <a:lnTo>
                    <a:pt x="80218" y="89117"/>
                  </a:lnTo>
                  <a:lnTo>
                    <a:pt x="152123" y="64158"/>
                  </a:lnTo>
                  <a:lnTo>
                    <a:pt x="195358" y="52887"/>
                  </a:lnTo>
                  <a:lnTo>
                    <a:pt x="243032" y="42514"/>
                  </a:lnTo>
                  <a:lnTo>
                    <a:pt x="294831" y="33106"/>
                  </a:lnTo>
                  <a:lnTo>
                    <a:pt x="350444" y="24732"/>
                  </a:lnTo>
                  <a:lnTo>
                    <a:pt x="409557" y="17458"/>
                  </a:lnTo>
                  <a:lnTo>
                    <a:pt x="471859" y="11355"/>
                  </a:lnTo>
                  <a:lnTo>
                    <a:pt x="537037" y="6489"/>
                  </a:lnTo>
                  <a:lnTo>
                    <a:pt x="604778" y="2929"/>
                  </a:lnTo>
                  <a:lnTo>
                    <a:pt x="674770" y="743"/>
                  </a:lnTo>
                  <a:lnTo>
                    <a:pt x="746700" y="0"/>
                  </a:lnTo>
                  <a:lnTo>
                    <a:pt x="818598" y="743"/>
                  </a:lnTo>
                  <a:lnTo>
                    <a:pt x="888565" y="2929"/>
                  </a:lnTo>
                  <a:lnTo>
                    <a:pt x="956288" y="6489"/>
                  </a:lnTo>
                  <a:lnTo>
                    <a:pt x="1021455" y="11355"/>
                  </a:lnTo>
                  <a:lnTo>
                    <a:pt x="1083751" y="17459"/>
                  </a:lnTo>
                  <a:lnTo>
                    <a:pt x="1142864" y="24732"/>
                  </a:lnTo>
                  <a:lnTo>
                    <a:pt x="1198480" y="33106"/>
                  </a:lnTo>
                  <a:lnTo>
                    <a:pt x="1250286" y="42514"/>
                  </a:lnTo>
                  <a:lnTo>
                    <a:pt x="1297968" y="52887"/>
                  </a:lnTo>
                  <a:lnTo>
                    <a:pt x="1341214" y="64158"/>
                  </a:lnTo>
                  <a:lnTo>
                    <a:pt x="1379711" y="76257"/>
                  </a:lnTo>
                  <a:lnTo>
                    <a:pt x="1441201" y="102670"/>
                  </a:lnTo>
                  <a:lnTo>
                    <a:pt x="1479933" y="131581"/>
                  </a:lnTo>
                  <a:lnTo>
                    <a:pt x="1493401" y="162445"/>
                  </a:lnTo>
                  <a:lnTo>
                    <a:pt x="1489982" y="178110"/>
                  </a:lnTo>
                  <a:lnTo>
                    <a:pt x="1463569" y="208103"/>
                  </a:lnTo>
                  <a:lnTo>
                    <a:pt x="1413144" y="235861"/>
                  </a:lnTo>
                  <a:lnTo>
                    <a:pt x="1341214" y="260841"/>
                  </a:lnTo>
                  <a:lnTo>
                    <a:pt x="1297968" y="272118"/>
                  </a:lnTo>
                  <a:lnTo>
                    <a:pt x="1250286" y="282498"/>
                  </a:lnTo>
                  <a:lnTo>
                    <a:pt x="1198480" y="291910"/>
                  </a:lnTo>
                  <a:lnTo>
                    <a:pt x="1142864" y="300288"/>
                  </a:lnTo>
                  <a:lnTo>
                    <a:pt x="1083751" y="307564"/>
                  </a:lnTo>
                  <a:lnTo>
                    <a:pt x="1021455" y="313669"/>
                  </a:lnTo>
                  <a:lnTo>
                    <a:pt x="956288" y="318536"/>
                  </a:lnTo>
                  <a:lnTo>
                    <a:pt x="888565" y="322097"/>
                  </a:lnTo>
                  <a:lnTo>
                    <a:pt x="818598" y="324283"/>
                  </a:lnTo>
                  <a:lnTo>
                    <a:pt x="746700" y="325027"/>
                  </a:lnTo>
                  <a:lnTo>
                    <a:pt x="674770" y="324283"/>
                  </a:lnTo>
                  <a:lnTo>
                    <a:pt x="604778" y="322097"/>
                  </a:lnTo>
                  <a:lnTo>
                    <a:pt x="537037" y="318536"/>
                  </a:lnTo>
                  <a:lnTo>
                    <a:pt x="471859" y="313669"/>
                  </a:lnTo>
                  <a:lnTo>
                    <a:pt x="409557" y="307564"/>
                  </a:lnTo>
                  <a:lnTo>
                    <a:pt x="350444" y="300288"/>
                  </a:lnTo>
                  <a:lnTo>
                    <a:pt x="294831" y="291910"/>
                  </a:lnTo>
                  <a:lnTo>
                    <a:pt x="243032" y="282498"/>
                  </a:lnTo>
                  <a:lnTo>
                    <a:pt x="195358" y="272118"/>
                  </a:lnTo>
                  <a:lnTo>
                    <a:pt x="152123" y="260840"/>
                  </a:lnTo>
                  <a:lnTo>
                    <a:pt x="113639" y="248732"/>
                  </a:lnTo>
                  <a:lnTo>
                    <a:pt x="52172" y="222295"/>
                  </a:lnTo>
                  <a:lnTo>
                    <a:pt x="13459" y="193351"/>
                  </a:lnTo>
                  <a:lnTo>
                    <a:pt x="0" y="162445"/>
                  </a:lnTo>
                  <a:close/>
                </a:path>
              </a:pathLst>
            </a:custGeom>
            <a:ln w="5202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29"/>
          <p:cNvSpPr txBox="1"/>
          <p:nvPr/>
        </p:nvSpPr>
        <p:spPr>
          <a:xfrm>
            <a:off x="5927585" y="2644237"/>
            <a:ext cx="118046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54" dirty="0">
                <a:solidFill>
                  <a:srgbClr val="1F487C"/>
                </a:solidFill>
                <a:latin typeface="Times New Roman"/>
                <a:cs typeface="Times New Roman"/>
              </a:rPr>
              <a:t>Ekonomik</a:t>
            </a:r>
            <a:r>
              <a:rPr sz="950" spc="2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950" spc="204" dirty="0">
                <a:solidFill>
                  <a:srgbClr val="1F487C"/>
                </a:solidFill>
                <a:latin typeface="Times New Roman"/>
                <a:cs typeface="Times New Roman"/>
              </a:rPr>
              <a:t>Kriz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34" name="object 30"/>
          <p:cNvGrpSpPr/>
          <p:nvPr/>
        </p:nvGrpSpPr>
        <p:grpSpPr>
          <a:xfrm>
            <a:off x="5633941" y="2732006"/>
            <a:ext cx="2502535" cy="695325"/>
            <a:chOff x="5633941" y="2732006"/>
            <a:chExt cx="2502535" cy="695325"/>
          </a:xfrm>
        </p:grpSpPr>
        <p:pic>
          <p:nvPicPr>
            <p:cNvPr id="35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33941" y="2732006"/>
              <a:ext cx="139247" cy="244898"/>
            </a:xfrm>
            <a:prstGeom prst="rect">
              <a:avLst/>
            </a:prstGeom>
          </p:spPr>
        </p:pic>
        <p:sp>
          <p:nvSpPr>
            <p:cNvPr id="36" name="object 32"/>
            <p:cNvSpPr/>
            <p:nvPr/>
          </p:nvSpPr>
          <p:spPr>
            <a:xfrm>
              <a:off x="6639453" y="3098738"/>
              <a:ext cx="1494155" cy="325755"/>
            </a:xfrm>
            <a:custGeom>
              <a:avLst/>
              <a:gdLst/>
              <a:ahLst/>
              <a:cxnLst/>
              <a:rect l="l" t="t" r="r" b="b"/>
              <a:pathLst>
                <a:path w="1494154" h="325754">
                  <a:moveTo>
                    <a:pt x="0" y="162581"/>
                  </a:moveTo>
                  <a:lnTo>
                    <a:pt x="29832" y="116972"/>
                  </a:lnTo>
                  <a:lnTo>
                    <a:pt x="80256" y="89225"/>
                  </a:lnTo>
                  <a:lnTo>
                    <a:pt x="152186" y="64244"/>
                  </a:lnTo>
                  <a:lnTo>
                    <a:pt x="195432" y="52962"/>
                  </a:lnTo>
                  <a:lnTo>
                    <a:pt x="243114" y="42577"/>
                  </a:lnTo>
                  <a:lnTo>
                    <a:pt x="294920" y="33157"/>
                  </a:lnTo>
                  <a:lnTo>
                    <a:pt x="350536" y="24771"/>
                  </a:lnTo>
                  <a:lnTo>
                    <a:pt x="409649" y="17487"/>
                  </a:lnTo>
                  <a:lnTo>
                    <a:pt x="471945" y="11374"/>
                  </a:lnTo>
                  <a:lnTo>
                    <a:pt x="537112" y="6500"/>
                  </a:lnTo>
                  <a:lnTo>
                    <a:pt x="604835" y="2934"/>
                  </a:lnTo>
                  <a:lnTo>
                    <a:pt x="674802" y="745"/>
                  </a:lnTo>
                  <a:lnTo>
                    <a:pt x="746700" y="0"/>
                  </a:lnTo>
                  <a:lnTo>
                    <a:pt x="818632" y="745"/>
                  </a:lnTo>
                  <a:lnTo>
                    <a:pt x="888630" y="2934"/>
                  </a:lnTo>
                  <a:lnTo>
                    <a:pt x="956381" y="6500"/>
                  </a:lnTo>
                  <a:lnTo>
                    <a:pt x="1021570" y="11374"/>
                  </a:lnTo>
                  <a:lnTo>
                    <a:pt x="1083887" y="17487"/>
                  </a:lnTo>
                  <a:lnTo>
                    <a:pt x="1143016" y="24771"/>
                  </a:lnTo>
                  <a:lnTo>
                    <a:pt x="1198646" y="33157"/>
                  </a:lnTo>
                  <a:lnTo>
                    <a:pt x="1250464" y="42577"/>
                  </a:lnTo>
                  <a:lnTo>
                    <a:pt x="1298156" y="52962"/>
                  </a:lnTo>
                  <a:lnTo>
                    <a:pt x="1341409" y="64244"/>
                  </a:lnTo>
                  <a:lnTo>
                    <a:pt x="1379911" y="76355"/>
                  </a:lnTo>
                  <a:lnTo>
                    <a:pt x="1441408" y="102787"/>
                  </a:lnTo>
                  <a:lnTo>
                    <a:pt x="1480142" y="131712"/>
                  </a:lnTo>
                  <a:lnTo>
                    <a:pt x="1493610" y="162581"/>
                  </a:lnTo>
                  <a:lnTo>
                    <a:pt x="1490191" y="178246"/>
                  </a:lnTo>
                  <a:lnTo>
                    <a:pt x="1463777" y="208240"/>
                  </a:lnTo>
                  <a:lnTo>
                    <a:pt x="1413348" y="235998"/>
                  </a:lnTo>
                  <a:lnTo>
                    <a:pt x="1341409" y="260977"/>
                  </a:lnTo>
                  <a:lnTo>
                    <a:pt x="1298156" y="272255"/>
                  </a:lnTo>
                  <a:lnTo>
                    <a:pt x="1250464" y="282634"/>
                  </a:lnTo>
                  <a:lnTo>
                    <a:pt x="1198646" y="292047"/>
                  </a:lnTo>
                  <a:lnTo>
                    <a:pt x="1143016" y="300425"/>
                  </a:lnTo>
                  <a:lnTo>
                    <a:pt x="1083887" y="307701"/>
                  </a:lnTo>
                  <a:lnTo>
                    <a:pt x="1021570" y="313806"/>
                  </a:lnTo>
                  <a:lnTo>
                    <a:pt x="956381" y="318673"/>
                  </a:lnTo>
                  <a:lnTo>
                    <a:pt x="888630" y="322233"/>
                  </a:lnTo>
                  <a:lnTo>
                    <a:pt x="818632" y="324419"/>
                  </a:lnTo>
                  <a:lnTo>
                    <a:pt x="746700" y="325163"/>
                  </a:lnTo>
                  <a:lnTo>
                    <a:pt x="674802" y="324419"/>
                  </a:lnTo>
                  <a:lnTo>
                    <a:pt x="604835" y="322233"/>
                  </a:lnTo>
                  <a:lnTo>
                    <a:pt x="537112" y="318673"/>
                  </a:lnTo>
                  <a:lnTo>
                    <a:pt x="471945" y="313806"/>
                  </a:lnTo>
                  <a:lnTo>
                    <a:pt x="409649" y="307701"/>
                  </a:lnTo>
                  <a:lnTo>
                    <a:pt x="350536" y="300425"/>
                  </a:lnTo>
                  <a:lnTo>
                    <a:pt x="294920" y="292047"/>
                  </a:lnTo>
                  <a:lnTo>
                    <a:pt x="243115" y="282634"/>
                  </a:lnTo>
                  <a:lnTo>
                    <a:pt x="195432" y="272255"/>
                  </a:lnTo>
                  <a:lnTo>
                    <a:pt x="152186" y="260977"/>
                  </a:lnTo>
                  <a:lnTo>
                    <a:pt x="113689" y="248869"/>
                  </a:lnTo>
                  <a:lnTo>
                    <a:pt x="52199" y="222432"/>
                  </a:lnTo>
                  <a:lnTo>
                    <a:pt x="13467" y="193488"/>
                  </a:lnTo>
                  <a:lnTo>
                    <a:pt x="0" y="162581"/>
                  </a:lnTo>
                  <a:close/>
                </a:path>
              </a:pathLst>
            </a:custGeom>
            <a:ln w="5202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3"/>
          <p:cNvSpPr txBox="1"/>
          <p:nvPr/>
        </p:nvSpPr>
        <p:spPr>
          <a:xfrm>
            <a:off x="7111083" y="3172867"/>
            <a:ext cx="55308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10" dirty="0">
                <a:solidFill>
                  <a:srgbClr val="1F487C"/>
                </a:solidFill>
                <a:latin typeface="Times New Roman"/>
                <a:cs typeface="Times New Roman"/>
              </a:rPr>
              <a:t>Yangın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38" name="object 34"/>
          <p:cNvGrpSpPr/>
          <p:nvPr/>
        </p:nvGrpSpPr>
        <p:grpSpPr>
          <a:xfrm>
            <a:off x="4832034" y="3542044"/>
            <a:ext cx="1934210" cy="1348105"/>
            <a:chOff x="4832034" y="3542044"/>
            <a:chExt cx="1934210" cy="1348105"/>
          </a:xfrm>
        </p:grpSpPr>
        <p:sp>
          <p:nvSpPr>
            <p:cNvPr id="39" name="object 35"/>
            <p:cNvSpPr/>
            <p:nvPr/>
          </p:nvSpPr>
          <p:spPr>
            <a:xfrm>
              <a:off x="6452882" y="3542044"/>
              <a:ext cx="313055" cy="88265"/>
            </a:xfrm>
            <a:custGeom>
              <a:avLst/>
              <a:gdLst/>
              <a:ahLst/>
              <a:cxnLst/>
              <a:rect l="l" t="t" r="r" b="b"/>
              <a:pathLst>
                <a:path w="313054" h="88264">
                  <a:moveTo>
                    <a:pt x="59604" y="15758"/>
                  </a:moveTo>
                  <a:lnTo>
                    <a:pt x="55716" y="22072"/>
                  </a:lnTo>
                  <a:lnTo>
                    <a:pt x="309066" y="88196"/>
                  </a:lnTo>
                  <a:lnTo>
                    <a:pt x="313044" y="81906"/>
                  </a:lnTo>
                  <a:lnTo>
                    <a:pt x="59604" y="15758"/>
                  </a:lnTo>
                  <a:close/>
                </a:path>
                <a:path w="313054" h="88264">
                  <a:moveTo>
                    <a:pt x="69309" y="0"/>
                  </a:moveTo>
                  <a:lnTo>
                    <a:pt x="0" y="3828"/>
                  </a:lnTo>
                  <a:lnTo>
                    <a:pt x="46066" y="37739"/>
                  </a:lnTo>
                  <a:lnTo>
                    <a:pt x="55716" y="22072"/>
                  </a:lnTo>
                  <a:lnTo>
                    <a:pt x="46066" y="19553"/>
                  </a:lnTo>
                  <a:lnTo>
                    <a:pt x="50045" y="13263"/>
                  </a:lnTo>
                  <a:lnTo>
                    <a:pt x="61140" y="13263"/>
                  </a:lnTo>
                  <a:lnTo>
                    <a:pt x="69309" y="0"/>
                  </a:lnTo>
                  <a:close/>
                </a:path>
                <a:path w="313054" h="88264">
                  <a:moveTo>
                    <a:pt x="50045" y="13263"/>
                  </a:moveTo>
                  <a:lnTo>
                    <a:pt x="46066" y="19553"/>
                  </a:lnTo>
                  <a:lnTo>
                    <a:pt x="55716" y="22072"/>
                  </a:lnTo>
                  <a:lnTo>
                    <a:pt x="59604" y="15758"/>
                  </a:lnTo>
                  <a:lnTo>
                    <a:pt x="50045" y="13263"/>
                  </a:lnTo>
                  <a:close/>
                </a:path>
                <a:path w="313054" h="88264">
                  <a:moveTo>
                    <a:pt x="61140" y="13263"/>
                  </a:moveTo>
                  <a:lnTo>
                    <a:pt x="50045" y="13263"/>
                  </a:lnTo>
                  <a:lnTo>
                    <a:pt x="59604" y="15758"/>
                  </a:lnTo>
                  <a:lnTo>
                    <a:pt x="61140" y="132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6"/>
            <p:cNvSpPr/>
            <p:nvPr/>
          </p:nvSpPr>
          <p:spPr>
            <a:xfrm>
              <a:off x="4834892" y="4521254"/>
              <a:ext cx="1306830" cy="366395"/>
            </a:xfrm>
            <a:custGeom>
              <a:avLst/>
              <a:gdLst/>
              <a:ahLst/>
              <a:cxnLst/>
              <a:rect l="l" t="t" r="r" b="b"/>
              <a:pathLst>
                <a:path w="1306829" h="366395">
                  <a:moveTo>
                    <a:pt x="0" y="182887"/>
                  </a:moveTo>
                  <a:lnTo>
                    <a:pt x="15069" y="143653"/>
                  </a:lnTo>
                  <a:lnTo>
                    <a:pt x="58152" y="107351"/>
                  </a:lnTo>
                  <a:lnTo>
                    <a:pt x="126058" y="74875"/>
                  </a:lnTo>
                  <a:lnTo>
                    <a:pt x="168324" y="60350"/>
                  </a:lnTo>
                  <a:lnTo>
                    <a:pt x="215599" y="47117"/>
                  </a:lnTo>
                  <a:lnTo>
                    <a:pt x="267485" y="35285"/>
                  </a:lnTo>
                  <a:lnTo>
                    <a:pt x="323584" y="24968"/>
                  </a:lnTo>
                  <a:lnTo>
                    <a:pt x="383496" y="16277"/>
                  </a:lnTo>
                  <a:lnTo>
                    <a:pt x="446824" y="9323"/>
                  </a:lnTo>
                  <a:lnTo>
                    <a:pt x="513168" y="4218"/>
                  </a:lnTo>
                  <a:lnTo>
                    <a:pt x="582129" y="1073"/>
                  </a:lnTo>
                  <a:lnTo>
                    <a:pt x="653310" y="0"/>
                  </a:lnTo>
                  <a:lnTo>
                    <a:pt x="724530" y="1073"/>
                  </a:lnTo>
                  <a:lnTo>
                    <a:pt x="793526" y="4218"/>
                  </a:lnTo>
                  <a:lnTo>
                    <a:pt x="859899" y="9323"/>
                  </a:lnTo>
                  <a:lnTo>
                    <a:pt x="923251" y="16277"/>
                  </a:lnTo>
                  <a:lnTo>
                    <a:pt x="983184" y="24968"/>
                  </a:lnTo>
                  <a:lnTo>
                    <a:pt x="1039299" y="35285"/>
                  </a:lnTo>
                  <a:lnTo>
                    <a:pt x="1091199" y="47117"/>
                  </a:lnTo>
                  <a:lnTo>
                    <a:pt x="1138485" y="60350"/>
                  </a:lnTo>
                  <a:lnTo>
                    <a:pt x="1180758" y="74875"/>
                  </a:lnTo>
                  <a:lnTo>
                    <a:pt x="1217620" y="90579"/>
                  </a:lnTo>
                  <a:lnTo>
                    <a:pt x="1273520" y="125079"/>
                  </a:lnTo>
                  <a:lnTo>
                    <a:pt x="1302996" y="162959"/>
                  </a:lnTo>
                  <a:lnTo>
                    <a:pt x="1306830" y="182887"/>
                  </a:lnTo>
                  <a:lnTo>
                    <a:pt x="1302996" y="202815"/>
                  </a:lnTo>
                  <a:lnTo>
                    <a:pt x="1273520" y="240695"/>
                  </a:lnTo>
                  <a:lnTo>
                    <a:pt x="1217620" y="275195"/>
                  </a:lnTo>
                  <a:lnTo>
                    <a:pt x="1180758" y="290899"/>
                  </a:lnTo>
                  <a:lnTo>
                    <a:pt x="1138485" y="305424"/>
                  </a:lnTo>
                  <a:lnTo>
                    <a:pt x="1091199" y="318658"/>
                  </a:lnTo>
                  <a:lnTo>
                    <a:pt x="1039299" y="330489"/>
                  </a:lnTo>
                  <a:lnTo>
                    <a:pt x="983184" y="340806"/>
                  </a:lnTo>
                  <a:lnTo>
                    <a:pt x="923251" y="349497"/>
                  </a:lnTo>
                  <a:lnTo>
                    <a:pt x="859899" y="356451"/>
                  </a:lnTo>
                  <a:lnTo>
                    <a:pt x="793526" y="361556"/>
                  </a:lnTo>
                  <a:lnTo>
                    <a:pt x="724530" y="364701"/>
                  </a:lnTo>
                  <a:lnTo>
                    <a:pt x="653310" y="365775"/>
                  </a:lnTo>
                  <a:lnTo>
                    <a:pt x="582129" y="364701"/>
                  </a:lnTo>
                  <a:lnTo>
                    <a:pt x="513168" y="361556"/>
                  </a:lnTo>
                  <a:lnTo>
                    <a:pt x="446824" y="356451"/>
                  </a:lnTo>
                  <a:lnTo>
                    <a:pt x="383496" y="349497"/>
                  </a:lnTo>
                  <a:lnTo>
                    <a:pt x="323584" y="340806"/>
                  </a:lnTo>
                  <a:lnTo>
                    <a:pt x="267485" y="330489"/>
                  </a:lnTo>
                  <a:lnTo>
                    <a:pt x="215599" y="318658"/>
                  </a:lnTo>
                  <a:lnTo>
                    <a:pt x="168324" y="305424"/>
                  </a:lnTo>
                  <a:lnTo>
                    <a:pt x="126058" y="290899"/>
                  </a:lnTo>
                  <a:lnTo>
                    <a:pt x="89202" y="275195"/>
                  </a:lnTo>
                  <a:lnTo>
                    <a:pt x="33308" y="240695"/>
                  </a:lnTo>
                  <a:lnTo>
                    <a:pt x="3833" y="202815"/>
                  </a:lnTo>
                  <a:lnTo>
                    <a:pt x="0" y="182887"/>
                  </a:lnTo>
                  <a:close/>
                </a:path>
              </a:pathLst>
            </a:custGeom>
            <a:ln w="5276">
              <a:solidFill>
                <a:srgbClr val="99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37"/>
          <p:cNvSpPr txBox="1"/>
          <p:nvPr/>
        </p:nvSpPr>
        <p:spPr>
          <a:xfrm>
            <a:off x="5336255" y="4616208"/>
            <a:ext cx="30480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225" dirty="0">
                <a:solidFill>
                  <a:srgbClr val="1F487C"/>
                </a:solidFill>
                <a:latin typeface="Times New Roman"/>
                <a:cs typeface="Times New Roman"/>
              </a:rPr>
              <a:t>Suç</a:t>
            </a:r>
            <a:endParaRPr sz="95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45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 KARŞISINDA İNSAN DAVRANIŞI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381000" y="1482247"/>
            <a:ext cx="7845469" cy="4161849"/>
          </a:xfrm>
          <a:custGeom>
            <a:avLst/>
            <a:gdLst/>
            <a:ahLst/>
            <a:cxnLst/>
            <a:rect l="l" t="t" r="r" b="b"/>
            <a:pathLst>
              <a:path w="7848600" h="3323590">
                <a:moveTo>
                  <a:pt x="7848419" y="0"/>
                </a:moveTo>
                <a:lnTo>
                  <a:pt x="0" y="0"/>
                </a:lnTo>
                <a:lnTo>
                  <a:pt x="0" y="3323226"/>
                </a:lnTo>
                <a:lnTo>
                  <a:pt x="7848419" y="3323226"/>
                </a:lnTo>
                <a:lnTo>
                  <a:pt x="78484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 txBox="1"/>
          <p:nvPr/>
        </p:nvSpPr>
        <p:spPr>
          <a:xfrm>
            <a:off x="1500521" y="2444039"/>
            <a:ext cx="4983480" cy="514984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7940">
              <a:lnSpc>
                <a:spcPct val="100000"/>
              </a:lnSpc>
              <a:spcBef>
                <a:spcPts val="819"/>
              </a:spcBef>
            </a:pPr>
            <a:r>
              <a:rPr sz="1150" b="1" u="sng" spc="5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RİSK</a:t>
            </a:r>
            <a:r>
              <a:rPr sz="1150" b="1" u="sng" spc="2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50" b="1" u="sng" spc="5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KARŞISINDA</a:t>
            </a:r>
            <a:r>
              <a:rPr sz="1150" b="1" u="sng" spc="2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50" b="1" u="sng" spc="5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İNSANIN</a:t>
            </a:r>
            <a:r>
              <a:rPr sz="1150" b="1" u="sng" spc="3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50" b="1" u="sng" spc="50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DAVRANIŞI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5"/>
              </a:spcBef>
            </a:pPr>
            <a:r>
              <a:rPr sz="950" spc="380" dirty="0">
                <a:latin typeface="Arial"/>
                <a:cs typeface="Arial"/>
              </a:rPr>
              <a:t>Örnek: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370" dirty="0">
                <a:latin typeface="Arial"/>
                <a:cs typeface="Arial"/>
              </a:rPr>
              <a:t>Evin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spc="395" dirty="0">
                <a:latin typeface="Arial"/>
                <a:cs typeface="Arial"/>
              </a:rPr>
              <a:t>yanması</a:t>
            </a:r>
            <a:endParaRPr sz="950" dirty="0">
              <a:latin typeface="Arial"/>
              <a:cs typeface="Arial"/>
            </a:endParaRPr>
          </a:p>
        </p:txBody>
      </p:sp>
      <p:pic>
        <p:nvPicPr>
          <p:cNvPr id="9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9298" y="3234174"/>
            <a:ext cx="1537013" cy="757654"/>
          </a:xfrm>
          <a:prstGeom prst="rect">
            <a:avLst/>
          </a:prstGeom>
        </p:spPr>
      </p:pic>
      <p:sp>
        <p:nvSpPr>
          <p:cNvPr id="10" name="object 7"/>
          <p:cNvSpPr txBox="1"/>
          <p:nvPr/>
        </p:nvSpPr>
        <p:spPr>
          <a:xfrm>
            <a:off x="1810520" y="3538263"/>
            <a:ext cx="70485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250" b="1" spc="570" dirty="0">
                <a:latin typeface="Times New Roman"/>
                <a:cs typeface="Times New Roman"/>
              </a:rPr>
              <a:t>RİSK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1" name="object 8"/>
          <p:cNvSpPr/>
          <p:nvPr/>
        </p:nvSpPr>
        <p:spPr>
          <a:xfrm>
            <a:off x="2647893" y="4778463"/>
            <a:ext cx="1112520" cy="407034"/>
          </a:xfrm>
          <a:custGeom>
            <a:avLst/>
            <a:gdLst/>
            <a:ahLst/>
            <a:cxnLst/>
            <a:rect l="l" t="t" r="r" b="b"/>
            <a:pathLst>
              <a:path w="1112520" h="407035">
                <a:moveTo>
                  <a:pt x="0" y="406476"/>
                </a:moveTo>
                <a:lnTo>
                  <a:pt x="1112366" y="406476"/>
                </a:lnTo>
                <a:lnTo>
                  <a:pt x="1112366" y="0"/>
                </a:lnTo>
                <a:lnTo>
                  <a:pt x="0" y="0"/>
                </a:lnTo>
                <a:lnTo>
                  <a:pt x="0" y="406476"/>
                </a:lnTo>
                <a:close/>
              </a:path>
            </a:pathLst>
          </a:custGeom>
          <a:ln w="50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9"/>
          <p:cNvSpPr txBox="1"/>
          <p:nvPr/>
        </p:nvSpPr>
        <p:spPr>
          <a:xfrm>
            <a:off x="2817887" y="4812390"/>
            <a:ext cx="1123187" cy="3547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147320">
              <a:lnSpc>
                <a:spcPct val="159100"/>
              </a:lnSpc>
              <a:spcBef>
                <a:spcPts val="95"/>
              </a:spcBef>
            </a:pPr>
            <a:r>
              <a:rPr sz="700" b="1" spc="254" dirty="0">
                <a:latin typeface="Arial"/>
                <a:cs typeface="Arial"/>
              </a:rPr>
              <a:t>Sağlam </a:t>
            </a:r>
            <a:r>
              <a:rPr sz="700" b="1" spc="240" dirty="0">
                <a:latin typeface="Arial"/>
                <a:cs typeface="Arial"/>
              </a:rPr>
              <a:t>Beton</a:t>
            </a:r>
            <a:r>
              <a:rPr sz="700" b="1" spc="125" dirty="0">
                <a:latin typeface="Arial"/>
                <a:cs typeface="Arial"/>
              </a:rPr>
              <a:t> </a:t>
            </a:r>
            <a:r>
              <a:rPr sz="700" b="1" spc="215" dirty="0">
                <a:latin typeface="Arial"/>
                <a:cs typeface="Arial"/>
              </a:rPr>
              <a:t>Yapımı</a:t>
            </a:r>
            <a:endParaRPr sz="700" b="1">
              <a:latin typeface="Arial"/>
              <a:cs typeface="Arial"/>
            </a:endParaRPr>
          </a:p>
        </p:txBody>
      </p:sp>
      <p:sp>
        <p:nvSpPr>
          <p:cNvPr id="13" name="object 10"/>
          <p:cNvSpPr/>
          <p:nvPr/>
        </p:nvSpPr>
        <p:spPr>
          <a:xfrm>
            <a:off x="6195595" y="4778463"/>
            <a:ext cx="1112520" cy="407034"/>
          </a:xfrm>
          <a:custGeom>
            <a:avLst/>
            <a:gdLst/>
            <a:ahLst/>
            <a:cxnLst/>
            <a:rect l="l" t="t" r="r" b="b"/>
            <a:pathLst>
              <a:path w="1112520" h="407035">
                <a:moveTo>
                  <a:pt x="0" y="406476"/>
                </a:moveTo>
                <a:lnTo>
                  <a:pt x="1112366" y="406476"/>
                </a:lnTo>
                <a:lnTo>
                  <a:pt x="1112366" y="0"/>
                </a:lnTo>
                <a:lnTo>
                  <a:pt x="0" y="0"/>
                </a:lnTo>
                <a:lnTo>
                  <a:pt x="0" y="406476"/>
                </a:lnTo>
                <a:close/>
              </a:path>
            </a:pathLst>
          </a:custGeom>
          <a:ln w="50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 txBox="1"/>
          <p:nvPr/>
        </p:nvSpPr>
        <p:spPr>
          <a:xfrm>
            <a:off x="6478592" y="4812390"/>
            <a:ext cx="803448" cy="3547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2550">
              <a:lnSpc>
                <a:spcPct val="159100"/>
              </a:lnSpc>
              <a:spcBef>
                <a:spcPts val="95"/>
              </a:spcBef>
            </a:pPr>
            <a:r>
              <a:rPr sz="700" b="1" spc="200" dirty="0">
                <a:latin typeface="Arial"/>
                <a:cs typeface="Arial"/>
              </a:rPr>
              <a:t>Zararı </a:t>
            </a:r>
            <a:r>
              <a:rPr sz="700" b="1" spc="229" dirty="0">
                <a:latin typeface="Arial"/>
                <a:cs typeface="Arial"/>
              </a:rPr>
              <a:t>Üstlenme</a:t>
            </a:r>
            <a:endParaRPr sz="700" b="1">
              <a:latin typeface="Arial"/>
              <a:cs typeface="Arial"/>
            </a:endParaRPr>
          </a:p>
        </p:txBody>
      </p:sp>
      <p:grpSp>
        <p:nvGrpSpPr>
          <p:cNvPr id="15" name="object 12"/>
          <p:cNvGrpSpPr/>
          <p:nvPr/>
        </p:nvGrpSpPr>
        <p:grpSpPr>
          <a:xfrm>
            <a:off x="844174" y="4775605"/>
            <a:ext cx="1760855" cy="414020"/>
            <a:chOff x="844174" y="4775605"/>
            <a:chExt cx="1760855" cy="414020"/>
          </a:xfrm>
        </p:grpSpPr>
        <p:pic>
          <p:nvPicPr>
            <p:cNvPr id="16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4174" y="4979551"/>
              <a:ext cx="1760296" cy="209564"/>
            </a:xfrm>
            <a:prstGeom prst="rect">
              <a:avLst/>
            </a:prstGeom>
          </p:spPr>
        </p:pic>
        <p:sp>
          <p:nvSpPr>
            <p:cNvPr id="17" name="object 14"/>
            <p:cNvSpPr/>
            <p:nvPr/>
          </p:nvSpPr>
          <p:spPr>
            <a:xfrm>
              <a:off x="1482887" y="4778463"/>
              <a:ext cx="1112520" cy="407034"/>
            </a:xfrm>
            <a:custGeom>
              <a:avLst/>
              <a:gdLst/>
              <a:ahLst/>
              <a:cxnLst/>
              <a:rect l="l" t="t" r="r" b="b"/>
              <a:pathLst>
                <a:path w="1112520" h="407035">
                  <a:moveTo>
                    <a:pt x="0" y="406476"/>
                  </a:moveTo>
                  <a:lnTo>
                    <a:pt x="1112366" y="406476"/>
                  </a:lnTo>
                  <a:lnTo>
                    <a:pt x="1112366" y="0"/>
                  </a:lnTo>
                  <a:lnTo>
                    <a:pt x="0" y="0"/>
                  </a:lnTo>
                  <a:lnTo>
                    <a:pt x="0" y="406476"/>
                  </a:lnTo>
                  <a:close/>
                </a:path>
              </a:pathLst>
            </a:custGeom>
            <a:ln w="50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5"/>
          <p:cNvSpPr txBox="1"/>
          <p:nvPr/>
        </p:nvSpPr>
        <p:spPr>
          <a:xfrm>
            <a:off x="1727957" y="4812390"/>
            <a:ext cx="859015" cy="3547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6205" marR="5080" indent="-116839">
              <a:lnSpc>
                <a:spcPct val="159100"/>
              </a:lnSpc>
              <a:spcBef>
                <a:spcPts val="95"/>
              </a:spcBef>
            </a:pPr>
            <a:r>
              <a:rPr sz="700" b="1" spc="250" dirty="0">
                <a:latin typeface="Arial"/>
                <a:cs typeface="Arial"/>
              </a:rPr>
              <a:t>Mağarada </a:t>
            </a:r>
            <a:r>
              <a:rPr sz="700" b="1" spc="260" dirty="0">
                <a:latin typeface="Arial"/>
                <a:cs typeface="Arial"/>
              </a:rPr>
              <a:t>Yaşam</a:t>
            </a:r>
            <a:endParaRPr sz="700" b="1" dirty="0">
              <a:latin typeface="Arial"/>
              <a:cs typeface="Arial"/>
            </a:endParaRPr>
          </a:p>
        </p:txBody>
      </p:sp>
      <p:sp>
        <p:nvSpPr>
          <p:cNvPr id="19" name="object 16"/>
          <p:cNvSpPr/>
          <p:nvPr/>
        </p:nvSpPr>
        <p:spPr>
          <a:xfrm>
            <a:off x="3812835" y="4778463"/>
            <a:ext cx="1112520" cy="407034"/>
          </a:xfrm>
          <a:custGeom>
            <a:avLst/>
            <a:gdLst/>
            <a:ahLst/>
            <a:cxnLst/>
            <a:rect l="l" t="t" r="r" b="b"/>
            <a:pathLst>
              <a:path w="1112520" h="407035">
                <a:moveTo>
                  <a:pt x="0" y="406476"/>
                </a:moveTo>
                <a:lnTo>
                  <a:pt x="1112366" y="406476"/>
                </a:lnTo>
                <a:lnTo>
                  <a:pt x="1112366" y="0"/>
                </a:lnTo>
                <a:lnTo>
                  <a:pt x="0" y="0"/>
                </a:lnTo>
                <a:lnTo>
                  <a:pt x="0" y="406476"/>
                </a:lnTo>
                <a:close/>
              </a:path>
            </a:pathLst>
          </a:custGeom>
          <a:ln w="50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/>
          <p:cNvSpPr txBox="1"/>
          <p:nvPr/>
        </p:nvSpPr>
        <p:spPr>
          <a:xfrm>
            <a:off x="3768505" y="4812390"/>
            <a:ext cx="1139584" cy="3289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484"/>
              </a:spcBef>
            </a:pPr>
            <a:r>
              <a:rPr sz="700" b="1" spc="200" dirty="0">
                <a:latin typeface="Arial"/>
                <a:cs typeface="Arial"/>
              </a:rPr>
              <a:t>Sprinkler</a:t>
            </a:r>
            <a:endParaRPr sz="700" b="1" dirty="0">
              <a:latin typeface="Arial"/>
              <a:cs typeface="Arial"/>
            </a:endParaRPr>
          </a:p>
          <a:p>
            <a:pPr marR="5080" algn="ctr">
              <a:lnSpc>
                <a:spcPct val="100000"/>
              </a:lnSpc>
              <a:spcBef>
                <a:spcPts val="390"/>
              </a:spcBef>
            </a:pPr>
            <a:r>
              <a:rPr sz="700" b="1" spc="225" dirty="0">
                <a:latin typeface="Arial"/>
                <a:cs typeface="Arial"/>
              </a:rPr>
              <a:t>Söndürücüler</a:t>
            </a:r>
            <a:endParaRPr sz="700" b="1" dirty="0">
              <a:latin typeface="Arial"/>
              <a:cs typeface="Arial"/>
            </a:endParaRPr>
          </a:p>
        </p:txBody>
      </p:sp>
      <p:sp>
        <p:nvSpPr>
          <p:cNvPr id="21" name="object 18"/>
          <p:cNvSpPr/>
          <p:nvPr/>
        </p:nvSpPr>
        <p:spPr>
          <a:xfrm>
            <a:off x="4977927" y="4778463"/>
            <a:ext cx="1112520" cy="407034"/>
          </a:xfrm>
          <a:custGeom>
            <a:avLst/>
            <a:gdLst/>
            <a:ahLst/>
            <a:cxnLst/>
            <a:rect l="l" t="t" r="r" b="b"/>
            <a:pathLst>
              <a:path w="1112520" h="407035">
                <a:moveTo>
                  <a:pt x="0" y="406476"/>
                </a:moveTo>
                <a:lnTo>
                  <a:pt x="1112366" y="406476"/>
                </a:lnTo>
                <a:lnTo>
                  <a:pt x="1112366" y="0"/>
                </a:lnTo>
                <a:lnTo>
                  <a:pt x="0" y="0"/>
                </a:lnTo>
                <a:lnTo>
                  <a:pt x="0" y="406476"/>
                </a:lnTo>
                <a:close/>
              </a:path>
            </a:pathLst>
          </a:custGeom>
          <a:ln w="50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9"/>
          <p:cNvSpPr txBox="1"/>
          <p:nvPr/>
        </p:nvSpPr>
        <p:spPr>
          <a:xfrm>
            <a:off x="5250107" y="4924353"/>
            <a:ext cx="838974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270" dirty="0">
                <a:latin typeface="Arial"/>
                <a:cs typeface="Arial"/>
              </a:rPr>
              <a:t>SİGORTA</a:t>
            </a:r>
            <a:endParaRPr sz="700" b="1">
              <a:latin typeface="Arial"/>
              <a:cs typeface="Arial"/>
            </a:endParaRPr>
          </a:p>
        </p:txBody>
      </p:sp>
      <p:sp>
        <p:nvSpPr>
          <p:cNvPr id="23" name="object 20"/>
          <p:cNvSpPr/>
          <p:nvPr/>
        </p:nvSpPr>
        <p:spPr>
          <a:xfrm>
            <a:off x="2647893" y="4241327"/>
            <a:ext cx="1050925" cy="295275"/>
          </a:xfrm>
          <a:custGeom>
            <a:avLst/>
            <a:gdLst/>
            <a:ahLst/>
            <a:cxnLst/>
            <a:rect l="l" t="t" r="r" b="b"/>
            <a:pathLst>
              <a:path w="1050925" h="295275">
                <a:moveTo>
                  <a:pt x="0" y="294818"/>
                </a:moveTo>
                <a:lnTo>
                  <a:pt x="1050573" y="294818"/>
                </a:lnTo>
                <a:lnTo>
                  <a:pt x="1050573" y="0"/>
                </a:lnTo>
                <a:lnTo>
                  <a:pt x="0" y="0"/>
                </a:lnTo>
                <a:lnTo>
                  <a:pt x="0" y="294818"/>
                </a:lnTo>
                <a:close/>
              </a:path>
            </a:pathLst>
          </a:custGeom>
          <a:ln w="4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1"/>
          <p:cNvSpPr txBox="1"/>
          <p:nvPr/>
        </p:nvSpPr>
        <p:spPr>
          <a:xfrm>
            <a:off x="2945668" y="4331125"/>
            <a:ext cx="669540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260" dirty="0">
                <a:latin typeface="Arial"/>
                <a:cs typeface="Arial"/>
              </a:rPr>
              <a:t>Önleme</a:t>
            </a:r>
            <a:endParaRPr sz="700" b="1">
              <a:latin typeface="Arial"/>
              <a:cs typeface="Arial"/>
            </a:endParaRPr>
          </a:p>
        </p:txBody>
      </p:sp>
      <p:sp>
        <p:nvSpPr>
          <p:cNvPr id="25" name="object 22"/>
          <p:cNvSpPr/>
          <p:nvPr/>
        </p:nvSpPr>
        <p:spPr>
          <a:xfrm>
            <a:off x="6204249" y="4243049"/>
            <a:ext cx="1050925" cy="295275"/>
          </a:xfrm>
          <a:custGeom>
            <a:avLst/>
            <a:gdLst/>
            <a:ahLst/>
            <a:cxnLst/>
            <a:rect l="l" t="t" r="r" b="b"/>
            <a:pathLst>
              <a:path w="1050925" h="295275">
                <a:moveTo>
                  <a:pt x="0" y="294818"/>
                </a:moveTo>
                <a:lnTo>
                  <a:pt x="1050573" y="294818"/>
                </a:lnTo>
                <a:lnTo>
                  <a:pt x="1050573" y="0"/>
                </a:lnTo>
                <a:lnTo>
                  <a:pt x="0" y="0"/>
                </a:lnTo>
                <a:lnTo>
                  <a:pt x="0" y="294818"/>
                </a:lnTo>
                <a:close/>
              </a:path>
            </a:pathLst>
          </a:custGeom>
          <a:ln w="4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3"/>
          <p:cNvSpPr txBox="1"/>
          <p:nvPr/>
        </p:nvSpPr>
        <p:spPr>
          <a:xfrm>
            <a:off x="6284518" y="4332884"/>
            <a:ext cx="495551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225" dirty="0">
                <a:latin typeface="Arial"/>
                <a:cs typeface="Arial"/>
              </a:rPr>
              <a:t>Kabul</a:t>
            </a:r>
            <a:endParaRPr sz="700" b="1">
              <a:latin typeface="Arial"/>
              <a:cs typeface="Arial"/>
            </a:endParaRPr>
          </a:p>
        </p:txBody>
      </p:sp>
      <p:grpSp>
        <p:nvGrpSpPr>
          <p:cNvPr id="27" name="object 24"/>
          <p:cNvGrpSpPr/>
          <p:nvPr/>
        </p:nvGrpSpPr>
        <p:grpSpPr>
          <a:xfrm>
            <a:off x="1067457" y="4238469"/>
            <a:ext cx="1527175" cy="301625"/>
            <a:chOff x="1067457" y="4238469"/>
            <a:chExt cx="1527175" cy="301625"/>
          </a:xfrm>
        </p:grpSpPr>
        <p:pic>
          <p:nvPicPr>
            <p:cNvPr id="28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7457" y="4387497"/>
              <a:ext cx="1526628" cy="152410"/>
            </a:xfrm>
            <a:prstGeom prst="rect">
              <a:avLst/>
            </a:prstGeom>
          </p:spPr>
        </p:pic>
        <p:sp>
          <p:nvSpPr>
            <p:cNvPr id="29" name="object 26"/>
            <p:cNvSpPr/>
            <p:nvPr/>
          </p:nvSpPr>
          <p:spPr>
            <a:xfrm>
              <a:off x="1536047" y="4241327"/>
              <a:ext cx="1050925" cy="295275"/>
            </a:xfrm>
            <a:custGeom>
              <a:avLst/>
              <a:gdLst/>
              <a:ahLst/>
              <a:cxnLst/>
              <a:rect l="l" t="t" r="r" b="b"/>
              <a:pathLst>
                <a:path w="1050925" h="295275">
                  <a:moveTo>
                    <a:pt x="0" y="294818"/>
                  </a:moveTo>
                  <a:lnTo>
                    <a:pt x="1050573" y="294818"/>
                  </a:lnTo>
                  <a:lnTo>
                    <a:pt x="1050573" y="0"/>
                  </a:lnTo>
                  <a:lnTo>
                    <a:pt x="0" y="0"/>
                  </a:lnTo>
                  <a:lnTo>
                    <a:pt x="0" y="294818"/>
                  </a:lnTo>
                  <a:close/>
                </a:path>
              </a:pathLst>
            </a:custGeom>
            <a:ln w="48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27"/>
          <p:cNvSpPr txBox="1"/>
          <p:nvPr/>
        </p:nvSpPr>
        <p:spPr>
          <a:xfrm>
            <a:off x="1614757" y="4331125"/>
            <a:ext cx="747879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245" dirty="0">
                <a:latin typeface="Arial"/>
                <a:cs typeface="Arial"/>
              </a:rPr>
              <a:t>Kaçınma</a:t>
            </a:r>
            <a:endParaRPr sz="700" b="1" dirty="0">
              <a:latin typeface="Arial"/>
              <a:cs typeface="Arial"/>
            </a:endParaRPr>
          </a:p>
        </p:txBody>
      </p:sp>
      <p:sp>
        <p:nvSpPr>
          <p:cNvPr id="31" name="object 28"/>
          <p:cNvSpPr/>
          <p:nvPr/>
        </p:nvSpPr>
        <p:spPr>
          <a:xfrm>
            <a:off x="3812835" y="4241327"/>
            <a:ext cx="1050925" cy="295275"/>
          </a:xfrm>
          <a:custGeom>
            <a:avLst/>
            <a:gdLst/>
            <a:ahLst/>
            <a:cxnLst/>
            <a:rect l="l" t="t" r="r" b="b"/>
            <a:pathLst>
              <a:path w="1050925" h="295275">
                <a:moveTo>
                  <a:pt x="0" y="294818"/>
                </a:moveTo>
                <a:lnTo>
                  <a:pt x="1050573" y="294818"/>
                </a:lnTo>
                <a:lnTo>
                  <a:pt x="1050573" y="0"/>
                </a:lnTo>
                <a:lnTo>
                  <a:pt x="0" y="0"/>
                </a:lnTo>
                <a:lnTo>
                  <a:pt x="0" y="294818"/>
                </a:lnTo>
                <a:close/>
              </a:path>
            </a:pathLst>
          </a:custGeom>
          <a:ln w="4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29"/>
          <p:cNvSpPr txBox="1"/>
          <p:nvPr/>
        </p:nvSpPr>
        <p:spPr>
          <a:xfrm>
            <a:off x="3892671" y="4331125"/>
            <a:ext cx="1137762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200" dirty="0">
                <a:latin typeface="Arial"/>
                <a:cs typeface="Arial"/>
              </a:rPr>
              <a:t>Sınırlandırma</a:t>
            </a:r>
            <a:endParaRPr sz="700" b="1">
              <a:latin typeface="Arial"/>
              <a:cs typeface="Arial"/>
            </a:endParaRPr>
          </a:p>
        </p:txBody>
      </p:sp>
      <p:sp>
        <p:nvSpPr>
          <p:cNvPr id="33" name="object 30"/>
          <p:cNvSpPr/>
          <p:nvPr/>
        </p:nvSpPr>
        <p:spPr>
          <a:xfrm>
            <a:off x="4977927" y="4241327"/>
            <a:ext cx="1050925" cy="295275"/>
          </a:xfrm>
          <a:custGeom>
            <a:avLst/>
            <a:gdLst/>
            <a:ahLst/>
            <a:cxnLst/>
            <a:rect l="l" t="t" r="r" b="b"/>
            <a:pathLst>
              <a:path w="1050925" h="295275">
                <a:moveTo>
                  <a:pt x="0" y="294818"/>
                </a:moveTo>
                <a:lnTo>
                  <a:pt x="1050573" y="294818"/>
                </a:lnTo>
                <a:lnTo>
                  <a:pt x="1050573" y="0"/>
                </a:lnTo>
                <a:lnTo>
                  <a:pt x="0" y="0"/>
                </a:lnTo>
                <a:lnTo>
                  <a:pt x="0" y="294818"/>
                </a:lnTo>
                <a:close/>
              </a:path>
            </a:pathLst>
          </a:custGeom>
          <a:ln w="4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1"/>
          <p:cNvSpPr txBox="1"/>
          <p:nvPr/>
        </p:nvSpPr>
        <p:spPr>
          <a:xfrm>
            <a:off x="5057979" y="4331125"/>
            <a:ext cx="1020251" cy="12375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b="1" spc="300" dirty="0">
                <a:latin typeface="Arial"/>
                <a:cs typeface="Arial"/>
              </a:rPr>
              <a:t>TRANSFER</a:t>
            </a:r>
            <a:endParaRPr sz="700" b="1">
              <a:latin typeface="Arial"/>
              <a:cs typeface="Arial"/>
            </a:endParaRPr>
          </a:p>
        </p:txBody>
      </p:sp>
      <p:sp>
        <p:nvSpPr>
          <p:cNvPr id="35" name="object 32"/>
          <p:cNvSpPr/>
          <p:nvPr/>
        </p:nvSpPr>
        <p:spPr>
          <a:xfrm>
            <a:off x="2026564" y="3796931"/>
            <a:ext cx="4700905" cy="1000125"/>
          </a:xfrm>
          <a:custGeom>
            <a:avLst/>
            <a:gdLst/>
            <a:ahLst/>
            <a:cxnLst/>
            <a:rect l="l" t="t" r="r" b="b"/>
            <a:pathLst>
              <a:path w="4700905" h="1000125">
                <a:moveTo>
                  <a:pt x="65405" y="963079"/>
                </a:moveTo>
                <a:lnTo>
                  <a:pt x="38150" y="963079"/>
                </a:lnTo>
                <a:lnTo>
                  <a:pt x="38150" y="741527"/>
                </a:lnTo>
                <a:lnTo>
                  <a:pt x="27241" y="741527"/>
                </a:lnTo>
                <a:lnTo>
                  <a:pt x="27241" y="963079"/>
                </a:lnTo>
                <a:lnTo>
                  <a:pt x="0" y="963079"/>
                </a:lnTo>
                <a:lnTo>
                  <a:pt x="32702" y="999998"/>
                </a:lnTo>
                <a:lnTo>
                  <a:pt x="59956" y="969225"/>
                </a:lnTo>
                <a:lnTo>
                  <a:pt x="65405" y="963079"/>
                </a:lnTo>
                <a:close/>
              </a:path>
              <a:path w="4700905" h="1000125">
                <a:moveTo>
                  <a:pt x="65405" y="409232"/>
                </a:moveTo>
                <a:lnTo>
                  <a:pt x="38150" y="409232"/>
                </a:lnTo>
                <a:lnTo>
                  <a:pt x="38150" y="187693"/>
                </a:lnTo>
                <a:lnTo>
                  <a:pt x="27241" y="187693"/>
                </a:lnTo>
                <a:lnTo>
                  <a:pt x="27241" y="409232"/>
                </a:lnTo>
                <a:lnTo>
                  <a:pt x="0" y="409232"/>
                </a:lnTo>
                <a:lnTo>
                  <a:pt x="32702" y="446112"/>
                </a:lnTo>
                <a:lnTo>
                  <a:pt x="59994" y="415340"/>
                </a:lnTo>
                <a:lnTo>
                  <a:pt x="65405" y="409232"/>
                </a:lnTo>
                <a:close/>
              </a:path>
              <a:path w="4700905" h="1000125">
                <a:moveTo>
                  <a:pt x="1144549" y="963079"/>
                </a:moveTo>
                <a:lnTo>
                  <a:pt x="1117282" y="963079"/>
                </a:lnTo>
                <a:lnTo>
                  <a:pt x="1117282" y="741527"/>
                </a:lnTo>
                <a:lnTo>
                  <a:pt x="1106462" y="741527"/>
                </a:lnTo>
                <a:lnTo>
                  <a:pt x="1106462" y="963079"/>
                </a:lnTo>
                <a:lnTo>
                  <a:pt x="1079207" y="963079"/>
                </a:lnTo>
                <a:lnTo>
                  <a:pt x="1111872" y="999998"/>
                </a:lnTo>
                <a:lnTo>
                  <a:pt x="1139101" y="969225"/>
                </a:lnTo>
                <a:lnTo>
                  <a:pt x="1144549" y="963079"/>
                </a:lnTo>
                <a:close/>
              </a:path>
              <a:path w="4700905" h="1000125">
                <a:moveTo>
                  <a:pt x="2370861" y="963079"/>
                </a:moveTo>
                <a:lnTo>
                  <a:pt x="2343607" y="963079"/>
                </a:lnTo>
                <a:lnTo>
                  <a:pt x="2343607" y="741527"/>
                </a:lnTo>
                <a:lnTo>
                  <a:pt x="2332786" y="741527"/>
                </a:lnTo>
                <a:lnTo>
                  <a:pt x="2332786" y="963079"/>
                </a:lnTo>
                <a:lnTo>
                  <a:pt x="2305520" y="963079"/>
                </a:lnTo>
                <a:lnTo>
                  <a:pt x="2338197" y="999998"/>
                </a:lnTo>
                <a:lnTo>
                  <a:pt x="2365425" y="969225"/>
                </a:lnTo>
                <a:lnTo>
                  <a:pt x="2370861" y="963079"/>
                </a:lnTo>
                <a:close/>
              </a:path>
              <a:path w="4700905" h="1000125">
                <a:moveTo>
                  <a:pt x="2452649" y="446112"/>
                </a:moveTo>
                <a:lnTo>
                  <a:pt x="2438971" y="437324"/>
                </a:lnTo>
                <a:lnTo>
                  <a:pt x="2404402" y="415086"/>
                </a:lnTo>
                <a:lnTo>
                  <a:pt x="2394089" y="429374"/>
                </a:lnTo>
                <a:lnTo>
                  <a:pt x="688784" y="37122"/>
                </a:lnTo>
                <a:lnTo>
                  <a:pt x="686714" y="39941"/>
                </a:lnTo>
                <a:lnTo>
                  <a:pt x="681951" y="41389"/>
                </a:lnTo>
                <a:lnTo>
                  <a:pt x="1043025" y="415163"/>
                </a:lnTo>
                <a:lnTo>
                  <a:pt x="1019060" y="422541"/>
                </a:lnTo>
                <a:lnTo>
                  <a:pt x="1079207" y="446112"/>
                </a:lnTo>
                <a:lnTo>
                  <a:pt x="1077595" y="420585"/>
                </a:lnTo>
                <a:lnTo>
                  <a:pt x="1076604" y="404837"/>
                </a:lnTo>
                <a:lnTo>
                  <a:pt x="1052550" y="412242"/>
                </a:lnTo>
                <a:lnTo>
                  <a:pt x="698779" y="45986"/>
                </a:lnTo>
                <a:lnTo>
                  <a:pt x="2390038" y="435013"/>
                </a:lnTo>
                <a:lnTo>
                  <a:pt x="2379738" y="449287"/>
                </a:lnTo>
                <a:lnTo>
                  <a:pt x="2452649" y="446112"/>
                </a:lnTo>
                <a:close/>
              </a:path>
              <a:path w="4700905" h="1000125">
                <a:moveTo>
                  <a:pt x="3441839" y="427672"/>
                </a:moveTo>
                <a:lnTo>
                  <a:pt x="3431819" y="422668"/>
                </a:lnTo>
                <a:lnTo>
                  <a:pt x="3387102" y="400316"/>
                </a:lnTo>
                <a:lnTo>
                  <a:pt x="3380054" y="415213"/>
                </a:lnTo>
                <a:lnTo>
                  <a:pt x="684047" y="9271"/>
                </a:lnTo>
                <a:lnTo>
                  <a:pt x="681228" y="15265"/>
                </a:lnTo>
                <a:lnTo>
                  <a:pt x="3377273" y="421081"/>
                </a:lnTo>
                <a:lnTo>
                  <a:pt x="3370224" y="435978"/>
                </a:lnTo>
                <a:lnTo>
                  <a:pt x="3441839" y="427672"/>
                </a:lnTo>
                <a:close/>
              </a:path>
              <a:path w="4700905" h="1000125">
                <a:moveTo>
                  <a:pt x="3474516" y="963079"/>
                </a:moveTo>
                <a:lnTo>
                  <a:pt x="3447250" y="963079"/>
                </a:lnTo>
                <a:lnTo>
                  <a:pt x="3447250" y="741527"/>
                </a:lnTo>
                <a:lnTo>
                  <a:pt x="3436429" y="741527"/>
                </a:lnTo>
                <a:lnTo>
                  <a:pt x="3436429" y="963079"/>
                </a:lnTo>
                <a:lnTo>
                  <a:pt x="3409175" y="963079"/>
                </a:lnTo>
                <a:lnTo>
                  <a:pt x="3441839" y="999998"/>
                </a:lnTo>
                <a:lnTo>
                  <a:pt x="3469068" y="969225"/>
                </a:lnTo>
                <a:lnTo>
                  <a:pt x="3474516" y="963079"/>
                </a:lnTo>
                <a:close/>
              </a:path>
              <a:path w="4700905" h="1000125">
                <a:moveTo>
                  <a:pt x="4668164" y="427672"/>
                </a:moveTo>
                <a:lnTo>
                  <a:pt x="4661687" y="424865"/>
                </a:lnTo>
                <a:lnTo>
                  <a:pt x="4610176" y="402513"/>
                </a:lnTo>
                <a:lnTo>
                  <a:pt x="4605020" y="417703"/>
                </a:lnTo>
                <a:lnTo>
                  <a:pt x="753173" y="0"/>
                </a:lnTo>
                <a:lnTo>
                  <a:pt x="751116" y="5981"/>
                </a:lnTo>
                <a:lnTo>
                  <a:pt x="4602975" y="423710"/>
                </a:lnTo>
                <a:lnTo>
                  <a:pt x="4597844" y="438785"/>
                </a:lnTo>
                <a:lnTo>
                  <a:pt x="4668164" y="427672"/>
                </a:lnTo>
                <a:close/>
              </a:path>
              <a:path w="4700905" h="1000125">
                <a:moveTo>
                  <a:pt x="4700829" y="963079"/>
                </a:moveTo>
                <a:lnTo>
                  <a:pt x="4673574" y="963079"/>
                </a:lnTo>
                <a:lnTo>
                  <a:pt x="4673574" y="741527"/>
                </a:lnTo>
                <a:lnTo>
                  <a:pt x="4662754" y="741527"/>
                </a:lnTo>
                <a:lnTo>
                  <a:pt x="4662754" y="963079"/>
                </a:lnTo>
                <a:lnTo>
                  <a:pt x="4635500" y="963079"/>
                </a:lnTo>
                <a:lnTo>
                  <a:pt x="4668164" y="999998"/>
                </a:lnTo>
                <a:lnTo>
                  <a:pt x="4695393" y="969225"/>
                </a:lnTo>
                <a:lnTo>
                  <a:pt x="4700829" y="9630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94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 KARŞISINDA İNSAN DAVRANIŞI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 taşıyan ve riskin gerçekleşmesi sonucunda zarar görecek olan kişi,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 kabul,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 transfer etme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yollardan birini seçebilir.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769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Riskin kabul edildiği haller: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Riskten kaçınmanın mümkün olmaması,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Riskin varlığının farkına varılmaması,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Riskin muhtemel sonuçlarının çok ciddi olmaması,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Riskle karşı karşıya gelinmesinin arzulanması,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Kaderci yaklaşım.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70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Riske karşı önlem alma: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Fiziksel Önlemler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Riskin Kabulü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Finansal Önlemler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Tasarruf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Dâhili Fon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Sigorta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668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4" name="Bulut Belirtme Çizgisi 3"/>
          <p:cNvSpPr/>
          <p:nvPr/>
        </p:nvSpPr>
        <p:spPr>
          <a:xfrm>
            <a:off x="1905000" y="1447800"/>
            <a:ext cx="4953000" cy="3657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/>
              <a:t>Sigortacılık sektörüyle ilgili en </a:t>
            </a:r>
            <a:r>
              <a:rPr lang="tr-TR" sz="2400" b="1" dirty="0" smtClean="0"/>
              <a:t>çok duyduğunuz </a:t>
            </a:r>
            <a:r>
              <a:rPr lang="tr-TR" sz="2400" b="1" dirty="0" smtClean="0"/>
              <a:t>kavramlar nelerdir?</a:t>
            </a:r>
            <a:endParaRPr lang="tr-TR" sz="2400" b="1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5"/>
          </p:nvPr>
        </p:nvSpPr>
        <p:spPr>
          <a:xfrm rot="16200000">
            <a:off x="7091610" y="3553460"/>
            <a:ext cx="33578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1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Fiziksel Önlemler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Riskin fiziksel olarak ortadan kaldırılmasını sağlamak için alınan önlemlerdir.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Ancak risk hep vardır ve ortadan kaldırılması çoğunlukla mümkün olmamaktadır.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Bu durumda akılcı davranış riskten kaçınma şeklinde	ortaya çıkar.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Örneğin; deprem bölgesinde yaşayan kişi, deprem bölgesi dışında kalan bir yere göç edebilir.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5351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Fiziksel Önlemler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Riskten kaçmak her zaman mümkün olmayabilir. Bu durumda başvurulacak yol; riskten korunmak veya sonuçlarını sınırlandırmak gibi fiziksel önlemler almak olacaktır.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Yangına ve depreme dayanıklı sağlam betonarme yapılar inşa etmek, yangın duvarları, yangın muslukları ile binaların donatılması fiziksel önlemlere örnek olarak gösterilebilir.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698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Riskin Kabulü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Risk karşısında bulunan insanın diğer bir davranışı da, kaderci bir yaklaşımla riski taşımak, diğer bir ifadeyle zararı bizzat üstlenmek şeklinde olarak ortaya çıkabilir.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Böyle bir davranış, çağımızın ekonomik düşünen insanı için rasyonel bir hareket değildir.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Bu kararı veren kişi kendi kendisinin sigortacısı konumundadır.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95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Finansal Önlemler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Tasarruf,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Dâhili Fon,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Sigorta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şeklinde ortaya çıkar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731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Tasarruf;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Geleceği düşünen kişinin elde ettiği gelirinin bir kısmını ayırmasıyla oluşan fondur.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Oluşturulan bu fon ile örneğin bir kaza sonucu zarar gören tamir malını ettirilebilir veya kişinin işsiz kaldığı sürece mahrum olduğu ücretlerini karşılamak üzere bu fonlar kullanılabilir.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Küçük boyutlu zararlar yapılan tasarruflarla karşılanabilirse de tasarruf,	genellikle, ani, kesin ve yeterli bir emniyet tesis etmez.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110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7519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Dahili Fon (İç Sigorta);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İşletmelerin riskin gerçekleşmesi sonucu uğrayacakları zararları karşılamak üzere başvurdukları bir tasarruf şeklidir.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Özellikle kamu kesiminde başvuruların bu sistem ile yüksek sıklıkta gerçekleşen düşük maliyetli hasarların işletme tarafından karşılanması daha rasyonel olmaktadır.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156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4754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Sigorta;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Zararların tasarrufla veya dahili fonla tam olarak giderilememesi nedeniyle oluşturulan bir diğer finansal korunma yöntemidir.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Tam bir himaye elde etmek, ancak, sigortayla mümkün olabilmiştir.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Ekonomik sonuç doğuran riskleri taşıyan kimse, karşılaşacağı zararı başkalarına transfer etme ve tek başına üstlenmek zorunda olduğu zararı başkaları ile bölüşme yoluyla sigorta sisteminin temelini atmıştır.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199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Zararın Transferi: SİGORTA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Sigorta sistemin temeli, aynı riskin tehdidi altında bulunan kişilerin, meydana gelecek zararı aralarında paylaşmak üzere bir grup oluşturarak, bir fon yaratılması esasına dayanmaktadır.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Bu özelliği itibariyle, dayanışma esasına dayanan sosyal bir nitelik de taşımaktadır.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283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Sigorta;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“Özel Sigorta Sistemi”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“Sosyal Sigorta Sistemi”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olarak iki ana grup altında incelemektedir.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Sosyal Sigorta Sistemi: 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Her birey ve toplum için mutlaka karşılanması gereken bir gereksinim olarak “Sosyal Güvenlik Sistemi” içinde yer alır.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endParaRPr lang="tr-TR" sz="2800" b="1" dirty="0" smtClean="0">
              <a:solidFill>
                <a:schemeClr val="tx1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v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Özel sigortalar </a:t>
            </a:r>
            <a:r>
              <a:rPr lang="tr-TR" sz="2800" b="1" dirty="0" smtClean="0">
                <a:solidFill>
                  <a:schemeClr val="tx1"/>
                </a:solidFill>
                <a:latin typeface="+mn-lt"/>
                <a:cs typeface="Comic Sans MS"/>
              </a:rPr>
              <a:t>ise; yine sosyal güvenlik sistemi içinde, özel sigorta hukukuna tabi olarak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10174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2806426"/>
            <a:ext cx="732155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5400" dirty="0" smtClean="0">
                <a:solidFill>
                  <a:srgbClr val="C00000"/>
                </a:solidFill>
                <a:latin typeface="+mn-lt"/>
              </a:rPr>
              <a:t>RİSK VE BELİRSİZLİK</a:t>
            </a:r>
            <a:endParaRPr sz="5400"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7015410" y="3477260"/>
            <a:ext cx="3510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5"/>
          </p:nvPr>
        </p:nvSpPr>
        <p:spPr>
          <a:xfrm rot="16200000">
            <a:off x="7091610" y="3553460"/>
            <a:ext cx="33578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7" name="Bulut Belirtme Çizgisi 6"/>
          <p:cNvSpPr/>
          <p:nvPr/>
        </p:nvSpPr>
        <p:spPr>
          <a:xfrm>
            <a:off x="3124200" y="2362200"/>
            <a:ext cx="4953000" cy="3657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Risk altındaki varlıklar neler olabilir?</a:t>
            </a:r>
            <a:endParaRPr lang="tr-TR" sz="2800" b="1" dirty="0"/>
          </a:p>
        </p:txBody>
      </p:sp>
      <p:sp>
        <p:nvSpPr>
          <p:cNvPr id="8" name="Bulut Belirtme Çizgisi 7"/>
          <p:cNvSpPr/>
          <p:nvPr/>
        </p:nvSpPr>
        <p:spPr>
          <a:xfrm>
            <a:off x="304800" y="152400"/>
            <a:ext cx="4953000" cy="3657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/>
              <a:t>Risk nedir?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9227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9727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8100" algn="ctr">
              <a:lnSpc>
                <a:spcPct val="100000"/>
              </a:lnSpc>
              <a:spcBef>
                <a:spcPts val="95"/>
              </a:spcBef>
            </a:pPr>
            <a:endParaRPr lang="tr-TR" sz="2400" b="1" dirty="0" smtClean="0">
              <a:solidFill>
                <a:srgbClr val="CC0000"/>
              </a:solidFill>
              <a:latin typeface="+mn-lt"/>
              <a:cs typeface="Comic Sans MS"/>
            </a:endParaRPr>
          </a:p>
          <a:p>
            <a:pPr marL="1308100" algn="ctr">
              <a:lnSpc>
                <a:spcPct val="100000"/>
              </a:lnSpc>
              <a:spcBef>
                <a:spcPts val="95"/>
              </a:spcBef>
            </a:pPr>
            <a:endParaRPr lang="tr-TR" sz="2400" b="1" dirty="0" smtClean="0">
              <a:solidFill>
                <a:srgbClr val="CC0000"/>
              </a:solidFill>
              <a:latin typeface="+mn-lt"/>
              <a:cs typeface="Comic Sans MS"/>
            </a:endParaRPr>
          </a:p>
          <a:p>
            <a:pPr marL="1308100" algn="ctr">
              <a:lnSpc>
                <a:spcPct val="100000"/>
              </a:lnSpc>
              <a:spcBef>
                <a:spcPts val="95"/>
              </a:spcBef>
            </a:pPr>
            <a:endParaRPr lang="tr-TR" sz="2400" b="1" dirty="0" smtClean="0">
              <a:solidFill>
                <a:srgbClr val="C00000"/>
              </a:solidFill>
              <a:latin typeface="+mn-lt"/>
              <a:cs typeface="Comic Sans MS"/>
            </a:endParaRPr>
          </a:p>
          <a:p>
            <a:pPr marL="1308100" algn="l">
              <a:spcBef>
                <a:spcPts val="95"/>
              </a:spcBef>
            </a:pPr>
            <a:endParaRPr lang="tr-TR" sz="2400" b="1" dirty="0" smtClean="0">
              <a:solidFill>
                <a:srgbClr val="C00000"/>
              </a:solidFill>
              <a:latin typeface="+mn-lt"/>
              <a:cs typeface="Comic Sans MS"/>
            </a:endParaRPr>
          </a:p>
          <a:p>
            <a:pPr marL="1308100" algn="l">
              <a:spcBef>
                <a:spcPts val="95"/>
              </a:spcBef>
            </a:pPr>
            <a:r>
              <a:rPr sz="2400" b="1" dirty="0" err="1" smtClean="0">
                <a:solidFill>
                  <a:srgbClr val="C00000"/>
                </a:solidFill>
                <a:latin typeface="+mn-lt"/>
                <a:cs typeface="Comic Sans MS"/>
              </a:rPr>
              <a:t>zarara</a:t>
            </a:r>
            <a:r>
              <a:rPr sz="2400" b="1" spc="-10" dirty="0" smtClean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dirty="0" err="1" smtClean="0">
                <a:solidFill>
                  <a:srgbClr val="C00000"/>
                </a:solidFill>
                <a:latin typeface="+mn-lt"/>
                <a:cs typeface="Comic Sans MS"/>
              </a:rPr>
              <a:t>veya</a:t>
            </a:r>
            <a:r>
              <a:rPr sz="2400" b="1" spc="-15" dirty="0" smtClean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dirty="0" err="1" smtClean="0">
                <a:solidFill>
                  <a:srgbClr val="C00000"/>
                </a:solidFill>
                <a:latin typeface="+mn-lt"/>
                <a:cs typeface="Comic Sans MS"/>
              </a:rPr>
              <a:t>kayba</a:t>
            </a:r>
            <a:r>
              <a:rPr sz="2400" b="1" spc="-10" dirty="0" smtClean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spc="-10" dirty="0" err="1" smtClean="0">
                <a:solidFill>
                  <a:srgbClr val="C00000"/>
                </a:solidFill>
                <a:latin typeface="+mn-lt"/>
                <a:cs typeface="Comic Sans MS"/>
              </a:rPr>
              <a:t>neden</a:t>
            </a:r>
            <a:endParaRPr sz="24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b="1" dirty="0" err="1" smtClean="0">
                <a:solidFill>
                  <a:srgbClr val="C00000"/>
                </a:solidFill>
                <a:latin typeface="+mn-lt"/>
                <a:cs typeface="Comic Sans MS"/>
              </a:rPr>
              <a:t>olabilecek</a:t>
            </a:r>
            <a:r>
              <a:rPr sz="2400" b="1" spc="-10" dirty="0" smtClean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dirty="0">
                <a:solidFill>
                  <a:srgbClr val="C00000"/>
                </a:solidFill>
                <a:latin typeface="+mn-lt"/>
                <a:cs typeface="Comic Sans MS"/>
              </a:rPr>
              <a:t>unsur,</a:t>
            </a:r>
            <a:r>
              <a:rPr sz="2400" b="1" spc="-1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dirty="0">
                <a:solidFill>
                  <a:srgbClr val="C00000"/>
                </a:solidFill>
                <a:latin typeface="+mn-lt"/>
                <a:cs typeface="Comic Sans MS"/>
              </a:rPr>
              <a:t>olay </a:t>
            </a:r>
            <a:r>
              <a:rPr sz="2400" b="1" dirty="0" err="1">
                <a:solidFill>
                  <a:srgbClr val="C00000"/>
                </a:solidFill>
                <a:latin typeface="+mn-lt"/>
                <a:cs typeface="Comic Sans MS"/>
              </a:rPr>
              <a:t>veya</a:t>
            </a:r>
            <a:r>
              <a:rPr sz="2400" b="1" spc="-1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400" b="1" dirty="0" err="1" smtClean="0">
                <a:solidFill>
                  <a:srgbClr val="C00000"/>
                </a:solidFill>
                <a:latin typeface="+mn-lt"/>
                <a:cs typeface="Comic Sans MS"/>
              </a:rPr>
              <a:t>kişi</a:t>
            </a:r>
            <a:endParaRPr lang="tr-TR" sz="2400" b="1" spc="-15" dirty="0" smtClean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400" b="1" spc="-15" dirty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l">
              <a:spcBef>
                <a:spcPts val="5"/>
              </a:spcBef>
            </a:pPr>
            <a:r>
              <a:rPr lang="tr-TR" sz="2400" b="1" dirty="0" smtClean="0">
                <a:latin typeface="+mn-lt"/>
                <a:cs typeface="Comic Sans MS"/>
              </a:rPr>
              <a:t>  </a:t>
            </a:r>
            <a:r>
              <a:rPr sz="2400" b="1" dirty="0" err="1" smtClean="0">
                <a:latin typeface="+mn-lt"/>
                <a:cs typeface="Comic Sans MS"/>
              </a:rPr>
              <a:t>iyi</a:t>
            </a:r>
            <a:r>
              <a:rPr sz="2400" b="1" spc="-20" dirty="0" smtClean="0">
                <a:latin typeface="+mn-lt"/>
                <a:cs typeface="Comic Sans MS"/>
              </a:rPr>
              <a:t> </a:t>
            </a:r>
            <a:r>
              <a:rPr sz="2400" b="1" dirty="0">
                <a:latin typeface="+mn-lt"/>
                <a:cs typeface="Comic Sans MS"/>
              </a:rPr>
              <a:t>durumu</a:t>
            </a:r>
            <a:r>
              <a:rPr sz="2400" b="1" spc="-10" dirty="0">
                <a:latin typeface="+mn-lt"/>
                <a:cs typeface="Comic Sans MS"/>
              </a:rPr>
              <a:t> </a:t>
            </a:r>
            <a:r>
              <a:rPr sz="2400" b="1" dirty="0">
                <a:latin typeface="+mn-lt"/>
                <a:cs typeface="Comic Sans MS"/>
              </a:rPr>
              <a:t>kötü</a:t>
            </a:r>
            <a:r>
              <a:rPr sz="2400" b="1" spc="-10" dirty="0">
                <a:latin typeface="+mn-lt"/>
                <a:cs typeface="Comic Sans MS"/>
              </a:rPr>
              <a:t> </a:t>
            </a:r>
            <a:r>
              <a:rPr sz="2400" b="1" dirty="0">
                <a:latin typeface="+mn-lt"/>
                <a:cs typeface="Comic Sans MS"/>
              </a:rPr>
              <a:t>duruma </a:t>
            </a:r>
            <a:r>
              <a:rPr sz="2400" b="1" dirty="0" err="1">
                <a:latin typeface="+mn-lt"/>
                <a:cs typeface="Comic Sans MS"/>
              </a:rPr>
              <a:t>çeviren</a:t>
            </a:r>
            <a:r>
              <a:rPr sz="2400" b="1" spc="-15" dirty="0">
                <a:latin typeface="+mn-lt"/>
                <a:cs typeface="Comic Sans MS"/>
              </a:rPr>
              <a:t> </a:t>
            </a:r>
            <a:r>
              <a:rPr sz="2400" b="1" spc="-10" dirty="0" err="1" smtClean="0">
                <a:latin typeface="+mn-lt"/>
                <a:cs typeface="Comic Sans MS"/>
              </a:rPr>
              <a:t>etken</a:t>
            </a:r>
            <a:endParaRPr lang="tr-TR" sz="2400" b="1" dirty="0" smtClean="0">
              <a:latin typeface="+mn-lt"/>
              <a:cs typeface="Comic Sans MS"/>
            </a:endParaRPr>
          </a:p>
          <a:p>
            <a:pPr algn="ctr">
              <a:spcBef>
                <a:spcPts val="5"/>
              </a:spcBef>
            </a:pPr>
            <a:endParaRPr lang="tr-TR" sz="2400" b="1" dirty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spcBef>
                <a:spcPts val="5"/>
              </a:spcBef>
            </a:pPr>
            <a:r>
              <a:rPr lang="tr-TR" sz="2400" b="1" dirty="0" smtClean="0">
                <a:solidFill>
                  <a:srgbClr val="C00000"/>
                </a:solidFill>
                <a:latin typeface="+mn-lt"/>
                <a:cs typeface="Comic Sans MS"/>
              </a:rPr>
              <a:t>planların </a:t>
            </a:r>
            <a:r>
              <a:rPr lang="tr-TR" sz="2400" b="1" dirty="0">
                <a:solidFill>
                  <a:srgbClr val="C00000"/>
                </a:solidFill>
                <a:latin typeface="+mn-lt"/>
                <a:cs typeface="Comic Sans MS"/>
              </a:rPr>
              <a:t>başarısız olma olasılığı</a:t>
            </a:r>
          </a:p>
          <a:p>
            <a:pPr algn="ctr">
              <a:spcBef>
                <a:spcPts val="5"/>
              </a:spcBef>
            </a:pPr>
            <a:endParaRPr lang="tr-TR" sz="2400" b="1" dirty="0" smtClean="0">
              <a:latin typeface="+mn-lt"/>
              <a:cs typeface="Comic Sans MS"/>
            </a:endParaRPr>
          </a:p>
          <a:p>
            <a:pPr algn="r">
              <a:spcBef>
                <a:spcPts val="5"/>
              </a:spcBef>
            </a:pPr>
            <a:r>
              <a:rPr lang="tr-TR" sz="2400" b="1" dirty="0">
                <a:latin typeface="+mn-lt"/>
                <a:cs typeface="Comic Sans MS"/>
              </a:rPr>
              <a:t>h</a:t>
            </a:r>
            <a:r>
              <a:rPr lang="tr-TR" sz="2400" b="1" dirty="0" smtClean="0">
                <a:latin typeface="+mn-lt"/>
                <a:cs typeface="Comic Sans MS"/>
              </a:rPr>
              <a:t>atalı karar alma tehlikesi</a:t>
            </a:r>
          </a:p>
          <a:p>
            <a:pPr algn="ctr">
              <a:spcBef>
                <a:spcPts val="5"/>
              </a:spcBef>
            </a:pPr>
            <a:endParaRPr lang="tr-TR" sz="2400" b="1" dirty="0" smtClean="0">
              <a:latin typeface="+mn-lt"/>
              <a:cs typeface="Comic Sans MS"/>
            </a:endParaRPr>
          </a:p>
          <a:p>
            <a:pPr algn="ctr">
              <a:spcBef>
                <a:spcPts val="5"/>
              </a:spcBef>
            </a:pPr>
            <a:r>
              <a:rPr lang="tr-TR" sz="2400" b="1" dirty="0">
                <a:solidFill>
                  <a:srgbClr val="C00000"/>
                </a:solidFill>
                <a:latin typeface="+mn-lt"/>
                <a:cs typeface="Comic Sans MS"/>
              </a:rPr>
              <a:t>zarar etme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400" b="1" dirty="0" smtClean="0"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400" b="1" dirty="0" smtClean="0">
                <a:latin typeface="+mn-lt"/>
                <a:cs typeface="Comic Sans MS"/>
              </a:rPr>
              <a:t>                   kar etmeme                                    ………………………….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618" y="0"/>
            <a:ext cx="3740884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4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800" b="1" dirty="0" err="1" smtClean="0">
                <a:latin typeface="+mn-lt"/>
                <a:cs typeface="Comic Sans MS"/>
              </a:rPr>
              <a:t>Sigortacılıkta</a:t>
            </a:r>
            <a:r>
              <a:rPr sz="2800" b="1" spc="-20" dirty="0" smtClean="0">
                <a:latin typeface="+mn-lt"/>
                <a:cs typeface="Comic Sans MS"/>
              </a:rPr>
              <a:t> </a:t>
            </a:r>
            <a:r>
              <a:rPr sz="2800" b="1" dirty="0">
                <a:latin typeface="+mn-lt"/>
                <a:cs typeface="Comic Sans MS"/>
              </a:rPr>
              <a:t>risk</a:t>
            </a:r>
            <a:r>
              <a:rPr sz="2800" b="1" spc="-15" dirty="0">
                <a:latin typeface="+mn-lt"/>
                <a:cs typeface="Comic Sans MS"/>
              </a:rPr>
              <a:t> </a:t>
            </a:r>
            <a:r>
              <a:rPr sz="2800" b="1" dirty="0" err="1">
                <a:latin typeface="+mn-lt"/>
                <a:cs typeface="Comic Sans MS"/>
              </a:rPr>
              <a:t>ise</a:t>
            </a:r>
            <a:r>
              <a:rPr sz="2800" b="1" spc="-65" dirty="0">
                <a:latin typeface="+mn-lt"/>
                <a:cs typeface="Comic Sans MS"/>
              </a:rPr>
              <a:t> </a:t>
            </a:r>
            <a:endParaRPr lang="tr-TR" sz="2800" b="1" spc="-65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65" dirty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800" b="1" dirty="0" smtClean="0">
                <a:solidFill>
                  <a:srgbClr val="C00000"/>
                </a:solidFill>
                <a:latin typeface="+mn-lt"/>
                <a:cs typeface="Comic Sans MS"/>
              </a:rPr>
              <a:t>"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gerçekleşme</a:t>
            </a:r>
            <a:r>
              <a:rPr sz="2800" b="1" spc="-40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ihtimali</a:t>
            </a:r>
            <a:r>
              <a:rPr sz="2800" b="1" spc="-2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+mn-lt"/>
                <a:cs typeface="Comic Sans MS"/>
              </a:rPr>
              <a:t>bulunan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fakat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gerçekleşip</a:t>
            </a:r>
            <a:r>
              <a:rPr sz="2800" b="1" spc="-1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gerçekleşmeyeceği</a:t>
            </a:r>
            <a:r>
              <a:rPr sz="2800" b="1" spc="-40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ya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da ne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+mn-lt"/>
                <a:cs typeface="Comic Sans MS"/>
              </a:rPr>
              <a:t>zaman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gerçekleşeceği</a:t>
            </a:r>
            <a:r>
              <a:rPr sz="2800" b="1" spc="-4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kesin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olmayan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zarar</a:t>
            </a:r>
            <a:r>
              <a:rPr sz="2800" b="1" spc="-1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verici</a:t>
            </a:r>
            <a:r>
              <a:rPr sz="2800" b="1" spc="-1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olaylar"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spc="-25" dirty="0">
                <a:latin typeface="+mn-lt"/>
                <a:cs typeface="Comic Sans MS"/>
              </a:rPr>
              <a:t>ya </a:t>
            </a:r>
            <a:r>
              <a:rPr sz="2800" b="1" dirty="0">
                <a:latin typeface="+mn-lt"/>
                <a:cs typeface="Comic Sans MS"/>
              </a:rPr>
              <a:t>da</a:t>
            </a:r>
            <a:r>
              <a:rPr sz="2800" b="1" spc="-30" dirty="0"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"ekonomik</a:t>
            </a:r>
            <a:r>
              <a:rPr sz="2800" b="1" spc="-2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kayıp</a:t>
            </a:r>
            <a:r>
              <a:rPr sz="2800" b="1" spc="-20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doğuracak</a:t>
            </a:r>
            <a:r>
              <a:rPr sz="2800" b="1" spc="-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r>
              <a:rPr sz="2800" b="1" dirty="0">
                <a:solidFill>
                  <a:srgbClr val="C00000"/>
                </a:solidFill>
                <a:latin typeface="+mn-lt"/>
                <a:cs typeface="Comic Sans MS"/>
              </a:rPr>
              <a:t>durum"</a:t>
            </a:r>
            <a:r>
              <a:rPr sz="2800" b="1" spc="5" dirty="0">
                <a:solidFill>
                  <a:srgbClr val="C00000"/>
                </a:solidFill>
                <a:latin typeface="+mn-lt"/>
                <a:cs typeface="Comic Sans MS"/>
              </a:rPr>
              <a:t> </a:t>
            </a:r>
            <a:endParaRPr lang="tr-TR" sz="2800" b="1" spc="5" dirty="0" smtClean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5" dirty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5" dirty="0" smtClean="0">
              <a:solidFill>
                <a:srgbClr val="C0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800" b="1" spc="-10" dirty="0" err="1" smtClean="0">
                <a:latin typeface="+mn-lt"/>
                <a:cs typeface="Comic Sans MS"/>
              </a:rPr>
              <a:t>olarak</a:t>
            </a:r>
            <a:r>
              <a:rPr sz="2800" b="1" spc="-10" dirty="0" smtClean="0">
                <a:latin typeface="+mn-lt"/>
                <a:cs typeface="Comic Sans MS"/>
              </a:rPr>
              <a:t> </a:t>
            </a:r>
            <a:r>
              <a:rPr sz="2800" b="1" spc="-10" dirty="0" err="1">
                <a:latin typeface="+mn-lt"/>
                <a:cs typeface="Comic Sans MS"/>
              </a:rPr>
              <a:t>tanımlanmaktadır</a:t>
            </a:r>
            <a:r>
              <a:rPr sz="2800" b="1" spc="-10" dirty="0" smtClean="0">
                <a:latin typeface="+mn-lt"/>
                <a:cs typeface="Comic Sans MS"/>
              </a:rPr>
              <a:t>.</a:t>
            </a: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801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SİGORTACILIK BAKIŞ AÇISIYLA RİSK;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Gelecekte olması muhtemel ve gerçekleştiğinde insanın can varlığında sakatlık, ölüm gibi sonuç doğuran; mal varlığında, hak ve menfaatlerinde bir azalmaya veya nihayet borçlarında bir artışa sebep olan, kişinin iradesi ve kontrolü dışında ortaya çıkabilecek istenmeyen olaylar, eylem veya olumsuz unsurların tümü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</p:txBody>
      </p:sp>
      <p:sp>
        <p:nvSpPr>
          <p:cNvPr id="4" name="6-Noktalı Yıldız 3"/>
          <p:cNvSpPr/>
          <p:nvPr/>
        </p:nvSpPr>
        <p:spPr>
          <a:xfrm>
            <a:off x="3200400" y="4419600"/>
            <a:ext cx="5051121" cy="2438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000" b="1" dirty="0" smtClean="0">
                <a:latin typeface="+mn-lt"/>
                <a:cs typeface="Comic Sans MS"/>
              </a:rPr>
              <a:t>Sadece kişiler değil, işletmeler de risklerin tehdidi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000" b="1" dirty="0">
                <a:cs typeface="Comic Sans MS"/>
              </a:rPr>
              <a:t>a</a:t>
            </a:r>
            <a:r>
              <a:rPr lang="tr-TR" sz="2000" b="1" dirty="0" smtClean="0">
                <a:latin typeface="+mn-lt"/>
                <a:cs typeface="Comic Sans MS"/>
              </a:rPr>
              <a:t>ltındadır.</a:t>
            </a:r>
            <a:endParaRPr lang="tr-TR" sz="20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511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Risk ve Belirsizlik Kavramı, Sigorta ile İlişkisi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613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RİSK VE BELİRSİZLİK İLİŞKİSİ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spc="-10" dirty="0" smtClean="0">
                <a:latin typeface="+mn-lt"/>
                <a:cs typeface="Comic Sans MS"/>
              </a:rPr>
              <a:t>Belirsizlik;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spc="-10" dirty="0" smtClean="0">
                <a:latin typeface="+mn-lt"/>
                <a:cs typeface="Comic Sans MS"/>
              </a:rPr>
              <a:t>Tahmin yeteneği ile ilgili kişinin duyduğu kuşkudur.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spc="-10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spc="-10" dirty="0" smtClean="0">
                <a:latin typeface="+mn-lt"/>
                <a:cs typeface="Comic Sans MS"/>
              </a:rPr>
              <a:t>Kişinin riskin farkında olmasıdır.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spc="-10" dirty="0"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r>
              <a:rPr lang="tr-TR" sz="2800" b="1" spc="-10" dirty="0" smtClean="0">
                <a:latin typeface="+mn-lt"/>
                <a:cs typeface="Comic Sans MS"/>
              </a:rPr>
              <a:t>«Risk belirsizliktir ve belirsizlik hayatın temel olgularından biridir.»</a:t>
            </a:r>
            <a:endParaRPr lang="tr-TR" sz="2800" b="1" spc="-10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spc="-10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634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495</TotalTime>
  <Words>1684</Words>
  <Application>Microsoft Office PowerPoint</Application>
  <PresentationFormat>Ekran Gösterisi (4:3)</PresentationFormat>
  <Paragraphs>412</Paragraphs>
  <Slides>38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Bitişiklik</vt:lpstr>
      <vt:lpstr>SİG 203 TEMEL  SİGORTACILIK  İŞLEMLERİ</vt:lpstr>
      <vt:lpstr>«Felaket başa gelmeden evvel, onu önleyecek ve ona karşı savunulacak önlemleri düşünmek gerekir. Geldikten sonra dövünmenin yararı yoktur.» Mustafa Kemal Atatürk (Nutuk)</vt:lpstr>
      <vt:lpstr>PowerPoint Sunusu</vt:lpstr>
      <vt:lpstr>RİSK VE BELİRSİZLİK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uzem</dc:creator>
  <cp:lastModifiedBy>Dilara DEMIREZ</cp:lastModifiedBy>
  <cp:revision>18</cp:revision>
  <dcterms:created xsi:type="dcterms:W3CDTF">2022-10-06T12:47:17Z</dcterms:created>
  <dcterms:modified xsi:type="dcterms:W3CDTF">2022-10-12T07:09:28Z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2022-10-06T00:00:00Z</vt:filetime>
  </property>
  <property fmtid="{D5CDD505-2E9C-101B-9397-08002B2CF9AE}" pid="5" name="Producer">
    <vt:lpwstr>Microsoft® PowerPoint® 2016</vt:lpwstr>
  </property>
</Properties>
</file>