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73" r:id="rId2"/>
    <p:sldId id="264" r:id="rId3"/>
    <p:sldId id="265" r:id="rId4"/>
    <p:sldId id="266" r:id="rId5"/>
    <p:sldId id="267" r:id="rId6"/>
    <p:sldId id="268" r:id="rId7"/>
    <p:sldId id="269" r:id="rId8"/>
    <p:sldId id="270" r:id="rId9"/>
    <p:sldId id="271" r:id="rId10"/>
    <p:sldId id="272" r:id="rId11"/>
    <p:sldId id="274" r:id="rId12"/>
  </p:sldIdLst>
  <p:sldSz cx="9144000" cy="6858000" type="screen4x3"/>
  <p:notesSz cx="6858000" cy="9144000"/>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BC1F"/>
    <a:srgbClr val="E4B81A"/>
    <a:srgbClr val="1D70B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727" autoAdjust="0"/>
  </p:normalViewPr>
  <p:slideViewPr>
    <p:cSldViewPr snapToGrid="0" snapToObjects="1">
      <p:cViewPr>
        <p:scale>
          <a:sx n="64" d="100"/>
          <a:sy n="64" d="100"/>
        </p:scale>
        <p:origin x="-1530" y="-22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61F1E9-058D-1A46-90D7-31226CF435CB}" type="datetimeFigureOut">
              <a:rPr lang="en-US" smtClean="0"/>
              <a:pPr/>
              <a:t>12/13/2015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8C4AE4-ABD6-C348-A661-2D0211CBA98A}" type="slidenum">
              <a:rPr lang="en-US" smtClean="0"/>
              <a:pPr/>
              <a:t>‹Nr.›</a:t>
            </a:fld>
            <a:endParaRPr lang="en-US"/>
          </a:p>
        </p:txBody>
      </p:sp>
    </p:spTree>
    <p:extLst>
      <p:ext uri="{BB962C8B-B14F-4D97-AF65-F5344CB8AC3E}">
        <p14:creationId xmlns:p14="http://schemas.microsoft.com/office/powerpoint/2010/main" val="212513350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dirty="0"/>
          </a:p>
        </p:txBody>
      </p:sp>
      <p:sp>
        <p:nvSpPr>
          <p:cNvPr id="71" name="Shape 7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510453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dirty="0"/>
          </a:p>
        </p:txBody>
      </p:sp>
      <p:sp>
        <p:nvSpPr>
          <p:cNvPr id="71" name="Shape 7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510453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71" name="Shape 7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510453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71" name="Shape 7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510453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71" name="Shape 7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510453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71" name="Shape 7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510453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71" name="Shape 7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510453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_Titelfolie">
    <p:spTree>
      <p:nvGrpSpPr>
        <p:cNvPr id="1" name=""/>
        <p:cNvGrpSpPr/>
        <p:nvPr/>
      </p:nvGrpSpPr>
      <p:grpSpPr>
        <a:xfrm>
          <a:off x="0" y="0"/>
          <a:ext cx="0" cy="0"/>
          <a:chOff x="0" y="0"/>
          <a:chExt cx="0" cy="0"/>
        </a:xfrm>
      </p:grpSpPr>
      <p:sp>
        <p:nvSpPr>
          <p:cNvPr id="12" name="Titel 1"/>
          <p:cNvSpPr>
            <a:spLocks noGrp="1"/>
          </p:cNvSpPr>
          <p:nvPr>
            <p:ph type="ctrTitle" hasCustomPrompt="1"/>
          </p:nvPr>
        </p:nvSpPr>
        <p:spPr>
          <a:xfrm>
            <a:off x="1226944" y="3965575"/>
            <a:ext cx="7772400" cy="1470025"/>
          </a:xfrm>
        </p:spPr>
        <p:txBody>
          <a:bodyPr/>
          <a:lstStyle>
            <a:lvl1pPr algn="l">
              <a:defRPr sz="4800" b="1">
                <a:solidFill>
                  <a:schemeClr val="tx1">
                    <a:lumMod val="95000"/>
                    <a:lumOff val="5000"/>
                  </a:schemeClr>
                </a:solidFill>
              </a:defRPr>
            </a:lvl1pPr>
          </a:lstStyle>
          <a:p>
            <a:r>
              <a:rPr lang="de-DE" dirty="0" smtClean="0"/>
              <a:t>MASTERTITELFORMAT BEARBEITEN</a:t>
            </a:r>
            <a:endParaRPr lang="de-DE" dirty="0"/>
          </a:p>
        </p:txBody>
      </p:sp>
      <p:sp>
        <p:nvSpPr>
          <p:cNvPr id="13" name="Untertitel 2"/>
          <p:cNvSpPr>
            <a:spLocks noGrp="1"/>
          </p:cNvSpPr>
          <p:nvPr>
            <p:ph type="subTitle" idx="1"/>
          </p:nvPr>
        </p:nvSpPr>
        <p:spPr>
          <a:xfrm>
            <a:off x="1861984" y="5290301"/>
            <a:ext cx="6400800" cy="777620"/>
          </a:xfrm>
        </p:spPr>
        <p:txBody>
          <a:bodyPr>
            <a:noAutofit/>
          </a:bodyPr>
          <a:lstStyle>
            <a:lvl1pPr marL="0" indent="0" algn="l">
              <a:buNone/>
              <a:defRPr sz="4400" b="1" i="1">
                <a:solidFill>
                  <a:schemeClr val="tx1">
                    <a:lumMod val="85000"/>
                    <a:lumOff val="15000"/>
                  </a:schemeClr>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smtClean="0"/>
              <a:t>Master-Untertitelformat bearbeiten</a:t>
            </a:r>
            <a:endParaRPr lang="de-DE" dirty="0"/>
          </a:p>
        </p:txBody>
      </p:sp>
      <p:grpSp>
        <p:nvGrpSpPr>
          <p:cNvPr id="14" name="Gruppierung 13"/>
          <p:cNvGrpSpPr/>
          <p:nvPr userDrawn="1"/>
        </p:nvGrpSpPr>
        <p:grpSpPr>
          <a:xfrm>
            <a:off x="6611007" y="0"/>
            <a:ext cx="2071237" cy="2805383"/>
            <a:chOff x="125524" y="3439896"/>
            <a:chExt cx="2071237" cy="2805383"/>
          </a:xfrm>
        </p:grpSpPr>
        <p:sp>
          <p:nvSpPr>
            <p:cNvPr id="15" name="Gleichschenkliges Dreieck 14"/>
            <p:cNvSpPr/>
            <p:nvPr userDrawn="1"/>
          </p:nvSpPr>
          <p:spPr>
            <a:xfrm rot="2700000">
              <a:off x="31940" y="3600252"/>
              <a:ext cx="2325177" cy="2004465"/>
            </a:xfrm>
            <a:prstGeom prst="triangle">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6" name="Gleichschenkliges Dreieck 15"/>
            <p:cNvSpPr/>
            <p:nvPr userDrawn="1"/>
          </p:nvSpPr>
          <p:spPr>
            <a:xfrm rot="19631432">
              <a:off x="1418195" y="5771645"/>
              <a:ext cx="549413" cy="473634"/>
            </a:xfrm>
            <a:prstGeom prst="triangle">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7" name="Gleichschenkliges Dreieck 16"/>
            <p:cNvSpPr/>
            <p:nvPr userDrawn="1"/>
          </p:nvSpPr>
          <p:spPr>
            <a:xfrm rot="1231632">
              <a:off x="1624652" y="5412125"/>
              <a:ext cx="381860" cy="329191"/>
            </a:xfrm>
            <a:prstGeom prst="triangle">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8" name="Gleichschenkliges Dreieck 17"/>
            <p:cNvSpPr/>
            <p:nvPr userDrawn="1"/>
          </p:nvSpPr>
          <p:spPr>
            <a:xfrm rot="1231632">
              <a:off x="125524" y="3921301"/>
              <a:ext cx="250231" cy="215717"/>
            </a:xfrm>
            <a:prstGeom prst="triangle">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9" name="Gleichschenkliges Dreieck 18"/>
            <p:cNvSpPr/>
            <p:nvPr userDrawn="1"/>
          </p:nvSpPr>
          <p:spPr>
            <a:xfrm rot="1231632">
              <a:off x="206755" y="5381912"/>
              <a:ext cx="177665" cy="153160"/>
            </a:xfrm>
            <a:prstGeom prst="triangle">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pic>
        <p:nvPicPr>
          <p:cNvPr id="20" name="Bild 19" descr="colo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4930115" y="2017749"/>
            <a:ext cx="9144000" cy="3643482"/>
          </a:xfrm>
          <a:prstGeom prst="rect">
            <a:avLst/>
          </a:prstGeom>
        </p:spPr>
      </p:pic>
    </p:spTree>
    <p:extLst>
      <p:ext uri="{BB962C8B-B14F-4D97-AF65-F5344CB8AC3E}">
        <p14:creationId xmlns:p14="http://schemas.microsoft.com/office/powerpoint/2010/main" val="2548618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el und Inhalt">
    <p:spTree>
      <p:nvGrpSpPr>
        <p:cNvPr id="1" name=""/>
        <p:cNvGrpSpPr/>
        <p:nvPr/>
      </p:nvGrpSpPr>
      <p:grpSpPr>
        <a:xfrm>
          <a:off x="0" y="0"/>
          <a:ext cx="0" cy="0"/>
          <a:chOff x="0" y="0"/>
          <a:chExt cx="0" cy="0"/>
        </a:xfrm>
      </p:grpSpPr>
      <p:sp>
        <p:nvSpPr>
          <p:cNvPr id="17" name="Titel 1"/>
          <p:cNvSpPr>
            <a:spLocks noGrp="1"/>
          </p:cNvSpPr>
          <p:nvPr>
            <p:ph type="title" hasCustomPrompt="1"/>
          </p:nvPr>
        </p:nvSpPr>
        <p:spPr>
          <a:xfrm>
            <a:off x="457200" y="156107"/>
            <a:ext cx="8229600" cy="1143000"/>
          </a:xfrm>
        </p:spPr>
        <p:txBody>
          <a:bodyPr/>
          <a:lstStyle>
            <a:lvl1pPr algn="l">
              <a:defRPr>
                <a:solidFill>
                  <a:schemeClr val="tx1">
                    <a:lumMod val="95000"/>
                    <a:lumOff val="5000"/>
                  </a:schemeClr>
                </a:solidFill>
              </a:defRPr>
            </a:lvl1pPr>
          </a:lstStyle>
          <a:p>
            <a:r>
              <a:rPr lang="de-DE" dirty="0" smtClean="0"/>
              <a:t>MASTERTITELFORMAT BEARBEITEN</a:t>
            </a:r>
            <a:endParaRPr lang="de-DE" dirty="0"/>
          </a:p>
        </p:txBody>
      </p:sp>
      <p:sp>
        <p:nvSpPr>
          <p:cNvPr id="18" name="Inhaltsplatzhalter 2"/>
          <p:cNvSpPr>
            <a:spLocks noGrp="1"/>
          </p:cNvSpPr>
          <p:nvPr>
            <p:ph idx="1"/>
          </p:nvPr>
        </p:nvSpPr>
        <p:spPr>
          <a:xfrm>
            <a:off x="457200" y="1413937"/>
            <a:ext cx="8229600" cy="4881138"/>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cxnSp>
        <p:nvCxnSpPr>
          <p:cNvPr id="21" name="Gerade Verbindung 20"/>
          <p:cNvCxnSpPr/>
          <p:nvPr userDrawn="1"/>
        </p:nvCxnSpPr>
        <p:spPr>
          <a:xfrm>
            <a:off x="430242" y="1305260"/>
            <a:ext cx="8280000" cy="1588"/>
          </a:xfrm>
          <a:prstGeom prst="line">
            <a:avLst/>
          </a:prstGeom>
          <a:ln w="9525" cap="flat" cmpd="sng" algn="ctr">
            <a:solidFill>
              <a:srgbClr val="595959"/>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22" name="Gerade Verbindung 21"/>
          <p:cNvCxnSpPr/>
          <p:nvPr userDrawn="1"/>
        </p:nvCxnSpPr>
        <p:spPr>
          <a:xfrm>
            <a:off x="437276" y="6295075"/>
            <a:ext cx="8280000" cy="1588"/>
          </a:xfrm>
          <a:prstGeom prst="line">
            <a:avLst/>
          </a:prstGeom>
          <a:ln w="9525" cap="flat" cmpd="sng" algn="ctr">
            <a:solidFill>
              <a:srgbClr val="595959"/>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pic>
        <p:nvPicPr>
          <p:cNvPr id="23" name="Bild 22" descr="colo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5998755">
            <a:off x="5608244" y="1250601"/>
            <a:ext cx="9144000" cy="3643482"/>
          </a:xfrm>
          <a:prstGeom prst="rect">
            <a:avLst/>
          </a:prstGeom>
        </p:spPr>
      </p:pic>
      <p:pic>
        <p:nvPicPr>
          <p:cNvPr id="8" name="Bild 7" descr="AIESEC logo_new blue.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985" y="6436029"/>
            <a:ext cx="2004899" cy="310760"/>
          </a:xfrm>
          <a:prstGeom prst="rect">
            <a:avLst/>
          </a:prstGeom>
        </p:spPr>
      </p:pic>
    </p:spTree>
    <p:extLst>
      <p:ext uri="{BB962C8B-B14F-4D97-AF65-F5344CB8AC3E}">
        <p14:creationId xmlns:p14="http://schemas.microsoft.com/office/powerpoint/2010/main" val="1585444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el und Inhalt">
    <p:spTree>
      <p:nvGrpSpPr>
        <p:cNvPr id="1" name=""/>
        <p:cNvGrpSpPr/>
        <p:nvPr/>
      </p:nvGrpSpPr>
      <p:grpSpPr>
        <a:xfrm>
          <a:off x="0" y="0"/>
          <a:ext cx="0" cy="0"/>
          <a:chOff x="0" y="0"/>
          <a:chExt cx="0" cy="0"/>
        </a:xfrm>
      </p:grpSpPr>
      <p:pic>
        <p:nvPicPr>
          <p:cNvPr id="7" name="Bild 6" descr="colo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5998755">
            <a:off x="5608244" y="1250601"/>
            <a:ext cx="9144000" cy="3643482"/>
          </a:xfrm>
          <a:prstGeom prst="rect">
            <a:avLst/>
          </a:prstGeom>
        </p:spPr>
      </p:pic>
      <p:cxnSp>
        <p:nvCxnSpPr>
          <p:cNvPr id="9" name="Gerade Verbindung 8"/>
          <p:cNvCxnSpPr/>
          <p:nvPr userDrawn="1"/>
        </p:nvCxnSpPr>
        <p:spPr>
          <a:xfrm>
            <a:off x="430242" y="1305260"/>
            <a:ext cx="8280000" cy="1588"/>
          </a:xfrm>
          <a:prstGeom prst="line">
            <a:avLst/>
          </a:prstGeom>
          <a:ln w="9525" cap="flat" cmpd="sng" algn="ctr">
            <a:solidFill>
              <a:srgbClr val="595959"/>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0" name="Gerade Verbindung 9"/>
          <p:cNvCxnSpPr/>
          <p:nvPr userDrawn="1"/>
        </p:nvCxnSpPr>
        <p:spPr>
          <a:xfrm>
            <a:off x="437276" y="6295075"/>
            <a:ext cx="8280000" cy="1588"/>
          </a:xfrm>
          <a:prstGeom prst="line">
            <a:avLst/>
          </a:prstGeom>
          <a:ln w="9525" cap="flat" cmpd="sng" algn="ctr">
            <a:solidFill>
              <a:srgbClr val="595959"/>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1" name="Titel 1"/>
          <p:cNvSpPr>
            <a:spLocks noGrp="1"/>
          </p:cNvSpPr>
          <p:nvPr>
            <p:ph type="title" hasCustomPrompt="1"/>
          </p:nvPr>
        </p:nvSpPr>
        <p:spPr>
          <a:xfrm>
            <a:off x="457200" y="156107"/>
            <a:ext cx="8229600" cy="1143000"/>
          </a:xfrm>
        </p:spPr>
        <p:txBody>
          <a:bodyPr/>
          <a:lstStyle>
            <a:lvl1pPr algn="l">
              <a:defRPr>
                <a:solidFill>
                  <a:schemeClr val="tx1">
                    <a:lumMod val="95000"/>
                    <a:lumOff val="5000"/>
                  </a:schemeClr>
                </a:solidFill>
              </a:defRPr>
            </a:lvl1pPr>
          </a:lstStyle>
          <a:p>
            <a:r>
              <a:rPr lang="de-DE" dirty="0" smtClean="0"/>
              <a:t>MASTERTITELFORMAT BEARBEITEN</a:t>
            </a:r>
            <a:endParaRPr lang="de-DE" dirty="0"/>
          </a:p>
        </p:txBody>
      </p:sp>
      <p:sp>
        <p:nvSpPr>
          <p:cNvPr id="12" name="Inhaltsplatzhalter 2"/>
          <p:cNvSpPr>
            <a:spLocks noGrp="1"/>
          </p:cNvSpPr>
          <p:nvPr>
            <p:ph idx="1"/>
          </p:nvPr>
        </p:nvSpPr>
        <p:spPr>
          <a:xfrm>
            <a:off x="457200" y="1413937"/>
            <a:ext cx="8229600" cy="4881138"/>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pic>
        <p:nvPicPr>
          <p:cNvPr id="13" name="Bild 12" descr="AIESEC logo_new blue.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985" y="6458920"/>
            <a:ext cx="2004899" cy="310760"/>
          </a:xfrm>
          <a:prstGeom prst="rect">
            <a:avLst/>
          </a:prstGeom>
        </p:spPr>
      </p:pic>
    </p:spTree>
    <p:extLst>
      <p:ext uri="{BB962C8B-B14F-4D97-AF65-F5344CB8AC3E}">
        <p14:creationId xmlns:p14="http://schemas.microsoft.com/office/powerpoint/2010/main" val="344382143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5">
            <a:alphaModFix amt="20000"/>
          </a:blip>
          <a:stretch>
            <a:fillRect/>
          </a:stretch>
        </a:blip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r>
              <a:rPr lang="de-DE" dirty="0" smtClean="0"/>
              <a:t>MASTERTITELFORMAT BEARBEITEN</a:t>
            </a:r>
            <a:endParaRPr lang="de-DE" dirty="0"/>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Tree>
    <p:extLst>
      <p:ext uri="{BB962C8B-B14F-4D97-AF65-F5344CB8AC3E}">
        <p14:creationId xmlns:p14="http://schemas.microsoft.com/office/powerpoint/2010/main" val="319548276"/>
      </p:ext>
    </p:extLst>
  </p:cSld>
  <p:clrMap bg1="lt1" tx1="dk1" bg2="lt2" tx2="dk2" accent1="accent1" accent2="accent2" accent3="accent3" accent4="accent4" accent5="accent5" accent6="accent6" hlink="hlink" folHlink="folHlink"/>
  <p:sldLayoutIdLst>
    <p:sldLayoutId id="2147483656" r:id="rId1"/>
    <p:sldLayoutId id="2147483658" r:id="rId2"/>
    <p:sldLayoutId id="2147483660" r:id="rId3"/>
  </p:sldLayoutIdLst>
  <p:txStyles>
    <p:titleStyle>
      <a:lvl1pPr algn="l" defTabSz="457200" rtl="0" eaLnBrk="1" latinLnBrk="0" hangingPunct="1">
        <a:lnSpc>
          <a:spcPct val="80000"/>
        </a:lnSpc>
        <a:spcBef>
          <a:spcPct val="0"/>
        </a:spcBef>
        <a:buNone/>
        <a:defRPr sz="3600" b="0" i="0" kern="1200">
          <a:solidFill>
            <a:srgbClr val="1D70B7"/>
          </a:solidFill>
          <a:latin typeface="Helvetica Neue Light"/>
          <a:ea typeface="+mj-ea"/>
          <a:cs typeface="Helvetica Neue Light"/>
        </a:defRPr>
      </a:lvl1pPr>
    </p:titleStyle>
    <p:bodyStyle>
      <a:lvl1pPr marL="342900" indent="-342900" algn="l" defTabSz="457200" rtl="0" eaLnBrk="1" latinLnBrk="0" hangingPunct="1">
        <a:spcBef>
          <a:spcPct val="20000"/>
        </a:spcBef>
        <a:buFont typeface="Arial"/>
        <a:buChar char="•"/>
        <a:defRPr sz="3200" b="0" i="0" kern="1200">
          <a:solidFill>
            <a:schemeClr val="tx1">
              <a:lumMod val="85000"/>
              <a:lumOff val="15000"/>
            </a:schemeClr>
          </a:solidFill>
          <a:latin typeface="Helvetica Neue Light"/>
          <a:ea typeface="+mn-ea"/>
          <a:cs typeface="Helvetica Neue Light"/>
        </a:defRPr>
      </a:lvl1pPr>
      <a:lvl2pPr marL="742950" indent="-285750" algn="l" defTabSz="457200" rtl="0" eaLnBrk="1" latinLnBrk="0" hangingPunct="1">
        <a:spcBef>
          <a:spcPct val="20000"/>
        </a:spcBef>
        <a:buFont typeface="Arial"/>
        <a:buChar char="–"/>
        <a:defRPr sz="2800" b="0" i="0" kern="1200">
          <a:solidFill>
            <a:schemeClr val="tx1">
              <a:lumMod val="85000"/>
              <a:lumOff val="15000"/>
            </a:schemeClr>
          </a:solidFill>
          <a:latin typeface="Helvetica Neue Light"/>
          <a:ea typeface="+mn-ea"/>
          <a:cs typeface="Helvetica Neue Light"/>
        </a:defRPr>
      </a:lvl2pPr>
      <a:lvl3pPr marL="1143000" indent="-228600" algn="l" defTabSz="457200" rtl="0" eaLnBrk="1" latinLnBrk="0" hangingPunct="1">
        <a:spcBef>
          <a:spcPct val="20000"/>
        </a:spcBef>
        <a:buFont typeface="Arial"/>
        <a:buChar char="•"/>
        <a:defRPr sz="2400" b="0" i="0" kern="1200">
          <a:solidFill>
            <a:schemeClr val="tx1">
              <a:lumMod val="85000"/>
              <a:lumOff val="15000"/>
            </a:schemeClr>
          </a:solidFill>
          <a:latin typeface="Helvetica Neue Light"/>
          <a:ea typeface="+mn-ea"/>
          <a:cs typeface="Helvetica Neue Light"/>
        </a:defRPr>
      </a:lvl3pPr>
      <a:lvl4pPr marL="1600200" indent="-228600" algn="l" defTabSz="457200" rtl="0" eaLnBrk="1" latinLnBrk="0" hangingPunct="1">
        <a:spcBef>
          <a:spcPct val="20000"/>
        </a:spcBef>
        <a:buFont typeface="Arial"/>
        <a:buChar char="–"/>
        <a:defRPr sz="2000" b="0" i="0" kern="1200">
          <a:solidFill>
            <a:schemeClr val="tx1">
              <a:lumMod val="85000"/>
              <a:lumOff val="15000"/>
            </a:schemeClr>
          </a:solidFill>
          <a:latin typeface="Helvetica Neue Light"/>
          <a:ea typeface="+mn-ea"/>
          <a:cs typeface="Helvetica Neue Light"/>
        </a:defRPr>
      </a:lvl4pPr>
      <a:lvl5pPr marL="2057400" indent="-228600" algn="l" defTabSz="457200" rtl="0" eaLnBrk="1" latinLnBrk="0" hangingPunct="1">
        <a:spcBef>
          <a:spcPct val="20000"/>
        </a:spcBef>
        <a:buFont typeface="Arial"/>
        <a:buChar char="»"/>
        <a:defRPr sz="2000" b="0" i="0" kern="1200">
          <a:solidFill>
            <a:schemeClr val="tx1">
              <a:lumMod val="85000"/>
              <a:lumOff val="15000"/>
            </a:schemeClr>
          </a:solidFill>
          <a:latin typeface="Helvetica Neue Light"/>
          <a:ea typeface="+mn-ea"/>
          <a:cs typeface="Helvetica Neue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7.gif"/></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67"/>
          <p:cNvSpPr txBox="1">
            <a:spLocks/>
          </p:cNvSpPr>
          <p:nvPr/>
        </p:nvSpPr>
        <p:spPr>
          <a:xfrm>
            <a:off x="1528997" y="365967"/>
            <a:ext cx="7157803" cy="1143000"/>
          </a:xfrm>
          <a:prstGeom prst="rect">
            <a:avLst/>
          </a:prstGeom>
          <a:noFill/>
          <a:ln>
            <a:noFill/>
          </a:ln>
        </p:spPr>
        <p:txBody>
          <a:bodyPr vert="horz" lIns="91425" tIns="45700" rIns="91425" bIns="45700" rtlCol="0" anchor="ctr" anchorCtr="0">
            <a:noAutofit/>
          </a:bodyPr>
          <a:lstStyle>
            <a:lvl1pPr algn="l" defTabSz="457200" rtl="0" eaLnBrk="1" latinLnBrk="0" hangingPunct="1">
              <a:lnSpc>
                <a:spcPct val="80000"/>
              </a:lnSpc>
              <a:spcBef>
                <a:spcPct val="0"/>
              </a:spcBef>
              <a:buNone/>
              <a:defRPr sz="4800" b="1" i="0" kern="1200">
                <a:solidFill>
                  <a:schemeClr val="tx1">
                    <a:lumMod val="95000"/>
                    <a:lumOff val="5000"/>
                  </a:schemeClr>
                </a:solidFill>
                <a:latin typeface="Helvetica Neue Light"/>
                <a:ea typeface="+mj-ea"/>
                <a:cs typeface="Helvetica Neue Light"/>
              </a:defRPr>
            </a:lvl1pPr>
          </a:lstStyle>
          <a:p>
            <a:pPr>
              <a:spcBef>
                <a:spcPts val="0"/>
              </a:spcBef>
              <a:buClr>
                <a:schemeClr val="dk1"/>
              </a:buClr>
              <a:buSzPct val="25000"/>
              <a:buFont typeface="Calibri"/>
              <a:buNone/>
            </a:pPr>
            <a:r>
              <a:rPr lang="en-GB" dirty="0" smtClean="0">
                <a:solidFill>
                  <a:srgbClr val="595959"/>
                </a:solidFill>
                <a:ea typeface="Calibri"/>
                <a:sym typeface="Calibri"/>
              </a:rPr>
              <a:t>What exactly is </a:t>
            </a:r>
          </a:p>
          <a:p>
            <a:pPr>
              <a:spcBef>
                <a:spcPts val="0"/>
              </a:spcBef>
              <a:buClr>
                <a:schemeClr val="dk1"/>
              </a:buClr>
              <a:buSzPct val="25000"/>
              <a:buFont typeface="Calibri"/>
              <a:buNone/>
            </a:pPr>
            <a:r>
              <a:rPr lang="en-GB" dirty="0" smtClean="0">
                <a:solidFill>
                  <a:srgbClr val="595959"/>
                </a:solidFill>
                <a:ea typeface="Calibri"/>
                <a:sym typeface="Calibri"/>
              </a:rPr>
              <a:t>Culture?</a:t>
            </a:r>
            <a:endParaRPr lang="en-GB" dirty="0">
              <a:solidFill>
                <a:srgbClr val="595959"/>
              </a:solidFill>
              <a:ea typeface="Calibri"/>
              <a:sym typeface="Calibri"/>
            </a:endParaRPr>
          </a:p>
        </p:txBody>
      </p:sp>
      <p:pic>
        <p:nvPicPr>
          <p:cNvPr id="5" name="Picture 3" descr="C:\Users\Maria Hartinger\Desktop\AIESEC\NST\OPS online\parts-of-cultur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9531" y="1605718"/>
            <a:ext cx="5335846" cy="5228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63292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1451507"/>
            <a:ext cx="8229600" cy="5078028"/>
          </a:xfrm>
        </p:spPr>
        <p:txBody>
          <a:bodyPr>
            <a:normAutofit fontScale="85000" lnSpcReduction="10000"/>
          </a:bodyPr>
          <a:lstStyle/>
          <a:p>
            <a:r>
              <a:rPr lang="en-CA" sz="3600" dirty="0" smtClean="0">
                <a:solidFill>
                  <a:srgbClr val="595959"/>
                </a:solidFill>
                <a:ea typeface="Calibri"/>
              </a:rPr>
              <a:t>Goal of this part is only to provide you with some ideas about cultural differences.</a:t>
            </a:r>
          </a:p>
          <a:p>
            <a:r>
              <a:rPr lang="en-CA" sz="3600" dirty="0" smtClean="0">
                <a:solidFill>
                  <a:srgbClr val="595959"/>
                </a:solidFill>
                <a:ea typeface="Calibri"/>
              </a:rPr>
              <a:t>For more detailed information about the country you are going to it´s important to prepare yourself for your stay abroad. Therefore: </a:t>
            </a:r>
            <a:r>
              <a:rPr lang="en-CA" sz="3600" smtClean="0">
                <a:solidFill>
                  <a:srgbClr val="595959"/>
                </a:solidFill>
                <a:ea typeface="Calibri"/>
              </a:rPr>
              <a:t>Inform yourself </a:t>
            </a:r>
            <a:r>
              <a:rPr lang="en-CA" sz="3600" dirty="0" smtClean="0">
                <a:solidFill>
                  <a:srgbClr val="595959"/>
                </a:solidFill>
                <a:ea typeface="Calibri"/>
              </a:rPr>
              <a:t>about the country and search for information regarding religion, policy, art, environment, family values and working conditions for example. </a:t>
            </a:r>
          </a:p>
          <a:p>
            <a:r>
              <a:rPr lang="en-CA" sz="3600" dirty="0" smtClean="0">
                <a:solidFill>
                  <a:srgbClr val="595959"/>
                </a:solidFill>
                <a:ea typeface="Calibri"/>
              </a:rPr>
              <a:t>You can also refer to the information you get after your match from </a:t>
            </a:r>
            <a:r>
              <a:rPr lang="en-CA" sz="3600" dirty="0" err="1" smtClean="0">
                <a:solidFill>
                  <a:srgbClr val="595959"/>
                </a:solidFill>
                <a:ea typeface="Calibri"/>
              </a:rPr>
              <a:t>iSOS</a:t>
            </a:r>
            <a:r>
              <a:rPr lang="en-CA" sz="3600" dirty="0" smtClean="0">
                <a:solidFill>
                  <a:srgbClr val="595959"/>
                </a:solidFill>
                <a:ea typeface="Calibri"/>
              </a:rPr>
              <a:t>.</a:t>
            </a:r>
          </a:p>
        </p:txBody>
      </p:sp>
      <p:sp>
        <p:nvSpPr>
          <p:cNvPr id="4" name="Shape 67"/>
          <p:cNvSpPr txBox="1">
            <a:spLocks/>
          </p:cNvSpPr>
          <p:nvPr/>
        </p:nvSpPr>
        <p:spPr>
          <a:xfrm>
            <a:off x="609600" y="308507"/>
            <a:ext cx="8229600" cy="1143000"/>
          </a:xfrm>
          <a:prstGeom prst="rect">
            <a:avLst/>
          </a:prstGeom>
          <a:noFill/>
          <a:ln>
            <a:noFill/>
          </a:ln>
        </p:spPr>
        <p:txBody>
          <a:bodyPr vert="horz" lIns="91425" tIns="45700" rIns="91425" bIns="45700" rtlCol="0" anchor="ctr" anchorCtr="0">
            <a:noAutofit/>
          </a:bodyPr>
          <a:lstStyle>
            <a:lvl1pPr algn="l" defTabSz="457200" rtl="0" eaLnBrk="1" latinLnBrk="0" hangingPunct="1">
              <a:lnSpc>
                <a:spcPct val="80000"/>
              </a:lnSpc>
              <a:spcBef>
                <a:spcPct val="0"/>
              </a:spcBef>
              <a:buNone/>
              <a:defRPr sz="3600" b="0" i="0" kern="1200">
                <a:solidFill>
                  <a:schemeClr val="tx1">
                    <a:lumMod val="95000"/>
                    <a:lumOff val="5000"/>
                  </a:schemeClr>
                </a:solidFill>
                <a:latin typeface="Helvetica Neue Light"/>
                <a:ea typeface="+mj-ea"/>
                <a:cs typeface="Helvetica Neue Light"/>
              </a:defRPr>
            </a:lvl1pPr>
          </a:lstStyle>
          <a:p>
            <a:pPr algn="ctr">
              <a:spcBef>
                <a:spcPts val="0"/>
              </a:spcBef>
              <a:buClr>
                <a:schemeClr val="dk1"/>
              </a:buClr>
              <a:buSzPct val="25000"/>
              <a:buFont typeface="Calibri"/>
              <a:buNone/>
            </a:pPr>
            <a:r>
              <a:rPr lang="en-GB" dirty="0" smtClean="0">
                <a:solidFill>
                  <a:srgbClr val="595959"/>
                </a:solidFill>
                <a:ea typeface="Calibri"/>
                <a:sym typeface="Calibri"/>
              </a:rPr>
              <a:t>Take Action!</a:t>
            </a:r>
            <a:endParaRPr lang="en-GB" dirty="0">
              <a:solidFill>
                <a:srgbClr val="595959"/>
              </a:solidFill>
              <a:ea typeface="Calibri"/>
              <a:sym typeface="Calibri"/>
            </a:endParaRPr>
          </a:p>
        </p:txBody>
      </p:sp>
    </p:spTree>
    <p:extLst>
      <p:ext uri="{BB962C8B-B14F-4D97-AF65-F5344CB8AC3E}">
        <p14:creationId xmlns:p14="http://schemas.microsoft.com/office/powerpoint/2010/main" val="17970154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02237" y="2092473"/>
            <a:ext cx="7634942" cy="1081215"/>
          </a:xfrm>
        </p:spPr>
        <p:txBody>
          <a:bodyPr/>
          <a:lstStyle/>
          <a:p>
            <a:pPr algn="ctr"/>
            <a:r>
              <a:rPr lang="en-US" sz="6600" i="1" dirty="0" smtClean="0">
                <a:solidFill>
                  <a:schemeClr val="tx1">
                    <a:lumMod val="65000"/>
                    <a:lumOff val="35000"/>
                  </a:schemeClr>
                </a:solidFill>
                <a:latin typeface="Georgia"/>
                <a:cs typeface="Georgia"/>
              </a:rPr>
              <a:t>Last Message</a:t>
            </a:r>
            <a:endParaRPr lang="de-DE" sz="6600" i="1" dirty="0">
              <a:solidFill>
                <a:schemeClr val="tx1">
                  <a:lumMod val="65000"/>
                  <a:lumOff val="35000"/>
                </a:schemeClr>
              </a:solidFill>
              <a:latin typeface="Georgia"/>
              <a:cs typeface="Georgia"/>
            </a:endParaRPr>
          </a:p>
        </p:txBody>
      </p:sp>
      <p:sp>
        <p:nvSpPr>
          <p:cNvPr id="3" name="Untertitel 2"/>
          <p:cNvSpPr>
            <a:spLocks noGrp="1"/>
          </p:cNvSpPr>
          <p:nvPr>
            <p:ph type="subTitle" idx="1"/>
          </p:nvPr>
        </p:nvSpPr>
        <p:spPr>
          <a:xfrm>
            <a:off x="702237" y="3149258"/>
            <a:ext cx="7634942" cy="1197890"/>
          </a:xfrm>
        </p:spPr>
        <p:txBody>
          <a:bodyPr>
            <a:normAutofit fontScale="92500"/>
          </a:bodyPr>
          <a:lstStyle/>
          <a:p>
            <a:pPr algn="ctr"/>
            <a:r>
              <a:rPr lang="de-DE" sz="2400" b="0" dirty="0" smtClean="0">
                <a:solidFill>
                  <a:schemeClr val="tx1">
                    <a:lumMod val="65000"/>
                    <a:lumOff val="35000"/>
                  </a:schemeClr>
                </a:solidFill>
                <a:latin typeface="Helvetica"/>
                <a:cs typeface="Helvetica"/>
              </a:rPr>
              <a:t>„Value </a:t>
            </a:r>
            <a:r>
              <a:rPr lang="de-DE" sz="2400" b="0" dirty="0" err="1" smtClean="0">
                <a:solidFill>
                  <a:schemeClr val="tx1">
                    <a:lumMod val="65000"/>
                    <a:lumOff val="35000"/>
                  </a:schemeClr>
                </a:solidFill>
                <a:latin typeface="Helvetica"/>
                <a:cs typeface="Helvetica"/>
              </a:rPr>
              <a:t>the</a:t>
            </a:r>
            <a:r>
              <a:rPr lang="de-DE" sz="2400" b="0" dirty="0" smtClean="0">
                <a:solidFill>
                  <a:schemeClr val="tx1">
                    <a:lumMod val="65000"/>
                    <a:lumOff val="35000"/>
                  </a:schemeClr>
                </a:solidFill>
                <a:latin typeface="Helvetica"/>
                <a:cs typeface="Helvetica"/>
              </a:rPr>
              <a:t> </a:t>
            </a:r>
            <a:r>
              <a:rPr lang="de-DE" sz="2400" b="0" dirty="0" err="1" smtClean="0">
                <a:solidFill>
                  <a:schemeClr val="tx1">
                    <a:lumMod val="65000"/>
                    <a:lumOff val="35000"/>
                  </a:schemeClr>
                </a:solidFill>
                <a:latin typeface="Helvetica"/>
                <a:cs typeface="Helvetica"/>
              </a:rPr>
              <a:t>differences</a:t>
            </a:r>
            <a:r>
              <a:rPr lang="de-DE" sz="2400" b="0" dirty="0" smtClean="0">
                <a:solidFill>
                  <a:schemeClr val="tx1">
                    <a:lumMod val="65000"/>
                    <a:lumOff val="35000"/>
                  </a:schemeClr>
                </a:solidFill>
                <a:latin typeface="Helvetica"/>
                <a:cs typeface="Helvetica"/>
              </a:rPr>
              <a:t>, but also </a:t>
            </a:r>
            <a:r>
              <a:rPr lang="de-DE" sz="2400" b="0" dirty="0" err="1" smtClean="0">
                <a:solidFill>
                  <a:schemeClr val="tx1">
                    <a:lumMod val="65000"/>
                    <a:lumOff val="35000"/>
                  </a:schemeClr>
                </a:solidFill>
                <a:latin typeface="Helvetica"/>
                <a:cs typeface="Helvetica"/>
              </a:rPr>
              <a:t>discover</a:t>
            </a:r>
            <a:r>
              <a:rPr lang="de-DE" sz="2400" b="0" dirty="0" smtClean="0">
                <a:solidFill>
                  <a:schemeClr val="tx1">
                    <a:lumMod val="65000"/>
                    <a:lumOff val="35000"/>
                  </a:schemeClr>
                </a:solidFill>
                <a:latin typeface="Helvetica"/>
                <a:cs typeface="Helvetica"/>
              </a:rPr>
              <a:t> </a:t>
            </a:r>
            <a:r>
              <a:rPr lang="de-DE" sz="2400" b="0" dirty="0" err="1" smtClean="0">
                <a:solidFill>
                  <a:schemeClr val="tx1">
                    <a:lumMod val="65000"/>
                    <a:lumOff val="35000"/>
                  </a:schemeClr>
                </a:solidFill>
                <a:latin typeface="Helvetica"/>
                <a:cs typeface="Helvetica"/>
              </a:rPr>
              <a:t>the</a:t>
            </a:r>
            <a:r>
              <a:rPr lang="de-DE" sz="2400" b="0" dirty="0" smtClean="0">
                <a:solidFill>
                  <a:schemeClr val="tx1">
                    <a:lumMod val="65000"/>
                    <a:lumOff val="35000"/>
                  </a:schemeClr>
                </a:solidFill>
                <a:latin typeface="Helvetica"/>
                <a:cs typeface="Helvetica"/>
              </a:rPr>
              <a:t> </a:t>
            </a:r>
            <a:r>
              <a:rPr lang="de-DE" sz="2400" b="0" dirty="0" err="1" smtClean="0">
                <a:solidFill>
                  <a:schemeClr val="tx1">
                    <a:lumMod val="65000"/>
                    <a:lumOff val="35000"/>
                  </a:schemeClr>
                </a:solidFill>
                <a:latin typeface="Helvetica"/>
                <a:cs typeface="Helvetica"/>
              </a:rPr>
              <a:t>similarities</a:t>
            </a:r>
            <a:r>
              <a:rPr lang="de-DE" sz="2400" b="0" dirty="0" smtClean="0">
                <a:solidFill>
                  <a:schemeClr val="tx1">
                    <a:lumMod val="65000"/>
                    <a:lumOff val="35000"/>
                  </a:schemeClr>
                </a:solidFill>
                <a:latin typeface="Helvetica"/>
                <a:cs typeface="Helvetica"/>
              </a:rPr>
              <a:t> </a:t>
            </a:r>
            <a:r>
              <a:rPr lang="de-DE" sz="2400" b="0" dirty="0" err="1" smtClean="0">
                <a:solidFill>
                  <a:schemeClr val="tx1">
                    <a:lumMod val="65000"/>
                    <a:lumOff val="35000"/>
                  </a:schemeClr>
                </a:solidFill>
                <a:latin typeface="Helvetica"/>
                <a:cs typeface="Helvetica"/>
              </a:rPr>
              <a:t>and</a:t>
            </a:r>
            <a:r>
              <a:rPr lang="de-DE" sz="2400" b="0" dirty="0" smtClean="0">
                <a:solidFill>
                  <a:schemeClr val="tx1">
                    <a:lumMod val="65000"/>
                    <a:lumOff val="35000"/>
                  </a:schemeClr>
                </a:solidFill>
                <a:latin typeface="Helvetica"/>
                <a:cs typeface="Helvetica"/>
              </a:rPr>
              <a:t> </a:t>
            </a:r>
            <a:r>
              <a:rPr lang="de-DE" sz="2400" b="0" dirty="0" err="1" smtClean="0">
                <a:solidFill>
                  <a:schemeClr val="tx1">
                    <a:lumMod val="65000"/>
                    <a:lumOff val="35000"/>
                  </a:schemeClr>
                </a:solidFill>
                <a:latin typeface="Helvetica"/>
                <a:cs typeface="Helvetica"/>
              </a:rPr>
              <a:t>then</a:t>
            </a:r>
            <a:r>
              <a:rPr lang="de-DE" sz="2400" b="0" dirty="0" smtClean="0">
                <a:solidFill>
                  <a:schemeClr val="tx1">
                    <a:lumMod val="65000"/>
                    <a:lumOff val="35000"/>
                  </a:schemeClr>
                </a:solidFill>
                <a:latin typeface="Helvetica"/>
                <a:cs typeface="Helvetica"/>
              </a:rPr>
              <a:t> </a:t>
            </a:r>
            <a:r>
              <a:rPr lang="de-DE" sz="2400" b="0" dirty="0" err="1" smtClean="0">
                <a:solidFill>
                  <a:schemeClr val="tx1">
                    <a:lumMod val="65000"/>
                    <a:lumOff val="35000"/>
                  </a:schemeClr>
                </a:solidFill>
                <a:latin typeface="Helvetica"/>
                <a:cs typeface="Helvetica"/>
              </a:rPr>
              <a:t>learn</a:t>
            </a:r>
            <a:r>
              <a:rPr lang="de-DE" sz="2400" b="0" dirty="0" smtClean="0">
                <a:solidFill>
                  <a:schemeClr val="tx1">
                    <a:lumMod val="65000"/>
                    <a:lumOff val="35000"/>
                  </a:schemeClr>
                </a:solidFill>
                <a:latin typeface="Helvetica"/>
                <a:cs typeface="Helvetica"/>
              </a:rPr>
              <a:t> </a:t>
            </a:r>
            <a:r>
              <a:rPr lang="de-DE" sz="2400" b="0" dirty="0" err="1" smtClean="0">
                <a:solidFill>
                  <a:schemeClr val="tx1">
                    <a:lumMod val="65000"/>
                    <a:lumOff val="35000"/>
                  </a:schemeClr>
                </a:solidFill>
                <a:latin typeface="Helvetica"/>
                <a:cs typeface="Helvetica"/>
              </a:rPr>
              <a:t>from</a:t>
            </a:r>
            <a:r>
              <a:rPr lang="de-DE" sz="2400" b="0" dirty="0" smtClean="0">
                <a:solidFill>
                  <a:schemeClr val="tx1">
                    <a:lumMod val="65000"/>
                    <a:lumOff val="35000"/>
                  </a:schemeClr>
                </a:solidFill>
                <a:latin typeface="Helvetica"/>
                <a:cs typeface="Helvetica"/>
              </a:rPr>
              <a:t> </a:t>
            </a:r>
            <a:r>
              <a:rPr lang="de-DE" sz="2400" b="0" dirty="0" err="1" smtClean="0">
                <a:solidFill>
                  <a:schemeClr val="tx1">
                    <a:lumMod val="65000"/>
                    <a:lumOff val="35000"/>
                  </a:schemeClr>
                </a:solidFill>
                <a:latin typeface="Helvetica"/>
                <a:cs typeface="Helvetica"/>
              </a:rPr>
              <a:t>one</a:t>
            </a:r>
            <a:r>
              <a:rPr lang="de-DE" sz="2400" b="0" dirty="0" smtClean="0">
                <a:solidFill>
                  <a:schemeClr val="tx1">
                    <a:lumMod val="65000"/>
                    <a:lumOff val="35000"/>
                  </a:schemeClr>
                </a:solidFill>
                <a:latin typeface="Helvetica"/>
                <a:cs typeface="Helvetica"/>
              </a:rPr>
              <a:t> </a:t>
            </a:r>
            <a:r>
              <a:rPr lang="de-DE" sz="2400" b="0" dirty="0" err="1" smtClean="0">
                <a:solidFill>
                  <a:schemeClr val="tx1">
                    <a:lumMod val="65000"/>
                    <a:lumOff val="35000"/>
                  </a:schemeClr>
                </a:solidFill>
                <a:latin typeface="Helvetica"/>
                <a:cs typeface="Helvetica"/>
              </a:rPr>
              <a:t>another</a:t>
            </a:r>
            <a:r>
              <a:rPr lang="de-DE" sz="2400" b="0" dirty="0" smtClean="0">
                <a:solidFill>
                  <a:schemeClr val="tx1">
                    <a:lumMod val="65000"/>
                    <a:lumOff val="35000"/>
                  </a:schemeClr>
                </a:solidFill>
                <a:latin typeface="Helvetica"/>
                <a:cs typeface="Helvetica"/>
              </a:rPr>
              <a:t>, </a:t>
            </a:r>
            <a:r>
              <a:rPr lang="de-DE" sz="2400" b="0" dirty="0" err="1" smtClean="0">
                <a:solidFill>
                  <a:schemeClr val="tx1">
                    <a:lumMod val="65000"/>
                    <a:lumOff val="35000"/>
                  </a:schemeClr>
                </a:solidFill>
                <a:latin typeface="Helvetica"/>
                <a:cs typeface="Helvetica"/>
              </a:rPr>
              <a:t>start</a:t>
            </a:r>
            <a:r>
              <a:rPr lang="de-DE" sz="2400" b="0" dirty="0" smtClean="0">
                <a:solidFill>
                  <a:schemeClr val="tx1">
                    <a:lumMod val="65000"/>
                    <a:lumOff val="35000"/>
                  </a:schemeClr>
                </a:solidFill>
                <a:latin typeface="Helvetica"/>
                <a:cs typeface="Helvetica"/>
              </a:rPr>
              <a:t> </a:t>
            </a:r>
            <a:r>
              <a:rPr lang="de-DE" sz="2400" b="0" dirty="0" err="1" smtClean="0">
                <a:solidFill>
                  <a:schemeClr val="tx1">
                    <a:lumMod val="65000"/>
                    <a:lumOff val="35000"/>
                  </a:schemeClr>
                </a:solidFill>
                <a:latin typeface="Helvetica"/>
                <a:cs typeface="Helvetica"/>
              </a:rPr>
              <a:t>to</a:t>
            </a:r>
            <a:r>
              <a:rPr lang="de-DE" sz="2400" b="0" dirty="0" smtClean="0">
                <a:solidFill>
                  <a:schemeClr val="tx1">
                    <a:lumMod val="65000"/>
                    <a:lumOff val="35000"/>
                  </a:schemeClr>
                </a:solidFill>
                <a:latin typeface="Helvetica"/>
                <a:cs typeface="Helvetica"/>
              </a:rPr>
              <a:t> </a:t>
            </a:r>
            <a:r>
              <a:rPr lang="de-DE" sz="2400" b="0" dirty="0" err="1" smtClean="0">
                <a:solidFill>
                  <a:schemeClr val="tx1">
                    <a:lumMod val="65000"/>
                    <a:lumOff val="35000"/>
                  </a:schemeClr>
                </a:solidFill>
                <a:latin typeface="Helvetica"/>
                <a:cs typeface="Helvetica"/>
              </a:rPr>
              <a:t>understand</a:t>
            </a:r>
            <a:r>
              <a:rPr lang="de-DE" sz="2400" b="0" dirty="0" smtClean="0">
                <a:solidFill>
                  <a:schemeClr val="tx1">
                    <a:lumMod val="65000"/>
                    <a:lumOff val="35000"/>
                  </a:schemeClr>
                </a:solidFill>
                <a:latin typeface="Helvetica"/>
                <a:cs typeface="Helvetica"/>
              </a:rPr>
              <a:t> </a:t>
            </a:r>
            <a:r>
              <a:rPr lang="de-DE" sz="2400" b="0" dirty="0" err="1" smtClean="0">
                <a:solidFill>
                  <a:schemeClr val="tx1">
                    <a:lumMod val="65000"/>
                    <a:lumOff val="35000"/>
                  </a:schemeClr>
                </a:solidFill>
                <a:latin typeface="Helvetica"/>
                <a:cs typeface="Helvetica"/>
              </a:rPr>
              <a:t>each</a:t>
            </a:r>
            <a:r>
              <a:rPr lang="de-DE" sz="2400" b="0" dirty="0" smtClean="0">
                <a:solidFill>
                  <a:schemeClr val="tx1">
                    <a:lumMod val="65000"/>
                    <a:lumOff val="35000"/>
                  </a:schemeClr>
                </a:solidFill>
                <a:latin typeface="Helvetica"/>
                <a:cs typeface="Helvetica"/>
              </a:rPr>
              <a:t> </a:t>
            </a:r>
            <a:r>
              <a:rPr lang="de-DE" sz="2400" b="0" dirty="0" err="1" smtClean="0">
                <a:solidFill>
                  <a:schemeClr val="tx1">
                    <a:lumMod val="65000"/>
                    <a:lumOff val="35000"/>
                  </a:schemeClr>
                </a:solidFill>
                <a:latin typeface="Helvetica"/>
                <a:cs typeface="Helvetica"/>
              </a:rPr>
              <a:t>other</a:t>
            </a:r>
            <a:r>
              <a:rPr lang="de-DE" sz="2400" b="0" dirty="0" smtClean="0">
                <a:solidFill>
                  <a:schemeClr val="tx1">
                    <a:lumMod val="65000"/>
                    <a:lumOff val="35000"/>
                  </a:schemeClr>
                </a:solidFill>
                <a:latin typeface="Helvetica"/>
                <a:cs typeface="Helvetica"/>
              </a:rPr>
              <a:t> </a:t>
            </a:r>
            <a:r>
              <a:rPr lang="de-DE" sz="2400" b="0" dirty="0" err="1" smtClean="0">
                <a:solidFill>
                  <a:schemeClr val="tx1">
                    <a:lumMod val="65000"/>
                    <a:lumOff val="35000"/>
                  </a:schemeClr>
                </a:solidFill>
                <a:latin typeface="Helvetica"/>
                <a:cs typeface="Helvetica"/>
              </a:rPr>
              <a:t>and</a:t>
            </a:r>
            <a:r>
              <a:rPr lang="de-DE" sz="2400" b="0" dirty="0" smtClean="0">
                <a:solidFill>
                  <a:schemeClr val="tx1">
                    <a:lumMod val="65000"/>
                    <a:lumOff val="35000"/>
                  </a:schemeClr>
                </a:solidFill>
                <a:latin typeface="Helvetica"/>
                <a:cs typeface="Helvetica"/>
              </a:rPr>
              <a:t> </a:t>
            </a:r>
            <a:r>
              <a:rPr lang="de-DE" sz="2400" b="0" dirty="0" err="1" smtClean="0">
                <a:solidFill>
                  <a:schemeClr val="tx1">
                    <a:lumMod val="65000"/>
                    <a:lumOff val="35000"/>
                  </a:schemeClr>
                </a:solidFill>
                <a:latin typeface="Helvetica"/>
                <a:cs typeface="Helvetica"/>
              </a:rPr>
              <a:t>start</a:t>
            </a:r>
            <a:r>
              <a:rPr lang="de-DE" sz="2400" b="0" dirty="0" smtClean="0">
                <a:solidFill>
                  <a:schemeClr val="tx1">
                    <a:lumMod val="65000"/>
                    <a:lumOff val="35000"/>
                  </a:schemeClr>
                </a:solidFill>
                <a:latin typeface="Helvetica"/>
                <a:cs typeface="Helvetica"/>
              </a:rPr>
              <a:t> </a:t>
            </a:r>
            <a:r>
              <a:rPr lang="de-DE" sz="2400" b="0" dirty="0" err="1" smtClean="0">
                <a:solidFill>
                  <a:schemeClr val="tx1">
                    <a:lumMod val="65000"/>
                    <a:lumOff val="35000"/>
                  </a:schemeClr>
                </a:solidFill>
                <a:latin typeface="Helvetica"/>
                <a:cs typeface="Helvetica"/>
              </a:rPr>
              <a:t>to</a:t>
            </a:r>
            <a:r>
              <a:rPr lang="de-DE" sz="2400" b="0" dirty="0" smtClean="0">
                <a:solidFill>
                  <a:schemeClr val="tx1">
                    <a:lumMod val="65000"/>
                    <a:lumOff val="35000"/>
                  </a:schemeClr>
                </a:solidFill>
                <a:latin typeface="Helvetica"/>
                <a:cs typeface="Helvetica"/>
              </a:rPr>
              <a:t> </a:t>
            </a:r>
            <a:r>
              <a:rPr lang="de-DE" sz="2400" b="0" dirty="0" err="1" smtClean="0">
                <a:solidFill>
                  <a:schemeClr val="tx1">
                    <a:lumMod val="65000"/>
                    <a:lumOff val="35000"/>
                  </a:schemeClr>
                </a:solidFill>
                <a:latin typeface="Helvetica"/>
                <a:cs typeface="Helvetica"/>
              </a:rPr>
              <a:t>change</a:t>
            </a:r>
            <a:r>
              <a:rPr lang="de-DE" sz="2400" b="0" dirty="0" smtClean="0">
                <a:solidFill>
                  <a:schemeClr val="tx1">
                    <a:lumMod val="65000"/>
                    <a:lumOff val="35000"/>
                  </a:schemeClr>
                </a:solidFill>
                <a:latin typeface="Helvetica"/>
                <a:cs typeface="Helvetica"/>
              </a:rPr>
              <a:t> </a:t>
            </a:r>
            <a:r>
              <a:rPr lang="de-DE" sz="2400" b="0" dirty="0" err="1" smtClean="0">
                <a:solidFill>
                  <a:schemeClr val="tx1">
                    <a:lumMod val="65000"/>
                    <a:lumOff val="35000"/>
                  </a:schemeClr>
                </a:solidFill>
                <a:latin typeface="Helvetica"/>
                <a:cs typeface="Helvetica"/>
              </a:rPr>
              <a:t>perspectives</a:t>
            </a:r>
            <a:r>
              <a:rPr lang="de-DE" sz="2400" b="0" dirty="0" smtClean="0">
                <a:solidFill>
                  <a:schemeClr val="tx1">
                    <a:lumMod val="65000"/>
                    <a:lumOff val="35000"/>
                  </a:schemeClr>
                </a:solidFill>
                <a:latin typeface="Helvetica"/>
                <a:cs typeface="Helvetica"/>
              </a:rPr>
              <a:t>.“ (Steffi Biester)</a:t>
            </a:r>
            <a:endParaRPr lang="de-DE" sz="2400" b="0" dirty="0">
              <a:solidFill>
                <a:schemeClr val="tx1">
                  <a:lumMod val="65000"/>
                  <a:lumOff val="35000"/>
                </a:schemeClr>
              </a:solidFill>
              <a:latin typeface="Helvetica"/>
              <a:cs typeface="Helvetica"/>
            </a:endParaRPr>
          </a:p>
        </p:txBody>
      </p:sp>
      <p:pic>
        <p:nvPicPr>
          <p:cNvPr id="4" name="Picture 3" descr="VEP_logo-0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7259" y="5899971"/>
            <a:ext cx="1780636" cy="685503"/>
          </a:xfrm>
          <a:prstGeom prst="rect">
            <a:avLst/>
          </a:prstGeom>
        </p:spPr>
      </p:pic>
      <p:pic>
        <p:nvPicPr>
          <p:cNvPr id="8" name="Bild 7" descr="AIESEC logo_new blu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17193" y="6122109"/>
            <a:ext cx="2004899" cy="310760"/>
          </a:xfrm>
          <a:prstGeom prst="rect">
            <a:avLst/>
          </a:prstGeom>
        </p:spPr>
      </p:pic>
      <p:pic>
        <p:nvPicPr>
          <p:cNvPr id="9" name="Bild 8" descr="OPS online Logo.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01406" y="5986732"/>
            <a:ext cx="1211385" cy="637818"/>
          </a:xfrm>
          <a:prstGeom prst="rect">
            <a:avLst/>
          </a:prstGeom>
        </p:spPr>
      </p:pic>
    </p:spTree>
    <p:extLst>
      <p:ext uri="{BB962C8B-B14F-4D97-AF65-F5344CB8AC3E}">
        <p14:creationId xmlns:p14="http://schemas.microsoft.com/office/powerpoint/2010/main" val="39849550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Shape 67"/>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GB" dirty="0" smtClean="0">
                <a:solidFill>
                  <a:srgbClr val="595959"/>
                </a:solidFill>
                <a:ea typeface="Calibri"/>
                <a:sym typeface="Calibri"/>
              </a:rPr>
              <a:t>“Culture is like an iceberg…” </a:t>
            </a:r>
            <a:br>
              <a:rPr lang="en-GB" dirty="0" smtClean="0">
                <a:solidFill>
                  <a:srgbClr val="595959"/>
                </a:solidFill>
                <a:ea typeface="Calibri"/>
                <a:sym typeface="Calibri"/>
              </a:rPr>
            </a:br>
            <a:r>
              <a:rPr lang="en-GB" dirty="0" smtClean="0">
                <a:solidFill>
                  <a:srgbClr val="595959"/>
                </a:solidFill>
                <a:ea typeface="Calibri"/>
                <a:sym typeface="Calibri"/>
              </a:rPr>
              <a:t>(E. Hall 1976)</a:t>
            </a:r>
            <a:endParaRPr lang="en-GB" u="none" strike="noStrike" cap="none" baseline="0" dirty="0">
              <a:solidFill>
                <a:srgbClr val="595959"/>
              </a:solidFill>
              <a:ea typeface="Calibri"/>
              <a:sym typeface="Calibri"/>
            </a:endParaRPr>
          </a:p>
        </p:txBody>
      </p:sp>
      <p:pic>
        <p:nvPicPr>
          <p:cNvPr id="7" name="Bild 6" descr="OPS onlin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3869" y="6344717"/>
            <a:ext cx="1211385" cy="637818"/>
          </a:xfrm>
          <a:prstGeom prst="rect">
            <a:avLst/>
          </a:prstGeom>
        </p:spPr>
      </p:pic>
      <p:sp>
        <p:nvSpPr>
          <p:cNvPr id="2" name="Inhaltsplatzhalter 1"/>
          <p:cNvSpPr>
            <a:spLocks noGrp="1"/>
          </p:cNvSpPr>
          <p:nvPr>
            <p:ph idx="1"/>
          </p:nvPr>
        </p:nvSpPr>
        <p:spPr>
          <a:xfrm>
            <a:off x="457200" y="1413937"/>
            <a:ext cx="4174435" cy="4881138"/>
          </a:xfrm>
        </p:spPr>
        <p:txBody>
          <a:bodyPr/>
          <a:lstStyle/>
          <a:p>
            <a:pPr marL="0" indent="0">
              <a:buNone/>
            </a:pPr>
            <a:r>
              <a:rPr lang="en-GB" dirty="0" smtClean="0">
                <a:solidFill>
                  <a:srgbClr val="595959"/>
                </a:solidFill>
                <a:sym typeface="Calibri"/>
              </a:rPr>
              <a:t>…Where some parts are visible while others are not. Still, not visible elements are the basis of the whole iceberg/culture…</a:t>
            </a:r>
            <a:endParaRPr lang="de-DE" dirty="0"/>
          </a:p>
        </p:txBody>
      </p:sp>
      <p:pic>
        <p:nvPicPr>
          <p:cNvPr id="2050" name="Picture 2" descr="C:\Users\Maria Hartinger\Desktop\AIESEC\NST\OPS online\eisberg-model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31635" y="1554557"/>
            <a:ext cx="3687927" cy="4527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9594668"/>
      </p:ext>
    </p:extLst>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Shape 67"/>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GB" dirty="0" smtClean="0">
                <a:solidFill>
                  <a:srgbClr val="595959"/>
                </a:solidFill>
                <a:ea typeface="Calibri"/>
                <a:sym typeface="Calibri"/>
              </a:rPr>
              <a:t>“Culture is like an iceberg…” </a:t>
            </a:r>
            <a:br>
              <a:rPr lang="en-GB" dirty="0" smtClean="0">
                <a:solidFill>
                  <a:srgbClr val="595959"/>
                </a:solidFill>
                <a:ea typeface="Calibri"/>
                <a:sym typeface="Calibri"/>
              </a:rPr>
            </a:br>
            <a:r>
              <a:rPr lang="en-GB" dirty="0" smtClean="0">
                <a:solidFill>
                  <a:srgbClr val="595959"/>
                </a:solidFill>
                <a:ea typeface="Calibri"/>
                <a:sym typeface="Calibri"/>
              </a:rPr>
              <a:t>(E. Hall 1976)</a:t>
            </a:r>
            <a:endParaRPr lang="en-GB" u="none" strike="noStrike" cap="none" baseline="0" dirty="0">
              <a:solidFill>
                <a:srgbClr val="595959"/>
              </a:solidFill>
              <a:ea typeface="Calibri"/>
              <a:sym typeface="Calibri"/>
            </a:endParaRPr>
          </a:p>
        </p:txBody>
      </p:sp>
      <p:pic>
        <p:nvPicPr>
          <p:cNvPr id="7" name="Bild 6" descr="OPS onlin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3869" y="6344717"/>
            <a:ext cx="1211385" cy="637818"/>
          </a:xfrm>
          <a:prstGeom prst="rect">
            <a:avLst/>
          </a:prstGeom>
        </p:spPr>
      </p:pic>
      <p:sp>
        <p:nvSpPr>
          <p:cNvPr id="2" name="Inhaltsplatzhalter 1"/>
          <p:cNvSpPr>
            <a:spLocks noGrp="1"/>
          </p:cNvSpPr>
          <p:nvPr>
            <p:ph idx="1"/>
          </p:nvPr>
        </p:nvSpPr>
        <p:spPr>
          <a:xfrm>
            <a:off x="457200" y="1413937"/>
            <a:ext cx="4174435" cy="4881138"/>
          </a:xfrm>
        </p:spPr>
        <p:txBody>
          <a:bodyPr/>
          <a:lstStyle/>
          <a:p>
            <a:pPr marL="0" indent="0">
              <a:buNone/>
            </a:pPr>
            <a:endParaRPr lang="de-DE" dirty="0"/>
          </a:p>
        </p:txBody>
      </p:sp>
      <p:pic>
        <p:nvPicPr>
          <p:cNvPr id="3074" name="Picture 2" descr="C:\Users\Maria Hartinger\Desktop\AIESEC\NST\OPS online\iceberg.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64294" y="1329630"/>
            <a:ext cx="3975653" cy="50108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687313"/>
      </p:ext>
    </p:extLst>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Shape 67"/>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GB" dirty="0" smtClean="0">
                <a:solidFill>
                  <a:srgbClr val="595959"/>
                </a:solidFill>
                <a:ea typeface="Calibri"/>
                <a:sym typeface="Calibri"/>
              </a:rPr>
              <a:t>How is culture defined?</a:t>
            </a:r>
            <a:endParaRPr lang="en-GB" u="none" strike="noStrike" cap="none" baseline="0" dirty="0">
              <a:solidFill>
                <a:srgbClr val="595959"/>
              </a:solidFill>
              <a:ea typeface="Calibri"/>
              <a:sym typeface="Calibri"/>
            </a:endParaRPr>
          </a:p>
        </p:txBody>
      </p:sp>
      <p:pic>
        <p:nvPicPr>
          <p:cNvPr id="7" name="Bild 6" descr="OPS onlin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3869" y="6344717"/>
            <a:ext cx="1211385" cy="637818"/>
          </a:xfrm>
          <a:prstGeom prst="rect">
            <a:avLst/>
          </a:prstGeom>
        </p:spPr>
      </p:pic>
      <p:sp>
        <p:nvSpPr>
          <p:cNvPr id="2" name="Inhaltsplatzhalter 1"/>
          <p:cNvSpPr>
            <a:spLocks noGrp="1"/>
          </p:cNvSpPr>
          <p:nvPr>
            <p:ph idx="1"/>
          </p:nvPr>
        </p:nvSpPr>
        <p:spPr>
          <a:xfrm>
            <a:off x="457200" y="1299107"/>
            <a:ext cx="8229600" cy="5045610"/>
          </a:xfrm>
        </p:spPr>
        <p:txBody>
          <a:bodyPr>
            <a:normAutofit fontScale="92500"/>
          </a:bodyPr>
          <a:lstStyle/>
          <a:p>
            <a:pPr marL="0" indent="0">
              <a:buNone/>
            </a:pPr>
            <a:r>
              <a:rPr lang="en-CA" sz="3500" dirty="0" smtClean="0">
                <a:solidFill>
                  <a:srgbClr val="595959"/>
                </a:solidFill>
                <a:ea typeface="Calibri"/>
              </a:rPr>
              <a:t>There are a lot of different definitions of culture, e.g.:</a:t>
            </a:r>
          </a:p>
          <a:p>
            <a:pPr marL="0" indent="0">
              <a:buNone/>
            </a:pPr>
            <a:r>
              <a:rPr lang="en-CA" sz="2400" dirty="0" smtClean="0">
                <a:solidFill>
                  <a:srgbClr val="595959"/>
                </a:solidFill>
                <a:ea typeface="Calibri"/>
              </a:rPr>
              <a:t>“That complex whole which includes knowledge, beliefs, art, morals, laws, customs, and any other capabilities and habits acquired by man as a member of society.” (</a:t>
            </a:r>
            <a:r>
              <a:rPr lang="en-CA" sz="2400" dirty="0" err="1" smtClean="0">
                <a:solidFill>
                  <a:srgbClr val="595959"/>
                </a:solidFill>
                <a:ea typeface="Calibri"/>
              </a:rPr>
              <a:t>Tylor</a:t>
            </a:r>
            <a:r>
              <a:rPr lang="en-CA" sz="2400" dirty="0" smtClean="0">
                <a:solidFill>
                  <a:srgbClr val="595959"/>
                </a:solidFill>
                <a:ea typeface="Calibri"/>
              </a:rPr>
              <a:t>, 1871)</a:t>
            </a:r>
          </a:p>
          <a:p>
            <a:pPr marL="0" indent="0">
              <a:buNone/>
            </a:pPr>
            <a:endParaRPr lang="en-CA" sz="500" dirty="0" smtClean="0">
              <a:solidFill>
                <a:srgbClr val="595959"/>
              </a:solidFill>
              <a:ea typeface="Calibri"/>
            </a:endParaRPr>
          </a:p>
          <a:p>
            <a:pPr marL="0" indent="0">
              <a:buNone/>
            </a:pPr>
            <a:r>
              <a:rPr lang="en-CA" sz="2400" dirty="0" smtClean="0">
                <a:solidFill>
                  <a:srgbClr val="595959"/>
                </a:solidFill>
                <a:ea typeface="Calibri"/>
              </a:rPr>
              <a:t>“The collective programming of the mind which distinguishes the members of one human group from another” (</a:t>
            </a:r>
            <a:r>
              <a:rPr lang="en-CA" sz="2400" dirty="0" err="1" smtClean="0">
                <a:solidFill>
                  <a:srgbClr val="595959"/>
                </a:solidFill>
                <a:ea typeface="Calibri"/>
              </a:rPr>
              <a:t>Hofstede</a:t>
            </a:r>
            <a:r>
              <a:rPr lang="en-CA" sz="2400" dirty="0" smtClean="0">
                <a:solidFill>
                  <a:srgbClr val="595959"/>
                </a:solidFill>
                <a:ea typeface="Calibri"/>
              </a:rPr>
              <a:t>, 1997)</a:t>
            </a:r>
          </a:p>
          <a:p>
            <a:pPr marL="0" indent="0">
              <a:buNone/>
            </a:pPr>
            <a:endParaRPr lang="en-CA" sz="500" dirty="0" smtClean="0">
              <a:solidFill>
                <a:srgbClr val="595959"/>
              </a:solidFill>
              <a:ea typeface="Calibri"/>
            </a:endParaRPr>
          </a:p>
          <a:p>
            <a:pPr marL="0" indent="0">
              <a:buNone/>
            </a:pPr>
            <a:r>
              <a:rPr lang="en-CA" sz="2400" dirty="0" smtClean="0">
                <a:solidFill>
                  <a:srgbClr val="595959"/>
                </a:solidFill>
                <a:ea typeface="Calibri"/>
              </a:rPr>
              <a:t>“Culture is a learned meaning system that consists of patterns of traditions, beliefs, values, norms, and symbols that are passed from one generation to the next and are shared to a varying degree by interacting members of a community.” (Ting-Toomey, 1999)</a:t>
            </a:r>
          </a:p>
        </p:txBody>
      </p:sp>
    </p:spTree>
    <p:extLst>
      <p:ext uri="{BB962C8B-B14F-4D97-AF65-F5344CB8AC3E}">
        <p14:creationId xmlns:p14="http://schemas.microsoft.com/office/powerpoint/2010/main" val="1481764580"/>
      </p:ext>
    </p:extLst>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Shape 67"/>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GB" dirty="0" smtClean="0">
                <a:solidFill>
                  <a:srgbClr val="595959"/>
                </a:solidFill>
                <a:ea typeface="Calibri"/>
                <a:sym typeface="Calibri"/>
              </a:rPr>
              <a:t>To sum up definitions</a:t>
            </a:r>
            <a:endParaRPr lang="en-GB" u="none" strike="noStrike" cap="none" baseline="0" dirty="0">
              <a:solidFill>
                <a:srgbClr val="595959"/>
              </a:solidFill>
              <a:ea typeface="Calibri"/>
              <a:sym typeface="Calibri"/>
            </a:endParaRPr>
          </a:p>
        </p:txBody>
      </p:sp>
      <p:pic>
        <p:nvPicPr>
          <p:cNvPr id="7" name="Bild 6" descr="OPS onlin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3869" y="6344717"/>
            <a:ext cx="1211385" cy="637818"/>
          </a:xfrm>
          <a:prstGeom prst="rect">
            <a:avLst/>
          </a:prstGeom>
        </p:spPr>
      </p:pic>
      <p:sp>
        <p:nvSpPr>
          <p:cNvPr id="2" name="Inhaltsplatzhalter 1"/>
          <p:cNvSpPr>
            <a:spLocks noGrp="1"/>
          </p:cNvSpPr>
          <p:nvPr>
            <p:ph idx="1"/>
          </p:nvPr>
        </p:nvSpPr>
        <p:spPr>
          <a:xfrm>
            <a:off x="457200" y="1299107"/>
            <a:ext cx="8229600" cy="5045610"/>
          </a:xfrm>
        </p:spPr>
        <p:txBody>
          <a:bodyPr>
            <a:normAutofit fontScale="92500" lnSpcReduction="10000"/>
          </a:bodyPr>
          <a:lstStyle/>
          <a:p>
            <a:pPr marL="0" indent="0">
              <a:buNone/>
            </a:pPr>
            <a:r>
              <a:rPr lang="en-CA" sz="3500" dirty="0" smtClean="0">
                <a:solidFill>
                  <a:srgbClr val="595959"/>
                </a:solidFill>
                <a:ea typeface="Calibri"/>
              </a:rPr>
              <a:t>You can derive that defining culture is not that easy because culture has lots of dimensions! </a:t>
            </a:r>
          </a:p>
          <a:p>
            <a:pPr marL="0" indent="0">
              <a:buNone/>
            </a:pPr>
            <a:r>
              <a:rPr lang="en-CA" sz="3500" dirty="0" smtClean="0">
                <a:solidFill>
                  <a:srgbClr val="595959"/>
                </a:solidFill>
                <a:ea typeface="Calibri"/>
              </a:rPr>
              <a:t>All the definitions about culture are just limited directions to define culture. Culture is even more than all the definitions put together. In fact, everyone that you are going to meet abroad is an individual and you should treat him/her without prejudices – or at least: be aware of your stereotypes and try to encounter everyone unbiased!</a:t>
            </a:r>
          </a:p>
        </p:txBody>
      </p:sp>
    </p:spTree>
    <p:extLst>
      <p:ext uri="{BB962C8B-B14F-4D97-AF65-F5344CB8AC3E}">
        <p14:creationId xmlns:p14="http://schemas.microsoft.com/office/powerpoint/2010/main" val="52496092"/>
      </p:ext>
    </p:extLst>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Shape 67"/>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GB" dirty="0" smtClean="0">
                <a:solidFill>
                  <a:srgbClr val="595959"/>
                </a:solidFill>
                <a:ea typeface="Calibri"/>
                <a:sym typeface="Calibri"/>
              </a:rPr>
              <a:t>Cultural Dimensions: </a:t>
            </a:r>
            <a:r>
              <a:rPr lang="en-GB" dirty="0" err="1" smtClean="0">
                <a:solidFill>
                  <a:srgbClr val="595959"/>
                </a:solidFill>
                <a:ea typeface="Calibri"/>
                <a:sym typeface="Calibri"/>
              </a:rPr>
              <a:t>Hofstede</a:t>
            </a:r>
            <a:r>
              <a:rPr lang="en-GB" dirty="0" smtClean="0">
                <a:solidFill>
                  <a:srgbClr val="595959"/>
                </a:solidFill>
                <a:ea typeface="Calibri"/>
                <a:sym typeface="Calibri"/>
              </a:rPr>
              <a:t> </a:t>
            </a:r>
            <a:endParaRPr lang="en-GB" u="none" strike="noStrike" cap="none" baseline="0" dirty="0">
              <a:solidFill>
                <a:srgbClr val="595959"/>
              </a:solidFill>
              <a:ea typeface="Calibri"/>
              <a:sym typeface="Calibri"/>
            </a:endParaRPr>
          </a:p>
        </p:txBody>
      </p:sp>
      <p:pic>
        <p:nvPicPr>
          <p:cNvPr id="7" name="Bild 6" descr="OPS onlin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3869" y="6344717"/>
            <a:ext cx="1211385" cy="637818"/>
          </a:xfrm>
          <a:prstGeom prst="rect">
            <a:avLst/>
          </a:prstGeom>
        </p:spPr>
      </p:pic>
      <p:sp>
        <p:nvSpPr>
          <p:cNvPr id="2" name="Inhaltsplatzhalter 1"/>
          <p:cNvSpPr>
            <a:spLocks noGrp="1"/>
          </p:cNvSpPr>
          <p:nvPr>
            <p:ph idx="1"/>
          </p:nvPr>
        </p:nvSpPr>
        <p:spPr>
          <a:xfrm>
            <a:off x="457200" y="1299107"/>
            <a:ext cx="8229600" cy="5045610"/>
          </a:xfrm>
        </p:spPr>
        <p:txBody>
          <a:bodyPr>
            <a:normAutofit lnSpcReduction="10000"/>
          </a:bodyPr>
          <a:lstStyle/>
          <a:p>
            <a:pPr marL="0" indent="0">
              <a:buNone/>
            </a:pPr>
            <a:r>
              <a:rPr lang="en-US" sz="3600" dirty="0" err="1">
                <a:solidFill>
                  <a:srgbClr val="595959"/>
                </a:solidFill>
                <a:ea typeface="Calibri"/>
              </a:rPr>
              <a:t>Hofstede's</a:t>
            </a:r>
            <a:r>
              <a:rPr lang="en-US" sz="3600" dirty="0">
                <a:solidFill>
                  <a:srgbClr val="595959"/>
                </a:solidFill>
                <a:ea typeface="Calibri"/>
              </a:rPr>
              <a:t> cultural dimensions theory is a framework for cross-cultural </a:t>
            </a:r>
            <a:r>
              <a:rPr lang="en-US" sz="3600" dirty="0" smtClean="0">
                <a:solidFill>
                  <a:srgbClr val="595959"/>
                </a:solidFill>
                <a:ea typeface="Calibri"/>
              </a:rPr>
              <a:t>communication. He shows that regional and national cultures do have a considerably impact on people´s behavior. </a:t>
            </a:r>
          </a:p>
          <a:p>
            <a:pPr marL="0" indent="0">
              <a:buNone/>
            </a:pPr>
            <a:r>
              <a:rPr lang="en-US" sz="3600" dirty="0" smtClean="0">
                <a:solidFill>
                  <a:srgbClr val="595959"/>
                </a:solidFill>
                <a:ea typeface="Calibri"/>
              </a:rPr>
              <a:t>After conducting a large survey study 1967-1973 he came up with five dimensions.</a:t>
            </a:r>
            <a:endParaRPr lang="en-CA" sz="3600" dirty="0">
              <a:solidFill>
                <a:srgbClr val="595959"/>
              </a:solidFill>
              <a:ea typeface="Calibri"/>
            </a:endParaRPr>
          </a:p>
        </p:txBody>
      </p:sp>
    </p:spTree>
    <p:extLst>
      <p:ext uri="{BB962C8B-B14F-4D97-AF65-F5344CB8AC3E}">
        <p14:creationId xmlns:p14="http://schemas.microsoft.com/office/powerpoint/2010/main" val="2193408395"/>
      </p:ext>
    </p:extLst>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Shape 67"/>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GB" dirty="0" smtClean="0">
                <a:solidFill>
                  <a:srgbClr val="595959"/>
                </a:solidFill>
                <a:ea typeface="Calibri"/>
                <a:sym typeface="Calibri"/>
              </a:rPr>
              <a:t>Cultural Dimensions: </a:t>
            </a:r>
            <a:r>
              <a:rPr lang="en-GB" dirty="0" err="1" smtClean="0">
                <a:solidFill>
                  <a:srgbClr val="595959"/>
                </a:solidFill>
                <a:ea typeface="Calibri"/>
                <a:sym typeface="Calibri"/>
              </a:rPr>
              <a:t>Hofstede</a:t>
            </a:r>
            <a:r>
              <a:rPr lang="en-GB" dirty="0" smtClean="0">
                <a:solidFill>
                  <a:srgbClr val="595959"/>
                </a:solidFill>
                <a:ea typeface="Calibri"/>
                <a:sym typeface="Calibri"/>
              </a:rPr>
              <a:t> </a:t>
            </a:r>
            <a:endParaRPr lang="en-GB" u="none" strike="noStrike" cap="none" baseline="0" dirty="0">
              <a:solidFill>
                <a:srgbClr val="595959"/>
              </a:solidFill>
              <a:ea typeface="Calibri"/>
              <a:sym typeface="Calibri"/>
            </a:endParaRPr>
          </a:p>
        </p:txBody>
      </p:sp>
      <p:pic>
        <p:nvPicPr>
          <p:cNvPr id="7" name="Bild 6" descr="OPS onlin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3869" y="6344717"/>
            <a:ext cx="1211385" cy="637818"/>
          </a:xfrm>
          <a:prstGeom prst="rect">
            <a:avLst/>
          </a:prstGeom>
        </p:spPr>
      </p:pic>
      <p:pic>
        <p:nvPicPr>
          <p:cNvPr id="4098" name="Picture 2" descr="C:\Users\Maria Hartinger\Desktop\AIESEC\NST\OPS online\Hofstede.jpg"/>
          <p:cNvPicPr>
            <a:picLocks noGrp="1" noChangeAspect="1" noChangeArrowheads="1"/>
          </p:cNvPicPr>
          <p:nvPr>
            <p:ph idx="1"/>
          </p:nvPr>
        </p:nvPicPr>
        <p:blipFill rotWithShape="1">
          <a:blip r:embed="rId4">
            <a:extLst>
              <a:ext uri="{28A0092B-C50C-407E-A947-70E740481C1C}">
                <a14:useLocalDpi xmlns:a14="http://schemas.microsoft.com/office/drawing/2010/main" val="0"/>
              </a:ext>
            </a:extLst>
          </a:blip>
          <a:srcRect l="1571" t="24293" r="1425" b="13741"/>
          <a:stretch/>
        </p:blipFill>
        <p:spPr bwMode="auto">
          <a:xfrm>
            <a:off x="129977" y="1691640"/>
            <a:ext cx="8876863" cy="42529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5525048"/>
      </p:ext>
    </p:extLst>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Shape 67"/>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GB" dirty="0" smtClean="0">
                <a:solidFill>
                  <a:srgbClr val="595959"/>
                </a:solidFill>
                <a:ea typeface="Calibri"/>
                <a:sym typeface="Calibri"/>
              </a:rPr>
              <a:t>Country Examples</a:t>
            </a:r>
            <a:endParaRPr lang="en-GB" u="none" strike="noStrike" cap="none" baseline="0" dirty="0">
              <a:solidFill>
                <a:srgbClr val="595959"/>
              </a:solidFill>
              <a:ea typeface="Calibri"/>
              <a:sym typeface="Calibri"/>
            </a:endParaRPr>
          </a:p>
        </p:txBody>
      </p:sp>
      <p:pic>
        <p:nvPicPr>
          <p:cNvPr id="7" name="Bild 6" descr="OPS onlin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3869" y="6344717"/>
            <a:ext cx="1211385" cy="637818"/>
          </a:xfrm>
          <a:prstGeom prst="rect">
            <a:avLst/>
          </a:prstGeom>
        </p:spPr>
      </p:pic>
      <p:pic>
        <p:nvPicPr>
          <p:cNvPr id="5122" name="Picture 2" descr="C:\Users\Maria Hartinger\Desktop\AIESEC\NST\OPS online\Hofstede_Countries.png"/>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260334" y="1414463"/>
            <a:ext cx="6536706" cy="4879975"/>
          </a:xfrm>
          <a:prstGeom prst="rect">
            <a:avLst/>
          </a:prstGeom>
          <a:noFill/>
          <a:extLst>
            <a:ext uri="{909E8E84-426E-40DD-AFC4-6F175D3DCCD1}">
              <a14:hiddenFill xmlns:a14="http://schemas.microsoft.com/office/drawing/2010/main">
                <a:solidFill>
                  <a:srgbClr val="FFFFFF"/>
                </a:solidFill>
              </a14:hiddenFill>
            </a:ext>
          </a:extLst>
        </p:spPr>
      </p:pic>
      <p:sp>
        <p:nvSpPr>
          <p:cNvPr id="3" name="Textfeld 2"/>
          <p:cNvSpPr txBox="1"/>
          <p:nvPr/>
        </p:nvSpPr>
        <p:spPr>
          <a:xfrm>
            <a:off x="6840109" y="2230192"/>
            <a:ext cx="2085145" cy="4339650"/>
          </a:xfrm>
          <a:prstGeom prst="rect">
            <a:avLst/>
          </a:prstGeom>
          <a:noFill/>
        </p:spPr>
        <p:txBody>
          <a:bodyPr wrap="square" rtlCol="0">
            <a:spAutoFit/>
          </a:bodyPr>
          <a:lstStyle/>
          <a:p>
            <a:r>
              <a:rPr lang="en-CA" sz="1600" dirty="0" smtClean="0">
                <a:solidFill>
                  <a:srgbClr val="595959"/>
                </a:solidFill>
                <a:latin typeface="Helvetica Neue Light"/>
                <a:ea typeface="Calibri"/>
                <a:cs typeface="Helvetica Neue Light"/>
              </a:rPr>
              <a:t>PDI: Power Distance Index</a:t>
            </a:r>
          </a:p>
          <a:p>
            <a:endParaRPr lang="en-CA" sz="900" dirty="0" smtClean="0">
              <a:solidFill>
                <a:srgbClr val="595959"/>
              </a:solidFill>
              <a:latin typeface="Helvetica Neue Light"/>
              <a:ea typeface="Calibri"/>
              <a:cs typeface="Helvetica Neue Light"/>
            </a:endParaRPr>
          </a:p>
          <a:p>
            <a:r>
              <a:rPr lang="en-CA" sz="1600" dirty="0" smtClean="0">
                <a:solidFill>
                  <a:srgbClr val="595959"/>
                </a:solidFill>
                <a:latin typeface="Helvetica Neue Light"/>
                <a:ea typeface="Calibri"/>
                <a:cs typeface="Helvetica Neue Light"/>
              </a:rPr>
              <a:t>IDV: Individualism</a:t>
            </a:r>
          </a:p>
          <a:p>
            <a:endParaRPr lang="en-CA" sz="900" dirty="0" smtClean="0">
              <a:solidFill>
                <a:srgbClr val="595959"/>
              </a:solidFill>
              <a:latin typeface="Helvetica Neue Light"/>
              <a:ea typeface="Calibri"/>
              <a:cs typeface="Helvetica Neue Light"/>
            </a:endParaRPr>
          </a:p>
          <a:p>
            <a:r>
              <a:rPr lang="en-CA" sz="1600" dirty="0" smtClean="0">
                <a:solidFill>
                  <a:srgbClr val="595959"/>
                </a:solidFill>
                <a:latin typeface="Helvetica Neue Light"/>
                <a:ea typeface="Calibri"/>
                <a:cs typeface="Helvetica Neue Light"/>
              </a:rPr>
              <a:t>MAS: Masculinity</a:t>
            </a:r>
          </a:p>
          <a:p>
            <a:endParaRPr lang="en-CA" sz="900" dirty="0" smtClean="0">
              <a:solidFill>
                <a:srgbClr val="595959"/>
              </a:solidFill>
              <a:latin typeface="Helvetica Neue Light"/>
              <a:ea typeface="Calibri"/>
              <a:cs typeface="Helvetica Neue Light"/>
            </a:endParaRPr>
          </a:p>
          <a:p>
            <a:r>
              <a:rPr lang="en-CA" sz="1600" dirty="0" smtClean="0">
                <a:solidFill>
                  <a:srgbClr val="595959"/>
                </a:solidFill>
                <a:latin typeface="Helvetica Neue Light"/>
                <a:ea typeface="Calibri"/>
                <a:cs typeface="Helvetica Neue Light"/>
              </a:rPr>
              <a:t>UAI: Uncertainty Avoidance</a:t>
            </a:r>
          </a:p>
          <a:p>
            <a:endParaRPr lang="en-CA" sz="900" dirty="0" smtClean="0">
              <a:solidFill>
                <a:srgbClr val="595959"/>
              </a:solidFill>
              <a:latin typeface="Helvetica Neue Light"/>
              <a:ea typeface="Calibri"/>
              <a:cs typeface="Helvetica Neue Light"/>
            </a:endParaRPr>
          </a:p>
          <a:p>
            <a:r>
              <a:rPr lang="en-CA" sz="1600" dirty="0" smtClean="0">
                <a:solidFill>
                  <a:srgbClr val="595959"/>
                </a:solidFill>
                <a:latin typeface="Helvetica Neue Light"/>
                <a:ea typeface="Calibri"/>
                <a:cs typeface="Helvetica Neue Light"/>
              </a:rPr>
              <a:t>LTO: Long Term Orientation/ Time Perspective</a:t>
            </a:r>
          </a:p>
          <a:p>
            <a:endParaRPr lang="en-CA" sz="1600" dirty="0" smtClean="0">
              <a:solidFill>
                <a:srgbClr val="595959"/>
              </a:solidFill>
              <a:latin typeface="Helvetica Neue Light"/>
              <a:ea typeface="Calibri"/>
              <a:cs typeface="Helvetica Neue Light"/>
            </a:endParaRPr>
          </a:p>
          <a:p>
            <a:endParaRPr lang="en-CA" sz="1600" dirty="0">
              <a:solidFill>
                <a:srgbClr val="595959"/>
              </a:solidFill>
              <a:latin typeface="Helvetica Neue Light"/>
              <a:ea typeface="Calibri"/>
              <a:cs typeface="Helvetica Neue Light"/>
            </a:endParaRPr>
          </a:p>
          <a:p>
            <a:r>
              <a:rPr lang="en-CA" sz="1600" dirty="0" smtClean="0">
                <a:solidFill>
                  <a:srgbClr val="595959"/>
                </a:solidFill>
                <a:latin typeface="Helvetica Neue Light"/>
                <a:ea typeface="Calibri"/>
                <a:cs typeface="Helvetica Neue Light"/>
              </a:rPr>
              <a:t>For other countries, you can find a lot in the internet. </a:t>
            </a:r>
          </a:p>
          <a:p>
            <a:r>
              <a:rPr lang="de-DE" sz="1600" dirty="0" smtClean="0">
                <a:solidFill>
                  <a:srgbClr val="595959"/>
                </a:solidFill>
                <a:latin typeface="Helvetica Neue Light"/>
                <a:ea typeface="Calibri"/>
                <a:cs typeface="Helvetica Neue Light"/>
              </a:rPr>
              <a:t> </a:t>
            </a:r>
            <a:endParaRPr lang="de-DE" sz="1600" dirty="0">
              <a:solidFill>
                <a:srgbClr val="595959"/>
              </a:solidFill>
              <a:latin typeface="Helvetica Neue Light"/>
              <a:ea typeface="Calibri"/>
              <a:cs typeface="Helvetica Neue Light"/>
            </a:endParaRPr>
          </a:p>
        </p:txBody>
      </p:sp>
    </p:spTree>
    <p:extLst>
      <p:ext uri="{BB962C8B-B14F-4D97-AF65-F5344CB8AC3E}">
        <p14:creationId xmlns:p14="http://schemas.microsoft.com/office/powerpoint/2010/main" val="472104365"/>
      </p:ext>
    </p:extLst>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1648397"/>
            <a:ext cx="8229600" cy="4881138"/>
          </a:xfrm>
        </p:spPr>
        <p:txBody>
          <a:bodyPr>
            <a:normAutofit fontScale="92500" lnSpcReduction="20000"/>
          </a:bodyPr>
          <a:lstStyle/>
          <a:p>
            <a:pPr marL="742950" indent="-742950">
              <a:buAutoNum type="arabicPeriod"/>
            </a:pPr>
            <a:r>
              <a:rPr lang="en-CA" sz="3600" dirty="0" smtClean="0">
                <a:solidFill>
                  <a:srgbClr val="595959"/>
                </a:solidFill>
                <a:ea typeface="Calibri"/>
              </a:rPr>
              <a:t>How would you describe your own culture to others?</a:t>
            </a:r>
          </a:p>
          <a:p>
            <a:pPr marL="742950" indent="-742950">
              <a:buAutoNum type="arabicPeriod"/>
            </a:pPr>
            <a:r>
              <a:rPr lang="en-CA" sz="3600" dirty="0" smtClean="0">
                <a:solidFill>
                  <a:srgbClr val="595959"/>
                </a:solidFill>
                <a:ea typeface="Calibri"/>
              </a:rPr>
              <a:t>From which obvious features do you derive that?</a:t>
            </a:r>
          </a:p>
          <a:p>
            <a:pPr marL="742950" indent="-742950">
              <a:buAutoNum type="arabicPeriod"/>
            </a:pPr>
            <a:r>
              <a:rPr lang="en-CA" sz="3600" dirty="0" smtClean="0">
                <a:solidFill>
                  <a:srgbClr val="595959"/>
                </a:solidFill>
                <a:ea typeface="Calibri"/>
              </a:rPr>
              <a:t>If you consider the Iceberg-model, which values and beliefs shape your culture?</a:t>
            </a:r>
          </a:p>
          <a:p>
            <a:pPr marL="742950" indent="-742950">
              <a:buAutoNum type="arabicPeriod"/>
            </a:pPr>
            <a:r>
              <a:rPr lang="en-CA" sz="3600" dirty="0" smtClean="0">
                <a:solidFill>
                  <a:srgbClr val="595959"/>
                </a:solidFill>
                <a:ea typeface="Calibri"/>
              </a:rPr>
              <a:t>Do you know how the culture is described in the country you are going to visit?</a:t>
            </a:r>
          </a:p>
        </p:txBody>
      </p:sp>
      <p:sp>
        <p:nvSpPr>
          <p:cNvPr id="4" name="Shape 67"/>
          <p:cNvSpPr txBox="1">
            <a:spLocks/>
          </p:cNvSpPr>
          <p:nvPr/>
        </p:nvSpPr>
        <p:spPr>
          <a:xfrm>
            <a:off x="609600" y="308507"/>
            <a:ext cx="8229600" cy="1143000"/>
          </a:xfrm>
          <a:prstGeom prst="rect">
            <a:avLst/>
          </a:prstGeom>
          <a:noFill/>
          <a:ln>
            <a:noFill/>
          </a:ln>
        </p:spPr>
        <p:txBody>
          <a:bodyPr vert="horz" lIns="91425" tIns="45700" rIns="91425" bIns="45700" rtlCol="0" anchor="ctr" anchorCtr="0">
            <a:noAutofit/>
          </a:bodyPr>
          <a:lstStyle>
            <a:lvl1pPr algn="l" defTabSz="457200" rtl="0" eaLnBrk="1" latinLnBrk="0" hangingPunct="1">
              <a:lnSpc>
                <a:spcPct val="80000"/>
              </a:lnSpc>
              <a:spcBef>
                <a:spcPct val="0"/>
              </a:spcBef>
              <a:buNone/>
              <a:defRPr sz="3600" b="0" i="0" kern="1200">
                <a:solidFill>
                  <a:schemeClr val="tx1">
                    <a:lumMod val="95000"/>
                    <a:lumOff val="5000"/>
                  </a:schemeClr>
                </a:solidFill>
                <a:latin typeface="Helvetica Neue Light"/>
                <a:ea typeface="+mj-ea"/>
                <a:cs typeface="Helvetica Neue Light"/>
              </a:defRPr>
            </a:lvl1pPr>
          </a:lstStyle>
          <a:p>
            <a:pPr algn="ctr">
              <a:spcBef>
                <a:spcPts val="0"/>
              </a:spcBef>
              <a:buClr>
                <a:schemeClr val="dk1"/>
              </a:buClr>
              <a:buSzPct val="25000"/>
              <a:buFont typeface="Calibri"/>
              <a:buNone/>
            </a:pPr>
            <a:r>
              <a:rPr lang="en-GB" dirty="0" smtClean="0">
                <a:solidFill>
                  <a:srgbClr val="595959"/>
                </a:solidFill>
                <a:ea typeface="Calibri"/>
                <a:sym typeface="Calibri"/>
              </a:rPr>
              <a:t>Ask yourself</a:t>
            </a:r>
            <a:endParaRPr lang="en-GB" dirty="0">
              <a:solidFill>
                <a:srgbClr val="595959"/>
              </a:solidFill>
              <a:ea typeface="Calibri"/>
              <a:sym typeface="Calibri"/>
            </a:endParaRPr>
          </a:p>
        </p:txBody>
      </p:sp>
    </p:spTree>
    <p:extLst>
      <p:ext uri="{BB962C8B-B14F-4D97-AF65-F5344CB8AC3E}">
        <p14:creationId xmlns:p14="http://schemas.microsoft.com/office/powerpoint/2010/main" val="1714087113"/>
      </p:ext>
    </p:extLst>
  </p:cSld>
  <p:clrMapOvr>
    <a:masterClrMapping/>
  </p:clrMapOvr>
</p:sld>
</file>

<file path=ppt/theme/theme1.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511</Words>
  <Application>Microsoft Office PowerPoint</Application>
  <PresentationFormat>Bildschirmpräsentation (4:3)</PresentationFormat>
  <Paragraphs>44</Paragraphs>
  <Slides>11</Slides>
  <Notes>7</Notes>
  <HiddenSlides>0</HiddenSlides>
  <MMClips>0</MMClips>
  <ScaleCrop>false</ScaleCrop>
  <HeadingPairs>
    <vt:vector size="4" baseType="variant">
      <vt:variant>
        <vt:lpstr>Design</vt:lpstr>
      </vt:variant>
      <vt:variant>
        <vt:i4>1</vt:i4>
      </vt:variant>
      <vt:variant>
        <vt:lpstr>Folientitel</vt:lpstr>
      </vt:variant>
      <vt:variant>
        <vt:i4>11</vt:i4>
      </vt:variant>
    </vt:vector>
  </HeadingPairs>
  <TitlesOfParts>
    <vt:vector size="12" baseType="lpstr">
      <vt:lpstr>Office-Design</vt:lpstr>
      <vt:lpstr>PowerPoint-Präsentation</vt:lpstr>
      <vt:lpstr>“Culture is like an iceberg…”  (E. Hall 1976)</vt:lpstr>
      <vt:lpstr>“Culture is like an iceberg…”  (E. Hall 1976)</vt:lpstr>
      <vt:lpstr>How is culture defined?</vt:lpstr>
      <vt:lpstr>To sum up definitions</vt:lpstr>
      <vt:lpstr>Cultural Dimensions: Hofstede </vt:lpstr>
      <vt:lpstr>Cultural Dimensions: Hofstede </vt:lpstr>
      <vt:lpstr>Country Examples</vt:lpstr>
      <vt:lpstr>PowerPoint-Präsentation</vt:lpstr>
      <vt:lpstr>PowerPoint-Präsentation</vt:lpstr>
      <vt:lpstr>Last Message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Philipp</dc:creator>
  <cp:lastModifiedBy>Mary</cp:lastModifiedBy>
  <cp:revision>214</cp:revision>
  <cp:lastPrinted>2013-02-27T11:24:43Z</cp:lastPrinted>
  <dcterms:created xsi:type="dcterms:W3CDTF">2014-08-26T17:43:42Z</dcterms:created>
  <dcterms:modified xsi:type="dcterms:W3CDTF">2015-12-13T14:09:36Z</dcterms:modified>
</cp:coreProperties>
</file>