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6" r:id="rId10"/>
    <p:sldId id="264" r:id="rId11"/>
    <p:sldId id="265" r:id="rId12"/>
    <p:sldId id="267" r:id="rId13"/>
    <p:sldId id="306" r:id="rId14"/>
    <p:sldId id="307" r:id="rId15"/>
    <p:sldId id="308"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6" r:id="rId42"/>
    <p:sldId id="293" r:id="rId43"/>
    <p:sldId id="294" r:id="rId44"/>
    <p:sldId id="295" r:id="rId45"/>
    <p:sldId id="297" r:id="rId46"/>
    <p:sldId id="298" r:id="rId47"/>
    <p:sldId id="299" r:id="rId48"/>
    <p:sldId id="300" r:id="rId49"/>
    <p:sldId id="301" r:id="rId50"/>
    <p:sldId id="302" r:id="rId51"/>
    <p:sldId id="303" r:id="rId52"/>
    <p:sldId id="304" r:id="rId53"/>
    <p:sldId id="30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803F9-EEA0-4B46-B9C9-AA57F1CE5129}"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F1889FFC-4C05-425D-B040-4467EB84CDC3}">
      <dgm:prSet phldrT="[Metin]"/>
      <dgm:spPr/>
      <dgm:t>
        <a:bodyPr/>
        <a:lstStyle/>
        <a:p>
          <a:r>
            <a:rPr lang="tr-TR" dirty="0" err="1" smtClean="0"/>
            <a:t>Patents</a:t>
          </a:r>
          <a:endParaRPr lang="en-US" dirty="0"/>
        </a:p>
      </dgm:t>
    </dgm:pt>
    <dgm:pt modelId="{9068DDE4-D03B-462D-80DD-B50840FC7A78}" type="parTrans" cxnId="{87EE79AF-B992-4FCB-A2F4-8C7A1C3BD091}">
      <dgm:prSet/>
      <dgm:spPr/>
      <dgm:t>
        <a:bodyPr/>
        <a:lstStyle/>
        <a:p>
          <a:endParaRPr lang="en-US"/>
        </a:p>
      </dgm:t>
    </dgm:pt>
    <dgm:pt modelId="{6D3DE43F-6D49-4C47-8DC7-684F4DC492D3}" type="sibTrans" cxnId="{87EE79AF-B992-4FCB-A2F4-8C7A1C3BD091}">
      <dgm:prSet/>
      <dgm:spPr/>
      <dgm:t>
        <a:bodyPr/>
        <a:lstStyle/>
        <a:p>
          <a:endParaRPr lang="en-US"/>
        </a:p>
      </dgm:t>
    </dgm:pt>
    <dgm:pt modelId="{E1137117-98EA-42F7-87B1-EA5516C65324}">
      <dgm:prSet phldrT="[Metin]"/>
      <dgm:spPr/>
      <dgm:t>
        <a:bodyPr/>
        <a:lstStyle/>
        <a:p>
          <a:r>
            <a:rPr lang="tr-TR" dirty="0" err="1" smtClean="0"/>
            <a:t>Trade</a:t>
          </a:r>
          <a:r>
            <a:rPr lang="tr-TR" dirty="0" smtClean="0"/>
            <a:t> Marks</a:t>
          </a:r>
          <a:endParaRPr lang="en-US" dirty="0"/>
        </a:p>
      </dgm:t>
    </dgm:pt>
    <dgm:pt modelId="{6C303A8E-AC41-4135-9F69-4D98111B2896}" type="parTrans" cxnId="{38D5F60D-B427-4A3F-B01D-7FD980BDD2BD}">
      <dgm:prSet/>
      <dgm:spPr/>
      <dgm:t>
        <a:bodyPr/>
        <a:lstStyle/>
        <a:p>
          <a:endParaRPr lang="en-US"/>
        </a:p>
      </dgm:t>
    </dgm:pt>
    <dgm:pt modelId="{9B60C79D-63CF-4AFF-AEDF-9B4E2C20ACE5}" type="sibTrans" cxnId="{38D5F60D-B427-4A3F-B01D-7FD980BDD2BD}">
      <dgm:prSet/>
      <dgm:spPr/>
      <dgm:t>
        <a:bodyPr/>
        <a:lstStyle/>
        <a:p>
          <a:endParaRPr lang="en-US"/>
        </a:p>
      </dgm:t>
    </dgm:pt>
    <dgm:pt modelId="{B897F36E-B82B-421E-A4D6-89B454C1579B}">
      <dgm:prSet phldrT="[Metin]"/>
      <dgm:spPr/>
      <dgm:t>
        <a:bodyPr/>
        <a:lstStyle/>
        <a:p>
          <a:r>
            <a:rPr lang="tr-TR" dirty="0" err="1" smtClean="0"/>
            <a:t>Copyrights</a:t>
          </a:r>
          <a:endParaRPr lang="en-US" dirty="0"/>
        </a:p>
      </dgm:t>
    </dgm:pt>
    <dgm:pt modelId="{04046554-9407-4E83-A0FC-56682BCAA3B9}" type="parTrans" cxnId="{182EA3D6-7934-44E3-B3EF-10F606C6CD8C}">
      <dgm:prSet/>
      <dgm:spPr/>
      <dgm:t>
        <a:bodyPr/>
        <a:lstStyle/>
        <a:p>
          <a:endParaRPr lang="en-US"/>
        </a:p>
      </dgm:t>
    </dgm:pt>
    <dgm:pt modelId="{F1301A19-DDF6-4297-8688-8CC8A7E2561E}" type="sibTrans" cxnId="{182EA3D6-7934-44E3-B3EF-10F606C6CD8C}">
      <dgm:prSet/>
      <dgm:spPr/>
      <dgm:t>
        <a:bodyPr/>
        <a:lstStyle/>
        <a:p>
          <a:endParaRPr lang="en-US"/>
        </a:p>
      </dgm:t>
    </dgm:pt>
    <dgm:pt modelId="{79776FEC-C3C1-40C4-A6A4-88386FE80656}" type="pres">
      <dgm:prSet presAssocID="{109803F9-EEA0-4B46-B9C9-AA57F1CE5129}" presName="Name0" presStyleCnt="0">
        <dgm:presLayoutVars>
          <dgm:chMax val="7"/>
          <dgm:chPref val="7"/>
          <dgm:dir/>
          <dgm:animOne val="branch"/>
          <dgm:animLvl val="lvl"/>
        </dgm:presLayoutVars>
      </dgm:prSet>
      <dgm:spPr/>
      <dgm:t>
        <a:bodyPr/>
        <a:lstStyle/>
        <a:p>
          <a:endParaRPr lang="en-US"/>
        </a:p>
      </dgm:t>
    </dgm:pt>
    <dgm:pt modelId="{CC793C48-F51B-4AF6-9D86-F7615AF0F809}" type="pres">
      <dgm:prSet presAssocID="{F1889FFC-4C05-425D-B040-4467EB84CDC3}" presName="composite" presStyleCnt="0"/>
      <dgm:spPr/>
    </dgm:pt>
    <dgm:pt modelId="{BF7B9F42-E295-45A4-B9D1-8390F86699B5}" type="pres">
      <dgm:prSet presAssocID="{F1889FFC-4C05-425D-B040-4467EB84CDC3}" presName="BackAccent" presStyleLbl="bgShp" presStyleIdx="0" presStyleCnt="3"/>
      <dgm:spPr/>
    </dgm:pt>
    <dgm:pt modelId="{121FB882-E325-48E3-A508-1F4D546D6A7F}" type="pres">
      <dgm:prSet presAssocID="{F1889FFC-4C05-425D-B040-4467EB84CDC3}" presName="Accent" presStyleLbl="alignNode1" presStyleIdx="0" presStyleCnt="3"/>
      <dgm:spPr/>
    </dgm:pt>
    <dgm:pt modelId="{4A566898-BC2F-4923-B009-6F373856ACB6}" type="pres">
      <dgm:prSet presAssocID="{F1889FFC-4C05-425D-B040-4467EB84CDC3}" presName="Child" presStyleLbl="revTx" presStyleIdx="0" presStyleCnt="3">
        <dgm:presLayoutVars>
          <dgm:chMax val="0"/>
          <dgm:chPref val="0"/>
          <dgm:bulletEnabled val="1"/>
        </dgm:presLayoutVars>
      </dgm:prSet>
      <dgm:spPr/>
    </dgm:pt>
    <dgm:pt modelId="{9D113BD4-D0DD-45B4-82B3-77FA516252F6}" type="pres">
      <dgm:prSet presAssocID="{F1889FFC-4C05-425D-B040-4467EB84CDC3}" presName="Parent" presStyleLbl="revTx" presStyleIdx="0" presStyleCnt="3">
        <dgm:presLayoutVars>
          <dgm:chMax val="1"/>
          <dgm:chPref val="1"/>
          <dgm:bulletEnabled val="1"/>
        </dgm:presLayoutVars>
      </dgm:prSet>
      <dgm:spPr/>
      <dgm:t>
        <a:bodyPr/>
        <a:lstStyle/>
        <a:p>
          <a:endParaRPr lang="en-US"/>
        </a:p>
      </dgm:t>
    </dgm:pt>
    <dgm:pt modelId="{1053280B-8868-4D69-9C09-1EC9CBE3F1B5}" type="pres">
      <dgm:prSet presAssocID="{6D3DE43F-6D49-4C47-8DC7-684F4DC492D3}" presName="sibTrans" presStyleCnt="0"/>
      <dgm:spPr/>
    </dgm:pt>
    <dgm:pt modelId="{4090E509-8BFE-49FD-BB04-FF149396B818}" type="pres">
      <dgm:prSet presAssocID="{E1137117-98EA-42F7-87B1-EA5516C65324}" presName="composite" presStyleCnt="0"/>
      <dgm:spPr/>
    </dgm:pt>
    <dgm:pt modelId="{9F6D3C8E-EE83-4373-A314-630CA7C9E97C}" type="pres">
      <dgm:prSet presAssocID="{E1137117-98EA-42F7-87B1-EA5516C65324}" presName="BackAccent" presStyleLbl="bgShp" presStyleIdx="1" presStyleCnt="3"/>
      <dgm:spPr/>
    </dgm:pt>
    <dgm:pt modelId="{25C4DAC3-A874-4086-A2E0-339219E4248B}" type="pres">
      <dgm:prSet presAssocID="{E1137117-98EA-42F7-87B1-EA5516C65324}" presName="Accent" presStyleLbl="alignNode1" presStyleIdx="1" presStyleCnt="3"/>
      <dgm:spPr/>
    </dgm:pt>
    <dgm:pt modelId="{A6967FD6-BF99-4C4B-8AD3-4721068A5165}" type="pres">
      <dgm:prSet presAssocID="{E1137117-98EA-42F7-87B1-EA5516C65324}" presName="Child" presStyleLbl="revTx" presStyleIdx="0" presStyleCnt="3">
        <dgm:presLayoutVars>
          <dgm:chMax val="0"/>
          <dgm:chPref val="0"/>
          <dgm:bulletEnabled val="1"/>
        </dgm:presLayoutVars>
      </dgm:prSet>
      <dgm:spPr/>
    </dgm:pt>
    <dgm:pt modelId="{F2CFC38E-C833-4D50-B2D8-36FC164FACBD}" type="pres">
      <dgm:prSet presAssocID="{E1137117-98EA-42F7-87B1-EA5516C65324}" presName="Parent" presStyleLbl="revTx" presStyleIdx="1" presStyleCnt="3">
        <dgm:presLayoutVars>
          <dgm:chMax val="1"/>
          <dgm:chPref val="1"/>
          <dgm:bulletEnabled val="1"/>
        </dgm:presLayoutVars>
      </dgm:prSet>
      <dgm:spPr/>
      <dgm:t>
        <a:bodyPr/>
        <a:lstStyle/>
        <a:p>
          <a:endParaRPr lang="en-US"/>
        </a:p>
      </dgm:t>
    </dgm:pt>
    <dgm:pt modelId="{D8C5B66F-091F-40BD-96A3-98C2844A6FF2}" type="pres">
      <dgm:prSet presAssocID="{9B60C79D-63CF-4AFF-AEDF-9B4E2C20ACE5}" presName="sibTrans" presStyleCnt="0"/>
      <dgm:spPr/>
    </dgm:pt>
    <dgm:pt modelId="{0921953D-72AC-4642-972A-72311C23AEFE}" type="pres">
      <dgm:prSet presAssocID="{B897F36E-B82B-421E-A4D6-89B454C1579B}" presName="composite" presStyleCnt="0"/>
      <dgm:spPr/>
    </dgm:pt>
    <dgm:pt modelId="{FF05C53E-6D8B-48AC-94BD-8AEC8909F9C8}" type="pres">
      <dgm:prSet presAssocID="{B897F36E-B82B-421E-A4D6-89B454C1579B}" presName="BackAccent" presStyleLbl="bgShp" presStyleIdx="2" presStyleCnt="3"/>
      <dgm:spPr/>
    </dgm:pt>
    <dgm:pt modelId="{2FAA4DAA-3188-4B3F-A49E-766B521D2529}" type="pres">
      <dgm:prSet presAssocID="{B897F36E-B82B-421E-A4D6-89B454C1579B}" presName="Accent" presStyleLbl="alignNode1" presStyleIdx="2" presStyleCnt="3"/>
      <dgm:spPr/>
    </dgm:pt>
    <dgm:pt modelId="{24B93F1C-3263-46AC-8E62-98890443E7C7}" type="pres">
      <dgm:prSet presAssocID="{B897F36E-B82B-421E-A4D6-89B454C1579B}" presName="Child" presStyleLbl="revTx" presStyleIdx="1" presStyleCnt="3">
        <dgm:presLayoutVars>
          <dgm:chMax val="0"/>
          <dgm:chPref val="0"/>
          <dgm:bulletEnabled val="1"/>
        </dgm:presLayoutVars>
      </dgm:prSet>
      <dgm:spPr/>
    </dgm:pt>
    <dgm:pt modelId="{0803908C-14A1-4393-8685-6FC1FCFF16FE}" type="pres">
      <dgm:prSet presAssocID="{B897F36E-B82B-421E-A4D6-89B454C1579B}" presName="Parent" presStyleLbl="revTx" presStyleIdx="2" presStyleCnt="3">
        <dgm:presLayoutVars>
          <dgm:chMax val="1"/>
          <dgm:chPref val="1"/>
          <dgm:bulletEnabled val="1"/>
        </dgm:presLayoutVars>
      </dgm:prSet>
      <dgm:spPr/>
      <dgm:t>
        <a:bodyPr/>
        <a:lstStyle/>
        <a:p>
          <a:endParaRPr lang="en-US"/>
        </a:p>
      </dgm:t>
    </dgm:pt>
  </dgm:ptLst>
  <dgm:cxnLst>
    <dgm:cxn modelId="{94BB20CC-4058-4F7D-AB9F-607101227572}" type="presOf" srcId="{E1137117-98EA-42F7-87B1-EA5516C65324}" destId="{F2CFC38E-C833-4D50-B2D8-36FC164FACBD}" srcOrd="0" destOrd="0" presId="urn:microsoft.com/office/officeart/2008/layout/IncreasingCircleProcess"/>
    <dgm:cxn modelId="{182EA3D6-7934-44E3-B3EF-10F606C6CD8C}" srcId="{109803F9-EEA0-4B46-B9C9-AA57F1CE5129}" destId="{B897F36E-B82B-421E-A4D6-89B454C1579B}" srcOrd="2" destOrd="0" parTransId="{04046554-9407-4E83-A0FC-56682BCAA3B9}" sibTransId="{F1301A19-DDF6-4297-8688-8CC8A7E2561E}"/>
    <dgm:cxn modelId="{38D5F60D-B427-4A3F-B01D-7FD980BDD2BD}" srcId="{109803F9-EEA0-4B46-B9C9-AA57F1CE5129}" destId="{E1137117-98EA-42F7-87B1-EA5516C65324}" srcOrd="1" destOrd="0" parTransId="{6C303A8E-AC41-4135-9F69-4D98111B2896}" sibTransId="{9B60C79D-63CF-4AFF-AEDF-9B4E2C20ACE5}"/>
    <dgm:cxn modelId="{87EE79AF-B992-4FCB-A2F4-8C7A1C3BD091}" srcId="{109803F9-EEA0-4B46-B9C9-AA57F1CE5129}" destId="{F1889FFC-4C05-425D-B040-4467EB84CDC3}" srcOrd="0" destOrd="0" parTransId="{9068DDE4-D03B-462D-80DD-B50840FC7A78}" sibTransId="{6D3DE43F-6D49-4C47-8DC7-684F4DC492D3}"/>
    <dgm:cxn modelId="{30D19429-E019-484F-87D6-BE1498E2A13E}" type="presOf" srcId="{B897F36E-B82B-421E-A4D6-89B454C1579B}" destId="{0803908C-14A1-4393-8685-6FC1FCFF16FE}" srcOrd="0" destOrd="0" presId="urn:microsoft.com/office/officeart/2008/layout/IncreasingCircleProcess"/>
    <dgm:cxn modelId="{375B1209-3A17-4B37-809D-C1A2CB4CA119}" type="presOf" srcId="{109803F9-EEA0-4B46-B9C9-AA57F1CE5129}" destId="{79776FEC-C3C1-40C4-A6A4-88386FE80656}" srcOrd="0" destOrd="0" presId="urn:microsoft.com/office/officeart/2008/layout/IncreasingCircleProcess"/>
    <dgm:cxn modelId="{2322AA2B-A1DA-48D1-948C-E4DB388B4F75}" type="presOf" srcId="{F1889FFC-4C05-425D-B040-4467EB84CDC3}" destId="{9D113BD4-D0DD-45B4-82B3-77FA516252F6}" srcOrd="0" destOrd="0" presId="urn:microsoft.com/office/officeart/2008/layout/IncreasingCircleProcess"/>
    <dgm:cxn modelId="{2C88B530-C5C0-40C8-8919-2AF53EB20D15}" type="presParOf" srcId="{79776FEC-C3C1-40C4-A6A4-88386FE80656}" destId="{CC793C48-F51B-4AF6-9D86-F7615AF0F809}" srcOrd="0" destOrd="0" presId="urn:microsoft.com/office/officeart/2008/layout/IncreasingCircleProcess"/>
    <dgm:cxn modelId="{92967D61-40A1-40FB-A7E6-02AE0BA3F825}" type="presParOf" srcId="{CC793C48-F51B-4AF6-9D86-F7615AF0F809}" destId="{BF7B9F42-E295-45A4-B9D1-8390F86699B5}" srcOrd="0" destOrd="0" presId="urn:microsoft.com/office/officeart/2008/layout/IncreasingCircleProcess"/>
    <dgm:cxn modelId="{A030A610-AC1F-4C41-9636-7E89BFCA93EA}" type="presParOf" srcId="{CC793C48-F51B-4AF6-9D86-F7615AF0F809}" destId="{121FB882-E325-48E3-A508-1F4D546D6A7F}" srcOrd="1" destOrd="0" presId="urn:microsoft.com/office/officeart/2008/layout/IncreasingCircleProcess"/>
    <dgm:cxn modelId="{3F88EE96-F3BA-457E-A213-3F4E1B7FFC74}" type="presParOf" srcId="{CC793C48-F51B-4AF6-9D86-F7615AF0F809}" destId="{4A566898-BC2F-4923-B009-6F373856ACB6}" srcOrd="2" destOrd="0" presId="urn:microsoft.com/office/officeart/2008/layout/IncreasingCircleProcess"/>
    <dgm:cxn modelId="{8B8D8CE1-12E5-43B8-9BF7-78A48A07BCE5}" type="presParOf" srcId="{CC793C48-F51B-4AF6-9D86-F7615AF0F809}" destId="{9D113BD4-D0DD-45B4-82B3-77FA516252F6}" srcOrd="3" destOrd="0" presId="urn:microsoft.com/office/officeart/2008/layout/IncreasingCircleProcess"/>
    <dgm:cxn modelId="{CF6BD7D7-F3DF-4B24-925E-590C0696BF87}" type="presParOf" srcId="{79776FEC-C3C1-40C4-A6A4-88386FE80656}" destId="{1053280B-8868-4D69-9C09-1EC9CBE3F1B5}" srcOrd="1" destOrd="0" presId="urn:microsoft.com/office/officeart/2008/layout/IncreasingCircleProcess"/>
    <dgm:cxn modelId="{58AB6996-3085-4A5F-B895-D182D63ECE88}" type="presParOf" srcId="{79776FEC-C3C1-40C4-A6A4-88386FE80656}" destId="{4090E509-8BFE-49FD-BB04-FF149396B818}" srcOrd="2" destOrd="0" presId="urn:microsoft.com/office/officeart/2008/layout/IncreasingCircleProcess"/>
    <dgm:cxn modelId="{B0E26181-D864-4B21-A815-8F32B3742B52}" type="presParOf" srcId="{4090E509-8BFE-49FD-BB04-FF149396B818}" destId="{9F6D3C8E-EE83-4373-A314-630CA7C9E97C}" srcOrd="0" destOrd="0" presId="urn:microsoft.com/office/officeart/2008/layout/IncreasingCircleProcess"/>
    <dgm:cxn modelId="{31BD0D68-1158-4116-A5C5-D8BE418C2F05}" type="presParOf" srcId="{4090E509-8BFE-49FD-BB04-FF149396B818}" destId="{25C4DAC3-A874-4086-A2E0-339219E4248B}" srcOrd="1" destOrd="0" presId="urn:microsoft.com/office/officeart/2008/layout/IncreasingCircleProcess"/>
    <dgm:cxn modelId="{26DA0BF3-2CE3-4F4E-AFB7-B736DB314871}" type="presParOf" srcId="{4090E509-8BFE-49FD-BB04-FF149396B818}" destId="{A6967FD6-BF99-4C4B-8AD3-4721068A5165}" srcOrd="2" destOrd="0" presId="urn:microsoft.com/office/officeart/2008/layout/IncreasingCircleProcess"/>
    <dgm:cxn modelId="{F63C703D-E2A4-47A7-966F-2B982C3870F1}" type="presParOf" srcId="{4090E509-8BFE-49FD-BB04-FF149396B818}" destId="{F2CFC38E-C833-4D50-B2D8-36FC164FACBD}" srcOrd="3" destOrd="0" presId="urn:microsoft.com/office/officeart/2008/layout/IncreasingCircleProcess"/>
    <dgm:cxn modelId="{9E48D3B3-624C-4EF2-9817-7D2004D9FECD}" type="presParOf" srcId="{79776FEC-C3C1-40C4-A6A4-88386FE80656}" destId="{D8C5B66F-091F-40BD-96A3-98C2844A6FF2}" srcOrd="3" destOrd="0" presId="urn:microsoft.com/office/officeart/2008/layout/IncreasingCircleProcess"/>
    <dgm:cxn modelId="{C5A81C88-5F16-4E01-8D9D-DC824F2BA864}" type="presParOf" srcId="{79776FEC-C3C1-40C4-A6A4-88386FE80656}" destId="{0921953D-72AC-4642-972A-72311C23AEFE}" srcOrd="4" destOrd="0" presId="urn:microsoft.com/office/officeart/2008/layout/IncreasingCircleProcess"/>
    <dgm:cxn modelId="{A22195E9-D56E-44CB-81B7-B3F22AB5372F}" type="presParOf" srcId="{0921953D-72AC-4642-972A-72311C23AEFE}" destId="{FF05C53E-6D8B-48AC-94BD-8AEC8909F9C8}" srcOrd="0" destOrd="0" presId="urn:microsoft.com/office/officeart/2008/layout/IncreasingCircleProcess"/>
    <dgm:cxn modelId="{F13495EF-D096-4691-919F-842B20D52A50}" type="presParOf" srcId="{0921953D-72AC-4642-972A-72311C23AEFE}" destId="{2FAA4DAA-3188-4B3F-A49E-766B521D2529}" srcOrd="1" destOrd="0" presId="urn:microsoft.com/office/officeart/2008/layout/IncreasingCircleProcess"/>
    <dgm:cxn modelId="{F1283709-6715-4AE2-BBCC-971AEED639D5}" type="presParOf" srcId="{0921953D-72AC-4642-972A-72311C23AEFE}" destId="{24B93F1C-3263-46AC-8E62-98890443E7C7}" srcOrd="2" destOrd="0" presId="urn:microsoft.com/office/officeart/2008/layout/IncreasingCircleProcess"/>
    <dgm:cxn modelId="{068CAD55-65E4-42EA-B00A-71C4C0D025E7}" type="presParOf" srcId="{0921953D-72AC-4642-972A-72311C23AEFE}" destId="{0803908C-14A1-4393-8685-6FC1FCFF16FE}"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32145-CF31-4259-93B4-E7E4B58ABA4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F89816D-C6B6-4A82-8E3F-ED1DFF34821B}">
      <dgm:prSet phldrT="[Metin]"/>
      <dgm:spPr/>
      <dgm:t>
        <a:bodyPr/>
        <a:lstStyle/>
        <a:p>
          <a:r>
            <a:rPr lang="tr-TR" b="1" u="sng" dirty="0" smtClean="0">
              <a:solidFill>
                <a:srgbClr val="FFFF00"/>
              </a:solidFill>
            </a:rPr>
            <a:t>1. </a:t>
          </a:r>
          <a:r>
            <a:rPr lang="tr-TR" b="1" u="sng" dirty="0" err="1" smtClean="0">
              <a:solidFill>
                <a:srgbClr val="FFFF00"/>
              </a:solidFill>
            </a:rPr>
            <a:t>Renewal</a:t>
          </a:r>
          <a:r>
            <a:rPr lang="tr-TR" b="1" u="sng" dirty="0" smtClean="0">
              <a:solidFill>
                <a:srgbClr val="FFFF00"/>
              </a:solidFill>
            </a:rPr>
            <a:t> </a:t>
          </a:r>
          <a:r>
            <a:rPr lang="tr-TR" b="1" u="sng" dirty="0" err="1" smtClean="0">
              <a:solidFill>
                <a:srgbClr val="FFFF00"/>
              </a:solidFill>
            </a:rPr>
            <a:t>request</a:t>
          </a:r>
          <a:r>
            <a:rPr lang="tr-TR" b="1" u="sng" dirty="0" smtClean="0">
              <a:solidFill>
                <a:srgbClr val="FFFF00"/>
              </a:solidFill>
            </a:rPr>
            <a:t>: </a:t>
          </a:r>
          <a:r>
            <a:rPr lang="tr-TR" dirty="0" err="1" smtClean="0"/>
            <a:t>the</a:t>
          </a:r>
          <a:r>
            <a:rPr lang="tr-TR" dirty="0" smtClean="0"/>
            <a:t> </a:t>
          </a:r>
          <a:r>
            <a:rPr lang="tr-TR" dirty="0" err="1" smtClean="0"/>
            <a:t>trade</a:t>
          </a:r>
          <a:r>
            <a:rPr lang="tr-TR" dirty="0" smtClean="0"/>
            <a:t> mark </a:t>
          </a:r>
          <a:r>
            <a:rPr lang="tr-TR" dirty="0" err="1" smtClean="0"/>
            <a:t>owner</a:t>
          </a:r>
          <a:r>
            <a:rPr lang="tr-TR" dirty="0" smtClean="0"/>
            <a:t> </a:t>
          </a:r>
          <a:r>
            <a:rPr lang="tr-TR" dirty="0" err="1" smtClean="0"/>
            <a:t>submits</a:t>
          </a:r>
          <a:r>
            <a:rPr lang="tr-TR" dirty="0" smtClean="0"/>
            <a:t> a </a:t>
          </a:r>
          <a:r>
            <a:rPr lang="tr-TR" dirty="0" err="1" smtClean="0"/>
            <a:t>renewal</a:t>
          </a:r>
          <a:r>
            <a:rPr lang="tr-TR" dirty="0" smtClean="0"/>
            <a:t> </a:t>
          </a:r>
          <a:r>
            <a:rPr lang="tr-TR" dirty="0" err="1" smtClean="0"/>
            <a:t>request</a:t>
          </a:r>
          <a:r>
            <a:rPr lang="tr-TR" dirty="0" smtClean="0"/>
            <a:t> </a:t>
          </a:r>
          <a:r>
            <a:rPr lang="tr-TR" dirty="0" err="1" smtClean="0"/>
            <a:t>and</a:t>
          </a:r>
          <a:r>
            <a:rPr lang="tr-TR" dirty="0" smtClean="0"/>
            <a:t> </a:t>
          </a:r>
          <a:r>
            <a:rPr lang="tr-TR" dirty="0" err="1" smtClean="0"/>
            <a:t>pays</a:t>
          </a:r>
          <a:r>
            <a:rPr lang="tr-TR" dirty="0" smtClean="0"/>
            <a:t> </a:t>
          </a:r>
          <a:r>
            <a:rPr lang="tr-TR" dirty="0" err="1" smtClean="0"/>
            <a:t>the</a:t>
          </a:r>
          <a:r>
            <a:rPr lang="tr-TR" dirty="0" smtClean="0"/>
            <a:t> </a:t>
          </a:r>
          <a:r>
            <a:rPr lang="tr-TR" dirty="0" err="1" smtClean="0"/>
            <a:t>required</a:t>
          </a:r>
          <a:r>
            <a:rPr lang="tr-TR" dirty="0" smtClean="0"/>
            <a:t> </a:t>
          </a:r>
          <a:r>
            <a:rPr lang="tr-TR" dirty="0" err="1" smtClean="0"/>
            <a:t>feed</a:t>
          </a:r>
          <a:endParaRPr lang="en-US" dirty="0"/>
        </a:p>
      </dgm:t>
    </dgm:pt>
    <dgm:pt modelId="{8D48C0EB-200A-4331-8162-D418A5CE14C7}" type="parTrans" cxnId="{B4DD8602-6B08-4D0F-A74C-342DD3E25E77}">
      <dgm:prSet/>
      <dgm:spPr/>
      <dgm:t>
        <a:bodyPr/>
        <a:lstStyle/>
        <a:p>
          <a:endParaRPr lang="en-US"/>
        </a:p>
      </dgm:t>
    </dgm:pt>
    <dgm:pt modelId="{ED20A7D5-E2AB-484E-B786-648DCAEA6D21}" type="sibTrans" cxnId="{B4DD8602-6B08-4D0F-A74C-342DD3E25E77}">
      <dgm:prSet/>
      <dgm:spPr/>
      <dgm:t>
        <a:bodyPr/>
        <a:lstStyle/>
        <a:p>
          <a:endParaRPr lang="en-US"/>
        </a:p>
      </dgm:t>
    </dgm:pt>
    <dgm:pt modelId="{A11012E0-54F0-45A3-96BA-83398020471E}">
      <dgm:prSet phldrT="[Metin]"/>
      <dgm:spPr/>
      <dgm:t>
        <a:bodyPr/>
        <a:lstStyle/>
        <a:p>
          <a:r>
            <a:rPr lang="tr-TR" b="1" u="sng" dirty="0" smtClean="0">
              <a:solidFill>
                <a:srgbClr val="FFFF00"/>
              </a:solidFill>
            </a:rPr>
            <a:t>2. Time </a:t>
          </a:r>
          <a:r>
            <a:rPr lang="tr-TR" b="1" u="sng" dirty="0" err="1" smtClean="0">
              <a:solidFill>
                <a:srgbClr val="FFFF00"/>
              </a:solidFill>
            </a:rPr>
            <a:t>limits</a:t>
          </a:r>
          <a:r>
            <a:rPr lang="tr-TR" b="1" u="sng" dirty="0" smtClean="0">
              <a:solidFill>
                <a:srgbClr val="FFFF00"/>
              </a:solidFill>
            </a:rPr>
            <a:t>: </a:t>
          </a:r>
          <a:r>
            <a:rPr lang="tr-TR" b="0" u="none" dirty="0" err="1" smtClean="0">
              <a:solidFill>
                <a:schemeClr val="bg1"/>
              </a:solidFill>
            </a:rPr>
            <a:t>r</a:t>
          </a:r>
          <a:r>
            <a:rPr lang="tr-TR" dirty="0" err="1" smtClean="0"/>
            <a:t>enewal</a:t>
          </a:r>
          <a:r>
            <a:rPr lang="tr-TR" dirty="0" smtClean="0"/>
            <a:t> </a:t>
          </a:r>
          <a:r>
            <a:rPr lang="tr-TR" dirty="0" err="1" smtClean="0"/>
            <a:t>must</a:t>
          </a:r>
          <a:r>
            <a:rPr lang="tr-TR" dirty="0" smtClean="0"/>
            <a:t> be done </a:t>
          </a:r>
          <a:r>
            <a:rPr lang="tr-TR" dirty="0" err="1" smtClean="0"/>
            <a:t>before</a:t>
          </a:r>
          <a:r>
            <a:rPr lang="tr-TR" dirty="0" smtClean="0"/>
            <a:t> </a:t>
          </a:r>
          <a:r>
            <a:rPr lang="tr-TR" dirty="0" err="1" smtClean="0"/>
            <a:t>the</a:t>
          </a:r>
          <a:r>
            <a:rPr lang="tr-TR" dirty="0" smtClean="0"/>
            <a:t> </a:t>
          </a:r>
          <a:r>
            <a:rPr lang="tr-TR" dirty="0" err="1" smtClean="0"/>
            <a:t>expiration</a:t>
          </a:r>
          <a:r>
            <a:rPr lang="tr-TR" dirty="0" smtClean="0"/>
            <a:t> </a:t>
          </a:r>
          <a:r>
            <a:rPr lang="tr-TR" dirty="0" err="1" smtClean="0"/>
            <a:t>date</a:t>
          </a:r>
          <a:r>
            <a:rPr lang="tr-TR" dirty="0" smtClean="0"/>
            <a:t>. </a:t>
          </a:r>
          <a:r>
            <a:rPr lang="tr-TR" dirty="0" err="1" smtClean="0"/>
            <a:t>Exception</a:t>
          </a:r>
          <a:r>
            <a:rPr lang="tr-TR" dirty="0" smtClean="0"/>
            <a:t>: </a:t>
          </a:r>
          <a:r>
            <a:rPr lang="tr-TR" dirty="0" err="1" smtClean="0"/>
            <a:t>there</a:t>
          </a:r>
          <a:r>
            <a:rPr lang="tr-TR" dirty="0" smtClean="0"/>
            <a:t> is 6 </a:t>
          </a:r>
          <a:r>
            <a:rPr lang="tr-TR" dirty="0" err="1" smtClean="0"/>
            <a:t>months</a:t>
          </a:r>
          <a:r>
            <a:rPr lang="tr-TR" dirty="0" smtClean="0"/>
            <a:t> </a:t>
          </a:r>
          <a:r>
            <a:rPr lang="tr-TR" dirty="0" err="1" smtClean="0"/>
            <a:t>additional</a:t>
          </a:r>
          <a:r>
            <a:rPr lang="tr-TR" dirty="0" smtClean="0"/>
            <a:t> </a:t>
          </a:r>
          <a:r>
            <a:rPr lang="tr-TR" dirty="0" err="1" smtClean="0"/>
            <a:t>period</a:t>
          </a:r>
          <a:r>
            <a:rPr lang="tr-TR" dirty="0" smtClean="0"/>
            <a:t> </a:t>
          </a:r>
          <a:r>
            <a:rPr lang="tr-TR" dirty="0" err="1" smtClean="0"/>
            <a:t>after</a:t>
          </a:r>
          <a:r>
            <a:rPr lang="tr-TR" dirty="0" smtClean="0"/>
            <a:t> </a:t>
          </a:r>
          <a:r>
            <a:rPr lang="tr-TR" dirty="0" err="1" smtClean="0"/>
            <a:t>expiry</a:t>
          </a:r>
          <a:r>
            <a:rPr lang="tr-TR" dirty="0" smtClean="0"/>
            <a:t> (+ </a:t>
          </a:r>
          <a:r>
            <a:rPr lang="tr-TR" dirty="0" err="1" smtClean="0"/>
            <a:t>additional</a:t>
          </a:r>
          <a:r>
            <a:rPr lang="tr-TR" dirty="0" smtClean="0"/>
            <a:t> </a:t>
          </a:r>
          <a:r>
            <a:rPr lang="tr-TR" dirty="0" err="1" smtClean="0"/>
            <a:t>fee</a:t>
          </a:r>
          <a:r>
            <a:rPr lang="tr-TR" dirty="0" smtClean="0"/>
            <a:t>)</a:t>
          </a:r>
          <a:endParaRPr lang="en-US" dirty="0"/>
        </a:p>
      </dgm:t>
    </dgm:pt>
    <dgm:pt modelId="{D26011D3-C478-4498-90C5-0BC7637F95EC}" type="parTrans" cxnId="{9D237C7C-EF80-48A3-A9CD-DF5810D44319}">
      <dgm:prSet/>
      <dgm:spPr/>
      <dgm:t>
        <a:bodyPr/>
        <a:lstStyle/>
        <a:p>
          <a:endParaRPr lang="en-US"/>
        </a:p>
      </dgm:t>
    </dgm:pt>
    <dgm:pt modelId="{FA813756-7709-45CF-A233-11EF9BAE7C0A}" type="sibTrans" cxnId="{9D237C7C-EF80-48A3-A9CD-DF5810D44319}">
      <dgm:prSet/>
      <dgm:spPr/>
      <dgm:t>
        <a:bodyPr/>
        <a:lstStyle/>
        <a:p>
          <a:endParaRPr lang="en-US"/>
        </a:p>
      </dgm:t>
    </dgm:pt>
    <dgm:pt modelId="{C6A6E8FB-6C3F-4483-93F7-65AA2B3DB8A5}">
      <dgm:prSet phldrT="[Metin]"/>
      <dgm:spPr/>
      <dgm:t>
        <a:bodyPr/>
        <a:lstStyle/>
        <a:p>
          <a:r>
            <a:rPr lang="tr-TR" b="1" u="sng" dirty="0" smtClean="0">
              <a:solidFill>
                <a:srgbClr val="FFFF00"/>
              </a:solidFill>
            </a:rPr>
            <a:t>3. Role of </a:t>
          </a:r>
          <a:r>
            <a:rPr lang="tr-TR" b="1" u="sng" dirty="0" err="1" smtClean="0">
              <a:solidFill>
                <a:srgbClr val="FFFF00"/>
              </a:solidFill>
            </a:rPr>
            <a:t>the</a:t>
          </a:r>
          <a:r>
            <a:rPr lang="tr-TR" b="1" u="sng" dirty="0" smtClean="0">
              <a:solidFill>
                <a:srgbClr val="FFFF00"/>
              </a:solidFill>
            </a:rPr>
            <a:t> </a:t>
          </a:r>
          <a:r>
            <a:rPr lang="tr-TR" b="1" u="sng" dirty="0" err="1" smtClean="0">
              <a:solidFill>
                <a:srgbClr val="FFFF00"/>
              </a:solidFill>
            </a:rPr>
            <a:t>office</a:t>
          </a:r>
          <a:r>
            <a:rPr lang="tr-TR" b="1" u="sng" dirty="0" smtClean="0">
              <a:solidFill>
                <a:srgbClr val="FFFF00"/>
              </a:solidFill>
            </a:rPr>
            <a:t>: </a:t>
          </a:r>
          <a:r>
            <a:rPr lang="tr-TR" dirty="0" err="1" smtClean="0"/>
            <a:t>informs</a:t>
          </a:r>
          <a:r>
            <a:rPr lang="tr-TR" dirty="0" smtClean="0"/>
            <a:t> </a:t>
          </a:r>
          <a:r>
            <a:rPr lang="tr-TR" dirty="0" err="1" smtClean="0"/>
            <a:t>the</a:t>
          </a:r>
          <a:r>
            <a:rPr lang="tr-TR" dirty="0" smtClean="0"/>
            <a:t> </a:t>
          </a:r>
          <a:r>
            <a:rPr lang="tr-TR" dirty="0" err="1" smtClean="0"/>
            <a:t>owner</a:t>
          </a:r>
          <a:r>
            <a:rPr lang="tr-TR" dirty="0" smtClean="0"/>
            <a:t> </a:t>
          </a:r>
          <a:r>
            <a:rPr lang="tr-TR" dirty="0" err="1" smtClean="0"/>
            <a:t>that</a:t>
          </a:r>
          <a:r>
            <a:rPr lang="tr-TR" dirty="0" smtClean="0"/>
            <a:t> </a:t>
          </a:r>
          <a:r>
            <a:rPr lang="tr-TR" dirty="0" err="1" smtClean="0"/>
            <a:t>the</a:t>
          </a:r>
          <a:r>
            <a:rPr lang="tr-TR" dirty="0" smtClean="0"/>
            <a:t> mark is </a:t>
          </a:r>
          <a:r>
            <a:rPr lang="tr-TR" dirty="0" err="1" smtClean="0"/>
            <a:t>about</a:t>
          </a:r>
          <a:r>
            <a:rPr lang="tr-TR" dirty="0" smtClean="0"/>
            <a:t> </a:t>
          </a:r>
          <a:r>
            <a:rPr lang="tr-TR" dirty="0" err="1" smtClean="0"/>
            <a:t>to</a:t>
          </a:r>
          <a:r>
            <a:rPr lang="tr-TR" dirty="0" smtClean="0"/>
            <a:t> </a:t>
          </a:r>
          <a:r>
            <a:rPr lang="tr-TR" dirty="0" err="1" smtClean="0"/>
            <a:t>expire</a:t>
          </a:r>
          <a:r>
            <a:rPr lang="tr-TR" dirty="0" smtClean="0"/>
            <a:t> (</a:t>
          </a:r>
          <a:r>
            <a:rPr lang="tr-TR" dirty="0" err="1" smtClean="0"/>
            <a:t>even</a:t>
          </a:r>
          <a:r>
            <a:rPr lang="tr-TR" dirty="0" smtClean="0"/>
            <a:t> </a:t>
          </a:r>
          <a:r>
            <a:rPr lang="tr-TR" dirty="0" err="1" smtClean="0"/>
            <a:t>they</a:t>
          </a:r>
          <a:r>
            <a:rPr lang="tr-TR" dirty="0" smtClean="0"/>
            <a:t> </a:t>
          </a:r>
          <a:r>
            <a:rPr lang="tr-TR" dirty="0" err="1" smtClean="0"/>
            <a:t>don’t</a:t>
          </a:r>
          <a:r>
            <a:rPr lang="tr-TR" dirty="0" smtClean="0"/>
            <a:t> </a:t>
          </a:r>
          <a:r>
            <a:rPr lang="tr-TR" dirty="0" err="1" smtClean="0"/>
            <a:t>inform</a:t>
          </a:r>
          <a:r>
            <a:rPr lang="tr-TR" dirty="0" smtClean="0"/>
            <a:t>, </a:t>
          </a:r>
          <a:r>
            <a:rPr lang="tr-TR" dirty="0" err="1" smtClean="0"/>
            <a:t>responsibility</a:t>
          </a:r>
          <a:r>
            <a:rPr lang="tr-TR" dirty="0" smtClean="0"/>
            <a:t> </a:t>
          </a:r>
          <a:r>
            <a:rPr lang="tr-TR" dirty="0" err="1" smtClean="0"/>
            <a:t>stays</a:t>
          </a:r>
          <a:r>
            <a:rPr lang="tr-TR" dirty="0" smtClean="0"/>
            <a:t> at </a:t>
          </a:r>
          <a:r>
            <a:rPr lang="tr-TR" dirty="0" err="1" smtClean="0"/>
            <a:t>the</a:t>
          </a:r>
          <a:r>
            <a:rPr lang="tr-TR" dirty="0" smtClean="0"/>
            <a:t> </a:t>
          </a:r>
          <a:r>
            <a:rPr lang="tr-TR" dirty="0" err="1" smtClean="0"/>
            <a:t>owner</a:t>
          </a:r>
          <a:r>
            <a:rPr lang="tr-TR" dirty="0" smtClean="0"/>
            <a:t>)</a:t>
          </a:r>
          <a:endParaRPr lang="en-US" dirty="0"/>
        </a:p>
      </dgm:t>
    </dgm:pt>
    <dgm:pt modelId="{37FF6FF8-EFFF-490F-8CB3-46489114D8A5}" type="parTrans" cxnId="{5072E04F-C5E8-45AB-ACF6-C097D5F0502C}">
      <dgm:prSet/>
      <dgm:spPr/>
      <dgm:t>
        <a:bodyPr/>
        <a:lstStyle/>
        <a:p>
          <a:endParaRPr lang="en-US"/>
        </a:p>
      </dgm:t>
    </dgm:pt>
    <dgm:pt modelId="{258C9A05-8F44-45CD-B090-F13F883E73DB}" type="sibTrans" cxnId="{5072E04F-C5E8-45AB-ACF6-C097D5F0502C}">
      <dgm:prSet/>
      <dgm:spPr/>
      <dgm:t>
        <a:bodyPr/>
        <a:lstStyle/>
        <a:p>
          <a:endParaRPr lang="en-US"/>
        </a:p>
      </dgm:t>
    </dgm:pt>
    <dgm:pt modelId="{E6DEA26A-C67A-4183-B58A-02C9E9627D7D}">
      <dgm:prSet phldrT="[Metin]"/>
      <dgm:spPr/>
      <dgm:t>
        <a:bodyPr/>
        <a:lstStyle/>
        <a:p>
          <a:r>
            <a:rPr lang="tr-TR" b="1" u="sng" dirty="0" smtClean="0">
              <a:solidFill>
                <a:srgbClr val="FFFF00"/>
              </a:solidFill>
            </a:rPr>
            <a:t>4. </a:t>
          </a:r>
          <a:r>
            <a:rPr lang="tr-TR" b="1" u="sng" dirty="0" err="1" smtClean="0">
              <a:solidFill>
                <a:srgbClr val="FFFF00"/>
              </a:solidFill>
            </a:rPr>
            <a:t>Partial</a:t>
          </a:r>
          <a:r>
            <a:rPr lang="tr-TR" b="1" u="sng" dirty="0" smtClean="0">
              <a:solidFill>
                <a:srgbClr val="FFFF00"/>
              </a:solidFill>
            </a:rPr>
            <a:t> </a:t>
          </a:r>
          <a:r>
            <a:rPr lang="tr-TR" b="1" u="sng" dirty="0" err="1" smtClean="0">
              <a:solidFill>
                <a:srgbClr val="FFFF00"/>
              </a:solidFill>
            </a:rPr>
            <a:t>Renewal</a:t>
          </a:r>
          <a:r>
            <a:rPr lang="tr-TR" b="1" u="sng" dirty="0" smtClean="0">
              <a:solidFill>
                <a:srgbClr val="FFFF00"/>
              </a:solidFill>
            </a:rPr>
            <a:t>: </a:t>
          </a:r>
          <a:r>
            <a:rPr lang="tr-TR" dirty="0" err="1" smtClean="0"/>
            <a:t>If</a:t>
          </a:r>
          <a:r>
            <a:rPr lang="tr-TR" dirty="0" smtClean="0"/>
            <a:t> a </a:t>
          </a:r>
          <a:r>
            <a:rPr lang="tr-TR" dirty="0" err="1" smtClean="0"/>
            <a:t>trademark</a:t>
          </a:r>
          <a:r>
            <a:rPr lang="tr-TR" dirty="0" smtClean="0"/>
            <a:t> is </a:t>
          </a:r>
          <a:r>
            <a:rPr lang="tr-TR" dirty="0" err="1" smtClean="0"/>
            <a:t>registered</a:t>
          </a:r>
          <a:r>
            <a:rPr lang="tr-TR" dirty="0" smtClean="0"/>
            <a:t> </a:t>
          </a:r>
          <a:r>
            <a:rPr lang="tr-TR" dirty="0" err="1" smtClean="0"/>
            <a:t>for</a:t>
          </a:r>
          <a:r>
            <a:rPr lang="tr-TR" dirty="0" smtClean="0"/>
            <a:t> </a:t>
          </a:r>
          <a:r>
            <a:rPr lang="tr-TR" dirty="0" err="1" smtClean="0"/>
            <a:t>different</a:t>
          </a:r>
          <a:r>
            <a:rPr lang="tr-TR" dirty="0" smtClean="0"/>
            <a:t> </a:t>
          </a:r>
          <a:r>
            <a:rPr lang="tr-TR" dirty="0" err="1" smtClean="0"/>
            <a:t>goods</a:t>
          </a:r>
          <a:r>
            <a:rPr lang="tr-TR" dirty="0" smtClean="0"/>
            <a:t> </a:t>
          </a:r>
          <a:r>
            <a:rPr lang="tr-TR" dirty="0" err="1" smtClean="0"/>
            <a:t>or</a:t>
          </a:r>
          <a:r>
            <a:rPr lang="tr-TR" dirty="0" smtClean="0"/>
            <a:t> </a:t>
          </a:r>
          <a:r>
            <a:rPr lang="tr-TR" dirty="0" err="1" smtClean="0"/>
            <a:t>services</a:t>
          </a:r>
          <a:r>
            <a:rPr lang="tr-TR" dirty="0" smtClean="0"/>
            <a:t>, </a:t>
          </a:r>
          <a:r>
            <a:rPr lang="tr-TR" dirty="0" err="1" smtClean="0"/>
            <a:t>the</a:t>
          </a:r>
          <a:r>
            <a:rPr lang="tr-TR" dirty="0" smtClean="0"/>
            <a:t> </a:t>
          </a:r>
          <a:r>
            <a:rPr lang="tr-TR" dirty="0" err="1" smtClean="0"/>
            <a:t>owner</a:t>
          </a:r>
          <a:r>
            <a:rPr lang="tr-TR" dirty="0" smtClean="0"/>
            <a:t> </a:t>
          </a:r>
          <a:r>
            <a:rPr lang="tr-TR" dirty="0" err="1" smtClean="0"/>
            <a:t>may</a:t>
          </a:r>
          <a:r>
            <a:rPr lang="tr-TR" dirty="0" smtClean="0"/>
            <a:t> </a:t>
          </a:r>
          <a:r>
            <a:rPr lang="tr-TR" dirty="0" err="1" smtClean="0"/>
            <a:t>renew</a:t>
          </a:r>
          <a:r>
            <a:rPr lang="tr-TR" dirty="0" smtClean="0"/>
            <a:t> it </a:t>
          </a:r>
          <a:r>
            <a:rPr lang="tr-TR" dirty="0" err="1" smtClean="0"/>
            <a:t>only</a:t>
          </a:r>
          <a:r>
            <a:rPr lang="tr-TR" dirty="0" smtClean="0"/>
            <a:t> </a:t>
          </a:r>
          <a:r>
            <a:rPr lang="tr-TR" dirty="0" err="1" smtClean="0"/>
            <a:t>for</a:t>
          </a:r>
          <a:r>
            <a:rPr lang="tr-TR" dirty="0" smtClean="0"/>
            <a:t> </a:t>
          </a:r>
          <a:r>
            <a:rPr lang="tr-TR" dirty="0" err="1" smtClean="0"/>
            <a:t>some</a:t>
          </a:r>
          <a:r>
            <a:rPr lang="tr-TR" dirty="0" smtClean="0"/>
            <a:t> of </a:t>
          </a:r>
          <a:r>
            <a:rPr lang="tr-TR" dirty="0" err="1" smtClean="0"/>
            <a:t>them</a:t>
          </a:r>
          <a:r>
            <a:rPr lang="tr-TR" dirty="0" smtClean="0"/>
            <a:t> </a:t>
          </a:r>
          <a:endParaRPr lang="en-US" dirty="0"/>
        </a:p>
      </dgm:t>
    </dgm:pt>
    <dgm:pt modelId="{E039E7A9-8966-44FE-A879-9BBD0659A30A}" type="parTrans" cxnId="{FB36DCA3-6DFA-4963-8EFF-0F903EE34A04}">
      <dgm:prSet/>
      <dgm:spPr/>
      <dgm:t>
        <a:bodyPr/>
        <a:lstStyle/>
        <a:p>
          <a:endParaRPr lang="en-US"/>
        </a:p>
      </dgm:t>
    </dgm:pt>
    <dgm:pt modelId="{87B2117C-5212-493A-AC43-F2AA5DEAA452}" type="sibTrans" cxnId="{FB36DCA3-6DFA-4963-8EFF-0F903EE34A04}">
      <dgm:prSet/>
      <dgm:spPr/>
      <dgm:t>
        <a:bodyPr/>
        <a:lstStyle/>
        <a:p>
          <a:endParaRPr lang="en-US"/>
        </a:p>
      </dgm:t>
    </dgm:pt>
    <dgm:pt modelId="{D3669BF4-70BA-4185-9B3C-C7787BE1B106}" type="pres">
      <dgm:prSet presAssocID="{D1B32145-CF31-4259-93B4-E7E4B58ABA4C}" presName="outerComposite" presStyleCnt="0">
        <dgm:presLayoutVars>
          <dgm:chMax val="5"/>
          <dgm:dir/>
          <dgm:resizeHandles val="exact"/>
        </dgm:presLayoutVars>
      </dgm:prSet>
      <dgm:spPr/>
    </dgm:pt>
    <dgm:pt modelId="{48434873-DF99-47BE-AA1C-D5549D6C8DB4}" type="pres">
      <dgm:prSet presAssocID="{D1B32145-CF31-4259-93B4-E7E4B58ABA4C}" presName="dummyMaxCanvas" presStyleCnt="0">
        <dgm:presLayoutVars/>
      </dgm:prSet>
      <dgm:spPr/>
    </dgm:pt>
    <dgm:pt modelId="{E69B6EEF-E219-424E-9C9C-E43F36F7CF72}" type="pres">
      <dgm:prSet presAssocID="{D1B32145-CF31-4259-93B4-E7E4B58ABA4C}" presName="FourNodes_1" presStyleLbl="node1" presStyleIdx="0" presStyleCnt="4">
        <dgm:presLayoutVars>
          <dgm:bulletEnabled val="1"/>
        </dgm:presLayoutVars>
      </dgm:prSet>
      <dgm:spPr/>
    </dgm:pt>
    <dgm:pt modelId="{D2444B96-C372-463F-B705-2512D7436C2E}" type="pres">
      <dgm:prSet presAssocID="{D1B32145-CF31-4259-93B4-E7E4B58ABA4C}" presName="FourNodes_2" presStyleLbl="node1" presStyleIdx="1" presStyleCnt="4">
        <dgm:presLayoutVars>
          <dgm:bulletEnabled val="1"/>
        </dgm:presLayoutVars>
      </dgm:prSet>
      <dgm:spPr/>
      <dgm:t>
        <a:bodyPr/>
        <a:lstStyle/>
        <a:p>
          <a:endParaRPr lang="en-US"/>
        </a:p>
      </dgm:t>
    </dgm:pt>
    <dgm:pt modelId="{2AF63E2A-59EC-4FAC-A6BF-F52363A42ECC}" type="pres">
      <dgm:prSet presAssocID="{D1B32145-CF31-4259-93B4-E7E4B58ABA4C}" presName="FourNodes_3" presStyleLbl="node1" presStyleIdx="2" presStyleCnt="4">
        <dgm:presLayoutVars>
          <dgm:bulletEnabled val="1"/>
        </dgm:presLayoutVars>
      </dgm:prSet>
      <dgm:spPr/>
    </dgm:pt>
    <dgm:pt modelId="{2F0CCBCE-FBB4-449E-9A4E-277ABD22B3BF}" type="pres">
      <dgm:prSet presAssocID="{D1B32145-CF31-4259-93B4-E7E4B58ABA4C}" presName="FourNodes_4" presStyleLbl="node1" presStyleIdx="3" presStyleCnt="4">
        <dgm:presLayoutVars>
          <dgm:bulletEnabled val="1"/>
        </dgm:presLayoutVars>
      </dgm:prSet>
      <dgm:spPr/>
      <dgm:t>
        <a:bodyPr/>
        <a:lstStyle/>
        <a:p>
          <a:endParaRPr lang="en-US"/>
        </a:p>
      </dgm:t>
    </dgm:pt>
    <dgm:pt modelId="{326EB4AB-4AC6-4760-B34F-CAF84771F07B}" type="pres">
      <dgm:prSet presAssocID="{D1B32145-CF31-4259-93B4-E7E4B58ABA4C}" presName="FourConn_1-2" presStyleLbl="fgAccFollowNode1" presStyleIdx="0" presStyleCnt="3">
        <dgm:presLayoutVars>
          <dgm:bulletEnabled val="1"/>
        </dgm:presLayoutVars>
      </dgm:prSet>
      <dgm:spPr/>
    </dgm:pt>
    <dgm:pt modelId="{F8D76229-E411-4211-845A-859E15DDC669}" type="pres">
      <dgm:prSet presAssocID="{D1B32145-CF31-4259-93B4-E7E4B58ABA4C}" presName="FourConn_2-3" presStyleLbl="fgAccFollowNode1" presStyleIdx="1" presStyleCnt="3">
        <dgm:presLayoutVars>
          <dgm:bulletEnabled val="1"/>
        </dgm:presLayoutVars>
      </dgm:prSet>
      <dgm:spPr/>
    </dgm:pt>
    <dgm:pt modelId="{5E83150D-1B7F-44A8-9FFF-7E68356388AF}" type="pres">
      <dgm:prSet presAssocID="{D1B32145-CF31-4259-93B4-E7E4B58ABA4C}" presName="FourConn_3-4" presStyleLbl="fgAccFollowNode1" presStyleIdx="2" presStyleCnt="3">
        <dgm:presLayoutVars>
          <dgm:bulletEnabled val="1"/>
        </dgm:presLayoutVars>
      </dgm:prSet>
      <dgm:spPr/>
    </dgm:pt>
    <dgm:pt modelId="{2B7A4186-9A73-4EBC-80EB-E0A4C80E513E}" type="pres">
      <dgm:prSet presAssocID="{D1B32145-CF31-4259-93B4-E7E4B58ABA4C}" presName="FourNodes_1_text" presStyleLbl="node1" presStyleIdx="3" presStyleCnt="4">
        <dgm:presLayoutVars>
          <dgm:bulletEnabled val="1"/>
        </dgm:presLayoutVars>
      </dgm:prSet>
      <dgm:spPr/>
    </dgm:pt>
    <dgm:pt modelId="{7DB2DFCB-43D8-427F-BF85-FBE1BAE802A3}" type="pres">
      <dgm:prSet presAssocID="{D1B32145-CF31-4259-93B4-E7E4B58ABA4C}" presName="FourNodes_2_text" presStyleLbl="node1" presStyleIdx="3" presStyleCnt="4">
        <dgm:presLayoutVars>
          <dgm:bulletEnabled val="1"/>
        </dgm:presLayoutVars>
      </dgm:prSet>
      <dgm:spPr/>
      <dgm:t>
        <a:bodyPr/>
        <a:lstStyle/>
        <a:p>
          <a:endParaRPr lang="en-US"/>
        </a:p>
      </dgm:t>
    </dgm:pt>
    <dgm:pt modelId="{C9BE4ADC-E469-450E-A018-842E68223DC3}" type="pres">
      <dgm:prSet presAssocID="{D1B32145-CF31-4259-93B4-E7E4B58ABA4C}" presName="FourNodes_3_text" presStyleLbl="node1" presStyleIdx="3" presStyleCnt="4">
        <dgm:presLayoutVars>
          <dgm:bulletEnabled val="1"/>
        </dgm:presLayoutVars>
      </dgm:prSet>
      <dgm:spPr/>
    </dgm:pt>
    <dgm:pt modelId="{BF6A28FD-342D-48BC-A654-6731932F05DE}" type="pres">
      <dgm:prSet presAssocID="{D1B32145-CF31-4259-93B4-E7E4B58ABA4C}" presName="FourNodes_4_text" presStyleLbl="node1" presStyleIdx="3" presStyleCnt="4">
        <dgm:presLayoutVars>
          <dgm:bulletEnabled val="1"/>
        </dgm:presLayoutVars>
      </dgm:prSet>
      <dgm:spPr/>
      <dgm:t>
        <a:bodyPr/>
        <a:lstStyle/>
        <a:p>
          <a:endParaRPr lang="en-US"/>
        </a:p>
      </dgm:t>
    </dgm:pt>
  </dgm:ptLst>
  <dgm:cxnLst>
    <dgm:cxn modelId="{D651B44E-D0BC-450F-BB82-6451201BFDC2}" type="presOf" srcId="{E6DEA26A-C67A-4183-B58A-02C9E9627D7D}" destId="{BF6A28FD-342D-48BC-A654-6731932F05DE}" srcOrd="1" destOrd="0" presId="urn:microsoft.com/office/officeart/2005/8/layout/vProcess5"/>
    <dgm:cxn modelId="{57339DD9-72EE-40E4-AD45-EC8E933331B1}" type="presOf" srcId="{A11012E0-54F0-45A3-96BA-83398020471E}" destId="{7DB2DFCB-43D8-427F-BF85-FBE1BAE802A3}" srcOrd="1" destOrd="0" presId="urn:microsoft.com/office/officeart/2005/8/layout/vProcess5"/>
    <dgm:cxn modelId="{59A57026-ABC3-46D7-B9F5-AA21124FCDCA}" type="presOf" srcId="{FA813756-7709-45CF-A233-11EF9BAE7C0A}" destId="{F8D76229-E411-4211-845A-859E15DDC669}" srcOrd="0" destOrd="0" presId="urn:microsoft.com/office/officeart/2005/8/layout/vProcess5"/>
    <dgm:cxn modelId="{5ACCD73E-7017-41D5-928C-346E877DA132}" type="presOf" srcId="{D1B32145-CF31-4259-93B4-E7E4B58ABA4C}" destId="{D3669BF4-70BA-4185-9B3C-C7787BE1B106}" srcOrd="0" destOrd="0" presId="urn:microsoft.com/office/officeart/2005/8/layout/vProcess5"/>
    <dgm:cxn modelId="{5D7C2D15-89BC-489B-91E3-84DC33159E3A}" type="presOf" srcId="{C6A6E8FB-6C3F-4483-93F7-65AA2B3DB8A5}" destId="{2AF63E2A-59EC-4FAC-A6BF-F52363A42ECC}" srcOrd="0" destOrd="0" presId="urn:microsoft.com/office/officeart/2005/8/layout/vProcess5"/>
    <dgm:cxn modelId="{5483CC77-5243-4390-924A-DADA06E690E2}" type="presOf" srcId="{ED20A7D5-E2AB-484E-B786-648DCAEA6D21}" destId="{326EB4AB-4AC6-4760-B34F-CAF84771F07B}" srcOrd="0" destOrd="0" presId="urn:microsoft.com/office/officeart/2005/8/layout/vProcess5"/>
    <dgm:cxn modelId="{9D237C7C-EF80-48A3-A9CD-DF5810D44319}" srcId="{D1B32145-CF31-4259-93B4-E7E4B58ABA4C}" destId="{A11012E0-54F0-45A3-96BA-83398020471E}" srcOrd="1" destOrd="0" parTransId="{D26011D3-C478-4498-90C5-0BC7637F95EC}" sibTransId="{FA813756-7709-45CF-A233-11EF9BAE7C0A}"/>
    <dgm:cxn modelId="{6EFC1AEA-D0A9-4B49-8FDC-1AF86554A249}" type="presOf" srcId="{A11012E0-54F0-45A3-96BA-83398020471E}" destId="{D2444B96-C372-463F-B705-2512D7436C2E}" srcOrd="0" destOrd="0" presId="urn:microsoft.com/office/officeart/2005/8/layout/vProcess5"/>
    <dgm:cxn modelId="{5072E04F-C5E8-45AB-ACF6-C097D5F0502C}" srcId="{D1B32145-CF31-4259-93B4-E7E4B58ABA4C}" destId="{C6A6E8FB-6C3F-4483-93F7-65AA2B3DB8A5}" srcOrd="2" destOrd="0" parTransId="{37FF6FF8-EFFF-490F-8CB3-46489114D8A5}" sibTransId="{258C9A05-8F44-45CD-B090-F13F883E73DB}"/>
    <dgm:cxn modelId="{1F4E2CF2-E39C-416F-8797-5AC820AFEB88}" type="presOf" srcId="{258C9A05-8F44-45CD-B090-F13F883E73DB}" destId="{5E83150D-1B7F-44A8-9FFF-7E68356388AF}" srcOrd="0" destOrd="0" presId="urn:microsoft.com/office/officeart/2005/8/layout/vProcess5"/>
    <dgm:cxn modelId="{FB36DCA3-6DFA-4963-8EFF-0F903EE34A04}" srcId="{D1B32145-CF31-4259-93B4-E7E4B58ABA4C}" destId="{E6DEA26A-C67A-4183-B58A-02C9E9627D7D}" srcOrd="3" destOrd="0" parTransId="{E039E7A9-8966-44FE-A879-9BBD0659A30A}" sibTransId="{87B2117C-5212-493A-AC43-F2AA5DEAA452}"/>
    <dgm:cxn modelId="{B4DD8602-6B08-4D0F-A74C-342DD3E25E77}" srcId="{D1B32145-CF31-4259-93B4-E7E4B58ABA4C}" destId="{DF89816D-C6B6-4A82-8E3F-ED1DFF34821B}" srcOrd="0" destOrd="0" parTransId="{8D48C0EB-200A-4331-8162-D418A5CE14C7}" sibTransId="{ED20A7D5-E2AB-484E-B786-648DCAEA6D21}"/>
    <dgm:cxn modelId="{F36BBB29-BC2C-41F4-9B3A-AC5EDF069380}" type="presOf" srcId="{DF89816D-C6B6-4A82-8E3F-ED1DFF34821B}" destId="{2B7A4186-9A73-4EBC-80EB-E0A4C80E513E}" srcOrd="1" destOrd="0" presId="urn:microsoft.com/office/officeart/2005/8/layout/vProcess5"/>
    <dgm:cxn modelId="{48D9204D-64B1-4F06-BED4-99EA207B5DDC}" type="presOf" srcId="{DF89816D-C6B6-4A82-8E3F-ED1DFF34821B}" destId="{E69B6EEF-E219-424E-9C9C-E43F36F7CF72}" srcOrd="0" destOrd="0" presId="urn:microsoft.com/office/officeart/2005/8/layout/vProcess5"/>
    <dgm:cxn modelId="{EB76C990-D1D6-4AB1-A4CE-C61BA25B682F}" type="presOf" srcId="{C6A6E8FB-6C3F-4483-93F7-65AA2B3DB8A5}" destId="{C9BE4ADC-E469-450E-A018-842E68223DC3}" srcOrd="1" destOrd="0" presId="urn:microsoft.com/office/officeart/2005/8/layout/vProcess5"/>
    <dgm:cxn modelId="{4F236291-9BBC-45A3-AD80-333FF2040789}" type="presOf" srcId="{E6DEA26A-C67A-4183-B58A-02C9E9627D7D}" destId="{2F0CCBCE-FBB4-449E-9A4E-277ABD22B3BF}" srcOrd="0" destOrd="0" presId="urn:microsoft.com/office/officeart/2005/8/layout/vProcess5"/>
    <dgm:cxn modelId="{71F66E31-B5E7-4E83-98DD-A82BC4E3856D}" type="presParOf" srcId="{D3669BF4-70BA-4185-9B3C-C7787BE1B106}" destId="{48434873-DF99-47BE-AA1C-D5549D6C8DB4}" srcOrd="0" destOrd="0" presId="urn:microsoft.com/office/officeart/2005/8/layout/vProcess5"/>
    <dgm:cxn modelId="{D8B6DA63-7DE9-4743-862B-2BE0CEB0310D}" type="presParOf" srcId="{D3669BF4-70BA-4185-9B3C-C7787BE1B106}" destId="{E69B6EEF-E219-424E-9C9C-E43F36F7CF72}" srcOrd="1" destOrd="0" presId="urn:microsoft.com/office/officeart/2005/8/layout/vProcess5"/>
    <dgm:cxn modelId="{D20C07B2-061E-42AA-9459-1D49E37CA60D}" type="presParOf" srcId="{D3669BF4-70BA-4185-9B3C-C7787BE1B106}" destId="{D2444B96-C372-463F-B705-2512D7436C2E}" srcOrd="2" destOrd="0" presId="urn:microsoft.com/office/officeart/2005/8/layout/vProcess5"/>
    <dgm:cxn modelId="{ABBE3002-DB6C-43F6-B218-B86FA979D738}" type="presParOf" srcId="{D3669BF4-70BA-4185-9B3C-C7787BE1B106}" destId="{2AF63E2A-59EC-4FAC-A6BF-F52363A42ECC}" srcOrd="3" destOrd="0" presId="urn:microsoft.com/office/officeart/2005/8/layout/vProcess5"/>
    <dgm:cxn modelId="{57D8726B-301B-4819-9EEE-406D81EBD375}" type="presParOf" srcId="{D3669BF4-70BA-4185-9B3C-C7787BE1B106}" destId="{2F0CCBCE-FBB4-449E-9A4E-277ABD22B3BF}" srcOrd="4" destOrd="0" presId="urn:microsoft.com/office/officeart/2005/8/layout/vProcess5"/>
    <dgm:cxn modelId="{92FDC19A-D23D-434F-95B0-F52899BF8F7B}" type="presParOf" srcId="{D3669BF4-70BA-4185-9B3C-C7787BE1B106}" destId="{326EB4AB-4AC6-4760-B34F-CAF84771F07B}" srcOrd="5" destOrd="0" presId="urn:microsoft.com/office/officeart/2005/8/layout/vProcess5"/>
    <dgm:cxn modelId="{C1BAA990-254A-4D4B-B6AA-B406BC81E561}" type="presParOf" srcId="{D3669BF4-70BA-4185-9B3C-C7787BE1B106}" destId="{F8D76229-E411-4211-845A-859E15DDC669}" srcOrd="6" destOrd="0" presId="urn:microsoft.com/office/officeart/2005/8/layout/vProcess5"/>
    <dgm:cxn modelId="{819C4100-EA23-4FFB-B830-878C2C3E260B}" type="presParOf" srcId="{D3669BF4-70BA-4185-9B3C-C7787BE1B106}" destId="{5E83150D-1B7F-44A8-9FFF-7E68356388AF}" srcOrd="7" destOrd="0" presId="urn:microsoft.com/office/officeart/2005/8/layout/vProcess5"/>
    <dgm:cxn modelId="{7F8F0FE1-409D-4320-B1BA-2B938B17F4FD}" type="presParOf" srcId="{D3669BF4-70BA-4185-9B3C-C7787BE1B106}" destId="{2B7A4186-9A73-4EBC-80EB-E0A4C80E513E}" srcOrd="8" destOrd="0" presId="urn:microsoft.com/office/officeart/2005/8/layout/vProcess5"/>
    <dgm:cxn modelId="{F541C1ED-B0F3-4F7B-BC7E-458CA8D4FA8A}" type="presParOf" srcId="{D3669BF4-70BA-4185-9B3C-C7787BE1B106}" destId="{7DB2DFCB-43D8-427F-BF85-FBE1BAE802A3}" srcOrd="9" destOrd="0" presId="urn:microsoft.com/office/officeart/2005/8/layout/vProcess5"/>
    <dgm:cxn modelId="{30FEBF0B-C6E1-4E67-B54F-125F29ED5313}" type="presParOf" srcId="{D3669BF4-70BA-4185-9B3C-C7787BE1B106}" destId="{C9BE4ADC-E469-450E-A018-842E68223DC3}" srcOrd="10" destOrd="0" presId="urn:microsoft.com/office/officeart/2005/8/layout/vProcess5"/>
    <dgm:cxn modelId="{2AA8A5F1-B94D-4764-BA00-981F79183506}" type="presParOf" srcId="{D3669BF4-70BA-4185-9B3C-C7787BE1B106}" destId="{BF6A28FD-342D-48BC-A654-6731932F05D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9F42-E295-45A4-B9D1-8390F86699B5}">
      <dsp:nvSpPr>
        <dsp:cNvPr id="0" name=""/>
        <dsp:cNvSpPr/>
      </dsp:nvSpPr>
      <dsp:spPr>
        <a:xfrm>
          <a:off x="4106"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FB882-E325-48E3-A508-1F4D546D6A7F}">
      <dsp:nvSpPr>
        <dsp:cNvPr id="0" name=""/>
        <dsp:cNvSpPr/>
      </dsp:nvSpPr>
      <dsp:spPr>
        <a:xfrm>
          <a:off x="67755" y="63649"/>
          <a:ext cx="509195" cy="509195"/>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13BD4-D0DD-45B4-82B3-77FA516252F6}">
      <dsp:nvSpPr>
        <dsp:cNvPr id="0" name=""/>
        <dsp:cNvSpPr/>
      </dsp:nvSpPr>
      <dsp:spPr>
        <a:xfrm>
          <a:off x="773203"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Patents</a:t>
          </a:r>
          <a:endParaRPr lang="en-US" sz="2500" kern="1200" dirty="0"/>
        </a:p>
      </dsp:txBody>
      <dsp:txXfrm>
        <a:off x="773203" y="0"/>
        <a:ext cx="1882963" cy="636494"/>
      </dsp:txXfrm>
    </dsp:sp>
    <dsp:sp modelId="{9F6D3C8E-EE83-4373-A314-630CA7C9E97C}">
      <dsp:nvSpPr>
        <dsp:cNvPr id="0" name=""/>
        <dsp:cNvSpPr/>
      </dsp:nvSpPr>
      <dsp:spPr>
        <a:xfrm>
          <a:off x="2788769"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4DAC3-A874-4086-A2E0-339219E4248B}">
      <dsp:nvSpPr>
        <dsp:cNvPr id="0" name=""/>
        <dsp:cNvSpPr/>
      </dsp:nvSpPr>
      <dsp:spPr>
        <a:xfrm>
          <a:off x="2852419" y="63649"/>
          <a:ext cx="509195" cy="509195"/>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FC38E-C833-4D50-B2D8-36FC164FACBD}">
      <dsp:nvSpPr>
        <dsp:cNvPr id="0" name=""/>
        <dsp:cNvSpPr/>
      </dsp:nvSpPr>
      <dsp:spPr>
        <a:xfrm>
          <a:off x="3557867"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Trade</a:t>
          </a:r>
          <a:r>
            <a:rPr lang="tr-TR" sz="2500" kern="1200" dirty="0" smtClean="0"/>
            <a:t> Marks</a:t>
          </a:r>
          <a:endParaRPr lang="en-US" sz="2500" kern="1200" dirty="0"/>
        </a:p>
      </dsp:txBody>
      <dsp:txXfrm>
        <a:off x="3557867" y="0"/>
        <a:ext cx="1882963" cy="636494"/>
      </dsp:txXfrm>
    </dsp:sp>
    <dsp:sp modelId="{FF05C53E-6D8B-48AC-94BD-8AEC8909F9C8}">
      <dsp:nvSpPr>
        <dsp:cNvPr id="0" name=""/>
        <dsp:cNvSpPr/>
      </dsp:nvSpPr>
      <dsp:spPr>
        <a:xfrm>
          <a:off x="5573433"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A4DAA-3188-4B3F-A49E-766B521D2529}">
      <dsp:nvSpPr>
        <dsp:cNvPr id="0" name=""/>
        <dsp:cNvSpPr/>
      </dsp:nvSpPr>
      <dsp:spPr>
        <a:xfrm>
          <a:off x="5637082" y="63649"/>
          <a:ext cx="509195" cy="509195"/>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908C-14A1-4393-8685-6FC1FCFF16FE}">
      <dsp:nvSpPr>
        <dsp:cNvPr id="0" name=""/>
        <dsp:cNvSpPr/>
      </dsp:nvSpPr>
      <dsp:spPr>
        <a:xfrm>
          <a:off x="6342530"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Copyrights</a:t>
          </a:r>
          <a:endParaRPr lang="en-US" sz="2500" kern="1200" dirty="0"/>
        </a:p>
      </dsp:txBody>
      <dsp:txXfrm>
        <a:off x="6342530" y="0"/>
        <a:ext cx="1882963" cy="636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B6EEF-E219-424E-9C9C-E43F36F7CF72}">
      <dsp:nvSpPr>
        <dsp:cNvPr id="0" name=""/>
        <dsp:cNvSpPr/>
      </dsp:nvSpPr>
      <dsp:spPr>
        <a:xfrm>
          <a:off x="0" y="0"/>
          <a:ext cx="7171590" cy="1140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u="sng" kern="1200" dirty="0" smtClean="0">
              <a:solidFill>
                <a:srgbClr val="FFFF00"/>
              </a:solidFill>
            </a:rPr>
            <a:t>1. </a:t>
          </a:r>
          <a:r>
            <a:rPr lang="tr-TR" sz="2100" b="1" u="sng" kern="1200" dirty="0" err="1" smtClean="0">
              <a:solidFill>
                <a:srgbClr val="FFFF00"/>
              </a:solidFill>
            </a:rPr>
            <a:t>Renewal</a:t>
          </a:r>
          <a:r>
            <a:rPr lang="tr-TR" sz="2100" b="1" u="sng" kern="1200" dirty="0" smtClean="0">
              <a:solidFill>
                <a:srgbClr val="FFFF00"/>
              </a:solidFill>
            </a:rPr>
            <a:t> </a:t>
          </a:r>
          <a:r>
            <a:rPr lang="tr-TR" sz="2100" b="1" u="sng" kern="1200" dirty="0" err="1" smtClean="0">
              <a:solidFill>
                <a:srgbClr val="FFFF00"/>
              </a:solidFill>
            </a:rPr>
            <a:t>request</a:t>
          </a:r>
          <a:r>
            <a:rPr lang="tr-TR" sz="2100" b="1" u="sng" kern="1200" dirty="0" smtClean="0">
              <a:solidFill>
                <a:srgbClr val="FFFF00"/>
              </a:solidFill>
            </a:rPr>
            <a:t>: </a:t>
          </a:r>
          <a:r>
            <a:rPr lang="tr-TR" sz="2100" kern="1200" dirty="0" err="1" smtClean="0"/>
            <a:t>the</a:t>
          </a:r>
          <a:r>
            <a:rPr lang="tr-TR" sz="2100" kern="1200" dirty="0" smtClean="0"/>
            <a:t> </a:t>
          </a:r>
          <a:r>
            <a:rPr lang="tr-TR" sz="2100" kern="1200" dirty="0" err="1" smtClean="0"/>
            <a:t>trade</a:t>
          </a:r>
          <a:r>
            <a:rPr lang="tr-TR" sz="2100" kern="1200" dirty="0" smtClean="0"/>
            <a:t> mark </a:t>
          </a:r>
          <a:r>
            <a:rPr lang="tr-TR" sz="2100" kern="1200" dirty="0" err="1" smtClean="0"/>
            <a:t>owner</a:t>
          </a:r>
          <a:r>
            <a:rPr lang="tr-TR" sz="2100" kern="1200" dirty="0" smtClean="0"/>
            <a:t> </a:t>
          </a:r>
          <a:r>
            <a:rPr lang="tr-TR" sz="2100" kern="1200" dirty="0" err="1" smtClean="0"/>
            <a:t>submits</a:t>
          </a:r>
          <a:r>
            <a:rPr lang="tr-TR" sz="2100" kern="1200" dirty="0" smtClean="0"/>
            <a:t> a </a:t>
          </a:r>
          <a:r>
            <a:rPr lang="tr-TR" sz="2100" kern="1200" dirty="0" err="1" smtClean="0"/>
            <a:t>renewal</a:t>
          </a:r>
          <a:r>
            <a:rPr lang="tr-TR" sz="2100" kern="1200" dirty="0" smtClean="0"/>
            <a:t> </a:t>
          </a:r>
          <a:r>
            <a:rPr lang="tr-TR" sz="2100" kern="1200" dirty="0" err="1" smtClean="0"/>
            <a:t>request</a:t>
          </a:r>
          <a:r>
            <a:rPr lang="tr-TR" sz="2100" kern="1200" dirty="0" smtClean="0"/>
            <a:t> </a:t>
          </a:r>
          <a:r>
            <a:rPr lang="tr-TR" sz="2100" kern="1200" dirty="0" err="1" smtClean="0"/>
            <a:t>and</a:t>
          </a:r>
          <a:r>
            <a:rPr lang="tr-TR" sz="2100" kern="1200" dirty="0" smtClean="0"/>
            <a:t> </a:t>
          </a:r>
          <a:r>
            <a:rPr lang="tr-TR" sz="2100" kern="1200" dirty="0" err="1" smtClean="0"/>
            <a:t>pays</a:t>
          </a:r>
          <a:r>
            <a:rPr lang="tr-TR" sz="2100" kern="1200" dirty="0" smtClean="0"/>
            <a:t> </a:t>
          </a:r>
          <a:r>
            <a:rPr lang="tr-TR" sz="2100" kern="1200" dirty="0" err="1" smtClean="0"/>
            <a:t>the</a:t>
          </a:r>
          <a:r>
            <a:rPr lang="tr-TR" sz="2100" kern="1200" dirty="0" smtClean="0"/>
            <a:t> </a:t>
          </a:r>
          <a:r>
            <a:rPr lang="tr-TR" sz="2100" kern="1200" dirty="0" err="1" smtClean="0"/>
            <a:t>required</a:t>
          </a:r>
          <a:r>
            <a:rPr lang="tr-TR" sz="2100" kern="1200" dirty="0" smtClean="0"/>
            <a:t> </a:t>
          </a:r>
          <a:r>
            <a:rPr lang="tr-TR" sz="2100" kern="1200" dirty="0" err="1" smtClean="0"/>
            <a:t>feed</a:t>
          </a:r>
          <a:endParaRPr lang="en-US" sz="2100" kern="1200" dirty="0"/>
        </a:p>
      </dsp:txBody>
      <dsp:txXfrm>
        <a:off x="33407" y="33407"/>
        <a:ext cx="5844406" cy="1073792"/>
      </dsp:txXfrm>
    </dsp:sp>
    <dsp:sp modelId="{D2444B96-C372-463F-B705-2512D7436C2E}">
      <dsp:nvSpPr>
        <dsp:cNvPr id="0" name=""/>
        <dsp:cNvSpPr/>
      </dsp:nvSpPr>
      <dsp:spPr>
        <a:xfrm>
          <a:off x="600620" y="1347989"/>
          <a:ext cx="7171590" cy="1140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u="sng" kern="1200" dirty="0" smtClean="0">
              <a:solidFill>
                <a:srgbClr val="FFFF00"/>
              </a:solidFill>
            </a:rPr>
            <a:t>2. Time </a:t>
          </a:r>
          <a:r>
            <a:rPr lang="tr-TR" sz="2100" b="1" u="sng" kern="1200" dirty="0" err="1" smtClean="0">
              <a:solidFill>
                <a:srgbClr val="FFFF00"/>
              </a:solidFill>
            </a:rPr>
            <a:t>limits</a:t>
          </a:r>
          <a:r>
            <a:rPr lang="tr-TR" sz="2100" b="1" u="sng" kern="1200" dirty="0" smtClean="0">
              <a:solidFill>
                <a:srgbClr val="FFFF00"/>
              </a:solidFill>
            </a:rPr>
            <a:t>: </a:t>
          </a:r>
          <a:r>
            <a:rPr lang="tr-TR" sz="2100" b="0" u="none" kern="1200" dirty="0" err="1" smtClean="0">
              <a:solidFill>
                <a:schemeClr val="bg1"/>
              </a:solidFill>
            </a:rPr>
            <a:t>r</a:t>
          </a:r>
          <a:r>
            <a:rPr lang="tr-TR" sz="2100" kern="1200" dirty="0" err="1" smtClean="0"/>
            <a:t>enewal</a:t>
          </a:r>
          <a:r>
            <a:rPr lang="tr-TR" sz="2100" kern="1200" dirty="0" smtClean="0"/>
            <a:t> </a:t>
          </a:r>
          <a:r>
            <a:rPr lang="tr-TR" sz="2100" kern="1200" dirty="0" err="1" smtClean="0"/>
            <a:t>must</a:t>
          </a:r>
          <a:r>
            <a:rPr lang="tr-TR" sz="2100" kern="1200" dirty="0" smtClean="0"/>
            <a:t> be done </a:t>
          </a:r>
          <a:r>
            <a:rPr lang="tr-TR" sz="2100" kern="1200" dirty="0" err="1" smtClean="0"/>
            <a:t>before</a:t>
          </a:r>
          <a:r>
            <a:rPr lang="tr-TR" sz="2100" kern="1200" dirty="0" smtClean="0"/>
            <a:t> </a:t>
          </a:r>
          <a:r>
            <a:rPr lang="tr-TR" sz="2100" kern="1200" dirty="0" err="1" smtClean="0"/>
            <a:t>the</a:t>
          </a:r>
          <a:r>
            <a:rPr lang="tr-TR" sz="2100" kern="1200" dirty="0" smtClean="0"/>
            <a:t> </a:t>
          </a:r>
          <a:r>
            <a:rPr lang="tr-TR" sz="2100" kern="1200" dirty="0" err="1" smtClean="0"/>
            <a:t>expiration</a:t>
          </a:r>
          <a:r>
            <a:rPr lang="tr-TR" sz="2100" kern="1200" dirty="0" smtClean="0"/>
            <a:t> </a:t>
          </a:r>
          <a:r>
            <a:rPr lang="tr-TR" sz="2100" kern="1200" dirty="0" err="1" smtClean="0"/>
            <a:t>date</a:t>
          </a:r>
          <a:r>
            <a:rPr lang="tr-TR" sz="2100" kern="1200" dirty="0" smtClean="0"/>
            <a:t>. </a:t>
          </a:r>
          <a:r>
            <a:rPr lang="tr-TR" sz="2100" kern="1200" dirty="0" err="1" smtClean="0"/>
            <a:t>Exception</a:t>
          </a:r>
          <a:r>
            <a:rPr lang="tr-TR" sz="2100" kern="1200" dirty="0" smtClean="0"/>
            <a:t>: </a:t>
          </a:r>
          <a:r>
            <a:rPr lang="tr-TR" sz="2100" kern="1200" dirty="0" err="1" smtClean="0"/>
            <a:t>there</a:t>
          </a:r>
          <a:r>
            <a:rPr lang="tr-TR" sz="2100" kern="1200" dirty="0" smtClean="0"/>
            <a:t> is 6 </a:t>
          </a:r>
          <a:r>
            <a:rPr lang="tr-TR" sz="2100" kern="1200" dirty="0" err="1" smtClean="0"/>
            <a:t>months</a:t>
          </a:r>
          <a:r>
            <a:rPr lang="tr-TR" sz="2100" kern="1200" dirty="0" smtClean="0"/>
            <a:t> </a:t>
          </a:r>
          <a:r>
            <a:rPr lang="tr-TR" sz="2100" kern="1200" dirty="0" err="1" smtClean="0"/>
            <a:t>additional</a:t>
          </a:r>
          <a:r>
            <a:rPr lang="tr-TR" sz="2100" kern="1200" dirty="0" smtClean="0"/>
            <a:t> </a:t>
          </a:r>
          <a:r>
            <a:rPr lang="tr-TR" sz="2100" kern="1200" dirty="0" err="1" smtClean="0"/>
            <a:t>period</a:t>
          </a:r>
          <a:r>
            <a:rPr lang="tr-TR" sz="2100" kern="1200" dirty="0" smtClean="0"/>
            <a:t> </a:t>
          </a:r>
          <a:r>
            <a:rPr lang="tr-TR" sz="2100" kern="1200" dirty="0" err="1" smtClean="0"/>
            <a:t>after</a:t>
          </a:r>
          <a:r>
            <a:rPr lang="tr-TR" sz="2100" kern="1200" dirty="0" smtClean="0"/>
            <a:t> </a:t>
          </a:r>
          <a:r>
            <a:rPr lang="tr-TR" sz="2100" kern="1200" dirty="0" err="1" smtClean="0"/>
            <a:t>expiry</a:t>
          </a:r>
          <a:r>
            <a:rPr lang="tr-TR" sz="2100" kern="1200" dirty="0" smtClean="0"/>
            <a:t> (+ </a:t>
          </a:r>
          <a:r>
            <a:rPr lang="tr-TR" sz="2100" kern="1200" dirty="0" err="1" smtClean="0"/>
            <a:t>additional</a:t>
          </a:r>
          <a:r>
            <a:rPr lang="tr-TR" sz="2100" kern="1200" dirty="0" smtClean="0"/>
            <a:t> </a:t>
          </a:r>
          <a:r>
            <a:rPr lang="tr-TR" sz="2100" kern="1200" dirty="0" err="1" smtClean="0"/>
            <a:t>fee</a:t>
          </a:r>
          <a:r>
            <a:rPr lang="tr-TR" sz="2100" kern="1200" dirty="0" smtClean="0"/>
            <a:t>)</a:t>
          </a:r>
          <a:endParaRPr lang="en-US" sz="2100" kern="1200" dirty="0"/>
        </a:p>
      </dsp:txBody>
      <dsp:txXfrm>
        <a:off x="634027" y="1381396"/>
        <a:ext cx="5762761" cy="1073792"/>
      </dsp:txXfrm>
    </dsp:sp>
    <dsp:sp modelId="{2AF63E2A-59EC-4FAC-A6BF-F52363A42ECC}">
      <dsp:nvSpPr>
        <dsp:cNvPr id="0" name=""/>
        <dsp:cNvSpPr/>
      </dsp:nvSpPr>
      <dsp:spPr>
        <a:xfrm>
          <a:off x="1192276" y="2695979"/>
          <a:ext cx="7171590" cy="1140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u="sng" kern="1200" dirty="0" smtClean="0">
              <a:solidFill>
                <a:srgbClr val="FFFF00"/>
              </a:solidFill>
            </a:rPr>
            <a:t>3. Role of </a:t>
          </a:r>
          <a:r>
            <a:rPr lang="tr-TR" sz="2100" b="1" u="sng" kern="1200" dirty="0" err="1" smtClean="0">
              <a:solidFill>
                <a:srgbClr val="FFFF00"/>
              </a:solidFill>
            </a:rPr>
            <a:t>the</a:t>
          </a:r>
          <a:r>
            <a:rPr lang="tr-TR" sz="2100" b="1" u="sng" kern="1200" dirty="0" smtClean="0">
              <a:solidFill>
                <a:srgbClr val="FFFF00"/>
              </a:solidFill>
            </a:rPr>
            <a:t> </a:t>
          </a:r>
          <a:r>
            <a:rPr lang="tr-TR" sz="2100" b="1" u="sng" kern="1200" dirty="0" err="1" smtClean="0">
              <a:solidFill>
                <a:srgbClr val="FFFF00"/>
              </a:solidFill>
            </a:rPr>
            <a:t>office</a:t>
          </a:r>
          <a:r>
            <a:rPr lang="tr-TR" sz="2100" b="1" u="sng" kern="1200" dirty="0" smtClean="0">
              <a:solidFill>
                <a:srgbClr val="FFFF00"/>
              </a:solidFill>
            </a:rPr>
            <a:t>: </a:t>
          </a:r>
          <a:r>
            <a:rPr lang="tr-TR" sz="2100" kern="1200" dirty="0" err="1" smtClean="0"/>
            <a:t>informs</a:t>
          </a:r>
          <a:r>
            <a:rPr lang="tr-TR" sz="2100" kern="1200" dirty="0" smtClean="0"/>
            <a:t> </a:t>
          </a:r>
          <a:r>
            <a:rPr lang="tr-TR" sz="2100" kern="1200" dirty="0" err="1" smtClean="0"/>
            <a:t>the</a:t>
          </a:r>
          <a:r>
            <a:rPr lang="tr-TR" sz="2100" kern="1200" dirty="0" smtClean="0"/>
            <a:t> </a:t>
          </a:r>
          <a:r>
            <a:rPr lang="tr-TR" sz="2100" kern="1200" dirty="0" err="1" smtClean="0"/>
            <a:t>owner</a:t>
          </a:r>
          <a:r>
            <a:rPr lang="tr-TR" sz="2100" kern="1200" dirty="0" smtClean="0"/>
            <a:t> </a:t>
          </a:r>
          <a:r>
            <a:rPr lang="tr-TR" sz="2100" kern="1200" dirty="0" err="1" smtClean="0"/>
            <a:t>that</a:t>
          </a:r>
          <a:r>
            <a:rPr lang="tr-TR" sz="2100" kern="1200" dirty="0" smtClean="0"/>
            <a:t> </a:t>
          </a:r>
          <a:r>
            <a:rPr lang="tr-TR" sz="2100" kern="1200" dirty="0" err="1" smtClean="0"/>
            <a:t>the</a:t>
          </a:r>
          <a:r>
            <a:rPr lang="tr-TR" sz="2100" kern="1200" dirty="0" smtClean="0"/>
            <a:t> mark is </a:t>
          </a:r>
          <a:r>
            <a:rPr lang="tr-TR" sz="2100" kern="1200" dirty="0" err="1" smtClean="0"/>
            <a:t>about</a:t>
          </a:r>
          <a:r>
            <a:rPr lang="tr-TR" sz="2100" kern="1200" dirty="0" smtClean="0"/>
            <a:t> </a:t>
          </a:r>
          <a:r>
            <a:rPr lang="tr-TR" sz="2100" kern="1200" dirty="0" err="1" smtClean="0"/>
            <a:t>to</a:t>
          </a:r>
          <a:r>
            <a:rPr lang="tr-TR" sz="2100" kern="1200" dirty="0" smtClean="0"/>
            <a:t> </a:t>
          </a:r>
          <a:r>
            <a:rPr lang="tr-TR" sz="2100" kern="1200" dirty="0" err="1" smtClean="0"/>
            <a:t>expire</a:t>
          </a:r>
          <a:r>
            <a:rPr lang="tr-TR" sz="2100" kern="1200" dirty="0" smtClean="0"/>
            <a:t> (</a:t>
          </a:r>
          <a:r>
            <a:rPr lang="tr-TR" sz="2100" kern="1200" dirty="0" err="1" smtClean="0"/>
            <a:t>even</a:t>
          </a:r>
          <a:r>
            <a:rPr lang="tr-TR" sz="2100" kern="1200" dirty="0" smtClean="0"/>
            <a:t> </a:t>
          </a:r>
          <a:r>
            <a:rPr lang="tr-TR" sz="2100" kern="1200" dirty="0" err="1" smtClean="0"/>
            <a:t>they</a:t>
          </a:r>
          <a:r>
            <a:rPr lang="tr-TR" sz="2100" kern="1200" dirty="0" smtClean="0"/>
            <a:t> </a:t>
          </a:r>
          <a:r>
            <a:rPr lang="tr-TR" sz="2100" kern="1200" dirty="0" err="1" smtClean="0"/>
            <a:t>don’t</a:t>
          </a:r>
          <a:r>
            <a:rPr lang="tr-TR" sz="2100" kern="1200" dirty="0" smtClean="0"/>
            <a:t> </a:t>
          </a:r>
          <a:r>
            <a:rPr lang="tr-TR" sz="2100" kern="1200" dirty="0" err="1" smtClean="0"/>
            <a:t>inform</a:t>
          </a:r>
          <a:r>
            <a:rPr lang="tr-TR" sz="2100" kern="1200" dirty="0" smtClean="0"/>
            <a:t>, </a:t>
          </a:r>
          <a:r>
            <a:rPr lang="tr-TR" sz="2100" kern="1200" dirty="0" err="1" smtClean="0"/>
            <a:t>responsibility</a:t>
          </a:r>
          <a:r>
            <a:rPr lang="tr-TR" sz="2100" kern="1200" dirty="0" smtClean="0"/>
            <a:t> </a:t>
          </a:r>
          <a:r>
            <a:rPr lang="tr-TR" sz="2100" kern="1200" dirty="0" err="1" smtClean="0"/>
            <a:t>stays</a:t>
          </a:r>
          <a:r>
            <a:rPr lang="tr-TR" sz="2100" kern="1200" dirty="0" smtClean="0"/>
            <a:t> at </a:t>
          </a:r>
          <a:r>
            <a:rPr lang="tr-TR" sz="2100" kern="1200" dirty="0" err="1" smtClean="0"/>
            <a:t>the</a:t>
          </a:r>
          <a:r>
            <a:rPr lang="tr-TR" sz="2100" kern="1200" dirty="0" smtClean="0"/>
            <a:t> </a:t>
          </a:r>
          <a:r>
            <a:rPr lang="tr-TR" sz="2100" kern="1200" dirty="0" err="1" smtClean="0"/>
            <a:t>owner</a:t>
          </a:r>
          <a:r>
            <a:rPr lang="tr-TR" sz="2100" kern="1200" dirty="0" smtClean="0"/>
            <a:t>)</a:t>
          </a:r>
          <a:endParaRPr lang="en-US" sz="2100" kern="1200" dirty="0"/>
        </a:p>
      </dsp:txBody>
      <dsp:txXfrm>
        <a:off x="1225683" y="2729386"/>
        <a:ext cx="5771725" cy="1073792"/>
      </dsp:txXfrm>
    </dsp:sp>
    <dsp:sp modelId="{2F0CCBCE-FBB4-449E-9A4E-277ABD22B3BF}">
      <dsp:nvSpPr>
        <dsp:cNvPr id="0" name=""/>
        <dsp:cNvSpPr/>
      </dsp:nvSpPr>
      <dsp:spPr>
        <a:xfrm>
          <a:off x="1792897" y="4043968"/>
          <a:ext cx="7171590" cy="1140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u="sng" kern="1200" dirty="0" smtClean="0">
              <a:solidFill>
                <a:srgbClr val="FFFF00"/>
              </a:solidFill>
            </a:rPr>
            <a:t>4. </a:t>
          </a:r>
          <a:r>
            <a:rPr lang="tr-TR" sz="2100" b="1" u="sng" kern="1200" dirty="0" err="1" smtClean="0">
              <a:solidFill>
                <a:srgbClr val="FFFF00"/>
              </a:solidFill>
            </a:rPr>
            <a:t>Partial</a:t>
          </a:r>
          <a:r>
            <a:rPr lang="tr-TR" sz="2100" b="1" u="sng" kern="1200" dirty="0" smtClean="0">
              <a:solidFill>
                <a:srgbClr val="FFFF00"/>
              </a:solidFill>
            </a:rPr>
            <a:t> </a:t>
          </a:r>
          <a:r>
            <a:rPr lang="tr-TR" sz="2100" b="1" u="sng" kern="1200" dirty="0" err="1" smtClean="0">
              <a:solidFill>
                <a:srgbClr val="FFFF00"/>
              </a:solidFill>
            </a:rPr>
            <a:t>Renewal</a:t>
          </a:r>
          <a:r>
            <a:rPr lang="tr-TR" sz="2100" b="1" u="sng" kern="1200" dirty="0" smtClean="0">
              <a:solidFill>
                <a:srgbClr val="FFFF00"/>
              </a:solidFill>
            </a:rPr>
            <a:t>: </a:t>
          </a:r>
          <a:r>
            <a:rPr lang="tr-TR" sz="2100" kern="1200" dirty="0" err="1" smtClean="0"/>
            <a:t>If</a:t>
          </a:r>
          <a:r>
            <a:rPr lang="tr-TR" sz="2100" kern="1200" dirty="0" smtClean="0"/>
            <a:t> a </a:t>
          </a:r>
          <a:r>
            <a:rPr lang="tr-TR" sz="2100" kern="1200" dirty="0" err="1" smtClean="0"/>
            <a:t>trademark</a:t>
          </a:r>
          <a:r>
            <a:rPr lang="tr-TR" sz="2100" kern="1200" dirty="0" smtClean="0"/>
            <a:t> is </a:t>
          </a:r>
          <a:r>
            <a:rPr lang="tr-TR" sz="2100" kern="1200" dirty="0" err="1" smtClean="0"/>
            <a:t>registered</a:t>
          </a:r>
          <a:r>
            <a:rPr lang="tr-TR" sz="2100" kern="1200" dirty="0" smtClean="0"/>
            <a:t> </a:t>
          </a:r>
          <a:r>
            <a:rPr lang="tr-TR" sz="2100" kern="1200" dirty="0" err="1" smtClean="0"/>
            <a:t>for</a:t>
          </a:r>
          <a:r>
            <a:rPr lang="tr-TR" sz="2100" kern="1200" dirty="0" smtClean="0"/>
            <a:t> </a:t>
          </a:r>
          <a:r>
            <a:rPr lang="tr-TR" sz="2100" kern="1200" dirty="0" err="1" smtClean="0"/>
            <a:t>different</a:t>
          </a:r>
          <a:r>
            <a:rPr lang="tr-TR" sz="2100" kern="1200" dirty="0" smtClean="0"/>
            <a:t> </a:t>
          </a:r>
          <a:r>
            <a:rPr lang="tr-TR" sz="2100" kern="1200" dirty="0" err="1" smtClean="0"/>
            <a:t>goods</a:t>
          </a:r>
          <a:r>
            <a:rPr lang="tr-TR" sz="2100" kern="1200" dirty="0" smtClean="0"/>
            <a:t> </a:t>
          </a:r>
          <a:r>
            <a:rPr lang="tr-TR" sz="2100" kern="1200" dirty="0" err="1" smtClean="0"/>
            <a:t>or</a:t>
          </a:r>
          <a:r>
            <a:rPr lang="tr-TR" sz="2100" kern="1200" dirty="0" smtClean="0"/>
            <a:t> </a:t>
          </a:r>
          <a:r>
            <a:rPr lang="tr-TR" sz="2100" kern="1200" dirty="0" err="1" smtClean="0"/>
            <a:t>services</a:t>
          </a:r>
          <a:r>
            <a:rPr lang="tr-TR" sz="2100" kern="1200" dirty="0" smtClean="0"/>
            <a:t>, </a:t>
          </a:r>
          <a:r>
            <a:rPr lang="tr-TR" sz="2100" kern="1200" dirty="0" err="1" smtClean="0"/>
            <a:t>the</a:t>
          </a:r>
          <a:r>
            <a:rPr lang="tr-TR" sz="2100" kern="1200" dirty="0" smtClean="0"/>
            <a:t> </a:t>
          </a:r>
          <a:r>
            <a:rPr lang="tr-TR" sz="2100" kern="1200" dirty="0" err="1" smtClean="0"/>
            <a:t>owner</a:t>
          </a:r>
          <a:r>
            <a:rPr lang="tr-TR" sz="2100" kern="1200" dirty="0" smtClean="0"/>
            <a:t> </a:t>
          </a:r>
          <a:r>
            <a:rPr lang="tr-TR" sz="2100" kern="1200" dirty="0" err="1" smtClean="0"/>
            <a:t>may</a:t>
          </a:r>
          <a:r>
            <a:rPr lang="tr-TR" sz="2100" kern="1200" dirty="0" smtClean="0"/>
            <a:t> </a:t>
          </a:r>
          <a:r>
            <a:rPr lang="tr-TR" sz="2100" kern="1200" dirty="0" err="1" smtClean="0"/>
            <a:t>renew</a:t>
          </a:r>
          <a:r>
            <a:rPr lang="tr-TR" sz="2100" kern="1200" dirty="0" smtClean="0"/>
            <a:t> it </a:t>
          </a:r>
          <a:r>
            <a:rPr lang="tr-TR" sz="2100" kern="1200" dirty="0" err="1" smtClean="0"/>
            <a:t>only</a:t>
          </a:r>
          <a:r>
            <a:rPr lang="tr-TR" sz="2100" kern="1200" dirty="0" smtClean="0"/>
            <a:t> </a:t>
          </a:r>
          <a:r>
            <a:rPr lang="tr-TR" sz="2100" kern="1200" dirty="0" err="1" smtClean="0"/>
            <a:t>for</a:t>
          </a:r>
          <a:r>
            <a:rPr lang="tr-TR" sz="2100" kern="1200" dirty="0" smtClean="0"/>
            <a:t> </a:t>
          </a:r>
          <a:r>
            <a:rPr lang="tr-TR" sz="2100" kern="1200" dirty="0" err="1" smtClean="0"/>
            <a:t>some</a:t>
          </a:r>
          <a:r>
            <a:rPr lang="tr-TR" sz="2100" kern="1200" dirty="0" smtClean="0"/>
            <a:t> of </a:t>
          </a:r>
          <a:r>
            <a:rPr lang="tr-TR" sz="2100" kern="1200" dirty="0" err="1" smtClean="0"/>
            <a:t>them</a:t>
          </a:r>
          <a:r>
            <a:rPr lang="tr-TR" sz="2100" kern="1200" dirty="0" smtClean="0"/>
            <a:t> </a:t>
          </a:r>
          <a:endParaRPr lang="en-US" sz="2100" kern="1200" dirty="0"/>
        </a:p>
      </dsp:txBody>
      <dsp:txXfrm>
        <a:off x="1826304" y="4077375"/>
        <a:ext cx="5762761" cy="1073792"/>
      </dsp:txXfrm>
    </dsp:sp>
    <dsp:sp modelId="{326EB4AB-4AC6-4760-B34F-CAF84771F07B}">
      <dsp:nvSpPr>
        <dsp:cNvPr id="0" name=""/>
        <dsp:cNvSpPr/>
      </dsp:nvSpPr>
      <dsp:spPr>
        <a:xfrm>
          <a:off x="6430196" y="873600"/>
          <a:ext cx="741394" cy="7413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597010" y="873600"/>
        <a:ext cx="407766" cy="557899"/>
      </dsp:txXfrm>
    </dsp:sp>
    <dsp:sp modelId="{F8D76229-E411-4211-845A-859E15DDC669}">
      <dsp:nvSpPr>
        <dsp:cNvPr id="0" name=""/>
        <dsp:cNvSpPr/>
      </dsp:nvSpPr>
      <dsp:spPr>
        <a:xfrm>
          <a:off x="7030816" y="2221590"/>
          <a:ext cx="741394" cy="7413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7197630" y="2221590"/>
        <a:ext cx="407766" cy="557899"/>
      </dsp:txXfrm>
    </dsp:sp>
    <dsp:sp modelId="{5E83150D-1B7F-44A8-9FFF-7E68356388AF}">
      <dsp:nvSpPr>
        <dsp:cNvPr id="0" name=""/>
        <dsp:cNvSpPr/>
      </dsp:nvSpPr>
      <dsp:spPr>
        <a:xfrm>
          <a:off x="7622473" y="3569579"/>
          <a:ext cx="741394" cy="7413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7789287" y="3569579"/>
        <a:ext cx="407766" cy="557899"/>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008887A-E9E8-4E3F-A5AB-845E830B8ACA}" type="datetimeFigureOut">
              <a:rPr lang="en-US" smtClean="0"/>
              <a:t>4/27/2026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80603A-DD30-4920-8874-45BC97FCEB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008887A-E9E8-4E3F-A5AB-845E830B8ACA}"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008887A-E9E8-4E3F-A5AB-845E830B8ACA}"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008887A-E9E8-4E3F-A5AB-845E830B8ACA}"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008887A-E9E8-4E3F-A5AB-845E830B8ACA}"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8887A-E9E8-4E3F-A5AB-845E830B8ACA}"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008887A-E9E8-4E3F-A5AB-845E830B8ACA}"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008887A-E9E8-4E3F-A5AB-845E830B8ACA}"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80603A-DD30-4920-8874-45BC97FCEB3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08887A-E9E8-4E3F-A5AB-845E830B8ACA}" type="datetimeFigureOut">
              <a:rPr lang="en-US" smtClean="0"/>
              <a:t>4/27/2026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80603A-DD30-4920-8874-45BC97FCEB3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chemeClr val="tx1"/>
                </a:solidFill>
              </a:rPr>
              <a:t>INTERNATIONAL LEGAL ENGLISH</a:t>
            </a:r>
            <a:endParaRPr lang="en-US" dirty="0">
              <a:solidFill>
                <a:schemeClr val="tx1"/>
              </a:solidFill>
            </a:endParaRPr>
          </a:p>
        </p:txBody>
      </p:sp>
      <p:sp>
        <p:nvSpPr>
          <p:cNvPr id="3" name="Alt Başlık 2"/>
          <p:cNvSpPr>
            <a:spLocks noGrp="1"/>
          </p:cNvSpPr>
          <p:nvPr>
            <p:ph type="subTitle" idx="1"/>
          </p:nvPr>
        </p:nvSpPr>
        <p:spPr>
          <a:xfrm>
            <a:off x="971600" y="4365104"/>
            <a:ext cx="7854696" cy="1752600"/>
          </a:xfrm>
        </p:spPr>
        <p:txBody>
          <a:bodyPr/>
          <a:lstStyle/>
          <a:p>
            <a:r>
              <a:rPr lang="tr-TR" dirty="0" smtClean="0"/>
              <a:t>Öğretim Görevlisi: Özen TEKİN</a:t>
            </a:r>
            <a:endParaRPr lang="en-US" dirty="0"/>
          </a:p>
        </p:txBody>
      </p:sp>
    </p:spTree>
    <p:extLst>
      <p:ext uri="{BB962C8B-B14F-4D97-AF65-F5344CB8AC3E}">
        <p14:creationId xmlns:p14="http://schemas.microsoft.com/office/powerpoint/2010/main" val="103302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24744"/>
            <a:ext cx="8363272" cy="5328592"/>
          </a:xfrm>
        </p:spPr>
        <p:txBody>
          <a:bodyPr>
            <a:normAutofit fontScale="85000" lnSpcReduction="10000"/>
          </a:bodyPr>
          <a:lstStyle/>
          <a:p>
            <a:r>
              <a:rPr lang="en-US" b="1" dirty="0"/>
              <a:t>Facts of the Case:</a:t>
            </a:r>
            <a:r>
              <a:rPr lang="en-US" dirty="0"/>
              <a:t> </a:t>
            </a:r>
            <a:r>
              <a:rPr lang="en-US" dirty="0" err="1"/>
              <a:t>Ananda</a:t>
            </a:r>
            <a:r>
              <a:rPr lang="en-US" dirty="0"/>
              <a:t> Mohan </a:t>
            </a:r>
            <a:r>
              <a:rPr lang="en-US" dirty="0" err="1"/>
              <a:t>Chakrabarty</a:t>
            </a:r>
            <a:r>
              <a:rPr lang="en-US" dirty="0"/>
              <a:t>, a genetic engineer working for General Electric, developed a bacterium capable of breaking down crude oil, intended for use in treating oil spills. General Electric filed a patent application listing </a:t>
            </a:r>
            <a:r>
              <a:rPr lang="en-US" dirty="0" err="1"/>
              <a:t>Chakrabarty</a:t>
            </a:r>
            <a:r>
              <a:rPr lang="en-US" dirty="0"/>
              <a:t> as the inventor. The patent examiner rejected the application, stating that living organisms are not patentable under 35 U.S.C. § 101. The Board of Patent Appeals and Interferences upheld this decision. However, the United States Court of Customs and Patent Appeals reversed it, leading the Patent Office, represented by Commissioner Sidney A. Diamond, to appeal to the Supreme Court. </a:t>
            </a:r>
            <a:r>
              <a:rPr lang="tr-TR" dirty="0" smtClean="0"/>
              <a:t/>
            </a:r>
            <a:br>
              <a:rPr lang="tr-TR" dirty="0" smtClean="0"/>
            </a:br>
            <a:endParaRPr lang="tr-TR" dirty="0" smtClean="0"/>
          </a:p>
          <a:p>
            <a:r>
              <a:rPr lang="en-US" b="1" dirty="0" smtClean="0"/>
              <a:t>Legal </a:t>
            </a:r>
            <a:r>
              <a:rPr lang="en-US" b="1" dirty="0"/>
              <a:t>Issue in Question:</a:t>
            </a:r>
            <a:r>
              <a:rPr lang="en-US" dirty="0"/>
              <a:t> The central issue was whether a living, human-made microorganism constitutes patentable subject matter under 35 U.S.C. § 101, which permits patents for any new and useful "manufacture" or "composition of matter."</a:t>
            </a:r>
          </a:p>
          <a:p>
            <a:endParaRPr lang="en-US" b="1" dirty="0"/>
          </a:p>
        </p:txBody>
      </p:sp>
    </p:spTree>
    <p:extLst>
      <p:ext uri="{BB962C8B-B14F-4D97-AF65-F5344CB8AC3E}">
        <p14:creationId xmlns:p14="http://schemas.microsoft.com/office/powerpoint/2010/main" val="12486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fontScale="85000" lnSpcReduction="20000"/>
          </a:bodyPr>
          <a:lstStyle/>
          <a:p>
            <a:r>
              <a:rPr lang="en-US" b="1" dirty="0"/>
              <a:t>Holdings and Reasoning of the Court:</a:t>
            </a:r>
            <a:r>
              <a:rPr lang="en-US" dirty="0"/>
              <a:t> The Supreme Court, in a 5-4 decision, held that a live, human-made microorganism is patentable under § 101. Chief Justice Warren E. Burger, writing for the majority, reasoned that Congress intended patentable subject matter to "include anything under the sun that is made by man." The Court emphasized that </a:t>
            </a:r>
            <a:r>
              <a:rPr lang="en-US" dirty="0" err="1"/>
              <a:t>Chakrabarty's</a:t>
            </a:r>
            <a:r>
              <a:rPr lang="en-US" dirty="0"/>
              <a:t> bacterium was not a product of nature but a result of human ingenuity, thereby fitting within the statutory language of patentable subject matter. </a:t>
            </a:r>
            <a:r>
              <a:rPr lang="tr-TR" dirty="0" smtClean="0"/>
              <a:t/>
            </a:r>
            <a:br>
              <a:rPr lang="tr-TR" dirty="0" smtClean="0"/>
            </a:br>
            <a:endParaRPr lang="tr-TR" dirty="0" smtClean="0"/>
          </a:p>
          <a:p>
            <a:r>
              <a:rPr lang="en-US" b="1" dirty="0" smtClean="0"/>
              <a:t>General </a:t>
            </a:r>
            <a:r>
              <a:rPr lang="en-US" b="1" dirty="0"/>
              <a:t>Legal Significance of the Case:</a:t>
            </a:r>
            <a:r>
              <a:rPr lang="en-US" dirty="0"/>
              <a:t> This decision was pivotal in expanding the scope of patentable subject matter to include genetically modified organisms, thereby fostering growth in the biotechnology industry. It established that living organisms could be patented if they are a product of human invention, influencing subsequent legal interpretations and the development of patent law concerning biotechnology. </a:t>
            </a:r>
          </a:p>
        </p:txBody>
      </p:sp>
    </p:spTree>
    <p:extLst>
      <p:ext uri="{BB962C8B-B14F-4D97-AF65-F5344CB8AC3E}">
        <p14:creationId xmlns:p14="http://schemas.microsoft.com/office/powerpoint/2010/main" val="2255040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fontScale="90000"/>
          </a:bodyPr>
          <a:lstStyle/>
          <a:p>
            <a:r>
              <a:rPr lang="tr-TR" dirty="0" smtClean="0"/>
              <a:t>Reading C: Business </a:t>
            </a:r>
            <a:r>
              <a:rPr lang="tr-TR" dirty="0" err="1" smtClean="0"/>
              <a:t>Method</a:t>
            </a:r>
            <a:r>
              <a:rPr lang="tr-TR" dirty="0" smtClean="0"/>
              <a:t> Patent</a:t>
            </a:r>
            <a:endParaRPr lang="en-US" dirty="0"/>
          </a:p>
        </p:txBody>
      </p:sp>
      <p:sp>
        <p:nvSpPr>
          <p:cNvPr id="3" name="İçerik Yer Tutucusu 2"/>
          <p:cNvSpPr>
            <a:spLocks noGrp="1"/>
          </p:cNvSpPr>
          <p:nvPr>
            <p:ph idx="1"/>
          </p:nvPr>
        </p:nvSpPr>
        <p:spPr>
          <a:xfrm>
            <a:off x="457200" y="1556792"/>
            <a:ext cx="8229600" cy="4767808"/>
          </a:xfrm>
        </p:spPr>
        <p:txBody>
          <a:bodyPr/>
          <a:lstStyle/>
          <a:p>
            <a:pPr marL="0" indent="0">
              <a:buNone/>
            </a:pPr>
            <a:r>
              <a:rPr lang="tr-TR" dirty="0" smtClean="0"/>
              <a:t>Read </a:t>
            </a:r>
            <a:r>
              <a:rPr lang="tr-TR" dirty="0" err="1" smtClean="0"/>
              <a:t>to</a:t>
            </a:r>
            <a:r>
              <a:rPr lang="tr-TR" dirty="0" smtClean="0"/>
              <a:t> </a:t>
            </a:r>
            <a:r>
              <a:rPr lang="tr-TR" dirty="0" err="1" smtClean="0"/>
              <a:t>text</a:t>
            </a:r>
            <a:r>
              <a:rPr lang="tr-TR" dirty="0" smtClean="0"/>
              <a:t> </a:t>
            </a:r>
            <a:r>
              <a:rPr lang="tr-TR" dirty="0" err="1" smtClean="0"/>
              <a:t>to</a:t>
            </a:r>
            <a:r>
              <a:rPr lang="tr-TR" dirty="0" smtClean="0"/>
              <a:t> </a:t>
            </a:r>
            <a:r>
              <a:rPr lang="tr-TR" dirty="0" err="1" smtClean="0"/>
              <a:t>find</a:t>
            </a:r>
            <a:r>
              <a:rPr lang="tr-TR" dirty="0" smtClean="0"/>
              <a:t>;</a:t>
            </a:r>
          </a:p>
          <a:p>
            <a:pPr marL="514350" indent="-514350">
              <a:buFont typeface="+mj-lt"/>
              <a:buAutoNum type="arabicPeriod"/>
            </a:pPr>
            <a:r>
              <a:rPr lang="tr-TR" b="1" dirty="0" err="1" smtClean="0"/>
              <a:t>What</a:t>
            </a:r>
            <a:r>
              <a:rPr lang="tr-TR" b="1" dirty="0" smtClean="0"/>
              <a:t> </a:t>
            </a:r>
            <a:r>
              <a:rPr lang="tr-TR" b="1" dirty="0" err="1" smtClean="0"/>
              <a:t>does</a:t>
            </a:r>
            <a:r>
              <a:rPr lang="tr-TR" b="1" dirty="0" smtClean="0"/>
              <a:t> </a:t>
            </a:r>
            <a:r>
              <a:rPr lang="tr-TR" b="1" dirty="0" err="1" smtClean="0"/>
              <a:t>the</a:t>
            </a:r>
            <a:r>
              <a:rPr lang="tr-TR" b="1" dirty="0" smtClean="0"/>
              <a:t> </a:t>
            </a:r>
            <a:r>
              <a:rPr lang="tr-TR" b="1" dirty="0" err="1" smtClean="0"/>
              <a:t>letter</a:t>
            </a:r>
            <a:r>
              <a:rPr lang="tr-TR" b="1" dirty="0" smtClean="0"/>
              <a:t> of </a:t>
            </a:r>
            <a:r>
              <a:rPr lang="tr-TR" b="1" dirty="0" err="1" smtClean="0"/>
              <a:t>advice</a:t>
            </a:r>
            <a:r>
              <a:rPr lang="tr-TR" b="1" dirty="0" smtClean="0"/>
              <a:t> </a:t>
            </a:r>
            <a:r>
              <a:rPr lang="tr-TR" b="1" dirty="0" err="1" smtClean="0"/>
              <a:t>concern</a:t>
            </a:r>
            <a:r>
              <a:rPr lang="tr-TR" b="1" dirty="0" smtClean="0"/>
              <a:t>?</a:t>
            </a:r>
            <a:br>
              <a:rPr lang="tr-TR" b="1" dirty="0" smtClean="0"/>
            </a:br>
            <a:r>
              <a:rPr lang="tr-TR" b="1" dirty="0" smtClean="0"/>
              <a:t/>
            </a:r>
            <a:br>
              <a:rPr lang="tr-TR" b="1" dirty="0" smtClean="0"/>
            </a:br>
            <a:r>
              <a:rPr lang="tr-TR" b="1" dirty="0" smtClean="0"/>
              <a:t/>
            </a:r>
            <a:br>
              <a:rPr lang="tr-TR" b="1" dirty="0" smtClean="0"/>
            </a:br>
            <a:endParaRPr lang="tr-TR" b="1" dirty="0" smtClean="0"/>
          </a:p>
          <a:p>
            <a:pPr marL="514350" indent="-514350">
              <a:buFont typeface="+mj-lt"/>
              <a:buAutoNum type="arabicPeriod"/>
            </a:pPr>
            <a:r>
              <a:rPr lang="tr-TR" b="1" dirty="0" err="1" smtClean="0"/>
              <a:t>Who</a:t>
            </a:r>
            <a:r>
              <a:rPr lang="tr-TR" b="1" dirty="0" smtClean="0"/>
              <a:t> is it </a:t>
            </a:r>
            <a:r>
              <a:rPr lang="tr-TR" b="1" dirty="0" err="1" smtClean="0"/>
              <a:t>adressed</a:t>
            </a:r>
            <a:r>
              <a:rPr lang="tr-TR" b="1" dirty="0" smtClean="0"/>
              <a:t> </a:t>
            </a:r>
            <a:r>
              <a:rPr lang="tr-TR" b="1" dirty="0" err="1" smtClean="0"/>
              <a:t>to</a:t>
            </a:r>
            <a:r>
              <a:rPr lang="tr-TR" b="1" dirty="0" smtClean="0"/>
              <a:t>?</a:t>
            </a:r>
            <a:br>
              <a:rPr lang="tr-TR" b="1" dirty="0" smtClean="0"/>
            </a:br>
            <a:r>
              <a:rPr lang="tr-TR" b="1" dirty="0" smtClean="0"/>
              <a:t/>
            </a:r>
            <a:br>
              <a:rPr lang="tr-TR" b="1" dirty="0" smtClean="0"/>
            </a:br>
            <a:endParaRPr lang="tr-TR" b="1" dirty="0" smtClean="0"/>
          </a:p>
          <a:p>
            <a:pPr marL="514350" indent="-514350">
              <a:buFont typeface="+mj-lt"/>
              <a:buAutoNum type="arabicPeriod"/>
            </a:pPr>
            <a:r>
              <a:rPr lang="tr-TR" b="1" dirty="0" err="1" smtClean="0"/>
              <a:t>What</a:t>
            </a:r>
            <a:r>
              <a:rPr lang="tr-TR" b="1" dirty="0" smtClean="0"/>
              <a:t> </a:t>
            </a:r>
            <a:r>
              <a:rPr lang="tr-TR" b="1" dirty="0" err="1" smtClean="0"/>
              <a:t>does</a:t>
            </a:r>
            <a:r>
              <a:rPr lang="tr-TR" b="1" dirty="0" smtClean="0"/>
              <a:t> it </a:t>
            </a:r>
            <a:r>
              <a:rPr lang="tr-TR" b="1" dirty="0" err="1" smtClean="0"/>
              <a:t>recommend</a:t>
            </a:r>
            <a:r>
              <a:rPr lang="tr-TR" b="1" dirty="0" smtClean="0"/>
              <a:t>?</a:t>
            </a:r>
            <a:br>
              <a:rPr lang="tr-TR" b="1" dirty="0" smtClean="0"/>
            </a:br>
            <a:r>
              <a:rPr lang="tr-TR" b="1" dirty="0" smtClean="0"/>
              <a:t/>
            </a:r>
            <a:br>
              <a:rPr lang="tr-TR" b="1" dirty="0" smtClean="0"/>
            </a:br>
            <a:endParaRPr lang="en-US" b="1" dirty="0"/>
          </a:p>
        </p:txBody>
      </p:sp>
      <p:sp>
        <p:nvSpPr>
          <p:cNvPr id="4" name="Metin kutusu 3"/>
          <p:cNvSpPr txBox="1"/>
          <p:nvPr/>
        </p:nvSpPr>
        <p:spPr>
          <a:xfrm>
            <a:off x="971600" y="2564904"/>
            <a:ext cx="7632848" cy="923330"/>
          </a:xfrm>
          <a:prstGeom prst="rect">
            <a:avLst/>
          </a:prstGeom>
          <a:noFill/>
        </p:spPr>
        <p:txBody>
          <a:bodyPr wrap="square" rtlCol="0">
            <a:spAutoFit/>
          </a:bodyPr>
          <a:lstStyle/>
          <a:p>
            <a:r>
              <a:rPr lang="tr-TR" dirty="0" err="1" smtClean="0"/>
              <a:t>It</a:t>
            </a:r>
            <a:r>
              <a:rPr lang="tr-TR" dirty="0" smtClean="0"/>
              <a:t> </a:t>
            </a:r>
            <a:r>
              <a:rPr lang="tr-TR" dirty="0" err="1" smtClean="0"/>
              <a:t>concerns</a:t>
            </a:r>
            <a:r>
              <a:rPr lang="tr-TR" dirty="0" smtClean="0"/>
              <a:t> </a:t>
            </a:r>
            <a:r>
              <a:rPr lang="tr-TR" dirty="0" err="1" smtClean="0"/>
              <a:t>the</a:t>
            </a:r>
            <a:r>
              <a:rPr lang="tr-TR" dirty="0" smtClean="0"/>
              <a:t> general </a:t>
            </a:r>
            <a:r>
              <a:rPr lang="tr-TR" dirty="0" err="1" smtClean="0"/>
              <a:t>question</a:t>
            </a:r>
            <a:r>
              <a:rPr lang="tr-TR" dirty="0" smtClean="0"/>
              <a:t> of </a:t>
            </a:r>
            <a:r>
              <a:rPr lang="tr-TR" dirty="0" err="1" smtClean="0"/>
              <a:t>whether</a:t>
            </a:r>
            <a:r>
              <a:rPr lang="tr-TR" dirty="0" smtClean="0"/>
              <a:t> </a:t>
            </a:r>
            <a:r>
              <a:rPr lang="tr-TR" dirty="0" err="1" smtClean="0"/>
              <a:t>business</a:t>
            </a:r>
            <a:r>
              <a:rPr lang="tr-TR" dirty="0" smtClean="0"/>
              <a:t> </a:t>
            </a:r>
            <a:r>
              <a:rPr lang="tr-TR" dirty="0" err="1" smtClean="0"/>
              <a:t>methods</a:t>
            </a:r>
            <a:r>
              <a:rPr lang="tr-TR" dirty="0" smtClean="0"/>
              <a:t> can be </a:t>
            </a:r>
            <a:r>
              <a:rPr lang="tr-TR" dirty="0" err="1" smtClean="0"/>
              <a:t>patented</a:t>
            </a:r>
            <a:r>
              <a:rPr lang="tr-TR" dirty="0" smtClean="0"/>
              <a:t> </a:t>
            </a:r>
            <a:r>
              <a:rPr lang="tr-TR" dirty="0" err="1" smtClean="0"/>
              <a:t>and</a:t>
            </a:r>
            <a:r>
              <a:rPr lang="tr-TR" dirty="0" smtClean="0"/>
              <a:t> </a:t>
            </a:r>
            <a:r>
              <a:rPr lang="tr-TR" dirty="0" err="1" smtClean="0"/>
              <a:t>the</a:t>
            </a:r>
            <a:r>
              <a:rPr lang="tr-TR" dirty="0" smtClean="0"/>
              <a:t> </a:t>
            </a:r>
            <a:r>
              <a:rPr lang="tr-TR" dirty="0" err="1" smtClean="0"/>
              <a:t>specific</a:t>
            </a:r>
            <a:r>
              <a:rPr lang="tr-TR" dirty="0" smtClean="0"/>
              <a:t> </a:t>
            </a:r>
            <a:r>
              <a:rPr lang="tr-TR" dirty="0" err="1" smtClean="0"/>
              <a:t>question</a:t>
            </a:r>
            <a:r>
              <a:rPr lang="tr-TR" dirty="0" smtClean="0"/>
              <a:t> of </a:t>
            </a:r>
            <a:r>
              <a:rPr lang="tr-TR" dirty="0" err="1" smtClean="0"/>
              <a:t>whether</a:t>
            </a:r>
            <a:r>
              <a:rPr lang="tr-TR" dirty="0" smtClean="0"/>
              <a:t> </a:t>
            </a:r>
            <a:r>
              <a:rPr lang="tr-TR" dirty="0" err="1" smtClean="0"/>
              <a:t>Ms</a:t>
            </a:r>
            <a:r>
              <a:rPr lang="tr-TR" dirty="0" smtClean="0"/>
              <a:t> </a:t>
            </a:r>
            <a:r>
              <a:rPr lang="tr-TR" dirty="0" err="1" smtClean="0"/>
              <a:t>Costa’s</a:t>
            </a:r>
            <a:r>
              <a:rPr lang="tr-TR" dirty="0" smtClean="0"/>
              <a:t> Express </a:t>
            </a:r>
            <a:r>
              <a:rPr lang="tr-TR" dirty="0" err="1" smtClean="0"/>
              <a:t>Lane</a:t>
            </a:r>
            <a:r>
              <a:rPr lang="tr-TR" dirty="0" smtClean="0"/>
              <a:t> is a </a:t>
            </a:r>
            <a:r>
              <a:rPr lang="tr-TR" dirty="0" err="1" smtClean="0"/>
              <a:t>patentable</a:t>
            </a:r>
            <a:r>
              <a:rPr lang="tr-TR" dirty="0" smtClean="0"/>
              <a:t> </a:t>
            </a:r>
            <a:r>
              <a:rPr lang="tr-TR" dirty="0" err="1" smtClean="0"/>
              <a:t>business</a:t>
            </a:r>
            <a:r>
              <a:rPr lang="tr-TR" dirty="0" smtClean="0"/>
              <a:t> </a:t>
            </a:r>
            <a:r>
              <a:rPr lang="tr-TR" dirty="0" err="1" smtClean="0"/>
              <a:t>method</a:t>
            </a:r>
            <a:r>
              <a:rPr lang="tr-TR" dirty="0" smtClean="0"/>
              <a:t>.</a:t>
            </a:r>
            <a:endParaRPr lang="en-US" dirty="0"/>
          </a:p>
        </p:txBody>
      </p:sp>
      <p:sp>
        <p:nvSpPr>
          <p:cNvPr id="5" name="Metin kutusu 4"/>
          <p:cNvSpPr txBox="1"/>
          <p:nvPr/>
        </p:nvSpPr>
        <p:spPr>
          <a:xfrm>
            <a:off x="971600" y="4221088"/>
            <a:ext cx="7632848" cy="646331"/>
          </a:xfrm>
          <a:prstGeom prst="rect">
            <a:avLst/>
          </a:prstGeom>
          <a:noFill/>
        </p:spPr>
        <p:txBody>
          <a:bodyPr wrap="square" rtlCol="0">
            <a:spAutoFit/>
          </a:bodyPr>
          <a:lstStyle/>
          <a:p>
            <a:r>
              <a:rPr lang="tr-TR" dirty="0" err="1" smtClean="0"/>
              <a:t>It</a:t>
            </a:r>
            <a:r>
              <a:rPr lang="tr-TR" dirty="0" smtClean="0"/>
              <a:t> is </a:t>
            </a:r>
            <a:r>
              <a:rPr lang="tr-TR" dirty="0" err="1" smtClean="0"/>
              <a:t>adressed</a:t>
            </a:r>
            <a:r>
              <a:rPr lang="tr-TR" dirty="0" smtClean="0"/>
              <a:t> </a:t>
            </a:r>
            <a:r>
              <a:rPr lang="tr-TR" dirty="0" err="1" smtClean="0"/>
              <a:t>to</a:t>
            </a:r>
            <a:r>
              <a:rPr lang="tr-TR" dirty="0" smtClean="0"/>
              <a:t> </a:t>
            </a:r>
            <a:r>
              <a:rPr lang="tr-TR" dirty="0" err="1" smtClean="0"/>
              <a:t>Ms</a:t>
            </a:r>
            <a:r>
              <a:rPr lang="tr-TR" dirty="0" smtClean="0"/>
              <a:t> </a:t>
            </a:r>
            <a:r>
              <a:rPr lang="tr-TR" dirty="0" err="1" smtClean="0"/>
              <a:t>Costa</a:t>
            </a:r>
            <a:r>
              <a:rPr lang="tr-TR" dirty="0" smtClean="0"/>
              <a:t>, </a:t>
            </a:r>
            <a:r>
              <a:rPr lang="tr-TR" dirty="0" err="1" smtClean="0"/>
              <a:t>whose</a:t>
            </a:r>
            <a:r>
              <a:rPr lang="tr-TR" dirty="0" smtClean="0"/>
              <a:t> </a:t>
            </a:r>
            <a:r>
              <a:rPr lang="tr-TR" dirty="0" err="1" smtClean="0"/>
              <a:t>company</a:t>
            </a:r>
            <a:r>
              <a:rPr lang="tr-TR" dirty="0" smtClean="0"/>
              <a:t>, </a:t>
            </a:r>
            <a:r>
              <a:rPr lang="tr-TR" dirty="0" err="1" smtClean="0"/>
              <a:t>Libris</a:t>
            </a:r>
            <a:r>
              <a:rPr lang="tr-TR" dirty="0" smtClean="0"/>
              <a:t>, has </a:t>
            </a:r>
            <a:r>
              <a:rPr lang="tr-TR" dirty="0" err="1" smtClean="0"/>
              <a:t>developed</a:t>
            </a:r>
            <a:r>
              <a:rPr lang="tr-TR" dirty="0" smtClean="0"/>
              <a:t> </a:t>
            </a:r>
            <a:r>
              <a:rPr lang="tr-TR" dirty="0" err="1" smtClean="0"/>
              <a:t>the</a:t>
            </a:r>
            <a:r>
              <a:rPr lang="tr-TR" dirty="0" smtClean="0"/>
              <a:t> Express </a:t>
            </a:r>
            <a:r>
              <a:rPr lang="tr-TR" dirty="0" err="1" smtClean="0"/>
              <a:t>Lane</a:t>
            </a:r>
            <a:r>
              <a:rPr lang="tr-TR" dirty="0" smtClean="0"/>
              <a:t> Internet </a:t>
            </a:r>
            <a:r>
              <a:rPr lang="tr-TR" dirty="0" err="1" smtClean="0"/>
              <a:t>ordering</a:t>
            </a:r>
            <a:r>
              <a:rPr lang="tr-TR" dirty="0" smtClean="0"/>
              <a:t> </a:t>
            </a:r>
            <a:r>
              <a:rPr lang="tr-TR" dirty="0" err="1" smtClean="0"/>
              <a:t>solution</a:t>
            </a:r>
            <a:r>
              <a:rPr lang="tr-TR" dirty="0" smtClean="0"/>
              <a:t>.</a:t>
            </a:r>
            <a:endParaRPr lang="en-US" dirty="0"/>
          </a:p>
        </p:txBody>
      </p:sp>
      <p:sp>
        <p:nvSpPr>
          <p:cNvPr id="6" name="Metin kutusu 5"/>
          <p:cNvSpPr txBox="1"/>
          <p:nvPr/>
        </p:nvSpPr>
        <p:spPr>
          <a:xfrm>
            <a:off x="971600" y="5589240"/>
            <a:ext cx="7632848" cy="646331"/>
          </a:xfrm>
          <a:prstGeom prst="rect">
            <a:avLst/>
          </a:prstGeom>
          <a:noFill/>
        </p:spPr>
        <p:txBody>
          <a:bodyPr wrap="square" rtlCol="0">
            <a:spAutoFit/>
          </a:bodyPr>
          <a:lstStyle/>
          <a:p>
            <a:r>
              <a:rPr lang="tr-TR" dirty="0" err="1" smtClean="0"/>
              <a:t>It</a:t>
            </a:r>
            <a:r>
              <a:rPr lang="tr-TR" dirty="0" smtClean="0"/>
              <a:t> </a:t>
            </a:r>
            <a:r>
              <a:rPr lang="tr-TR" dirty="0" err="1" smtClean="0"/>
              <a:t>recommends</a:t>
            </a:r>
            <a:r>
              <a:rPr lang="tr-TR" dirty="0" smtClean="0"/>
              <a:t> a </a:t>
            </a:r>
            <a:r>
              <a:rPr lang="tr-TR" dirty="0" err="1" smtClean="0"/>
              <a:t>more</a:t>
            </a:r>
            <a:r>
              <a:rPr lang="tr-TR" dirty="0" smtClean="0"/>
              <a:t> </a:t>
            </a:r>
            <a:r>
              <a:rPr lang="tr-TR" dirty="0" err="1" smtClean="0"/>
              <a:t>detailed</a:t>
            </a:r>
            <a:r>
              <a:rPr lang="tr-TR" dirty="0" smtClean="0"/>
              <a:t> </a:t>
            </a:r>
            <a:r>
              <a:rPr lang="tr-TR" dirty="0" err="1" smtClean="0"/>
              <a:t>investigation</a:t>
            </a:r>
            <a:r>
              <a:rPr lang="tr-TR" dirty="0" smtClean="0"/>
              <a:t> of </a:t>
            </a:r>
            <a:r>
              <a:rPr lang="tr-TR" dirty="0" err="1" smtClean="0"/>
              <a:t>whether</a:t>
            </a:r>
            <a:r>
              <a:rPr lang="tr-TR" dirty="0" smtClean="0"/>
              <a:t> Express </a:t>
            </a:r>
            <a:r>
              <a:rPr lang="tr-TR" dirty="0" err="1" smtClean="0"/>
              <a:t>Lane</a:t>
            </a:r>
            <a:r>
              <a:rPr lang="tr-TR" dirty="0" smtClean="0"/>
              <a:t> </a:t>
            </a:r>
            <a:r>
              <a:rPr lang="tr-TR" dirty="0" err="1" smtClean="0"/>
              <a:t>meets</a:t>
            </a:r>
            <a:r>
              <a:rPr lang="tr-TR" dirty="0" smtClean="0"/>
              <a:t> </a:t>
            </a:r>
            <a:r>
              <a:rPr lang="tr-TR" dirty="0" err="1" smtClean="0"/>
              <a:t>the</a:t>
            </a:r>
            <a:r>
              <a:rPr lang="tr-TR" dirty="0" smtClean="0"/>
              <a:t> </a:t>
            </a:r>
            <a:r>
              <a:rPr lang="tr-TR" dirty="0" err="1" smtClean="0"/>
              <a:t>patentability</a:t>
            </a:r>
            <a:r>
              <a:rPr lang="tr-TR" dirty="0" smtClean="0"/>
              <a:t> </a:t>
            </a:r>
            <a:r>
              <a:rPr lang="tr-TR" dirty="0" err="1" smtClean="0"/>
              <a:t>requirements</a:t>
            </a:r>
            <a:r>
              <a:rPr lang="tr-TR" dirty="0" smtClean="0"/>
              <a:t> of </a:t>
            </a:r>
            <a:r>
              <a:rPr lang="tr-TR" dirty="0" err="1" smtClean="0"/>
              <a:t>novelty</a:t>
            </a:r>
            <a:r>
              <a:rPr lang="tr-TR" dirty="0" smtClean="0"/>
              <a:t> </a:t>
            </a:r>
            <a:r>
              <a:rPr lang="tr-TR" dirty="0" err="1" smtClean="0"/>
              <a:t>and</a:t>
            </a:r>
            <a:r>
              <a:rPr lang="tr-TR" dirty="0" smtClean="0"/>
              <a:t> </a:t>
            </a:r>
            <a:r>
              <a:rPr lang="tr-TR" dirty="0" err="1" smtClean="0"/>
              <a:t>non-obviousness</a:t>
            </a:r>
            <a:r>
              <a:rPr lang="tr-TR" dirty="0" smtClean="0"/>
              <a:t>.</a:t>
            </a:r>
            <a:endParaRPr lang="en-US" dirty="0"/>
          </a:p>
        </p:txBody>
      </p:sp>
    </p:spTree>
    <p:extLst>
      <p:ext uri="{BB962C8B-B14F-4D97-AF65-F5344CB8AC3E}">
        <p14:creationId xmlns:p14="http://schemas.microsoft.com/office/powerpoint/2010/main" val="10516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09040979"/>
              </p:ext>
            </p:extLst>
          </p:nvPr>
        </p:nvGraphicFramePr>
        <p:xfrm>
          <a:off x="251520" y="548680"/>
          <a:ext cx="8784976" cy="6192690"/>
        </p:xfrm>
        <a:graphic>
          <a:graphicData uri="http://schemas.openxmlformats.org/drawingml/2006/table">
            <a:tbl>
              <a:tblPr firstRow="1" bandRow="1">
                <a:tableStyleId>{5C22544A-7EE6-4342-B048-85BDC9FD1C3A}</a:tableStyleId>
              </a:tblPr>
              <a:tblGrid>
                <a:gridCol w="4392488"/>
                <a:gridCol w="4392488"/>
              </a:tblGrid>
              <a:tr h="817046">
                <a:tc>
                  <a:txBody>
                    <a:bodyPr/>
                    <a:lstStyle/>
                    <a:p>
                      <a:r>
                        <a:rPr lang="tr-TR" b="1" dirty="0" err="1" smtClean="0">
                          <a:solidFill>
                            <a:schemeClr val="tx1"/>
                          </a:solidFill>
                        </a:rPr>
                        <a:t>Establishing</a:t>
                      </a:r>
                      <a:r>
                        <a:rPr lang="tr-TR" b="1" dirty="0" smtClean="0">
                          <a:solidFill>
                            <a:schemeClr val="tx1"/>
                          </a:solidFill>
                        </a:rPr>
                        <a:t> </a:t>
                      </a:r>
                      <a:r>
                        <a:rPr lang="tr-TR" b="1" dirty="0" err="1" smtClean="0">
                          <a:solidFill>
                            <a:schemeClr val="tx1"/>
                          </a:solidFill>
                        </a:rPr>
                        <a:t>Sequence</a:t>
                      </a:r>
                      <a:endParaRPr lang="en-US" b="1" dirty="0">
                        <a:solidFill>
                          <a:schemeClr val="tx1"/>
                        </a:solidFill>
                      </a:endParaRPr>
                    </a:p>
                  </a:txBody>
                  <a:tcPr/>
                </a:tc>
                <a:tc>
                  <a:txBody>
                    <a:bodyPr/>
                    <a:lstStyle/>
                    <a:p>
                      <a:r>
                        <a:rPr lang="tr-TR" b="0" dirty="0" smtClean="0">
                          <a:solidFill>
                            <a:schemeClr val="tx1"/>
                          </a:solidFill>
                        </a:rPr>
                        <a:t>As a </a:t>
                      </a:r>
                      <a:r>
                        <a:rPr lang="tr-TR" b="0" dirty="0" err="1" smtClean="0">
                          <a:solidFill>
                            <a:schemeClr val="tx1"/>
                          </a:solidFill>
                        </a:rPr>
                        <a:t>next</a:t>
                      </a:r>
                      <a:r>
                        <a:rPr lang="tr-TR" b="0" dirty="0" smtClean="0">
                          <a:solidFill>
                            <a:schemeClr val="tx1"/>
                          </a:solidFill>
                        </a:rPr>
                        <a:t> step, </a:t>
                      </a:r>
                      <a:r>
                        <a:rPr lang="tr-TR" b="0" dirty="0" err="1" smtClean="0">
                          <a:solidFill>
                            <a:schemeClr val="tx1"/>
                          </a:solidFill>
                        </a:rPr>
                        <a:t>finally</a:t>
                      </a:r>
                      <a:r>
                        <a:rPr lang="tr-TR" b="0" dirty="0" smtClean="0">
                          <a:solidFill>
                            <a:schemeClr val="tx1"/>
                          </a:solidFill>
                        </a:rPr>
                        <a:t>, </a:t>
                      </a:r>
                      <a:r>
                        <a:rPr lang="tr-TR" b="0" dirty="0" err="1" smtClean="0">
                          <a:solidFill>
                            <a:schemeClr val="tx1"/>
                          </a:solidFill>
                        </a:rPr>
                        <a:t>first</a:t>
                      </a:r>
                      <a:r>
                        <a:rPr lang="tr-TR" b="0" baseline="0" dirty="0" smtClean="0">
                          <a:solidFill>
                            <a:schemeClr val="tx1"/>
                          </a:solidFill>
                        </a:rPr>
                        <a:t> of </a:t>
                      </a:r>
                      <a:r>
                        <a:rPr lang="tr-TR" b="0" baseline="0" dirty="0" err="1" smtClean="0">
                          <a:solidFill>
                            <a:schemeClr val="tx1"/>
                          </a:solidFill>
                        </a:rPr>
                        <a:t>all</a:t>
                      </a:r>
                      <a:r>
                        <a:rPr lang="tr-TR" b="0" baseline="0" dirty="0" smtClean="0">
                          <a:solidFill>
                            <a:schemeClr val="tx1"/>
                          </a:solidFill>
                        </a:rPr>
                        <a:t>, </a:t>
                      </a:r>
                      <a:r>
                        <a:rPr lang="tr-TR" b="0" baseline="0" dirty="0" err="1" smtClean="0">
                          <a:solidFill>
                            <a:schemeClr val="tx1"/>
                          </a:solidFill>
                        </a:rPr>
                        <a:t>secondly</a:t>
                      </a:r>
                      <a:r>
                        <a:rPr lang="tr-TR" b="0" baseline="0" dirty="0" smtClean="0">
                          <a:solidFill>
                            <a:schemeClr val="tx1"/>
                          </a:solidFill>
                        </a:rPr>
                        <a:t>, </a:t>
                      </a:r>
                      <a:r>
                        <a:rPr lang="tr-TR" b="0" baseline="0" dirty="0" err="1" smtClean="0">
                          <a:solidFill>
                            <a:schemeClr val="tx1"/>
                          </a:solidFill>
                        </a:rPr>
                        <a:t>to</a:t>
                      </a:r>
                      <a:r>
                        <a:rPr lang="tr-TR" b="0" baseline="0" dirty="0" smtClean="0">
                          <a:solidFill>
                            <a:schemeClr val="tx1"/>
                          </a:solidFill>
                        </a:rPr>
                        <a:t> </a:t>
                      </a:r>
                      <a:r>
                        <a:rPr lang="tr-TR" b="0" baseline="0" dirty="0" err="1" smtClean="0">
                          <a:solidFill>
                            <a:schemeClr val="tx1"/>
                          </a:solidFill>
                        </a:rPr>
                        <a:t>begin</a:t>
                      </a:r>
                      <a:r>
                        <a:rPr lang="tr-TR" b="0" baseline="0" dirty="0" smtClean="0">
                          <a:solidFill>
                            <a:schemeClr val="tx1"/>
                          </a:solidFill>
                        </a:rPr>
                        <a:t> </a:t>
                      </a:r>
                      <a:r>
                        <a:rPr lang="tr-TR" b="0" baseline="0" dirty="0" err="1" smtClean="0">
                          <a:solidFill>
                            <a:schemeClr val="tx1"/>
                          </a:solidFill>
                        </a:rPr>
                        <a:t>with</a:t>
                      </a:r>
                      <a:endParaRPr lang="en-US" b="0" dirty="0">
                        <a:solidFill>
                          <a:schemeClr val="tx1"/>
                        </a:solidFill>
                      </a:endParaRPr>
                    </a:p>
                  </a:txBody>
                  <a:tcPr/>
                </a:tc>
              </a:tr>
              <a:tr h="817046">
                <a:tc>
                  <a:txBody>
                    <a:bodyPr/>
                    <a:lstStyle/>
                    <a:p>
                      <a:r>
                        <a:rPr lang="tr-TR" b="1" dirty="0" err="1" smtClean="0">
                          <a:solidFill>
                            <a:schemeClr val="tx1"/>
                          </a:solidFill>
                        </a:rPr>
                        <a:t>Expanding</a:t>
                      </a:r>
                      <a:r>
                        <a:rPr lang="tr-TR" b="1" dirty="0" smtClean="0">
                          <a:solidFill>
                            <a:schemeClr val="tx1"/>
                          </a:solidFill>
                        </a:rPr>
                        <a:t> on a </a:t>
                      </a:r>
                      <a:r>
                        <a:rPr lang="tr-TR" b="1" dirty="0" err="1" smtClean="0">
                          <a:solidFill>
                            <a:schemeClr val="tx1"/>
                          </a:solidFill>
                        </a:rPr>
                        <a:t>point</a:t>
                      </a:r>
                      <a:endParaRPr lang="en-US" b="1" dirty="0">
                        <a:solidFill>
                          <a:schemeClr val="tx1"/>
                        </a:solidFill>
                      </a:endParaRPr>
                    </a:p>
                  </a:txBody>
                  <a:tcPr/>
                </a:tc>
                <a:tc>
                  <a:txBody>
                    <a:bodyPr/>
                    <a:lstStyle/>
                    <a:p>
                      <a:r>
                        <a:rPr lang="tr-TR" dirty="0" err="1" smtClean="0">
                          <a:solidFill>
                            <a:schemeClr val="tx1"/>
                          </a:solidFill>
                        </a:rPr>
                        <a:t>Besides</a:t>
                      </a:r>
                      <a:r>
                        <a:rPr lang="tr-TR" dirty="0" smtClean="0">
                          <a:solidFill>
                            <a:schemeClr val="tx1"/>
                          </a:solidFill>
                        </a:rPr>
                        <a:t>, in </a:t>
                      </a:r>
                      <a:r>
                        <a:rPr lang="tr-TR" dirty="0" err="1" smtClean="0">
                          <a:solidFill>
                            <a:schemeClr val="tx1"/>
                          </a:solidFill>
                        </a:rPr>
                        <a:t>addition</a:t>
                      </a:r>
                      <a:r>
                        <a:rPr lang="tr-TR" dirty="0" smtClean="0">
                          <a:solidFill>
                            <a:schemeClr val="tx1"/>
                          </a:solidFill>
                        </a:rPr>
                        <a:t>, </a:t>
                      </a:r>
                      <a:r>
                        <a:rPr lang="tr-TR" dirty="0" err="1" smtClean="0">
                          <a:solidFill>
                            <a:schemeClr val="tx1"/>
                          </a:solidFill>
                        </a:rPr>
                        <a:t>furthermore</a:t>
                      </a:r>
                      <a:r>
                        <a:rPr lang="tr-TR" dirty="0" smtClean="0">
                          <a:solidFill>
                            <a:schemeClr val="tx1"/>
                          </a:solidFill>
                        </a:rPr>
                        <a:t>, </a:t>
                      </a:r>
                      <a:r>
                        <a:rPr lang="tr-TR" dirty="0" err="1" smtClean="0">
                          <a:solidFill>
                            <a:schemeClr val="tx1"/>
                          </a:solidFill>
                        </a:rPr>
                        <a:t>moreover</a:t>
                      </a:r>
                      <a:endParaRPr lang="en-US" dirty="0">
                        <a:solidFill>
                          <a:schemeClr val="tx1"/>
                        </a:solidFill>
                      </a:endParaRPr>
                    </a:p>
                  </a:txBody>
                  <a:tcPr/>
                </a:tc>
              </a:tr>
              <a:tr h="817046">
                <a:tc>
                  <a:txBody>
                    <a:bodyPr/>
                    <a:lstStyle/>
                    <a:p>
                      <a:r>
                        <a:rPr lang="tr-TR" b="1" dirty="0" err="1" smtClean="0">
                          <a:solidFill>
                            <a:schemeClr val="tx1"/>
                          </a:solidFill>
                        </a:rPr>
                        <a:t>Contrasting</a:t>
                      </a:r>
                      <a:endParaRPr lang="en-US" b="1" dirty="0">
                        <a:solidFill>
                          <a:schemeClr val="tx1"/>
                        </a:solidFill>
                      </a:endParaRPr>
                    </a:p>
                  </a:txBody>
                  <a:tcPr/>
                </a:tc>
                <a:tc>
                  <a:txBody>
                    <a:bodyPr/>
                    <a:lstStyle/>
                    <a:p>
                      <a:r>
                        <a:rPr lang="tr-TR" dirty="0" err="1" smtClean="0">
                          <a:solidFill>
                            <a:schemeClr val="tx1"/>
                          </a:solidFill>
                        </a:rPr>
                        <a:t>In</a:t>
                      </a:r>
                      <a:r>
                        <a:rPr lang="tr-TR" baseline="0" dirty="0" smtClean="0">
                          <a:solidFill>
                            <a:schemeClr val="tx1"/>
                          </a:solidFill>
                        </a:rPr>
                        <a:t> </a:t>
                      </a:r>
                      <a:r>
                        <a:rPr lang="tr-TR" baseline="0" dirty="0" err="1" smtClean="0">
                          <a:solidFill>
                            <a:schemeClr val="tx1"/>
                          </a:solidFill>
                        </a:rPr>
                        <a:t>contrast</a:t>
                      </a:r>
                      <a:r>
                        <a:rPr lang="tr-TR" baseline="0" dirty="0" smtClean="0">
                          <a:solidFill>
                            <a:schemeClr val="tx1"/>
                          </a:solidFill>
                        </a:rPr>
                        <a:t>, on </a:t>
                      </a:r>
                      <a:r>
                        <a:rPr lang="tr-TR" baseline="0" dirty="0" err="1" smtClean="0">
                          <a:solidFill>
                            <a:schemeClr val="tx1"/>
                          </a:solidFill>
                        </a:rPr>
                        <a:t>the</a:t>
                      </a:r>
                      <a:r>
                        <a:rPr lang="tr-TR" baseline="0" dirty="0" smtClean="0">
                          <a:solidFill>
                            <a:schemeClr val="tx1"/>
                          </a:solidFill>
                        </a:rPr>
                        <a:t> </a:t>
                      </a:r>
                      <a:r>
                        <a:rPr lang="tr-TR" baseline="0" dirty="0" err="1" smtClean="0">
                          <a:solidFill>
                            <a:schemeClr val="tx1"/>
                          </a:solidFill>
                        </a:rPr>
                        <a:t>other</a:t>
                      </a:r>
                      <a:r>
                        <a:rPr lang="tr-TR" baseline="0" dirty="0" smtClean="0">
                          <a:solidFill>
                            <a:schemeClr val="tx1"/>
                          </a:solidFill>
                        </a:rPr>
                        <a:t> </a:t>
                      </a:r>
                      <a:r>
                        <a:rPr lang="tr-TR" baseline="0" dirty="0" err="1" smtClean="0">
                          <a:solidFill>
                            <a:schemeClr val="tx1"/>
                          </a:solidFill>
                        </a:rPr>
                        <a:t>hand</a:t>
                      </a:r>
                      <a:r>
                        <a:rPr lang="tr-TR" baseline="0" dirty="0" smtClean="0">
                          <a:solidFill>
                            <a:schemeClr val="tx1"/>
                          </a:solidFill>
                        </a:rPr>
                        <a:t>, </a:t>
                      </a:r>
                      <a:r>
                        <a:rPr lang="tr-TR" baseline="0" dirty="0" err="1" smtClean="0">
                          <a:solidFill>
                            <a:schemeClr val="tx1"/>
                          </a:solidFill>
                        </a:rPr>
                        <a:t>howevever</a:t>
                      </a:r>
                      <a:r>
                        <a:rPr lang="tr-TR" baseline="0" dirty="0" smtClean="0">
                          <a:solidFill>
                            <a:schemeClr val="tx1"/>
                          </a:solidFill>
                        </a:rPr>
                        <a:t>, </a:t>
                      </a:r>
                      <a:r>
                        <a:rPr lang="tr-TR" baseline="0" dirty="0" err="1" smtClean="0">
                          <a:solidFill>
                            <a:schemeClr val="tx1"/>
                          </a:solidFill>
                        </a:rPr>
                        <a:t>alternatively</a:t>
                      </a:r>
                      <a:endParaRPr lang="en-US" dirty="0">
                        <a:solidFill>
                          <a:schemeClr val="tx1"/>
                        </a:solidFill>
                      </a:endParaRPr>
                    </a:p>
                  </a:txBody>
                  <a:tcPr/>
                </a:tc>
              </a:tr>
              <a:tr h="817046">
                <a:tc>
                  <a:txBody>
                    <a:bodyPr/>
                    <a:lstStyle/>
                    <a:p>
                      <a:r>
                        <a:rPr lang="tr-TR" b="1" dirty="0" err="1" smtClean="0">
                          <a:solidFill>
                            <a:schemeClr val="tx1"/>
                          </a:solidFill>
                        </a:rPr>
                        <a:t>Referring</a:t>
                      </a:r>
                      <a:r>
                        <a:rPr lang="tr-TR" b="1" baseline="0" dirty="0" smtClean="0">
                          <a:solidFill>
                            <a:schemeClr val="tx1"/>
                          </a:solidFill>
                        </a:rPr>
                        <a:t> </a:t>
                      </a:r>
                      <a:r>
                        <a:rPr lang="tr-TR" b="1" baseline="0" dirty="0" err="1" smtClean="0">
                          <a:solidFill>
                            <a:schemeClr val="tx1"/>
                          </a:solidFill>
                        </a:rPr>
                        <a:t>to</a:t>
                      </a:r>
                      <a:r>
                        <a:rPr lang="tr-TR" b="1" baseline="0" dirty="0" smtClean="0">
                          <a:solidFill>
                            <a:schemeClr val="tx1"/>
                          </a:solidFill>
                        </a:rPr>
                        <a:t> </a:t>
                      </a:r>
                      <a:r>
                        <a:rPr lang="tr-TR" b="1" baseline="0" dirty="0" err="1" smtClean="0">
                          <a:solidFill>
                            <a:schemeClr val="tx1"/>
                          </a:solidFill>
                        </a:rPr>
                        <a:t>the</a:t>
                      </a:r>
                      <a:r>
                        <a:rPr lang="tr-TR" b="1" baseline="0" dirty="0" smtClean="0">
                          <a:solidFill>
                            <a:schemeClr val="tx1"/>
                          </a:solidFill>
                        </a:rPr>
                        <a:t> </a:t>
                      </a:r>
                      <a:r>
                        <a:rPr lang="tr-TR" b="1" baseline="0" dirty="0" err="1" smtClean="0">
                          <a:solidFill>
                            <a:schemeClr val="tx1"/>
                          </a:solidFill>
                        </a:rPr>
                        <a:t>past</a:t>
                      </a:r>
                      <a:endParaRPr lang="en-US" b="1" dirty="0">
                        <a:solidFill>
                          <a:schemeClr val="tx1"/>
                        </a:solidFill>
                      </a:endParaRPr>
                    </a:p>
                  </a:txBody>
                  <a:tcPr/>
                </a:tc>
                <a:tc>
                  <a:txBody>
                    <a:bodyPr/>
                    <a:lstStyle/>
                    <a:p>
                      <a:r>
                        <a:rPr lang="tr-TR" dirty="0" err="1" smtClean="0">
                          <a:solidFill>
                            <a:schemeClr val="tx1"/>
                          </a:solidFill>
                        </a:rPr>
                        <a:t>Formerly</a:t>
                      </a:r>
                      <a:r>
                        <a:rPr lang="tr-TR" dirty="0" smtClean="0">
                          <a:solidFill>
                            <a:schemeClr val="tx1"/>
                          </a:solidFill>
                        </a:rPr>
                        <a:t>, </a:t>
                      </a:r>
                      <a:r>
                        <a:rPr lang="tr-TR" dirty="0" err="1" smtClean="0">
                          <a:solidFill>
                            <a:schemeClr val="tx1"/>
                          </a:solidFill>
                        </a:rPr>
                        <a:t>previously</a:t>
                      </a:r>
                      <a:r>
                        <a:rPr lang="tr-TR" dirty="0" smtClean="0">
                          <a:solidFill>
                            <a:schemeClr val="tx1"/>
                          </a:solidFill>
                        </a:rPr>
                        <a:t>,</a:t>
                      </a:r>
                      <a:r>
                        <a:rPr lang="tr-TR" baseline="0" dirty="0" smtClean="0">
                          <a:solidFill>
                            <a:schemeClr val="tx1"/>
                          </a:solidFill>
                        </a:rPr>
                        <a:t> </a:t>
                      </a:r>
                      <a:r>
                        <a:rPr lang="tr-TR" baseline="0" dirty="0" err="1" smtClean="0">
                          <a:solidFill>
                            <a:schemeClr val="tx1"/>
                          </a:solidFill>
                        </a:rPr>
                        <a:t>traditionally</a:t>
                      </a:r>
                      <a:r>
                        <a:rPr lang="tr-TR" baseline="0" dirty="0" smtClean="0">
                          <a:solidFill>
                            <a:schemeClr val="tx1"/>
                          </a:solidFill>
                        </a:rPr>
                        <a:t>, </a:t>
                      </a:r>
                      <a:r>
                        <a:rPr lang="tr-TR" baseline="0" dirty="0" err="1" smtClean="0">
                          <a:solidFill>
                            <a:schemeClr val="tx1"/>
                          </a:solidFill>
                        </a:rPr>
                        <a:t>historically</a:t>
                      </a:r>
                      <a:r>
                        <a:rPr lang="tr-TR" baseline="0" dirty="0" smtClean="0">
                          <a:solidFill>
                            <a:schemeClr val="tx1"/>
                          </a:solidFill>
                        </a:rPr>
                        <a:t>, </a:t>
                      </a:r>
                      <a:r>
                        <a:rPr lang="tr-TR" baseline="0" dirty="0" err="1" smtClean="0">
                          <a:solidFill>
                            <a:schemeClr val="tx1"/>
                          </a:solidFill>
                        </a:rPr>
                        <a:t>initially</a:t>
                      </a:r>
                      <a:endParaRPr lang="en-US" dirty="0">
                        <a:solidFill>
                          <a:schemeClr val="tx1"/>
                        </a:solidFill>
                      </a:endParaRPr>
                    </a:p>
                  </a:txBody>
                  <a:tcPr/>
                </a:tc>
              </a:tr>
              <a:tr h="817046">
                <a:tc>
                  <a:txBody>
                    <a:bodyPr/>
                    <a:lstStyle/>
                    <a:p>
                      <a:r>
                        <a:rPr lang="tr-TR" b="1" dirty="0" err="1" smtClean="0">
                          <a:solidFill>
                            <a:schemeClr val="tx1"/>
                          </a:solidFill>
                        </a:rPr>
                        <a:t>Drawing</a:t>
                      </a:r>
                      <a:r>
                        <a:rPr lang="tr-TR" b="1" dirty="0" smtClean="0">
                          <a:solidFill>
                            <a:schemeClr val="tx1"/>
                          </a:solidFill>
                        </a:rPr>
                        <a:t> a </a:t>
                      </a:r>
                      <a:r>
                        <a:rPr lang="tr-TR" b="1" dirty="0" err="1" smtClean="0">
                          <a:solidFill>
                            <a:schemeClr val="tx1"/>
                          </a:solidFill>
                        </a:rPr>
                        <a:t>conclusion</a:t>
                      </a:r>
                      <a:endParaRPr lang="en-US" b="1" dirty="0">
                        <a:solidFill>
                          <a:schemeClr val="tx1"/>
                        </a:solidFill>
                      </a:endParaRPr>
                    </a:p>
                  </a:txBody>
                  <a:tcPr/>
                </a:tc>
                <a:tc>
                  <a:txBody>
                    <a:bodyPr/>
                    <a:lstStyle/>
                    <a:p>
                      <a:r>
                        <a:rPr lang="tr-TR" dirty="0" smtClean="0">
                          <a:solidFill>
                            <a:schemeClr val="tx1"/>
                          </a:solidFill>
                        </a:rPr>
                        <a:t>As a </a:t>
                      </a:r>
                      <a:r>
                        <a:rPr lang="tr-TR" dirty="0" err="1" smtClean="0">
                          <a:solidFill>
                            <a:schemeClr val="tx1"/>
                          </a:solidFill>
                        </a:rPr>
                        <a:t>consequence</a:t>
                      </a:r>
                      <a:r>
                        <a:rPr lang="tr-TR" dirty="0" smtClean="0">
                          <a:solidFill>
                            <a:schemeClr val="tx1"/>
                          </a:solidFill>
                        </a:rPr>
                        <a:t>, </a:t>
                      </a:r>
                      <a:r>
                        <a:rPr lang="tr-TR" dirty="0" err="1" smtClean="0">
                          <a:solidFill>
                            <a:schemeClr val="tx1"/>
                          </a:solidFill>
                        </a:rPr>
                        <a:t>therefore</a:t>
                      </a:r>
                      <a:r>
                        <a:rPr lang="tr-TR" dirty="0" smtClean="0">
                          <a:solidFill>
                            <a:schemeClr val="tx1"/>
                          </a:solidFill>
                        </a:rPr>
                        <a:t>, </a:t>
                      </a:r>
                      <a:r>
                        <a:rPr lang="tr-TR" dirty="0" err="1" smtClean="0">
                          <a:solidFill>
                            <a:schemeClr val="tx1"/>
                          </a:solidFill>
                        </a:rPr>
                        <a:t>thus</a:t>
                      </a:r>
                      <a:r>
                        <a:rPr lang="tr-TR" dirty="0" smtClean="0">
                          <a:solidFill>
                            <a:schemeClr val="tx1"/>
                          </a:solidFill>
                        </a:rPr>
                        <a:t>,</a:t>
                      </a:r>
                      <a:r>
                        <a:rPr lang="tr-TR" baseline="0" dirty="0" smtClean="0">
                          <a:solidFill>
                            <a:schemeClr val="tx1"/>
                          </a:solidFill>
                        </a:rPr>
                        <a:t> </a:t>
                      </a:r>
                      <a:r>
                        <a:rPr lang="tr-TR" baseline="0" dirty="0" err="1" smtClean="0">
                          <a:solidFill>
                            <a:schemeClr val="tx1"/>
                          </a:solidFill>
                        </a:rPr>
                        <a:t>accordingly</a:t>
                      </a:r>
                      <a:r>
                        <a:rPr lang="tr-TR" baseline="0" dirty="0" smtClean="0">
                          <a:solidFill>
                            <a:schemeClr val="tx1"/>
                          </a:solidFill>
                        </a:rPr>
                        <a:t>, </a:t>
                      </a:r>
                      <a:r>
                        <a:rPr lang="tr-TR" baseline="0" dirty="0" err="1" smtClean="0">
                          <a:solidFill>
                            <a:schemeClr val="tx1"/>
                          </a:solidFill>
                        </a:rPr>
                        <a:t>consequently</a:t>
                      </a:r>
                      <a:r>
                        <a:rPr lang="tr-TR" baseline="0" dirty="0" smtClean="0">
                          <a:solidFill>
                            <a:schemeClr val="tx1"/>
                          </a:solidFill>
                        </a:rPr>
                        <a:t>, as a </a:t>
                      </a:r>
                      <a:r>
                        <a:rPr lang="tr-TR" baseline="0" dirty="0" err="1" smtClean="0">
                          <a:solidFill>
                            <a:schemeClr val="tx1"/>
                          </a:solidFill>
                        </a:rPr>
                        <a:t>result</a:t>
                      </a:r>
                      <a:endParaRPr lang="en-US" dirty="0">
                        <a:solidFill>
                          <a:schemeClr val="tx1"/>
                        </a:solidFill>
                      </a:endParaRPr>
                    </a:p>
                  </a:txBody>
                  <a:tcPr/>
                </a:tc>
              </a:tr>
              <a:tr h="817046">
                <a:tc>
                  <a:txBody>
                    <a:bodyPr/>
                    <a:lstStyle/>
                    <a:p>
                      <a:r>
                        <a:rPr lang="tr-TR" b="1" dirty="0" err="1" smtClean="0">
                          <a:solidFill>
                            <a:schemeClr val="tx1"/>
                          </a:solidFill>
                        </a:rPr>
                        <a:t>Emphasising</a:t>
                      </a:r>
                      <a:endParaRPr lang="en-US" b="1" dirty="0">
                        <a:solidFill>
                          <a:schemeClr val="tx1"/>
                        </a:solidFill>
                      </a:endParaRPr>
                    </a:p>
                  </a:txBody>
                  <a:tcPr/>
                </a:tc>
                <a:tc>
                  <a:txBody>
                    <a:bodyPr/>
                    <a:lstStyle/>
                    <a:p>
                      <a:r>
                        <a:rPr lang="tr-TR" dirty="0" err="1" smtClean="0">
                          <a:solidFill>
                            <a:schemeClr val="tx1"/>
                          </a:solidFill>
                        </a:rPr>
                        <a:t>In</a:t>
                      </a:r>
                      <a:r>
                        <a:rPr lang="tr-TR" dirty="0" smtClean="0">
                          <a:solidFill>
                            <a:schemeClr val="tx1"/>
                          </a:solidFill>
                        </a:rPr>
                        <a:t> </a:t>
                      </a:r>
                      <a:r>
                        <a:rPr lang="tr-TR" dirty="0" err="1" smtClean="0">
                          <a:solidFill>
                            <a:schemeClr val="tx1"/>
                          </a:solidFill>
                        </a:rPr>
                        <a:t>fact</a:t>
                      </a:r>
                      <a:r>
                        <a:rPr lang="tr-TR" dirty="0" smtClean="0">
                          <a:solidFill>
                            <a:schemeClr val="tx1"/>
                          </a:solidFill>
                        </a:rPr>
                        <a:t>, in </a:t>
                      </a:r>
                      <a:r>
                        <a:rPr lang="tr-TR" dirty="0" err="1" smtClean="0">
                          <a:solidFill>
                            <a:schemeClr val="tx1"/>
                          </a:solidFill>
                        </a:rPr>
                        <a:t>particular</a:t>
                      </a:r>
                      <a:r>
                        <a:rPr lang="tr-TR" dirty="0" smtClean="0">
                          <a:solidFill>
                            <a:schemeClr val="tx1"/>
                          </a:solidFill>
                        </a:rPr>
                        <a:t>, of </a:t>
                      </a:r>
                      <a:r>
                        <a:rPr lang="tr-TR" dirty="0" err="1" smtClean="0">
                          <a:solidFill>
                            <a:schemeClr val="tx1"/>
                          </a:solidFill>
                        </a:rPr>
                        <a:t>course</a:t>
                      </a:r>
                      <a:r>
                        <a:rPr lang="tr-TR" dirty="0" smtClean="0">
                          <a:solidFill>
                            <a:schemeClr val="tx1"/>
                          </a:solidFill>
                        </a:rPr>
                        <a:t>, </a:t>
                      </a:r>
                      <a:r>
                        <a:rPr lang="tr-TR" dirty="0" err="1" smtClean="0">
                          <a:solidFill>
                            <a:schemeClr val="tx1"/>
                          </a:solidFill>
                        </a:rPr>
                        <a:t>clearly</a:t>
                      </a:r>
                      <a:r>
                        <a:rPr lang="tr-TR" dirty="0" smtClean="0">
                          <a:solidFill>
                            <a:schemeClr val="tx1"/>
                          </a:solidFill>
                        </a:rPr>
                        <a:t>, </a:t>
                      </a:r>
                      <a:r>
                        <a:rPr lang="tr-TR" dirty="0" err="1" smtClean="0">
                          <a:solidFill>
                            <a:schemeClr val="tx1"/>
                          </a:solidFill>
                        </a:rPr>
                        <a:t>notably</a:t>
                      </a:r>
                      <a:r>
                        <a:rPr lang="tr-TR" dirty="0" smtClean="0">
                          <a:solidFill>
                            <a:schemeClr val="tx1"/>
                          </a:solidFill>
                        </a:rPr>
                        <a:t>, </a:t>
                      </a:r>
                      <a:r>
                        <a:rPr lang="tr-TR" dirty="0" err="1" smtClean="0">
                          <a:solidFill>
                            <a:schemeClr val="tx1"/>
                          </a:solidFill>
                        </a:rPr>
                        <a:t>ultimately</a:t>
                      </a:r>
                      <a:r>
                        <a:rPr lang="tr-TR" dirty="0" smtClean="0">
                          <a:solidFill>
                            <a:schemeClr val="tx1"/>
                          </a:solidFill>
                        </a:rPr>
                        <a:t>,</a:t>
                      </a:r>
                      <a:r>
                        <a:rPr lang="tr-TR" baseline="0" dirty="0" smtClean="0">
                          <a:solidFill>
                            <a:schemeClr val="tx1"/>
                          </a:solidFill>
                        </a:rPr>
                        <a:t> </a:t>
                      </a:r>
                      <a:r>
                        <a:rPr lang="tr-TR" baseline="0" dirty="0" err="1" smtClean="0">
                          <a:solidFill>
                            <a:schemeClr val="tx1"/>
                          </a:solidFill>
                        </a:rPr>
                        <a:t>indeed</a:t>
                      </a:r>
                      <a:endParaRPr lang="en-US" dirty="0">
                        <a:solidFill>
                          <a:schemeClr val="tx1"/>
                        </a:solidFill>
                      </a:endParaRPr>
                    </a:p>
                  </a:txBody>
                  <a:tcPr/>
                </a:tc>
              </a:tr>
              <a:tr h="473368">
                <a:tc>
                  <a:txBody>
                    <a:bodyPr/>
                    <a:lstStyle/>
                    <a:p>
                      <a:r>
                        <a:rPr lang="tr-TR" b="1" dirty="0" err="1" smtClean="0">
                          <a:solidFill>
                            <a:schemeClr val="tx1"/>
                          </a:solidFill>
                        </a:rPr>
                        <a:t>Giving</a:t>
                      </a:r>
                      <a:r>
                        <a:rPr lang="tr-TR" b="1" baseline="0" dirty="0" smtClean="0">
                          <a:solidFill>
                            <a:schemeClr val="tx1"/>
                          </a:solidFill>
                        </a:rPr>
                        <a:t> an </a:t>
                      </a:r>
                      <a:r>
                        <a:rPr lang="tr-TR" b="1" baseline="0" dirty="0" err="1" smtClean="0">
                          <a:solidFill>
                            <a:schemeClr val="tx1"/>
                          </a:solidFill>
                        </a:rPr>
                        <a:t>example</a:t>
                      </a:r>
                      <a:endParaRPr lang="en-US" b="1" dirty="0">
                        <a:solidFill>
                          <a:schemeClr val="tx1"/>
                        </a:solidFill>
                      </a:endParaRPr>
                    </a:p>
                  </a:txBody>
                  <a:tcPr/>
                </a:tc>
                <a:tc>
                  <a:txBody>
                    <a:bodyPr/>
                    <a:lstStyle/>
                    <a:p>
                      <a:r>
                        <a:rPr lang="tr-TR" dirty="0" err="1" smtClean="0">
                          <a:solidFill>
                            <a:schemeClr val="tx1"/>
                          </a:solidFill>
                        </a:rPr>
                        <a:t>For</a:t>
                      </a:r>
                      <a:r>
                        <a:rPr lang="tr-TR" dirty="0" smtClean="0">
                          <a:solidFill>
                            <a:schemeClr val="tx1"/>
                          </a:solidFill>
                        </a:rPr>
                        <a:t> </a:t>
                      </a:r>
                      <a:r>
                        <a:rPr lang="tr-TR" dirty="0" err="1" smtClean="0">
                          <a:solidFill>
                            <a:schemeClr val="tx1"/>
                          </a:solidFill>
                        </a:rPr>
                        <a:t>example</a:t>
                      </a:r>
                      <a:r>
                        <a:rPr lang="tr-TR" dirty="0" smtClean="0">
                          <a:solidFill>
                            <a:schemeClr val="tx1"/>
                          </a:solidFill>
                        </a:rPr>
                        <a:t>,</a:t>
                      </a:r>
                      <a:r>
                        <a:rPr lang="tr-TR" baseline="0" dirty="0" smtClean="0">
                          <a:solidFill>
                            <a:schemeClr val="tx1"/>
                          </a:solidFill>
                        </a:rPr>
                        <a:t> </a:t>
                      </a:r>
                      <a:r>
                        <a:rPr lang="tr-TR" baseline="0" dirty="0" err="1" smtClean="0">
                          <a:solidFill>
                            <a:schemeClr val="tx1"/>
                          </a:solidFill>
                        </a:rPr>
                        <a:t>for</a:t>
                      </a:r>
                      <a:r>
                        <a:rPr lang="tr-TR" baseline="0" dirty="0" smtClean="0">
                          <a:solidFill>
                            <a:schemeClr val="tx1"/>
                          </a:solidFill>
                        </a:rPr>
                        <a:t> </a:t>
                      </a:r>
                      <a:r>
                        <a:rPr lang="tr-TR" baseline="0" dirty="0" err="1" smtClean="0">
                          <a:solidFill>
                            <a:schemeClr val="tx1"/>
                          </a:solidFill>
                        </a:rPr>
                        <a:t>instance</a:t>
                      </a:r>
                      <a:r>
                        <a:rPr lang="tr-TR" baseline="0" dirty="0" smtClean="0">
                          <a:solidFill>
                            <a:schemeClr val="tx1"/>
                          </a:solidFill>
                        </a:rPr>
                        <a:t>, </a:t>
                      </a:r>
                      <a:r>
                        <a:rPr lang="tr-TR" baseline="0" dirty="0" err="1" smtClean="0">
                          <a:solidFill>
                            <a:schemeClr val="tx1"/>
                          </a:solidFill>
                        </a:rPr>
                        <a:t>specifically</a:t>
                      </a:r>
                      <a:endParaRPr lang="en-US" dirty="0">
                        <a:solidFill>
                          <a:schemeClr val="tx1"/>
                        </a:solidFill>
                      </a:endParaRPr>
                    </a:p>
                  </a:txBody>
                  <a:tcPr/>
                </a:tc>
              </a:tr>
              <a:tr h="817046">
                <a:tc>
                  <a:txBody>
                    <a:bodyPr/>
                    <a:lstStyle/>
                    <a:p>
                      <a:r>
                        <a:rPr lang="tr-TR" b="1" dirty="0" err="1" smtClean="0">
                          <a:solidFill>
                            <a:schemeClr val="tx1"/>
                          </a:solidFill>
                        </a:rPr>
                        <a:t>Summarising</a:t>
                      </a:r>
                      <a:endParaRPr lang="en-US" b="1" dirty="0">
                        <a:solidFill>
                          <a:schemeClr val="tx1"/>
                        </a:solidFill>
                      </a:endParaRPr>
                    </a:p>
                  </a:txBody>
                  <a:tcPr/>
                </a:tc>
                <a:tc>
                  <a:txBody>
                    <a:bodyPr/>
                    <a:lstStyle/>
                    <a:p>
                      <a:r>
                        <a:rPr lang="tr-TR" dirty="0" err="1" smtClean="0">
                          <a:solidFill>
                            <a:schemeClr val="tx1"/>
                          </a:solidFill>
                        </a:rPr>
                        <a:t>In</a:t>
                      </a:r>
                      <a:r>
                        <a:rPr lang="tr-TR" dirty="0" smtClean="0">
                          <a:solidFill>
                            <a:schemeClr val="tx1"/>
                          </a:solidFill>
                        </a:rPr>
                        <a:t> </a:t>
                      </a:r>
                      <a:r>
                        <a:rPr lang="tr-TR" dirty="0" err="1" smtClean="0">
                          <a:solidFill>
                            <a:schemeClr val="tx1"/>
                          </a:solidFill>
                        </a:rPr>
                        <a:t>short</a:t>
                      </a:r>
                      <a:r>
                        <a:rPr lang="tr-TR" dirty="0" smtClean="0">
                          <a:solidFill>
                            <a:schemeClr val="tx1"/>
                          </a:solidFill>
                        </a:rPr>
                        <a:t>, </a:t>
                      </a:r>
                      <a:r>
                        <a:rPr lang="tr-TR" dirty="0" err="1" smtClean="0">
                          <a:solidFill>
                            <a:schemeClr val="tx1"/>
                          </a:solidFill>
                        </a:rPr>
                        <a:t>summing</a:t>
                      </a:r>
                      <a:r>
                        <a:rPr lang="tr-TR" dirty="0" smtClean="0">
                          <a:solidFill>
                            <a:schemeClr val="tx1"/>
                          </a:solidFill>
                        </a:rPr>
                        <a:t> </a:t>
                      </a:r>
                      <a:r>
                        <a:rPr lang="tr-TR" dirty="0" err="1" smtClean="0">
                          <a:solidFill>
                            <a:schemeClr val="tx1"/>
                          </a:solidFill>
                        </a:rPr>
                        <a:t>up</a:t>
                      </a:r>
                      <a:r>
                        <a:rPr lang="tr-TR" dirty="0" smtClean="0">
                          <a:solidFill>
                            <a:schemeClr val="tx1"/>
                          </a:solidFill>
                        </a:rPr>
                        <a:t>, in</a:t>
                      </a:r>
                      <a:r>
                        <a:rPr lang="tr-TR" baseline="0" dirty="0" smtClean="0">
                          <a:solidFill>
                            <a:schemeClr val="tx1"/>
                          </a:solidFill>
                        </a:rPr>
                        <a:t> </a:t>
                      </a:r>
                      <a:r>
                        <a:rPr lang="tr-TR" baseline="0" dirty="0" err="1" smtClean="0">
                          <a:solidFill>
                            <a:schemeClr val="tx1"/>
                          </a:solidFill>
                        </a:rPr>
                        <a:t>other</a:t>
                      </a:r>
                      <a:r>
                        <a:rPr lang="tr-TR" baseline="0" dirty="0" smtClean="0">
                          <a:solidFill>
                            <a:schemeClr val="tx1"/>
                          </a:solidFill>
                        </a:rPr>
                        <a:t> </a:t>
                      </a:r>
                      <a:r>
                        <a:rPr lang="tr-TR" baseline="0" dirty="0" err="1" smtClean="0">
                          <a:solidFill>
                            <a:schemeClr val="tx1"/>
                          </a:solidFill>
                        </a:rPr>
                        <a:t>words</a:t>
                      </a:r>
                      <a:r>
                        <a:rPr lang="tr-TR" baseline="0" dirty="0" smtClean="0">
                          <a:solidFill>
                            <a:schemeClr val="tx1"/>
                          </a:solidFill>
                        </a:rPr>
                        <a:t>, </a:t>
                      </a:r>
                      <a:r>
                        <a:rPr lang="tr-TR" baseline="0" dirty="0" err="1" smtClean="0">
                          <a:solidFill>
                            <a:schemeClr val="tx1"/>
                          </a:solidFill>
                        </a:rPr>
                        <a:t>briefly</a:t>
                      </a:r>
                      <a:r>
                        <a:rPr lang="tr-TR" baseline="0" dirty="0" smtClean="0">
                          <a:solidFill>
                            <a:schemeClr val="tx1"/>
                          </a:solidFill>
                        </a:rPr>
                        <a:t>, </a:t>
                      </a:r>
                      <a:r>
                        <a:rPr lang="tr-TR" baseline="0" dirty="0" err="1" smtClean="0">
                          <a:solidFill>
                            <a:schemeClr val="tx1"/>
                          </a:solidFill>
                        </a:rPr>
                        <a:t>overall</a:t>
                      </a:r>
                      <a:r>
                        <a:rPr lang="tr-TR" baseline="0" dirty="0" smtClean="0">
                          <a:solidFill>
                            <a:schemeClr val="tx1"/>
                          </a:solidFill>
                        </a:rPr>
                        <a:t>, </a:t>
                      </a:r>
                      <a:r>
                        <a:rPr lang="tr-TR" baseline="0" dirty="0" err="1" smtClean="0">
                          <a:solidFill>
                            <a:schemeClr val="tx1"/>
                          </a:solidFill>
                        </a:rPr>
                        <a:t>basically</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78304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Article</a:t>
            </a:r>
            <a:r>
              <a:rPr lang="tr-TR" dirty="0" smtClean="0"/>
              <a:t> 47:</a:t>
            </a:r>
            <a:endParaRPr lang="en-US" dirty="0"/>
          </a:p>
        </p:txBody>
      </p:sp>
      <p:sp>
        <p:nvSpPr>
          <p:cNvPr id="3" name="İçerik Yer Tutucusu 2"/>
          <p:cNvSpPr>
            <a:spLocks noGrp="1"/>
          </p:cNvSpPr>
          <p:nvPr>
            <p:ph idx="1"/>
          </p:nvPr>
        </p:nvSpPr>
        <p:spPr>
          <a:xfrm>
            <a:off x="457200" y="1628800"/>
            <a:ext cx="8507288" cy="4968552"/>
          </a:xfrm>
        </p:spPr>
        <p:txBody>
          <a:bodyPr/>
          <a:lstStyle/>
          <a:p>
            <a:r>
              <a:rPr lang="tr-TR" sz="2000" dirty="0" err="1" smtClean="0"/>
              <a:t>It</a:t>
            </a:r>
            <a:r>
              <a:rPr lang="tr-TR" sz="2000" dirty="0" smtClean="0"/>
              <a:t> </a:t>
            </a:r>
            <a:r>
              <a:rPr lang="tr-TR" sz="2000" dirty="0" err="1" smtClean="0"/>
              <a:t>answers</a:t>
            </a:r>
            <a:r>
              <a:rPr lang="tr-TR" sz="2000" dirty="0" smtClean="0"/>
              <a:t> </a:t>
            </a:r>
            <a:r>
              <a:rPr lang="tr-TR" sz="2000" dirty="0" err="1" smtClean="0"/>
              <a:t>to</a:t>
            </a:r>
            <a:r>
              <a:rPr lang="tr-TR" sz="2000" dirty="0" smtClean="0"/>
              <a:t> main </a:t>
            </a:r>
            <a:r>
              <a:rPr lang="tr-TR" sz="2000" dirty="0" err="1" smtClean="0"/>
              <a:t>question</a:t>
            </a:r>
            <a:r>
              <a:rPr lang="tr-TR" sz="2000" dirty="0" smtClean="0"/>
              <a:t>: </a:t>
            </a:r>
          </a:p>
          <a:p>
            <a:endParaRPr lang="tr-TR" sz="2000" b="1" dirty="0"/>
          </a:p>
          <a:p>
            <a:pPr marL="0" indent="0">
              <a:buNone/>
            </a:pPr>
            <a:r>
              <a:rPr lang="tr-TR" sz="2000" b="1" dirty="0" smtClean="0"/>
              <a:t>	</a:t>
            </a:r>
            <a:r>
              <a:rPr lang="tr-TR" sz="2800" b="1" dirty="0" smtClean="0"/>
              <a:t>How can a </a:t>
            </a:r>
            <a:r>
              <a:rPr lang="tr-TR" sz="2800" b="1" dirty="0" err="1" smtClean="0"/>
              <a:t>registered</a:t>
            </a:r>
            <a:r>
              <a:rPr lang="tr-TR" sz="2800" b="1" dirty="0" smtClean="0"/>
              <a:t> </a:t>
            </a:r>
            <a:r>
              <a:rPr lang="tr-TR" sz="2800" b="1" dirty="0" err="1" smtClean="0"/>
              <a:t>trade</a:t>
            </a:r>
            <a:r>
              <a:rPr lang="tr-TR" sz="2800" b="1" dirty="0" smtClean="0"/>
              <a:t> mark </a:t>
            </a:r>
            <a:r>
              <a:rPr lang="tr-TR" sz="2800" b="1" dirty="0" err="1" smtClean="0"/>
              <a:t>remain</a:t>
            </a:r>
            <a:r>
              <a:rPr lang="tr-TR" sz="2800" b="1" dirty="0"/>
              <a:t/>
            </a:r>
            <a:br>
              <a:rPr lang="tr-TR" sz="2800" b="1" dirty="0"/>
            </a:br>
            <a:r>
              <a:rPr lang="tr-TR" sz="2800" b="1" dirty="0" smtClean="0"/>
              <a:t>		</a:t>
            </a:r>
            <a:r>
              <a:rPr lang="tr-TR" sz="2800" b="1" dirty="0" err="1" smtClean="0"/>
              <a:t>protected</a:t>
            </a:r>
            <a:r>
              <a:rPr lang="tr-TR" sz="2800" b="1" dirty="0" smtClean="0"/>
              <a:t> </a:t>
            </a:r>
            <a:r>
              <a:rPr lang="tr-TR" sz="2800" b="1" dirty="0" err="1" smtClean="0"/>
              <a:t>after</a:t>
            </a:r>
            <a:r>
              <a:rPr lang="tr-TR" sz="2800" b="1" dirty="0" smtClean="0"/>
              <a:t> </a:t>
            </a:r>
            <a:r>
              <a:rPr lang="tr-TR" sz="2800" b="1" dirty="0" err="1" smtClean="0"/>
              <a:t>its</a:t>
            </a:r>
            <a:r>
              <a:rPr lang="tr-TR" sz="2800" b="1" dirty="0" smtClean="0"/>
              <a:t> </a:t>
            </a:r>
            <a:r>
              <a:rPr lang="tr-TR" sz="2800" b="1" dirty="0" err="1" smtClean="0"/>
              <a:t>term</a:t>
            </a:r>
            <a:r>
              <a:rPr lang="tr-TR" sz="2800" b="1" dirty="0" smtClean="0"/>
              <a:t> </a:t>
            </a:r>
            <a:r>
              <a:rPr lang="tr-TR" sz="2800" b="1" dirty="0" err="1" smtClean="0"/>
              <a:t>expires</a:t>
            </a:r>
            <a:r>
              <a:rPr lang="tr-TR" sz="2800" b="1" dirty="0" smtClean="0"/>
              <a:t>?</a:t>
            </a:r>
            <a:r>
              <a:rPr lang="tr-TR" sz="2400" b="1" dirty="0" smtClean="0"/>
              <a:t/>
            </a:r>
            <a:br>
              <a:rPr lang="tr-TR" sz="2400" b="1" dirty="0" smtClean="0"/>
            </a:br>
            <a:endParaRPr lang="tr-TR" sz="2400" b="1" dirty="0" smtClean="0"/>
          </a:p>
          <a:p>
            <a:r>
              <a:rPr lang="tr-TR" sz="2000" u="sng" dirty="0" smtClean="0"/>
              <a:t>Basic idea: </a:t>
            </a:r>
            <a:r>
              <a:rPr lang="tr-TR" sz="2000" dirty="0" smtClean="0"/>
              <a:t>A </a:t>
            </a:r>
            <a:r>
              <a:rPr lang="tr-TR" sz="2000" dirty="0" err="1" smtClean="0"/>
              <a:t>trade</a:t>
            </a:r>
            <a:r>
              <a:rPr lang="tr-TR" sz="2000" dirty="0" smtClean="0"/>
              <a:t> mark is not </a:t>
            </a:r>
            <a:r>
              <a:rPr lang="tr-TR" sz="2000" dirty="0" err="1" smtClean="0"/>
              <a:t>protected</a:t>
            </a:r>
            <a:r>
              <a:rPr lang="tr-TR" sz="2000" dirty="0" smtClean="0"/>
              <a:t> </a:t>
            </a:r>
            <a:r>
              <a:rPr lang="tr-TR" sz="2000" dirty="0" err="1" smtClean="0"/>
              <a:t>forever</a:t>
            </a:r>
            <a:r>
              <a:rPr lang="tr-TR" sz="2000" dirty="0" smtClean="0"/>
              <a:t> </a:t>
            </a:r>
            <a:r>
              <a:rPr lang="tr-TR" sz="2000" dirty="0" err="1" smtClean="0"/>
              <a:t>automatically</a:t>
            </a:r>
            <a:r>
              <a:rPr lang="tr-TR" sz="2000" dirty="0" smtClean="0"/>
              <a:t>. </a:t>
            </a:r>
            <a:r>
              <a:rPr lang="tr-TR" sz="2000" dirty="0" err="1" smtClean="0"/>
              <a:t>It</a:t>
            </a:r>
            <a:r>
              <a:rPr lang="tr-TR" sz="2000" dirty="0" smtClean="0"/>
              <a:t> is </a:t>
            </a:r>
            <a:r>
              <a:rPr lang="tr-TR" sz="2000" dirty="0" err="1" smtClean="0"/>
              <a:t>registered</a:t>
            </a:r>
            <a:r>
              <a:rPr lang="tr-TR" sz="2000" dirty="0" smtClean="0"/>
              <a:t> </a:t>
            </a:r>
            <a:r>
              <a:rPr lang="tr-TR" sz="2000" dirty="0" err="1" smtClean="0"/>
              <a:t>for</a:t>
            </a:r>
            <a:r>
              <a:rPr lang="tr-TR" sz="2000" dirty="0" smtClean="0"/>
              <a:t> a </a:t>
            </a:r>
            <a:r>
              <a:rPr lang="tr-TR" sz="2000" dirty="0" err="1" smtClean="0"/>
              <a:t>limited</a:t>
            </a:r>
            <a:r>
              <a:rPr lang="tr-TR" sz="2000" dirty="0" smtClean="0"/>
              <a:t> </a:t>
            </a:r>
            <a:r>
              <a:rPr lang="tr-TR" sz="2000" dirty="0" err="1" smtClean="0"/>
              <a:t>period</a:t>
            </a:r>
            <a:r>
              <a:rPr lang="tr-TR" sz="2000" dirty="0" smtClean="0"/>
              <a:t>. </a:t>
            </a:r>
            <a:r>
              <a:rPr lang="tr-TR" sz="2000" dirty="0" err="1" smtClean="0"/>
              <a:t>If</a:t>
            </a:r>
            <a:r>
              <a:rPr lang="tr-TR" sz="2000" dirty="0" smtClean="0"/>
              <a:t> </a:t>
            </a:r>
            <a:r>
              <a:rPr lang="tr-TR" sz="2000" dirty="0" err="1" smtClean="0"/>
              <a:t>the</a:t>
            </a:r>
            <a:r>
              <a:rPr lang="tr-TR" sz="2000" dirty="0" smtClean="0"/>
              <a:t> </a:t>
            </a:r>
            <a:r>
              <a:rPr lang="tr-TR" sz="2000" dirty="0" err="1" smtClean="0"/>
              <a:t>owner</a:t>
            </a:r>
            <a:r>
              <a:rPr lang="tr-TR" sz="2000" dirty="0" smtClean="0"/>
              <a:t> </a:t>
            </a:r>
            <a:r>
              <a:rPr lang="tr-TR" sz="2000" dirty="0" err="1" smtClean="0"/>
              <a:t>wants</a:t>
            </a:r>
            <a:r>
              <a:rPr lang="tr-TR" sz="2000" dirty="0" smtClean="0"/>
              <a:t> </a:t>
            </a:r>
            <a:r>
              <a:rPr lang="tr-TR" sz="2000" dirty="0" err="1" smtClean="0"/>
              <a:t>to</a:t>
            </a:r>
            <a:r>
              <a:rPr lang="tr-TR" sz="2000" dirty="0" smtClean="0"/>
              <a:t> </a:t>
            </a:r>
            <a:r>
              <a:rPr lang="tr-TR" sz="2000" dirty="0" err="1" smtClean="0"/>
              <a:t>keep</a:t>
            </a:r>
            <a:r>
              <a:rPr lang="tr-TR" sz="2000" dirty="0" smtClean="0"/>
              <a:t> </a:t>
            </a:r>
            <a:r>
              <a:rPr lang="tr-TR" sz="2000" dirty="0" err="1" smtClean="0"/>
              <a:t>the</a:t>
            </a:r>
            <a:r>
              <a:rPr lang="tr-TR" sz="2000" dirty="0" smtClean="0"/>
              <a:t> </a:t>
            </a:r>
            <a:r>
              <a:rPr lang="tr-TR" sz="2000" dirty="0" err="1" smtClean="0"/>
              <a:t>protection</a:t>
            </a:r>
            <a:r>
              <a:rPr lang="tr-TR" sz="2000" dirty="0" smtClean="0"/>
              <a:t>, </a:t>
            </a:r>
            <a:r>
              <a:rPr lang="tr-TR" sz="2000" dirty="0" err="1" smtClean="0"/>
              <a:t>the</a:t>
            </a:r>
            <a:r>
              <a:rPr lang="tr-TR" sz="2000" dirty="0" smtClean="0"/>
              <a:t> mark </a:t>
            </a:r>
            <a:r>
              <a:rPr lang="tr-TR" sz="2000" dirty="0" err="1" smtClean="0"/>
              <a:t>must</a:t>
            </a:r>
            <a:r>
              <a:rPr lang="tr-TR" sz="2000" dirty="0" smtClean="0"/>
              <a:t> be </a:t>
            </a:r>
            <a:r>
              <a:rPr lang="tr-TR" sz="2000" dirty="0" err="1" smtClean="0"/>
              <a:t>renewed</a:t>
            </a:r>
            <a:r>
              <a:rPr lang="tr-TR" sz="2000" dirty="0" smtClean="0"/>
              <a:t>.</a:t>
            </a:r>
            <a:br>
              <a:rPr lang="tr-TR" sz="2000" dirty="0" smtClean="0"/>
            </a:br>
            <a:r>
              <a:rPr lang="tr-TR" sz="2000" dirty="0" smtClean="0"/>
              <a:t/>
            </a:r>
            <a:br>
              <a:rPr lang="tr-TR" sz="2000" dirty="0" smtClean="0"/>
            </a:br>
            <a:endParaRPr lang="tr-TR" sz="2000" dirty="0" smtClean="0"/>
          </a:p>
          <a:p>
            <a:r>
              <a:rPr lang="tr-TR" sz="1800" u="sng" dirty="0" err="1" smtClean="0"/>
              <a:t>This</a:t>
            </a:r>
            <a:r>
              <a:rPr lang="tr-TR" sz="1800" u="sng" dirty="0" smtClean="0"/>
              <a:t> </a:t>
            </a:r>
            <a:r>
              <a:rPr lang="tr-TR" sz="1800" u="sng" dirty="0" err="1" smtClean="0"/>
              <a:t>system</a:t>
            </a:r>
            <a:r>
              <a:rPr lang="tr-TR" sz="1800" u="sng" dirty="0" smtClean="0"/>
              <a:t> </a:t>
            </a:r>
            <a:r>
              <a:rPr lang="tr-TR" sz="1800" u="sng" dirty="0" err="1" smtClean="0"/>
              <a:t>ensures</a:t>
            </a:r>
            <a:r>
              <a:rPr lang="tr-TR" sz="1800" u="sng" dirty="0" smtClean="0"/>
              <a:t> </a:t>
            </a:r>
            <a:r>
              <a:rPr lang="tr-TR" sz="1800" u="sng" dirty="0" err="1" smtClean="0"/>
              <a:t>that</a:t>
            </a:r>
            <a:r>
              <a:rPr lang="tr-TR" sz="1800" u="sng" dirty="0" smtClean="0"/>
              <a:t>: </a:t>
            </a:r>
            <a:r>
              <a:rPr lang="tr-TR" sz="2000" dirty="0" smtClean="0"/>
              <a:t/>
            </a:r>
            <a:br>
              <a:rPr lang="tr-TR" sz="2000" dirty="0" smtClean="0"/>
            </a:br>
            <a:r>
              <a:rPr lang="tr-TR" sz="2000" dirty="0" smtClean="0"/>
              <a:t>			</a:t>
            </a:r>
            <a:r>
              <a:rPr lang="tr-TR" sz="2000" dirty="0" err="1" smtClean="0"/>
              <a:t>active</a:t>
            </a:r>
            <a:r>
              <a:rPr lang="tr-TR" sz="2000" dirty="0" smtClean="0"/>
              <a:t> </a:t>
            </a:r>
            <a:r>
              <a:rPr lang="tr-TR" sz="2000" dirty="0" err="1" smtClean="0"/>
              <a:t>ownerss</a:t>
            </a:r>
            <a:r>
              <a:rPr lang="tr-TR" sz="2000" dirty="0"/>
              <a:t> </a:t>
            </a:r>
            <a:r>
              <a:rPr lang="tr-TR" sz="2000" dirty="0" smtClean="0"/>
              <a:t>-&gt; </a:t>
            </a:r>
            <a:r>
              <a:rPr lang="tr-TR" sz="2000" b="1" dirty="0" err="1" smtClean="0"/>
              <a:t>maintain</a:t>
            </a:r>
            <a:r>
              <a:rPr lang="tr-TR" sz="2000" b="1" dirty="0" smtClean="0"/>
              <a:t> </a:t>
            </a:r>
            <a:r>
              <a:rPr lang="tr-TR" sz="2000" b="1" dirty="0" err="1" smtClean="0"/>
              <a:t>their</a:t>
            </a:r>
            <a:r>
              <a:rPr lang="tr-TR" sz="2000" b="1" dirty="0" smtClean="0"/>
              <a:t> </a:t>
            </a:r>
            <a:r>
              <a:rPr lang="tr-TR" sz="2000" b="1" dirty="0" err="1" smtClean="0"/>
              <a:t>rights</a:t>
            </a:r>
            <a:r>
              <a:rPr lang="tr-TR" sz="2000" dirty="0" smtClean="0"/>
              <a:t/>
            </a:r>
            <a:br>
              <a:rPr lang="tr-TR" sz="2000" dirty="0" smtClean="0"/>
            </a:br>
            <a:r>
              <a:rPr lang="tr-TR" sz="2000" dirty="0" smtClean="0"/>
              <a:t>			</a:t>
            </a:r>
            <a:r>
              <a:rPr lang="tr-TR" sz="2000" dirty="0" err="1" smtClean="0"/>
              <a:t>neglected</a:t>
            </a:r>
            <a:r>
              <a:rPr lang="tr-TR" sz="2000" dirty="0" smtClean="0"/>
              <a:t> </a:t>
            </a:r>
            <a:r>
              <a:rPr lang="tr-TR" sz="2000" dirty="0" err="1" smtClean="0"/>
              <a:t>marks</a:t>
            </a:r>
            <a:r>
              <a:rPr lang="tr-TR" sz="2000" dirty="0" smtClean="0"/>
              <a:t> -&gt; </a:t>
            </a:r>
            <a:r>
              <a:rPr lang="tr-TR" sz="2000" b="1" dirty="0" err="1" smtClean="0"/>
              <a:t>expire</a:t>
            </a:r>
            <a:endParaRPr lang="en-US" sz="2000" b="1" dirty="0"/>
          </a:p>
        </p:txBody>
      </p:sp>
    </p:spTree>
    <p:extLst>
      <p:ext uri="{BB962C8B-B14F-4D97-AF65-F5344CB8AC3E}">
        <p14:creationId xmlns:p14="http://schemas.microsoft.com/office/powerpoint/2010/main" val="271503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996720"/>
          </a:xfrm>
        </p:spPr>
        <p:txBody>
          <a:bodyPr/>
          <a:lstStyle/>
          <a:p>
            <a:r>
              <a:rPr lang="tr-TR" dirty="0" smtClean="0"/>
              <a:t>How </a:t>
            </a:r>
            <a:r>
              <a:rPr lang="tr-TR" dirty="0" err="1" smtClean="0"/>
              <a:t>The</a:t>
            </a:r>
            <a:r>
              <a:rPr lang="tr-TR" dirty="0" smtClean="0"/>
              <a:t> </a:t>
            </a:r>
            <a:r>
              <a:rPr lang="tr-TR" dirty="0" err="1" smtClean="0"/>
              <a:t>System</a:t>
            </a:r>
            <a:r>
              <a:rPr lang="tr-TR" dirty="0" smtClean="0"/>
              <a:t> Works:</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5715828"/>
              </p:ext>
            </p:extLst>
          </p:nvPr>
        </p:nvGraphicFramePr>
        <p:xfrm>
          <a:off x="0" y="1484784"/>
          <a:ext cx="8964488" cy="518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34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188" y="476672"/>
            <a:ext cx="8229600" cy="852704"/>
          </a:xfrm>
        </p:spPr>
        <p:txBody>
          <a:bodyPr>
            <a:normAutofit fontScale="90000"/>
          </a:bodyPr>
          <a:lstStyle/>
          <a:p>
            <a:r>
              <a:rPr lang="tr-TR" dirty="0" err="1" smtClean="0"/>
              <a:t>Writing</a:t>
            </a:r>
            <a:r>
              <a:rPr lang="tr-TR" dirty="0" smtClean="0"/>
              <a:t>: </a:t>
            </a:r>
            <a:r>
              <a:rPr lang="tr-TR" dirty="0" err="1" smtClean="0"/>
              <a:t>Paraphrasing</a:t>
            </a:r>
            <a:r>
              <a:rPr lang="tr-TR" dirty="0" smtClean="0"/>
              <a:t> in </a:t>
            </a:r>
            <a:r>
              <a:rPr lang="tr-TR" dirty="0" err="1" smtClean="0"/>
              <a:t>Plain</a:t>
            </a:r>
            <a:r>
              <a:rPr lang="tr-TR" dirty="0" smtClean="0"/>
              <a:t> Language</a:t>
            </a:r>
            <a:endParaRPr lang="en-US" dirty="0"/>
          </a:p>
        </p:txBody>
      </p:sp>
      <p:sp>
        <p:nvSpPr>
          <p:cNvPr id="3" name="İçerik Yer Tutucusu 2"/>
          <p:cNvSpPr>
            <a:spLocks noGrp="1"/>
          </p:cNvSpPr>
          <p:nvPr>
            <p:ph idx="1"/>
          </p:nvPr>
        </p:nvSpPr>
        <p:spPr>
          <a:xfrm>
            <a:off x="251520" y="1268760"/>
            <a:ext cx="8712968" cy="5328592"/>
          </a:xfrm>
        </p:spPr>
        <p:txBody>
          <a:bodyPr>
            <a:normAutofit lnSpcReduction="10000"/>
          </a:bodyPr>
          <a:lstStyle/>
          <a:p>
            <a:r>
              <a:rPr lang="tr-TR" b="1" u="sng" dirty="0" smtClean="0"/>
              <a:t>9.1. </a:t>
            </a:r>
            <a:r>
              <a:rPr lang="tr-TR" b="1" dirty="0" err="1" smtClean="0"/>
              <a:t>What</a:t>
            </a:r>
            <a:r>
              <a:rPr lang="tr-TR" b="1" dirty="0" smtClean="0"/>
              <a:t> </a:t>
            </a:r>
            <a:r>
              <a:rPr lang="tr-TR" b="1" dirty="0" err="1" smtClean="0"/>
              <a:t>kinds</a:t>
            </a:r>
            <a:r>
              <a:rPr lang="tr-TR" b="1" dirty="0" smtClean="0"/>
              <a:t> of </a:t>
            </a:r>
            <a:r>
              <a:rPr lang="tr-TR" b="1" dirty="0" err="1" smtClean="0"/>
              <a:t>change</a:t>
            </a:r>
            <a:r>
              <a:rPr lang="tr-TR" b="1" dirty="0" smtClean="0"/>
              <a:t> </a:t>
            </a:r>
            <a:r>
              <a:rPr lang="tr-TR" b="1" dirty="0" err="1" smtClean="0"/>
              <a:t>have</a:t>
            </a:r>
            <a:r>
              <a:rPr lang="tr-TR" b="1" dirty="0" smtClean="0"/>
              <a:t> </a:t>
            </a:r>
            <a:r>
              <a:rPr lang="tr-TR" b="1" dirty="0" err="1" smtClean="0"/>
              <a:t>been</a:t>
            </a:r>
            <a:r>
              <a:rPr lang="tr-TR" b="1" dirty="0" smtClean="0"/>
              <a:t> </a:t>
            </a:r>
            <a:r>
              <a:rPr lang="tr-TR" b="1" dirty="0" err="1" smtClean="0"/>
              <a:t>made</a:t>
            </a:r>
            <a:r>
              <a:rPr lang="tr-TR" b="1" dirty="0" smtClean="0"/>
              <a:t>?</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endParaRPr lang="tr-TR" b="1" dirty="0" smtClean="0"/>
          </a:p>
          <a:p>
            <a:r>
              <a:rPr lang="tr-TR" b="1" dirty="0" err="1" smtClean="0"/>
              <a:t>Paraphrase</a:t>
            </a:r>
            <a:r>
              <a:rPr lang="tr-TR" b="1" dirty="0" smtClean="0"/>
              <a:t> </a:t>
            </a:r>
            <a:r>
              <a:rPr lang="tr-TR" b="1" dirty="0" err="1" smtClean="0"/>
              <a:t>paragrapghs</a:t>
            </a:r>
            <a:r>
              <a:rPr lang="tr-TR" b="1" dirty="0" smtClean="0"/>
              <a:t> 3-4 in </a:t>
            </a:r>
            <a:r>
              <a:rPr lang="tr-TR" b="1" dirty="0" err="1" smtClean="0"/>
              <a:t>plain</a:t>
            </a:r>
            <a:r>
              <a:rPr lang="tr-TR" b="1" dirty="0" smtClean="0"/>
              <a:t> </a:t>
            </a:r>
            <a:r>
              <a:rPr lang="tr-TR" b="1" dirty="0" err="1" smtClean="0"/>
              <a:t>language</a:t>
            </a:r>
            <a:r>
              <a:rPr lang="tr-TR" b="1" dirty="0" smtClean="0"/>
              <a:t> on </a:t>
            </a:r>
            <a:r>
              <a:rPr lang="tr-TR" b="1" dirty="0" err="1" smtClean="0"/>
              <a:t>page</a:t>
            </a:r>
            <a:r>
              <a:rPr lang="tr-TR" b="1" dirty="0" smtClean="0"/>
              <a:t> 157. </a:t>
            </a:r>
            <a:r>
              <a:rPr lang="tr-TR" b="1" i="1" u="sng" dirty="0" err="1" smtClean="0"/>
              <a:t>One</a:t>
            </a:r>
            <a:r>
              <a:rPr lang="tr-TR" b="1" i="1" u="sng" dirty="0" smtClean="0"/>
              <a:t> </a:t>
            </a:r>
            <a:r>
              <a:rPr lang="tr-TR" b="1" i="1" u="sng" dirty="0" err="1" smtClean="0"/>
              <a:t>example</a:t>
            </a:r>
            <a:r>
              <a:rPr lang="tr-TR" b="1" i="1" u="sng" dirty="0" smtClean="0"/>
              <a:t> is done </a:t>
            </a:r>
            <a:r>
              <a:rPr lang="tr-TR" b="1" i="1" u="sng" dirty="0" err="1" smtClean="0"/>
              <a:t>for</a:t>
            </a:r>
            <a:r>
              <a:rPr lang="tr-TR" b="1" i="1" u="sng" dirty="0" smtClean="0"/>
              <a:t> </a:t>
            </a:r>
            <a:r>
              <a:rPr lang="tr-TR" b="1" i="1" u="sng" dirty="0" err="1" smtClean="0"/>
              <a:t>you</a:t>
            </a:r>
            <a:r>
              <a:rPr lang="tr-TR" b="1" dirty="0" smtClean="0"/>
              <a:t>:</a:t>
            </a:r>
            <a:br>
              <a:rPr lang="tr-TR" b="1" dirty="0" smtClean="0"/>
            </a:br>
            <a:r>
              <a:rPr lang="tr-TR" b="1" dirty="0" smtClean="0"/>
              <a:t/>
            </a:r>
            <a:br>
              <a:rPr lang="tr-TR" b="1" dirty="0" smtClean="0"/>
            </a:br>
            <a:r>
              <a:rPr lang="tr-TR" b="1" dirty="0" smtClean="0"/>
              <a:t>P2: </a:t>
            </a:r>
            <a:r>
              <a:rPr lang="tr-TR" dirty="0" err="1" smtClean="0"/>
              <a:t>The</a:t>
            </a:r>
            <a:r>
              <a:rPr lang="tr-TR" dirty="0" smtClean="0"/>
              <a:t> Office </a:t>
            </a:r>
            <a:r>
              <a:rPr lang="tr-TR" dirty="0" err="1" smtClean="0"/>
              <a:t>will</a:t>
            </a:r>
            <a:r>
              <a:rPr lang="tr-TR" dirty="0" smtClean="0"/>
              <a:t> </a:t>
            </a:r>
            <a:r>
              <a:rPr lang="tr-TR" dirty="0" err="1" smtClean="0"/>
              <a:t>tell</a:t>
            </a:r>
            <a:r>
              <a:rPr lang="tr-TR" dirty="0" smtClean="0"/>
              <a:t>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Community</a:t>
            </a:r>
            <a:r>
              <a:rPr lang="tr-TR" dirty="0" smtClean="0"/>
              <a:t> </a:t>
            </a:r>
            <a:r>
              <a:rPr lang="tr-TR" dirty="0" err="1" smtClean="0"/>
              <a:t>trademark</a:t>
            </a:r>
            <a:r>
              <a:rPr lang="tr-TR" dirty="0" smtClean="0"/>
              <a:t> </a:t>
            </a:r>
            <a:r>
              <a:rPr lang="tr-TR" dirty="0" err="1" smtClean="0"/>
              <a:t>and</a:t>
            </a:r>
            <a:r>
              <a:rPr lang="tr-TR" dirty="0" smtClean="0"/>
              <a:t> </a:t>
            </a:r>
            <a:r>
              <a:rPr lang="tr-TR" dirty="0" err="1" smtClean="0"/>
              <a:t>anyone</a:t>
            </a:r>
            <a:r>
              <a:rPr lang="tr-TR" dirty="0" smtClean="0"/>
              <a:t> </a:t>
            </a:r>
            <a:r>
              <a:rPr lang="tr-TR" dirty="0" err="1" smtClean="0"/>
              <a:t>who</a:t>
            </a:r>
            <a:r>
              <a:rPr lang="tr-TR" dirty="0" smtClean="0"/>
              <a:t> has a </a:t>
            </a:r>
            <a:r>
              <a:rPr lang="tr-TR" dirty="0" err="1" smtClean="0"/>
              <a:t>registered</a:t>
            </a:r>
            <a:r>
              <a:rPr lang="tr-TR" dirty="0" smtClean="0"/>
              <a:t> </a:t>
            </a:r>
            <a:r>
              <a:rPr lang="tr-TR" dirty="0" err="1" smtClean="0"/>
              <a:t>right</a:t>
            </a:r>
            <a:r>
              <a:rPr lang="tr-TR" dirty="0" smtClean="0"/>
              <a:t> in it, </a:t>
            </a:r>
            <a:r>
              <a:rPr lang="tr-TR" dirty="0" err="1" smtClean="0"/>
              <a:t>when</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will</a:t>
            </a:r>
            <a:r>
              <a:rPr lang="tr-TR" dirty="0" smtClean="0"/>
              <a:t> </a:t>
            </a:r>
            <a:r>
              <a:rPr lang="tr-TR" dirty="0" err="1" smtClean="0"/>
              <a:t>run</a:t>
            </a:r>
            <a:r>
              <a:rPr lang="tr-TR" dirty="0" smtClean="0"/>
              <a:t> </a:t>
            </a:r>
            <a:r>
              <a:rPr lang="tr-TR" dirty="0" err="1" smtClean="0"/>
              <a:t>out</a:t>
            </a:r>
            <a:r>
              <a:rPr lang="tr-TR" dirty="0" smtClean="0"/>
              <a:t>, in </a:t>
            </a:r>
            <a:r>
              <a:rPr lang="tr-TR" dirty="0" err="1" smtClean="0"/>
              <a:t>good</a:t>
            </a:r>
            <a:r>
              <a:rPr lang="tr-TR" dirty="0" smtClean="0"/>
              <a:t> time </a:t>
            </a:r>
            <a:r>
              <a:rPr lang="tr-TR" dirty="0" err="1" smtClean="0"/>
              <a:t>before</a:t>
            </a:r>
            <a:r>
              <a:rPr lang="tr-TR" dirty="0" smtClean="0"/>
              <a:t> it </a:t>
            </a:r>
            <a:r>
              <a:rPr lang="tr-TR" dirty="0" err="1" smtClean="0"/>
              <a:t>runs</a:t>
            </a:r>
            <a:r>
              <a:rPr lang="tr-TR" dirty="0" smtClean="0"/>
              <a:t> </a:t>
            </a:r>
            <a:r>
              <a:rPr lang="tr-TR" dirty="0" err="1" smtClean="0"/>
              <a:t>out</a:t>
            </a:r>
            <a:r>
              <a:rPr lang="tr-TR" dirty="0" smtClean="0"/>
              <a:t>. I </a:t>
            </a:r>
            <a:r>
              <a:rPr lang="tr-TR" dirty="0" err="1" smtClean="0"/>
              <a:t>the</a:t>
            </a:r>
            <a:r>
              <a:rPr lang="tr-TR" dirty="0" smtClean="0"/>
              <a:t> </a:t>
            </a:r>
            <a:r>
              <a:rPr lang="tr-TR" dirty="0" err="1" smtClean="0"/>
              <a:t>office</a:t>
            </a:r>
            <a:r>
              <a:rPr lang="tr-TR" dirty="0" smtClean="0"/>
              <a:t> </a:t>
            </a:r>
            <a:r>
              <a:rPr lang="tr-TR" dirty="0" err="1" smtClean="0"/>
              <a:t>doen’t</a:t>
            </a:r>
            <a:r>
              <a:rPr lang="tr-TR" dirty="0" smtClean="0"/>
              <a:t> </a:t>
            </a:r>
            <a:r>
              <a:rPr lang="tr-TR" dirty="0" err="1" smtClean="0"/>
              <a:t>give</a:t>
            </a:r>
            <a:r>
              <a:rPr lang="tr-TR" dirty="0" smtClean="0"/>
              <a:t> </a:t>
            </a:r>
            <a:r>
              <a:rPr lang="tr-TR" dirty="0" err="1" smtClean="0"/>
              <a:t>this</a:t>
            </a:r>
            <a:r>
              <a:rPr lang="tr-TR" dirty="0" smtClean="0"/>
              <a:t> </a:t>
            </a:r>
            <a:r>
              <a:rPr lang="tr-TR" dirty="0" err="1" smtClean="0"/>
              <a:t>information</a:t>
            </a:r>
            <a:r>
              <a:rPr lang="tr-TR" dirty="0" smtClean="0"/>
              <a:t>, it </a:t>
            </a:r>
            <a:r>
              <a:rPr lang="tr-TR" dirty="0" err="1" smtClean="0"/>
              <a:t>will</a:t>
            </a:r>
            <a:r>
              <a:rPr lang="tr-TR" dirty="0" smtClean="0"/>
              <a:t> not be </a:t>
            </a:r>
            <a:r>
              <a:rPr lang="tr-TR" dirty="0" err="1" smtClean="0"/>
              <a:t>the</a:t>
            </a:r>
            <a:r>
              <a:rPr lang="tr-TR" dirty="0" smtClean="0"/>
              <a:t> </a:t>
            </a:r>
            <a:r>
              <a:rPr lang="tr-TR" dirty="0" err="1" smtClean="0"/>
              <a:t>fault</a:t>
            </a:r>
            <a:r>
              <a:rPr lang="tr-TR" dirty="0" smtClean="0"/>
              <a:t> of </a:t>
            </a:r>
            <a:r>
              <a:rPr lang="tr-TR" dirty="0" err="1" smtClean="0"/>
              <a:t>the</a:t>
            </a:r>
            <a:r>
              <a:rPr lang="tr-TR" dirty="0" smtClean="0"/>
              <a:t> Office.</a:t>
            </a:r>
            <a:endParaRPr lang="en-US" b="1" dirty="0" smtClean="0"/>
          </a:p>
          <a:p>
            <a:endParaRPr lang="en-US" b="1" dirty="0"/>
          </a:p>
        </p:txBody>
      </p:sp>
      <p:sp>
        <p:nvSpPr>
          <p:cNvPr id="4" name="Metin kutusu 3"/>
          <p:cNvSpPr txBox="1"/>
          <p:nvPr/>
        </p:nvSpPr>
        <p:spPr>
          <a:xfrm>
            <a:off x="844708" y="1844824"/>
            <a:ext cx="7272808" cy="1477328"/>
          </a:xfrm>
          <a:prstGeom prst="rect">
            <a:avLst/>
          </a:prstGeom>
          <a:noFill/>
        </p:spPr>
        <p:txBody>
          <a:bodyPr wrap="square" rtlCol="0">
            <a:spAutoFit/>
          </a:bodyPr>
          <a:lstStyle/>
          <a:p>
            <a:r>
              <a:rPr lang="tr-TR" dirty="0" smtClean="0"/>
              <a:t>-</a:t>
            </a:r>
            <a:r>
              <a:rPr lang="tr-TR" dirty="0" err="1" smtClean="0"/>
              <a:t>The</a:t>
            </a:r>
            <a:r>
              <a:rPr lang="tr-TR" dirty="0" smtClean="0"/>
              <a:t> </a:t>
            </a:r>
            <a:r>
              <a:rPr lang="tr-TR" dirty="0" err="1" smtClean="0"/>
              <a:t>long</a:t>
            </a:r>
            <a:r>
              <a:rPr lang="tr-TR" dirty="0" smtClean="0"/>
              <a:t> </a:t>
            </a:r>
            <a:r>
              <a:rPr lang="tr-TR" dirty="0" err="1" smtClean="0"/>
              <a:t>sentence</a:t>
            </a:r>
            <a:r>
              <a:rPr lang="tr-TR" dirty="0" smtClean="0"/>
              <a:t> has </a:t>
            </a:r>
            <a:r>
              <a:rPr lang="tr-TR" dirty="0" err="1" smtClean="0"/>
              <a:t>been</a:t>
            </a:r>
            <a:r>
              <a:rPr lang="tr-TR" dirty="0" smtClean="0"/>
              <a:t> </a:t>
            </a:r>
            <a:r>
              <a:rPr lang="tr-TR" dirty="0" err="1" smtClean="0"/>
              <a:t>broken</a:t>
            </a:r>
            <a:r>
              <a:rPr lang="tr-TR" dirty="0" smtClean="0"/>
              <a:t> </a:t>
            </a:r>
            <a:r>
              <a:rPr lang="tr-TR" dirty="0" err="1" smtClean="0"/>
              <a:t>down</a:t>
            </a:r>
            <a:r>
              <a:rPr lang="tr-TR" dirty="0" smtClean="0"/>
              <a:t> </a:t>
            </a:r>
            <a:r>
              <a:rPr lang="tr-TR" dirty="0" err="1" smtClean="0"/>
              <a:t>into</a:t>
            </a:r>
            <a:r>
              <a:rPr lang="tr-TR" dirty="0" smtClean="0"/>
              <a:t> </a:t>
            </a:r>
            <a:r>
              <a:rPr lang="tr-TR" dirty="0" err="1" smtClean="0"/>
              <a:t>shorter</a:t>
            </a:r>
            <a:r>
              <a:rPr lang="tr-TR" dirty="0" smtClean="0"/>
              <a:t> </a:t>
            </a:r>
            <a:r>
              <a:rPr lang="tr-TR" dirty="0" err="1" smtClean="0"/>
              <a:t>sentences</a:t>
            </a:r>
            <a:r>
              <a:rPr lang="tr-TR" dirty="0" smtClean="0"/>
              <a:t/>
            </a:r>
            <a:br>
              <a:rPr lang="tr-TR" dirty="0" smtClean="0"/>
            </a:br>
            <a:r>
              <a:rPr lang="tr-TR" dirty="0" smtClean="0"/>
              <a:t>-</a:t>
            </a:r>
            <a:r>
              <a:rPr lang="tr-TR" dirty="0" err="1" smtClean="0"/>
              <a:t>Passive</a:t>
            </a:r>
            <a:r>
              <a:rPr lang="tr-TR" dirty="0" smtClean="0"/>
              <a:t> </a:t>
            </a:r>
            <a:r>
              <a:rPr lang="tr-TR" dirty="0" err="1" smtClean="0"/>
              <a:t>sentences</a:t>
            </a:r>
            <a:r>
              <a:rPr lang="tr-TR" dirty="0" smtClean="0"/>
              <a:t> </a:t>
            </a:r>
            <a:r>
              <a:rPr lang="tr-TR" dirty="0" err="1" smtClean="0"/>
              <a:t>have</a:t>
            </a:r>
            <a:r>
              <a:rPr lang="tr-TR" dirty="0" smtClean="0"/>
              <a:t> </a:t>
            </a:r>
            <a:r>
              <a:rPr lang="tr-TR" dirty="0" err="1" smtClean="0"/>
              <a:t>been</a:t>
            </a:r>
            <a:r>
              <a:rPr lang="tr-TR" dirty="0" smtClean="0"/>
              <a:t> </a:t>
            </a:r>
            <a:r>
              <a:rPr lang="tr-TR" dirty="0" err="1" smtClean="0"/>
              <a:t>made</a:t>
            </a:r>
            <a:r>
              <a:rPr lang="tr-TR" dirty="0" smtClean="0"/>
              <a:t> </a:t>
            </a:r>
            <a:r>
              <a:rPr lang="tr-TR" dirty="0" err="1" smtClean="0"/>
              <a:t>into</a:t>
            </a:r>
            <a:r>
              <a:rPr lang="tr-TR" dirty="0" smtClean="0"/>
              <a:t> </a:t>
            </a:r>
            <a:r>
              <a:rPr lang="tr-TR" dirty="0" err="1" smtClean="0"/>
              <a:t>active</a:t>
            </a:r>
            <a:r>
              <a:rPr lang="tr-TR" dirty="0" smtClean="0"/>
              <a:t> </a:t>
            </a:r>
            <a:r>
              <a:rPr lang="tr-TR" dirty="0" err="1" smtClean="0"/>
              <a:t>ones</a:t>
            </a:r>
            <a:r>
              <a:rPr lang="tr-TR" dirty="0" smtClean="0"/>
              <a:t/>
            </a:r>
            <a:br>
              <a:rPr lang="tr-TR" dirty="0" smtClean="0"/>
            </a:br>
            <a:r>
              <a:rPr lang="tr-TR" dirty="0" smtClean="0"/>
              <a:t>-«</a:t>
            </a:r>
            <a:r>
              <a:rPr lang="tr-TR" dirty="0" err="1" smtClean="0"/>
              <a:t>Shall</a:t>
            </a:r>
            <a:r>
              <a:rPr lang="tr-TR" dirty="0" smtClean="0"/>
              <a:t>» has </a:t>
            </a:r>
            <a:r>
              <a:rPr lang="tr-TR" dirty="0" err="1" smtClean="0"/>
              <a:t>been</a:t>
            </a:r>
            <a:r>
              <a:rPr lang="tr-TR" dirty="0" smtClean="0"/>
              <a:t> </a:t>
            </a:r>
            <a:r>
              <a:rPr lang="tr-TR" dirty="0" err="1" smtClean="0"/>
              <a:t>replaced</a:t>
            </a:r>
            <a:r>
              <a:rPr lang="tr-TR" dirty="0" smtClean="0"/>
              <a:t> </a:t>
            </a:r>
            <a:r>
              <a:rPr lang="tr-TR" dirty="0" err="1" smtClean="0"/>
              <a:t>with</a:t>
            </a:r>
            <a:r>
              <a:rPr lang="tr-TR" dirty="0" smtClean="0"/>
              <a:t> </a:t>
            </a:r>
            <a:r>
              <a:rPr lang="tr-TR" dirty="0" err="1" smtClean="0"/>
              <a:t>other</a:t>
            </a:r>
            <a:r>
              <a:rPr lang="tr-TR" dirty="0" smtClean="0"/>
              <a:t> </a:t>
            </a:r>
            <a:r>
              <a:rPr lang="tr-TR" dirty="0" err="1" smtClean="0"/>
              <a:t>vers</a:t>
            </a:r>
            <a:r>
              <a:rPr lang="tr-TR" dirty="0" smtClean="0"/>
              <a:t/>
            </a:r>
            <a:br>
              <a:rPr lang="tr-TR" dirty="0" smtClean="0"/>
            </a:br>
            <a:r>
              <a:rPr lang="tr-TR" dirty="0" smtClean="0"/>
              <a:t>-</a:t>
            </a:r>
            <a:r>
              <a:rPr lang="tr-TR" dirty="0" err="1" smtClean="0"/>
              <a:t>Formal</a:t>
            </a:r>
            <a:r>
              <a:rPr lang="tr-TR" dirty="0" smtClean="0"/>
              <a:t> </a:t>
            </a:r>
            <a:r>
              <a:rPr lang="tr-TR" dirty="0" err="1" smtClean="0"/>
              <a:t>vocabulary</a:t>
            </a:r>
            <a:r>
              <a:rPr lang="tr-TR" dirty="0" smtClean="0"/>
              <a:t> has </a:t>
            </a:r>
            <a:r>
              <a:rPr lang="tr-TR" dirty="0" err="1" smtClean="0"/>
              <a:t>been</a:t>
            </a:r>
            <a:r>
              <a:rPr lang="tr-TR" dirty="0" smtClean="0"/>
              <a:t> </a:t>
            </a:r>
            <a:r>
              <a:rPr lang="tr-TR" dirty="0" err="1" smtClean="0"/>
              <a:t>replaced</a:t>
            </a:r>
            <a:r>
              <a:rPr lang="tr-TR" dirty="0" smtClean="0"/>
              <a:t> </a:t>
            </a:r>
            <a:r>
              <a:rPr lang="tr-TR" dirty="0" err="1" smtClean="0"/>
              <a:t>with</a:t>
            </a:r>
            <a:r>
              <a:rPr lang="tr-TR" dirty="0" smtClean="0"/>
              <a:t> </a:t>
            </a:r>
            <a:r>
              <a:rPr lang="tr-TR" dirty="0" err="1" smtClean="0"/>
              <a:t>more</a:t>
            </a:r>
            <a:r>
              <a:rPr lang="tr-TR" dirty="0" smtClean="0"/>
              <a:t> </a:t>
            </a:r>
            <a:r>
              <a:rPr lang="tr-TR" dirty="0" err="1" smtClean="0"/>
              <a:t>common</a:t>
            </a:r>
            <a:r>
              <a:rPr lang="tr-TR" dirty="0" smtClean="0"/>
              <a:t>, </a:t>
            </a:r>
            <a:r>
              <a:rPr lang="tr-TR" dirty="0" err="1" smtClean="0"/>
              <a:t>everyday</a:t>
            </a:r>
            <a:r>
              <a:rPr lang="tr-TR" dirty="0" smtClean="0"/>
              <a:t> </a:t>
            </a:r>
            <a:r>
              <a:rPr lang="tr-TR" dirty="0" err="1" smtClean="0"/>
              <a:t>words</a:t>
            </a:r>
            <a:endParaRPr lang="en-US" dirty="0"/>
          </a:p>
        </p:txBody>
      </p:sp>
    </p:spTree>
    <p:extLst>
      <p:ext uri="{BB962C8B-B14F-4D97-AF65-F5344CB8AC3E}">
        <p14:creationId xmlns:p14="http://schemas.microsoft.com/office/powerpoint/2010/main" val="84465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5" name="İçerik Yer Tutucusu 4"/>
          <p:cNvSpPr>
            <a:spLocks noGrp="1"/>
          </p:cNvSpPr>
          <p:nvPr>
            <p:ph idx="1"/>
          </p:nvPr>
        </p:nvSpPr>
        <p:spPr/>
        <p:txBody>
          <a:bodyPr/>
          <a:lstStyle/>
          <a:p>
            <a:r>
              <a:rPr lang="tr-TR" b="1" dirty="0" smtClean="0"/>
              <a:t>P3: </a:t>
            </a:r>
            <a:r>
              <a:rPr lang="tr-TR" dirty="0" err="1" smtClean="0"/>
              <a:t>The</a:t>
            </a:r>
            <a:r>
              <a:rPr lang="tr-TR" dirty="0" smtClean="0"/>
              <a:t> </a:t>
            </a:r>
            <a:r>
              <a:rPr lang="tr-TR" dirty="0" err="1" smtClean="0"/>
              <a:t>owner</a:t>
            </a:r>
            <a:r>
              <a:rPr lang="tr-TR" dirty="0" smtClean="0"/>
              <a:t> has </a:t>
            </a:r>
            <a:r>
              <a:rPr lang="tr-TR" dirty="0" err="1" smtClean="0"/>
              <a:t>to</a:t>
            </a:r>
            <a:r>
              <a:rPr lang="tr-TR" dirty="0" smtClean="0"/>
              <a:t> </a:t>
            </a:r>
            <a:r>
              <a:rPr lang="tr-TR" dirty="0" err="1" smtClean="0"/>
              <a:t>send</a:t>
            </a:r>
            <a:r>
              <a:rPr lang="tr-TR" dirty="0" smtClean="0"/>
              <a:t> in </a:t>
            </a:r>
            <a:r>
              <a:rPr lang="tr-TR" dirty="0" err="1" smtClean="0"/>
              <a:t>the</a:t>
            </a:r>
            <a:r>
              <a:rPr lang="tr-TR" dirty="0" smtClean="0"/>
              <a:t> </a:t>
            </a:r>
            <a:r>
              <a:rPr lang="tr-TR" dirty="0" err="1" smtClean="0"/>
              <a:t>request</a:t>
            </a:r>
            <a:r>
              <a:rPr lang="tr-TR" dirty="0" smtClean="0"/>
              <a:t> </a:t>
            </a:r>
            <a:r>
              <a:rPr lang="tr-TR" dirty="0" err="1" smtClean="0"/>
              <a:t>for</a:t>
            </a:r>
            <a:r>
              <a:rPr lang="tr-TR" dirty="0" smtClean="0"/>
              <a:t> </a:t>
            </a:r>
            <a:r>
              <a:rPr lang="tr-TR" dirty="0" err="1" smtClean="0"/>
              <a:t>renewal</a:t>
            </a:r>
            <a:r>
              <a:rPr lang="tr-TR" dirty="0" smtClean="0"/>
              <a:t> </a:t>
            </a:r>
            <a:r>
              <a:rPr lang="tr-TR" dirty="0" err="1" smtClean="0"/>
              <a:t>within</a:t>
            </a:r>
            <a:r>
              <a:rPr lang="tr-TR" dirty="0" smtClean="0"/>
              <a:t> a </a:t>
            </a:r>
            <a:r>
              <a:rPr lang="tr-TR" dirty="0" err="1" smtClean="0"/>
              <a:t>peiod</a:t>
            </a:r>
            <a:r>
              <a:rPr lang="tr-TR" dirty="0" smtClean="0"/>
              <a:t> of 6 </a:t>
            </a:r>
            <a:r>
              <a:rPr lang="tr-TR" dirty="0" err="1" smtClean="0"/>
              <a:t>months</a:t>
            </a:r>
            <a:r>
              <a:rPr lang="tr-TR" dirty="0" smtClean="0"/>
              <a:t> </a:t>
            </a:r>
            <a:r>
              <a:rPr lang="tr-TR" dirty="0" err="1" smtClean="0"/>
              <a:t>ending</a:t>
            </a:r>
            <a:r>
              <a:rPr lang="tr-TR" dirty="0" smtClean="0"/>
              <a:t> on </a:t>
            </a:r>
            <a:r>
              <a:rPr lang="tr-TR" dirty="0" err="1" smtClean="0"/>
              <a:t>the</a:t>
            </a:r>
            <a:r>
              <a:rPr lang="tr-TR" dirty="0" smtClean="0"/>
              <a:t> </a:t>
            </a:r>
            <a:r>
              <a:rPr lang="tr-TR" dirty="0" err="1" smtClean="0"/>
              <a:t>last</a:t>
            </a:r>
            <a:r>
              <a:rPr lang="tr-TR" dirty="0" smtClean="0"/>
              <a:t> </a:t>
            </a:r>
            <a:r>
              <a:rPr lang="tr-TR" dirty="0" err="1" smtClean="0"/>
              <a:t>day</a:t>
            </a:r>
            <a:r>
              <a:rPr lang="tr-TR" dirty="0" smtClean="0"/>
              <a:t> of </a:t>
            </a:r>
            <a:r>
              <a:rPr lang="tr-TR" dirty="0" err="1" smtClean="0"/>
              <a:t>the</a:t>
            </a:r>
            <a:r>
              <a:rPr lang="tr-TR" dirty="0" smtClean="0"/>
              <a:t> </a:t>
            </a:r>
            <a:r>
              <a:rPr lang="tr-TR" dirty="0" err="1" smtClean="0"/>
              <a:t>month</a:t>
            </a:r>
            <a:r>
              <a:rPr lang="tr-TR" dirty="0" smtClean="0"/>
              <a:t> in </a:t>
            </a:r>
            <a:r>
              <a:rPr lang="tr-TR" dirty="0" err="1" smtClean="0"/>
              <a:t>which</a:t>
            </a:r>
            <a:r>
              <a:rPr lang="tr-TR" dirty="0" smtClean="0"/>
              <a:t> </a:t>
            </a:r>
            <a:r>
              <a:rPr lang="tr-TR" dirty="0" err="1" smtClean="0"/>
              <a:t>protection</a:t>
            </a:r>
            <a:r>
              <a:rPr lang="tr-TR" dirty="0" smtClean="0"/>
              <a:t> </a:t>
            </a:r>
            <a:r>
              <a:rPr lang="tr-TR" dirty="0" err="1" smtClean="0"/>
              <a:t>ends</a:t>
            </a:r>
            <a:r>
              <a:rPr lang="tr-TR" dirty="0" smtClean="0"/>
              <a:t>. He </a:t>
            </a:r>
            <a:r>
              <a:rPr lang="tr-TR" dirty="0" err="1" smtClean="0"/>
              <a:t>also</a:t>
            </a:r>
            <a:r>
              <a:rPr lang="tr-TR" dirty="0" smtClean="0"/>
              <a:t> has </a:t>
            </a:r>
            <a:r>
              <a:rPr lang="tr-TR" dirty="0" err="1" smtClean="0"/>
              <a:t>to</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period</a:t>
            </a:r>
            <a:r>
              <a:rPr lang="tr-TR" dirty="0" smtClean="0"/>
              <a:t>. </a:t>
            </a:r>
            <a:r>
              <a:rPr lang="tr-TR" dirty="0" err="1" smtClean="0"/>
              <a:t>If</a:t>
            </a:r>
            <a:r>
              <a:rPr lang="tr-TR" dirty="0" smtClean="0"/>
              <a:t> </a:t>
            </a:r>
            <a:r>
              <a:rPr lang="tr-TR" dirty="0" err="1" smtClean="0"/>
              <a:t>this</a:t>
            </a:r>
            <a:r>
              <a:rPr lang="tr-TR" dirty="0" smtClean="0"/>
              <a:t> has not </a:t>
            </a:r>
            <a:r>
              <a:rPr lang="tr-TR" dirty="0" err="1" smtClean="0"/>
              <a:t>been</a:t>
            </a:r>
            <a:r>
              <a:rPr lang="tr-TR" dirty="0" smtClean="0"/>
              <a:t> done, he can </a:t>
            </a:r>
            <a:r>
              <a:rPr lang="tr-TR" dirty="0" err="1" smtClean="0"/>
              <a:t>submit</a:t>
            </a:r>
            <a:r>
              <a:rPr lang="tr-TR" dirty="0"/>
              <a:t> </a:t>
            </a:r>
            <a:r>
              <a:rPr lang="tr-TR" dirty="0" err="1" smtClean="0"/>
              <a:t>the</a:t>
            </a:r>
            <a:r>
              <a:rPr lang="tr-TR" dirty="0" smtClean="0"/>
              <a:t> </a:t>
            </a:r>
            <a:r>
              <a:rPr lang="tr-TR" dirty="0" err="1" smtClean="0"/>
              <a:t>request</a:t>
            </a:r>
            <a:r>
              <a:rPr lang="tr-TR" dirty="0" smtClean="0"/>
              <a:t> </a:t>
            </a:r>
            <a:r>
              <a:rPr lang="tr-TR" dirty="0" err="1" smtClean="0"/>
              <a:t>and</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 </a:t>
            </a:r>
            <a:r>
              <a:rPr lang="tr-TR" dirty="0" err="1" smtClean="0"/>
              <a:t>further</a:t>
            </a:r>
            <a:r>
              <a:rPr lang="tr-TR" dirty="0" smtClean="0"/>
              <a:t> </a:t>
            </a:r>
            <a:r>
              <a:rPr lang="tr-TR" dirty="0" err="1" smtClean="0"/>
              <a:t>period</a:t>
            </a:r>
            <a:r>
              <a:rPr lang="tr-TR" dirty="0" smtClean="0"/>
              <a:t> of 6 </a:t>
            </a:r>
            <a:r>
              <a:rPr lang="tr-TR" dirty="0" err="1" smtClean="0"/>
              <a:t>months</a:t>
            </a:r>
            <a:r>
              <a:rPr lang="tr-TR" dirty="0" smtClean="0"/>
              <a:t> </a:t>
            </a:r>
            <a:r>
              <a:rPr lang="tr-TR" dirty="0" err="1" smtClean="0"/>
              <a:t>following</a:t>
            </a:r>
            <a:r>
              <a:rPr lang="tr-TR" dirty="0" smtClean="0"/>
              <a:t> </a:t>
            </a:r>
            <a:r>
              <a:rPr lang="tr-TR" dirty="0" err="1" smtClean="0"/>
              <a:t>the</a:t>
            </a:r>
            <a:r>
              <a:rPr lang="tr-TR" dirty="0" smtClean="0"/>
              <a:t> </a:t>
            </a:r>
            <a:r>
              <a:rPr lang="tr-TR" dirty="0" err="1" smtClean="0"/>
              <a:t>day</a:t>
            </a:r>
            <a:r>
              <a:rPr lang="tr-TR" dirty="0" smtClean="0"/>
              <a:t> </a:t>
            </a:r>
            <a:r>
              <a:rPr lang="tr-TR" dirty="0" err="1" smtClean="0"/>
              <a:t>reffered</a:t>
            </a:r>
            <a:r>
              <a:rPr lang="tr-TR" dirty="0" smtClean="0"/>
              <a:t> </a:t>
            </a:r>
            <a:r>
              <a:rPr lang="tr-TR" dirty="0" err="1" smtClean="0"/>
              <a:t>to</a:t>
            </a:r>
            <a:r>
              <a:rPr lang="tr-TR" dirty="0" smtClean="0"/>
              <a:t> in </a:t>
            </a:r>
            <a:r>
              <a:rPr lang="tr-TR" dirty="0" err="1" smtClean="0"/>
              <a:t>the</a:t>
            </a:r>
            <a:r>
              <a:rPr lang="tr-TR" dirty="0" smtClean="0"/>
              <a:t> </a:t>
            </a:r>
            <a:r>
              <a:rPr lang="tr-TR" dirty="0" err="1" smtClean="0"/>
              <a:t>first</a:t>
            </a:r>
            <a:r>
              <a:rPr lang="tr-TR" dirty="0" smtClean="0"/>
              <a:t> </a:t>
            </a:r>
            <a:r>
              <a:rPr lang="tr-TR" dirty="0" err="1" smtClean="0"/>
              <a:t>sentence</a:t>
            </a:r>
            <a:r>
              <a:rPr lang="tr-TR" dirty="0" smtClean="0"/>
              <a:t>, as </a:t>
            </a:r>
            <a:r>
              <a:rPr lang="tr-TR" dirty="0" err="1" smtClean="0"/>
              <a:t>long</a:t>
            </a:r>
            <a:r>
              <a:rPr lang="tr-TR" dirty="0" smtClean="0"/>
              <a:t> as he </a:t>
            </a:r>
            <a:r>
              <a:rPr lang="tr-TR" dirty="0" err="1" smtClean="0"/>
              <a:t>pays</a:t>
            </a:r>
            <a:r>
              <a:rPr lang="tr-TR" dirty="0" smtClean="0"/>
              <a:t> </a:t>
            </a:r>
            <a:r>
              <a:rPr lang="tr-TR" dirty="0" err="1" smtClean="0"/>
              <a:t>additional</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further</a:t>
            </a:r>
            <a:r>
              <a:rPr lang="tr-TR" dirty="0" smtClean="0"/>
              <a:t> </a:t>
            </a:r>
            <a:r>
              <a:rPr lang="tr-TR" dirty="0" err="1" smtClean="0"/>
              <a:t>period</a:t>
            </a:r>
            <a:r>
              <a:rPr lang="tr-TR" dirty="0" smtClean="0"/>
              <a:t>.</a:t>
            </a:r>
            <a:endParaRPr lang="en-US" b="1" dirty="0"/>
          </a:p>
        </p:txBody>
      </p:sp>
    </p:spTree>
    <p:extLst>
      <p:ext uri="{BB962C8B-B14F-4D97-AF65-F5344CB8AC3E}">
        <p14:creationId xmlns:p14="http://schemas.microsoft.com/office/powerpoint/2010/main" val="259037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b="1" dirty="0" smtClean="0"/>
              <a:t>P4: </a:t>
            </a:r>
            <a:r>
              <a:rPr lang="tr-TR" dirty="0" smtClean="0"/>
              <a:t> </a:t>
            </a:r>
            <a:r>
              <a:rPr lang="tr-TR" dirty="0" err="1" smtClean="0"/>
              <a:t>If</a:t>
            </a:r>
            <a:r>
              <a:rPr lang="tr-TR" dirty="0" smtClean="0"/>
              <a:t> </a:t>
            </a:r>
            <a:r>
              <a:rPr lang="tr-TR" dirty="0" err="1" smtClean="0"/>
              <a:t>the</a:t>
            </a:r>
            <a:r>
              <a:rPr lang="tr-TR" dirty="0" smtClean="0"/>
              <a:t> </a:t>
            </a:r>
            <a:r>
              <a:rPr lang="tr-TR" dirty="0" err="1" smtClean="0"/>
              <a:t>owner</a:t>
            </a:r>
            <a:r>
              <a:rPr lang="tr-TR" dirty="0" smtClean="0"/>
              <a:t> </a:t>
            </a:r>
            <a:r>
              <a:rPr lang="tr-TR" dirty="0" err="1" smtClean="0"/>
              <a:t>submits</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or</a:t>
            </a:r>
            <a:r>
              <a:rPr lang="tr-TR" dirty="0" smtClean="0"/>
              <a:t> </a:t>
            </a:r>
            <a:r>
              <a:rPr lang="tr-TR" dirty="0" err="1" smtClean="0"/>
              <a:t>pays</a:t>
            </a:r>
            <a:r>
              <a:rPr lang="tr-TR" dirty="0" smtClean="0"/>
              <a:t> </a:t>
            </a:r>
            <a:r>
              <a:rPr lang="tr-TR" dirty="0" err="1" smtClean="0"/>
              <a:t>the</a:t>
            </a:r>
            <a:r>
              <a:rPr lang="tr-TR" dirty="0" smtClean="0"/>
              <a:t> </a:t>
            </a:r>
            <a:r>
              <a:rPr lang="tr-TR" dirty="0" err="1" smtClean="0"/>
              <a:t>fees</a:t>
            </a:r>
            <a:r>
              <a:rPr lang="tr-TR" dirty="0" smtClean="0"/>
              <a:t> in </a:t>
            </a:r>
            <a:r>
              <a:rPr lang="tr-TR" dirty="0" err="1" smtClean="0"/>
              <a:t>respect</a:t>
            </a:r>
            <a:r>
              <a:rPr lang="tr-TR" dirty="0" smtClean="0"/>
              <a:t> of </a:t>
            </a:r>
            <a:r>
              <a:rPr lang="tr-TR" dirty="0" err="1" smtClean="0"/>
              <a:t>only</a:t>
            </a:r>
            <a:r>
              <a:rPr lang="tr-TR" dirty="0" smtClean="0"/>
              <a:t> </a:t>
            </a:r>
            <a:r>
              <a:rPr lang="tr-TR" dirty="0" err="1" smtClean="0"/>
              <a:t>some</a:t>
            </a:r>
            <a:r>
              <a:rPr lang="tr-TR" dirty="0" smtClean="0"/>
              <a:t> of </a:t>
            </a:r>
            <a:r>
              <a:rPr lang="tr-TR" dirty="0" err="1" smtClean="0"/>
              <a:t>the</a:t>
            </a:r>
            <a:r>
              <a:rPr lang="tr-TR" dirty="0" smtClean="0"/>
              <a:t> </a:t>
            </a:r>
            <a:r>
              <a:rPr lang="tr-TR" dirty="0" err="1" smtClean="0"/>
              <a:t>goods</a:t>
            </a:r>
            <a:r>
              <a:rPr lang="tr-TR" dirty="0" smtClean="0"/>
              <a:t> </a:t>
            </a:r>
            <a:r>
              <a:rPr lang="tr-TR" dirty="0" err="1" smtClean="0"/>
              <a:t>or</a:t>
            </a:r>
            <a:r>
              <a:rPr lang="tr-TR" dirty="0" smtClean="0"/>
              <a:t> </a:t>
            </a:r>
            <a:r>
              <a:rPr lang="tr-TR" dirty="0" err="1" smtClean="0"/>
              <a:t>services</a:t>
            </a:r>
            <a:r>
              <a:rPr lang="tr-TR" dirty="0" smtClean="0"/>
              <a:t> </a:t>
            </a:r>
            <a:r>
              <a:rPr lang="tr-TR" dirty="0" err="1" smtClean="0"/>
              <a:t>for</a:t>
            </a:r>
            <a:r>
              <a:rPr lang="tr-TR" dirty="0" smtClean="0"/>
              <a:t> </a:t>
            </a:r>
            <a:r>
              <a:rPr lang="tr-TR" dirty="0" err="1" smtClean="0"/>
              <a:t>which</a:t>
            </a:r>
            <a:r>
              <a:rPr lang="tr-TR" dirty="0" smtClean="0"/>
              <a:t> </a:t>
            </a:r>
            <a:r>
              <a:rPr lang="tr-TR" dirty="0" err="1" smtClean="0"/>
              <a:t>the</a:t>
            </a:r>
            <a:r>
              <a:rPr lang="tr-TR" dirty="0" smtClean="0"/>
              <a:t> </a:t>
            </a:r>
            <a:r>
              <a:rPr lang="tr-TR" dirty="0" err="1" smtClean="0"/>
              <a:t>Community</a:t>
            </a:r>
            <a:r>
              <a:rPr lang="tr-TR" dirty="0" smtClean="0"/>
              <a:t> </a:t>
            </a:r>
            <a:r>
              <a:rPr lang="tr-TR" dirty="0" err="1" smtClean="0"/>
              <a:t>trade</a:t>
            </a:r>
            <a:r>
              <a:rPr lang="tr-TR" dirty="0" smtClean="0"/>
              <a:t> mark is </a:t>
            </a:r>
            <a:r>
              <a:rPr lang="tr-TR" dirty="0" err="1" smtClean="0"/>
              <a:t>registered</a:t>
            </a:r>
            <a:r>
              <a:rPr lang="tr-TR" dirty="0" smtClean="0"/>
              <a:t>, </a:t>
            </a:r>
            <a:r>
              <a:rPr lang="tr-TR" dirty="0" err="1" smtClean="0"/>
              <a:t>the</a:t>
            </a:r>
            <a:r>
              <a:rPr lang="tr-TR" dirty="0" smtClean="0"/>
              <a:t> Office </a:t>
            </a:r>
            <a:r>
              <a:rPr lang="tr-TR" dirty="0" err="1" smtClean="0"/>
              <a:t>will</a:t>
            </a:r>
            <a:r>
              <a:rPr lang="tr-TR" dirty="0" smtClean="0"/>
              <a:t> </a:t>
            </a:r>
            <a:r>
              <a:rPr lang="tr-TR" dirty="0" err="1" smtClean="0"/>
              <a:t>only</a:t>
            </a:r>
            <a:r>
              <a:rPr lang="tr-TR" dirty="0" smtClean="0"/>
              <a:t> </a:t>
            </a:r>
            <a:r>
              <a:rPr lang="tr-TR" dirty="0" err="1" smtClean="0"/>
              <a:t>renew</a:t>
            </a:r>
            <a:r>
              <a:rPr lang="tr-TR" dirty="0" smtClean="0"/>
              <a:t> </a:t>
            </a:r>
            <a:r>
              <a:rPr lang="tr-TR" dirty="0" err="1" smtClean="0"/>
              <a:t>registration</a:t>
            </a:r>
            <a:r>
              <a:rPr lang="tr-TR" dirty="0" smtClean="0"/>
              <a:t> </a:t>
            </a:r>
            <a:r>
              <a:rPr lang="tr-TR" dirty="0" err="1" smtClean="0"/>
              <a:t>for</a:t>
            </a:r>
            <a:r>
              <a:rPr lang="tr-TR" dirty="0" smtClean="0"/>
              <a:t> </a:t>
            </a:r>
            <a:r>
              <a:rPr lang="tr-TR" dirty="0" err="1" smtClean="0"/>
              <a:t>those</a:t>
            </a:r>
            <a:r>
              <a:rPr lang="tr-TR" dirty="0" smtClean="0"/>
              <a:t> </a:t>
            </a:r>
            <a:r>
              <a:rPr lang="tr-TR" dirty="0" err="1" smtClean="0"/>
              <a:t>goods</a:t>
            </a:r>
            <a:r>
              <a:rPr lang="tr-TR" dirty="0" smtClean="0"/>
              <a:t> </a:t>
            </a:r>
            <a:r>
              <a:rPr lang="tr-TR" dirty="0" err="1" smtClean="0"/>
              <a:t>or</a:t>
            </a:r>
            <a:r>
              <a:rPr lang="tr-TR" dirty="0" smtClean="0"/>
              <a:t> </a:t>
            </a:r>
            <a:r>
              <a:rPr lang="tr-TR" dirty="0" err="1" smtClean="0"/>
              <a:t>services</a:t>
            </a:r>
            <a:r>
              <a:rPr lang="tr-TR" dirty="0" smtClean="0"/>
              <a:t>.</a:t>
            </a:r>
            <a:endParaRPr lang="en-US" b="1" dirty="0"/>
          </a:p>
        </p:txBody>
      </p:sp>
    </p:spTree>
    <p:extLst>
      <p:ext uri="{BB962C8B-B14F-4D97-AF65-F5344CB8AC3E}">
        <p14:creationId xmlns:p14="http://schemas.microsoft.com/office/powerpoint/2010/main" val="16941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normAutofit fontScale="90000"/>
          </a:bodyPr>
          <a:lstStyle/>
          <a:p>
            <a:r>
              <a:rPr lang="tr-TR" dirty="0" smtClean="0"/>
              <a:t>9.4. Write a </a:t>
            </a:r>
            <a:r>
              <a:rPr lang="tr-TR" dirty="0" err="1" smtClean="0"/>
              <a:t>response</a:t>
            </a:r>
            <a:r>
              <a:rPr lang="tr-TR" dirty="0" smtClean="0"/>
              <a:t> </a:t>
            </a:r>
            <a:r>
              <a:rPr lang="tr-TR" dirty="0" err="1" smtClean="0"/>
              <a:t>to</a:t>
            </a:r>
            <a:r>
              <a:rPr lang="tr-TR" dirty="0" smtClean="0"/>
              <a:t> </a:t>
            </a:r>
            <a:r>
              <a:rPr lang="tr-TR" dirty="0" err="1" smtClean="0"/>
              <a:t>Ms</a:t>
            </a:r>
            <a:r>
              <a:rPr lang="tr-TR" dirty="0" smtClean="0"/>
              <a:t> </a:t>
            </a:r>
            <a:r>
              <a:rPr lang="tr-TR" dirty="0" err="1" smtClean="0"/>
              <a:t>Fox’s</a:t>
            </a:r>
            <a:r>
              <a:rPr lang="tr-TR" dirty="0" smtClean="0"/>
              <a:t> </a:t>
            </a:r>
            <a:r>
              <a:rPr lang="tr-TR" dirty="0" err="1" smtClean="0"/>
              <a:t>email</a:t>
            </a:r>
            <a:endParaRPr lang="en-US" dirty="0"/>
          </a:p>
        </p:txBody>
      </p:sp>
      <p:sp>
        <p:nvSpPr>
          <p:cNvPr id="3" name="İçerik Yer Tutucusu 2"/>
          <p:cNvSpPr>
            <a:spLocks noGrp="1"/>
          </p:cNvSpPr>
          <p:nvPr>
            <p:ph idx="1"/>
          </p:nvPr>
        </p:nvSpPr>
        <p:spPr>
          <a:xfrm>
            <a:off x="457200" y="1628800"/>
            <a:ext cx="8229600" cy="4695800"/>
          </a:xfrm>
        </p:spPr>
        <p:txBody>
          <a:bodyPr>
            <a:normAutofit/>
          </a:bodyPr>
          <a:lstStyle/>
          <a:p>
            <a:pPr marL="0" indent="0">
              <a:buNone/>
            </a:pPr>
            <a:r>
              <a:rPr lang="tr-TR" dirty="0" err="1" smtClean="0"/>
              <a:t>Dear</a:t>
            </a:r>
            <a:r>
              <a:rPr lang="tr-TR" dirty="0" smtClean="0"/>
              <a:t> </a:t>
            </a:r>
            <a:r>
              <a:rPr lang="tr-TR" dirty="0" err="1" smtClean="0"/>
              <a:t>Ms</a:t>
            </a:r>
            <a:r>
              <a:rPr lang="tr-TR" dirty="0" smtClean="0"/>
              <a:t> </a:t>
            </a:r>
            <a:r>
              <a:rPr lang="tr-TR" dirty="0" err="1" smtClean="0"/>
              <a:t>Fox</a:t>
            </a:r>
            <a:r>
              <a:rPr lang="tr-TR" dirty="0" smtClean="0"/>
              <a:t>, </a:t>
            </a:r>
            <a:br>
              <a:rPr lang="tr-TR" dirty="0" smtClean="0"/>
            </a:br>
            <a:r>
              <a:rPr lang="tr-TR" dirty="0" smtClean="0"/>
              <a:t>	</a:t>
            </a:r>
            <a:r>
              <a:rPr lang="tr-TR" b="1" dirty="0" err="1" smtClean="0"/>
              <a:t>In</a:t>
            </a:r>
            <a:r>
              <a:rPr lang="tr-TR" b="1" dirty="0" smtClean="0"/>
              <a:t> </a:t>
            </a:r>
            <a:r>
              <a:rPr lang="tr-TR" b="1" dirty="0" err="1" smtClean="0"/>
              <a:t>response</a:t>
            </a:r>
            <a:r>
              <a:rPr lang="tr-TR" b="1" dirty="0" smtClean="0"/>
              <a:t> </a:t>
            </a:r>
            <a:r>
              <a:rPr lang="tr-TR" b="1" dirty="0" err="1" smtClean="0"/>
              <a:t>to</a:t>
            </a:r>
            <a:r>
              <a:rPr lang="tr-TR" b="1" dirty="0" smtClean="0"/>
              <a:t> </a:t>
            </a:r>
            <a:r>
              <a:rPr lang="tr-TR" b="1" dirty="0" err="1" smtClean="0"/>
              <a:t>your</a:t>
            </a:r>
            <a:r>
              <a:rPr lang="tr-TR" b="1" dirty="0" smtClean="0"/>
              <a:t> </a:t>
            </a:r>
            <a:r>
              <a:rPr lang="tr-TR" b="1" dirty="0" err="1" smtClean="0"/>
              <a:t>request</a:t>
            </a:r>
            <a:r>
              <a:rPr lang="tr-TR" b="1" dirty="0" smtClean="0"/>
              <a:t> of </a:t>
            </a:r>
            <a:r>
              <a:rPr lang="tr-TR" dirty="0" smtClean="0"/>
              <a:t>18 </a:t>
            </a:r>
            <a:r>
              <a:rPr lang="tr-TR" dirty="0" err="1" smtClean="0"/>
              <a:t>December</a:t>
            </a:r>
            <a:r>
              <a:rPr lang="tr-TR" dirty="0" smtClean="0"/>
              <a:t> </a:t>
            </a:r>
            <a:r>
              <a:rPr lang="tr-TR" dirty="0" err="1" smtClean="0"/>
              <a:t>for</a:t>
            </a:r>
            <a:r>
              <a:rPr lang="tr-TR" dirty="0" smtClean="0"/>
              <a:t> </a:t>
            </a:r>
            <a:r>
              <a:rPr lang="tr-TR" dirty="0" err="1" smtClean="0"/>
              <a:t>information</a:t>
            </a:r>
            <a:r>
              <a:rPr lang="tr-TR" dirty="0" smtClean="0"/>
              <a:t> </a:t>
            </a:r>
            <a:r>
              <a:rPr lang="tr-TR" dirty="0" err="1" smtClean="0"/>
              <a:t>concerning</a:t>
            </a:r>
            <a:r>
              <a:rPr lang="tr-TR" dirty="0" smtClean="0"/>
              <a:t> </a:t>
            </a:r>
            <a:r>
              <a:rPr lang="tr-TR" dirty="0" err="1" smtClean="0"/>
              <a:t>the</a:t>
            </a:r>
            <a:r>
              <a:rPr lang="tr-TR" dirty="0" smtClean="0"/>
              <a:t> </a:t>
            </a:r>
            <a:r>
              <a:rPr lang="tr-TR" dirty="0" err="1" smtClean="0"/>
              <a:t>renewal</a:t>
            </a:r>
            <a:r>
              <a:rPr lang="tr-TR" dirty="0" smtClean="0"/>
              <a:t> of </a:t>
            </a:r>
            <a:r>
              <a:rPr lang="tr-TR" dirty="0" err="1" smtClean="0"/>
              <a:t>registration</a:t>
            </a:r>
            <a:r>
              <a:rPr lang="tr-TR" dirty="0" smtClean="0"/>
              <a:t> of a </a:t>
            </a:r>
            <a:r>
              <a:rPr lang="tr-TR" dirty="0" err="1" smtClean="0"/>
              <a:t>Community</a:t>
            </a:r>
            <a:r>
              <a:rPr lang="tr-TR" dirty="0" smtClean="0"/>
              <a:t> </a:t>
            </a:r>
            <a:r>
              <a:rPr lang="tr-TR" dirty="0" err="1" smtClean="0"/>
              <a:t>trade</a:t>
            </a:r>
            <a:r>
              <a:rPr lang="tr-TR" dirty="0" smtClean="0"/>
              <a:t> mark, </a:t>
            </a:r>
            <a:r>
              <a:rPr lang="tr-TR" dirty="0" err="1" smtClean="0"/>
              <a:t>allow</a:t>
            </a:r>
            <a:r>
              <a:rPr lang="tr-TR" dirty="0" smtClean="0"/>
              <a:t> me </a:t>
            </a:r>
            <a:r>
              <a:rPr lang="tr-TR" dirty="0" err="1" smtClean="0"/>
              <a:t>to</a:t>
            </a:r>
            <a:r>
              <a:rPr lang="tr-TR" dirty="0" smtClean="0"/>
              <a:t> </a:t>
            </a:r>
            <a:r>
              <a:rPr lang="tr-TR" dirty="0" err="1" smtClean="0"/>
              <a:t>answer</a:t>
            </a:r>
            <a:r>
              <a:rPr lang="tr-TR" dirty="0" smtClean="0"/>
              <a:t> </a:t>
            </a:r>
            <a:r>
              <a:rPr lang="tr-TR" dirty="0" err="1" smtClean="0"/>
              <a:t>the</a:t>
            </a:r>
            <a:r>
              <a:rPr lang="tr-TR" dirty="0" smtClean="0"/>
              <a:t> </a:t>
            </a:r>
            <a:r>
              <a:rPr lang="tr-TR" dirty="0" err="1" smtClean="0"/>
              <a:t>three</a:t>
            </a:r>
            <a:r>
              <a:rPr lang="tr-TR" dirty="0" smtClean="0"/>
              <a:t> </a:t>
            </a:r>
            <a:r>
              <a:rPr lang="tr-TR" dirty="0" err="1" smtClean="0"/>
              <a:t>questions</a:t>
            </a:r>
            <a:r>
              <a:rPr lang="tr-TR" dirty="0" smtClean="0"/>
              <a:t> </a:t>
            </a:r>
            <a:r>
              <a:rPr lang="tr-TR" dirty="0" err="1" smtClean="0"/>
              <a:t>you</a:t>
            </a:r>
            <a:r>
              <a:rPr lang="tr-TR" dirty="0" smtClean="0"/>
              <a:t> </a:t>
            </a:r>
            <a:r>
              <a:rPr lang="tr-TR" dirty="0" err="1" smtClean="0"/>
              <a:t>posed</a:t>
            </a:r>
            <a:r>
              <a:rPr lang="tr-TR" dirty="0" smtClean="0"/>
              <a:t>.</a:t>
            </a:r>
          </a:p>
          <a:p>
            <a:pPr marL="0" indent="0">
              <a:buNone/>
            </a:pPr>
            <a:r>
              <a:rPr lang="tr-TR" dirty="0"/>
              <a:t>	</a:t>
            </a:r>
            <a:r>
              <a:rPr lang="tr-TR" b="1" dirty="0" smtClean="0"/>
              <a:t>First of </a:t>
            </a:r>
            <a:r>
              <a:rPr lang="tr-TR" b="1" dirty="0" err="1" smtClean="0"/>
              <a:t>all</a:t>
            </a:r>
            <a:r>
              <a:rPr lang="tr-TR" dirty="0" smtClean="0"/>
              <a:t>, </a:t>
            </a:r>
            <a:r>
              <a:rPr lang="tr-TR" dirty="0" err="1" smtClean="0"/>
              <a:t>the</a:t>
            </a:r>
            <a:r>
              <a:rPr lang="tr-TR" dirty="0" smtClean="0"/>
              <a:t> Office </a:t>
            </a:r>
            <a:r>
              <a:rPr lang="tr-TR" dirty="0" err="1" smtClean="0"/>
              <a:t>for</a:t>
            </a:r>
            <a:r>
              <a:rPr lang="tr-TR" dirty="0" smtClean="0"/>
              <a:t> </a:t>
            </a:r>
            <a:r>
              <a:rPr lang="tr-TR" dirty="0" err="1" smtClean="0"/>
              <a:t>Harmonization</a:t>
            </a:r>
            <a:r>
              <a:rPr lang="tr-TR" dirty="0" smtClean="0"/>
              <a:t> in </a:t>
            </a:r>
            <a:r>
              <a:rPr lang="tr-TR" dirty="0" err="1" smtClean="0"/>
              <a:t>the</a:t>
            </a:r>
            <a:r>
              <a:rPr lang="tr-TR" dirty="0" smtClean="0"/>
              <a:t> </a:t>
            </a:r>
            <a:r>
              <a:rPr lang="tr-TR" dirty="0" err="1" smtClean="0"/>
              <a:t>Internal</a:t>
            </a:r>
            <a:r>
              <a:rPr lang="tr-TR" dirty="0" smtClean="0"/>
              <a:t> Market (OHIM) </a:t>
            </a:r>
            <a:r>
              <a:rPr lang="tr-TR" dirty="0" err="1" smtClean="0"/>
              <a:t>informs</a:t>
            </a:r>
            <a:r>
              <a:rPr lang="tr-TR" dirty="0" smtClean="0"/>
              <a:t>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Community</a:t>
            </a:r>
            <a:r>
              <a:rPr lang="tr-TR" dirty="0" smtClean="0"/>
              <a:t> </a:t>
            </a:r>
            <a:r>
              <a:rPr lang="tr-TR" dirty="0" err="1" smtClean="0"/>
              <a:t>trade</a:t>
            </a:r>
            <a:r>
              <a:rPr lang="tr-TR" dirty="0" smtClean="0"/>
              <a:t> mark </a:t>
            </a:r>
            <a:r>
              <a:rPr lang="tr-TR" dirty="0" err="1" smtClean="0"/>
              <a:t>when</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will</a:t>
            </a:r>
            <a:r>
              <a:rPr lang="tr-TR" dirty="0" smtClean="0"/>
              <a:t> </a:t>
            </a:r>
            <a:r>
              <a:rPr lang="tr-TR" dirty="0" err="1" smtClean="0"/>
              <a:t>expire</a:t>
            </a:r>
            <a:r>
              <a:rPr lang="tr-TR" dirty="0" smtClean="0"/>
              <a:t> in </a:t>
            </a:r>
            <a:r>
              <a:rPr lang="tr-TR" dirty="0" err="1" smtClean="0"/>
              <a:t>good</a:t>
            </a:r>
            <a:r>
              <a:rPr lang="tr-TR" dirty="0" smtClean="0"/>
              <a:t> time </a:t>
            </a:r>
            <a:r>
              <a:rPr lang="tr-TR" dirty="0" err="1" smtClean="0"/>
              <a:t>before</a:t>
            </a:r>
            <a:r>
              <a:rPr lang="tr-TR" dirty="0" smtClean="0"/>
              <a:t> it </a:t>
            </a:r>
            <a:r>
              <a:rPr lang="tr-TR" dirty="0" err="1" smtClean="0"/>
              <a:t>expires</a:t>
            </a:r>
            <a:r>
              <a:rPr lang="tr-TR" dirty="0" smtClean="0"/>
              <a:t>. </a:t>
            </a:r>
            <a:r>
              <a:rPr lang="tr-TR" b="1" dirty="0" err="1" smtClean="0"/>
              <a:t>However</a:t>
            </a:r>
            <a:r>
              <a:rPr lang="tr-TR" dirty="0" smtClean="0"/>
              <a:t>, </a:t>
            </a:r>
            <a:r>
              <a:rPr lang="tr-TR" dirty="0" err="1" smtClean="0"/>
              <a:t>even</a:t>
            </a:r>
            <a:r>
              <a:rPr lang="tr-TR" dirty="0" smtClean="0"/>
              <a:t> </a:t>
            </a:r>
            <a:r>
              <a:rPr lang="tr-TR" dirty="0" err="1" smtClean="0"/>
              <a:t>if</a:t>
            </a:r>
            <a:r>
              <a:rPr lang="tr-TR" dirty="0" smtClean="0"/>
              <a:t> </a:t>
            </a:r>
            <a:r>
              <a:rPr lang="tr-TR" dirty="0" err="1" smtClean="0"/>
              <a:t>you</a:t>
            </a:r>
            <a:r>
              <a:rPr lang="tr-TR" dirty="0" smtClean="0"/>
              <a:t> </a:t>
            </a:r>
            <a:r>
              <a:rPr lang="tr-TR" dirty="0" err="1" smtClean="0"/>
              <a:t>don’t</a:t>
            </a:r>
            <a:r>
              <a:rPr lang="tr-TR" dirty="0" smtClean="0"/>
              <a:t> </a:t>
            </a:r>
            <a:r>
              <a:rPr lang="tr-TR" dirty="0" err="1" smtClean="0"/>
              <a:t>get</a:t>
            </a:r>
            <a:r>
              <a:rPr lang="tr-TR" dirty="0" smtClean="0"/>
              <a:t> </a:t>
            </a:r>
            <a:r>
              <a:rPr lang="tr-TR" dirty="0" err="1" smtClean="0"/>
              <a:t>notice</a:t>
            </a:r>
            <a:r>
              <a:rPr lang="tr-TR" dirty="0"/>
              <a:t> </a:t>
            </a:r>
            <a:r>
              <a:rPr lang="tr-TR" dirty="0" smtClean="0"/>
              <a:t>of </a:t>
            </a:r>
            <a:r>
              <a:rPr lang="tr-TR" dirty="0" err="1" smtClean="0"/>
              <a:t>expiry</a:t>
            </a:r>
            <a:r>
              <a:rPr lang="tr-TR" dirty="0" smtClean="0"/>
              <a:t>, </a:t>
            </a:r>
            <a:r>
              <a:rPr lang="tr-TR" dirty="0" err="1" smtClean="0"/>
              <a:t>you</a:t>
            </a:r>
            <a:r>
              <a:rPr lang="tr-TR" dirty="0" smtClean="0"/>
              <a:t> </a:t>
            </a:r>
            <a:r>
              <a:rPr lang="tr-TR" dirty="0" err="1" smtClean="0"/>
              <a:t>still</a:t>
            </a:r>
            <a:r>
              <a:rPr lang="tr-TR" dirty="0" smtClean="0"/>
              <a:t> </a:t>
            </a:r>
            <a:r>
              <a:rPr lang="tr-TR" dirty="0" err="1" smtClean="0"/>
              <a:t>have</a:t>
            </a:r>
            <a:r>
              <a:rPr lang="tr-TR" dirty="0" smtClean="0"/>
              <a:t> </a:t>
            </a:r>
            <a:r>
              <a:rPr lang="tr-TR" dirty="0" err="1" smtClean="0"/>
              <a:t>to</a:t>
            </a:r>
            <a:r>
              <a:rPr lang="tr-TR" dirty="0" smtClean="0"/>
              <a:t> </a:t>
            </a:r>
            <a:r>
              <a:rPr lang="tr-TR" dirty="0" err="1" smtClean="0"/>
              <a:t>renew</a:t>
            </a:r>
            <a:r>
              <a:rPr lang="tr-TR" dirty="0" smtClean="0"/>
              <a:t> </a:t>
            </a:r>
            <a:r>
              <a:rPr lang="tr-TR" dirty="0" err="1" smtClean="0"/>
              <a:t>your</a:t>
            </a:r>
            <a:r>
              <a:rPr lang="tr-TR" dirty="0" smtClean="0"/>
              <a:t> </a:t>
            </a:r>
            <a:r>
              <a:rPr lang="tr-TR" dirty="0" err="1" smtClean="0"/>
              <a:t>registration</a:t>
            </a:r>
            <a:r>
              <a:rPr lang="tr-TR" dirty="0" smtClean="0"/>
              <a:t>, </a:t>
            </a:r>
            <a:r>
              <a:rPr lang="tr-TR" dirty="0" err="1" smtClean="0"/>
              <a:t>so</a:t>
            </a:r>
            <a:r>
              <a:rPr lang="tr-TR" dirty="0" smtClean="0"/>
              <a:t> </a:t>
            </a:r>
            <a:r>
              <a:rPr lang="tr-TR" dirty="0" err="1" smtClean="0"/>
              <a:t>you</a:t>
            </a:r>
            <a:r>
              <a:rPr lang="tr-TR" dirty="0" smtClean="0"/>
              <a:t> </a:t>
            </a:r>
            <a:r>
              <a:rPr lang="tr-TR" dirty="0" err="1" smtClean="0"/>
              <a:t>should</a:t>
            </a:r>
            <a:r>
              <a:rPr lang="tr-TR" dirty="0" smtClean="0"/>
              <a:t> be </a:t>
            </a:r>
            <a:r>
              <a:rPr lang="tr-TR" dirty="0" err="1" smtClean="0"/>
              <a:t>aware</a:t>
            </a:r>
            <a:r>
              <a:rPr lang="tr-TR" dirty="0" smtClean="0"/>
              <a:t> of </a:t>
            </a:r>
            <a:r>
              <a:rPr lang="tr-TR" dirty="0" err="1" smtClean="0"/>
              <a:t>the</a:t>
            </a:r>
            <a:r>
              <a:rPr lang="tr-TR" dirty="0" smtClean="0"/>
              <a:t> </a:t>
            </a:r>
            <a:r>
              <a:rPr lang="tr-TR" dirty="0" err="1" smtClean="0"/>
              <a:t>date</a:t>
            </a:r>
            <a:r>
              <a:rPr lang="tr-TR" dirty="0" smtClean="0"/>
              <a:t> of </a:t>
            </a:r>
            <a:r>
              <a:rPr lang="tr-TR" dirty="0" err="1" smtClean="0"/>
              <a:t>expiry</a:t>
            </a:r>
            <a:r>
              <a:rPr lang="tr-TR" dirty="0" smtClean="0"/>
              <a:t>.</a:t>
            </a:r>
            <a:endParaRPr lang="en-US" dirty="0"/>
          </a:p>
        </p:txBody>
      </p:sp>
    </p:spTree>
    <p:extLst>
      <p:ext uri="{BB962C8B-B14F-4D97-AF65-F5344CB8AC3E}">
        <p14:creationId xmlns:p14="http://schemas.microsoft.com/office/powerpoint/2010/main" val="52921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1143000"/>
          </a:xfrm>
        </p:spPr>
        <p:txBody>
          <a:bodyPr>
            <a:normAutofit fontScale="90000"/>
          </a:bodyPr>
          <a:lstStyle/>
          <a:p>
            <a:r>
              <a:rPr lang="tr-TR" dirty="0" smtClean="0"/>
              <a:t>UNIT 11: INTELLECTUAL PROPERTY</a:t>
            </a:r>
            <a:endParaRPr lang="en-US" dirty="0"/>
          </a:p>
        </p:txBody>
      </p:sp>
      <p:sp>
        <p:nvSpPr>
          <p:cNvPr id="3" name="İçerik Yer Tutucusu 2"/>
          <p:cNvSpPr>
            <a:spLocks noGrp="1"/>
          </p:cNvSpPr>
          <p:nvPr>
            <p:ph idx="1"/>
          </p:nvPr>
        </p:nvSpPr>
        <p:spPr>
          <a:xfrm>
            <a:off x="179512" y="1556792"/>
            <a:ext cx="8712968" cy="5112568"/>
          </a:xfrm>
        </p:spPr>
        <p:txBody>
          <a:bodyPr>
            <a:normAutofit fontScale="70000" lnSpcReduction="20000"/>
          </a:bodyPr>
          <a:lstStyle/>
          <a:p>
            <a:pPr marL="0" indent="0">
              <a:buNone/>
            </a:pPr>
            <a:r>
              <a:rPr lang="en-US" sz="3100" b="1" u="sng" dirty="0"/>
              <a:t>Intellectual property (IP)</a:t>
            </a:r>
            <a:r>
              <a:rPr lang="en-US" sz="3100" u="sng" dirty="0"/>
              <a:t> </a:t>
            </a:r>
            <a:r>
              <a:rPr lang="en-US" sz="3100" dirty="0"/>
              <a:t>refers to creations of the mind that are legally protected from unauthorized use by others. It includes intangible assets such as inventions, literary and artistic works, designs, symbols, names, and images used in commerce. Intellectual property laws grant creators certain exclusive rights to their works for a specified period, enabling them to benefit from their ideas and creations</a:t>
            </a:r>
            <a:r>
              <a:rPr lang="en-US" sz="3100" dirty="0" smtClean="0"/>
              <a:t>.</a:t>
            </a:r>
            <a:r>
              <a:rPr lang="tr-TR" sz="3100" dirty="0" smtClean="0"/>
              <a:t/>
            </a:r>
            <a:br>
              <a:rPr lang="tr-TR" sz="3100" dirty="0" smtClean="0"/>
            </a:br>
            <a:endParaRPr lang="en-US" sz="3100" dirty="0"/>
          </a:p>
          <a:p>
            <a:pPr marL="0" indent="0">
              <a:buNone/>
            </a:pPr>
            <a:r>
              <a:rPr lang="en-US" sz="3100" dirty="0"/>
              <a:t>Key categories of intellectual property include</a:t>
            </a:r>
            <a:r>
              <a:rPr lang="en-US" sz="3100" dirty="0" smtClean="0"/>
              <a:t>:</a:t>
            </a:r>
            <a:r>
              <a:rPr lang="tr-TR" sz="3100" dirty="0" smtClean="0"/>
              <a:t/>
            </a:r>
            <a:br>
              <a:rPr lang="tr-TR" sz="3100" dirty="0" smtClean="0"/>
            </a:br>
            <a:endParaRPr lang="en-US" sz="3100" dirty="0"/>
          </a:p>
          <a:p>
            <a:pPr marL="0" indent="0">
              <a:buNone/>
            </a:pPr>
            <a:r>
              <a:rPr lang="en-US" sz="3100" b="1" dirty="0"/>
              <a:t>Patents</a:t>
            </a:r>
            <a:r>
              <a:rPr lang="en-US" sz="3100" dirty="0"/>
              <a:t>: Protect inventions and technological advancements.</a:t>
            </a:r>
          </a:p>
          <a:p>
            <a:pPr marL="0" indent="0">
              <a:buNone/>
            </a:pPr>
            <a:r>
              <a:rPr lang="en-US" sz="3100" b="1" dirty="0"/>
              <a:t>Copyrights</a:t>
            </a:r>
            <a:r>
              <a:rPr lang="en-US" sz="3100" dirty="0"/>
              <a:t>: Protect literary, artistic, and musical works.</a:t>
            </a:r>
          </a:p>
          <a:p>
            <a:pPr marL="0" indent="0">
              <a:buNone/>
            </a:pPr>
            <a:r>
              <a:rPr lang="en-US" sz="3100" b="1" dirty="0"/>
              <a:t>Trademarks</a:t>
            </a:r>
            <a:r>
              <a:rPr lang="en-US" sz="3100" dirty="0"/>
              <a:t>: Protect brand names, logos, and slogans.</a:t>
            </a:r>
          </a:p>
          <a:p>
            <a:pPr marL="0" indent="0">
              <a:buNone/>
            </a:pPr>
            <a:r>
              <a:rPr lang="en-US" sz="3100" b="1" dirty="0"/>
              <a:t>Trade Secrets</a:t>
            </a:r>
            <a:r>
              <a:rPr lang="en-US" sz="3100" dirty="0"/>
              <a:t>: Protect confidential business information that gives a competitive edge.</a:t>
            </a:r>
          </a:p>
          <a:p>
            <a:pPr marL="0" indent="0">
              <a:buNone/>
            </a:pPr>
            <a:r>
              <a:rPr lang="en-US" sz="3100" dirty="0"/>
              <a:t>The goal of intellectual property law is to encourage innovation and creativity while balancing the rights of creators with public access to knowledge and cultural works.</a:t>
            </a:r>
          </a:p>
          <a:p>
            <a:endParaRPr lang="en-US" dirty="0"/>
          </a:p>
        </p:txBody>
      </p:sp>
    </p:spTree>
    <p:extLst>
      <p:ext uri="{BB962C8B-B14F-4D97-AF65-F5344CB8AC3E}">
        <p14:creationId xmlns:p14="http://schemas.microsoft.com/office/powerpoint/2010/main" val="315159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84976" cy="5631904"/>
          </a:xfrm>
        </p:spPr>
        <p:txBody>
          <a:bodyPr>
            <a:normAutofit/>
          </a:bodyPr>
          <a:lstStyle/>
          <a:p>
            <a:pPr marL="0" indent="0">
              <a:buNone/>
            </a:pPr>
            <a:r>
              <a:rPr lang="tr-TR" dirty="0" smtClean="0"/>
              <a:t>	</a:t>
            </a:r>
            <a:r>
              <a:rPr lang="tr-TR" b="1" dirty="0" err="1" smtClean="0"/>
              <a:t>Secondly</a:t>
            </a:r>
            <a:r>
              <a:rPr lang="tr-TR" b="1" dirty="0" smtClean="0"/>
              <a:t>, </a:t>
            </a:r>
            <a:r>
              <a:rPr lang="tr-TR" dirty="0" smtClean="0"/>
              <a:t>as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trade</a:t>
            </a:r>
            <a:r>
              <a:rPr lang="tr-TR" dirty="0" smtClean="0"/>
              <a:t> mark, </a:t>
            </a:r>
            <a:r>
              <a:rPr lang="tr-TR" dirty="0" err="1" smtClean="0"/>
              <a:t>you</a:t>
            </a:r>
            <a:r>
              <a:rPr lang="tr-TR" dirty="0" smtClean="0"/>
              <a:t> can </a:t>
            </a:r>
            <a:r>
              <a:rPr lang="tr-TR" dirty="0" err="1" smtClean="0"/>
              <a:t>renew</a:t>
            </a:r>
            <a:r>
              <a:rPr lang="tr-TR" dirty="0" smtClean="0"/>
              <a:t> </a:t>
            </a:r>
            <a:r>
              <a:rPr lang="tr-TR" dirty="0" err="1" smtClean="0"/>
              <a:t>the</a:t>
            </a:r>
            <a:r>
              <a:rPr lang="tr-TR" dirty="0" smtClean="0"/>
              <a:t> </a:t>
            </a:r>
            <a:r>
              <a:rPr lang="tr-TR" dirty="0" err="1" smtClean="0"/>
              <a:t>registration</a:t>
            </a:r>
            <a:r>
              <a:rPr lang="tr-TR" dirty="0" smtClean="0"/>
              <a:t> of </a:t>
            </a:r>
            <a:r>
              <a:rPr lang="tr-TR" dirty="0" err="1" smtClean="0"/>
              <a:t>the</a:t>
            </a:r>
            <a:r>
              <a:rPr lang="tr-TR" dirty="0" smtClean="0"/>
              <a:t> </a:t>
            </a:r>
            <a:r>
              <a:rPr lang="tr-TR" dirty="0" err="1" smtClean="0"/>
              <a:t>trade</a:t>
            </a:r>
            <a:r>
              <a:rPr lang="tr-TR" dirty="0" smtClean="0"/>
              <a:t> mark </a:t>
            </a:r>
            <a:r>
              <a:rPr lang="tr-TR" dirty="0" err="1" smtClean="0"/>
              <a:t>yourself</a:t>
            </a:r>
            <a:r>
              <a:rPr lang="tr-TR" dirty="0" smtClean="0"/>
              <a:t>. </a:t>
            </a:r>
            <a:r>
              <a:rPr lang="tr-TR" b="1" dirty="0" err="1" smtClean="0"/>
              <a:t>Alternatively</a:t>
            </a:r>
            <a:r>
              <a:rPr lang="tr-TR" b="1" dirty="0" smtClean="0"/>
              <a:t>,</a:t>
            </a:r>
            <a:r>
              <a:rPr lang="tr-TR" dirty="0" smtClean="0"/>
              <a:t> </a:t>
            </a:r>
            <a:r>
              <a:rPr lang="tr-TR" dirty="0" err="1" smtClean="0"/>
              <a:t>another</a:t>
            </a:r>
            <a:r>
              <a:rPr lang="tr-TR" dirty="0" smtClean="0"/>
              <a:t> </a:t>
            </a:r>
            <a:r>
              <a:rPr lang="tr-TR" dirty="0" err="1" smtClean="0"/>
              <a:t>person</a:t>
            </a:r>
            <a:r>
              <a:rPr lang="tr-TR" dirty="0" smtClean="0"/>
              <a:t> can </a:t>
            </a:r>
            <a:r>
              <a:rPr lang="tr-TR" dirty="0" err="1" smtClean="0"/>
              <a:t>renew</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if</a:t>
            </a:r>
            <a:r>
              <a:rPr lang="tr-TR" dirty="0" smtClean="0"/>
              <a:t> </a:t>
            </a:r>
            <a:r>
              <a:rPr lang="tr-TR" dirty="0" err="1" smtClean="0"/>
              <a:t>you</a:t>
            </a:r>
            <a:r>
              <a:rPr lang="tr-TR" dirty="0" smtClean="0"/>
              <a:t>, </a:t>
            </a:r>
            <a:r>
              <a:rPr lang="tr-TR" dirty="0" err="1" smtClean="0"/>
              <a:t>the</a:t>
            </a:r>
            <a:r>
              <a:rPr lang="tr-TR" dirty="0" smtClean="0"/>
              <a:t> </a:t>
            </a:r>
            <a:r>
              <a:rPr lang="tr-TR" dirty="0" err="1" smtClean="0"/>
              <a:t>owner</a:t>
            </a:r>
            <a:r>
              <a:rPr lang="tr-TR" dirty="0" smtClean="0"/>
              <a:t>, </a:t>
            </a:r>
            <a:r>
              <a:rPr lang="tr-TR" dirty="0" err="1" smtClean="0"/>
              <a:t>have</a:t>
            </a:r>
            <a:r>
              <a:rPr lang="tr-TR" dirty="0" smtClean="0"/>
              <a:t> </a:t>
            </a:r>
            <a:r>
              <a:rPr lang="tr-TR" dirty="0" err="1" smtClean="0"/>
              <a:t>authorised</a:t>
            </a:r>
            <a:r>
              <a:rPr lang="tr-TR" dirty="0" smtClean="0"/>
              <a:t> </a:t>
            </a:r>
            <a:r>
              <a:rPr lang="tr-TR" dirty="0" err="1" smtClean="0"/>
              <a:t>this</a:t>
            </a:r>
            <a:r>
              <a:rPr lang="tr-TR" dirty="0" smtClean="0"/>
              <a:t> </a:t>
            </a:r>
            <a:r>
              <a:rPr lang="tr-TR" dirty="0" err="1" smtClean="0"/>
              <a:t>person</a:t>
            </a:r>
            <a:r>
              <a:rPr lang="tr-TR" dirty="0" smtClean="0"/>
              <a:t> </a:t>
            </a:r>
            <a:r>
              <a:rPr lang="tr-TR" dirty="0" err="1" smtClean="0"/>
              <a:t>to</a:t>
            </a:r>
            <a:r>
              <a:rPr lang="tr-TR" dirty="0" smtClean="0"/>
              <a:t> do </a:t>
            </a:r>
            <a:r>
              <a:rPr lang="tr-TR" dirty="0" err="1" smtClean="0"/>
              <a:t>so</a:t>
            </a:r>
            <a:r>
              <a:rPr lang="tr-TR" dirty="0" smtClean="0"/>
              <a:t>. </a:t>
            </a:r>
            <a:r>
              <a:rPr lang="tr-TR" b="1" dirty="0" err="1" smtClean="0"/>
              <a:t>Naturally</a:t>
            </a:r>
            <a:r>
              <a:rPr lang="tr-TR" dirty="0" smtClean="0"/>
              <a:t>, </a:t>
            </a:r>
            <a:r>
              <a:rPr lang="tr-TR" dirty="0" err="1" smtClean="0"/>
              <a:t>this</a:t>
            </a:r>
            <a:r>
              <a:rPr lang="tr-TR" dirty="0" smtClean="0"/>
              <a:t> </a:t>
            </a:r>
            <a:r>
              <a:rPr lang="tr-TR" dirty="0" err="1" smtClean="0"/>
              <a:t>means</a:t>
            </a:r>
            <a:r>
              <a:rPr lang="tr-TR" dirty="0" smtClean="0"/>
              <a:t> </a:t>
            </a:r>
            <a:r>
              <a:rPr lang="tr-TR" dirty="0" err="1" smtClean="0"/>
              <a:t>that</a:t>
            </a:r>
            <a:r>
              <a:rPr lang="tr-TR" dirty="0" smtClean="0"/>
              <a:t> I can do it </a:t>
            </a:r>
            <a:r>
              <a:rPr lang="tr-TR" dirty="0" err="1" smtClean="0"/>
              <a:t>for</a:t>
            </a:r>
            <a:r>
              <a:rPr lang="tr-TR" dirty="0" smtClean="0"/>
              <a:t> </a:t>
            </a:r>
            <a:r>
              <a:rPr lang="tr-TR" dirty="0" err="1" smtClean="0"/>
              <a:t>you</a:t>
            </a:r>
            <a:r>
              <a:rPr lang="tr-TR" dirty="0" smtClean="0"/>
              <a:t> </a:t>
            </a:r>
            <a:r>
              <a:rPr lang="tr-TR" dirty="0" err="1" smtClean="0"/>
              <a:t>if</a:t>
            </a:r>
            <a:r>
              <a:rPr lang="tr-TR" dirty="0" smtClean="0"/>
              <a:t> </a:t>
            </a:r>
            <a:r>
              <a:rPr lang="tr-TR" dirty="0" err="1" smtClean="0"/>
              <a:t>you</a:t>
            </a:r>
            <a:r>
              <a:rPr lang="tr-TR" dirty="0" smtClean="0"/>
              <a:t> </a:t>
            </a:r>
            <a:r>
              <a:rPr lang="tr-TR" dirty="0" err="1" smtClean="0"/>
              <a:t>wish</a:t>
            </a:r>
            <a:r>
              <a:rPr lang="tr-TR" dirty="0" smtClean="0"/>
              <a:t>.</a:t>
            </a:r>
            <a:br>
              <a:rPr lang="tr-TR" dirty="0" smtClean="0"/>
            </a:br>
            <a:endParaRPr lang="tr-TR" dirty="0" smtClean="0"/>
          </a:p>
          <a:p>
            <a:pPr marL="0" indent="0">
              <a:buNone/>
            </a:pPr>
            <a:r>
              <a:rPr lang="tr-TR" dirty="0"/>
              <a:t>	</a:t>
            </a:r>
            <a:r>
              <a:rPr lang="tr-TR" b="1" dirty="0" err="1" smtClean="0"/>
              <a:t>Finally</a:t>
            </a:r>
            <a:r>
              <a:rPr lang="tr-TR" dirty="0" smtClean="0"/>
              <a:t>, in </a:t>
            </a:r>
            <a:r>
              <a:rPr lang="tr-TR" dirty="0" err="1" smtClean="0"/>
              <a:t>response</a:t>
            </a:r>
            <a:r>
              <a:rPr lang="tr-TR" dirty="0" smtClean="0"/>
              <a:t> </a:t>
            </a:r>
            <a:r>
              <a:rPr lang="tr-TR" dirty="0" err="1" smtClean="0"/>
              <a:t>to</a:t>
            </a:r>
            <a:r>
              <a:rPr lang="tr-TR" dirty="0" smtClean="0"/>
              <a:t> </a:t>
            </a:r>
            <a:r>
              <a:rPr lang="tr-TR" dirty="0" err="1" smtClean="0"/>
              <a:t>your</a:t>
            </a:r>
            <a:r>
              <a:rPr lang="tr-TR" dirty="0" smtClean="0"/>
              <a:t> </a:t>
            </a:r>
            <a:r>
              <a:rPr lang="tr-TR" dirty="0" err="1" smtClean="0"/>
              <a:t>question</a:t>
            </a:r>
            <a:r>
              <a:rPr lang="tr-TR" dirty="0" smtClean="0"/>
              <a:t>, </a:t>
            </a:r>
            <a:r>
              <a:rPr lang="tr-TR" dirty="0" err="1" smtClean="0"/>
              <a:t>you</a:t>
            </a:r>
            <a:r>
              <a:rPr lang="tr-TR" dirty="0" smtClean="0"/>
              <a:t> </a:t>
            </a:r>
            <a:r>
              <a:rPr lang="tr-TR" dirty="0" err="1" smtClean="0"/>
              <a:t>must</a:t>
            </a:r>
            <a:r>
              <a:rPr lang="tr-TR" dirty="0" smtClean="0"/>
              <a:t> </a:t>
            </a:r>
            <a:r>
              <a:rPr lang="tr-TR" dirty="0" err="1" smtClean="0"/>
              <a:t>submit</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for</a:t>
            </a:r>
            <a:r>
              <a:rPr lang="tr-TR" dirty="0" smtClean="0"/>
              <a:t> </a:t>
            </a:r>
            <a:r>
              <a:rPr lang="tr-TR" dirty="0" err="1" smtClean="0"/>
              <a:t>renewal</a:t>
            </a:r>
            <a:r>
              <a:rPr lang="tr-TR" dirty="0" smtClean="0"/>
              <a:t> 6 </a:t>
            </a:r>
            <a:r>
              <a:rPr lang="tr-TR" dirty="0" err="1" smtClean="0"/>
              <a:t>months</a:t>
            </a:r>
            <a:r>
              <a:rPr lang="tr-TR" dirty="0" smtClean="0"/>
              <a:t> </a:t>
            </a:r>
            <a:r>
              <a:rPr lang="tr-TR" dirty="0" err="1" smtClean="0"/>
              <a:t>bedore</a:t>
            </a:r>
            <a:r>
              <a:rPr lang="tr-TR" dirty="0" smtClean="0"/>
              <a:t> </a:t>
            </a:r>
            <a:r>
              <a:rPr lang="tr-TR" dirty="0" err="1" smtClean="0"/>
              <a:t>the</a:t>
            </a:r>
            <a:r>
              <a:rPr lang="tr-TR" dirty="0" smtClean="0"/>
              <a:t> </a:t>
            </a:r>
            <a:r>
              <a:rPr lang="tr-TR" dirty="0" err="1" smtClean="0"/>
              <a:t>last</a:t>
            </a:r>
            <a:r>
              <a:rPr lang="tr-TR" dirty="0" smtClean="0"/>
              <a:t> </a:t>
            </a:r>
            <a:r>
              <a:rPr lang="tr-TR" dirty="0" err="1" smtClean="0"/>
              <a:t>day</a:t>
            </a:r>
            <a:r>
              <a:rPr lang="tr-TR" dirty="0" smtClean="0"/>
              <a:t> of </a:t>
            </a:r>
            <a:r>
              <a:rPr lang="tr-TR" dirty="0" err="1" smtClean="0"/>
              <a:t>the</a:t>
            </a:r>
            <a:r>
              <a:rPr lang="tr-TR" dirty="0" smtClean="0"/>
              <a:t> </a:t>
            </a:r>
            <a:r>
              <a:rPr lang="tr-TR" dirty="0" err="1" smtClean="0"/>
              <a:t>month</a:t>
            </a:r>
            <a:r>
              <a:rPr lang="tr-TR" dirty="0" smtClean="0"/>
              <a:t> in </a:t>
            </a:r>
            <a:r>
              <a:rPr lang="tr-TR" dirty="0" err="1" smtClean="0"/>
              <a:t>which</a:t>
            </a:r>
            <a:r>
              <a:rPr lang="tr-TR" dirty="0" smtClean="0"/>
              <a:t> </a:t>
            </a:r>
            <a:r>
              <a:rPr lang="tr-TR" dirty="0" err="1" smtClean="0"/>
              <a:t>protection</a:t>
            </a:r>
            <a:r>
              <a:rPr lang="tr-TR" dirty="0" smtClean="0"/>
              <a:t> </a:t>
            </a:r>
            <a:r>
              <a:rPr lang="tr-TR" dirty="0" err="1" smtClean="0"/>
              <a:t>ends</a:t>
            </a:r>
            <a:r>
              <a:rPr lang="tr-TR" dirty="0" smtClean="0"/>
              <a:t>. </a:t>
            </a:r>
            <a:r>
              <a:rPr lang="tr-TR" b="1" dirty="0" err="1" smtClean="0"/>
              <a:t>Furthermore</a:t>
            </a:r>
            <a:r>
              <a:rPr lang="tr-TR" dirty="0" smtClean="0"/>
              <a:t>, </a:t>
            </a:r>
            <a:r>
              <a:rPr lang="tr-TR" dirty="0" err="1" smtClean="0"/>
              <a:t>you</a:t>
            </a:r>
            <a:r>
              <a:rPr lang="tr-TR" dirty="0" smtClean="0"/>
              <a:t> </a:t>
            </a:r>
            <a:r>
              <a:rPr lang="tr-TR" dirty="0" err="1" smtClean="0"/>
              <a:t>must</a:t>
            </a:r>
            <a:r>
              <a:rPr lang="tr-TR" dirty="0" smtClean="0"/>
              <a:t> pay </a:t>
            </a:r>
            <a:r>
              <a:rPr lang="tr-TR" dirty="0" err="1" smtClean="0"/>
              <a:t>the</a:t>
            </a:r>
            <a:r>
              <a:rPr lang="tr-TR" dirty="0" smtClean="0"/>
              <a:t> </a:t>
            </a:r>
            <a:r>
              <a:rPr lang="tr-TR" dirty="0" err="1" smtClean="0"/>
              <a:t>renewal</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6 </a:t>
            </a:r>
            <a:r>
              <a:rPr lang="tr-TR" dirty="0" err="1" smtClean="0"/>
              <a:t>months</a:t>
            </a:r>
            <a:r>
              <a:rPr lang="tr-TR" dirty="0" smtClean="0"/>
              <a:t> </a:t>
            </a:r>
            <a:r>
              <a:rPr lang="tr-TR" dirty="0" err="1" smtClean="0"/>
              <a:t>peiod</a:t>
            </a:r>
            <a:r>
              <a:rPr lang="tr-TR" dirty="0" smtClean="0"/>
              <a:t>. </a:t>
            </a:r>
            <a:r>
              <a:rPr lang="tr-TR" dirty="0" err="1" smtClean="0"/>
              <a:t>If</a:t>
            </a:r>
            <a:r>
              <a:rPr lang="tr-TR" dirty="0" smtClean="0"/>
              <a:t> </a:t>
            </a:r>
            <a:r>
              <a:rPr lang="tr-TR" dirty="0" err="1" smtClean="0"/>
              <a:t>you</a:t>
            </a:r>
            <a:r>
              <a:rPr lang="tr-TR" dirty="0" smtClean="0"/>
              <a:t> don’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period</a:t>
            </a:r>
            <a:r>
              <a:rPr lang="tr-TR" dirty="0" smtClean="0"/>
              <a:t>, </a:t>
            </a:r>
            <a:r>
              <a:rPr lang="tr-TR" dirty="0" err="1" smtClean="0"/>
              <a:t>you</a:t>
            </a:r>
            <a:r>
              <a:rPr lang="tr-TR" dirty="0" smtClean="0"/>
              <a:t> can </a:t>
            </a:r>
            <a:r>
              <a:rPr lang="tr-TR" dirty="0" err="1" smtClean="0"/>
              <a:t>submit</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and</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 </a:t>
            </a:r>
            <a:r>
              <a:rPr lang="tr-TR" dirty="0" err="1" smtClean="0"/>
              <a:t>further</a:t>
            </a:r>
            <a:r>
              <a:rPr lang="tr-TR" dirty="0" smtClean="0"/>
              <a:t> </a:t>
            </a:r>
            <a:r>
              <a:rPr lang="tr-TR" dirty="0" err="1" smtClean="0"/>
              <a:t>period</a:t>
            </a:r>
            <a:r>
              <a:rPr lang="tr-TR" dirty="0" smtClean="0"/>
              <a:t> of 6 </a:t>
            </a:r>
            <a:r>
              <a:rPr lang="tr-TR" dirty="0" err="1" smtClean="0"/>
              <a:t>months</a:t>
            </a:r>
            <a:r>
              <a:rPr lang="tr-TR" dirty="0" smtClean="0"/>
              <a:t>, but </a:t>
            </a:r>
            <a:r>
              <a:rPr lang="tr-TR" dirty="0" err="1" smtClean="0"/>
              <a:t>you</a:t>
            </a:r>
            <a:r>
              <a:rPr lang="tr-TR" dirty="0" smtClean="0"/>
              <a:t> </a:t>
            </a:r>
            <a:r>
              <a:rPr lang="tr-TR" dirty="0" err="1" smtClean="0"/>
              <a:t>would</a:t>
            </a:r>
            <a:r>
              <a:rPr lang="tr-TR" dirty="0" smtClean="0"/>
              <a:t> </a:t>
            </a:r>
            <a:r>
              <a:rPr lang="tr-TR" dirty="0" err="1" smtClean="0"/>
              <a:t>then</a:t>
            </a:r>
            <a:r>
              <a:rPr lang="tr-TR" dirty="0" smtClean="0"/>
              <a:t> </a:t>
            </a:r>
            <a:r>
              <a:rPr lang="tr-TR" dirty="0" err="1" smtClean="0"/>
              <a:t>have</a:t>
            </a:r>
            <a:r>
              <a:rPr lang="tr-TR" dirty="0" smtClean="0"/>
              <a:t> </a:t>
            </a:r>
            <a:r>
              <a:rPr lang="tr-TR" dirty="0" err="1" smtClean="0"/>
              <a:t>to</a:t>
            </a:r>
            <a:r>
              <a:rPr lang="tr-TR" dirty="0" smtClean="0"/>
              <a:t> pay </a:t>
            </a:r>
            <a:r>
              <a:rPr lang="tr-TR" dirty="0" err="1" smtClean="0"/>
              <a:t>additional</a:t>
            </a:r>
            <a:r>
              <a:rPr lang="tr-TR" dirty="0" smtClean="0"/>
              <a:t> </a:t>
            </a:r>
            <a:r>
              <a:rPr lang="tr-TR" dirty="0" err="1" smtClean="0"/>
              <a:t>fees</a:t>
            </a:r>
            <a:r>
              <a:rPr lang="tr-TR" dirty="0" smtClean="0"/>
              <a:t>. </a:t>
            </a:r>
            <a:endParaRPr lang="en-US" dirty="0"/>
          </a:p>
        </p:txBody>
      </p:sp>
    </p:spTree>
    <p:extLst>
      <p:ext uri="{BB962C8B-B14F-4D97-AF65-F5344CB8AC3E}">
        <p14:creationId xmlns:p14="http://schemas.microsoft.com/office/powerpoint/2010/main" val="36588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dirty="0" smtClean="0"/>
              <a:t>	I </a:t>
            </a:r>
            <a:r>
              <a:rPr lang="tr-TR" dirty="0" err="1" smtClean="0"/>
              <a:t>hope</a:t>
            </a:r>
            <a:r>
              <a:rPr lang="tr-TR" dirty="0" smtClean="0"/>
              <a:t> </a:t>
            </a:r>
            <a:r>
              <a:rPr lang="tr-TR" dirty="0" err="1" smtClean="0"/>
              <a:t>that</a:t>
            </a:r>
            <a:r>
              <a:rPr lang="tr-TR" dirty="0" smtClean="0"/>
              <a:t> </a:t>
            </a:r>
            <a:r>
              <a:rPr lang="tr-TR" dirty="0" err="1" smtClean="0"/>
              <a:t>the</a:t>
            </a:r>
            <a:r>
              <a:rPr lang="tr-TR" dirty="0" smtClean="0"/>
              <a:t> </a:t>
            </a:r>
            <a:r>
              <a:rPr lang="tr-TR" dirty="0" err="1" smtClean="0"/>
              <a:t>information</a:t>
            </a:r>
            <a:r>
              <a:rPr lang="tr-TR" dirty="0" smtClean="0"/>
              <a:t> I </a:t>
            </a:r>
            <a:r>
              <a:rPr lang="tr-TR" dirty="0" err="1" smtClean="0"/>
              <a:t>have</a:t>
            </a:r>
            <a:r>
              <a:rPr lang="tr-TR" dirty="0" smtClean="0"/>
              <a:t> </a:t>
            </a:r>
            <a:r>
              <a:rPr lang="tr-TR" dirty="0" err="1" smtClean="0"/>
              <a:t>provided</a:t>
            </a:r>
            <a:r>
              <a:rPr lang="tr-TR" dirty="0" smtClean="0"/>
              <a:t> is </a:t>
            </a:r>
            <a:r>
              <a:rPr lang="tr-TR" dirty="0" err="1" smtClean="0"/>
              <a:t>useful</a:t>
            </a:r>
            <a:r>
              <a:rPr lang="tr-TR" dirty="0" smtClean="0"/>
              <a:t> </a:t>
            </a:r>
            <a:r>
              <a:rPr lang="tr-TR" dirty="0" err="1" smtClean="0"/>
              <a:t>to</a:t>
            </a:r>
            <a:r>
              <a:rPr lang="tr-TR" dirty="0" smtClean="0"/>
              <a:t> </a:t>
            </a:r>
            <a:r>
              <a:rPr lang="tr-TR" dirty="0" err="1" smtClean="0"/>
              <a:t>you</a:t>
            </a:r>
            <a:r>
              <a:rPr lang="tr-TR" dirty="0" smtClean="0"/>
              <a:t>. </a:t>
            </a:r>
            <a:r>
              <a:rPr lang="tr-TR" b="1" dirty="0" err="1" smtClean="0"/>
              <a:t>If</a:t>
            </a:r>
            <a:r>
              <a:rPr lang="tr-TR" b="1" dirty="0" smtClean="0"/>
              <a:t> </a:t>
            </a:r>
            <a:r>
              <a:rPr lang="tr-TR" b="1" dirty="0" err="1" smtClean="0"/>
              <a:t>you</a:t>
            </a:r>
            <a:r>
              <a:rPr lang="tr-TR" b="1" dirty="0" smtClean="0"/>
              <a:t> </a:t>
            </a:r>
            <a:r>
              <a:rPr lang="tr-TR" b="1" dirty="0" err="1" smtClean="0"/>
              <a:t>would</a:t>
            </a:r>
            <a:r>
              <a:rPr lang="tr-TR" b="1" dirty="0" smtClean="0"/>
              <a:t> </a:t>
            </a:r>
            <a:r>
              <a:rPr lang="tr-TR" b="1" dirty="0" err="1" smtClean="0"/>
              <a:t>like</a:t>
            </a:r>
            <a:r>
              <a:rPr lang="tr-TR" b="1" dirty="0" smtClean="0"/>
              <a:t> </a:t>
            </a:r>
            <a:r>
              <a:rPr lang="tr-TR" b="1" dirty="0" err="1" smtClean="0"/>
              <a:t>further</a:t>
            </a:r>
            <a:r>
              <a:rPr lang="tr-TR" b="1" dirty="0" smtClean="0"/>
              <a:t> </a:t>
            </a:r>
            <a:r>
              <a:rPr lang="tr-TR" b="1" dirty="0" err="1" smtClean="0"/>
              <a:t>assistance</a:t>
            </a:r>
            <a:r>
              <a:rPr lang="tr-TR" b="1" dirty="0" smtClean="0"/>
              <a:t> </a:t>
            </a:r>
            <a:r>
              <a:rPr lang="tr-TR" dirty="0" smtClean="0"/>
              <a:t>in </a:t>
            </a:r>
            <a:r>
              <a:rPr lang="tr-TR" dirty="0" err="1" smtClean="0"/>
              <a:t>this</a:t>
            </a:r>
            <a:r>
              <a:rPr lang="tr-TR" dirty="0" smtClean="0"/>
              <a:t> </a:t>
            </a:r>
            <a:r>
              <a:rPr lang="tr-TR" dirty="0" err="1" smtClean="0"/>
              <a:t>matter</a:t>
            </a:r>
            <a:r>
              <a:rPr lang="tr-TR" dirty="0" smtClean="0"/>
              <a:t>, </a:t>
            </a:r>
            <a:r>
              <a:rPr lang="tr-TR" dirty="0" err="1" smtClean="0"/>
              <a:t>please</a:t>
            </a:r>
            <a:r>
              <a:rPr lang="tr-TR" dirty="0" smtClean="0"/>
              <a:t> do not </a:t>
            </a:r>
            <a:r>
              <a:rPr lang="tr-TR" dirty="0" err="1" smtClean="0"/>
              <a:t>hesitate</a:t>
            </a:r>
            <a:r>
              <a:rPr lang="tr-TR" dirty="0" smtClean="0"/>
              <a:t> </a:t>
            </a:r>
            <a:r>
              <a:rPr lang="tr-TR" dirty="0" err="1" smtClean="0"/>
              <a:t>to</a:t>
            </a:r>
            <a:r>
              <a:rPr lang="tr-TR" dirty="0" smtClean="0"/>
              <a:t> </a:t>
            </a:r>
            <a:r>
              <a:rPr lang="tr-TR" dirty="0" err="1" smtClean="0"/>
              <a:t>contact</a:t>
            </a:r>
            <a:r>
              <a:rPr lang="tr-TR" dirty="0" smtClean="0"/>
              <a:t> me.</a:t>
            </a:r>
            <a:br>
              <a:rPr lang="tr-TR" dirty="0" smtClean="0"/>
            </a:br>
            <a:r>
              <a:rPr lang="tr-TR" dirty="0" smtClean="0"/>
              <a:t/>
            </a:r>
            <a:br>
              <a:rPr lang="tr-TR" dirty="0" smtClean="0"/>
            </a:br>
            <a:r>
              <a:rPr lang="tr-TR" dirty="0" err="1" smtClean="0"/>
              <a:t>Yours</a:t>
            </a:r>
            <a:r>
              <a:rPr lang="tr-TR" dirty="0" smtClean="0"/>
              <a:t> </a:t>
            </a:r>
            <a:r>
              <a:rPr lang="tr-TR" dirty="0" err="1" smtClean="0"/>
              <a:t>sincerely</a:t>
            </a:r>
            <a:r>
              <a:rPr lang="tr-TR" dirty="0" smtClean="0"/>
              <a:t>,</a:t>
            </a:r>
            <a:br>
              <a:rPr lang="tr-TR" dirty="0" smtClean="0"/>
            </a:br>
            <a:r>
              <a:rPr lang="tr-TR" dirty="0" err="1" smtClean="0"/>
              <a:t>Estella</a:t>
            </a:r>
            <a:r>
              <a:rPr lang="tr-TR" dirty="0" smtClean="0"/>
              <a:t> </a:t>
            </a:r>
            <a:r>
              <a:rPr lang="tr-TR" dirty="0" err="1" smtClean="0"/>
              <a:t>Walters</a:t>
            </a:r>
            <a:endParaRPr lang="en-US" dirty="0"/>
          </a:p>
        </p:txBody>
      </p:sp>
    </p:spTree>
    <p:extLst>
      <p:ext uri="{BB962C8B-B14F-4D97-AF65-F5344CB8AC3E}">
        <p14:creationId xmlns:p14="http://schemas.microsoft.com/office/powerpoint/2010/main" val="2055467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8229600" cy="1143000"/>
          </a:xfrm>
        </p:spPr>
        <p:txBody>
          <a:bodyPr/>
          <a:lstStyle/>
          <a:p>
            <a:r>
              <a:rPr lang="tr-TR" dirty="0" smtClean="0"/>
              <a:t>WHAT IS TRADE DRESS?</a:t>
            </a:r>
            <a:endParaRPr lang="en-US" dirty="0"/>
          </a:p>
        </p:txBody>
      </p:sp>
      <p:sp>
        <p:nvSpPr>
          <p:cNvPr id="3" name="İçerik Yer Tutucusu 2"/>
          <p:cNvSpPr>
            <a:spLocks noGrp="1"/>
          </p:cNvSpPr>
          <p:nvPr>
            <p:ph idx="1"/>
          </p:nvPr>
        </p:nvSpPr>
        <p:spPr>
          <a:xfrm>
            <a:off x="21704" y="1196752"/>
            <a:ext cx="8784976" cy="3960440"/>
          </a:xfrm>
        </p:spPr>
        <p:txBody>
          <a:bodyPr/>
          <a:lstStyle/>
          <a:p>
            <a:pPr marL="0" indent="0">
              <a:buNone/>
            </a:pPr>
            <a:r>
              <a:rPr lang="en-US" dirty="0"/>
              <a:t/>
            </a:r>
            <a:br>
              <a:rPr lang="en-US" dirty="0"/>
            </a:br>
            <a:r>
              <a:rPr lang="en-US" dirty="0" smtClean="0"/>
              <a:t>Trade </a:t>
            </a:r>
            <a:r>
              <a:rPr lang="en-US" dirty="0"/>
              <a:t>dress refers to the visual appearance of a product or its packaging that signifies its origin.</a:t>
            </a:r>
          </a:p>
          <a:p>
            <a:pPr marL="0" indent="0">
              <a:buNone/>
            </a:pPr>
            <a:r>
              <a:rPr lang="en-US" dirty="0"/>
              <a:t>It includes elements such as color, shape, design, texture, and overall presentation.</a:t>
            </a:r>
          </a:p>
          <a:p>
            <a:pPr marL="0" indent="0">
              <a:buNone/>
            </a:pPr>
            <a:r>
              <a:rPr lang="en-US" dirty="0"/>
              <a:t>Trade dress can be a powerful tool in distinguishing products in the marketplace and protecting brand identity.</a:t>
            </a:r>
          </a:p>
          <a:p>
            <a:pPr marL="0" indent="0">
              <a:buNone/>
            </a:pPr>
            <a:endParaRPr lang="en-US" dirty="0"/>
          </a:p>
        </p:txBody>
      </p:sp>
      <p:pic>
        <p:nvPicPr>
          <p:cNvPr id="1026" name="Picture 2" descr="C:\Users\46789295336\Desktop\s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179" y="4231078"/>
            <a:ext cx="4173973" cy="262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46789295336\Desktop\d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23259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46789295336\Desktop\xx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810769"/>
            <a:ext cx="4286996" cy="283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2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2"/>
            <a:ext cx="8363272" cy="5487888"/>
          </a:xfrm>
        </p:spPr>
        <p:txBody>
          <a:bodyPr>
            <a:normAutofit fontScale="70000" lnSpcReduction="20000"/>
          </a:bodyPr>
          <a:lstStyle/>
          <a:p>
            <a:pPr marL="0" indent="0" fontAlgn="base">
              <a:buNone/>
            </a:pPr>
            <a:r>
              <a:rPr lang="tr-TR" dirty="0" smtClean="0"/>
              <a:t>	</a:t>
            </a:r>
            <a:r>
              <a:rPr lang="en-US" dirty="0" smtClean="0"/>
              <a:t>By </a:t>
            </a:r>
            <a:r>
              <a:rPr lang="en-US" dirty="0"/>
              <a:t>definition, it is exactly what it implies. It refers to how brand owners choose to ‘dress’ their final product before it hits the market, by controlling design elements like their products’ size, shape, and color. A lot of thought goes into conceptualizing these elements because brands have realized that it helps consumers distinguish and recognize their favorite brands between an endless selection of almost identical products. Imagine skimming through the shampoo aisle for your favorite brand. Most of the time, you’d be able to visually identify what you’re looking for by its shape, size, and color</a:t>
            </a:r>
            <a:r>
              <a:rPr lang="en-US" dirty="0" smtClean="0"/>
              <a:t>.</a:t>
            </a:r>
            <a:r>
              <a:rPr lang="tr-TR" dirty="0" smtClean="0"/>
              <a:t/>
            </a:r>
            <a:br>
              <a:rPr lang="tr-TR" dirty="0" smtClean="0"/>
            </a:br>
            <a:endParaRPr lang="en-US" dirty="0"/>
          </a:p>
          <a:p>
            <a:pPr marL="0" indent="0" fontAlgn="base">
              <a:buNone/>
            </a:pPr>
            <a:r>
              <a:rPr lang="en-US" b="1" dirty="0"/>
              <a:t>The Basics: Trade Dress Vs. Design Patent</a:t>
            </a:r>
          </a:p>
          <a:p>
            <a:pPr marL="0" indent="0" fontAlgn="base">
              <a:buNone/>
            </a:pPr>
            <a:r>
              <a:rPr lang="en-US" dirty="0"/>
              <a:t>Trade dress rights are often confused with design patents. We’ve often encountered brand owners seeking to ‘trademark’ their products in its entire physical form or ‘patent’ a sneaker collection. To understand how to lawfully protect your trade dress rights, we must first touch upon a few key guidelines regarding its elements. This is to ensure that in actuality, your product requires trade dress enforcement, rather than a design patent:</a:t>
            </a:r>
          </a:p>
          <a:p>
            <a:pPr fontAlgn="base"/>
            <a:r>
              <a:rPr lang="en-US" dirty="0"/>
              <a:t>Trade dress is strictly limited to the promotional and visual aspects of a product i.e. packaging.</a:t>
            </a:r>
          </a:p>
          <a:p>
            <a:pPr fontAlgn="base"/>
            <a:r>
              <a:rPr lang="en-US" dirty="0"/>
              <a:t>It must never serve as a functional part of the product i.e. the buttons on your ‘smart remote control’ will not be protected, while the smart- remote’s unique design, shape, and color would be eligible for trade dress protection.</a:t>
            </a:r>
          </a:p>
          <a:p>
            <a:pPr fontAlgn="base"/>
            <a:r>
              <a:rPr lang="en-US" dirty="0"/>
              <a:t>Good to know: Functional elements of a product can be protected but by design patents, under patent law.</a:t>
            </a:r>
          </a:p>
          <a:p>
            <a:pPr marL="0" indent="0">
              <a:buNone/>
            </a:pPr>
            <a:endParaRPr lang="en-US" dirty="0"/>
          </a:p>
        </p:txBody>
      </p:sp>
    </p:spTree>
    <p:extLst>
      <p:ext uri="{BB962C8B-B14F-4D97-AF65-F5344CB8AC3E}">
        <p14:creationId xmlns:p14="http://schemas.microsoft.com/office/powerpoint/2010/main" val="315935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pPr marL="0" indent="0" fontAlgn="base">
              <a:buNone/>
            </a:pPr>
            <a:r>
              <a:rPr lang="en-US" b="1" dirty="0"/>
              <a:t>Trade Dress Done Right</a:t>
            </a:r>
          </a:p>
          <a:p>
            <a:pPr fontAlgn="base"/>
            <a:r>
              <a:rPr lang="en-US" dirty="0"/>
              <a:t>It comes with more benefits than what meets the eye. Not only does it serve as overall protection for your IP, but it also plays a very effective role in your overall brand protection strategy. But it is not as easy as it sounds. Transforming simple elements of your product such as color or size into a globally recognized trade dress requires endless research, development, and time. In other words, it is expensive.</a:t>
            </a:r>
          </a:p>
          <a:p>
            <a:pPr fontAlgn="base"/>
            <a:r>
              <a:rPr lang="en-US" dirty="0"/>
              <a:t>But not too expensive for the below list of brands (trade dress example) who were visibly able to harness the power of trade dress.</a:t>
            </a:r>
          </a:p>
          <a:p>
            <a:endParaRPr lang="en-US" dirty="0"/>
          </a:p>
        </p:txBody>
      </p:sp>
    </p:spTree>
    <p:extLst>
      <p:ext uri="{BB962C8B-B14F-4D97-AF65-F5344CB8AC3E}">
        <p14:creationId xmlns:p14="http://schemas.microsoft.com/office/powerpoint/2010/main" val="209444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84976" cy="3960440"/>
          </a:xfrm>
        </p:spPr>
        <p:txBody>
          <a:bodyPr>
            <a:normAutofit fontScale="92500"/>
          </a:bodyPr>
          <a:lstStyle/>
          <a:p>
            <a:pPr marL="0" indent="0" fontAlgn="base">
              <a:buNone/>
            </a:pPr>
            <a:r>
              <a:rPr lang="en-US" b="1" dirty="0"/>
              <a:t>Christian </a:t>
            </a:r>
            <a:r>
              <a:rPr lang="en-US" b="1" dirty="0" err="1"/>
              <a:t>Louboutin’s</a:t>
            </a:r>
            <a:r>
              <a:rPr lang="en-US" b="1" dirty="0"/>
              <a:t> Iconic Red Sole</a:t>
            </a:r>
          </a:p>
          <a:p>
            <a:pPr marL="0" indent="0" fontAlgn="base">
              <a:buNone/>
            </a:pPr>
            <a:r>
              <a:rPr lang="en-US" dirty="0"/>
              <a:t>We refer to the ‘red sole’ as iconic not only because it crowned </a:t>
            </a:r>
            <a:r>
              <a:rPr lang="en-US" dirty="0" err="1"/>
              <a:t>Louboutin</a:t>
            </a:r>
            <a:r>
              <a:rPr lang="en-US" dirty="0"/>
              <a:t> as the first shoe-designer in history to transform a visual element into global fashion culture but also due to the infinite debates it has sparked within the global IP community. It all started in the early nineties when equally renowned fashion house Yves Saint-Laurent released a shoe line with notable similarities to </a:t>
            </a:r>
            <a:r>
              <a:rPr lang="en-US" dirty="0" err="1"/>
              <a:t>Louboutin’s</a:t>
            </a:r>
            <a:r>
              <a:rPr lang="en-US" dirty="0"/>
              <a:t> design. It is now safe to say that YSL’s shoe line left the boutique’s display shelves sooner than the period they were intended to stay for.</a:t>
            </a:r>
          </a:p>
          <a:p>
            <a:pPr marL="0" indent="0">
              <a:buNone/>
            </a:pPr>
            <a:endParaRPr lang="en-US" dirty="0"/>
          </a:p>
        </p:txBody>
      </p:sp>
      <p:pic>
        <p:nvPicPr>
          <p:cNvPr id="3074" name="Picture 2" descr="C:\Users\46789295336\Desktop\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622" y="4293096"/>
            <a:ext cx="1601341" cy="236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9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389120"/>
          </a:xfrm>
        </p:spPr>
        <p:txBody>
          <a:bodyPr>
            <a:normAutofit lnSpcReduction="10000"/>
          </a:bodyPr>
          <a:lstStyle/>
          <a:p>
            <a:pPr marL="0" indent="0" fontAlgn="base">
              <a:buNone/>
            </a:pPr>
            <a:r>
              <a:rPr lang="en-US" b="1" dirty="0"/>
              <a:t>Converse’s Timeless Chucks</a:t>
            </a:r>
          </a:p>
          <a:p>
            <a:pPr marL="0" indent="0" fontAlgn="base">
              <a:buNone/>
            </a:pPr>
            <a:r>
              <a:rPr lang="en-US" dirty="0"/>
              <a:t>To date, Chuck Taylors remain the highest-selling basketball shoes in history. It would be a rare sighting to catch a basketball player wearing them on the courts, but Chuck’s have undeniably played a huge impact on the sneaker industry as a whole. Despite its shaky ability to maintain a solid </a:t>
            </a:r>
            <a:r>
              <a:rPr lang="en-US" dirty="0" err="1"/>
              <a:t>fanbase</a:t>
            </a:r>
            <a:r>
              <a:rPr lang="en-US" dirty="0"/>
              <a:t> over the years, chuck’s have always been around and are probably here to stay. The signature ‘toe cap’ combined with striped rubber sole trade dress has successfully opposed younger brands, trying to monetize on converse’s ageless popularity.</a:t>
            </a:r>
          </a:p>
          <a:p>
            <a:pPr marL="0" indent="0">
              <a:buNone/>
            </a:pPr>
            <a:endParaRPr lang="en-US" dirty="0"/>
          </a:p>
        </p:txBody>
      </p:sp>
      <p:pic>
        <p:nvPicPr>
          <p:cNvPr id="4098" name="Picture 2" descr="C:\Users\46789295336\Desktop\gg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941168"/>
            <a:ext cx="3178175" cy="177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37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389120"/>
          </a:xfrm>
        </p:spPr>
        <p:txBody>
          <a:bodyPr>
            <a:normAutofit/>
          </a:bodyPr>
          <a:lstStyle/>
          <a:p>
            <a:pPr marL="0" indent="0" fontAlgn="base">
              <a:buNone/>
            </a:pPr>
            <a:r>
              <a:rPr lang="en-US" b="1" dirty="0"/>
              <a:t>Heinz And The Ketchup Revolution</a:t>
            </a:r>
          </a:p>
          <a:p>
            <a:pPr marL="0" indent="0" fontAlgn="base">
              <a:buNone/>
            </a:pPr>
            <a:r>
              <a:rPr lang="en-US" dirty="0" smtClean="0"/>
              <a:t>Heinz </a:t>
            </a:r>
            <a:r>
              <a:rPr lang="en-US" dirty="0"/>
              <a:t>was ingeniously able to take their customers’ frustration at the difficulty of getting ketchup out of a bottle and turned it into instant success through a well-engineered bottle shape that was inherently distinctive. Protecting this shape as a trade dress is the main reason why rival attempts to copy the Heinz bottle design have been unsuccessful, to date.</a:t>
            </a:r>
          </a:p>
          <a:p>
            <a:pPr marL="0" indent="0">
              <a:buNone/>
            </a:pPr>
            <a:endParaRPr lang="en-US" dirty="0"/>
          </a:p>
        </p:txBody>
      </p:sp>
      <p:pic>
        <p:nvPicPr>
          <p:cNvPr id="4" name="Picture 3" descr="C:\Users\46789295336\Desktop\xx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161899"/>
            <a:ext cx="3744416" cy="247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64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3600400"/>
          </a:xfrm>
        </p:spPr>
        <p:txBody>
          <a:bodyPr>
            <a:normAutofit fontScale="92500"/>
          </a:bodyPr>
          <a:lstStyle/>
          <a:p>
            <a:pPr marL="0" indent="0">
              <a:buNone/>
            </a:pPr>
            <a:r>
              <a:rPr lang="en-US" b="1" dirty="0"/>
              <a:t>Levi Strauss &amp; Co. </a:t>
            </a:r>
            <a:r>
              <a:rPr lang="en-US" dirty="0"/>
              <a:t>have at least two design features that are in the middle of trademark infringement litigation.  The first is with the red Levi’s tab that’s located on the back pocket of their denim jeans. In April of this year, they filed an infringement lawsuit against French fashion brand </a:t>
            </a:r>
            <a:r>
              <a:rPr lang="en-US" b="1" dirty="0" err="1" smtClean="0"/>
              <a:t>Kenzo</a:t>
            </a:r>
            <a:r>
              <a:rPr lang="tr-TR" dirty="0"/>
              <a:t> </a:t>
            </a:r>
            <a:r>
              <a:rPr lang="en-US" dirty="0" smtClean="0"/>
              <a:t>in </a:t>
            </a:r>
            <a:r>
              <a:rPr lang="en-US" dirty="0"/>
              <a:t>regards to the latter’s new collection that bears a similar tab on their clothes.  They also were involved in a lawsuit filed against two Chinese companies that centered around the curved stitching </a:t>
            </a:r>
            <a:r>
              <a:rPr lang="en-US" dirty="0" smtClean="0"/>
              <a:t>design</a:t>
            </a:r>
            <a:r>
              <a:rPr lang="tr-TR" dirty="0"/>
              <a:t> </a:t>
            </a:r>
            <a:r>
              <a:rPr lang="en-US" dirty="0" smtClean="0"/>
              <a:t>on </a:t>
            </a:r>
            <a:r>
              <a:rPr lang="en-US" dirty="0"/>
              <a:t>the back pocket of jeans last year.</a:t>
            </a:r>
          </a:p>
          <a:p>
            <a:pPr marL="0" indent="0">
              <a:buNone/>
            </a:pPr>
            <a:endParaRPr lang="en-US" dirty="0"/>
          </a:p>
        </p:txBody>
      </p:sp>
      <p:pic>
        <p:nvPicPr>
          <p:cNvPr id="5122" name="Picture 2" descr="C:\Users\46789295336\Desktop\d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4293096"/>
            <a:ext cx="4382164" cy="236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1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fontScale="90000"/>
          </a:bodyPr>
          <a:lstStyle/>
          <a:p>
            <a:r>
              <a:rPr lang="tr-TR" dirty="0"/>
              <a:t>Reading A: Background Information</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13989621"/>
              </p:ext>
            </p:extLst>
          </p:nvPr>
        </p:nvGraphicFramePr>
        <p:xfrm>
          <a:off x="179512" y="2780928"/>
          <a:ext cx="8229600" cy="365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aşlık 1"/>
          <p:cNvSpPr txBox="1">
            <a:spLocks/>
          </p:cNvSpPr>
          <p:nvPr/>
        </p:nvSpPr>
        <p:spPr>
          <a:xfrm>
            <a:off x="611560" y="1484784"/>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err="1" smtClean="0">
                <a:solidFill>
                  <a:schemeClr val="tx1"/>
                </a:solidFill>
              </a:rPr>
              <a:t>Intellectual</a:t>
            </a:r>
            <a:r>
              <a:rPr lang="tr-TR" sz="3600" dirty="0" smtClean="0">
                <a:solidFill>
                  <a:schemeClr val="tx1"/>
                </a:solidFill>
              </a:rPr>
              <a:t> </a:t>
            </a:r>
            <a:r>
              <a:rPr lang="tr-TR" sz="3600" dirty="0" err="1" smtClean="0">
                <a:solidFill>
                  <a:schemeClr val="tx1"/>
                </a:solidFill>
              </a:rPr>
              <a:t>property</a:t>
            </a:r>
            <a:r>
              <a:rPr lang="tr-TR" sz="3600" dirty="0" smtClean="0">
                <a:solidFill>
                  <a:schemeClr val="tx1"/>
                </a:solidFill>
              </a:rPr>
              <a:t> </a:t>
            </a:r>
            <a:r>
              <a:rPr lang="tr-TR" sz="3600" dirty="0" err="1" smtClean="0">
                <a:solidFill>
                  <a:schemeClr val="tx1"/>
                </a:solidFill>
              </a:rPr>
              <a:t>rights</a:t>
            </a:r>
            <a:r>
              <a:rPr lang="tr-TR" sz="3600" dirty="0" smtClean="0">
                <a:solidFill>
                  <a:schemeClr val="tx1"/>
                </a:solidFill>
              </a:rPr>
              <a:t> </a:t>
            </a:r>
            <a:r>
              <a:rPr lang="tr-TR" sz="3600" dirty="0" err="1" smtClean="0">
                <a:solidFill>
                  <a:schemeClr val="tx1"/>
                </a:solidFill>
              </a:rPr>
              <a:t>divided</a:t>
            </a:r>
            <a:r>
              <a:rPr lang="tr-TR" sz="3600" dirty="0" smtClean="0">
                <a:solidFill>
                  <a:schemeClr val="tx1"/>
                </a:solidFill>
              </a:rPr>
              <a:t> as:</a:t>
            </a:r>
            <a:endParaRPr lang="en-US" sz="3600" dirty="0">
              <a:solidFill>
                <a:schemeClr val="tx1"/>
              </a:solidFill>
            </a:endParaRPr>
          </a:p>
        </p:txBody>
      </p:sp>
      <p:sp>
        <p:nvSpPr>
          <p:cNvPr id="6" name="Başlık 1"/>
          <p:cNvSpPr txBox="1">
            <a:spLocks/>
          </p:cNvSpPr>
          <p:nvPr/>
        </p:nvSpPr>
        <p:spPr>
          <a:xfrm>
            <a:off x="395536" y="2996952"/>
            <a:ext cx="1872208"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000" dirty="0" err="1" smtClean="0">
                <a:solidFill>
                  <a:schemeClr val="tx1"/>
                </a:solidFill>
              </a:rPr>
              <a:t>Monopoly</a:t>
            </a:r>
            <a:r>
              <a:rPr lang="tr-TR" sz="2000" dirty="0" smtClean="0">
                <a:solidFill>
                  <a:schemeClr val="tx1"/>
                </a:solidFill>
              </a:rPr>
              <a:t> </a:t>
            </a:r>
            <a:r>
              <a:rPr lang="tr-TR" sz="2000" dirty="0" err="1" smtClean="0">
                <a:solidFill>
                  <a:schemeClr val="tx1"/>
                </a:solidFill>
              </a:rPr>
              <a:t>right</a:t>
            </a:r>
            <a:endParaRPr lang="en-US" sz="2000" dirty="0">
              <a:solidFill>
                <a:schemeClr val="tx1"/>
              </a:solidFill>
            </a:endParaRPr>
          </a:p>
        </p:txBody>
      </p:sp>
      <p:sp>
        <p:nvSpPr>
          <p:cNvPr id="7" name="Dikdörtgen 6"/>
          <p:cNvSpPr/>
          <p:nvPr/>
        </p:nvSpPr>
        <p:spPr>
          <a:xfrm>
            <a:off x="3563888" y="3816183"/>
            <a:ext cx="1631409" cy="369332"/>
          </a:xfrm>
          <a:prstGeom prst="rect">
            <a:avLst/>
          </a:prstGeom>
        </p:spPr>
        <p:txBody>
          <a:bodyPr wrap="none">
            <a:spAutoFit/>
          </a:bodyPr>
          <a:lstStyle/>
          <a:p>
            <a:r>
              <a:rPr lang="tr-TR" dirty="0" err="1" smtClean="0">
                <a:solidFill>
                  <a:schemeClr val="tx1"/>
                </a:solidFill>
              </a:rPr>
              <a:t>Exclusive</a:t>
            </a:r>
            <a:r>
              <a:rPr lang="tr-TR" dirty="0" smtClean="0">
                <a:solidFill>
                  <a:schemeClr val="tx1"/>
                </a:solidFill>
              </a:rPr>
              <a:t> </a:t>
            </a:r>
            <a:r>
              <a:rPr lang="tr-TR" dirty="0" err="1" smtClean="0">
                <a:solidFill>
                  <a:schemeClr val="tx1"/>
                </a:solidFill>
              </a:rPr>
              <a:t>right</a:t>
            </a:r>
            <a:endParaRPr lang="en-US" dirty="0"/>
          </a:p>
        </p:txBody>
      </p:sp>
      <p:sp>
        <p:nvSpPr>
          <p:cNvPr id="8" name="Dikdörtgen 7"/>
          <p:cNvSpPr/>
          <p:nvPr/>
        </p:nvSpPr>
        <p:spPr>
          <a:xfrm>
            <a:off x="6097488" y="3770620"/>
            <a:ext cx="2778518" cy="369332"/>
          </a:xfrm>
          <a:prstGeom prst="rect">
            <a:avLst/>
          </a:prstGeom>
        </p:spPr>
        <p:txBody>
          <a:bodyPr wrap="none">
            <a:spAutoFit/>
          </a:bodyPr>
          <a:lstStyle/>
          <a:p>
            <a:r>
              <a:rPr lang="tr-TR" dirty="0" err="1" smtClean="0">
                <a:solidFill>
                  <a:schemeClr val="tx1"/>
                </a:solidFill>
              </a:rPr>
              <a:t>Prohibit</a:t>
            </a:r>
            <a:r>
              <a:rPr lang="tr-TR" dirty="0" smtClean="0">
                <a:solidFill>
                  <a:schemeClr val="tx1"/>
                </a:solidFill>
              </a:rPr>
              <a:t> </a:t>
            </a:r>
            <a:r>
              <a:rPr lang="tr-TR" dirty="0" err="1" smtClean="0">
                <a:solidFill>
                  <a:schemeClr val="tx1"/>
                </a:solidFill>
              </a:rPr>
              <a:t>unauthorised</a:t>
            </a:r>
            <a:r>
              <a:rPr lang="tr-TR" dirty="0" smtClean="0">
                <a:solidFill>
                  <a:schemeClr val="tx1"/>
                </a:solidFill>
              </a:rPr>
              <a:t> </a:t>
            </a:r>
            <a:r>
              <a:rPr lang="tr-TR" dirty="0" err="1" smtClean="0">
                <a:solidFill>
                  <a:schemeClr val="tx1"/>
                </a:solidFill>
              </a:rPr>
              <a:t>use</a:t>
            </a:r>
            <a:endParaRPr lang="en-US" dirty="0"/>
          </a:p>
        </p:txBody>
      </p:sp>
      <p:cxnSp>
        <p:nvCxnSpPr>
          <p:cNvPr id="10" name="Dirsek Bağlayıcısı 9"/>
          <p:cNvCxnSpPr/>
          <p:nvPr/>
        </p:nvCxnSpPr>
        <p:spPr>
          <a:xfrm rot="16200000" flipH="1">
            <a:off x="1052818" y="3491798"/>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Dirsek Bağlayıcısı 10"/>
          <p:cNvCxnSpPr/>
          <p:nvPr/>
        </p:nvCxnSpPr>
        <p:spPr>
          <a:xfrm rot="16200000" flipH="1">
            <a:off x="4208782" y="3537361"/>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irsek Bağlayıcısı 11"/>
          <p:cNvCxnSpPr/>
          <p:nvPr/>
        </p:nvCxnSpPr>
        <p:spPr>
          <a:xfrm rot="16200000" flipH="1">
            <a:off x="7207925" y="3460440"/>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86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77500" lnSpcReduction="20000"/>
          </a:bodyPr>
          <a:lstStyle/>
          <a:p>
            <a:pPr marL="0" indent="0">
              <a:buNone/>
            </a:pPr>
            <a:r>
              <a:rPr lang="en-US" dirty="0"/>
              <a:t>Proving acquired distinctiveness is not easy – the more common a design, the more difficult it will be to prove acquired distinctiveness. However, some items that help show acquired distinctiveness are:</a:t>
            </a:r>
            <a:br>
              <a:rPr lang="en-US" dirty="0"/>
            </a:br>
            <a:endParaRPr lang="en-US" dirty="0"/>
          </a:p>
          <a:p>
            <a:r>
              <a:rPr lang="en-US" b="1" dirty="0"/>
              <a:t>Length of use </a:t>
            </a:r>
            <a:r>
              <a:rPr lang="en-US" dirty="0"/>
              <a:t>– the longer you use it, the more likely consumers are to associate the design element with one company</a:t>
            </a:r>
          </a:p>
          <a:p>
            <a:r>
              <a:rPr lang="en-US" b="1" dirty="0"/>
              <a:t>Sales information </a:t>
            </a:r>
            <a:r>
              <a:rPr lang="en-US" dirty="0"/>
              <a:t>– extensive sales are important to showing the penetration of the brand in the marketplace</a:t>
            </a:r>
          </a:p>
          <a:p>
            <a:r>
              <a:rPr lang="en-US" b="1" dirty="0"/>
              <a:t>Advertising</a:t>
            </a:r>
            <a:r>
              <a:rPr lang="en-US" dirty="0"/>
              <a:t> – Extensive advertising is essential for protecting clothing trade dress</a:t>
            </a:r>
          </a:p>
          <a:p>
            <a:r>
              <a:rPr lang="en-US" b="1" dirty="0"/>
              <a:t>Consumer recognition surveys </a:t>
            </a:r>
            <a:r>
              <a:rPr lang="en-US" dirty="0"/>
              <a:t>– some of the most valuable evidence is a survey of likely consumers to see if the mark is distinctive. Survey evidence is powerful, but extremely expensive (&gt;$40,000 in most cases)</a:t>
            </a:r>
          </a:p>
          <a:p>
            <a:r>
              <a:rPr lang="en-US" b="1" dirty="0"/>
              <a:t>Unsolicited media </a:t>
            </a:r>
            <a:r>
              <a:rPr lang="en-US" dirty="0"/>
              <a:t>– Reviews, check-ins, news articles mentioning or showing the design element.</a:t>
            </a:r>
          </a:p>
          <a:p>
            <a:r>
              <a:rPr lang="en-US" dirty="0"/>
              <a:t>Anything else that ties the design to a single company</a:t>
            </a:r>
          </a:p>
          <a:p>
            <a:endParaRPr lang="en-US" dirty="0"/>
          </a:p>
        </p:txBody>
      </p:sp>
    </p:spTree>
    <p:extLst>
      <p:ext uri="{BB962C8B-B14F-4D97-AF65-F5344CB8AC3E}">
        <p14:creationId xmlns:p14="http://schemas.microsoft.com/office/powerpoint/2010/main" val="3897316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en-US" b="1" dirty="0"/>
              <a:t>Trade dress</a:t>
            </a:r>
            <a:r>
              <a:rPr lang="en-US" dirty="0"/>
              <a:t> is particularly important because it is one of the few mechanisms to protect overall appearance of designs and packaging.  It protects unique design elements, such as color, shape and patterns, including </a:t>
            </a:r>
            <a:r>
              <a:rPr lang="en-US" dirty="0" err="1"/>
              <a:t>Louboutin’s</a:t>
            </a:r>
            <a:r>
              <a:rPr lang="en-US" dirty="0"/>
              <a:t> red-soled heels, Burberry’s plaid and </a:t>
            </a:r>
            <a:r>
              <a:rPr lang="en-US" dirty="0" err="1"/>
              <a:t>Hermés</a:t>
            </a:r>
            <a:r>
              <a:rPr lang="en-US" dirty="0"/>
              <a:t>’ H-shaped fixtures.</a:t>
            </a:r>
          </a:p>
        </p:txBody>
      </p:sp>
      <p:pic>
        <p:nvPicPr>
          <p:cNvPr id="6146" name="Picture 2" descr="C:\Users\46789295336\Desktop\v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437112"/>
            <a:ext cx="7069138"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61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Trade</a:t>
            </a:r>
            <a:r>
              <a:rPr lang="tr-TR" dirty="0" smtClean="0"/>
              <a:t> Mark vs. </a:t>
            </a:r>
            <a:r>
              <a:rPr lang="tr-TR" dirty="0" err="1" smtClean="0"/>
              <a:t>Trade</a:t>
            </a:r>
            <a:r>
              <a:rPr lang="tr-TR" dirty="0" smtClean="0"/>
              <a:t> </a:t>
            </a:r>
            <a:r>
              <a:rPr lang="tr-TR" dirty="0" err="1" smtClean="0"/>
              <a:t>Dress</a:t>
            </a:r>
            <a:endParaRPr lang="en-US" dirty="0"/>
          </a:p>
        </p:txBody>
      </p:sp>
      <p:sp>
        <p:nvSpPr>
          <p:cNvPr id="3" name="İçerik Yer Tutucusu 2"/>
          <p:cNvSpPr>
            <a:spLocks noGrp="1"/>
          </p:cNvSpPr>
          <p:nvPr>
            <p:ph idx="1"/>
          </p:nvPr>
        </p:nvSpPr>
        <p:spPr>
          <a:xfrm>
            <a:off x="323528" y="1628800"/>
            <a:ext cx="8229600" cy="4389120"/>
          </a:xfrm>
        </p:spPr>
        <p:txBody>
          <a:bodyPr/>
          <a:lstStyle/>
          <a:p>
            <a:r>
              <a:rPr lang="en-US" b="1" dirty="0" smtClean="0"/>
              <a:t>Trade </a:t>
            </a:r>
            <a:r>
              <a:rPr lang="en-US" b="1" dirty="0"/>
              <a:t>Dress:</a:t>
            </a:r>
            <a:r>
              <a:rPr lang="en-US" dirty="0"/>
              <a:t> Refers to the overall look and feel of a product, including packaging and design.</a:t>
            </a:r>
          </a:p>
          <a:p>
            <a:r>
              <a:rPr lang="en-US" b="1" dirty="0"/>
              <a:t>Trademark:</a:t>
            </a:r>
            <a:r>
              <a:rPr lang="en-US" dirty="0"/>
              <a:t> Protects distinctive words, logos, or symbols that represent a brand.</a:t>
            </a:r>
          </a:p>
          <a:p>
            <a:pPr marL="0" indent="0">
              <a:buNone/>
            </a:pPr>
            <a:r>
              <a:rPr lang="en-US" dirty="0"/>
              <a:t>Both serve to distinguish products in the marketplace, but trade dress protects the visual appearance, while a trademark protects brand names and logos.</a:t>
            </a:r>
          </a:p>
          <a:p>
            <a:endParaRPr lang="en-US" dirty="0"/>
          </a:p>
        </p:txBody>
      </p:sp>
      <p:pic>
        <p:nvPicPr>
          <p:cNvPr id="7170" name="Picture 2" descr="C:\Users\46789295336\Desktop\ffffff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69547"/>
            <a:ext cx="4464496" cy="21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07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363272" cy="5544616"/>
          </a:xfrm>
        </p:spPr>
        <p:txBody>
          <a:bodyPr>
            <a:normAutofit fontScale="77500" lnSpcReduction="20000"/>
          </a:bodyPr>
          <a:lstStyle/>
          <a:p>
            <a:pPr marL="0" indent="0">
              <a:buNone/>
            </a:pPr>
            <a:r>
              <a:rPr lang="en-US" dirty="0"/>
              <a:t>Trade dress can be protected under trademark law if it meets the following criteria:</a:t>
            </a:r>
          </a:p>
          <a:p>
            <a:pPr marL="0" indent="0">
              <a:buNone/>
            </a:pPr>
            <a:r>
              <a:rPr lang="en-US" b="1" dirty="0"/>
              <a:t>1.</a:t>
            </a:r>
            <a:r>
              <a:rPr lang="en-US" dirty="0"/>
              <a:t> </a:t>
            </a:r>
            <a:r>
              <a:rPr lang="en-US" b="1" dirty="0"/>
              <a:t>Distinctiveness:</a:t>
            </a:r>
            <a:r>
              <a:rPr lang="en-US" dirty="0"/>
              <a:t> There are two types of distinctiveness under trademark law: inherent distinctiveness and acquired distinctiveness. So, the trade dress must either be inherently unique or have gained distinctiveness through widespread use in the marketplace. It should be able to serve as an indicator of the origin of the product or service.</a:t>
            </a:r>
          </a:p>
          <a:p>
            <a:pPr marL="0" indent="0">
              <a:buNone/>
            </a:pPr>
            <a:r>
              <a:rPr lang="en-US" b="1" dirty="0"/>
              <a:t>2.</a:t>
            </a:r>
            <a:r>
              <a:rPr lang="en-US" dirty="0"/>
              <a:t> </a:t>
            </a:r>
            <a:r>
              <a:rPr lang="en-US" b="1" dirty="0"/>
              <a:t>Non-functionality</a:t>
            </a:r>
            <a:r>
              <a:rPr lang="en-US" dirty="0"/>
              <a:t>: The trade dress must not be mainly functional, meaning it should not serve a practical purpose beyond its aesthetic value so that it can not be essential to the product’s use or purpose. Elements of a product or packaging that are primarily functional are typically not eligible for trade dress protection. For example, the shape or packaging of a product cannot be protected if it serves a practical function, such as a bottle design that facilitates pouring or storing the product. The rationale for this rule is that functional features are seen as part of the product's utility and should be accessible for competitors to use.</a:t>
            </a:r>
          </a:p>
          <a:p>
            <a:pPr marL="0" indent="0">
              <a:buNone/>
            </a:pPr>
            <a:r>
              <a:rPr lang="en-US" b="1" dirty="0"/>
              <a:t>3.</a:t>
            </a:r>
            <a:r>
              <a:rPr lang="en-US" dirty="0"/>
              <a:t> </a:t>
            </a:r>
            <a:r>
              <a:rPr lang="en-US" b="1" dirty="0"/>
              <a:t>Likelihood of confusion</a:t>
            </a:r>
            <a:r>
              <a:rPr lang="en-US" dirty="0"/>
              <a:t>: Trade dress must avoid confusing consumers about the origin of the product. In other terms, the trade dress must be unique enough to stop consumers from incorrectly assuming that a product from one company originates from another.</a:t>
            </a:r>
          </a:p>
          <a:p>
            <a:pPr marL="0" indent="0">
              <a:buNone/>
            </a:pPr>
            <a:endParaRPr lang="en-US" dirty="0"/>
          </a:p>
        </p:txBody>
      </p:sp>
    </p:spTree>
    <p:extLst>
      <p:ext uri="{BB962C8B-B14F-4D97-AF65-F5344CB8AC3E}">
        <p14:creationId xmlns:p14="http://schemas.microsoft.com/office/powerpoint/2010/main" val="3276862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40768"/>
            <a:ext cx="8435280" cy="5271864"/>
          </a:xfrm>
        </p:spPr>
        <p:txBody>
          <a:bodyPr>
            <a:normAutofit fontScale="85000" lnSpcReduction="20000"/>
          </a:bodyPr>
          <a:lstStyle/>
          <a:p>
            <a:r>
              <a:rPr lang="en-US" dirty="0"/>
              <a:t>While trade dress can be protected without formal registration, registering the trade dress before the relevant intellectual property office is also possible. The registration process typically involves a search and analysis process, submitting an application, along with supporting evidence -if the relevant intellectual property office requires it- and a description and visual representations of the trade dress.</a:t>
            </a:r>
          </a:p>
          <a:p>
            <a:r>
              <a:rPr lang="en-US" dirty="0"/>
              <a:t>Registering the trade dress offers several advantages, including the presumption of the validity of the trade dress and its exclusive rights. A registered trade dress also allows the businesses to more easily enforce its rights in court and take legal action against infringing competitors. Remedies for trade dress violations may involve court orders to stop the infringement, financial compensation, and the removal or destruction of the infringing materials. Additionally, companies can take legal action under unfair competition laws if the trade dress is used in a manner that deceives consumers.</a:t>
            </a:r>
          </a:p>
          <a:p>
            <a:endParaRPr lang="en-US" dirty="0"/>
          </a:p>
        </p:txBody>
      </p:sp>
    </p:spTree>
    <p:extLst>
      <p:ext uri="{BB962C8B-B14F-4D97-AF65-F5344CB8AC3E}">
        <p14:creationId xmlns:p14="http://schemas.microsoft.com/office/powerpoint/2010/main" val="3429826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8194" name="Picture 2" descr="C:\Users\46789295336\Desktop\m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2" y="402431"/>
            <a:ext cx="3683994" cy="324259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46789295336\Desktop\nnnn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15" y="1052736"/>
            <a:ext cx="4923343" cy="44644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46789295336\Desktop\öööööööö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645024"/>
            <a:ext cx="3828011" cy="310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86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Trade</a:t>
            </a:r>
            <a:r>
              <a:rPr lang="tr-TR" dirty="0" smtClean="0"/>
              <a:t> </a:t>
            </a:r>
            <a:r>
              <a:rPr lang="tr-TR" dirty="0" err="1" smtClean="0"/>
              <a:t>Dress</a:t>
            </a:r>
            <a:r>
              <a:rPr lang="tr-TR" dirty="0" smtClean="0"/>
              <a:t> </a:t>
            </a:r>
            <a:r>
              <a:rPr lang="tr-TR" dirty="0" err="1" smtClean="0"/>
              <a:t>Infringement</a:t>
            </a:r>
            <a:endParaRPr lang="en-US" dirty="0"/>
          </a:p>
        </p:txBody>
      </p:sp>
      <p:sp>
        <p:nvSpPr>
          <p:cNvPr id="3" name="İçerik Yer Tutucusu 2"/>
          <p:cNvSpPr>
            <a:spLocks noGrp="1"/>
          </p:cNvSpPr>
          <p:nvPr>
            <p:ph idx="1"/>
          </p:nvPr>
        </p:nvSpPr>
        <p:spPr/>
        <p:txBody>
          <a:bodyPr>
            <a:normAutofit fontScale="77500" lnSpcReduction="20000"/>
          </a:bodyPr>
          <a:lstStyle/>
          <a:p>
            <a:pPr marL="0" indent="0">
              <a:buNone/>
            </a:pPr>
            <a:r>
              <a:rPr lang="en-US" dirty="0" smtClean="0"/>
              <a:t>A </a:t>
            </a:r>
            <a:r>
              <a:rPr lang="en-US" dirty="0"/>
              <a:t>claim of trade dress infringement involves proving that the defendant’s use of a trade dress is likely to cause confusion among consumers. Courts typically assess several factors to determine if confusion exists</a:t>
            </a:r>
            <a:r>
              <a:rPr lang="en-US" dirty="0" smtClean="0"/>
              <a:t>:</a:t>
            </a:r>
            <a:r>
              <a:rPr lang="tr-TR" dirty="0" smtClean="0"/>
              <a:t/>
            </a:r>
            <a:br>
              <a:rPr lang="tr-TR" dirty="0" smtClean="0"/>
            </a:br>
            <a:endParaRPr lang="en-US" dirty="0"/>
          </a:p>
          <a:p>
            <a:r>
              <a:rPr lang="en-US" b="1" dirty="0"/>
              <a:t>Similarity of the trade dress</a:t>
            </a:r>
            <a:r>
              <a:rPr lang="en-US" dirty="0"/>
              <a:t>: How similar the allegedly infringing trade dress is to the protected trade dress.</a:t>
            </a:r>
          </a:p>
          <a:p>
            <a:r>
              <a:rPr lang="en-US" b="1" dirty="0"/>
              <a:t>Strength of the trade dress</a:t>
            </a:r>
            <a:r>
              <a:rPr lang="en-US" dirty="0"/>
              <a:t>: How well-known or distinctive the trade dress is in the market.</a:t>
            </a:r>
          </a:p>
          <a:p>
            <a:r>
              <a:rPr lang="en-US" b="1" dirty="0"/>
              <a:t>Evidence of actual confusion</a:t>
            </a:r>
            <a:r>
              <a:rPr lang="en-US" dirty="0"/>
              <a:t>: Whether there is evidence that consumers have been confused by the trade dress.</a:t>
            </a:r>
          </a:p>
          <a:p>
            <a:r>
              <a:rPr lang="en-US" b="1" dirty="0"/>
              <a:t>Defendant’s intent</a:t>
            </a:r>
            <a:r>
              <a:rPr lang="en-US" dirty="0"/>
              <a:t>: Whether the defendant intentionally adopted trade dress to imitate the plaintiff's dress.</a:t>
            </a:r>
          </a:p>
          <a:p>
            <a:r>
              <a:rPr lang="en-US" dirty="0"/>
              <a:t>If trade dress infringement is found, the defendant may be required to stop using the confusing trade dress and pay damages to the plaintiff.</a:t>
            </a:r>
          </a:p>
          <a:p>
            <a:endParaRPr lang="en-US" dirty="0"/>
          </a:p>
        </p:txBody>
      </p:sp>
    </p:spTree>
    <p:extLst>
      <p:ext uri="{BB962C8B-B14F-4D97-AF65-F5344CB8AC3E}">
        <p14:creationId xmlns:p14="http://schemas.microsoft.com/office/powerpoint/2010/main" val="3557137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628800"/>
            <a:ext cx="8229600" cy="1143000"/>
          </a:xfrm>
        </p:spPr>
        <p:txBody>
          <a:bodyPr>
            <a:normAutofit fontScale="90000"/>
          </a:bodyPr>
          <a:lstStyle/>
          <a:p>
            <a:r>
              <a:rPr lang="en-US" b="1" dirty="0"/>
              <a:t>Challenges in Protecting Trade Dress:</a:t>
            </a:r>
            <a:r>
              <a:rPr lang="en-US" dirty="0"/>
              <a:t/>
            </a:r>
            <a:br>
              <a:rPr lang="en-US" dirty="0"/>
            </a:br>
            <a:endParaRPr lang="en-US" dirty="0"/>
          </a:p>
        </p:txBody>
      </p:sp>
      <p:sp>
        <p:nvSpPr>
          <p:cNvPr id="3" name="İçerik Yer Tutucusu 2"/>
          <p:cNvSpPr>
            <a:spLocks noGrp="1"/>
          </p:cNvSpPr>
          <p:nvPr>
            <p:ph idx="1"/>
          </p:nvPr>
        </p:nvSpPr>
        <p:spPr>
          <a:xfrm>
            <a:off x="395536" y="2060848"/>
            <a:ext cx="8229600" cy="4389120"/>
          </a:xfrm>
        </p:spPr>
        <p:txBody>
          <a:bodyPr>
            <a:normAutofit/>
          </a:bodyPr>
          <a:lstStyle/>
          <a:p>
            <a:pPr lvl="1"/>
            <a:r>
              <a:rPr lang="en-US" b="1" dirty="0" smtClean="0"/>
              <a:t>Proving </a:t>
            </a:r>
            <a:r>
              <a:rPr lang="en-US" b="1" dirty="0"/>
              <a:t>Distinctiveness:</a:t>
            </a:r>
            <a:r>
              <a:rPr lang="en-US" dirty="0"/>
              <a:t> Proving that a trade dress is inherently distinctive or has acquired distinctiveness through consumer recognition can be difficult. Factors such as the duration of use, consumer surveys, and the degree of consumer recognition are typically considered in court.</a:t>
            </a:r>
          </a:p>
          <a:p>
            <a:pPr lvl="1"/>
            <a:r>
              <a:rPr lang="en-US" b="1" dirty="0"/>
              <a:t>Non-functionality Requirement:</a:t>
            </a:r>
            <a:r>
              <a:rPr lang="en-US" dirty="0"/>
              <a:t> Companies may face challenges when trying to protect trade dress that has functional elements. If the elements are primarily functional (e.g., a product's shape designed for optimal use), they may be excluded from protection.</a:t>
            </a:r>
          </a:p>
          <a:p>
            <a:pPr marL="0" indent="0">
              <a:buNone/>
            </a:pPr>
            <a:endParaRPr lang="en-US" dirty="0"/>
          </a:p>
        </p:txBody>
      </p:sp>
    </p:spTree>
    <p:extLst>
      <p:ext uri="{BB962C8B-B14F-4D97-AF65-F5344CB8AC3E}">
        <p14:creationId xmlns:p14="http://schemas.microsoft.com/office/powerpoint/2010/main" val="913762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normAutofit fontScale="92500" lnSpcReduction="10000"/>
          </a:bodyPr>
          <a:lstStyle/>
          <a:p>
            <a:r>
              <a:rPr lang="en-US" dirty="0" smtClean="0"/>
              <a:t>Trade </a:t>
            </a:r>
            <a:r>
              <a:rPr lang="en-US" dirty="0"/>
              <a:t>dress protection helps businesses safeguard the unique visual identity that makes their products or services stand out in the market. While it shares similarities with trademarks, trade dress is specifically concerned with the appearance of products or services. However, the protection is subject to the condition that the design is non-functional and distinctive, and it does not infringe on the rights of others.</a:t>
            </a:r>
          </a:p>
          <a:p>
            <a:r>
              <a:rPr lang="en-US" dirty="0"/>
              <a:t>This protection is a vital tool for businesses that have established a strong visual identity and want to prevent competitors from copying their distinctive look and potentially confusing consumers.</a:t>
            </a:r>
          </a:p>
          <a:p>
            <a:pPr marL="0" indent="0">
              <a:buNone/>
            </a:pPr>
            <a:endParaRPr lang="en-US" dirty="0"/>
          </a:p>
        </p:txBody>
      </p:sp>
    </p:spTree>
    <p:extLst>
      <p:ext uri="{BB962C8B-B14F-4D97-AF65-F5344CB8AC3E}">
        <p14:creationId xmlns:p14="http://schemas.microsoft.com/office/powerpoint/2010/main" val="1875543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3780" y="620688"/>
            <a:ext cx="8840708" cy="1143000"/>
          </a:xfrm>
        </p:spPr>
        <p:txBody>
          <a:bodyPr>
            <a:noAutofit/>
          </a:bodyPr>
          <a:lstStyle/>
          <a:p>
            <a:r>
              <a:rPr lang="tr-TR" sz="4000" dirty="0" err="1" smtClean="0"/>
              <a:t>Analyze</a:t>
            </a:r>
            <a:r>
              <a:rPr lang="tr-TR" sz="4000" dirty="0" smtClean="0"/>
              <a:t> it </a:t>
            </a:r>
            <a:r>
              <a:rPr lang="tr-TR" sz="4000" dirty="0" err="1" smtClean="0"/>
              <a:t>according</a:t>
            </a:r>
            <a:r>
              <a:rPr lang="tr-TR" sz="4000" dirty="0" smtClean="0"/>
              <a:t> </a:t>
            </a:r>
            <a:r>
              <a:rPr lang="tr-TR" sz="4000" dirty="0" err="1" smtClean="0"/>
              <a:t>to</a:t>
            </a:r>
            <a:r>
              <a:rPr lang="tr-TR" sz="4000" dirty="0" smtClean="0"/>
              <a:t> </a:t>
            </a:r>
            <a:r>
              <a:rPr lang="tr-TR" sz="4000" dirty="0" err="1" smtClean="0"/>
              <a:t>trade</a:t>
            </a:r>
            <a:r>
              <a:rPr lang="tr-TR" sz="4000" dirty="0" smtClean="0"/>
              <a:t> </a:t>
            </a:r>
            <a:r>
              <a:rPr lang="tr-TR" sz="4000" dirty="0" err="1" smtClean="0"/>
              <a:t>dress</a:t>
            </a:r>
            <a:r>
              <a:rPr lang="tr-TR" sz="4000" dirty="0" smtClean="0"/>
              <a:t> </a:t>
            </a:r>
            <a:r>
              <a:rPr lang="tr-TR" sz="4000" dirty="0" err="1" smtClean="0"/>
              <a:t>concept</a:t>
            </a:r>
            <a:endParaRPr lang="en-US" sz="4000" dirty="0"/>
          </a:p>
        </p:txBody>
      </p:sp>
      <p:sp>
        <p:nvSpPr>
          <p:cNvPr id="3" name="İçerik Yer Tutucusu 2"/>
          <p:cNvSpPr>
            <a:spLocks noGrp="1"/>
          </p:cNvSpPr>
          <p:nvPr>
            <p:ph idx="1"/>
          </p:nvPr>
        </p:nvSpPr>
        <p:spPr/>
        <p:txBody>
          <a:bodyPr/>
          <a:lstStyle/>
          <a:p>
            <a:endParaRPr lang="en-US"/>
          </a:p>
        </p:txBody>
      </p:sp>
      <p:pic>
        <p:nvPicPr>
          <p:cNvPr id="9218" name="Picture 2" descr="C:\Users\46789295336\Desktop\lllllll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507163"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0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784976" cy="5661248"/>
          </a:xfrm>
        </p:spPr>
        <p:txBody>
          <a:bodyPr>
            <a:normAutofit fontScale="70000" lnSpcReduction="20000"/>
          </a:bodyPr>
          <a:lstStyle/>
          <a:p>
            <a:pPr marL="0" indent="0">
              <a:buNone/>
            </a:pPr>
            <a:r>
              <a:rPr lang="en-US" sz="3100" b="1" u="sng" dirty="0"/>
              <a:t>Intangible property rights</a:t>
            </a:r>
            <a:r>
              <a:rPr lang="en-US" sz="3100" u="sng" dirty="0"/>
              <a:t> </a:t>
            </a:r>
            <a:r>
              <a:rPr lang="en-US" sz="3100" dirty="0"/>
              <a:t>refer to legal rights associated with property that does not have a physical form but holds value. These rights allow the owner to control, use, and benefit from intangible assets, which are often intellectual or digital in nature.</a:t>
            </a:r>
          </a:p>
          <a:p>
            <a:pPr marL="0" indent="0">
              <a:buNone/>
            </a:pPr>
            <a:r>
              <a:rPr lang="en-US" sz="3100" dirty="0"/>
              <a:t>Examples of intangible property rights include</a:t>
            </a:r>
            <a:r>
              <a:rPr lang="en-US" sz="3100" dirty="0" smtClean="0"/>
              <a:t>:</a:t>
            </a:r>
            <a:r>
              <a:rPr lang="tr-TR" sz="3100" dirty="0" smtClean="0"/>
              <a:t/>
            </a:r>
            <a:br>
              <a:rPr lang="tr-TR" sz="3100" dirty="0" smtClean="0"/>
            </a:br>
            <a:endParaRPr lang="en-US" sz="3100" dirty="0"/>
          </a:p>
          <a:p>
            <a:pPr marL="0" indent="0">
              <a:buNone/>
            </a:pPr>
            <a:r>
              <a:rPr lang="en-US" sz="3100" b="1" dirty="0"/>
              <a:t>Intellectual Property Rights</a:t>
            </a:r>
            <a:r>
              <a:rPr lang="en-US" sz="3100" dirty="0"/>
              <a:t>: Rights over creations of the mind, such as patents, copyrights, trademarks, and trade secrets.</a:t>
            </a:r>
          </a:p>
          <a:p>
            <a:pPr marL="0" indent="0">
              <a:buNone/>
            </a:pPr>
            <a:r>
              <a:rPr lang="en-US" sz="3100" b="1" dirty="0"/>
              <a:t>Goodwill</a:t>
            </a:r>
            <a:r>
              <a:rPr lang="en-US" sz="3100" dirty="0"/>
              <a:t>: The reputation or customer loyalty associated with a business, which can add value beyond its physical assets.</a:t>
            </a:r>
          </a:p>
          <a:p>
            <a:pPr marL="0" indent="0">
              <a:buNone/>
            </a:pPr>
            <a:r>
              <a:rPr lang="en-US" sz="3100" b="1" dirty="0"/>
              <a:t>Licenses</a:t>
            </a:r>
            <a:r>
              <a:rPr lang="en-US" sz="3100" dirty="0"/>
              <a:t>: Rights to use software, intellectual property, or other intangible assets under agreed terms.</a:t>
            </a:r>
          </a:p>
          <a:p>
            <a:pPr marL="0" indent="0">
              <a:buNone/>
            </a:pPr>
            <a:r>
              <a:rPr lang="en-US" sz="3100" b="1" dirty="0"/>
              <a:t>Digital Assets</a:t>
            </a:r>
            <a:r>
              <a:rPr lang="en-US" sz="3100" dirty="0"/>
              <a:t>: Rights over domain names, digital content, or </a:t>
            </a:r>
            <a:r>
              <a:rPr lang="en-US" sz="3100" dirty="0" smtClean="0"/>
              <a:t>crypto</a:t>
            </a:r>
            <a:r>
              <a:rPr lang="tr-TR" sz="3100" dirty="0" smtClean="0"/>
              <a:t> </a:t>
            </a:r>
            <a:r>
              <a:rPr lang="en-US" sz="3100" dirty="0" smtClean="0"/>
              <a:t>currency</a:t>
            </a:r>
            <a:r>
              <a:rPr lang="en-US" sz="3100" dirty="0"/>
              <a:t>.</a:t>
            </a:r>
          </a:p>
          <a:p>
            <a:pPr marL="0" indent="0">
              <a:buNone/>
            </a:pPr>
            <a:r>
              <a:rPr lang="en-US" sz="3100" b="1" dirty="0"/>
              <a:t>Franchising Rights</a:t>
            </a:r>
            <a:r>
              <a:rPr lang="en-US" sz="3100" dirty="0"/>
              <a:t>: Rights to operate a business under a recognized brand or system.</a:t>
            </a:r>
          </a:p>
          <a:p>
            <a:pPr marL="0" indent="0">
              <a:buNone/>
            </a:pPr>
            <a:r>
              <a:rPr lang="en-US" sz="3100" dirty="0"/>
              <a:t>These rights are enforceable by law and often involve contracts, licenses, or other legal instruments to ensure proper use and protection.</a:t>
            </a:r>
          </a:p>
          <a:p>
            <a:pPr marL="0" indent="0">
              <a:buNone/>
            </a:pPr>
            <a:endParaRPr lang="en-US" dirty="0"/>
          </a:p>
        </p:txBody>
      </p:sp>
    </p:spTree>
    <p:extLst>
      <p:ext uri="{BB962C8B-B14F-4D97-AF65-F5344CB8AC3E}">
        <p14:creationId xmlns:p14="http://schemas.microsoft.com/office/powerpoint/2010/main" val="386958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pic>
        <p:nvPicPr>
          <p:cNvPr id="10242" name="Picture 2" descr="C:\Users\46789295336\Desktop\bbbbbbbbbb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6945313"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00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https://www.youtube.com/watch?v=cJjc2KsTrGQ</a:t>
            </a:r>
          </a:p>
        </p:txBody>
      </p:sp>
    </p:spTree>
    <p:extLst>
      <p:ext uri="{BB962C8B-B14F-4D97-AF65-F5344CB8AC3E}">
        <p14:creationId xmlns:p14="http://schemas.microsoft.com/office/powerpoint/2010/main" val="1110691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Apple VS </a:t>
            </a:r>
            <a:r>
              <a:rPr lang="tr-TR" dirty="0" err="1" smtClean="0"/>
              <a:t>Samsung</a:t>
            </a:r>
            <a:r>
              <a:rPr lang="tr-TR" dirty="0" smtClean="0"/>
              <a:t> (2011)</a:t>
            </a:r>
            <a:endParaRPr lang="en-US" dirty="0"/>
          </a:p>
        </p:txBody>
      </p:sp>
      <p:sp>
        <p:nvSpPr>
          <p:cNvPr id="3" name="İçerik Yer Tutucusu 2"/>
          <p:cNvSpPr>
            <a:spLocks noGrp="1"/>
          </p:cNvSpPr>
          <p:nvPr>
            <p:ph idx="1"/>
          </p:nvPr>
        </p:nvSpPr>
        <p:spPr/>
        <p:txBody>
          <a:bodyPr>
            <a:normAutofit fontScale="92500" lnSpcReduction="10000"/>
          </a:bodyPr>
          <a:lstStyle/>
          <a:p>
            <a:r>
              <a:rPr lang="en-US" b="1" dirty="0"/>
              <a:t>Background:</a:t>
            </a:r>
            <a:r>
              <a:rPr lang="en-US" dirty="0"/>
              <a:t/>
            </a:r>
            <a:br>
              <a:rPr lang="en-US" dirty="0"/>
            </a:br>
            <a:r>
              <a:rPr lang="en-US" dirty="0"/>
              <a:t>In 2011, Apple filed a lawsuit against Samsung, accusing the company of copying the design of the iPhone and </a:t>
            </a:r>
            <a:r>
              <a:rPr lang="en-US" dirty="0" err="1"/>
              <a:t>iPad</a:t>
            </a:r>
            <a:r>
              <a:rPr lang="en-US" dirty="0"/>
              <a:t>. Apple claimed that Samsung’s Galaxy smartphone and tablet looked too similar to their products, particularly in terms of trade dress, design, and overall appearance.</a:t>
            </a:r>
          </a:p>
          <a:p>
            <a:r>
              <a:rPr lang="en-US" b="1" dirty="0"/>
              <a:t>Key issues:</a:t>
            </a:r>
            <a:endParaRPr lang="en-US" dirty="0"/>
          </a:p>
          <a:p>
            <a:pPr marL="0" indent="0">
              <a:buNone/>
            </a:pPr>
            <a:r>
              <a:rPr lang="en-US" dirty="0"/>
              <a:t>Apple argued that Samsung’s products imitated the </a:t>
            </a:r>
            <a:r>
              <a:rPr lang="en-US" b="1" dirty="0"/>
              <a:t>trade dress</a:t>
            </a:r>
            <a:r>
              <a:rPr lang="en-US" dirty="0"/>
              <a:t> of the iPhone and </a:t>
            </a:r>
            <a:r>
              <a:rPr lang="en-US" dirty="0" err="1"/>
              <a:t>iPad</a:t>
            </a:r>
            <a:r>
              <a:rPr lang="en-US" dirty="0"/>
              <a:t>.</a:t>
            </a:r>
          </a:p>
          <a:p>
            <a:pPr marL="0" indent="0">
              <a:buNone/>
            </a:pPr>
            <a:r>
              <a:rPr lang="en-US" dirty="0"/>
              <a:t>Samsung, in turn, argued that Apple’s design patents were overly broad and that it wasn’t infringing on Apple’s intellectual property.</a:t>
            </a:r>
          </a:p>
          <a:p>
            <a:endParaRPr lang="en-US" dirty="0"/>
          </a:p>
        </p:txBody>
      </p:sp>
    </p:spTree>
    <p:extLst>
      <p:ext uri="{BB962C8B-B14F-4D97-AF65-F5344CB8AC3E}">
        <p14:creationId xmlns:p14="http://schemas.microsoft.com/office/powerpoint/2010/main" val="917920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r>
              <a:rPr lang="tr-TR" dirty="0" err="1" smtClean="0"/>
              <a:t>Discussion</a:t>
            </a:r>
            <a:r>
              <a:rPr lang="tr-TR" dirty="0" smtClean="0"/>
              <a:t> </a:t>
            </a:r>
            <a:r>
              <a:rPr lang="tr-TR" dirty="0" err="1" smtClean="0"/>
              <a:t>Points</a:t>
            </a:r>
            <a:endParaRPr lang="en-US" dirty="0"/>
          </a:p>
        </p:txBody>
      </p:sp>
      <p:sp>
        <p:nvSpPr>
          <p:cNvPr id="3" name="İçerik Yer Tutucusu 2"/>
          <p:cNvSpPr>
            <a:spLocks noGrp="1"/>
          </p:cNvSpPr>
          <p:nvPr>
            <p:ph idx="1"/>
          </p:nvPr>
        </p:nvSpPr>
        <p:spPr>
          <a:xfrm>
            <a:off x="179512" y="1556792"/>
            <a:ext cx="8784976" cy="5112568"/>
          </a:xfrm>
        </p:spPr>
        <p:txBody>
          <a:bodyPr>
            <a:normAutofit fontScale="92500" lnSpcReduction="10000"/>
          </a:bodyPr>
          <a:lstStyle/>
          <a:p>
            <a:r>
              <a:rPr lang="en-US" b="1" dirty="0" smtClean="0"/>
              <a:t>Trade </a:t>
            </a:r>
            <a:r>
              <a:rPr lang="en-US" b="1" dirty="0"/>
              <a:t>Dress in the Samsung vs. Apple Case:</a:t>
            </a:r>
            <a:endParaRPr lang="en-US" dirty="0"/>
          </a:p>
          <a:p>
            <a:pPr lvl="1"/>
            <a:r>
              <a:rPr lang="en-US" dirty="0"/>
              <a:t>Apple argued that Samsung's smartphones and tablets copied the distinctive look of the iPhone and </a:t>
            </a:r>
            <a:r>
              <a:rPr lang="en-US" dirty="0" err="1"/>
              <a:t>iPad</a:t>
            </a:r>
            <a:r>
              <a:rPr lang="en-US" dirty="0"/>
              <a:t>, including features such as the rectangular shape with rounded corners, the grid of icons, and the overall design of the user interface.</a:t>
            </a:r>
          </a:p>
          <a:p>
            <a:pPr lvl="1"/>
            <a:r>
              <a:rPr lang="en-US" dirty="0"/>
              <a:t>This raised the issue of whether </a:t>
            </a:r>
            <a:r>
              <a:rPr lang="en-US" b="1" dirty="0"/>
              <a:t>trade dress</a:t>
            </a:r>
            <a:r>
              <a:rPr lang="en-US" dirty="0"/>
              <a:t> could be applied to the shape and appearance of electronic devices like phones and tablets.</a:t>
            </a:r>
          </a:p>
          <a:p>
            <a:r>
              <a:rPr lang="en-US" b="1" dirty="0"/>
              <a:t>Design Patents and Functionality:</a:t>
            </a:r>
            <a:endParaRPr lang="en-US" dirty="0"/>
          </a:p>
          <a:p>
            <a:pPr lvl="1"/>
            <a:r>
              <a:rPr lang="en-US" dirty="0"/>
              <a:t>Apple also had design patents that covered specific design elements like the shape of the iPhone and the user interface.</a:t>
            </a:r>
          </a:p>
          <a:p>
            <a:pPr lvl="1"/>
            <a:r>
              <a:rPr lang="en-US" dirty="0"/>
              <a:t>The court had to decide whether the </a:t>
            </a:r>
            <a:r>
              <a:rPr lang="en-US" b="1" dirty="0"/>
              <a:t>design patents</a:t>
            </a:r>
            <a:r>
              <a:rPr lang="en-US" dirty="0"/>
              <a:t> Apple held were valid and if Samsung had infringed on them.</a:t>
            </a:r>
          </a:p>
          <a:p>
            <a:pPr lvl="1"/>
            <a:r>
              <a:rPr lang="en-US" dirty="0"/>
              <a:t>Additionally, Samsung raised the defense that some of the design features were functional and not eligible for trade dress protection.</a:t>
            </a:r>
          </a:p>
          <a:p>
            <a:endParaRPr lang="en-US" dirty="0"/>
          </a:p>
        </p:txBody>
      </p:sp>
    </p:spTree>
    <p:extLst>
      <p:ext uri="{BB962C8B-B14F-4D97-AF65-F5344CB8AC3E}">
        <p14:creationId xmlns:p14="http://schemas.microsoft.com/office/powerpoint/2010/main" val="3703128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Outcome</a:t>
            </a:r>
            <a:r>
              <a:rPr lang="tr-TR" dirty="0" smtClean="0"/>
              <a:t> of </a:t>
            </a:r>
            <a:r>
              <a:rPr lang="tr-TR" dirty="0" err="1" smtClean="0"/>
              <a:t>the</a:t>
            </a:r>
            <a:r>
              <a:rPr lang="tr-TR" dirty="0" smtClean="0"/>
              <a:t> Case</a:t>
            </a:r>
            <a:endParaRPr lang="en-US" dirty="0"/>
          </a:p>
        </p:txBody>
      </p:sp>
      <p:sp>
        <p:nvSpPr>
          <p:cNvPr id="3" name="İçerik Yer Tutucusu 2"/>
          <p:cNvSpPr>
            <a:spLocks noGrp="1"/>
          </p:cNvSpPr>
          <p:nvPr>
            <p:ph idx="1"/>
          </p:nvPr>
        </p:nvSpPr>
        <p:spPr/>
        <p:txBody>
          <a:bodyPr/>
          <a:lstStyle/>
          <a:p>
            <a:r>
              <a:rPr lang="en-US" dirty="0" smtClean="0"/>
              <a:t>In </a:t>
            </a:r>
            <a:r>
              <a:rPr lang="en-US" dirty="0"/>
              <a:t>2012, a U.S. jury found that Samsung had infringed on several of Apple’s patents and awarded Apple over </a:t>
            </a:r>
            <a:r>
              <a:rPr lang="en-US" b="1" dirty="0"/>
              <a:t>$1 billion</a:t>
            </a:r>
            <a:r>
              <a:rPr lang="en-US" dirty="0"/>
              <a:t> in damages.</a:t>
            </a:r>
          </a:p>
          <a:p>
            <a:r>
              <a:rPr lang="en-US" dirty="0"/>
              <a:t>However, the case continued for several years with appeals, and in 2018, the U.S. Supreme Court ruled that the damages should be reconsidered. In the end, Samsung paid </a:t>
            </a:r>
            <a:r>
              <a:rPr lang="en-US" b="1" dirty="0"/>
              <a:t>$539 million</a:t>
            </a:r>
            <a:r>
              <a:rPr lang="en-US" dirty="0"/>
              <a:t> in damages, but the case remains one of the most significant in the realm of intellectual property law.</a:t>
            </a:r>
          </a:p>
          <a:p>
            <a:endParaRPr lang="en-US" dirty="0"/>
          </a:p>
        </p:txBody>
      </p:sp>
    </p:spTree>
    <p:extLst>
      <p:ext uri="{BB962C8B-B14F-4D97-AF65-F5344CB8AC3E}">
        <p14:creationId xmlns:p14="http://schemas.microsoft.com/office/powerpoint/2010/main" val="2595340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Article</a:t>
            </a:r>
            <a:endParaRPr lang="en-US" dirty="0"/>
          </a:p>
        </p:txBody>
      </p:sp>
      <p:sp>
        <p:nvSpPr>
          <p:cNvPr id="3" name="İçerik Yer Tutucusu 2"/>
          <p:cNvSpPr>
            <a:spLocks noGrp="1"/>
          </p:cNvSpPr>
          <p:nvPr>
            <p:ph idx="1"/>
          </p:nvPr>
        </p:nvSpPr>
        <p:spPr/>
        <p:txBody>
          <a:bodyPr/>
          <a:lstStyle/>
          <a:p>
            <a:r>
              <a:rPr lang="tr-TR" dirty="0" err="1" smtClean="0"/>
              <a:t>You</a:t>
            </a:r>
            <a:r>
              <a:rPr lang="tr-TR" dirty="0" smtClean="0"/>
              <a:t> </a:t>
            </a:r>
            <a:r>
              <a:rPr lang="tr-TR" dirty="0" err="1" smtClean="0"/>
              <a:t>are</a:t>
            </a:r>
            <a:r>
              <a:rPr lang="tr-TR" dirty="0" smtClean="0"/>
              <a:t> </a:t>
            </a:r>
            <a:r>
              <a:rPr lang="tr-TR" dirty="0" err="1" smtClean="0"/>
              <a:t>ready</a:t>
            </a:r>
            <a:r>
              <a:rPr lang="tr-TR" dirty="0" smtClean="0"/>
              <a:t> </a:t>
            </a:r>
            <a:r>
              <a:rPr lang="tr-TR" dirty="0" err="1" smtClean="0"/>
              <a:t>to</a:t>
            </a:r>
            <a:r>
              <a:rPr lang="tr-TR" dirty="0" smtClean="0"/>
              <a:t> </a:t>
            </a:r>
            <a:r>
              <a:rPr lang="tr-TR" dirty="0" err="1" smtClean="0"/>
              <a:t>read</a:t>
            </a:r>
            <a:r>
              <a:rPr lang="tr-TR" dirty="0" smtClean="0"/>
              <a:t> </a:t>
            </a:r>
            <a:r>
              <a:rPr lang="tr-TR" dirty="0" err="1" smtClean="0"/>
              <a:t>the</a:t>
            </a:r>
            <a:r>
              <a:rPr lang="tr-TR" dirty="0" smtClean="0"/>
              <a:t> </a:t>
            </a:r>
            <a:r>
              <a:rPr lang="tr-TR" dirty="0" err="1" smtClean="0"/>
              <a:t>article</a:t>
            </a:r>
            <a:r>
              <a:rPr lang="tr-TR" dirty="0" smtClean="0"/>
              <a:t> on </a:t>
            </a:r>
            <a:r>
              <a:rPr lang="tr-TR" dirty="0" err="1" smtClean="0"/>
              <a:t>my</a:t>
            </a:r>
            <a:r>
              <a:rPr lang="tr-TR" dirty="0" smtClean="0"/>
              <a:t> </a:t>
            </a:r>
            <a:r>
              <a:rPr lang="tr-TR" dirty="0" err="1" smtClean="0"/>
              <a:t>personal</a:t>
            </a:r>
            <a:r>
              <a:rPr lang="tr-TR" dirty="0" smtClean="0"/>
              <a:t> </a:t>
            </a:r>
            <a:r>
              <a:rPr lang="tr-TR" dirty="0" err="1" smtClean="0"/>
              <a:t>page</a:t>
            </a:r>
            <a:r>
              <a:rPr lang="tr-TR" dirty="0" smtClean="0"/>
              <a:t/>
            </a:r>
            <a:br>
              <a:rPr lang="tr-TR" dirty="0" smtClean="0"/>
            </a:br>
            <a:r>
              <a:rPr lang="tr-TR" dirty="0" smtClean="0"/>
              <a:t/>
            </a:r>
            <a:br>
              <a:rPr lang="tr-TR" dirty="0" smtClean="0"/>
            </a:br>
            <a:r>
              <a:rPr lang="tr-TR" dirty="0" smtClean="0"/>
              <a:t>«</a:t>
            </a:r>
            <a:r>
              <a:rPr lang="en-US" i="1" dirty="0" smtClean="0"/>
              <a:t>The </a:t>
            </a:r>
            <a:r>
              <a:rPr lang="en-US" i="1" dirty="0"/>
              <a:t>conflict between Apple and Samsung over patents and </a:t>
            </a:r>
            <a:r>
              <a:rPr lang="en-US" i="1" dirty="0" smtClean="0"/>
              <a:t>copyright</a:t>
            </a:r>
            <a:r>
              <a:rPr lang="tr-TR" i="1" dirty="0" smtClean="0"/>
              <a:t>s</a:t>
            </a:r>
            <a:r>
              <a:rPr lang="tr-TR" dirty="0" smtClean="0"/>
              <a:t>»</a:t>
            </a:r>
            <a:endParaRPr lang="en-US" dirty="0"/>
          </a:p>
        </p:txBody>
      </p:sp>
    </p:spTree>
    <p:extLst>
      <p:ext uri="{BB962C8B-B14F-4D97-AF65-F5344CB8AC3E}">
        <p14:creationId xmlns:p14="http://schemas.microsoft.com/office/powerpoint/2010/main" val="1185952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052736"/>
            <a:ext cx="8229600" cy="1143000"/>
          </a:xfrm>
        </p:spPr>
        <p:txBody>
          <a:bodyPr>
            <a:normAutofit fontScale="90000"/>
          </a:bodyPr>
          <a:lstStyle/>
          <a:p>
            <a:r>
              <a:rPr lang="en-US" b="1" dirty="0"/>
              <a:t>Significance for Trade Dress Protection</a:t>
            </a:r>
            <a:br>
              <a:rPr lang="en-US" b="1" dirty="0"/>
            </a:br>
            <a:endParaRPr lang="en-US" dirty="0"/>
          </a:p>
        </p:txBody>
      </p:sp>
      <p:sp>
        <p:nvSpPr>
          <p:cNvPr id="3" name="İçerik Yer Tutucusu 2"/>
          <p:cNvSpPr>
            <a:spLocks noGrp="1"/>
          </p:cNvSpPr>
          <p:nvPr>
            <p:ph idx="1"/>
          </p:nvPr>
        </p:nvSpPr>
        <p:spPr/>
        <p:txBody>
          <a:bodyPr>
            <a:normAutofit fontScale="85000" lnSpcReduction="20000"/>
          </a:bodyPr>
          <a:lstStyle/>
          <a:p>
            <a:r>
              <a:rPr lang="en-US" b="1" dirty="0" smtClean="0"/>
              <a:t>Trade </a:t>
            </a:r>
            <a:r>
              <a:rPr lang="en-US" b="1" dirty="0"/>
              <a:t>dress</a:t>
            </a:r>
            <a:r>
              <a:rPr lang="en-US" dirty="0"/>
              <a:t> refers to the overall visual appearance of a product or its packaging that signifies the source of the product to consumers. It can include the shape, color, and design elements that distinguish a product.</a:t>
            </a:r>
          </a:p>
          <a:p>
            <a:r>
              <a:rPr lang="en-US" dirty="0"/>
              <a:t>In the </a:t>
            </a:r>
            <a:r>
              <a:rPr lang="en-US" b="1" dirty="0"/>
              <a:t>Samsung vs. Apple</a:t>
            </a:r>
            <a:r>
              <a:rPr lang="en-US" dirty="0"/>
              <a:t> case, Apple argued that Samsung’s </a:t>
            </a:r>
            <a:r>
              <a:rPr lang="en-US" b="1" dirty="0"/>
              <a:t>Galaxy smartphones and tablets</a:t>
            </a:r>
            <a:r>
              <a:rPr lang="en-US" dirty="0"/>
              <a:t> infringed upon Apple’s </a:t>
            </a:r>
            <a:r>
              <a:rPr lang="en-US" b="1" dirty="0"/>
              <a:t>trade dress</a:t>
            </a:r>
            <a:r>
              <a:rPr lang="en-US" dirty="0"/>
              <a:t>, specifically in relation to the </a:t>
            </a:r>
            <a:r>
              <a:rPr lang="en-US" b="1" dirty="0"/>
              <a:t>iPhone's</a:t>
            </a:r>
            <a:r>
              <a:rPr lang="en-US" dirty="0"/>
              <a:t> distinctive look, which included:</a:t>
            </a:r>
          </a:p>
          <a:p>
            <a:pPr lvl="1"/>
            <a:r>
              <a:rPr lang="en-US" dirty="0"/>
              <a:t>The </a:t>
            </a:r>
            <a:r>
              <a:rPr lang="en-US" b="1" dirty="0"/>
              <a:t>rectangular shape</a:t>
            </a:r>
            <a:r>
              <a:rPr lang="en-US" dirty="0"/>
              <a:t> with </a:t>
            </a:r>
            <a:r>
              <a:rPr lang="en-US" b="1" dirty="0"/>
              <a:t>rounded corners</a:t>
            </a:r>
            <a:r>
              <a:rPr lang="en-US" dirty="0"/>
              <a:t>.</a:t>
            </a:r>
          </a:p>
          <a:p>
            <a:pPr lvl="1"/>
            <a:r>
              <a:rPr lang="en-US" dirty="0"/>
              <a:t>The </a:t>
            </a:r>
            <a:r>
              <a:rPr lang="en-US" b="1" dirty="0"/>
              <a:t>grid of colorful icons</a:t>
            </a:r>
            <a:r>
              <a:rPr lang="en-US" dirty="0"/>
              <a:t> on the screen.</a:t>
            </a:r>
          </a:p>
          <a:p>
            <a:pPr lvl="1"/>
            <a:r>
              <a:rPr lang="en-US" dirty="0"/>
              <a:t>The </a:t>
            </a:r>
            <a:r>
              <a:rPr lang="en-US" b="1" dirty="0"/>
              <a:t>general design</a:t>
            </a:r>
            <a:r>
              <a:rPr lang="en-US" dirty="0"/>
              <a:t> of the iPhone and </a:t>
            </a:r>
            <a:r>
              <a:rPr lang="en-US" dirty="0" err="1"/>
              <a:t>iPad</a:t>
            </a:r>
            <a:r>
              <a:rPr lang="en-US" dirty="0"/>
              <a:t> user interfaces.</a:t>
            </a:r>
          </a:p>
          <a:p>
            <a:r>
              <a:rPr lang="en-US" dirty="0"/>
              <a:t>The case helped to define the </a:t>
            </a:r>
            <a:r>
              <a:rPr lang="en-US" b="1" dirty="0"/>
              <a:t>boundaries of trade dress protection</a:t>
            </a:r>
            <a:r>
              <a:rPr lang="en-US" dirty="0"/>
              <a:t> for </a:t>
            </a:r>
            <a:r>
              <a:rPr lang="en-US" b="1" dirty="0"/>
              <a:t>technology products</a:t>
            </a:r>
            <a:r>
              <a:rPr lang="en-US" dirty="0"/>
              <a:t> like smartphones and tablets, which are often viewed as functional products.</a:t>
            </a:r>
          </a:p>
          <a:p>
            <a:endParaRPr lang="en-US" dirty="0"/>
          </a:p>
        </p:txBody>
      </p:sp>
    </p:spTree>
    <p:extLst>
      <p:ext uri="{BB962C8B-B14F-4D97-AF65-F5344CB8AC3E}">
        <p14:creationId xmlns:p14="http://schemas.microsoft.com/office/powerpoint/2010/main" val="1369997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Why</a:t>
            </a:r>
            <a:r>
              <a:rPr lang="tr-TR" dirty="0" smtClean="0"/>
              <a:t> is it </a:t>
            </a:r>
            <a:r>
              <a:rPr lang="tr-TR" dirty="0" err="1" smtClean="0"/>
              <a:t>important</a:t>
            </a:r>
            <a:endParaRPr lang="en-US" dirty="0"/>
          </a:p>
        </p:txBody>
      </p:sp>
      <p:sp>
        <p:nvSpPr>
          <p:cNvPr id="3" name="İçerik Yer Tutucusu 2"/>
          <p:cNvSpPr>
            <a:spLocks noGrp="1"/>
          </p:cNvSpPr>
          <p:nvPr>
            <p:ph idx="1"/>
          </p:nvPr>
        </p:nvSpPr>
        <p:spPr/>
        <p:txBody>
          <a:bodyPr>
            <a:normAutofit fontScale="92500"/>
          </a:bodyPr>
          <a:lstStyle/>
          <a:p>
            <a:r>
              <a:rPr lang="tr-TR" dirty="0" smtClean="0"/>
              <a:t>I</a:t>
            </a:r>
            <a:r>
              <a:rPr lang="en-US" dirty="0" smtClean="0"/>
              <a:t>t </a:t>
            </a:r>
            <a:r>
              <a:rPr lang="en-US" dirty="0"/>
              <a:t>clarified the scope of what can be protected as trade dress, particularly in </a:t>
            </a:r>
            <a:r>
              <a:rPr lang="en-US" b="1" dirty="0"/>
              <a:t>consumer electronics</a:t>
            </a:r>
            <a:r>
              <a:rPr lang="en-US" dirty="0"/>
              <a:t>. </a:t>
            </a:r>
            <a:endParaRPr lang="tr-TR" dirty="0" smtClean="0"/>
          </a:p>
          <a:p>
            <a:r>
              <a:rPr lang="en-US" dirty="0" smtClean="0"/>
              <a:t>It </a:t>
            </a:r>
            <a:r>
              <a:rPr lang="en-US" dirty="0"/>
              <a:t>raised important questions about the </a:t>
            </a:r>
            <a:r>
              <a:rPr lang="en-US" b="1" dirty="0"/>
              <a:t>distinction between functional elements</a:t>
            </a:r>
            <a:r>
              <a:rPr lang="en-US" dirty="0"/>
              <a:t> (those that are necessary for the function of a device) versus </a:t>
            </a:r>
            <a:r>
              <a:rPr lang="en-US" b="1" dirty="0"/>
              <a:t>distinctive visual elements</a:t>
            </a:r>
            <a:r>
              <a:rPr lang="en-US" dirty="0"/>
              <a:t> (which can be protected as trade dress). </a:t>
            </a:r>
            <a:endParaRPr lang="tr-TR" dirty="0" smtClean="0"/>
          </a:p>
          <a:p>
            <a:r>
              <a:rPr lang="en-US" dirty="0" smtClean="0"/>
              <a:t>The </a:t>
            </a:r>
            <a:r>
              <a:rPr lang="en-US" dirty="0"/>
              <a:t>case demonstrated that even highly </a:t>
            </a:r>
            <a:r>
              <a:rPr lang="en-US" b="1" dirty="0"/>
              <a:t>functional designs</a:t>
            </a:r>
            <a:r>
              <a:rPr lang="en-US" dirty="0"/>
              <a:t> could be protected under trade dress if the design had </a:t>
            </a:r>
            <a:r>
              <a:rPr lang="en-US" b="1" dirty="0"/>
              <a:t>acquired secondary meaning</a:t>
            </a:r>
            <a:r>
              <a:rPr lang="en-US" dirty="0"/>
              <a:t>—meaning that consumers could associate the design with a particular brand.</a:t>
            </a:r>
          </a:p>
        </p:txBody>
      </p:sp>
    </p:spTree>
    <p:extLst>
      <p:ext uri="{BB962C8B-B14F-4D97-AF65-F5344CB8AC3E}">
        <p14:creationId xmlns:p14="http://schemas.microsoft.com/office/powerpoint/2010/main" val="347359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The</a:t>
            </a:r>
            <a:r>
              <a:rPr lang="tr-TR" dirty="0" smtClean="0"/>
              <a:t> Role of Design </a:t>
            </a:r>
            <a:r>
              <a:rPr lang="tr-TR" dirty="0" err="1" smtClean="0"/>
              <a:t>Patents</a:t>
            </a:r>
            <a:endParaRPr lang="en-US" dirty="0"/>
          </a:p>
        </p:txBody>
      </p:sp>
      <p:sp>
        <p:nvSpPr>
          <p:cNvPr id="3" name="İçerik Yer Tutucusu 2"/>
          <p:cNvSpPr>
            <a:spLocks noGrp="1"/>
          </p:cNvSpPr>
          <p:nvPr>
            <p:ph idx="1"/>
          </p:nvPr>
        </p:nvSpPr>
        <p:spPr>
          <a:xfrm>
            <a:off x="179512" y="1628800"/>
            <a:ext cx="8712968" cy="5040560"/>
          </a:xfrm>
        </p:spPr>
        <p:txBody>
          <a:bodyPr>
            <a:normAutofit fontScale="85000" lnSpcReduction="20000"/>
          </a:bodyPr>
          <a:lstStyle/>
          <a:p>
            <a:r>
              <a:rPr lang="en-US" b="1" dirty="0"/>
              <a:t>Design patents</a:t>
            </a:r>
            <a:r>
              <a:rPr lang="en-US" dirty="0"/>
              <a:t> protect </a:t>
            </a:r>
            <a:r>
              <a:rPr lang="en-US" b="1" dirty="0"/>
              <a:t>the ornamental design</a:t>
            </a:r>
            <a:r>
              <a:rPr lang="en-US" dirty="0"/>
              <a:t> of a functional item (the way a product looks). Apple held design patents on specific aspects of the </a:t>
            </a:r>
            <a:r>
              <a:rPr lang="en-US" b="1" dirty="0"/>
              <a:t>iPhone's appearance</a:t>
            </a:r>
            <a:r>
              <a:rPr lang="en-US" dirty="0"/>
              <a:t>, including the </a:t>
            </a:r>
            <a:r>
              <a:rPr lang="en-US" b="1" dirty="0"/>
              <a:t>shape</a:t>
            </a:r>
            <a:r>
              <a:rPr lang="en-US" dirty="0"/>
              <a:t> and the </a:t>
            </a:r>
            <a:r>
              <a:rPr lang="en-US" b="1" dirty="0"/>
              <a:t>icon layout</a:t>
            </a:r>
            <a:r>
              <a:rPr lang="en-US" dirty="0"/>
              <a:t> of the interface.</a:t>
            </a:r>
          </a:p>
          <a:p>
            <a:r>
              <a:rPr lang="en-US" dirty="0"/>
              <a:t>Apple argued that </a:t>
            </a:r>
            <a:r>
              <a:rPr lang="en-US" b="1" dirty="0"/>
              <a:t>Samsung’s Galaxy phones</a:t>
            </a:r>
            <a:r>
              <a:rPr lang="en-US" dirty="0"/>
              <a:t> and tablets copied </a:t>
            </a:r>
            <a:r>
              <a:rPr lang="en-US" b="1" dirty="0"/>
              <a:t>not only the design features</a:t>
            </a:r>
            <a:r>
              <a:rPr lang="en-US" dirty="0"/>
              <a:t> but also the </a:t>
            </a:r>
            <a:r>
              <a:rPr lang="en-US" b="1" dirty="0"/>
              <a:t>specific trade dress</a:t>
            </a:r>
            <a:r>
              <a:rPr lang="en-US" dirty="0"/>
              <a:t> associated with the iPhone.</a:t>
            </a:r>
          </a:p>
          <a:p>
            <a:r>
              <a:rPr lang="en-US" b="1" dirty="0"/>
              <a:t>Why this is important:</a:t>
            </a:r>
            <a:endParaRPr lang="en-US" dirty="0"/>
          </a:p>
          <a:p>
            <a:r>
              <a:rPr lang="en-US" dirty="0"/>
              <a:t>The case raised the question of </a:t>
            </a:r>
            <a:r>
              <a:rPr lang="en-US" b="1" dirty="0"/>
              <a:t>how broad design patents can be</a:t>
            </a:r>
            <a:r>
              <a:rPr lang="en-US" dirty="0"/>
              <a:t>. Can a design patent be used to protect a simple </a:t>
            </a:r>
            <a:r>
              <a:rPr lang="en-US" b="1" dirty="0"/>
              <a:t>rectangular shape with rounded corners</a:t>
            </a:r>
            <a:r>
              <a:rPr lang="en-US" dirty="0"/>
              <a:t>?</a:t>
            </a:r>
          </a:p>
          <a:p>
            <a:r>
              <a:rPr lang="en-US" dirty="0"/>
              <a:t>The decision impacted the way courts view </a:t>
            </a:r>
            <a:r>
              <a:rPr lang="en-US" b="1" dirty="0"/>
              <a:t>the validity and enforceability</a:t>
            </a:r>
            <a:r>
              <a:rPr lang="en-US" dirty="0"/>
              <a:t> of </a:t>
            </a:r>
            <a:r>
              <a:rPr lang="en-US" b="1" dirty="0"/>
              <a:t>design patents</a:t>
            </a:r>
            <a:r>
              <a:rPr lang="en-US" dirty="0"/>
              <a:t> and how </a:t>
            </a:r>
            <a:r>
              <a:rPr lang="en-US" b="1" dirty="0"/>
              <a:t>functional elements</a:t>
            </a:r>
            <a:r>
              <a:rPr lang="en-US" dirty="0"/>
              <a:t> (such as the shape of a phone) are treated under the law.</a:t>
            </a:r>
          </a:p>
          <a:p>
            <a:r>
              <a:rPr lang="en-US" dirty="0"/>
              <a:t>It also emphasized the </a:t>
            </a:r>
            <a:r>
              <a:rPr lang="en-US" b="1" dirty="0"/>
              <a:t>importance of design patents</a:t>
            </a:r>
            <a:r>
              <a:rPr lang="en-US" dirty="0"/>
              <a:t> in protecting products that rely heavily on aesthetics (such as consumer electronics).</a:t>
            </a:r>
          </a:p>
          <a:p>
            <a:endParaRPr lang="en-US" dirty="0"/>
          </a:p>
        </p:txBody>
      </p:sp>
    </p:spTree>
    <p:extLst>
      <p:ext uri="{BB962C8B-B14F-4D97-AF65-F5344CB8AC3E}">
        <p14:creationId xmlns:p14="http://schemas.microsoft.com/office/powerpoint/2010/main" val="3434905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lstStyle/>
          <a:p>
            <a:r>
              <a:rPr lang="tr-TR" dirty="0" smtClean="0"/>
              <a:t>High-</a:t>
            </a:r>
            <a:r>
              <a:rPr lang="tr-TR" dirty="0" err="1" smtClean="0"/>
              <a:t>Stakes</a:t>
            </a:r>
            <a:r>
              <a:rPr lang="tr-TR" dirty="0" smtClean="0"/>
              <a:t> </a:t>
            </a:r>
            <a:r>
              <a:rPr lang="tr-TR" dirty="0" err="1" smtClean="0"/>
              <a:t>Economic</a:t>
            </a:r>
            <a:r>
              <a:rPr lang="tr-TR" dirty="0" smtClean="0"/>
              <a:t> </a:t>
            </a:r>
            <a:r>
              <a:rPr lang="tr-TR" dirty="0" err="1" smtClean="0"/>
              <a:t>Impact</a:t>
            </a:r>
            <a:endParaRPr lang="en-US" dirty="0"/>
          </a:p>
        </p:txBody>
      </p:sp>
      <p:sp>
        <p:nvSpPr>
          <p:cNvPr id="3" name="İçerik Yer Tutucusu 2"/>
          <p:cNvSpPr>
            <a:spLocks noGrp="1"/>
          </p:cNvSpPr>
          <p:nvPr>
            <p:ph idx="1"/>
          </p:nvPr>
        </p:nvSpPr>
        <p:spPr>
          <a:xfrm>
            <a:off x="251520" y="1556792"/>
            <a:ext cx="8712968" cy="5040560"/>
          </a:xfrm>
        </p:spPr>
        <p:txBody>
          <a:bodyPr>
            <a:normAutofit fontScale="92500" lnSpcReduction="10000"/>
          </a:bodyPr>
          <a:lstStyle/>
          <a:p>
            <a:r>
              <a:rPr lang="en-US" dirty="0"/>
              <a:t>The financial implications of the case were massive. Apple initially sought </a:t>
            </a:r>
            <a:r>
              <a:rPr lang="en-US" b="1" dirty="0"/>
              <a:t>$2.5 billion</a:t>
            </a:r>
            <a:r>
              <a:rPr lang="en-US" dirty="0"/>
              <a:t> in damages, and the jury awarded them </a:t>
            </a:r>
            <a:r>
              <a:rPr lang="en-US" b="1" dirty="0"/>
              <a:t>$1.05 billion</a:t>
            </a:r>
            <a:r>
              <a:rPr lang="en-US" dirty="0"/>
              <a:t>. Later, after appeals and adjustments, the final settlement was about </a:t>
            </a:r>
            <a:r>
              <a:rPr lang="en-US" b="1" dirty="0"/>
              <a:t>$539 million</a:t>
            </a:r>
            <a:r>
              <a:rPr lang="en-US" dirty="0"/>
              <a:t>.</a:t>
            </a:r>
          </a:p>
          <a:p>
            <a:r>
              <a:rPr lang="en-US" b="1" dirty="0"/>
              <a:t>Why this is important:</a:t>
            </a:r>
            <a:endParaRPr lang="en-US" dirty="0"/>
          </a:p>
          <a:p>
            <a:r>
              <a:rPr lang="en-US" dirty="0"/>
              <a:t>The case underscored the </a:t>
            </a:r>
            <a:r>
              <a:rPr lang="en-US" b="1" dirty="0"/>
              <a:t>economic power</a:t>
            </a:r>
            <a:r>
              <a:rPr lang="en-US" dirty="0"/>
              <a:t> of intellectual property, particularly in the technology sector.</a:t>
            </a:r>
          </a:p>
          <a:p>
            <a:r>
              <a:rPr lang="en-US" dirty="0"/>
              <a:t>The case showed how </a:t>
            </a:r>
            <a:r>
              <a:rPr lang="en-US" b="1" dirty="0"/>
              <a:t>IP disputes</a:t>
            </a:r>
            <a:r>
              <a:rPr lang="en-US" dirty="0"/>
              <a:t> can influence not only company finances but also broader market competition and innovation.</a:t>
            </a:r>
          </a:p>
          <a:p>
            <a:r>
              <a:rPr lang="en-US" dirty="0"/>
              <a:t>Large damage awards (such as the </a:t>
            </a:r>
            <a:r>
              <a:rPr lang="en-US" b="1" dirty="0"/>
              <a:t>$1 billion initial verdict</a:t>
            </a:r>
            <a:r>
              <a:rPr lang="en-US" dirty="0"/>
              <a:t>) served as a strong deterrent to companies considering copying the designs or trade dress of competitors.</a:t>
            </a:r>
          </a:p>
          <a:p>
            <a:pPr marL="0" indent="0">
              <a:buNone/>
            </a:pPr>
            <a:endParaRPr lang="en-US" dirty="0"/>
          </a:p>
        </p:txBody>
      </p:sp>
    </p:spTree>
    <p:extLst>
      <p:ext uri="{BB962C8B-B14F-4D97-AF65-F5344CB8AC3E}">
        <p14:creationId xmlns:p14="http://schemas.microsoft.com/office/powerpoint/2010/main" val="1975436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2.2.</a:t>
            </a:r>
            <a:endParaRPr lang="en-US" dirty="0"/>
          </a:p>
        </p:txBody>
      </p:sp>
      <p:sp>
        <p:nvSpPr>
          <p:cNvPr id="3" name="İçerik Yer Tutucusu 2"/>
          <p:cNvSpPr>
            <a:spLocks noGrp="1"/>
          </p:cNvSpPr>
          <p:nvPr>
            <p:ph idx="1"/>
          </p:nvPr>
        </p:nvSpPr>
        <p:spPr/>
        <p:txBody>
          <a:bodyPr/>
          <a:lstStyle/>
          <a:p>
            <a:r>
              <a:rPr lang="tr-TR" b="1" dirty="0" err="1" smtClean="0"/>
              <a:t>Intangible</a:t>
            </a:r>
            <a:r>
              <a:rPr lang="tr-TR" b="1" dirty="0" smtClean="0"/>
              <a:t> </a:t>
            </a:r>
            <a:r>
              <a:rPr lang="tr-TR" b="1" dirty="0" err="1" smtClean="0"/>
              <a:t>rights</a:t>
            </a:r>
            <a:r>
              <a:rPr lang="tr-TR" b="1" dirty="0" smtClean="0"/>
              <a:t>: </a:t>
            </a:r>
            <a:r>
              <a:rPr lang="tr-TR" dirty="0" err="1" smtClean="0"/>
              <a:t>Refers</a:t>
            </a:r>
            <a:r>
              <a:rPr lang="tr-TR" dirty="0" smtClean="0"/>
              <a:t> </a:t>
            </a:r>
            <a:r>
              <a:rPr lang="tr-TR" dirty="0" err="1" smtClean="0"/>
              <a:t>to</a:t>
            </a:r>
            <a:r>
              <a:rPr lang="tr-TR" dirty="0" smtClean="0"/>
              <a:t> </a:t>
            </a:r>
            <a:r>
              <a:rPr lang="tr-TR" dirty="0" err="1" smtClean="0"/>
              <a:t>intellectual</a:t>
            </a:r>
            <a:r>
              <a:rPr lang="tr-TR" dirty="0" smtClean="0"/>
              <a:t> </a:t>
            </a:r>
            <a:r>
              <a:rPr lang="tr-TR" dirty="0" err="1" smtClean="0"/>
              <a:t>property</a:t>
            </a:r>
            <a:r>
              <a:rPr lang="tr-TR" dirty="0" smtClean="0"/>
              <a:t> </a:t>
            </a:r>
            <a:r>
              <a:rPr lang="tr-TR" dirty="0" err="1" smtClean="0"/>
              <a:t>rights</a:t>
            </a:r>
            <a:r>
              <a:rPr lang="tr-TR" dirty="0" smtClean="0"/>
              <a:t> </a:t>
            </a:r>
            <a:r>
              <a:rPr lang="tr-TR" dirty="0" err="1" smtClean="0"/>
              <a:t>or</a:t>
            </a:r>
            <a:r>
              <a:rPr lang="tr-TR" dirty="0" smtClean="0"/>
              <a:t> </a:t>
            </a:r>
            <a:r>
              <a:rPr lang="tr-TR" dirty="0" err="1" smtClean="0"/>
              <a:t>rights</a:t>
            </a:r>
            <a:r>
              <a:rPr lang="tr-TR" dirty="0" smtClean="0"/>
              <a:t> </a:t>
            </a:r>
            <a:r>
              <a:rPr lang="tr-TR" dirty="0" err="1" smtClean="0"/>
              <a:t>to</a:t>
            </a:r>
            <a:r>
              <a:rPr lang="tr-TR" dirty="0" smtClean="0"/>
              <a:t> </a:t>
            </a:r>
            <a:r>
              <a:rPr lang="tr-TR" dirty="0" err="1" smtClean="0"/>
              <a:t>assets</a:t>
            </a:r>
            <a:r>
              <a:rPr lang="tr-TR" dirty="0" smtClean="0"/>
              <a:t> </a:t>
            </a:r>
            <a:r>
              <a:rPr lang="tr-TR" dirty="0" err="1" smtClean="0"/>
              <a:t>which</a:t>
            </a:r>
            <a:r>
              <a:rPr lang="tr-TR" dirty="0" smtClean="0"/>
              <a:t> </a:t>
            </a:r>
            <a:r>
              <a:rPr lang="tr-TR" dirty="0" err="1" smtClean="0"/>
              <a:t>lack</a:t>
            </a:r>
            <a:r>
              <a:rPr lang="tr-TR" dirty="0" smtClean="0"/>
              <a:t> </a:t>
            </a:r>
            <a:r>
              <a:rPr lang="tr-TR" dirty="0" err="1" smtClean="0"/>
              <a:t>physical</a:t>
            </a:r>
            <a:r>
              <a:rPr lang="tr-TR" dirty="0" smtClean="0"/>
              <a:t> </a:t>
            </a:r>
            <a:r>
              <a:rPr lang="tr-TR" dirty="0" err="1" smtClean="0"/>
              <a:t>existence</a:t>
            </a:r>
            <a:r>
              <a:rPr lang="tr-TR" dirty="0" smtClean="0"/>
              <a:t/>
            </a:r>
            <a:br>
              <a:rPr lang="tr-TR" dirty="0" smtClean="0"/>
            </a:br>
            <a:endParaRPr lang="tr-TR" dirty="0" smtClean="0"/>
          </a:p>
          <a:p>
            <a:r>
              <a:rPr lang="tr-TR" b="1" dirty="0" smtClean="0"/>
              <a:t>Right of </a:t>
            </a:r>
            <a:r>
              <a:rPr lang="tr-TR" b="1" dirty="0" err="1" smtClean="0"/>
              <a:t>fair</a:t>
            </a:r>
            <a:r>
              <a:rPr lang="tr-TR" b="1" dirty="0" smtClean="0"/>
              <a:t> </a:t>
            </a:r>
            <a:r>
              <a:rPr lang="tr-TR" b="1" dirty="0" err="1" smtClean="0"/>
              <a:t>use</a:t>
            </a:r>
            <a:r>
              <a:rPr lang="tr-TR" b="1" dirty="0" smtClean="0"/>
              <a:t>: </a:t>
            </a:r>
            <a:r>
              <a:rPr lang="tr-TR" dirty="0" err="1" smtClean="0"/>
              <a:t>It’s</a:t>
            </a:r>
            <a:r>
              <a:rPr lang="tr-TR" dirty="0" smtClean="0"/>
              <a:t> </a:t>
            </a:r>
            <a:r>
              <a:rPr lang="tr-TR" dirty="0" err="1" smtClean="0"/>
              <a:t>privilege</a:t>
            </a:r>
            <a:r>
              <a:rPr lang="tr-TR" dirty="0" smtClean="0"/>
              <a:t> </a:t>
            </a:r>
            <a:r>
              <a:rPr lang="tr-TR" dirty="0" err="1" smtClean="0"/>
              <a:t>which</a:t>
            </a:r>
            <a:r>
              <a:rPr lang="tr-TR" dirty="0" smtClean="0"/>
              <a:t> is </a:t>
            </a:r>
            <a:r>
              <a:rPr lang="tr-TR" dirty="0" err="1" smtClean="0"/>
              <a:t>afforded</a:t>
            </a:r>
            <a:r>
              <a:rPr lang="tr-TR" dirty="0" smtClean="0"/>
              <a:t> </a:t>
            </a:r>
            <a:r>
              <a:rPr lang="tr-TR" dirty="0" err="1" smtClean="0"/>
              <a:t>to</a:t>
            </a:r>
            <a:r>
              <a:rPr lang="tr-TR" dirty="0" smtClean="0"/>
              <a:t> </a:t>
            </a:r>
            <a:r>
              <a:rPr lang="tr-TR" dirty="0" err="1" smtClean="0"/>
              <a:t>third</a:t>
            </a:r>
            <a:r>
              <a:rPr lang="tr-TR" dirty="0" smtClean="0"/>
              <a:t> </a:t>
            </a:r>
            <a:r>
              <a:rPr lang="tr-TR" dirty="0" err="1" smtClean="0"/>
              <a:t>parties</a:t>
            </a:r>
            <a:r>
              <a:rPr lang="tr-TR" dirty="0" smtClean="0"/>
              <a:t> </a:t>
            </a:r>
            <a:r>
              <a:rPr lang="tr-TR" dirty="0" err="1" smtClean="0"/>
              <a:t>to</a:t>
            </a:r>
            <a:r>
              <a:rPr lang="tr-TR" dirty="0" smtClean="0"/>
              <a:t> </a:t>
            </a:r>
            <a:r>
              <a:rPr lang="tr-TR" dirty="0" err="1" smtClean="0"/>
              <a:t>use</a:t>
            </a:r>
            <a:r>
              <a:rPr lang="tr-TR" dirty="0" smtClean="0"/>
              <a:t> </a:t>
            </a:r>
            <a:r>
              <a:rPr lang="tr-TR" dirty="0" err="1" smtClean="0"/>
              <a:t>copyrighted</a:t>
            </a:r>
            <a:r>
              <a:rPr lang="tr-TR" dirty="0" smtClean="0"/>
              <a:t> </a:t>
            </a:r>
            <a:r>
              <a:rPr lang="tr-TR" dirty="0" err="1" smtClean="0"/>
              <a:t>work</a:t>
            </a:r>
            <a:r>
              <a:rPr lang="tr-TR" dirty="0" smtClean="0"/>
              <a:t> </a:t>
            </a:r>
            <a:r>
              <a:rPr lang="tr-TR" dirty="0" err="1" smtClean="0"/>
              <a:t>without</a:t>
            </a:r>
            <a:r>
              <a:rPr lang="tr-TR" dirty="0" smtClean="0"/>
              <a:t> </a:t>
            </a:r>
            <a:r>
              <a:rPr lang="tr-TR" dirty="0" err="1" smtClean="0"/>
              <a:t>the</a:t>
            </a:r>
            <a:r>
              <a:rPr lang="tr-TR" dirty="0" smtClean="0"/>
              <a:t> </a:t>
            </a:r>
            <a:r>
              <a:rPr lang="tr-TR" dirty="0" err="1" smtClean="0"/>
              <a:t>consent</a:t>
            </a:r>
            <a:r>
              <a:rPr lang="tr-TR" dirty="0" smtClean="0"/>
              <a:t> of </a:t>
            </a:r>
            <a:r>
              <a:rPr lang="tr-TR" dirty="0" err="1" smtClean="0"/>
              <a:t>the</a:t>
            </a:r>
            <a:r>
              <a:rPr lang="tr-TR" dirty="0" smtClean="0"/>
              <a:t> </a:t>
            </a:r>
            <a:r>
              <a:rPr lang="tr-TR" dirty="0" err="1" smtClean="0"/>
              <a:t>copyright</a:t>
            </a:r>
            <a:r>
              <a:rPr lang="tr-TR" dirty="0" smtClean="0"/>
              <a:t> </a:t>
            </a:r>
            <a:r>
              <a:rPr lang="tr-TR" dirty="0" err="1" smtClean="0"/>
              <a:t>holder</a:t>
            </a:r>
            <a:r>
              <a:rPr lang="tr-TR" dirty="0" smtClean="0"/>
              <a:t/>
            </a:r>
            <a:br>
              <a:rPr lang="tr-TR" dirty="0" smtClean="0"/>
            </a:br>
            <a:endParaRPr lang="tr-TR" dirty="0" smtClean="0"/>
          </a:p>
          <a:p>
            <a:r>
              <a:rPr lang="tr-TR" b="1" dirty="0" err="1" smtClean="0"/>
              <a:t>Infringement</a:t>
            </a:r>
            <a:r>
              <a:rPr lang="tr-TR" b="1" dirty="0" smtClean="0"/>
              <a:t> of </a:t>
            </a:r>
            <a:r>
              <a:rPr lang="tr-TR" b="1" dirty="0" err="1" smtClean="0"/>
              <a:t>rights</a:t>
            </a:r>
            <a:r>
              <a:rPr lang="tr-TR" b="1" dirty="0" smtClean="0"/>
              <a:t>: </a:t>
            </a:r>
            <a:r>
              <a:rPr lang="tr-TR" dirty="0" err="1" smtClean="0"/>
              <a:t>Use</a:t>
            </a:r>
            <a:r>
              <a:rPr lang="tr-TR" dirty="0" smtClean="0"/>
              <a:t> of an </a:t>
            </a:r>
            <a:r>
              <a:rPr lang="tr-TR" dirty="0" err="1" smtClean="0"/>
              <a:t>intellectual</a:t>
            </a:r>
            <a:r>
              <a:rPr lang="tr-TR" dirty="0" smtClean="0"/>
              <a:t> </a:t>
            </a:r>
            <a:r>
              <a:rPr lang="tr-TR" dirty="0" err="1" smtClean="0"/>
              <a:t>property</a:t>
            </a:r>
            <a:r>
              <a:rPr lang="tr-TR" dirty="0" smtClean="0"/>
              <a:t> </a:t>
            </a:r>
            <a:r>
              <a:rPr lang="tr-TR" dirty="0" err="1" smtClean="0"/>
              <a:t>right</a:t>
            </a:r>
            <a:r>
              <a:rPr lang="tr-TR" dirty="0" smtClean="0"/>
              <a:t> </a:t>
            </a:r>
            <a:r>
              <a:rPr lang="tr-TR" dirty="0" err="1" smtClean="0"/>
              <a:t>withput</a:t>
            </a:r>
            <a:r>
              <a:rPr lang="tr-TR" dirty="0" smtClean="0"/>
              <a:t> </a:t>
            </a:r>
            <a:r>
              <a:rPr lang="tr-TR" dirty="0" err="1" smtClean="0"/>
              <a:t>authorisation</a:t>
            </a:r>
            <a:r>
              <a:rPr lang="tr-TR" dirty="0" smtClean="0"/>
              <a:t> </a:t>
            </a:r>
            <a:r>
              <a:rPr lang="tr-TR" dirty="0" err="1" smtClean="0"/>
              <a:t>from</a:t>
            </a:r>
            <a:r>
              <a:rPr lang="tr-TR" dirty="0" smtClean="0"/>
              <a:t> </a:t>
            </a:r>
            <a:r>
              <a:rPr lang="tr-TR" dirty="0" err="1" smtClean="0"/>
              <a:t>the</a:t>
            </a:r>
            <a:r>
              <a:rPr lang="tr-TR" dirty="0" smtClean="0"/>
              <a:t> </a:t>
            </a:r>
            <a:r>
              <a:rPr lang="tr-TR" dirty="0" err="1" smtClean="0"/>
              <a:t>holder</a:t>
            </a:r>
            <a:r>
              <a:rPr lang="tr-TR" dirty="0" smtClean="0"/>
              <a:t> of </a:t>
            </a:r>
            <a:r>
              <a:rPr lang="tr-TR" dirty="0" err="1" smtClean="0"/>
              <a:t>the</a:t>
            </a:r>
            <a:r>
              <a:rPr lang="tr-TR" dirty="0" smtClean="0"/>
              <a:t> </a:t>
            </a:r>
            <a:r>
              <a:rPr lang="tr-TR" dirty="0" err="1" smtClean="0"/>
              <a:t>right</a:t>
            </a:r>
            <a:endParaRPr lang="en-US" b="1" dirty="0"/>
          </a:p>
        </p:txBody>
      </p:sp>
    </p:spTree>
    <p:extLst>
      <p:ext uri="{BB962C8B-B14F-4D97-AF65-F5344CB8AC3E}">
        <p14:creationId xmlns:p14="http://schemas.microsoft.com/office/powerpoint/2010/main" val="195482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620688"/>
            <a:ext cx="8435280" cy="866360"/>
          </a:xfrm>
        </p:spPr>
        <p:txBody>
          <a:bodyPr>
            <a:normAutofit/>
          </a:bodyPr>
          <a:lstStyle/>
          <a:p>
            <a:r>
              <a:rPr lang="tr-TR" dirty="0" smtClean="0"/>
              <a:t>Legal </a:t>
            </a:r>
            <a:r>
              <a:rPr lang="tr-TR" dirty="0" err="1" smtClean="0"/>
              <a:t>Precedent</a:t>
            </a:r>
            <a:r>
              <a:rPr lang="tr-TR" dirty="0" smtClean="0"/>
              <a:t> </a:t>
            </a:r>
            <a:r>
              <a:rPr lang="tr-TR" dirty="0" err="1" smtClean="0"/>
              <a:t>for</a:t>
            </a:r>
            <a:r>
              <a:rPr lang="tr-TR" dirty="0" smtClean="0"/>
              <a:t> </a:t>
            </a:r>
            <a:r>
              <a:rPr lang="tr-TR" dirty="0" err="1" smtClean="0"/>
              <a:t>Future</a:t>
            </a:r>
            <a:r>
              <a:rPr lang="tr-TR" dirty="0" smtClean="0"/>
              <a:t> </a:t>
            </a:r>
            <a:r>
              <a:rPr lang="tr-TR" dirty="0" err="1" smtClean="0"/>
              <a:t>Cases</a:t>
            </a:r>
            <a:endParaRPr lang="en-US" dirty="0"/>
          </a:p>
        </p:txBody>
      </p:sp>
      <p:sp>
        <p:nvSpPr>
          <p:cNvPr id="3" name="İçerik Yer Tutucusu 2"/>
          <p:cNvSpPr>
            <a:spLocks noGrp="1"/>
          </p:cNvSpPr>
          <p:nvPr>
            <p:ph idx="1"/>
          </p:nvPr>
        </p:nvSpPr>
        <p:spPr>
          <a:xfrm>
            <a:off x="179512" y="1700808"/>
            <a:ext cx="8712968" cy="5040560"/>
          </a:xfrm>
        </p:spPr>
        <p:txBody>
          <a:bodyPr>
            <a:normAutofit fontScale="77500" lnSpcReduction="20000"/>
          </a:bodyPr>
          <a:lstStyle/>
          <a:p>
            <a:pPr marL="0" indent="0">
              <a:buNone/>
            </a:pPr>
            <a:r>
              <a:rPr lang="en-US" dirty="0"/>
              <a:t>The </a:t>
            </a:r>
            <a:r>
              <a:rPr lang="en-US" b="1" dirty="0"/>
              <a:t>Samsung vs. Apple case</a:t>
            </a:r>
            <a:r>
              <a:rPr lang="en-US" dirty="0"/>
              <a:t> set important </a:t>
            </a:r>
            <a:r>
              <a:rPr lang="en-US" b="1" dirty="0"/>
              <a:t>legal precedents</a:t>
            </a:r>
            <a:r>
              <a:rPr lang="en-US" dirty="0"/>
              <a:t> for future </a:t>
            </a:r>
            <a:r>
              <a:rPr lang="en-US" b="1" dirty="0"/>
              <a:t>trade dress</a:t>
            </a:r>
            <a:r>
              <a:rPr lang="en-US" dirty="0"/>
              <a:t> and </a:t>
            </a:r>
            <a:r>
              <a:rPr lang="en-US" b="1" dirty="0"/>
              <a:t>design patent</a:t>
            </a:r>
            <a:r>
              <a:rPr lang="en-US" dirty="0"/>
              <a:t> cases. In particular, it addressed:</a:t>
            </a:r>
          </a:p>
          <a:p>
            <a:r>
              <a:rPr lang="en-US" dirty="0"/>
              <a:t>The </a:t>
            </a:r>
            <a:r>
              <a:rPr lang="en-US" b="1" dirty="0"/>
              <a:t>definition of trade dress</a:t>
            </a:r>
            <a:r>
              <a:rPr lang="en-US" dirty="0"/>
              <a:t> in the tech industry.</a:t>
            </a:r>
          </a:p>
          <a:p>
            <a:r>
              <a:rPr lang="en-US" dirty="0"/>
              <a:t>The </a:t>
            </a:r>
            <a:r>
              <a:rPr lang="en-US" b="1" dirty="0"/>
              <a:t>relationship between functionality and aesthetics</a:t>
            </a:r>
            <a:r>
              <a:rPr lang="en-US" dirty="0"/>
              <a:t> in design patent claims.</a:t>
            </a:r>
          </a:p>
          <a:p>
            <a:r>
              <a:rPr lang="en-US" dirty="0"/>
              <a:t>The </a:t>
            </a:r>
            <a:r>
              <a:rPr lang="en-US" b="1" dirty="0"/>
              <a:t>scope of protection for iconic product designs</a:t>
            </a:r>
            <a:r>
              <a:rPr lang="en-US" dirty="0"/>
              <a:t> in the modern world, especially for companies operating in highly competitive industries like consumer electronics</a:t>
            </a:r>
            <a:r>
              <a:rPr lang="en-US" dirty="0" smtClean="0"/>
              <a:t>.</a:t>
            </a:r>
            <a:r>
              <a:rPr lang="tr-TR" dirty="0" smtClean="0"/>
              <a:t/>
            </a:r>
            <a:br>
              <a:rPr lang="tr-TR" dirty="0" smtClean="0"/>
            </a:br>
            <a:endParaRPr lang="en-US" dirty="0"/>
          </a:p>
          <a:p>
            <a:pPr marL="0" indent="0">
              <a:buNone/>
            </a:pPr>
            <a:r>
              <a:rPr lang="en-US" b="1" dirty="0"/>
              <a:t>Why this is important:</a:t>
            </a:r>
            <a:endParaRPr lang="en-US" dirty="0"/>
          </a:p>
          <a:p>
            <a:r>
              <a:rPr lang="en-US" dirty="0"/>
              <a:t>It provided clarity on the boundaries of </a:t>
            </a:r>
            <a:r>
              <a:rPr lang="en-US" b="1" dirty="0"/>
              <a:t>intellectual property protection</a:t>
            </a:r>
            <a:r>
              <a:rPr lang="en-US" dirty="0"/>
              <a:t> in an increasingly digital world.</a:t>
            </a:r>
          </a:p>
          <a:p>
            <a:r>
              <a:rPr lang="en-US" dirty="0"/>
              <a:t>It gave future plaintiffs and defendants </a:t>
            </a:r>
            <a:r>
              <a:rPr lang="en-US" b="1" dirty="0"/>
              <a:t>guidelines on how courts might rule</a:t>
            </a:r>
            <a:r>
              <a:rPr lang="en-US" dirty="0"/>
              <a:t> in cases involving the </a:t>
            </a:r>
            <a:r>
              <a:rPr lang="en-US" b="1" dirty="0"/>
              <a:t>design</a:t>
            </a:r>
            <a:r>
              <a:rPr lang="en-US" dirty="0"/>
              <a:t> and </a:t>
            </a:r>
            <a:r>
              <a:rPr lang="en-US" b="1" dirty="0"/>
              <a:t>trade dress</a:t>
            </a:r>
            <a:r>
              <a:rPr lang="en-US" dirty="0"/>
              <a:t> of products.</a:t>
            </a:r>
          </a:p>
          <a:p>
            <a:r>
              <a:rPr lang="en-US" dirty="0"/>
              <a:t>Companies may be more cautious about </a:t>
            </a:r>
            <a:r>
              <a:rPr lang="en-US" b="1" dirty="0"/>
              <a:t>imitating designs</a:t>
            </a:r>
            <a:r>
              <a:rPr lang="en-US" dirty="0"/>
              <a:t> and may invest more heavily in </a:t>
            </a:r>
            <a:r>
              <a:rPr lang="en-US" b="1" dirty="0"/>
              <a:t>IP protection</a:t>
            </a:r>
            <a:r>
              <a:rPr lang="en-US" dirty="0"/>
              <a:t> after seeing how seriously the courts take these issues.</a:t>
            </a:r>
          </a:p>
          <a:p>
            <a:endParaRPr lang="en-US" dirty="0"/>
          </a:p>
        </p:txBody>
      </p:sp>
    </p:spTree>
    <p:extLst>
      <p:ext uri="{BB962C8B-B14F-4D97-AF65-F5344CB8AC3E}">
        <p14:creationId xmlns:p14="http://schemas.microsoft.com/office/powerpoint/2010/main" val="3576008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Consumer </a:t>
            </a:r>
            <a:r>
              <a:rPr lang="tr-TR" dirty="0" err="1" smtClean="0"/>
              <a:t>Perception</a:t>
            </a:r>
            <a:r>
              <a:rPr lang="tr-TR" dirty="0" smtClean="0"/>
              <a:t> </a:t>
            </a:r>
            <a:r>
              <a:rPr lang="tr-TR" dirty="0" err="1" smtClean="0"/>
              <a:t>and</a:t>
            </a:r>
            <a:r>
              <a:rPr lang="tr-TR" dirty="0" smtClean="0"/>
              <a:t> </a:t>
            </a:r>
            <a:r>
              <a:rPr lang="tr-TR" dirty="0" err="1" smtClean="0"/>
              <a:t>Branding</a:t>
            </a:r>
            <a:endParaRPr lang="en-US" dirty="0"/>
          </a:p>
        </p:txBody>
      </p:sp>
      <p:sp>
        <p:nvSpPr>
          <p:cNvPr id="3" name="İçerik Yer Tutucusu 2"/>
          <p:cNvSpPr>
            <a:spLocks noGrp="1"/>
          </p:cNvSpPr>
          <p:nvPr>
            <p:ph idx="1"/>
          </p:nvPr>
        </p:nvSpPr>
        <p:spPr>
          <a:xfrm>
            <a:off x="251520" y="1935480"/>
            <a:ext cx="8712968" cy="4661872"/>
          </a:xfrm>
        </p:spPr>
        <p:txBody>
          <a:bodyPr>
            <a:normAutofit fontScale="85000" lnSpcReduction="20000"/>
          </a:bodyPr>
          <a:lstStyle/>
          <a:p>
            <a:pPr marL="0" indent="0">
              <a:buNone/>
            </a:pPr>
            <a:r>
              <a:rPr lang="en-US" b="1" dirty="0"/>
              <a:t>Consumer perception</a:t>
            </a:r>
            <a:r>
              <a:rPr lang="en-US" dirty="0"/>
              <a:t> was at the core of Apple’s argument. Apple’s legal team emphasized that consumers identified the </a:t>
            </a:r>
            <a:r>
              <a:rPr lang="en-US" b="1" dirty="0"/>
              <a:t>iPhone’s</a:t>
            </a:r>
            <a:r>
              <a:rPr lang="en-US" dirty="0"/>
              <a:t> look and feel as something distinctively </a:t>
            </a:r>
            <a:r>
              <a:rPr lang="en-US" b="1" dirty="0"/>
              <a:t>Apple</a:t>
            </a:r>
            <a:r>
              <a:rPr lang="en-US" dirty="0"/>
              <a:t>. They argued that the </a:t>
            </a:r>
            <a:r>
              <a:rPr lang="en-US" b="1" dirty="0"/>
              <a:t>look of the iPhone</a:t>
            </a:r>
            <a:r>
              <a:rPr lang="en-US" dirty="0"/>
              <a:t> had </a:t>
            </a:r>
            <a:r>
              <a:rPr lang="en-US" b="1" dirty="0"/>
              <a:t>acquired secondary meaning</a:t>
            </a:r>
            <a:r>
              <a:rPr lang="en-US" dirty="0"/>
              <a:t>, making it more than just a product design, but a </a:t>
            </a:r>
            <a:r>
              <a:rPr lang="en-US" b="1" dirty="0"/>
              <a:t>symbol of the brand</a:t>
            </a:r>
            <a:r>
              <a:rPr lang="en-US" dirty="0" smtClean="0"/>
              <a:t>.</a:t>
            </a:r>
            <a:r>
              <a:rPr lang="tr-TR" dirty="0" smtClean="0"/>
              <a:t/>
            </a:r>
            <a:br>
              <a:rPr lang="tr-TR" dirty="0" smtClean="0"/>
            </a:br>
            <a:endParaRPr lang="en-US" dirty="0"/>
          </a:p>
          <a:p>
            <a:r>
              <a:rPr lang="en-US" b="1" dirty="0"/>
              <a:t>Why this is important:</a:t>
            </a:r>
            <a:endParaRPr lang="en-US" dirty="0"/>
          </a:p>
          <a:p>
            <a:pPr lvl="1"/>
            <a:r>
              <a:rPr lang="en-US" dirty="0"/>
              <a:t>The case highlighted the </a:t>
            </a:r>
            <a:r>
              <a:rPr lang="en-US" b="1" dirty="0"/>
              <a:t>importance of brand identity</a:t>
            </a:r>
            <a:r>
              <a:rPr lang="en-US" dirty="0"/>
              <a:t> in </a:t>
            </a:r>
            <a:r>
              <a:rPr lang="en-US" b="1" dirty="0"/>
              <a:t>consumer electronics</a:t>
            </a:r>
            <a:r>
              <a:rPr lang="en-US" dirty="0"/>
              <a:t>, where companies are trying to stand out in a crowded market.</a:t>
            </a:r>
          </a:p>
          <a:p>
            <a:pPr lvl="1"/>
            <a:r>
              <a:rPr lang="en-US" dirty="0"/>
              <a:t>The ruling reinforced the idea that companies should protect their </a:t>
            </a:r>
            <a:r>
              <a:rPr lang="en-US" b="1" dirty="0"/>
              <a:t>trade dress</a:t>
            </a:r>
            <a:r>
              <a:rPr lang="en-US" dirty="0"/>
              <a:t> and designs in order to </a:t>
            </a:r>
            <a:r>
              <a:rPr lang="en-US" b="1" dirty="0"/>
              <a:t>maintain brand recognition</a:t>
            </a:r>
            <a:r>
              <a:rPr lang="en-US" dirty="0"/>
              <a:t> and </a:t>
            </a:r>
            <a:r>
              <a:rPr lang="en-US" b="1" dirty="0"/>
              <a:t>prevent consumer confusion</a:t>
            </a:r>
            <a:r>
              <a:rPr lang="en-US" dirty="0"/>
              <a:t>.</a:t>
            </a:r>
          </a:p>
          <a:p>
            <a:pPr lvl="1"/>
            <a:r>
              <a:rPr lang="en-US" dirty="0"/>
              <a:t>This case raised awareness about the </a:t>
            </a:r>
            <a:r>
              <a:rPr lang="en-US" b="1" dirty="0"/>
              <a:t>value of aesthetic features</a:t>
            </a:r>
            <a:r>
              <a:rPr lang="en-US" dirty="0"/>
              <a:t> in creating a strong brand and showed how legal protections can extend beyond logos and names to </a:t>
            </a:r>
            <a:r>
              <a:rPr lang="en-US" b="1" dirty="0"/>
              <a:t>include product appearance</a:t>
            </a:r>
            <a:r>
              <a:rPr lang="en-US" dirty="0"/>
              <a:t>.</a:t>
            </a:r>
          </a:p>
          <a:p>
            <a:endParaRPr lang="en-US" dirty="0"/>
          </a:p>
        </p:txBody>
      </p:sp>
    </p:spTree>
    <p:extLst>
      <p:ext uri="{BB962C8B-B14F-4D97-AF65-F5344CB8AC3E}">
        <p14:creationId xmlns:p14="http://schemas.microsoft.com/office/powerpoint/2010/main" val="4223530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938368"/>
          </a:xfrm>
        </p:spPr>
        <p:txBody>
          <a:bodyPr>
            <a:normAutofit fontScale="90000"/>
          </a:bodyPr>
          <a:lstStyle/>
          <a:p>
            <a:r>
              <a:rPr lang="tr-TR" dirty="0" err="1" smtClean="0"/>
              <a:t>The</a:t>
            </a:r>
            <a:r>
              <a:rPr lang="tr-TR" dirty="0" smtClean="0"/>
              <a:t> Role of </a:t>
            </a:r>
            <a:r>
              <a:rPr lang="tr-TR" dirty="0" err="1" smtClean="0"/>
              <a:t>Jury</a:t>
            </a:r>
            <a:r>
              <a:rPr lang="tr-TR" dirty="0" smtClean="0"/>
              <a:t> </a:t>
            </a:r>
            <a:r>
              <a:rPr lang="tr-TR" dirty="0" err="1" smtClean="0"/>
              <a:t>Trials</a:t>
            </a:r>
            <a:r>
              <a:rPr lang="tr-TR" dirty="0" smtClean="0"/>
              <a:t> in IP </a:t>
            </a:r>
            <a:r>
              <a:rPr lang="tr-TR" dirty="0" err="1" smtClean="0"/>
              <a:t>Cases</a:t>
            </a:r>
            <a:endParaRPr lang="en-US" dirty="0"/>
          </a:p>
        </p:txBody>
      </p:sp>
      <p:sp>
        <p:nvSpPr>
          <p:cNvPr id="3" name="İçerik Yer Tutucusu 2"/>
          <p:cNvSpPr>
            <a:spLocks noGrp="1"/>
          </p:cNvSpPr>
          <p:nvPr>
            <p:ph idx="1"/>
          </p:nvPr>
        </p:nvSpPr>
        <p:spPr>
          <a:xfrm>
            <a:off x="179512" y="1628800"/>
            <a:ext cx="8712968" cy="4968552"/>
          </a:xfrm>
        </p:spPr>
        <p:txBody>
          <a:bodyPr>
            <a:normAutofit fontScale="92500"/>
          </a:bodyPr>
          <a:lstStyle/>
          <a:p>
            <a:pPr marL="0" indent="0">
              <a:buNone/>
            </a:pPr>
            <a:r>
              <a:rPr lang="en-US" dirty="0"/>
              <a:t>The trial included a </a:t>
            </a:r>
            <a:r>
              <a:rPr lang="en-US" b="1" dirty="0"/>
              <a:t>jury decision</a:t>
            </a:r>
            <a:r>
              <a:rPr lang="en-US" dirty="0"/>
              <a:t> on many aspects of the case, including the determination of damages</a:t>
            </a:r>
            <a:r>
              <a:rPr lang="en-US" dirty="0" smtClean="0"/>
              <a:t>.</a:t>
            </a:r>
            <a:r>
              <a:rPr lang="tr-TR" dirty="0" smtClean="0"/>
              <a:t/>
            </a:r>
            <a:br>
              <a:rPr lang="tr-TR" dirty="0" smtClean="0"/>
            </a:br>
            <a:endParaRPr lang="en-US" dirty="0"/>
          </a:p>
          <a:p>
            <a:pPr marL="0" indent="0">
              <a:buNone/>
            </a:pPr>
            <a:r>
              <a:rPr lang="en-US" b="1" dirty="0"/>
              <a:t>Why this is important:</a:t>
            </a:r>
            <a:endParaRPr lang="en-US" dirty="0"/>
          </a:p>
          <a:p>
            <a:r>
              <a:rPr lang="en-US" dirty="0"/>
              <a:t>The case illustrated the challenges of using a </a:t>
            </a:r>
            <a:r>
              <a:rPr lang="en-US" b="1" dirty="0"/>
              <a:t>jury</a:t>
            </a:r>
            <a:r>
              <a:rPr lang="en-US" dirty="0"/>
              <a:t> to decide complex </a:t>
            </a:r>
            <a:r>
              <a:rPr lang="en-US" b="1" dirty="0"/>
              <a:t>IP disputes</a:t>
            </a:r>
            <a:r>
              <a:rPr lang="en-US" dirty="0"/>
              <a:t>, particularly in the technology sector.</a:t>
            </a:r>
          </a:p>
          <a:p>
            <a:r>
              <a:rPr lang="en-US" dirty="0"/>
              <a:t>Jury members are often not experts in </a:t>
            </a:r>
            <a:r>
              <a:rPr lang="en-US" b="1" dirty="0"/>
              <a:t>intellectual property law</a:t>
            </a:r>
            <a:r>
              <a:rPr lang="en-US" dirty="0"/>
              <a:t>, which can complicate the process of </a:t>
            </a:r>
            <a:r>
              <a:rPr lang="en-US" b="1" dirty="0"/>
              <a:t>determining damages</a:t>
            </a:r>
            <a:r>
              <a:rPr lang="en-US" dirty="0"/>
              <a:t> and assessing </a:t>
            </a:r>
            <a:r>
              <a:rPr lang="en-US" b="1" dirty="0"/>
              <a:t>patent infringement</a:t>
            </a:r>
            <a:r>
              <a:rPr lang="en-US" dirty="0"/>
              <a:t>.</a:t>
            </a:r>
          </a:p>
          <a:p>
            <a:r>
              <a:rPr lang="en-US" dirty="0"/>
              <a:t>Some argued that these cases should be decided by </a:t>
            </a:r>
            <a:r>
              <a:rPr lang="en-US" b="1" dirty="0"/>
              <a:t>judges</a:t>
            </a:r>
            <a:r>
              <a:rPr lang="en-US" dirty="0"/>
              <a:t> with expertise in IP law, rather than juries, to ensure fairer and more accurate outcomes.</a:t>
            </a:r>
          </a:p>
        </p:txBody>
      </p:sp>
    </p:spTree>
    <p:extLst>
      <p:ext uri="{BB962C8B-B14F-4D97-AF65-F5344CB8AC3E}">
        <p14:creationId xmlns:p14="http://schemas.microsoft.com/office/powerpoint/2010/main" val="1806859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7016" y="404664"/>
            <a:ext cx="8856984" cy="1143000"/>
          </a:xfrm>
        </p:spPr>
        <p:txBody>
          <a:bodyPr>
            <a:noAutofit/>
          </a:bodyPr>
          <a:lstStyle/>
          <a:p>
            <a:r>
              <a:rPr lang="en-US" sz="3600" dirty="0"/>
              <a:t>Conclusion: The Legacy of Samsung vs. Apple</a:t>
            </a:r>
          </a:p>
        </p:txBody>
      </p:sp>
      <p:sp>
        <p:nvSpPr>
          <p:cNvPr id="3" name="İçerik Yer Tutucusu 2"/>
          <p:cNvSpPr>
            <a:spLocks noGrp="1"/>
          </p:cNvSpPr>
          <p:nvPr>
            <p:ph idx="1"/>
          </p:nvPr>
        </p:nvSpPr>
        <p:spPr>
          <a:xfrm>
            <a:off x="457200" y="1935480"/>
            <a:ext cx="8229600" cy="4661872"/>
          </a:xfrm>
        </p:spPr>
        <p:txBody>
          <a:bodyPr>
            <a:normAutofit fontScale="92500" lnSpcReduction="10000"/>
          </a:bodyPr>
          <a:lstStyle/>
          <a:p>
            <a:r>
              <a:rPr lang="en-US" dirty="0"/>
              <a:t>The </a:t>
            </a:r>
            <a:r>
              <a:rPr lang="en-US" b="1" dirty="0"/>
              <a:t>Samsung vs. Apple</a:t>
            </a:r>
            <a:r>
              <a:rPr lang="en-US" dirty="0"/>
              <a:t> case is important because it set important precedents for the protection of </a:t>
            </a:r>
            <a:r>
              <a:rPr lang="en-US" b="1" dirty="0"/>
              <a:t>design elements</a:t>
            </a:r>
            <a:r>
              <a:rPr lang="en-US" dirty="0"/>
              <a:t>, clarified the </a:t>
            </a:r>
            <a:r>
              <a:rPr lang="en-US" b="1" dirty="0"/>
              <a:t>scope of trade dress and design patent protections</a:t>
            </a:r>
            <a:r>
              <a:rPr lang="en-US" dirty="0"/>
              <a:t>, and showed the </a:t>
            </a:r>
            <a:r>
              <a:rPr lang="en-US" b="1" dirty="0"/>
              <a:t>economic and branding stakes</a:t>
            </a:r>
            <a:r>
              <a:rPr lang="en-US" dirty="0"/>
              <a:t> of intellectual property disputes. It also reinforced the idea that </a:t>
            </a:r>
            <a:r>
              <a:rPr lang="en-US" b="1" dirty="0"/>
              <a:t>product design</a:t>
            </a:r>
            <a:r>
              <a:rPr lang="en-US" dirty="0"/>
              <a:t>—including </a:t>
            </a:r>
            <a:r>
              <a:rPr lang="en-US" b="1" dirty="0"/>
              <a:t>shape, color, and functionality</a:t>
            </a:r>
            <a:r>
              <a:rPr lang="en-US" dirty="0"/>
              <a:t>—is a critical part of a company’s overall </a:t>
            </a:r>
            <a:r>
              <a:rPr lang="en-US" b="1" dirty="0"/>
              <a:t>intellectual property strategy</a:t>
            </a:r>
            <a:r>
              <a:rPr lang="en-US" dirty="0" smtClean="0"/>
              <a:t>.</a:t>
            </a:r>
            <a:r>
              <a:rPr lang="tr-TR" dirty="0" smtClean="0"/>
              <a:t/>
            </a:r>
            <a:br>
              <a:rPr lang="tr-TR" dirty="0" smtClean="0"/>
            </a:br>
            <a:endParaRPr lang="en-US" dirty="0"/>
          </a:p>
          <a:p>
            <a:r>
              <a:rPr lang="en-US" dirty="0"/>
              <a:t>This case is a critical reference point for any business involved in </a:t>
            </a:r>
            <a:r>
              <a:rPr lang="en-US" b="1" dirty="0"/>
              <a:t>consumer product design</a:t>
            </a:r>
            <a:r>
              <a:rPr lang="en-US" dirty="0"/>
              <a:t> and a landmark in the realm of </a:t>
            </a:r>
            <a:r>
              <a:rPr lang="en-US" b="1" dirty="0"/>
              <a:t>intellectual property law</a:t>
            </a:r>
            <a:r>
              <a:rPr lang="en-US" dirty="0"/>
              <a:t>, influencing both legal practice and corporate strategy moving forward.</a:t>
            </a:r>
          </a:p>
          <a:p>
            <a:endParaRPr lang="en-US" dirty="0"/>
          </a:p>
        </p:txBody>
      </p:sp>
    </p:spTree>
    <p:extLst>
      <p:ext uri="{BB962C8B-B14F-4D97-AF65-F5344CB8AC3E}">
        <p14:creationId xmlns:p14="http://schemas.microsoft.com/office/powerpoint/2010/main" val="86457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229600" cy="782960"/>
          </a:xfrm>
        </p:spPr>
        <p:txBody>
          <a:bodyPr>
            <a:normAutofit fontScale="90000"/>
          </a:bodyPr>
          <a:lstStyle/>
          <a:p>
            <a:r>
              <a:rPr lang="tr-TR" dirty="0" smtClean="0"/>
              <a:t>Reading B: Case </a:t>
            </a:r>
            <a:r>
              <a:rPr lang="tr-TR" dirty="0" err="1" smtClean="0"/>
              <a:t>Brief</a:t>
            </a:r>
            <a:endParaRPr lang="en-US" dirty="0"/>
          </a:p>
        </p:txBody>
      </p:sp>
      <p:sp>
        <p:nvSpPr>
          <p:cNvPr id="3" name="İçerik Yer Tutucusu 2"/>
          <p:cNvSpPr>
            <a:spLocks noGrp="1"/>
          </p:cNvSpPr>
          <p:nvPr>
            <p:ph idx="1"/>
          </p:nvPr>
        </p:nvSpPr>
        <p:spPr>
          <a:xfrm>
            <a:off x="107504" y="1268760"/>
            <a:ext cx="9036496" cy="5400600"/>
          </a:xfrm>
        </p:spPr>
        <p:txBody>
          <a:bodyPr>
            <a:normAutofit fontScale="47500" lnSpcReduction="20000"/>
          </a:bodyPr>
          <a:lstStyle/>
          <a:p>
            <a:pPr marL="0" indent="0">
              <a:buNone/>
            </a:pPr>
            <a:r>
              <a:rPr lang="en-US" sz="4200" b="1" dirty="0"/>
              <a:t>State Street Bank &amp; Trust Co. v. Signature Financial Group, Inc.</a:t>
            </a:r>
            <a:r>
              <a:rPr lang="en-US" sz="4200" dirty="0"/>
              <a:t> is an important court case from 1998 about patents for business methods and software</a:t>
            </a:r>
            <a:r>
              <a:rPr lang="en-US" sz="4200" dirty="0" smtClean="0"/>
              <a:t>.</a:t>
            </a:r>
            <a:r>
              <a:rPr lang="tr-TR" sz="4200" dirty="0" smtClean="0"/>
              <a:t/>
            </a:r>
            <a:br>
              <a:rPr lang="tr-TR" sz="4200" dirty="0" smtClean="0"/>
            </a:br>
            <a:endParaRPr lang="en-US" sz="4200" dirty="0"/>
          </a:p>
          <a:p>
            <a:pPr marL="0" indent="0">
              <a:buNone/>
            </a:pPr>
            <a:r>
              <a:rPr lang="en-US" sz="4200" b="1" dirty="0"/>
              <a:t>Background:</a:t>
            </a:r>
            <a:r>
              <a:rPr lang="en-US" sz="4200" dirty="0"/>
              <a:t/>
            </a:r>
            <a:br>
              <a:rPr lang="en-US" sz="4200" dirty="0"/>
            </a:br>
            <a:r>
              <a:rPr lang="en-US" sz="4200" dirty="0"/>
              <a:t>Signature Financial Group created a system called the "Hub and Spoke" model. This system helped manage mutual funds by combining their money (the "Hub") and dividing it among smaller funds (the "Spokes"). They got a patent for this system. State Street Bank wanted to use a similar system and argued that Signature’s patent was not valid because it wasn’t something that could be patented</a:t>
            </a:r>
            <a:r>
              <a:rPr lang="en-US" sz="4200" dirty="0" smtClean="0"/>
              <a:t>.</a:t>
            </a:r>
            <a:r>
              <a:rPr lang="tr-TR" sz="4200" dirty="0" smtClean="0"/>
              <a:t/>
            </a:r>
            <a:br>
              <a:rPr lang="tr-TR" sz="4200" dirty="0" smtClean="0"/>
            </a:br>
            <a:endParaRPr lang="en-US" sz="4200" dirty="0"/>
          </a:p>
          <a:p>
            <a:pPr marL="0" indent="0">
              <a:buNone/>
            </a:pPr>
            <a:r>
              <a:rPr lang="en-US" sz="4200" b="1" dirty="0"/>
              <a:t>Court's Decision:</a:t>
            </a:r>
            <a:r>
              <a:rPr lang="en-US" sz="4200" dirty="0"/>
              <a:t/>
            </a:r>
            <a:br>
              <a:rPr lang="en-US" sz="4200" dirty="0"/>
            </a:br>
            <a:r>
              <a:rPr lang="en-US" sz="4200" dirty="0"/>
              <a:t>The court decided that the patent was valid. It said that business methods could be patented if they had a clear and useful result. The court found that Signature’s system met this rule because it helped manage mutual funds in a useful way</a:t>
            </a:r>
            <a:r>
              <a:rPr lang="en-US" sz="4200" dirty="0" smtClean="0"/>
              <a:t>.</a:t>
            </a:r>
            <a:r>
              <a:rPr lang="tr-TR" sz="4200" dirty="0" smtClean="0"/>
              <a:t/>
            </a:r>
            <a:br>
              <a:rPr lang="tr-TR" sz="4200" dirty="0" smtClean="0"/>
            </a:br>
            <a:endParaRPr lang="en-US" sz="4200" dirty="0"/>
          </a:p>
          <a:p>
            <a:pPr marL="0" indent="0">
              <a:buNone/>
            </a:pPr>
            <a:r>
              <a:rPr lang="en-US" sz="3800" b="1" dirty="0"/>
              <a:t>Impact:</a:t>
            </a:r>
            <a:r>
              <a:rPr lang="en-US" sz="3800" dirty="0"/>
              <a:t/>
            </a:r>
            <a:br>
              <a:rPr lang="en-US" sz="3800" dirty="0"/>
            </a:br>
            <a:r>
              <a:rPr lang="en-US" sz="3800" dirty="0"/>
              <a:t>This decision made it easier to get patents for business methods and software. Later, in other cases, the rules for what can be patented were reviewed and made stricter.</a:t>
            </a:r>
          </a:p>
          <a:p>
            <a:pPr marL="0" indent="0">
              <a:buNone/>
            </a:pPr>
            <a:r>
              <a:rPr lang="en-US" sz="3800" dirty="0"/>
              <a:t>This case is important because it changed how patents for ideas and systems are handled.</a:t>
            </a:r>
          </a:p>
          <a:p>
            <a:endParaRPr lang="en-US" dirty="0"/>
          </a:p>
        </p:txBody>
      </p:sp>
    </p:spTree>
    <p:extLst>
      <p:ext uri="{BB962C8B-B14F-4D97-AF65-F5344CB8AC3E}">
        <p14:creationId xmlns:p14="http://schemas.microsoft.com/office/powerpoint/2010/main" val="301310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Writing</a:t>
            </a:r>
            <a:r>
              <a:rPr lang="tr-TR" dirty="0" smtClean="0"/>
              <a:t>: </a:t>
            </a:r>
            <a:r>
              <a:rPr lang="tr-TR" dirty="0" err="1" smtClean="0"/>
              <a:t>Example</a:t>
            </a:r>
            <a:r>
              <a:rPr lang="tr-TR" dirty="0" smtClean="0"/>
              <a:t> </a:t>
            </a:r>
            <a:endParaRPr lang="en-US" dirty="0"/>
          </a:p>
        </p:txBody>
      </p:sp>
      <p:sp>
        <p:nvSpPr>
          <p:cNvPr id="3" name="İçerik Yer Tutucusu 2"/>
          <p:cNvSpPr>
            <a:spLocks noGrp="1"/>
          </p:cNvSpPr>
          <p:nvPr>
            <p:ph idx="1"/>
          </p:nvPr>
        </p:nvSpPr>
        <p:spPr/>
        <p:txBody>
          <a:bodyPr/>
          <a:lstStyle/>
          <a:p>
            <a:r>
              <a:rPr lang="tr-TR" b="1" dirty="0" err="1" smtClean="0"/>
              <a:t>Facts</a:t>
            </a:r>
            <a:r>
              <a:rPr lang="tr-TR" b="1" dirty="0" smtClean="0"/>
              <a:t> of </a:t>
            </a:r>
            <a:r>
              <a:rPr lang="tr-TR" b="1" dirty="0" err="1" smtClean="0"/>
              <a:t>the</a:t>
            </a:r>
            <a:r>
              <a:rPr lang="tr-TR" b="1" dirty="0" smtClean="0"/>
              <a:t> </a:t>
            </a:r>
            <a:r>
              <a:rPr lang="tr-TR" b="1" dirty="0" err="1" smtClean="0"/>
              <a:t>case</a:t>
            </a:r>
            <a:r>
              <a:rPr lang="tr-TR" b="1" dirty="0" smtClean="0"/>
              <a:t>: </a:t>
            </a:r>
            <a:r>
              <a:rPr lang="tr-TR" dirty="0" err="1" smtClean="0"/>
              <a:t>State</a:t>
            </a:r>
            <a:r>
              <a:rPr lang="tr-TR" dirty="0" smtClean="0"/>
              <a:t> Street Bank &amp; </a:t>
            </a:r>
            <a:r>
              <a:rPr lang="tr-TR" dirty="0" err="1" smtClean="0"/>
              <a:t>Trust</a:t>
            </a:r>
            <a:r>
              <a:rPr lang="tr-TR" dirty="0" smtClean="0"/>
              <a:t> </a:t>
            </a:r>
            <a:r>
              <a:rPr lang="tr-TR" dirty="0" err="1" smtClean="0"/>
              <a:t>Co</a:t>
            </a:r>
            <a:r>
              <a:rPr lang="tr-TR" dirty="0" smtClean="0"/>
              <a:t>. </a:t>
            </a:r>
            <a:r>
              <a:rPr lang="tr-TR" dirty="0" err="1" smtClean="0"/>
              <a:t>Vs</a:t>
            </a:r>
            <a:r>
              <a:rPr lang="tr-TR" dirty="0" smtClean="0"/>
              <a:t> </a:t>
            </a:r>
            <a:r>
              <a:rPr lang="tr-TR" dirty="0" err="1" smtClean="0"/>
              <a:t>Signature</a:t>
            </a:r>
            <a:r>
              <a:rPr lang="tr-TR" dirty="0" smtClean="0"/>
              <a:t> Financial </a:t>
            </a:r>
            <a:r>
              <a:rPr lang="tr-TR" dirty="0" err="1" smtClean="0"/>
              <a:t>Group</a:t>
            </a:r>
            <a:r>
              <a:rPr lang="tr-TR" dirty="0" smtClean="0"/>
              <a:t> (1998) </a:t>
            </a:r>
            <a:r>
              <a:rPr lang="tr-TR" dirty="0" err="1" smtClean="0"/>
              <a:t>involved</a:t>
            </a:r>
            <a:r>
              <a:rPr lang="tr-TR" dirty="0" smtClean="0"/>
              <a:t> </a:t>
            </a:r>
            <a:r>
              <a:rPr lang="tr-TR" dirty="0" err="1" smtClean="0"/>
              <a:t>the</a:t>
            </a:r>
            <a:r>
              <a:rPr lang="tr-TR" dirty="0" smtClean="0"/>
              <a:t> </a:t>
            </a:r>
            <a:r>
              <a:rPr lang="tr-TR" dirty="0" err="1" smtClean="0"/>
              <a:t>patentability</a:t>
            </a:r>
            <a:r>
              <a:rPr lang="tr-TR" dirty="0" smtClean="0"/>
              <a:t> of a data-</a:t>
            </a:r>
            <a:r>
              <a:rPr lang="tr-TR" dirty="0" err="1" smtClean="0"/>
              <a:t>processing</a:t>
            </a:r>
            <a:r>
              <a:rPr lang="tr-TR" dirty="0" smtClean="0"/>
              <a:t> </a:t>
            </a:r>
            <a:r>
              <a:rPr lang="tr-TR" dirty="0" err="1" smtClean="0"/>
              <a:t>system</a:t>
            </a:r>
            <a:r>
              <a:rPr lang="tr-TR" dirty="0" smtClean="0"/>
              <a:t> </a:t>
            </a:r>
            <a:r>
              <a:rPr lang="tr-TR" dirty="0" err="1" smtClean="0"/>
              <a:t>for</a:t>
            </a:r>
            <a:r>
              <a:rPr lang="tr-TR" dirty="0" smtClean="0"/>
              <a:t> </a:t>
            </a:r>
            <a:r>
              <a:rPr lang="tr-TR" dirty="0" err="1" smtClean="0"/>
              <a:t>managing</a:t>
            </a:r>
            <a:r>
              <a:rPr lang="tr-TR" dirty="0" smtClean="0"/>
              <a:t> </a:t>
            </a:r>
            <a:r>
              <a:rPr lang="tr-TR" dirty="0" err="1" smtClean="0"/>
              <a:t>mutual</a:t>
            </a:r>
            <a:r>
              <a:rPr lang="tr-TR" dirty="0" smtClean="0"/>
              <a:t> </a:t>
            </a:r>
            <a:r>
              <a:rPr lang="tr-TR" dirty="0" err="1" smtClean="0"/>
              <a:t>funds</a:t>
            </a:r>
            <a:r>
              <a:rPr lang="tr-TR" dirty="0" smtClean="0"/>
              <a:t>.</a:t>
            </a:r>
          </a:p>
          <a:p>
            <a:r>
              <a:rPr lang="tr-TR" b="1" dirty="0" smtClean="0"/>
              <a:t>Legal </a:t>
            </a:r>
            <a:r>
              <a:rPr lang="tr-TR" b="1" dirty="0" err="1" smtClean="0"/>
              <a:t>issue</a:t>
            </a:r>
            <a:r>
              <a:rPr lang="tr-TR" b="1" dirty="0" smtClean="0"/>
              <a:t> in </a:t>
            </a:r>
            <a:r>
              <a:rPr lang="tr-TR" b="1" dirty="0" err="1" smtClean="0"/>
              <a:t>question</a:t>
            </a:r>
            <a:r>
              <a:rPr lang="tr-TR" b="1" dirty="0" smtClean="0"/>
              <a:t>: </a:t>
            </a:r>
            <a:r>
              <a:rPr lang="tr-TR" dirty="0" smtClean="0"/>
              <a:t> </a:t>
            </a:r>
            <a:r>
              <a:rPr lang="tr-TR" dirty="0" err="1" smtClean="0"/>
              <a:t>The</a:t>
            </a:r>
            <a:r>
              <a:rPr lang="tr-TR" dirty="0" smtClean="0"/>
              <a:t> legal </a:t>
            </a:r>
            <a:r>
              <a:rPr lang="tr-TR" dirty="0" err="1" smtClean="0"/>
              <a:t>issue</a:t>
            </a:r>
            <a:r>
              <a:rPr lang="tr-TR" dirty="0" smtClean="0"/>
              <a:t> </a:t>
            </a:r>
            <a:r>
              <a:rPr lang="tr-TR" dirty="0" err="1" smtClean="0"/>
              <a:t>was</a:t>
            </a:r>
            <a:r>
              <a:rPr lang="tr-TR" dirty="0" smtClean="0"/>
              <a:t> </a:t>
            </a:r>
            <a:r>
              <a:rPr lang="tr-TR" dirty="0" err="1" smtClean="0"/>
              <a:t>whether</a:t>
            </a:r>
            <a:r>
              <a:rPr lang="tr-TR" dirty="0" smtClean="0"/>
              <a:t> a </a:t>
            </a:r>
            <a:r>
              <a:rPr lang="tr-TR" dirty="0" err="1" smtClean="0"/>
              <a:t>patented</a:t>
            </a:r>
            <a:r>
              <a:rPr lang="tr-TR" dirty="0" smtClean="0"/>
              <a:t> data-</a:t>
            </a:r>
            <a:r>
              <a:rPr lang="tr-TR" dirty="0" err="1" smtClean="0"/>
              <a:t>processing</a:t>
            </a:r>
            <a:r>
              <a:rPr lang="tr-TR" dirty="0" smtClean="0"/>
              <a:t> </a:t>
            </a:r>
            <a:r>
              <a:rPr lang="tr-TR" dirty="0" err="1" smtClean="0"/>
              <a:t>system</a:t>
            </a:r>
            <a:r>
              <a:rPr lang="tr-TR" dirty="0" smtClean="0"/>
              <a:t> </a:t>
            </a:r>
            <a:r>
              <a:rPr lang="tr-TR" dirty="0" err="1" smtClean="0"/>
              <a:t>fell</a:t>
            </a:r>
            <a:r>
              <a:rPr lang="tr-TR" dirty="0" smtClean="0"/>
              <a:t> </a:t>
            </a:r>
            <a:r>
              <a:rPr lang="tr-TR" dirty="0" err="1" smtClean="0"/>
              <a:t>within</a:t>
            </a:r>
            <a:r>
              <a:rPr lang="tr-TR" dirty="0" smtClean="0"/>
              <a:t> </a:t>
            </a:r>
            <a:r>
              <a:rPr lang="tr-TR" dirty="0" err="1" smtClean="0"/>
              <a:t>two</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 </a:t>
            </a:r>
            <a:r>
              <a:rPr lang="tr-TR" dirty="0" err="1" smtClean="0"/>
              <a:t>mathmetical</a:t>
            </a:r>
            <a:r>
              <a:rPr lang="tr-TR" dirty="0" smtClean="0"/>
              <a:t> </a:t>
            </a:r>
            <a:r>
              <a:rPr lang="tr-TR" dirty="0" err="1" smtClean="0"/>
              <a:t>algorithms</a:t>
            </a:r>
            <a:r>
              <a:rPr lang="tr-TR" dirty="0" smtClean="0"/>
              <a:t> </a:t>
            </a:r>
            <a:r>
              <a:rPr lang="tr-TR" dirty="0" err="1" smtClean="0"/>
              <a:t>and</a:t>
            </a:r>
            <a:r>
              <a:rPr lang="tr-TR" dirty="0" smtClean="0"/>
              <a:t> </a:t>
            </a:r>
            <a:r>
              <a:rPr lang="tr-TR" dirty="0" err="1" smtClean="0"/>
              <a:t>mehods</a:t>
            </a:r>
            <a:r>
              <a:rPr lang="tr-TR" dirty="0" smtClean="0"/>
              <a:t> of </a:t>
            </a:r>
            <a:r>
              <a:rPr lang="tr-TR" dirty="0" err="1" smtClean="0"/>
              <a:t>doing</a:t>
            </a:r>
            <a:r>
              <a:rPr lang="tr-TR" dirty="0" smtClean="0"/>
              <a:t> </a:t>
            </a:r>
            <a:r>
              <a:rPr lang="tr-TR" dirty="0" err="1" smtClean="0"/>
              <a:t>business</a:t>
            </a:r>
            <a:r>
              <a:rPr lang="tr-TR" dirty="0" smtClean="0"/>
              <a:t>- </a:t>
            </a:r>
            <a:r>
              <a:rPr lang="tr-TR" dirty="0" err="1" smtClean="0"/>
              <a:t>and</a:t>
            </a:r>
            <a:r>
              <a:rPr lang="tr-TR" dirty="0" smtClean="0"/>
              <a:t> </a:t>
            </a:r>
            <a:r>
              <a:rPr lang="tr-TR" dirty="0" err="1" smtClean="0"/>
              <a:t>the</a:t>
            </a:r>
            <a:r>
              <a:rPr lang="tr-TR" dirty="0" smtClean="0"/>
              <a:t> </a:t>
            </a:r>
            <a:r>
              <a:rPr lang="tr-TR" dirty="0" err="1" smtClean="0"/>
              <a:t>issued</a:t>
            </a:r>
            <a:r>
              <a:rPr lang="tr-TR" dirty="0" smtClean="0"/>
              <a:t> patent </a:t>
            </a:r>
            <a:r>
              <a:rPr lang="tr-TR" dirty="0" err="1" smtClean="0"/>
              <a:t>was</a:t>
            </a:r>
            <a:r>
              <a:rPr lang="tr-TR" dirty="0" smtClean="0"/>
              <a:t> </a:t>
            </a:r>
            <a:r>
              <a:rPr lang="tr-TR" dirty="0" err="1" smtClean="0"/>
              <a:t>thus</a:t>
            </a:r>
            <a:r>
              <a:rPr lang="tr-TR" dirty="0" smtClean="0"/>
              <a:t> </a:t>
            </a:r>
            <a:r>
              <a:rPr lang="tr-TR" dirty="0" err="1" smtClean="0"/>
              <a:t>invalid</a:t>
            </a:r>
            <a:r>
              <a:rPr lang="tr-TR" dirty="0" smtClean="0"/>
              <a:t>.</a:t>
            </a:r>
          </a:p>
          <a:p>
            <a:pPr marL="0" indent="0">
              <a:buNone/>
            </a:pPr>
            <a:endParaRPr lang="en-US" b="1" dirty="0"/>
          </a:p>
        </p:txBody>
      </p:sp>
    </p:spTree>
    <p:extLst>
      <p:ext uri="{BB962C8B-B14F-4D97-AF65-F5344CB8AC3E}">
        <p14:creationId xmlns:p14="http://schemas.microsoft.com/office/powerpoint/2010/main" val="132275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496944" cy="5760640"/>
          </a:xfrm>
        </p:spPr>
        <p:txBody>
          <a:bodyPr>
            <a:normAutofit lnSpcReduction="10000"/>
          </a:bodyPr>
          <a:lstStyle/>
          <a:p>
            <a:r>
              <a:rPr lang="tr-TR" b="1" dirty="0" err="1" smtClean="0"/>
              <a:t>Holdings</a:t>
            </a:r>
            <a:r>
              <a:rPr lang="tr-TR" b="1" dirty="0" smtClean="0"/>
              <a:t> </a:t>
            </a:r>
            <a:r>
              <a:rPr lang="tr-TR" b="1" dirty="0" err="1" smtClean="0"/>
              <a:t>and</a:t>
            </a:r>
            <a:r>
              <a:rPr lang="tr-TR" b="1" dirty="0" smtClean="0"/>
              <a:t> </a:t>
            </a:r>
            <a:r>
              <a:rPr lang="tr-TR" b="1" dirty="0" err="1" smtClean="0"/>
              <a:t>reasoning</a:t>
            </a:r>
            <a:r>
              <a:rPr lang="tr-TR" b="1" dirty="0" smtClean="0"/>
              <a:t> of </a:t>
            </a:r>
            <a:r>
              <a:rPr lang="tr-TR" b="1" dirty="0" err="1" smtClean="0"/>
              <a:t>the</a:t>
            </a:r>
            <a:r>
              <a:rPr lang="tr-TR" b="1" dirty="0" smtClean="0"/>
              <a:t> </a:t>
            </a:r>
            <a:r>
              <a:rPr lang="tr-TR" b="1" dirty="0" err="1" smtClean="0"/>
              <a:t>courts</a:t>
            </a:r>
            <a:r>
              <a:rPr lang="tr-TR" b="1" dirty="0" smtClean="0"/>
              <a:t>: </a:t>
            </a:r>
            <a:r>
              <a:rPr lang="tr-TR" dirty="0" err="1" smtClean="0"/>
              <a:t>The</a:t>
            </a:r>
            <a:r>
              <a:rPr lang="tr-TR" dirty="0" smtClean="0"/>
              <a:t> </a:t>
            </a:r>
            <a:r>
              <a:rPr lang="tr-TR" dirty="0" err="1" smtClean="0"/>
              <a:t>lower</a:t>
            </a:r>
            <a:r>
              <a:rPr lang="tr-TR" dirty="0" smtClean="0"/>
              <a:t>  </a:t>
            </a:r>
            <a:r>
              <a:rPr lang="tr-TR" dirty="0" err="1" smtClean="0"/>
              <a:t>court</a:t>
            </a:r>
            <a:r>
              <a:rPr lang="tr-TR" dirty="0" smtClean="0"/>
              <a:t> </a:t>
            </a:r>
            <a:r>
              <a:rPr lang="tr-TR" dirty="0" err="1" smtClean="0"/>
              <a:t>held</a:t>
            </a:r>
            <a:r>
              <a:rPr lang="tr-TR" dirty="0" smtClean="0"/>
              <a:t> </a:t>
            </a:r>
            <a:r>
              <a:rPr lang="tr-TR" dirty="0" err="1" smtClean="0"/>
              <a:t>that</a:t>
            </a:r>
            <a:r>
              <a:rPr lang="tr-TR" dirty="0" smtClean="0"/>
              <a:t> </a:t>
            </a:r>
            <a:r>
              <a:rPr lang="tr-TR" dirty="0" err="1" smtClean="0"/>
              <a:t>the</a:t>
            </a:r>
            <a:r>
              <a:rPr lang="tr-TR" dirty="0" smtClean="0"/>
              <a:t> software patent </a:t>
            </a:r>
            <a:r>
              <a:rPr lang="tr-TR" dirty="0" err="1" smtClean="0"/>
              <a:t>involved</a:t>
            </a:r>
            <a:r>
              <a:rPr lang="tr-TR" dirty="0" smtClean="0"/>
              <a:t> </a:t>
            </a:r>
            <a:r>
              <a:rPr lang="tr-TR" dirty="0" err="1" smtClean="0"/>
              <a:t>was</a:t>
            </a:r>
            <a:r>
              <a:rPr lang="tr-TR" dirty="0" smtClean="0"/>
              <a:t> </a:t>
            </a:r>
            <a:r>
              <a:rPr lang="tr-TR" dirty="0" err="1" smtClean="0"/>
              <a:t>invalid</a:t>
            </a:r>
            <a:r>
              <a:rPr lang="tr-TR" dirty="0" smtClean="0"/>
              <a:t> on </a:t>
            </a:r>
            <a:r>
              <a:rPr lang="tr-TR" dirty="0" err="1" smtClean="0"/>
              <a:t>the</a:t>
            </a:r>
            <a:r>
              <a:rPr lang="tr-TR" dirty="0" smtClean="0"/>
              <a:t> </a:t>
            </a:r>
            <a:r>
              <a:rPr lang="tr-TR" dirty="0" err="1" smtClean="0"/>
              <a:t>grounds</a:t>
            </a:r>
            <a:r>
              <a:rPr lang="tr-TR" dirty="0" smtClean="0"/>
              <a:t> </a:t>
            </a:r>
            <a:r>
              <a:rPr lang="tr-TR" dirty="0" err="1" smtClean="0"/>
              <a:t>that</a:t>
            </a:r>
            <a:r>
              <a:rPr lang="tr-TR" dirty="0" smtClean="0"/>
              <a:t> it </a:t>
            </a:r>
            <a:r>
              <a:rPr lang="tr-TR" dirty="0" err="1" smtClean="0"/>
              <a:t>entailed</a:t>
            </a:r>
            <a:r>
              <a:rPr lang="tr-TR" dirty="0" smtClean="0"/>
              <a:t> </a:t>
            </a:r>
            <a:r>
              <a:rPr lang="tr-TR" dirty="0" err="1" smtClean="0"/>
              <a:t>two</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a:t>
            </a:r>
            <a:r>
              <a:rPr lang="tr-TR" dirty="0" err="1" smtClean="0"/>
              <a:t>However</a:t>
            </a:r>
            <a:r>
              <a:rPr lang="tr-TR" dirty="0" smtClean="0"/>
              <a:t>,, </a:t>
            </a:r>
            <a:r>
              <a:rPr lang="tr-TR" dirty="0" err="1" smtClean="0"/>
              <a:t>the</a:t>
            </a:r>
            <a:r>
              <a:rPr lang="tr-TR" dirty="0" smtClean="0"/>
              <a:t> US Court of </a:t>
            </a:r>
            <a:r>
              <a:rPr lang="tr-TR" dirty="0" err="1" smtClean="0"/>
              <a:t>Appeals</a:t>
            </a:r>
            <a:r>
              <a:rPr lang="tr-TR" dirty="0" smtClean="0"/>
              <a:t> </a:t>
            </a:r>
            <a:r>
              <a:rPr lang="tr-TR" dirty="0" err="1" smtClean="0"/>
              <a:t>for</a:t>
            </a:r>
            <a:r>
              <a:rPr lang="tr-TR" dirty="0" smtClean="0"/>
              <a:t> </a:t>
            </a:r>
            <a:r>
              <a:rPr lang="tr-TR" dirty="0" err="1" smtClean="0"/>
              <a:t>the</a:t>
            </a:r>
            <a:r>
              <a:rPr lang="tr-TR" dirty="0" smtClean="0"/>
              <a:t> Federal </a:t>
            </a:r>
            <a:r>
              <a:rPr lang="tr-TR" dirty="0" err="1" smtClean="0"/>
              <a:t>Circuit</a:t>
            </a:r>
            <a:r>
              <a:rPr lang="tr-TR" dirty="0" smtClean="0"/>
              <a:t> </a:t>
            </a:r>
            <a:r>
              <a:rPr lang="tr-TR" dirty="0" err="1" smtClean="0"/>
              <a:t>affirmed</a:t>
            </a:r>
            <a:r>
              <a:rPr lang="tr-TR" dirty="0" smtClean="0"/>
              <a:t> </a:t>
            </a:r>
            <a:r>
              <a:rPr lang="tr-TR" dirty="0" err="1" smtClean="0"/>
              <a:t>the</a:t>
            </a:r>
            <a:r>
              <a:rPr lang="tr-TR" dirty="0" smtClean="0"/>
              <a:t> </a:t>
            </a:r>
            <a:r>
              <a:rPr lang="tr-TR" dirty="0" err="1" smtClean="0"/>
              <a:t>patentability</a:t>
            </a:r>
            <a:r>
              <a:rPr lang="tr-TR" dirty="0" smtClean="0"/>
              <a:t> of </a:t>
            </a:r>
            <a:r>
              <a:rPr lang="tr-TR" dirty="0" err="1" smtClean="0"/>
              <a:t>business</a:t>
            </a:r>
            <a:r>
              <a:rPr lang="tr-TR" dirty="0" smtClean="0"/>
              <a:t> </a:t>
            </a:r>
            <a:r>
              <a:rPr lang="tr-TR" dirty="0" err="1" smtClean="0"/>
              <a:t>method-related</a:t>
            </a:r>
            <a:r>
              <a:rPr lang="tr-TR" dirty="0" smtClean="0"/>
              <a:t> software </a:t>
            </a:r>
            <a:r>
              <a:rPr lang="tr-TR" dirty="0" err="1" smtClean="0"/>
              <a:t>and</a:t>
            </a:r>
            <a:r>
              <a:rPr lang="tr-TR" dirty="0" smtClean="0"/>
              <a:t> </a:t>
            </a:r>
            <a:r>
              <a:rPr lang="tr-TR" dirty="0" err="1" smtClean="0"/>
              <a:t>rejected</a:t>
            </a:r>
            <a:r>
              <a:rPr lang="tr-TR" dirty="0" smtClean="0"/>
              <a:t> </a:t>
            </a:r>
            <a:r>
              <a:rPr lang="tr-TR" dirty="0" err="1" smtClean="0"/>
              <a:t>both</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a:t>
            </a:r>
            <a:r>
              <a:rPr lang="tr-TR" dirty="0" err="1" smtClean="0"/>
              <a:t>The</a:t>
            </a:r>
            <a:r>
              <a:rPr lang="tr-TR" dirty="0" smtClean="0"/>
              <a:t> </a:t>
            </a:r>
            <a:r>
              <a:rPr lang="tr-TR" dirty="0" err="1" smtClean="0"/>
              <a:t>court</a:t>
            </a:r>
            <a:r>
              <a:rPr lang="tr-TR" dirty="0" smtClean="0"/>
              <a:t> </a:t>
            </a:r>
            <a:r>
              <a:rPr lang="tr-TR" dirty="0" err="1" smtClean="0"/>
              <a:t>held</a:t>
            </a:r>
            <a:r>
              <a:rPr lang="tr-TR" dirty="0" smtClean="0"/>
              <a:t> </a:t>
            </a:r>
            <a:r>
              <a:rPr lang="tr-TR" dirty="0" err="1" smtClean="0"/>
              <a:t>that</a:t>
            </a:r>
            <a:r>
              <a:rPr lang="tr-TR" dirty="0" smtClean="0"/>
              <a:t> since </a:t>
            </a:r>
            <a:r>
              <a:rPr lang="tr-TR" dirty="0" err="1" smtClean="0"/>
              <a:t>the</a:t>
            </a:r>
            <a:r>
              <a:rPr lang="tr-TR" dirty="0" smtClean="0"/>
              <a:t> </a:t>
            </a:r>
            <a:r>
              <a:rPr lang="tr-TR" dirty="0" err="1" smtClean="0"/>
              <a:t>claims</a:t>
            </a:r>
            <a:r>
              <a:rPr lang="tr-TR" dirty="0" smtClean="0"/>
              <a:t> of </a:t>
            </a:r>
            <a:r>
              <a:rPr lang="tr-TR" dirty="0" err="1" smtClean="0"/>
              <a:t>the</a:t>
            </a:r>
            <a:r>
              <a:rPr lang="tr-TR" dirty="0" smtClean="0"/>
              <a:t> patent-at-</a:t>
            </a:r>
            <a:r>
              <a:rPr lang="tr-TR" dirty="0" err="1" smtClean="0"/>
              <a:t>issue</a:t>
            </a:r>
            <a:r>
              <a:rPr lang="tr-TR" dirty="0" smtClean="0"/>
              <a:t> </a:t>
            </a:r>
            <a:r>
              <a:rPr lang="tr-TR" dirty="0" err="1" smtClean="0"/>
              <a:t>were</a:t>
            </a:r>
            <a:r>
              <a:rPr lang="tr-TR" dirty="0" smtClean="0"/>
              <a:t> </a:t>
            </a:r>
            <a:r>
              <a:rPr lang="tr-TR" dirty="0" err="1" smtClean="0"/>
              <a:t>directed</a:t>
            </a:r>
            <a:r>
              <a:rPr lang="tr-TR" dirty="0" smtClean="0"/>
              <a:t> </a:t>
            </a:r>
            <a:r>
              <a:rPr lang="tr-TR" dirty="0" err="1" smtClean="0"/>
              <a:t>to</a:t>
            </a:r>
            <a:r>
              <a:rPr lang="tr-TR" dirty="0" smtClean="0"/>
              <a:t> a </a:t>
            </a:r>
            <a:r>
              <a:rPr lang="tr-TR" dirty="0" err="1" smtClean="0"/>
              <a:t>machine</a:t>
            </a:r>
            <a:r>
              <a:rPr lang="tr-TR" dirty="0" smtClean="0"/>
              <a:t> </a:t>
            </a:r>
            <a:r>
              <a:rPr lang="tr-TR" dirty="0" err="1" smtClean="0"/>
              <a:t>programmed</a:t>
            </a:r>
            <a:r>
              <a:rPr lang="tr-TR" dirty="0" smtClean="0"/>
              <a:t> </a:t>
            </a:r>
            <a:r>
              <a:rPr lang="tr-TR" dirty="0" err="1" smtClean="0"/>
              <a:t>with</a:t>
            </a:r>
            <a:r>
              <a:rPr lang="tr-TR" dirty="0" smtClean="0"/>
              <a:t> software, </a:t>
            </a:r>
            <a:r>
              <a:rPr lang="tr-TR" dirty="0" err="1" smtClean="0"/>
              <a:t>and</a:t>
            </a:r>
            <a:r>
              <a:rPr lang="tr-TR" dirty="0" smtClean="0"/>
              <a:t> </a:t>
            </a:r>
            <a:r>
              <a:rPr lang="tr-TR" dirty="0" err="1" smtClean="0"/>
              <a:t>such</a:t>
            </a:r>
            <a:r>
              <a:rPr lang="tr-TR" dirty="0" smtClean="0"/>
              <a:t> a </a:t>
            </a:r>
            <a:r>
              <a:rPr lang="tr-TR" dirty="0" err="1" smtClean="0"/>
              <a:t>machine</a:t>
            </a:r>
            <a:r>
              <a:rPr lang="tr-TR" dirty="0" smtClean="0"/>
              <a:t> </a:t>
            </a:r>
            <a:r>
              <a:rPr lang="tr-TR" dirty="0" err="1" smtClean="0"/>
              <a:t>produced</a:t>
            </a:r>
            <a:r>
              <a:rPr lang="tr-TR" dirty="0" smtClean="0"/>
              <a:t> a </a:t>
            </a:r>
            <a:r>
              <a:rPr lang="tr-TR" dirty="0" err="1" smtClean="0"/>
              <a:t>useful</a:t>
            </a:r>
            <a:r>
              <a:rPr lang="tr-TR" dirty="0" smtClean="0"/>
              <a:t>, </a:t>
            </a:r>
            <a:r>
              <a:rPr lang="tr-TR" dirty="0" err="1" smtClean="0"/>
              <a:t>concrete</a:t>
            </a:r>
            <a:r>
              <a:rPr lang="tr-TR" dirty="0" smtClean="0"/>
              <a:t> </a:t>
            </a:r>
            <a:r>
              <a:rPr lang="tr-TR" dirty="0" err="1" smtClean="0"/>
              <a:t>and</a:t>
            </a:r>
            <a:r>
              <a:rPr lang="tr-TR" dirty="0" smtClean="0"/>
              <a:t> </a:t>
            </a:r>
            <a:r>
              <a:rPr lang="tr-TR" dirty="0" err="1" smtClean="0"/>
              <a:t>tangible</a:t>
            </a:r>
            <a:r>
              <a:rPr lang="tr-TR" dirty="0" smtClean="0"/>
              <a:t> </a:t>
            </a:r>
            <a:r>
              <a:rPr lang="tr-TR" dirty="0" err="1" smtClean="0"/>
              <a:t>result</a:t>
            </a:r>
            <a:r>
              <a:rPr lang="tr-TR" dirty="0" smtClean="0"/>
              <a:t>, </a:t>
            </a:r>
            <a:r>
              <a:rPr lang="tr-TR" dirty="0" err="1" smtClean="0"/>
              <a:t>the</a:t>
            </a:r>
            <a:r>
              <a:rPr lang="tr-TR" dirty="0" smtClean="0"/>
              <a:t> software </a:t>
            </a:r>
            <a:r>
              <a:rPr lang="tr-TR" dirty="0" err="1" smtClean="0"/>
              <a:t>constituted</a:t>
            </a:r>
            <a:r>
              <a:rPr lang="tr-TR" dirty="0" smtClean="0"/>
              <a:t> </a:t>
            </a:r>
            <a:r>
              <a:rPr lang="tr-TR" dirty="0" err="1" smtClean="0"/>
              <a:t>patentable</a:t>
            </a:r>
            <a:r>
              <a:rPr lang="tr-TR" dirty="0" smtClean="0"/>
              <a:t> </a:t>
            </a:r>
            <a:r>
              <a:rPr lang="tr-TR" dirty="0" err="1" smtClean="0"/>
              <a:t>subject</a:t>
            </a:r>
            <a:r>
              <a:rPr lang="tr-TR" dirty="0" smtClean="0"/>
              <a:t> </a:t>
            </a:r>
            <a:r>
              <a:rPr lang="tr-TR" dirty="0" err="1" smtClean="0"/>
              <a:t>matter</a:t>
            </a:r>
            <a:r>
              <a:rPr lang="tr-TR" dirty="0" smtClean="0"/>
              <a:t>.</a:t>
            </a:r>
            <a:br>
              <a:rPr lang="tr-TR" dirty="0" smtClean="0"/>
            </a:br>
            <a:endParaRPr lang="tr-TR" dirty="0" smtClean="0"/>
          </a:p>
          <a:p>
            <a:r>
              <a:rPr lang="tr-TR" b="1" dirty="0" smtClean="0"/>
              <a:t>General </a:t>
            </a:r>
            <a:r>
              <a:rPr lang="tr-TR" b="1" dirty="0"/>
              <a:t>legal </a:t>
            </a:r>
            <a:r>
              <a:rPr lang="tr-TR" b="1" dirty="0" err="1"/>
              <a:t>significance</a:t>
            </a:r>
            <a:r>
              <a:rPr lang="tr-TR" b="1" dirty="0"/>
              <a:t> of </a:t>
            </a:r>
            <a:r>
              <a:rPr lang="tr-TR" b="1" dirty="0" err="1"/>
              <a:t>the</a:t>
            </a:r>
            <a:r>
              <a:rPr lang="tr-TR" b="1" dirty="0"/>
              <a:t> </a:t>
            </a:r>
            <a:r>
              <a:rPr lang="tr-TR" b="1" dirty="0" err="1"/>
              <a:t>case</a:t>
            </a:r>
            <a:r>
              <a:rPr lang="tr-TR" b="1" dirty="0"/>
              <a:t>: </a:t>
            </a:r>
            <a:r>
              <a:rPr lang="tr-TR" dirty="0"/>
              <a:t> As a </a:t>
            </a:r>
            <a:r>
              <a:rPr lang="tr-TR" dirty="0" err="1"/>
              <a:t>result</a:t>
            </a:r>
            <a:r>
              <a:rPr lang="tr-TR" dirty="0"/>
              <a:t> of </a:t>
            </a:r>
            <a:r>
              <a:rPr lang="tr-TR" dirty="0" err="1"/>
              <a:t>the</a:t>
            </a:r>
            <a:r>
              <a:rPr lang="tr-TR" dirty="0"/>
              <a:t> </a:t>
            </a:r>
            <a:r>
              <a:rPr lang="tr-TR" dirty="0" err="1"/>
              <a:t>ruling</a:t>
            </a:r>
            <a:r>
              <a:rPr lang="tr-TR" dirty="0"/>
              <a:t>, </a:t>
            </a:r>
            <a:r>
              <a:rPr lang="tr-TR" dirty="0" err="1"/>
              <a:t>business-method</a:t>
            </a:r>
            <a:r>
              <a:rPr lang="tr-TR" dirty="0"/>
              <a:t> software </a:t>
            </a:r>
            <a:r>
              <a:rPr lang="tr-TR" dirty="0" err="1"/>
              <a:t>may</a:t>
            </a:r>
            <a:r>
              <a:rPr lang="tr-TR" dirty="0"/>
              <a:t> </a:t>
            </a:r>
            <a:r>
              <a:rPr lang="tr-TR" dirty="0" err="1"/>
              <a:t>now</a:t>
            </a:r>
            <a:r>
              <a:rPr lang="tr-TR" dirty="0"/>
              <a:t> be </a:t>
            </a:r>
            <a:r>
              <a:rPr lang="tr-TR" dirty="0" err="1"/>
              <a:t>patented</a:t>
            </a:r>
            <a:r>
              <a:rPr lang="tr-TR" dirty="0"/>
              <a:t>.</a:t>
            </a:r>
            <a:endParaRPr lang="en-US" b="1" dirty="0"/>
          </a:p>
          <a:p>
            <a:pPr marL="0" indent="0">
              <a:buNone/>
            </a:pPr>
            <a:endParaRPr lang="en-US" b="1" dirty="0"/>
          </a:p>
        </p:txBody>
      </p:sp>
    </p:spTree>
    <p:extLst>
      <p:ext uri="{BB962C8B-B14F-4D97-AF65-F5344CB8AC3E}">
        <p14:creationId xmlns:p14="http://schemas.microsoft.com/office/powerpoint/2010/main" val="180401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Writing</a:t>
            </a:r>
            <a:endParaRPr lang="en-US" dirty="0"/>
          </a:p>
        </p:txBody>
      </p:sp>
      <p:sp>
        <p:nvSpPr>
          <p:cNvPr id="3" name="İçerik Yer Tutucusu 2"/>
          <p:cNvSpPr>
            <a:spLocks noGrp="1"/>
          </p:cNvSpPr>
          <p:nvPr>
            <p:ph idx="1"/>
          </p:nvPr>
        </p:nvSpPr>
        <p:spPr/>
        <p:txBody>
          <a:bodyPr/>
          <a:lstStyle/>
          <a:p>
            <a:pPr marL="0" indent="0">
              <a:buNone/>
            </a:pPr>
            <a:r>
              <a:rPr lang="tr-TR" dirty="0" smtClean="0"/>
              <a:t/>
            </a:r>
            <a:br>
              <a:rPr lang="tr-TR" dirty="0" smtClean="0"/>
            </a:br>
            <a:r>
              <a:rPr lang="tr-TR" dirty="0" smtClean="0"/>
              <a:t/>
            </a:r>
            <a:br>
              <a:rPr lang="tr-TR" dirty="0" smtClean="0"/>
            </a:br>
            <a:r>
              <a:rPr lang="tr-TR" dirty="0" err="1" smtClean="0"/>
              <a:t>Check</a:t>
            </a:r>
            <a:r>
              <a:rPr lang="tr-TR" dirty="0" smtClean="0"/>
              <a:t> </a:t>
            </a:r>
            <a:r>
              <a:rPr lang="tr-TR" dirty="0" err="1" smtClean="0"/>
              <a:t>my</a:t>
            </a:r>
            <a:r>
              <a:rPr lang="tr-TR" dirty="0" smtClean="0"/>
              <a:t> </a:t>
            </a:r>
            <a:r>
              <a:rPr lang="tr-TR" dirty="0" err="1" smtClean="0"/>
              <a:t>personal</a:t>
            </a:r>
            <a:r>
              <a:rPr lang="tr-TR" dirty="0" smtClean="0"/>
              <a:t> </a:t>
            </a:r>
            <a:r>
              <a:rPr lang="tr-TR" dirty="0" err="1" smtClean="0"/>
              <a:t>page</a:t>
            </a:r>
            <a:r>
              <a:rPr lang="tr-TR" dirty="0" smtClean="0"/>
              <a:t> on </a:t>
            </a:r>
            <a:br>
              <a:rPr lang="tr-TR" dirty="0" smtClean="0"/>
            </a:br>
            <a:r>
              <a:rPr lang="tr-TR" dirty="0" smtClean="0"/>
              <a:t/>
            </a:r>
            <a:br>
              <a:rPr lang="tr-TR" dirty="0" smtClean="0"/>
            </a:br>
            <a:r>
              <a:rPr lang="en-US" sz="2800" i="1" u="sng" dirty="0" smtClean="0"/>
              <a:t>Diamond </a:t>
            </a:r>
            <a:r>
              <a:rPr lang="en-US" sz="2800" i="1" u="sng" dirty="0"/>
              <a:t>v. </a:t>
            </a:r>
            <a:r>
              <a:rPr lang="en-US" sz="2800" i="1" u="sng" dirty="0" err="1"/>
              <a:t>Chakrabarty</a:t>
            </a:r>
            <a:r>
              <a:rPr lang="en-US" sz="2800" i="1" u="sng" dirty="0"/>
              <a:t>, 447 U.S. 303 (</a:t>
            </a:r>
            <a:r>
              <a:rPr lang="en-US" sz="2800" i="1" u="sng" dirty="0" smtClean="0"/>
              <a:t>1980</a:t>
            </a:r>
            <a:r>
              <a:rPr lang="tr-TR" sz="2800" i="1" u="sng" dirty="0" smtClean="0"/>
              <a:t>)</a:t>
            </a:r>
            <a:endParaRPr lang="en-US" sz="2800" i="1" u="sng" dirty="0"/>
          </a:p>
        </p:txBody>
      </p:sp>
    </p:spTree>
    <p:extLst>
      <p:ext uri="{BB962C8B-B14F-4D97-AF65-F5344CB8AC3E}">
        <p14:creationId xmlns:p14="http://schemas.microsoft.com/office/powerpoint/2010/main" val="4081007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295</TotalTime>
  <Words>2997</Words>
  <Application>Microsoft Office PowerPoint</Application>
  <PresentationFormat>Ekran Gösterisi (4:3)</PresentationFormat>
  <Paragraphs>212</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Akış</vt:lpstr>
      <vt:lpstr>INTERNATIONAL LEGAL ENGLISH</vt:lpstr>
      <vt:lpstr>UNIT 11: INTELLECTUAL PROPERTY</vt:lpstr>
      <vt:lpstr>Reading A: Background Information</vt:lpstr>
      <vt:lpstr>PowerPoint Sunusu</vt:lpstr>
      <vt:lpstr>2.2.</vt:lpstr>
      <vt:lpstr>Reading B: Case Brief</vt:lpstr>
      <vt:lpstr>Writing: Example </vt:lpstr>
      <vt:lpstr>PowerPoint Sunusu</vt:lpstr>
      <vt:lpstr>Writing</vt:lpstr>
      <vt:lpstr>PowerPoint Sunusu</vt:lpstr>
      <vt:lpstr>PowerPoint Sunusu</vt:lpstr>
      <vt:lpstr>Reading C: Business Method Patent</vt:lpstr>
      <vt:lpstr>PowerPoint Sunusu</vt:lpstr>
      <vt:lpstr>Article 47:</vt:lpstr>
      <vt:lpstr>How The System Works:</vt:lpstr>
      <vt:lpstr>Writing: Paraphrasing in Plain Language</vt:lpstr>
      <vt:lpstr>PowerPoint Sunusu</vt:lpstr>
      <vt:lpstr>PowerPoint Sunusu</vt:lpstr>
      <vt:lpstr>9.4. Write a response to Ms Fox’s email</vt:lpstr>
      <vt:lpstr>PowerPoint Sunusu</vt:lpstr>
      <vt:lpstr>PowerPoint Sunusu</vt:lpstr>
      <vt:lpstr>WHAT IS TRADE DRESS?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Trade Mark vs. Trade Dress</vt:lpstr>
      <vt:lpstr>PowerPoint Sunusu</vt:lpstr>
      <vt:lpstr>PowerPoint Sunusu</vt:lpstr>
      <vt:lpstr>PowerPoint Sunusu</vt:lpstr>
      <vt:lpstr>Trade Dress Infringement</vt:lpstr>
      <vt:lpstr>Challenges in Protecting Trade Dress: </vt:lpstr>
      <vt:lpstr>PowerPoint Sunusu</vt:lpstr>
      <vt:lpstr>Analyze it according to trade dress concept</vt:lpstr>
      <vt:lpstr>PowerPoint Sunusu</vt:lpstr>
      <vt:lpstr>PowerPoint Sunusu</vt:lpstr>
      <vt:lpstr>Apple VS Samsung (2011)</vt:lpstr>
      <vt:lpstr>Discussion Points</vt:lpstr>
      <vt:lpstr>Outcome of the Case</vt:lpstr>
      <vt:lpstr>Article</vt:lpstr>
      <vt:lpstr>Significance for Trade Dress Protection </vt:lpstr>
      <vt:lpstr>Why is it important</vt:lpstr>
      <vt:lpstr>The Role of Design Patents</vt:lpstr>
      <vt:lpstr>High-Stakes Economic Impact</vt:lpstr>
      <vt:lpstr>Legal Precedent for Future Cases</vt:lpstr>
      <vt:lpstr>Consumer Perception and Branding</vt:lpstr>
      <vt:lpstr>The Role of Jury Trials in IP Cases</vt:lpstr>
      <vt:lpstr>Conclusion: The Legacy of Samsung vs. Apple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LEGAL ENGLISH</dc:title>
  <dc:creator>Ozen TEKIN</dc:creator>
  <cp:lastModifiedBy>Ozen TEKIN</cp:lastModifiedBy>
  <cp:revision>24</cp:revision>
  <dcterms:created xsi:type="dcterms:W3CDTF">2025-01-14T09:53:43Z</dcterms:created>
  <dcterms:modified xsi:type="dcterms:W3CDTF">2026-04-27T09:35:37Z</dcterms:modified>
</cp:coreProperties>
</file>