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79" r:id="rId3"/>
    <p:sldId id="346" r:id="rId4"/>
    <p:sldId id="347" r:id="rId5"/>
    <p:sldId id="348" r:id="rId6"/>
    <p:sldId id="349" r:id="rId7"/>
    <p:sldId id="351" r:id="rId8"/>
    <p:sldId id="350" r:id="rId9"/>
    <p:sldId id="352" r:id="rId10"/>
    <p:sldId id="353" r:id="rId11"/>
    <p:sldId id="354" r:id="rId12"/>
    <p:sldId id="355" r:id="rId13"/>
    <p:sldId id="329" r:id="rId14"/>
    <p:sldId id="356" r:id="rId15"/>
    <p:sldId id="357" r:id="rId16"/>
    <p:sldId id="331" r:id="rId17"/>
    <p:sldId id="310" r:id="rId18"/>
    <p:sldId id="332" r:id="rId19"/>
    <p:sldId id="358" r:id="rId20"/>
    <p:sldId id="359" r:id="rId21"/>
    <p:sldId id="333" r:id="rId22"/>
    <p:sldId id="334" r:id="rId23"/>
    <p:sldId id="360" r:id="rId24"/>
    <p:sldId id="361" r:id="rId25"/>
    <p:sldId id="362" r:id="rId26"/>
  </p:sldIdLst>
  <p:sldSz cx="12192000" cy="6858000"/>
  <p:notesSz cx="6858000" cy="9144000"/>
  <p:custDataLst>
    <p:tags r:id="rId28"/>
  </p:custDataLst>
  <p:defaultTextStyle>
    <a:defPPr>
      <a:defRPr lang="en-US"/>
    </a:defPPr>
    <a:lvl1pPr algn="ctr" rtl="0" fontAlgn="base">
      <a:spcBef>
        <a:spcPct val="0"/>
      </a:spcBef>
      <a:spcAft>
        <a:spcPct val="0"/>
      </a:spcAft>
      <a:defRPr sz="2400"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sz="2400"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sz="2400"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sz="2400"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4D4D4D"/>
    <a:srgbClr val="B92D14"/>
    <a:srgbClr val="35759D"/>
    <a:srgbClr val="35B19D"/>
    <a:srgbClr val="20A6C6"/>
    <a:srgbClr val="DEDEDE"/>
    <a:srgbClr val="008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horzBarState="maximized">
    <p:restoredLeft sz="12536" autoAdjust="0"/>
    <p:restoredTop sz="95596" autoAdjust="0"/>
  </p:normalViewPr>
  <p:slideViewPr>
    <p:cSldViewPr>
      <p:cViewPr varScale="1">
        <p:scale>
          <a:sx n="116" d="100"/>
          <a:sy n="116" d="100"/>
        </p:scale>
        <p:origin x="-144" y="-114"/>
      </p:cViewPr>
      <p:guideLst>
        <p:guide orient="horz" pos="2160"/>
        <p:guide pos="3840"/>
      </p:guideLst>
    </p:cSldViewPr>
  </p:slideViewPr>
  <p:notesTextViewPr>
    <p:cViewPr>
      <p:scale>
        <a:sx n="100" d="100"/>
        <a:sy n="100" d="100"/>
      </p:scale>
      <p:origin x="0" y="0"/>
    </p:cViewPr>
  </p:notesTextViewPr>
  <p:sorterViewPr>
    <p:cViewPr>
      <p:scale>
        <a:sx n="75" d="100"/>
        <a:sy n="75"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819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2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8C055AE-08D9-4595-A4B7-63FBCE78E13C}" type="slidenum">
              <a:rPr lang="en-US"/>
              <a:pPr/>
              <a:t>‹#›</a:t>
            </a:fld>
            <a:endParaRPr lang="en-US"/>
          </a:p>
        </p:txBody>
      </p:sp>
    </p:spTree>
    <p:extLst>
      <p:ext uri="{BB962C8B-B14F-4D97-AF65-F5344CB8AC3E}">
        <p14:creationId xmlns:p14="http://schemas.microsoft.com/office/powerpoint/2010/main" xmlns="" val="391423370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552775-C23C-41A2-87B5-B589D66EBBE2}" type="slidenum">
              <a:rPr lang="en-US"/>
              <a:pPr/>
              <a:t>1</a:t>
            </a:fld>
            <a:endParaRPr lang="en-US"/>
          </a:p>
        </p:txBody>
      </p:sp>
      <p:sp>
        <p:nvSpPr>
          <p:cNvPr id="107522" name="Rectangle 2"/>
          <p:cNvSpPr>
            <a:spLocks noGrp="1" noRot="1" noChangeAspect="1" noChangeArrowheads="1" noTextEdit="1"/>
          </p:cNvSpPr>
          <p:nvPr>
            <p:ph type="sldImg"/>
          </p:nvPr>
        </p:nvSpPr>
        <p:spPr>
          <a:xfrm>
            <a:off x="381000" y="685800"/>
            <a:ext cx="6096000" cy="3429000"/>
          </a:xfrm>
          <a:ln/>
        </p:spPr>
      </p:sp>
      <p:sp>
        <p:nvSpPr>
          <p:cNvPr id="107523"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174433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10</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5042427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11</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0183689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12</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4112853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13</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5949782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14</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7641847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15</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8028990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16</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292510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17</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8026746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18</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41075429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19</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225328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9661090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20</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5876848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21</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7134811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22</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42186115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23</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5587283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24</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1943903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25</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476245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3</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5269496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4</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6778428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5</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584925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6</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4926230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7</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9709946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8</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6833401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9</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146039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2710244369"/>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89434793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143300885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423040281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194513716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93713818"/>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380905617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268661317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32326534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209865413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3254638947"/>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pPr/>
              <a:t>12/21/2017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37635669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xStyles>
    <p:title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u="none"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3" name="Rectangle 5"/>
          <p:cNvSpPr>
            <a:spLocks noGrp="1" noChangeArrowheads="1"/>
          </p:cNvSpPr>
          <p:nvPr>
            <p:ph type="ctrTitle"/>
          </p:nvPr>
        </p:nvSpPr>
        <p:spPr>
          <a:xfrm>
            <a:off x="551384" y="2780928"/>
            <a:ext cx="3744416" cy="1162050"/>
          </a:xfrm>
          <a:extLst>
            <a:ext uri="{AF507438-7753-43E0-B8FC-AC1667EBCBE1}">
              <a14:hiddenEffects xmlns:a14="http://schemas.microsoft.com/office/drawing/2010/main" xmlns="">
                <a:effectLst>
                  <a:outerShdw dist="17961" dir="2700000" algn="ctr" rotWithShape="0">
                    <a:schemeClr val="bg2"/>
                  </a:outerShdw>
                </a:effectLst>
              </a14:hiddenEffects>
            </a:ext>
          </a:extLst>
        </p:spPr>
        <p:txBody>
          <a:bodyPr>
            <a:normAutofit fontScale="90000"/>
          </a:bodyPr>
          <a:lstStyle/>
          <a:p>
            <a:pPr algn="ctr"/>
            <a:r>
              <a:rPr lang="tr-TR" sz="4400" b="1" dirty="0" smtClean="0"/>
              <a:t>Temel Sigortacılık Kavramları</a:t>
            </a:r>
            <a:endParaRPr lang="ru-RU" sz="4400" b="1" dirty="0"/>
          </a:p>
        </p:txBody>
      </p:sp>
      <p:sp>
        <p:nvSpPr>
          <p:cNvPr id="2056" name="Rectangle 8"/>
          <p:cNvSpPr>
            <a:spLocks noGrp="1" noChangeArrowheads="1"/>
          </p:cNvSpPr>
          <p:nvPr>
            <p:ph type="subTitle" idx="1"/>
          </p:nvPr>
        </p:nvSpPr>
        <p:spPr>
          <a:xfrm>
            <a:off x="911424" y="4149080"/>
            <a:ext cx="3316238" cy="476250"/>
          </a:xfrm>
          <a:extLst>
            <a:ext uri="{AF507438-7753-43E0-B8FC-AC1667EBCBE1}">
              <a14:hiddenEffects xmlns:a14="http://schemas.microsoft.com/office/drawing/2010/main" xmlns="">
                <a:effectLst>
                  <a:outerShdw dist="17961" dir="2700000" algn="ctr" rotWithShape="0">
                    <a:schemeClr val="bg2"/>
                  </a:outerShdw>
                </a:effectLst>
              </a14:hiddenEffects>
            </a:ext>
          </a:extLst>
        </p:spPr>
        <p:txBody>
          <a:bodyPr/>
          <a:lstStyle/>
          <a:p>
            <a:pPr algn="ctr">
              <a:lnSpc>
                <a:spcPct val="90000"/>
              </a:lnSpc>
            </a:pPr>
            <a:r>
              <a:rPr lang="tr-TR" sz="1400" dirty="0"/>
              <a:t>Hazırlayan: </a:t>
            </a:r>
            <a:r>
              <a:rPr lang="tr-TR" sz="1400" dirty="0" err="1"/>
              <a:t>Doç.Dr.Metin</a:t>
            </a:r>
            <a:r>
              <a:rPr lang="tr-TR" sz="1400" dirty="0"/>
              <a:t> COŞKUN</a:t>
            </a:r>
            <a:endParaRPr lang="ru-RU" sz="1400" dirty="0"/>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19336" y="3501008"/>
            <a:ext cx="2232248" cy="715963"/>
          </a:xfrm>
        </p:spPr>
        <p:txBody>
          <a:bodyPr>
            <a:normAutofit fontScale="90000"/>
          </a:bodyPr>
          <a:lstStyle/>
          <a:p>
            <a:r>
              <a:rPr lang="tr-TR" sz="4000" b="1" dirty="0" err="1" smtClean="0">
                <a:solidFill>
                  <a:srgbClr val="FF0000"/>
                </a:solidFill>
              </a:rPr>
              <a:t>Lehdar</a:t>
            </a:r>
            <a:r>
              <a:rPr lang="tr-TR" sz="4000" b="1" dirty="0" smtClean="0">
                <a:solidFill>
                  <a:srgbClr val="FF0000"/>
                </a:solidFill>
              </a:rPr>
              <a:t> / Menfaattar</a:t>
            </a:r>
            <a:endParaRPr lang="en-US" sz="4000" b="1" dirty="0">
              <a:solidFill>
                <a:srgbClr val="FF0000"/>
              </a:solidFill>
            </a:endParaRPr>
          </a:p>
        </p:txBody>
      </p:sp>
      <p:sp>
        <p:nvSpPr>
          <p:cNvPr id="6" name="7 Metin kutusu"/>
          <p:cNvSpPr txBox="1">
            <a:spLocks noGrp="1" noChangeArrowheads="1"/>
          </p:cNvSpPr>
          <p:nvPr>
            <p:ph idx="1"/>
          </p:nvPr>
        </p:nvSpPr>
        <p:spPr bwMode="auto">
          <a:xfrm>
            <a:off x="2783632" y="404664"/>
            <a:ext cx="8856984" cy="392928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dirty="0">
                <a:solidFill>
                  <a:srgbClr val="0070C0"/>
                </a:solidFill>
              </a:rPr>
              <a:t>Sorumluluk sigortalarında </a:t>
            </a:r>
            <a:r>
              <a:rPr lang="tr-TR" dirty="0" err="1">
                <a:solidFill>
                  <a:srgbClr val="0070C0"/>
                </a:solidFill>
              </a:rPr>
              <a:t>lehdarın</a:t>
            </a:r>
            <a:r>
              <a:rPr lang="tr-TR" dirty="0">
                <a:solidFill>
                  <a:srgbClr val="0070C0"/>
                </a:solidFill>
              </a:rPr>
              <a:t> kim olacağı önceden belirlenebildiği gibi, önceden belirlenmeyen (işveren mali sorumluluk) haller de söz konusudur</a:t>
            </a:r>
            <a:r>
              <a:rPr lang="tr-TR" dirty="0" smtClean="0">
                <a:solidFill>
                  <a:srgbClr val="0070C0"/>
                </a:solidFill>
              </a:rPr>
              <a:t>.</a:t>
            </a:r>
          </a:p>
          <a:p>
            <a:pPr marL="0" indent="0" algn="just">
              <a:buNone/>
              <a:defRPr/>
            </a:pPr>
            <a:endParaRPr lang="tr-TR" dirty="0">
              <a:solidFill>
                <a:srgbClr val="0070C0"/>
              </a:solidFill>
            </a:endParaRPr>
          </a:p>
          <a:p>
            <a:pPr marL="0" indent="0" algn="just">
              <a:buNone/>
              <a:defRPr/>
            </a:pPr>
            <a:r>
              <a:rPr lang="tr-TR" dirty="0">
                <a:solidFill>
                  <a:srgbClr val="0070C0"/>
                </a:solidFill>
              </a:rPr>
              <a:t>Burada, üçüncü kişilerin </a:t>
            </a:r>
            <a:r>
              <a:rPr lang="tr-TR" dirty="0" err="1">
                <a:solidFill>
                  <a:srgbClr val="0070C0"/>
                </a:solidFill>
              </a:rPr>
              <a:t>lehdar</a:t>
            </a:r>
            <a:r>
              <a:rPr lang="tr-TR" dirty="0">
                <a:solidFill>
                  <a:srgbClr val="0070C0"/>
                </a:solidFill>
              </a:rPr>
              <a:t> olarak sigortadan yararlanmalarının sağlanması göz önünde tutulmuştur</a:t>
            </a:r>
            <a:r>
              <a:rPr lang="tr-TR" dirty="0" smtClean="0">
                <a:solidFill>
                  <a:srgbClr val="0070C0"/>
                </a:solidFill>
              </a:rPr>
              <a:t>.</a:t>
            </a:r>
          </a:p>
          <a:p>
            <a:pPr marL="0" indent="0" algn="just">
              <a:buNone/>
              <a:defRPr/>
            </a:pPr>
            <a:endParaRPr lang="tr-TR" dirty="0">
              <a:solidFill>
                <a:srgbClr val="0070C0"/>
              </a:solidFill>
            </a:endParaRPr>
          </a:p>
          <a:p>
            <a:pPr marL="0" indent="0" algn="just">
              <a:buNone/>
              <a:defRPr/>
            </a:pPr>
            <a:r>
              <a:rPr lang="tr-TR" dirty="0">
                <a:solidFill>
                  <a:srgbClr val="0070C0"/>
                </a:solidFill>
              </a:rPr>
              <a:t>Kamunun zarar görmesinin önlenmesi amacıyla, riskin niteliği de göz önüne alınarak bu tip sigortalar, çoğunlukla zorunlu sigorta kapsamına alınmıştır.</a:t>
            </a:r>
          </a:p>
        </p:txBody>
      </p:sp>
    </p:spTree>
    <p:extLst>
      <p:ext uri="{BB962C8B-B14F-4D97-AF65-F5344CB8AC3E}">
        <p14:creationId xmlns:p14="http://schemas.microsoft.com/office/powerpoint/2010/main" xmlns="" val="1081707381"/>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19336" y="3501008"/>
            <a:ext cx="2232248" cy="715963"/>
          </a:xfrm>
        </p:spPr>
        <p:txBody>
          <a:bodyPr>
            <a:normAutofit fontScale="90000"/>
          </a:bodyPr>
          <a:lstStyle/>
          <a:p>
            <a:r>
              <a:rPr lang="tr-TR" sz="4000" b="1" dirty="0" smtClean="0">
                <a:solidFill>
                  <a:srgbClr val="FF0000"/>
                </a:solidFill>
              </a:rPr>
              <a:t>Sigorta Süresi</a:t>
            </a:r>
            <a:endParaRPr lang="en-US" sz="4000" b="1" dirty="0">
              <a:solidFill>
                <a:srgbClr val="FF0000"/>
              </a:solidFill>
            </a:endParaRPr>
          </a:p>
        </p:txBody>
      </p:sp>
      <p:sp>
        <p:nvSpPr>
          <p:cNvPr id="6" name="7 Metin kutusu"/>
          <p:cNvSpPr txBox="1">
            <a:spLocks noGrp="1" noChangeArrowheads="1"/>
          </p:cNvSpPr>
          <p:nvPr>
            <p:ph idx="1"/>
          </p:nvPr>
        </p:nvSpPr>
        <p:spPr bwMode="auto">
          <a:xfrm>
            <a:off x="2711624" y="1541367"/>
            <a:ext cx="8856984" cy="26756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dirty="0" smtClean="0">
                <a:solidFill>
                  <a:srgbClr val="0070C0"/>
                </a:solidFill>
              </a:rPr>
              <a:t>Sigorta sözleşmesinin geçerli olduğu zaman dilimini işaret eder. Yani, sigorta şirketinin teminat kapsamındaki risklerden dolayı meydana gelmesi olası hasarlara ilişkin sorumluluklarının devam ettiği süredir.</a:t>
            </a:r>
          </a:p>
          <a:p>
            <a:pPr marL="0" indent="0" algn="just">
              <a:buNone/>
              <a:defRPr/>
            </a:pPr>
            <a:endParaRPr lang="tr-TR" dirty="0">
              <a:solidFill>
                <a:srgbClr val="0070C0"/>
              </a:solidFill>
            </a:endParaRPr>
          </a:p>
          <a:p>
            <a:pPr marL="0" indent="0" algn="just">
              <a:buNone/>
              <a:defRPr/>
            </a:pPr>
            <a:r>
              <a:rPr lang="tr-TR" dirty="0" smtClean="0">
                <a:solidFill>
                  <a:srgbClr val="0070C0"/>
                </a:solidFill>
              </a:rPr>
              <a:t>Sigorta süresi hayat dışı sigorta ürünlerinde genellikle bir yıla kadarken, hayat sigortalarında ise sigorta süresi genellikle çok daha uzun olmaktadır.</a:t>
            </a:r>
            <a:endParaRPr lang="tr-TR" dirty="0">
              <a:solidFill>
                <a:srgbClr val="0070C0"/>
              </a:solidFill>
            </a:endParaRPr>
          </a:p>
        </p:txBody>
      </p:sp>
    </p:spTree>
    <p:extLst>
      <p:ext uri="{BB962C8B-B14F-4D97-AF65-F5344CB8AC3E}">
        <p14:creationId xmlns:p14="http://schemas.microsoft.com/office/powerpoint/2010/main" xmlns="" val="426645952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19336" y="3501008"/>
            <a:ext cx="2232248" cy="715963"/>
          </a:xfrm>
        </p:spPr>
        <p:txBody>
          <a:bodyPr>
            <a:normAutofit fontScale="90000"/>
          </a:bodyPr>
          <a:lstStyle/>
          <a:p>
            <a:r>
              <a:rPr lang="tr-TR" sz="4000" b="1" dirty="0" smtClean="0">
                <a:solidFill>
                  <a:srgbClr val="FF0000"/>
                </a:solidFill>
              </a:rPr>
              <a:t>Sigorta Başlangıç Tarihi</a:t>
            </a:r>
            <a:endParaRPr lang="en-US" sz="4000" b="1" dirty="0">
              <a:solidFill>
                <a:srgbClr val="FF0000"/>
              </a:solidFill>
            </a:endParaRPr>
          </a:p>
        </p:txBody>
      </p:sp>
      <p:sp>
        <p:nvSpPr>
          <p:cNvPr id="6" name="7 Metin kutusu"/>
          <p:cNvSpPr txBox="1">
            <a:spLocks noGrp="1" noChangeArrowheads="1"/>
          </p:cNvSpPr>
          <p:nvPr>
            <p:ph idx="1"/>
          </p:nvPr>
        </p:nvSpPr>
        <p:spPr bwMode="auto">
          <a:xfrm>
            <a:off x="2783632" y="1536367"/>
            <a:ext cx="8856984" cy="392928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dirty="0" smtClean="0">
                <a:solidFill>
                  <a:srgbClr val="0070C0"/>
                </a:solidFill>
              </a:rPr>
              <a:t>Sigorta sözleşmesinin yürürlüğe girdiği tarihi gösterir. Genellikle, sigortanın başlayabilmesi için sigorta priminin belirli bir kısmının ödenmesi gerekir. Ancak, bazı sigorta branşlarında böyle bir zorunluluk olmayıp, tarafların sigorta sözleşmesini imzalamalarıyla birlikte sigorta güvencesi başlamış kabul edilir.</a:t>
            </a:r>
          </a:p>
          <a:p>
            <a:pPr marL="0" indent="0" algn="just">
              <a:buNone/>
              <a:defRPr/>
            </a:pPr>
            <a:endParaRPr lang="tr-TR" dirty="0">
              <a:solidFill>
                <a:srgbClr val="0070C0"/>
              </a:solidFill>
            </a:endParaRPr>
          </a:p>
          <a:p>
            <a:pPr marL="0" indent="0" algn="just">
              <a:buNone/>
              <a:defRPr/>
            </a:pPr>
            <a:r>
              <a:rPr lang="tr-TR" dirty="0">
                <a:solidFill>
                  <a:srgbClr val="0070C0"/>
                </a:solidFill>
              </a:rPr>
              <a:t>Sigorta poliçesi, aksi kararlaştırılmadıkça saat 12.00’de başlar ve saat 12.00’de biter.</a:t>
            </a:r>
          </a:p>
          <a:p>
            <a:pPr marL="0" indent="0" algn="just">
              <a:buNone/>
              <a:defRPr/>
            </a:pPr>
            <a:endParaRPr lang="tr-TR" dirty="0" smtClean="0">
              <a:solidFill>
                <a:srgbClr val="0070C0"/>
              </a:solidFill>
            </a:endParaRPr>
          </a:p>
          <a:p>
            <a:pPr marL="0" indent="0" algn="just">
              <a:buNone/>
              <a:defRPr/>
            </a:pPr>
            <a:endParaRPr lang="tr-TR" dirty="0">
              <a:solidFill>
                <a:srgbClr val="0070C0"/>
              </a:solidFill>
            </a:endParaRPr>
          </a:p>
        </p:txBody>
      </p:sp>
    </p:spTree>
    <p:extLst>
      <p:ext uri="{BB962C8B-B14F-4D97-AF65-F5344CB8AC3E}">
        <p14:creationId xmlns:p14="http://schemas.microsoft.com/office/powerpoint/2010/main" xmlns="" val="929731101"/>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19336" y="3501008"/>
            <a:ext cx="2160240" cy="715963"/>
          </a:xfrm>
        </p:spPr>
        <p:txBody>
          <a:bodyPr>
            <a:noAutofit/>
          </a:bodyPr>
          <a:lstStyle/>
          <a:p>
            <a:r>
              <a:rPr lang="tr-TR" sz="2800" b="1" dirty="0" smtClean="0">
                <a:solidFill>
                  <a:srgbClr val="FF0000"/>
                </a:solidFill>
              </a:rPr>
              <a:t>Sigorta Sözleşmesinin Sona Ermesi</a:t>
            </a:r>
            <a:endParaRPr lang="en-US" sz="2800" b="1" dirty="0">
              <a:solidFill>
                <a:srgbClr val="FF0000"/>
              </a:solidFill>
            </a:endParaRPr>
          </a:p>
        </p:txBody>
      </p:sp>
      <p:sp>
        <p:nvSpPr>
          <p:cNvPr id="6" name="7 Metin kutusu"/>
          <p:cNvSpPr txBox="1">
            <a:spLocks noGrp="1" noChangeArrowheads="1"/>
          </p:cNvSpPr>
          <p:nvPr>
            <p:ph idx="1"/>
          </p:nvPr>
        </p:nvSpPr>
        <p:spPr bwMode="auto">
          <a:xfrm>
            <a:off x="2855640" y="908720"/>
            <a:ext cx="8856984" cy="49787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dirty="0">
                <a:solidFill>
                  <a:srgbClr val="0070C0"/>
                </a:solidFill>
              </a:rPr>
              <a:t>Sigorta sözleşmeleri süreli anlaşmalardır. Genellikle bir yıl olan bu süre, tarafların anlaşmasıyla bir yıldan kısa veya bir yıldan uzun olabilir</a:t>
            </a:r>
            <a:r>
              <a:rPr lang="tr-TR" dirty="0" smtClean="0">
                <a:solidFill>
                  <a:srgbClr val="0070C0"/>
                </a:solidFill>
              </a:rPr>
              <a:t>.</a:t>
            </a:r>
          </a:p>
          <a:p>
            <a:pPr marL="0" indent="0" algn="just">
              <a:buNone/>
              <a:defRPr/>
            </a:pPr>
            <a:endParaRPr lang="tr-TR" dirty="0">
              <a:solidFill>
                <a:srgbClr val="0070C0"/>
              </a:solidFill>
            </a:endParaRPr>
          </a:p>
          <a:p>
            <a:pPr marL="0" indent="0" algn="just">
              <a:buNone/>
              <a:defRPr/>
            </a:pPr>
            <a:r>
              <a:rPr lang="tr-TR" dirty="0">
                <a:solidFill>
                  <a:srgbClr val="0070C0"/>
                </a:solidFill>
              </a:rPr>
              <a:t>Poliçede yazılı sürenin sona ermesiyle sigorta sözleşmesi de sona erer</a:t>
            </a:r>
            <a:r>
              <a:rPr lang="tr-TR" dirty="0" smtClean="0">
                <a:solidFill>
                  <a:srgbClr val="0070C0"/>
                </a:solidFill>
              </a:rPr>
              <a:t>.</a:t>
            </a:r>
          </a:p>
          <a:p>
            <a:pPr marL="0" indent="0" algn="just">
              <a:buNone/>
              <a:defRPr/>
            </a:pPr>
            <a:endParaRPr lang="tr-TR" dirty="0">
              <a:solidFill>
                <a:srgbClr val="0070C0"/>
              </a:solidFill>
            </a:endParaRPr>
          </a:p>
          <a:p>
            <a:pPr marL="0" indent="0" algn="just">
              <a:buNone/>
              <a:defRPr/>
            </a:pPr>
            <a:r>
              <a:rPr lang="tr-TR" dirty="0">
                <a:solidFill>
                  <a:srgbClr val="0070C0"/>
                </a:solidFill>
              </a:rPr>
              <a:t>Sigorta sözleşmesini sona erdiren diğer bir durum, riskin gerçekleşmesi durumudur</a:t>
            </a:r>
            <a:r>
              <a:rPr lang="tr-TR" dirty="0" smtClean="0">
                <a:solidFill>
                  <a:srgbClr val="0070C0"/>
                </a:solidFill>
              </a:rPr>
              <a:t>.</a:t>
            </a:r>
          </a:p>
          <a:p>
            <a:pPr marL="0" indent="0" algn="just">
              <a:buNone/>
              <a:defRPr/>
            </a:pPr>
            <a:endParaRPr lang="tr-TR" dirty="0">
              <a:solidFill>
                <a:srgbClr val="0070C0"/>
              </a:solidFill>
            </a:endParaRPr>
          </a:p>
          <a:p>
            <a:pPr marL="0" indent="0" algn="just">
              <a:buNone/>
              <a:defRPr/>
            </a:pPr>
            <a:r>
              <a:rPr lang="tr-TR" dirty="0">
                <a:solidFill>
                  <a:srgbClr val="0070C0"/>
                </a:solidFill>
              </a:rPr>
              <a:t>Riskin tam hasar veya kısmi hasar doğurması sonuçlarına göre burada iki durum ortaya çıkmaktadır.</a:t>
            </a:r>
          </a:p>
          <a:p>
            <a:pPr marL="0" indent="0" algn="just">
              <a:buNone/>
              <a:defRPr/>
            </a:pPr>
            <a:endParaRPr lang="tr-TR" b="1" dirty="0">
              <a:solidFill>
                <a:srgbClr val="0070C0"/>
              </a:solidFill>
            </a:endParaRPr>
          </a:p>
        </p:txBody>
      </p:sp>
    </p:spTree>
    <p:extLst>
      <p:ext uri="{BB962C8B-B14F-4D97-AF65-F5344CB8AC3E}">
        <p14:creationId xmlns:p14="http://schemas.microsoft.com/office/powerpoint/2010/main" xmlns="" val="2939431372"/>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19336" y="3501008"/>
            <a:ext cx="2160240" cy="715963"/>
          </a:xfrm>
        </p:spPr>
        <p:txBody>
          <a:bodyPr>
            <a:noAutofit/>
          </a:bodyPr>
          <a:lstStyle/>
          <a:p>
            <a:r>
              <a:rPr lang="tr-TR" sz="2800" b="1" dirty="0" smtClean="0">
                <a:solidFill>
                  <a:srgbClr val="FF0000"/>
                </a:solidFill>
              </a:rPr>
              <a:t>Sigorta Sözleşmesinin Sona Ermesi</a:t>
            </a:r>
            <a:endParaRPr lang="en-US" sz="2800" b="1" dirty="0">
              <a:solidFill>
                <a:srgbClr val="FF0000"/>
              </a:solidFill>
            </a:endParaRPr>
          </a:p>
        </p:txBody>
      </p:sp>
      <p:sp>
        <p:nvSpPr>
          <p:cNvPr id="6" name="7 Metin kutusu"/>
          <p:cNvSpPr txBox="1">
            <a:spLocks noGrp="1" noChangeArrowheads="1"/>
          </p:cNvSpPr>
          <p:nvPr>
            <p:ph idx="1"/>
          </p:nvPr>
        </p:nvSpPr>
        <p:spPr bwMode="auto">
          <a:xfrm>
            <a:off x="2783632" y="404664"/>
            <a:ext cx="8856984" cy="618015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dirty="0">
                <a:solidFill>
                  <a:srgbClr val="0070C0"/>
                </a:solidFill>
              </a:rPr>
              <a:t>Tam hasar durumunda sözleşme tazminatın ödenmesiyle son bulur. </a:t>
            </a:r>
            <a:endParaRPr lang="tr-TR" dirty="0" smtClean="0">
              <a:solidFill>
                <a:srgbClr val="0070C0"/>
              </a:solidFill>
            </a:endParaRPr>
          </a:p>
          <a:p>
            <a:pPr marL="0" indent="0" algn="just">
              <a:buNone/>
              <a:defRPr/>
            </a:pPr>
            <a:endParaRPr lang="tr-TR" dirty="0">
              <a:solidFill>
                <a:srgbClr val="0070C0"/>
              </a:solidFill>
            </a:endParaRPr>
          </a:p>
          <a:p>
            <a:pPr marL="0" indent="0" algn="just">
              <a:buNone/>
              <a:defRPr/>
            </a:pPr>
            <a:r>
              <a:rPr lang="tr-TR" dirty="0">
                <a:solidFill>
                  <a:srgbClr val="0070C0"/>
                </a:solidFill>
              </a:rPr>
              <a:t>Kısmi hasarlarda ise, menfaatin değerinde hasar miktarı kadar bir azalma meydana gelir ve normal şartlar altında sigorta teminatı hasar görmeyen menfaat için devam eder. Sigortacının sorumluluğu azalan değer üzerinden devam eder. Ancak taraflar isterlerse kısmi hasarlarda sözleşmeyi sona erdirebilirler</a:t>
            </a:r>
            <a:r>
              <a:rPr lang="tr-TR" dirty="0" smtClean="0">
                <a:solidFill>
                  <a:srgbClr val="0070C0"/>
                </a:solidFill>
              </a:rPr>
              <a:t>.</a:t>
            </a:r>
          </a:p>
          <a:p>
            <a:pPr marL="0" indent="0" algn="just">
              <a:buNone/>
              <a:defRPr/>
            </a:pPr>
            <a:endParaRPr lang="tr-TR" dirty="0">
              <a:solidFill>
                <a:srgbClr val="0070C0"/>
              </a:solidFill>
            </a:endParaRPr>
          </a:p>
          <a:p>
            <a:pPr marL="0" indent="0" algn="just">
              <a:buNone/>
              <a:defRPr/>
            </a:pPr>
            <a:r>
              <a:rPr lang="tr-TR" dirty="0">
                <a:solidFill>
                  <a:srgbClr val="0070C0"/>
                </a:solidFill>
              </a:rPr>
              <a:t>Riskin gerçekleşme olasılığının ortadan kalkması da sigorta sözleşmesini sona erdiren sebeplerden biridir</a:t>
            </a:r>
            <a:r>
              <a:rPr lang="tr-TR" dirty="0" smtClean="0">
                <a:solidFill>
                  <a:srgbClr val="0070C0"/>
                </a:solidFill>
              </a:rPr>
              <a:t>.</a:t>
            </a:r>
          </a:p>
          <a:p>
            <a:pPr marL="0" indent="0" algn="just">
              <a:buNone/>
              <a:defRPr/>
            </a:pPr>
            <a:endParaRPr lang="tr-TR" dirty="0">
              <a:solidFill>
                <a:srgbClr val="0070C0"/>
              </a:solidFill>
            </a:endParaRPr>
          </a:p>
          <a:p>
            <a:pPr marL="0" indent="0" algn="just">
              <a:buNone/>
              <a:defRPr/>
            </a:pPr>
            <a:r>
              <a:rPr lang="tr-TR" dirty="0">
                <a:solidFill>
                  <a:srgbClr val="0070C0"/>
                </a:solidFill>
              </a:rPr>
              <a:t>Taraflardan birinin isteğiyle de sigorta sözleşmesi sona erebilir. Bu iradenin kullanılmasında sigortalı lehine düzenlemeler getirilmişken, sigortacının sözleşmeyi tek taraflı sona erdirebilmesi için bazı şartların varlığı aranmıştır.(Prim ödememe, iyi niyet kurallarına uyulmaması, kötü niyetli davranış gibi</a:t>
            </a:r>
            <a:r>
              <a:rPr lang="tr-TR" dirty="0" smtClean="0">
                <a:solidFill>
                  <a:srgbClr val="0070C0"/>
                </a:solidFill>
              </a:rPr>
              <a:t>)</a:t>
            </a:r>
            <a:endParaRPr lang="tr-TR" dirty="0">
              <a:solidFill>
                <a:srgbClr val="0070C0"/>
              </a:solidFill>
            </a:endParaRPr>
          </a:p>
        </p:txBody>
      </p:sp>
    </p:spTree>
    <p:extLst>
      <p:ext uri="{BB962C8B-B14F-4D97-AF65-F5344CB8AC3E}">
        <p14:creationId xmlns:p14="http://schemas.microsoft.com/office/powerpoint/2010/main" xmlns="" val="3127057805"/>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19336" y="3501008"/>
            <a:ext cx="2160240" cy="715963"/>
          </a:xfrm>
        </p:spPr>
        <p:txBody>
          <a:bodyPr>
            <a:noAutofit/>
          </a:bodyPr>
          <a:lstStyle/>
          <a:p>
            <a:r>
              <a:rPr lang="tr-TR" sz="2800" b="1" dirty="0" smtClean="0">
                <a:solidFill>
                  <a:srgbClr val="FF0000"/>
                </a:solidFill>
              </a:rPr>
              <a:t>Sigorta Sözleşmesinin Sona Ermesi</a:t>
            </a:r>
            <a:endParaRPr lang="en-US" sz="2800" b="1" dirty="0">
              <a:solidFill>
                <a:srgbClr val="FF0000"/>
              </a:solidFill>
            </a:endParaRPr>
          </a:p>
        </p:txBody>
      </p:sp>
      <p:sp>
        <p:nvSpPr>
          <p:cNvPr id="6" name="7 Metin kutusu"/>
          <p:cNvSpPr txBox="1">
            <a:spLocks noGrp="1" noChangeArrowheads="1"/>
          </p:cNvSpPr>
          <p:nvPr>
            <p:ph idx="1"/>
          </p:nvPr>
        </p:nvSpPr>
        <p:spPr bwMode="auto">
          <a:xfrm>
            <a:off x="2783632" y="1196752"/>
            <a:ext cx="8856984" cy="42616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dirty="0">
                <a:solidFill>
                  <a:srgbClr val="0070C0"/>
                </a:solidFill>
              </a:rPr>
              <a:t>Sözleşmeyi sona erdiren bir diğer hal de taraflardan birinin acze düşmesidir</a:t>
            </a:r>
            <a:r>
              <a:rPr lang="tr-TR" dirty="0" smtClean="0">
                <a:solidFill>
                  <a:srgbClr val="0070C0"/>
                </a:solidFill>
              </a:rPr>
              <a:t>.</a:t>
            </a:r>
          </a:p>
          <a:p>
            <a:pPr marL="0" indent="0" algn="just">
              <a:buNone/>
              <a:defRPr/>
            </a:pPr>
            <a:endParaRPr lang="tr-TR" dirty="0">
              <a:solidFill>
                <a:srgbClr val="0070C0"/>
              </a:solidFill>
            </a:endParaRPr>
          </a:p>
          <a:p>
            <a:pPr marL="0" indent="0" algn="just">
              <a:buNone/>
              <a:defRPr/>
            </a:pPr>
            <a:r>
              <a:rPr lang="tr-TR" dirty="0">
                <a:solidFill>
                  <a:srgbClr val="0070C0"/>
                </a:solidFill>
              </a:rPr>
              <a:t>Zorunlu sigortalarda sözleşmenin taraflarının isteğiyle sona erdirilme şartları ise daha ağır tutulmuştur</a:t>
            </a:r>
            <a:r>
              <a:rPr lang="tr-TR" dirty="0" smtClean="0">
                <a:solidFill>
                  <a:srgbClr val="0070C0"/>
                </a:solidFill>
              </a:rPr>
              <a:t>.</a:t>
            </a:r>
          </a:p>
          <a:p>
            <a:pPr marL="0" indent="0" algn="just">
              <a:buNone/>
              <a:defRPr/>
            </a:pPr>
            <a:endParaRPr lang="tr-TR" dirty="0">
              <a:solidFill>
                <a:srgbClr val="0070C0"/>
              </a:solidFill>
            </a:endParaRPr>
          </a:p>
          <a:p>
            <a:pPr marL="0" indent="0" algn="just">
              <a:buNone/>
              <a:defRPr/>
            </a:pPr>
            <a:r>
              <a:rPr lang="tr-TR" dirty="0">
                <a:solidFill>
                  <a:srgbClr val="0070C0"/>
                </a:solidFill>
              </a:rPr>
              <a:t>T.T.K., sigorta edilen malın sahibinin herhangi bir suretle değişmesi halinde, aksine hüküm yoksa sözleşmeden doğan hak ve borçların yeni sahibe intikal edileceğini belirtmiştir. Ancak durum bir çok genel şartta, belli sürelerin gözetilmesi suretiyle mülkiyet değişikliğinde sözleşmenin sona ereceği şeklinde düzenlenmiştir.</a:t>
            </a:r>
          </a:p>
        </p:txBody>
      </p:sp>
    </p:spTree>
    <p:extLst>
      <p:ext uri="{BB962C8B-B14F-4D97-AF65-F5344CB8AC3E}">
        <p14:creationId xmlns:p14="http://schemas.microsoft.com/office/powerpoint/2010/main" xmlns="" val="330127475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79376" y="3501008"/>
            <a:ext cx="1728192" cy="715963"/>
          </a:xfrm>
        </p:spPr>
        <p:txBody>
          <a:bodyPr>
            <a:normAutofit fontScale="90000"/>
          </a:bodyPr>
          <a:lstStyle/>
          <a:p>
            <a:r>
              <a:rPr lang="tr-TR" sz="4000" b="1" dirty="0" smtClean="0">
                <a:solidFill>
                  <a:srgbClr val="FF0000"/>
                </a:solidFill>
              </a:rPr>
              <a:t>Sigorta Konusu</a:t>
            </a:r>
            <a:endParaRPr lang="en-US" sz="4000" b="1" dirty="0">
              <a:solidFill>
                <a:srgbClr val="FF0000"/>
              </a:solidFill>
            </a:endParaRPr>
          </a:p>
        </p:txBody>
      </p:sp>
      <p:sp>
        <p:nvSpPr>
          <p:cNvPr id="6" name="7 Metin kutusu"/>
          <p:cNvSpPr txBox="1">
            <a:spLocks noGrp="1" noChangeArrowheads="1"/>
          </p:cNvSpPr>
          <p:nvPr>
            <p:ph idx="1"/>
          </p:nvPr>
        </p:nvSpPr>
        <p:spPr bwMode="auto">
          <a:xfrm>
            <a:off x="2855640" y="908720"/>
            <a:ext cx="8856984" cy="44627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000" dirty="0" smtClean="0">
                <a:solidFill>
                  <a:srgbClr val="0070C0"/>
                </a:solidFill>
              </a:rPr>
              <a:t>Sahibi olan kişi için mali kayba konu olabilecek menfaatlerdir. Çok çeşitli menfaatler sigorta konusu olabilir; ancak tüm bunlar aşağıdaki üç temel sınıflandırma altında özetlenebilir:</a:t>
            </a:r>
          </a:p>
          <a:p>
            <a:pPr marL="0" indent="0" algn="just">
              <a:buNone/>
              <a:defRPr/>
            </a:pPr>
            <a:endParaRPr lang="tr-TR" sz="2000" b="1" dirty="0">
              <a:solidFill>
                <a:srgbClr val="0070C0"/>
              </a:solidFill>
            </a:endParaRPr>
          </a:p>
          <a:p>
            <a:pPr marL="628650" indent="-266700" algn="just">
              <a:buFont typeface="Wingdings" panose="05000000000000000000" pitchFamily="2" charset="2"/>
              <a:buChar char="ü"/>
              <a:defRPr/>
            </a:pPr>
            <a:r>
              <a:rPr lang="tr-TR" sz="2000" dirty="0">
                <a:solidFill>
                  <a:srgbClr val="0070C0"/>
                </a:solidFill>
              </a:rPr>
              <a:t>Taşınır ya da taşınmaz bir mal</a:t>
            </a:r>
          </a:p>
          <a:p>
            <a:pPr marL="628650" indent="-266700" algn="just">
              <a:buFont typeface="Wingdings" panose="05000000000000000000" pitchFamily="2" charset="2"/>
              <a:buChar char="ü"/>
              <a:defRPr/>
            </a:pPr>
            <a:r>
              <a:rPr lang="tr-TR" sz="2000" dirty="0" smtClean="0">
                <a:solidFill>
                  <a:srgbClr val="0070C0"/>
                </a:solidFill>
              </a:rPr>
              <a:t>Yasal </a:t>
            </a:r>
            <a:r>
              <a:rPr lang="tr-TR" sz="2000" dirty="0">
                <a:solidFill>
                  <a:srgbClr val="0070C0"/>
                </a:solidFill>
              </a:rPr>
              <a:t>bir hakkın kaybedilmesine veya yasal bir sorumluluk doğmasına neden olabilecek herhangi bir olay</a:t>
            </a:r>
          </a:p>
          <a:p>
            <a:pPr marL="628650" indent="-266700" algn="just">
              <a:buFont typeface="Wingdings" panose="05000000000000000000" pitchFamily="2" charset="2"/>
              <a:buChar char="ü"/>
              <a:defRPr/>
            </a:pPr>
            <a:r>
              <a:rPr lang="tr-TR" sz="2000" dirty="0" smtClean="0">
                <a:solidFill>
                  <a:srgbClr val="0070C0"/>
                </a:solidFill>
              </a:rPr>
              <a:t>Ölüm </a:t>
            </a:r>
            <a:r>
              <a:rPr lang="tr-TR" sz="2000" dirty="0">
                <a:solidFill>
                  <a:srgbClr val="0070C0"/>
                </a:solidFill>
              </a:rPr>
              <a:t>ya da yaralanma halinde kişinin kendisi veya menfaat bağı ile bağlı olduğu kişiler için parasal kayıplara neden olabilecek bir hayat</a:t>
            </a:r>
          </a:p>
          <a:p>
            <a:pPr marL="0" indent="0" algn="just">
              <a:buNone/>
              <a:defRPr/>
            </a:pPr>
            <a:endParaRPr lang="tr-TR" sz="2000" dirty="0">
              <a:solidFill>
                <a:srgbClr val="0070C0"/>
              </a:solidFill>
            </a:endParaRPr>
          </a:p>
          <a:p>
            <a:pPr marL="0" indent="0" algn="just">
              <a:buNone/>
              <a:defRPr/>
            </a:pPr>
            <a:r>
              <a:rPr lang="tr-TR" sz="2000" dirty="0">
                <a:solidFill>
                  <a:srgbClr val="0070C0"/>
                </a:solidFill>
              </a:rPr>
              <a:t>Örneğin; kasko sigortasında sigorta konusu araç, bir yangın sigortasında ise bina ve içindeki eşyalar olabilir. Bir mesleki sorumluluk sigortasında ise bir mesleğin icrası sırasında üçüncü şahıslara verilecek zararlara ilişkin sorumluluk, sigorta konusudur.</a:t>
            </a:r>
          </a:p>
        </p:txBody>
      </p:sp>
    </p:spTree>
    <p:extLst>
      <p:ext uri="{BB962C8B-B14F-4D97-AF65-F5344CB8AC3E}">
        <p14:creationId xmlns:p14="http://schemas.microsoft.com/office/powerpoint/2010/main" xmlns="" val="293249778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a:bodyPr>
          <a:lstStyle/>
          <a:p>
            <a:r>
              <a:rPr lang="tr-TR" sz="4000" b="1" dirty="0" smtClean="0">
                <a:solidFill>
                  <a:srgbClr val="FF0000"/>
                </a:solidFill>
              </a:rPr>
              <a:t>Teminat</a:t>
            </a:r>
            <a:endParaRPr lang="en-US" sz="4000" b="1" dirty="0">
              <a:solidFill>
                <a:srgbClr val="FF0000"/>
              </a:solidFill>
            </a:endParaRPr>
          </a:p>
        </p:txBody>
      </p:sp>
      <p:sp>
        <p:nvSpPr>
          <p:cNvPr id="6" name="7 Metin kutusu"/>
          <p:cNvSpPr txBox="1">
            <a:spLocks noGrp="1" noChangeArrowheads="1"/>
          </p:cNvSpPr>
          <p:nvPr>
            <p:ph idx="1"/>
          </p:nvPr>
        </p:nvSpPr>
        <p:spPr bwMode="auto">
          <a:xfrm>
            <a:off x="3215680" y="2024290"/>
            <a:ext cx="8064896" cy="23083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lnSpc>
                <a:spcPct val="100000"/>
              </a:lnSpc>
              <a:buNone/>
            </a:pPr>
            <a:r>
              <a:rPr lang="tr-TR" dirty="0" smtClean="0">
                <a:solidFill>
                  <a:srgbClr val="0070C0"/>
                </a:solidFill>
              </a:rPr>
              <a:t>Sigorta sözleşmesi ile güvence altına alınan riskin gerçekleşmesi durumunda, sigorta şirketinin genel şartlar ve poliçe şartları çerçevesinde ödemeyi taahhüt ettiği meblağdır. Tarife ya da ürün bazında poliçede verilmesi zorunlu olunan teminatlara ana teminat, sigorta ettirenin seçebileceklerine ise ek teminat denir.</a:t>
            </a:r>
            <a:endParaRPr lang="tr-TR" dirty="0">
              <a:solidFill>
                <a:srgbClr val="0070C0"/>
              </a:solidFill>
            </a:endParaRPr>
          </a:p>
        </p:txBody>
      </p:sp>
    </p:spTree>
    <p:extLst>
      <p:ext uri="{BB962C8B-B14F-4D97-AF65-F5344CB8AC3E}">
        <p14:creationId xmlns:p14="http://schemas.microsoft.com/office/powerpoint/2010/main" xmlns="" val="324908776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79376" y="3356992"/>
            <a:ext cx="1512168" cy="715963"/>
          </a:xfrm>
        </p:spPr>
        <p:txBody>
          <a:bodyPr>
            <a:normAutofit/>
          </a:bodyPr>
          <a:lstStyle/>
          <a:p>
            <a:r>
              <a:rPr lang="tr-TR" sz="4000" b="1" dirty="0" smtClean="0">
                <a:solidFill>
                  <a:srgbClr val="FF0000"/>
                </a:solidFill>
              </a:rPr>
              <a:t>Prim</a:t>
            </a:r>
            <a:endParaRPr lang="en-US" sz="4000" b="1" dirty="0">
              <a:solidFill>
                <a:srgbClr val="FF0000"/>
              </a:solidFill>
            </a:endParaRPr>
          </a:p>
        </p:txBody>
      </p:sp>
      <p:sp>
        <p:nvSpPr>
          <p:cNvPr id="6" name="7 Metin kutusu"/>
          <p:cNvSpPr txBox="1">
            <a:spLocks noGrp="1" noChangeArrowheads="1"/>
          </p:cNvSpPr>
          <p:nvPr>
            <p:ph idx="1"/>
          </p:nvPr>
        </p:nvSpPr>
        <p:spPr bwMode="auto">
          <a:xfrm>
            <a:off x="3215680" y="2024290"/>
            <a:ext cx="8064896" cy="26776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lnSpc>
                <a:spcPct val="100000"/>
              </a:lnSpc>
              <a:buNone/>
            </a:pPr>
            <a:r>
              <a:rPr lang="tr-TR" dirty="0" smtClean="0">
                <a:solidFill>
                  <a:srgbClr val="0070C0"/>
                </a:solidFill>
              </a:rPr>
              <a:t>Sigorta şirketinin vermiş olduğu teminata karşılık olarak, sigorta ettiren tarafından ödenen parasal değerdir. Sözleşmenin diğer bütün şartları yerine getirilmiş olsa bile </a:t>
            </a:r>
            <a:r>
              <a:rPr lang="tr-TR" smtClean="0">
                <a:solidFill>
                  <a:srgbClr val="0070C0"/>
                </a:solidFill>
              </a:rPr>
              <a:t>primin ödenmemiş </a:t>
            </a:r>
            <a:r>
              <a:rPr lang="tr-TR" dirty="0" smtClean="0">
                <a:solidFill>
                  <a:srgbClr val="0070C0"/>
                </a:solidFill>
              </a:rPr>
              <a:t>olması, pek çok sigorta branşında, sigorta sözleşmesinin yürürlüğe girmesini engelleyen bir durumdur. Genel kural olarak, riskin gerçekleşme olasılığının ya da sigorta bedelinin yükselmesine paralel olarak prim de artar.</a:t>
            </a:r>
            <a:endParaRPr lang="tr-TR" dirty="0">
              <a:solidFill>
                <a:srgbClr val="0070C0"/>
              </a:solidFill>
            </a:endParaRPr>
          </a:p>
        </p:txBody>
      </p:sp>
    </p:spTree>
    <p:extLst>
      <p:ext uri="{BB962C8B-B14F-4D97-AF65-F5344CB8AC3E}">
        <p14:creationId xmlns:p14="http://schemas.microsoft.com/office/powerpoint/2010/main" xmlns="" val="64154542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19336" y="3501008"/>
            <a:ext cx="2232248" cy="715963"/>
          </a:xfrm>
        </p:spPr>
        <p:txBody>
          <a:bodyPr>
            <a:normAutofit fontScale="90000"/>
          </a:bodyPr>
          <a:lstStyle/>
          <a:p>
            <a:r>
              <a:rPr lang="tr-TR" sz="4000" b="1" dirty="0" smtClean="0">
                <a:solidFill>
                  <a:srgbClr val="FF0000"/>
                </a:solidFill>
              </a:rPr>
              <a:t>Genel Şartlar</a:t>
            </a:r>
            <a:endParaRPr lang="en-US" sz="4000" b="1" dirty="0">
              <a:solidFill>
                <a:srgbClr val="FF0000"/>
              </a:solidFill>
            </a:endParaRPr>
          </a:p>
        </p:txBody>
      </p:sp>
      <p:sp>
        <p:nvSpPr>
          <p:cNvPr id="6" name="7 Metin kutusu"/>
          <p:cNvSpPr txBox="1">
            <a:spLocks noGrp="1" noChangeArrowheads="1"/>
          </p:cNvSpPr>
          <p:nvPr>
            <p:ph idx="1"/>
          </p:nvPr>
        </p:nvSpPr>
        <p:spPr bwMode="auto">
          <a:xfrm>
            <a:off x="2711624" y="1464596"/>
            <a:ext cx="8856984" cy="27515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dirty="0" smtClean="0">
                <a:solidFill>
                  <a:srgbClr val="0070C0"/>
                </a:solidFill>
              </a:rPr>
              <a:t>Sigorta sözleşmesinde açıkça yer alan ve teminat kapsamı, istisna edilen haller, hasar süreci, sigortalı ile sigorta şirketinin görev ve yükümlülükleri, anlaşmazlık halinde uygulanabilecek hükümler gibi sigorta ürününün içinde yer aldığı sigorta branşının esaslarını içeren koşullardır. Ülkemiz uygulamasında, genel şartlar sigortacılık sektörünün düzenlenmesi ve denetlenmesinden sorumlu olan kamu otoritesi (Hazine Müsteşarlığı) tarafından hazırlanmaktadır. Sigorta sözleşmesinin tarafları bu şartların aksine hareket edemez.</a:t>
            </a:r>
            <a:endParaRPr lang="tr-TR" dirty="0">
              <a:solidFill>
                <a:srgbClr val="0070C0"/>
              </a:solidFill>
            </a:endParaRPr>
          </a:p>
        </p:txBody>
      </p:sp>
    </p:spTree>
    <p:extLst>
      <p:ext uri="{BB962C8B-B14F-4D97-AF65-F5344CB8AC3E}">
        <p14:creationId xmlns:p14="http://schemas.microsoft.com/office/powerpoint/2010/main" xmlns="" val="183862218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19336" y="3501008"/>
            <a:ext cx="2160240" cy="715963"/>
          </a:xfrm>
        </p:spPr>
        <p:txBody>
          <a:bodyPr>
            <a:normAutofit fontScale="90000"/>
          </a:bodyPr>
          <a:lstStyle/>
          <a:p>
            <a:r>
              <a:rPr lang="tr-TR" sz="4000" b="1" dirty="0" smtClean="0">
                <a:solidFill>
                  <a:srgbClr val="FF0000"/>
                </a:solidFill>
              </a:rPr>
              <a:t>Sigorta Sözleşmesi</a:t>
            </a:r>
            <a:endParaRPr lang="en-US" sz="4000" b="1" dirty="0">
              <a:solidFill>
                <a:srgbClr val="FF0000"/>
              </a:solidFill>
            </a:endParaRPr>
          </a:p>
        </p:txBody>
      </p:sp>
      <p:sp>
        <p:nvSpPr>
          <p:cNvPr id="6" name="7 Metin kutusu"/>
          <p:cNvSpPr txBox="1">
            <a:spLocks noGrp="1" noChangeArrowheads="1"/>
          </p:cNvSpPr>
          <p:nvPr>
            <p:ph idx="1"/>
          </p:nvPr>
        </p:nvSpPr>
        <p:spPr bwMode="auto">
          <a:xfrm>
            <a:off x="2855640" y="1676539"/>
            <a:ext cx="8856984" cy="25473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dirty="0">
                <a:solidFill>
                  <a:srgbClr val="0070C0"/>
                </a:solidFill>
              </a:rPr>
              <a:t>Sigorta sözleşmesi, sigortacının bir prim karşılığında diğer bir kimsenin para ile ölçülebilir bir menfaatine zarar verecek bir rizikonun meydana gelmesi halinde tazminat ödemeyi yahut bir veya birkaç kimsenin hayat müddetleri sebebiyle veya hayatlarında meydana gelen belli bir takım olaylar dolayısıyla para ödemeyi veya başka edalarda bulunmayı üstlendiği bir sözleşmedir.</a:t>
            </a:r>
          </a:p>
          <a:p>
            <a:pPr marL="0" indent="0" algn="just">
              <a:buNone/>
              <a:defRPr/>
            </a:pPr>
            <a:endParaRPr lang="tr-TR" b="1" dirty="0">
              <a:solidFill>
                <a:srgbClr val="0070C0"/>
              </a:solidFill>
            </a:endParaRPr>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19336" y="3501008"/>
            <a:ext cx="2232248" cy="715963"/>
          </a:xfrm>
        </p:spPr>
        <p:txBody>
          <a:bodyPr>
            <a:normAutofit fontScale="90000"/>
          </a:bodyPr>
          <a:lstStyle/>
          <a:p>
            <a:r>
              <a:rPr lang="tr-TR" sz="4000" b="1" smtClean="0">
                <a:solidFill>
                  <a:srgbClr val="FF0000"/>
                </a:solidFill>
              </a:rPr>
              <a:t>Özel Şartlar</a:t>
            </a:r>
            <a:endParaRPr lang="en-US" sz="4000" b="1" dirty="0">
              <a:solidFill>
                <a:srgbClr val="FF0000"/>
              </a:solidFill>
            </a:endParaRPr>
          </a:p>
        </p:txBody>
      </p:sp>
      <p:sp>
        <p:nvSpPr>
          <p:cNvPr id="6" name="7 Metin kutusu"/>
          <p:cNvSpPr txBox="1">
            <a:spLocks noGrp="1" noChangeArrowheads="1"/>
          </p:cNvSpPr>
          <p:nvPr>
            <p:ph idx="1"/>
          </p:nvPr>
        </p:nvSpPr>
        <p:spPr bwMode="auto">
          <a:xfrm>
            <a:off x="2711624" y="1124744"/>
            <a:ext cx="8856984" cy="408111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dirty="0" smtClean="0">
                <a:solidFill>
                  <a:srgbClr val="0070C0"/>
                </a:solidFill>
              </a:rPr>
              <a:t>Genel şartlar, adı üzerinde genel durumlara açıklık getirmek üzere hazırlandığından dolayı, kimi sigorta ürünlerine ilişkin olarak sigorta şirketleri bir takım özel koşullardan bahsetmek zorunluluğu hissedebilmektedir. Bu gibi durumlarda hazırlanan ve sigorta şirketlerinin ürünlerinin detaylı koşullarını içeren şartlara özel şartlar denilmektedir. Bir diğer deyişle, özel şartlar, genel şartlara aykırı olmamak kaydıyla, teminatın genişletilmesi, daraltılması gibi konuları düzenleyen koşullardır. Özel şartlar ile sigorta sözleşmesinin sınırlarını genişleten ya da daraltan koşullar eklenerek tarafların isteklerine ve ihtiyaçlarına göre sözleşmenin esnekliği artırılmış olur. Ancak, özel şartlarda genel şartların ve diğer yasal düzenlemelerin aksine hükümler yer almaz.</a:t>
            </a:r>
            <a:endParaRPr lang="tr-TR" dirty="0">
              <a:solidFill>
                <a:srgbClr val="0070C0"/>
              </a:solidFill>
            </a:endParaRPr>
          </a:p>
        </p:txBody>
      </p:sp>
    </p:spTree>
    <p:extLst>
      <p:ext uri="{BB962C8B-B14F-4D97-AF65-F5344CB8AC3E}">
        <p14:creationId xmlns:p14="http://schemas.microsoft.com/office/powerpoint/2010/main" xmlns="" val="286344908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a:bodyPr>
          <a:lstStyle/>
          <a:p>
            <a:r>
              <a:rPr lang="tr-TR" sz="4000" b="1" dirty="0" err="1" smtClean="0">
                <a:solidFill>
                  <a:srgbClr val="FF0000"/>
                </a:solidFill>
              </a:rPr>
              <a:t>Kloz</a:t>
            </a:r>
            <a:endParaRPr lang="en-US" sz="4000" b="1" dirty="0">
              <a:solidFill>
                <a:srgbClr val="FF0000"/>
              </a:solidFill>
            </a:endParaRPr>
          </a:p>
        </p:txBody>
      </p:sp>
      <p:sp>
        <p:nvSpPr>
          <p:cNvPr id="6" name="7 Metin kutusu"/>
          <p:cNvSpPr txBox="1">
            <a:spLocks noGrp="1" noChangeArrowheads="1"/>
          </p:cNvSpPr>
          <p:nvPr>
            <p:ph idx="1"/>
          </p:nvPr>
        </p:nvSpPr>
        <p:spPr bwMode="auto">
          <a:xfrm>
            <a:off x="3215680" y="2024290"/>
            <a:ext cx="8064896"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lnSpc>
                <a:spcPct val="100000"/>
              </a:lnSpc>
              <a:buNone/>
            </a:pPr>
            <a:r>
              <a:rPr lang="tr-TR" dirty="0" smtClean="0">
                <a:solidFill>
                  <a:srgbClr val="0070C0"/>
                </a:solidFill>
              </a:rPr>
              <a:t>Sigorta sözleşmesine ekli olan özel şartlar olup, sözleşme sınırlarını düzenler.</a:t>
            </a:r>
            <a:endParaRPr lang="tr-TR" dirty="0">
              <a:solidFill>
                <a:srgbClr val="0070C0"/>
              </a:solidFill>
            </a:endParaRPr>
          </a:p>
        </p:txBody>
      </p:sp>
    </p:spTree>
    <p:extLst>
      <p:ext uri="{BB962C8B-B14F-4D97-AF65-F5344CB8AC3E}">
        <p14:creationId xmlns:p14="http://schemas.microsoft.com/office/powerpoint/2010/main" xmlns="" val="3280986137"/>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Paket Poliçe</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2128874"/>
            <a:ext cx="8064896" cy="12003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lnSpc>
                <a:spcPct val="100000"/>
              </a:lnSpc>
              <a:buNone/>
            </a:pPr>
            <a:r>
              <a:rPr lang="tr-TR" dirty="0" smtClean="0">
                <a:solidFill>
                  <a:srgbClr val="0070C0"/>
                </a:solidFill>
              </a:rPr>
              <a:t>Birden çok teminatı bir arada sunan sigorta sözleşmesidir. Örneğin; kasko teminatına ferdi kaza ve ihtiyari mali mesuliyet teminatları eklenirse bir paket poliçe oluşturulmuş olur.</a:t>
            </a:r>
            <a:endParaRPr lang="tr-TR" dirty="0">
              <a:solidFill>
                <a:srgbClr val="0070C0"/>
              </a:solidFill>
            </a:endParaRPr>
          </a:p>
        </p:txBody>
      </p:sp>
    </p:spTree>
    <p:extLst>
      <p:ext uri="{BB962C8B-B14F-4D97-AF65-F5344CB8AC3E}">
        <p14:creationId xmlns:p14="http://schemas.microsoft.com/office/powerpoint/2010/main" xmlns="" val="71343765"/>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0" y="3493419"/>
            <a:ext cx="3503712" cy="715963"/>
          </a:xfrm>
        </p:spPr>
        <p:txBody>
          <a:bodyPr>
            <a:normAutofit fontScale="90000"/>
          </a:bodyPr>
          <a:lstStyle/>
          <a:p>
            <a:r>
              <a:rPr lang="tr-TR" sz="4000" b="1" dirty="0" err="1" smtClean="0">
                <a:solidFill>
                  <a:srgbClr val="FF0000"/>
                </a:solidFill>
              </a:rPr>
              <a:t>Sigortalanabilirlik</a:t>
            </a:r>
            <a:r>
              <a:rPr lang="tr-TR" sz="4000" b="1" dirty="0" smtClean="0">
                <a:solidFill>
                  <a:srgbClr val="FF0000"/>
                </a:solidFill>
              </a:rPr>
              <a:t> Özellikleri</a:t>
            </a:r>
            <a:endParaRPr lang="en-US" sz="4000" b="1" dirty="0">
              <a:solidFill>
                <a:srgbClr val="FF0000"/>
              </a:solidFill>
            </a:endParaRPr>
          </a:p>
        </p:txBody>
      </p:sp>
      <p:sp>
        <p:nvSpPr>
          <p:cNvPr id="6" name="7 Metin kutusu"/>
          <p:cNvSpPr txBox="1">
            <a:spLocks noGrp="1" noChangeArrowheads="1"/>
          </p:cNvSpPr>
          <p:nvPr>
            <p:ph idx="1"/>
          </p:nvPr>
        </p:nvSpPr>
        <p:spPr bwMode="auto">
          <a:xfrm>
            <a:off x="3503712" y="1988840"/>
            <a:ext cx="8640960" cy="37251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buNone/>
            </a:pPr>
            <a:r>
              <a:rPr lang="tr-TR" b="1" i="1" dirty="0">
                <a:solidFill>
                  <a:srgbClr val="FF0000"/>
                </a:solidFill>
              </a:rPr>
              <a:t>1. Homojenlik</a:t>
            </a:r>
            <a:endParaRPr lang="tr-TR" dirty="0">
              <a:solidFill>
                <a:srgbClr val="FF0000"/>
              </a:solidFill>
            </a:endParaRPr>
          </a:p>
          <a:p>
            <a:pPr algn="just">
              <a:buNone/>
            </a:pPr>
            <a:r>
              <a:rPr lang="tr-TR" dirty="0"/>
              <a:t>	</a:t>
            </a:r>
            <a:r>
              <a:rPr lang="tr-TR" dirty="0">
                <a:solidFill>
                  <a:srgbClr val="0070C0"/>
                </a:solidFill>
              </a:rPr>
              <a:t>Sigorta konusu olacak risk, homojen (benzer) şekilde gruplanabilecek bir yapıda olmalıdır. Farklı riskleri bir araya getirerek sigorta aracılığıyla  bir risk havuzu meydana getirilemez.</a:t>
            </a:r>
          </a:p>
          <a:p>
            <a:pPr algn="just">
              <a:buNone/>
            </a:pPr>
            <a:endParaRPr lang="tr-TR" dirty="0"/>
          </a:p>
          <a:p>
            <a:pPr marL="0" indent="0">
              <a:buNone/>
            </a:pPr>
            <a:r>
              <a:rPr lang="tr-TR" b="1" i="1" dirty="0">
                <a:solidFill>
                  <a:srgbClr val="FF0000"/>
                </a:solidFill>
              </a:rPr>
              <a:t>2. Büyük Sayılar Kanunu</a:t>
            </a:r>
            <a:endParaRPr lang="tr-TR" dirty="0">
              <a:solidFill>
                <a:srgbClr val="FF0000"/>
              </a:solidFill>
            </a:endParaRPr>
          </a:p>
          <a:p>
            <a:pPr indent="-41275" algn="just">
              <a:buNone/>
              <a:tabLst>
                <a:tab pos="261938" algn="l"/>
              </a:tabLst>
            </a:pPr>
            <a:r>
              <a:rPr lang="tr-TR" dirty="0">
                <a:solidFill>
                  <a:srgbClr val="0070C0"/>
                </a:solidFill>
              </a:rPr>
              <a:t>Bir rastlantısal değişkenin uzun vadedeki değişmezliğini açıklayan bir olasılık teoremidir.</a:t>
            </a:r>
          </a:p>
          <a:p>
            <a:pPr algn="just">
              <a:buNone/>
            </a:pPr>
            <a:endParaRPr lang="tr-TR" dirty="0"/>
          </a:p>
        </p:txBody>
      </p:sp>
    </p:spTree>
    <p:extLst>
      <p:ext uri="{BB962C8B-B14F-4D97-AF65-F5344CB8AC3E}">
        <p14:creationId xmlns:p14="http://schemas.microsoft.com/office/powerpoint/2010/main" xmlns="" val="3826504632"/>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8930" y="3363117"/>
            <a:ext cx="3268757" cy="715963"/>
          </a:xfrm>
        </p:spPr>
        <p:txBody>
          <a:bodyPr>
            <a:normAutofit fontScale="90000"/>
          </a:bodyPr>
          <a:lstStyle/>
          <a:p>
            <a:r>
              <a:rPr lang="tr-TR" sz="4000" b="1" dirty="0" err="1" smtClean="0">
                <a:solidFill>
                  <a:srgbClr val="FF0000"/>
                </a:solidFill>
              </a:rPr>
              <a:t>Sigortalanabilirlik</a:t>
            </a:r>
            <a:r>
              <a:rPr lang="tr-TR" sz="4000" b="1" dirty="0" smtClean="0">
                <a:solidFill>
                  <a:srgbClr val="FF0000"/>
                </a:solidFill>
              </a:rPr>
              <a:t> Özellikleri</a:t>
            </a:r>
            <a:endParaRPr lang="en-US" sz="4000" b="1" dirty="0">
              <a:solidFill>
                <a:srgbClr val="FF0000"/>
              </a:solidFill>
            </a:endParaRPr>
          </a:p>
        </p:txBody>
      </p:sp>
      <p:sp>
        <p:nvSpPr>
          <p:cNvPr id="6" name="7 Metin kutusu"/>
          <p:cNvSpPr txBox="1">
            <a:spLocks noGrp="1" noChangeArrowheads="1"/>
          </p:cNvSpPr>
          <p:nvPr>
            <p:ph idx="1"/>
          </p:nvPr>
        </p:nvSpPr>
        <p:spPr bwMode="auto">
          <a:xfrm>
            <a:off x="3575720" y="835181"/>
            <a:ext cx="8064896" cy="57718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buNone/>
            </a:pPr>
            <a:r>
              <a:rPr lang="tr-TR" b="1" i="1" dirty="0">
                <a:solidFill>
                  <a:srgbClr val="FF0000"/>
                </a:solidFill>
              </a:rPr>
              <a:t>3. Ölçülebilir Risk</a:t>
            </a:r>
            <a:endParaRPr lang="tr-TR" dirty="0">
              <a:solidFill>
                <a:srgbClr val="FF0000"/>
              </a:solidFill>
            </a:endParaRPr>
          </a:p>
          <a:p>
            <a:pPr algn="just">
              <a:buNone/>
            </a:pPr>
            <a:r>
              <a:rPr lang="tr-TR" dirty="0"/>
              <a:t>	</a:t>
            </a:r>
            <a:r>
              <a:rPr lang="tr-TR" dirty="0">
                <a:solidFill>
                  <a:srgbClr val="0070C0"/>
                </a:solidFill>
              </a:rPr>
              <a:t>Sigorta sözleşmesine konu olacak risk, istatistiki olarak ölçülebilir olmalıdır</a:t>
            </a:r>
            <a:r>
              <a:rPr lang="tr-TR" dirty="0" smtClean="0">
                <a:solidFill>
                  <a:srgbClr val="0070C0"/>
                </a:solidFill>
              </a:rPr>
              <a:t>.</a:t>
            </a:r>
          </a:p>
          <a:p>
            <a:pPr algn="just">
              <a:buNone/>
            </a:pPr>
            <a:endParaRPr lang="tr-TR" dirty="0">
              <a:solidFill>
                <a:srgbClr val="0070C0"/>
              </a:solidFill>
            </a:endParaRPr>
          </a:p>
          <a:p>
            <a:pPr marL="0" indent="0">
              <a:buNone/>
            </a:pPr>
            <a:r>
              <a:rPr lang="tr-TR" b="1" i="1" dirty="0">
                <a:solidFill>
                  <a:srgbClr val="FF0000"/>
                </a:solidFill>
              </a:rPr>
              <a:t>4. Kazaen Hasar</a:t>
            </a:r>
            <a:endParaRPr lang="tr-TR" dirty="0">
              <a:solidFill>
                <a:srgbClr val="FF0000"/>
              </a:solidFill>
            </a:endParaRPr>
          </a:p>
          <a:p>
            <a:pPr indent="-41275" algn="just">
              <a:buNone/>
            </a:pPr>
            <a:r>
              <a:rPr lang="tr-TR" dirty="0">
                <a:solidFill>
                  <a:srgbClr val="0070C0"/>
                </a:solidFill>
              </a:rPr>
              <a:t>Hasar, kaza sonucu gerçekleşmeli yani tesadüfe dayanıyor olmalı ya da en azından kasıtlı olsa dahi sigortalının ya da sigorta kapsamında hak sahibi olacak kişinin (</a:t>
            </a:r>
            <a:r>
              <a:rPr lang="tr-TR" dirty="0" err="1">
                <a:solidFill>
                  <a:srgbClr val="0070C0"/>
                </a:solidFill>
              </a:rPr>
              <a:t>lehdarın</a:t>
            </a:r>
            <a:r>
              <a:rPr lang="tr-TR" dirty="0">
                <a:solidFill>
                  <a:srgbClr val="0070C0"/>
                </a:solidFill>
              </a:rPr>
              <a:t>) kontrolü dışında olmalıdır</a:t>
            </a:r>
            <a:r>
              <a:rPr lang="tr-TR" dirty="0" smtClean="0">
                <a:solidFill>
                  <a:srgbClr val="0070C0"/>
                </a:solidFill>
              </a:rPr>
              <a:t>.</a:t>
            </a:r>
          </a:p>
          <a:p>
            <a:pPr indent="-41275" algn="just">
              <a:buNone/>
            </a:pPr>
            <a:endParaRPr lang="tr-TR" dirty="0">
              <a:solidFill>
                <a:srgbClr val="0070C0"/>
              </a:solidFill>
            </a:endParaRPr>
          </a:p>
          <a:p>
            <a:pPr marL="0" indent="0">
              <a:buNone/>
            </a:pPr>
            <a:r>
              <a:rPr lang="tr-TR" b="1" i="1" dirty="0">
                <a:solidFill>
                  <a:srgbClr val="FF0000"/>
                </a:solidFill>
              </a:rPr>
              <a:t>5. Hesaplanabilir Hasar</a:t>
            </a:r>
            <a:endParaRPr lang="tr-TR" dirty="0">
              <a:solidFill>
                <a:srgbClr val="FF0000"/>
              </a:solidFill>
            </a:endParaRPr>
          </a:p>
          <a:p>
            <a:pPr indent="-41275" algn="just">
              <a:buNone/>
            </a:pPr>
            <a:r>
              <a:rPr lang="tr-TR" dirty="0">
                <a:solidFill>
                  <a:srgbClr val="0070C0"/>
                </a:solidFill>
              </a:rPr>
              <a:t>Hasar sonucu meydana gelen kayıp maddi olarak hesaplanabilir olmalıdır.</a:t>
            </a:r>
          </a:p>
          <a:p>
            <a:pPr algn="just">
              <a:buNone/>
            </a:pPr>
            <a:endParaRPr lang="tr-TR" dirty="0"/>
          </a:p>
        </p:txBody>
      </p:sp>
    </p:spTree>
    <p:extLst>
      <p:ext uri="{BB962C8B-B14F-4D97-AF65-F5344CB8AC3E}">
        <p14:creationId xmlns:p14="http://schemas.microsoft.com/office/powerpoint/2010/main" xmlns="" val="178439271"/>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0" y="3363117"/>
            <a:ext cx="3287688" cy="715963"/>
          </a:xfrm>
        </p:spPr>
        <p:txBody>
          <a:bodyPr>
            <a:normAutofit fontScale="90000"/>
          </a:bodyPr>
          <a:lstStyle/>
          <a:p>
            <a:r>
              <a:rPr lang="tr-TR" sz="4000" b="1" dirty="0" err="1" smtClean="0">
                <a:solidFill>
                  <a:srgbClr val="FF0000"/>
                </a:solidFill>
              </a:rPr>
              <a:t>Sigortalanabilirlik</a:t>
            </a:r>
            <a:r>
              <a:rPr lang="tr-TR" sz="4000" b="1" dirty="0" smtClean="0">
                <a:solidFill>
                  <a:srgbClr val="FF0000"/>
                </a:solidFill>
              </a:rPr>
              <a:t> Özellikleri</a:t>
            </a:r>
            <a:endParaRPr lang="en-US" sz="4000" b="1" dirty="0">
              <a:solidFill>
                <a:srgbClr val="FF0000"/>
              </a:solidFill>
            </a:endParaRPr>
          </a:p>
        </p:txBody>
      </p:sp>
      <p:sp>
        <p:nvSpPr>
          <p:cNvPr id="6" name="7 Metin kutusu"/>
          <p:cNvSpPr txBox="1">
            <a:spLocks noGrp="1" noChangeArrowheads="1"/>
          </p:cNvSpPr>
          <p:nvPr>
            <p:ph idx="1"/>
          </p:nvPr>
        </p:nvSpPr>
        <p:spPr bwMode="auto">
          <a:xfrm>
            <a:off x="3791744" y="835181"/>
            <a:ext cx="8064896" cy="57718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buNone/>
            </a:pPr>
            <a:r>
              <a:rPr lang="tr-TR" b="1" i="1" dirty="0">
                <a:solidFill>
                  <a:srgbClr val="FF0000"/>
                </a:solidFill>
              </a:rPr>
              <a:t>6. Tanımlanabilir Hasar</a:t>
            </a:r>
            <a:endParaRPr lang="tr-TR" dirty="0">
              <a:solidFill>
                <a:srgbClr val="FF0000"/>
              </a:solidFill>
            </a:endParaRPr>
          </a:p>
          <a:p>
            <a:pPr algn="just">
              <a:buNone/>
            </a:pPr>
            <a:r>
              <a:rPr lang="tr-TR" dirty="0"/>
              <a:t>	</a:t>
            </a:r>
            <a:r>
              <a:rPr lang="tr-TR" dirty="0">
                <a:solidFill>
                  <a:srgbClr val="0070C0"/>
                </a:solidFill>
              </a:rPr>
              <a:t>Hasarın </a:t>
            </a:r>
            <a:r>
              <a:rPr lang="tr-TR" dirty="0" err="1">
                <a:solidFill>
                  <a:srgbClr val="0070C0"/>
                </a:solidFill>
              </a:rPr>
              <a:t>hesaplanabilirliği</a:t>
            </a:r>
            <a:r>
              <a:rPr lang="tr-TR" dirty="0">
                <a:solidFill>
                  <a:srgbClr val="0070C0"/>
                </a:solidFill>
              </a:rPr>
              <a:t> ile ilişkilendirilebilecek bu özelliğe göre, hasarın meydana geldiği zaman, yer ve hasara neden olan olay tanımlanabilir nitelikte olmalıdır</a:t>
            </a:r>
            <a:r>
              <a:rPr lang="tr-TR" dirty="0" smtClean="0">
                <a:solidFill>
                  <a:srgbClr val="0070C0"/>
                </a:solidFill>
              </a:rPr>
              <a:t>.</a:t>
            </a:r>
          </a:p>
          <a:p>
            <a:pPr algn="just">
              <a:buNone/>
            </a:pPr>
            <a:endParaRPr lang="tr-TR" dirty="0">
              <a:solidFill>
                <a:srgbClr val="0070C0"/>
              </a:solidFill>
            </a:endParaRPr>
          </a:p>
          <a:p>
            <a:pPr marL="0" indent="0">
              <a:buNone/>
            </a:pPr>
            <a:r>
              <a:rPr lang="tr-TR" b="1" i="1" dirty="0">
                <a:solidFill>
                  <a:srgbClr val="FF0000"/>
                </a:solidFill>
              </a:rPr>
              <a:t>7. Yeterince Büyük Hasar</a:t>
            </a:r>
            <a:endParaRPr lang="tr-TR" dirty="0">
              <a:solidFill>
                <a:srgbClr val="FF0000"/>
              </a:solidFill>
            </a:endParaRPr>
          </a:p>
          <a:p>
            <a:pPr indent="-41275" algn="just">
              <a:buNone/>
            </a:pPr>
            <a:r>
              <a:rPr lang="tr-TR" dirty="0">
                <a:solidFill>
                  <a:srgbClr val="0070C0"/>
                </a:solidFill>
              </a:rPr>
              <a:t>Eğer meydana gelecek hasar parasal olarak son derece küçük miktarlarda ise bu hasarla ilgili risk sigortalanamaz</a:t>
            </a:r>
            <a:r>
              <a:rPr lang="tr-TR" dirty="0" smtClean="0">
                <a:solidFill>
                  <a:srgbClr val="0070C0"/>
                </a:solidFill>
              </a:rPr>
              <a:t>.</a:t>
            </a:r>
          </a:p>
          <a:p>
            <a:pPr indent="-41275" algn="just">
              <a:buNone/>
            </a:pPr>
            <a:endParaRPr lang="tr-TR" dirty="0">
              <a:solidFill>
                <a:srgbClr val="0070C0"/>
              </a:solidFill>
            </a:endParaRPr>
          </a:p>
          <a:p>
            <a:pPr marL="0" indent="0">
              <a:buNone/>
            </a:pPr>
            <a:r>
              <a:rPr lang="tr-TR" b="1" i="1" dirty="0">
                <a:solidFill>
                  <a:srgbClr val="FF0000"/>
                </a:solidFill>
              </a:rPr>
              <a:t>8. Ödenebilir Prim</a:t>
            </a:r>
            <a:endParaRPr lang="tr-TR" dirty="0">
              <a:solidFill>
                <a:srgbClr val="FF0000"/>
              </a:solidFill>
            </a:endParaRPr>
          </a:p>
          <a:p>
            <a:pPr indent="-41275" algn="just">
              <a:buNone/>
            </a:pPr>
            <a:r>
              <a:rPr lang="tr-TR" dirty="0">
                <a:solidFill>
                  <a:srgbClr val="0070C0"/>
                </a:solidFill>
              </a:rPr>
              <a:t>Hasarın gerçekleşme olasılığı ve parasal değeri yüksek olduğunda, prim de yüksek olur. Bu durumda sigorta satın alacak kişi bulunamayabilir.</a:t>
            </a:r>
          </a:p>
          <a:p>
            <a:pPr algn="just">
              <a:buNone/>
            </a:pPr>
            <a:endParaRPr lang="tr-TR" dirty="0"/>
          </a:p>
        </p:txBody>
      </p:sp>
    </p:spTree>
    <p:extLst>
      <p:ext uri="{BB962C8B-B14F-4D97-AF65-F5344CB8AC3E}">
        <p14:creationId xmlns:p14="http://schemas.microsoft.com/office/powerpoint/2010/main" xmlns="" val="1778592745"/>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19336" y="3501008"/>
            <a:ext cx="2160240" cy="715963"/>
          </a:xfrm>
        </p:spPr>
        <p:txBody>
          <a:bodyPr>
            <a:normAutofit fontScale="90000"/>
          </a:bodyPr>
          <a:lstStyle/>
          <a:p>
            <a:r>
              <a:rPr lang="tr-TR" sz="4000" b="1" dirty="0" smtClean="0">
                <a:solidFill>
                  <a:srgbClr val="FF0000"/>
                </a:solidFill>
              </a:rPr>
              <a:t>Sigorta Sözleşmesi</a:t>
            </a:r>
            <a:endParaRPr lang="en-US" sz="4000" b="1" dirty="0">
              <a:solidFill>
                <a:srgbClr val="FF0000"/>
              </a:solidFill>
            </a:endParaRPr>
          </a:p>
        </p:txBody>
      </p:sp>
      <p:sp>
        <p:nvSpPr>
          <p:cNvPr id="6" name="7 Metin kutusu"/>
          <p:cNvSpPr txBox="1">
            <a:spLocks noGrp="1" noChangeArrowheads="1"/>
          </p:cNvSpPr>
          <p:nvPr>
            <p:ph idx="1"/>
          </p:nvPr>
        </p:nvSpPr>
        <p:spPr bwMode="auto">
          <a:xfrm>
            <a:off x="2855640" y="1676539"/>
            <a:ext cx="8856984" cy="4646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a:buFont typeface="Wingdings" panose="05000000000000000000" pitchFamily="2" charset="2"/>
              <a:buChar char="ü"/>
              <a:defRPr/>
            </a:pPr>
            <a:r>
              <a:rPr lang="tr-TR" dirty="0">
                <a:solidFill>
                  <a:srgbClr val="0070C0"/>
                </a:solidFill>
              </a:rPr>
              <a:t>Sigortacının, sigorta ettirenin ve varsa sigortadan faydalanacak kimsenin adı ve soyadı veya ticaret unvanı ile ikametgâhları,</a:t>
            </a:r>
          </a:p>
          <a:p>
            <a:pPr algn="just">
              <a:buFont typeface="Wingdings" panose="05000000000000000000" pitchFamily="2" charset="2"/>
              <a:buChar char="ü"/>
              <a:defRPr/>
            </a:pPr>
            <a:r>
              <a:rPr lang="tr-TR" dirty="0" smtClean="0">
                <a:solidFill>
                  <a:srgbClr val="0070C0"/>
                </a:solidFill>
              </a:rPr>
              <a:t>Sigortanın </a:t>
            </a:r>
            <a:r>
              <a:rPr lang="tr-TR" dirty="0">
                <a:solidFill>
                  <a:srgbClr val="0070C0"/>
                </a:solidFill>
              </a:rPr>
              <a:t>konusu,</a:t>
            </a:r>
          </a:p>
          <a:p>
            <a:pPr algn="just">
              <a:buFont typeface="Wingdings" panose="05000000000000000000" pitchFamily="2" charset="2"/>
              <a:buChar char="ü"/>
              <a:defRPr/>
            </a:pPr>
            <a:r>
              <a:rPr lang="tr-TR" dirty="0" smtClean="0">
                <a:solidFill>
                  <a:srgbClr val="0070C0"/>
                </a:solidFill>
              </a:rPr>
              <a:t>Sigorta </a:t>
            </a:r>
            <a:r>
              <a:rPr lang="tr-TR" dirty="0">
                <a:solidFill>
                  <a:srgbClr val="0070C0"/>
                </a:solidFill>
              </a:rPr>
              <a:t>kapsamındaki rizikolar ile teminatın başlayacağı ve sona ereceği an,</a:t>
            </a:r>
          </a:p>
          <a:p>
            <a:pPr algn="just">
              <a:buFont typeface="Wingdings" panose="05000000000000000000" pitchFamily="2" charset="2"/>
              <a:buChar char="ü"/>
              <a:defRPr/>
            </a:pPr>
            <a:r>
              <a:rPr lang="tr-TR" dirty="0" smtClean="0">
                <a:solidFill>
                  <a:srgbClr val="0070C0"/>
                </a:solidFill>
              </a:rPr>
              <a:t>Sigorta </a:t>
            </a:r>
            <a:r>
              <a:rPr lang="tr-TR" dirty="0">
                <a:solidFill>
                  <a:srgbClr val="0070C0"/>
                </a:solidFill>
              </a:rPr>
              <a:t>bedeli,</a:t>
            </a:r>
          </a:p>
          <a:p>
            <a:pPr algn="just">
              <a:buFont typeface="Wingdings" panose="05000000000000000000" pitchFamily="2" charset="2"/>
              <a:buChar char="ü"/>
              <a:defRPr/>
            </a:pPr>
            <a:r>
              <a:rPr lang="tr-TR" dirty="0" smtClean="0">
                <a:solidFill>
                  <a:srgbClr val="0070C0"/>
                </a:solidFill>
              </a:rPr>
              <a:t>Sigorta </a:t>
            </a:r>
            <a:r>
              <a:rPr lang="tr-TR" dirty="0">
                <a:solidFill>
                  <a:srgbClr val="0070C0"/>
                </a:solidFill>
              </a:rPr>
              <a:t>priminin tutarı ile ödeme zamanı ve yeri,</a:t>
            </a:r>
          </a:p>
          <a:p>
            <a:pPr algn="just">
              <a:buFont typeface="Wingdings" panose="05000000000000000000" pitchFamily="2" charset="2"/>
              <a:buChar char="ü"/>
              <a:defRPr/>
            </a:pPr>
            <a:r>
              <a:rPr lang="tr-TR" dirty="0" smtClean="0">
                <a:solidFill>
                  <a:srgbClr val="0070C0"/>
                </a:solidFill>
              </a:rPr>
              <a:t>Sigorta </a:t>
            </a:r>
            <a:r>
              <a:rPr lang="tr-TR" dirty="0">
                <a:solidFill>
                  <a:srgbClr val="0070C0"/>
                </a:solidFill>
              </a:rPr>
              <a:t>teminatı kapsamındaki rizikoların gerçek niteliklerini tamamen tayin eden tüm haller,</a:t>
            </a:r>
          </a:p>
          <a:p>
            <a:pPr algn="just">
              <a:buFont typeface="Wingdings" panose="05000000000000000000" pitchFamily="2" charset="2"/>
              <a:buChar char="ü"/>
              <a:defRPr/>
            </a:pPr>
            <a:r>
              <a:rPr lang="tr-TR" dirty="0" smtClean="0">
                <a:solidFill>
                  <a:srgbClr val="0070C0"/>
                </a:solidFill>
              </a:rPr>
              <a:t>Poliçenin </a:t>
            </a:r>
            <a:r>
              <a:rPr lang="tr-TR" dirty="0">
                <a:solidFill>
                  <a:srgbClr val="0070C0"/>
                </a:solidFill>
              </a:rPr>
              <a:t>düzenlenme tarihi.</a:t>
            </a:r>
          </a:p>
          <a:p>
            <a:pPr marL="0" indent="0" algn="just">
              <a:buNone/>
              <a:defRPr/>
            </a:pPr>
            <a:endParaRPr lang="tr-TR" b="1" dirty="0">
              <a:solidFill>
                <a:srgbClr val="0070C0"/>
              </a:solidFill>
            </a:endParaRPr>
          </a:p>
        </p:txBody>
      </p:sp>
      <p:sp>
        <p:nvSpPr>
          <p:cNvPr id="4" name="Rectangle 1026"/>
          <p:cNvSpPr>
            <a:spLocks noChangeArrowheads="1"/>
          </p:cNvSpPr>
          <p:nvPr/>
        </p:nvSpPr>
        <p:spPr bwMode="auto">
          <a:xfrm>
            <a:off x="2639616" y="476672"/>
            <a:ext cx="8305800" cy="954107"/>
          </a:xfrm>
          <a:prstGeom prst="rect">
            <a:avLst/>
          </a:prstGeom>
          <a:noFill/>
          <a:ln w="38100">
            <a:noFill/>
            <a:miter lim="800000"/>
            <a:headEnd/>
            <a:tailEnd/>
          </a:ln>
        </p:spPr>
        <p:txBody>
          <a:bodyPr>
            <a:spAutoFit/>
          </a:bodyPr>
          <a:lstStyle/>
          <a:p>
            <a:pPr algn="ctr"/>
            <a:r>
              <a:rPr lang="tr-TR" sz="2800" b="1" dirty="0">
                <a:solidFill>
                  <a:srgbClr val="FF0000"/>
                </a:solidFill>
              </a:rPr>
              <a:t>Sigorta Poliçesinin Üzerinde Bulunması Gereken Bilgiler</a:t>
            </a:r>
          </a:p>
        </p:txBody>
      </p:sp>
    </p:spTree>
    <p:extLst>
      <p:ext uri="{BB962C8B-B14F-4D97-AF65-F5344CB8AC3E}">
        <p14:creationId xmlns:p14="http://schemas.microsoft.com/office/powerpoint/2010/main" xmlns="" val="2692049852"/>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19336" y="3501008"/>
            <a:ext cx="2160240" cy="715963"/>
          </a:xfrm>
        </p:spPr>
        <p:txBody>
          <a:bodyPr>
            <a:normAutofit fontScale="90000"/>
          </a:bodyPr>
          <a:lstStyle/>
          <a:p>
            <a:r>
              <a:rPr lang="tr-TR" sz="4000" b="1" dirty="0" smtClean="0">
                <a:solidFill>
                  <a:srgbClr val="FF0000"/>
                </a:solidFill>
              </a:rPr>
              <a:t>Sigorta Sözleşmesi</a:t>
            </a:r>
            <a:endParaRPr lang="en-US" sz="4000" b="1" dirty="0">
              <a:solidFill>
                <a:srgbClr val="FF0000"/>
              </a:solidFill>
            </a:endParaRPr>
          </a:p>
        </p:txBody>
      </p:sp>
      <p:sp>
        <p:nvSpPr>
          <p:cNvPr id="6" name="7 Metin kutusu"/>
          <p:cNvSpPr txBox="1">
            <a:spLocks noGrp="1" noChangeArrowheads="1"/>
          </p:cNvSpPr>
          <p:nvPr>
            <p:ph idx="1"/>
          </p:nvPr>
        </p:nvSpPr>
        <p:spPr bwMode="auto">
          <a:xfrm>
            <a:off x="2855640" y="1676539"/>
            <a:ext cx="8856984" cy="31362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dirty="0">
                <a:solidFill>
                  <a:srgbClr val="0070C0"/>
                </a:solidFill>
              </a:rPr>
              <a:t>Bir sözleşmenin kurulabilmesi için en az iki tarafa ihtiyaç vardır. Buna göre sigorta sözleşmesi de en az iki tarafın bir araya gelmesi ile kurulabilir. Bu taraflardan birisi </a:t>
            </a:r>
            <a:r>
              <a:rPr lang="tr-TR" dirty="0">
                <a:solidFill>
                  <a:srgbClr val="FF0000"/>
                </a:solidFill>
              </a:rPr>
              <a:t>sigortacı</a:t>
            </a:r>
            <a:r>
              <a:rPr lang="tr-TR" dirty="0">
                <a:solidFill>
                  <a:srgbClr val="0070C0"/>
                </a:solidFill>
              </a:rPr>
              <a:t>, diğeri ise </a:t>
            </a:r>
            <a:r>
              <a:rPr lang="tr-TR" dirty="0">
                <a:solidFill>
                  <a:srgbClr val="FF0000"/>
                </a:solidFill>
              </a:rPr>
              <a:t>sigortalı</a:t>
            </a:r>
            <a:r>
              <a:rPr lang="tr-TR" dirty="0">
                <a:solidFill>
                  <a:srgbClr val="0070C0"/>
                </a:solidFill>
              </a:rPr>
              <a:t>dır</a:t>
            </a:r>
            <a:r>
              <a:rPr lang="tr-TR" dirty="0" smtClean="0">
                <a:solidFill>
                  <a:srgbClr val="0070C0"/>
                </a:solidFill>
              </a:rPr>
              <a:t>.</a:t>
            </a:r>
          </a:p>
          <a:p>
            <a:pPr marL="0" indent="0" algn="just">
              <a:buNone/>
              <a:defRPr/>
            </a:pPr>
            <a:endParaRPr lang="tr-TR" dirty="0">
              <a:solidFill>
                <a:srgbClr val="0070C0"/>
              </a:solidFill>
            </a:endParaRPr>
          </a:p>
          <a:p>
            <a:pPr marL="0" indent="0" algn="just">
              <a:buNone/>
              <a:defRPr/>
            </a:pPr>
            <a:r>
              <a:rPr lang="tr-TR" dirty="0">
                <a:solidFill>
                  <a:srgbClr val="0070C0"/>
                </a:solidFill>
              </a:rPr>
              <a:t> </a:t>
            </a:r>
            <a:r>
              <a:rPr lang="tr-TR" dirty="0" err="1">
                <a:solidFill>
                  <a:srgbClr val="0070C0"/>
                </a:solidFill>
              </a:rPr>
              <a:t>T.T.K’da</a:t>
            </a:r>
            <a:r>
              <a:rPr lang="tr-TR" dirty="0">
                <a:solidFill>
                  <a:srgbClr val="0070C0"/>
                </a:solidFill>
              </a:rPr>
              <a:t> “Sigortacı” ifadesi </a:t>
            </a:r>
            <a:r>
              <a:rPr lang="tr-TR" dirty="0" smtClean="0">
                <a:solidFill>
                  <a:srgbClr val="0070C0"/>
                </a:solidFill>
              </a:rPr>
              <a:t>açıkça </a:t>
            </a:r>
            <a:r>
              <a:rPr lang="tr-TR" dirty="0">
                <a:solidFill>
                  <a:srgbClr val="0070C0"/>
                </a:solidFill>
              </a:rPr>
              <a:t>kullanılmış buna karşın sözleşmenin diğer tarafından “bir kimse” veya “birkaç kimse” olarak söz edilmiştir.</a:t>
            </a:r>
          </a:p>
          <a:p>
            <a:pPr marL="0" indent="0" algn="just">
              <a:buNone/>
              <a:defRPr/>
            </a:pPr>
            <a:endParaRPr lang="tr-TR" b="1" dirty="0">
              <a:solidFill>
                <a:srgbClr val="0070C0"/>
              </a:solidFill>
            </a:endParaRPr>
          </a:p>
        </p:txBody>
      </p:sp>
      <p:sp>
        <p:nvSpPr>
          <p:cNvPr id="5" name="Rectangle 2"/>
          <p:cNvSpPr txBox="1">
            <a:spLocks noChangeArrowheads="1"/>
          </p:cNvSpPr>
          <p:nvPr/>
        </p:nvSpPr>
        <p:spPr>
          <a:xfrm>
            <a:off x="3071664" y="188640"/>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a:lstStyle>
          <a:p>
            <a:pPr algn="ctr" fontAlgn="auto">
              <a:spcAft>
                <a:spcPts val="0"/>
              </a:spcAft>
            </a:pPr>
            <a:r>
              <a:rPr lang="tr-TR" sz="2800" b="1" dirty="0" smtClean="0">
                <a:solidFill>
                  <a:srgbClr val="FF0000"/>
                </a:solidFill>
              </a:rPr>
              <a:t>Sigorta Sözleşmesinin Tarafları ve Yükümlülükleri</a:t>
            </a:r>
          </a:p>
        </p:txBody>
      </p:sp>
    </p:spTree>
    <p:extLst>
      <p:ext uri="{BB962C8B-B14F-4D97-AF65-F5344CB8AC3E}">
        <p14:creationId xmlns:p14="http://schemas.microsoft.com/office/powerpoint/2010/main" xmlns="" val="54783568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19336" y="3501008"/>
            <a:ext cx="2160240" cy="715963"/>
          </a:xfrm>
        </p:spPr>
        <p:txBody>
          <a:bodyPr>
            <a:normAutofit fontScale="90000"/>
          </a:bodyPr>
          <a:lstStyle/>
          <a:p>
            <a:r>
              <a:rPr lang="tr-TR" sz="4000" b="1" dirty="0" smtClean="0">
                <a:solidFill>
                  <a:srgbClr val="FF0000"/>
                </a:solidFill>
              </a:rPr>
              <a:t>Sigorta Sözleşmesi</a:t>
            </a:r>
            <a:endParaRPr lang="en-US" sz="4000" b="1" dirty="0">
              <a:solidFill>
                <a:srgbClr val="FF0000"/>
              </a:solidFill>
            </a:endParaRPr>
          </a:p>
        </p:txBody>
      </p:sp>
      <p:sp>
        <p:nvSpPr>
          <p:cNvPr id="6" name="7 Metin kutusu"/>
          <p:cNvSpPr txBox="1">
            <a:spLocks noGrp="1" noChangeArrowheads="1"/>
          </p:cNvSpPr>
          <p:nvPr>
            <p:ph idx="1"/>
          </p:nvPr>
        </p:nvSpPr>
        <p:spPr bwMode="auto">
          <a:xfrm>
            <a:off x="2855640" y="1676539"/>
            <a:ext cx="8856984" cy="37251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dirty="0">
                <a:solidFill>
                  <a:srgbClr val="0070C0"/>
                </a:solidFill>
              </a:rPr>
              <a:t>Sözleşmenin diğer tarafını teşkil eden ‘bir kimse’ veya ‘birkaç kimse’ ifadesi, bir sigorta sözleşmesinde iki taraftan daha fazla taraf olduğunu gösterir. Buna göre bir sigorta sözleşmesinde tarafların sayısı dörde kadar çıkabilir. Bunlar;</a:t>
            </a:r>
          </a:p>
          <a:p>
            <a:pPr marL="984250" algn="just">
              <a:buFont typeface="Wingdings" panose="05000000000000000000" pitchFamily="2" charset="2"/>
              <a:buChar char="ü"/>
              <a:defRPr/>
            </a:pPr>
            <a:r>
              <a:rPr lang="tr-TR" dirty="0">
                <a:solidFill>
                  <a:srgbClr val="0070C0"/>
                </a:solidFill>
              </a:rPr>
              <a:t>Sigortacı</a:t>
            </a:r>
          </a:p>
          <a:p>
            <a:pPr marL="984250" algn="just">
              <a:buFont typeface="Wingdings" panose="05000000000000000000" pitchFamily="2" charset="2"/>
              <a:buChar char="ü"/>
              <a:defRPr/>
            </a:pPr>
            <a:r>
              <a:rPr lang="tr-TR" dirty="0">
                <a:solidFill>
                  <a:srgbClr val="0070C0"/>
                </a:solidFill>
              </a:rPr>
              <a:t>Sigortalı</a:t>
            </a:r>
          </a:p>
          <a:p>
            <a:pPr marL="984250" algn="just">
              <a:buFont typeface="Wingdings" panose="05000000000000000000" pitchFamily="2" charset="2"/>
              <a:buChar char="ü"/>
              <a:defRPr/>
            </a:pPr>
            <a:r>
              <a:rPr lang="tr-TR" dirty="0">
                <a:solidFill>
                  <a:srgbClr val="0070C0"/>
                </a:solidFill>
              </a:rPr>
              <a:t>Sigorta ettiren</a:t>
            </a:r>
          </a:p>
          <a:p>
            <a:pPr marL="984250" algn="just">
              <a:buFont typeface="Wingdings" panose="05000000000000000000" pitchFamily="2" charset="2"/>
              <a:buChar char="ü"/>
              <a:defRPr/>
            </a:pPr>
            <a:r>
              <a:rPr lang="tr-TR" dirty="0" err="1">
                <a:solidFill>
                  <a:srgbClr val="0070C0"/>
                </a:solidFill>
              </a:rPr>
              <a:t>Lehdar</a:t>
            </a:r>
            <a:r>
              <a:rPr lang="tr-TR" dirty="0">
                <a:solidFill>
                  <a:srgbClr val="0070C0"/>
                </a:solidFill>
              </a:rPr>
              <a:t>/</a:t>
            </a:r>
            <a:r>
              <a:rPr lang="tr-TR" dirty="0" err="1">
                <a:solidFill>
                  <a:srgbClr val="0070C0"/>
                </a:solidFill>
              </a:rPr>
              <a:t>Menfaatdar</a:t>
            </a:r>
            <a:endParaRPr lang="tr-TR" dirty="0">
              <a:solidFill>
                <a:srgbClr val="0070C0"/>
              </a:solidFill>
            </a:endParaRPr>
          </a:p>
          <a:p>
            <a:pPr marL="0" indent="0" algn="just">
              <a:buNone/>
              <a:defRPr/>
            </a:pPr>
            <a:endParaRPr lang="tr-TR" b="1" dirty="0">
              <a:solidFill>
                <a:srgbClr val="0070C0"/>
              </a:solidFill>
            </a:endParaRPr>
          </a:p>
        </p:txBody>
      </p:sp>
      <p:sp>
        <p:nvSpPr>
          <p:cNvPr id="5" name="Rectangle 2"/>
          <p:cNvSpPr txBox="1">
            <a:spLocks noChangeArrowheads="1"/>
          </p:cNvSpPr>
          <p:nvPr/>
        </p:nvSpPr>
        <p:spPr>
          <a:xfrm>
            <a:off x="3071664" y="188640"/>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a:lstStyle>
          <a:p>
            <a:pPr algn="ctr" fontAlgn="auto">
              <a:spcAft>
                <a:spcPts val="0"/>
              </a:spcAft>
            </a:pPr>
            <a:r>
              <a:rPr lang="tr-TR" sz="2800" b="1" dirty="0" smtClean="0">
                <a:solidFill>
                  <a:srgbClr val="FF0000"/>
                </a:solidFill>
              </a:rPr>
              <a:t>Sigorta Sözleşmesinin Tarafları ve Yükümlülükleri</a:t>
            </a:r>
          </a:p>
        </p:txBody>
      </p:sp>
    </p:spTree>
    <p:extLst>
      <p:ext uri="{BB962C8B-B14F-4D97-AF65-F5344CB8AC3E}">
        <p14:creationId xmlns:p14="http://schemas.microsoft.com/office/powerpoint/2010/main" xmlns="" val="2776976769"/>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19336" y="3501008"/>
            <a:ext cx="2160240" cy="715963"/>
          </a:xfrm>
        </p:spPr>
        <p:txBody>
          <a:bodyPr>
            <a:normAutofit/>
          </a:bodyPr>
          <a:lstStyle/>
          <a:p>
            <a:r>
              <a:rPr lang="tr-TR" sz="4000" b="1" dirty="0" smtClean="0">
                <a:solidFill>
                  <a:srgbClr val="FF0000"/>
                </a:solidFill>
              </a:rPr>
              <a:t>Sigortacı</a:t>
            </a:r>
            <a:endParaRPr lang="en-US" sz="4000" b="1" dirty="0">
              <a:solidFill>
                <a:srgbClr val="FF0000"/>
              </a:solidFill>
            </a:endParaRPr>
          </a:p>
        </p:txBody>
      </p:sp>
      <p:sp>
        <p:nvSpPr>
          <p:cNvPr id="6" name="7 Metin kutusu"/>
          <p:cNvSpPr txBox="1">
            <a:spLocks noGrp="1" noChangeArrowheads="1"/>
          </p:cNvSpPr>
          <p:nvPr>
            <p:ph idx="1"/>
          </p:nvPr>
        </p:nvSpPr>
        <p:spPr bwMode="auto">
          <a:xfrm>
            <a:off x="2783632" y="404664"/>
            <a:ext cx="8856984" cy="610423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dirty="0">
                <a:solidFill>
                  <a:srgbClr val="0070C0"/>
                </a:solidFill>
              </a:rPr>
              <a:t>Sigorta sözleşmesi ile bir prim karşılığında, diğer tarafa (sigortalı/</a:t>
            </a:r>
            <a:r>
              <a:rPr lang="tr-TR" dirty="0" err="1">
                <a:solidFill>
                  <a:srgbClr val="0070C0"/>
                </a:solidFill>
              </a:rPr>
              <a:t>lehdar</a:t>
            </a:r>
            <a:r>
              <a:rPr lang="tr-TR" dirty="0">
                <a:solidFill>
                  <a:srgbClr val="0070C0"/>
                </a:solidFill>
              </a:rPr>
              <a:t>) tazminat ödemeyi üstlenen, risk taşıyan taraftır</a:t>
            </a:r>
            <a:r>
              <a:rPr lang="tr-TR" dirty="0" smtClean="0">
                <a:solidFill>
                  <a:srgbClr val="0070C0"/>
                </a:solidFill>
              </a:rPr>
              <a:t>.</a:t>
            </a:r>
          </a:p>
          <a:p>
            <a:pPr marL="0" indent="0" algn="just">
              <a:buNone/>
              <a:defRPr/>
            </a:pPr>
            <a:endParaRPr lang="tr-TR" dirty="0">
              <a:solidFill>
                <a:srgbClr val="0070C0"/>
              </a:solidFill>
            </a:endParaRPr>
          </a:p>
          <a:p>
            <a:pPr marL="0" indent="0" algn="just">
              <a:buNone/>
              <a:defRPr/>
            </a:pPr>
            <a:r>
              <a:rPr lang="tr-TR" dirty="0">
                <a:solidFill>
                  <a:srgbClr val="0070C0"/>
                </a:solidFill>
              </a:rPr>
              <a:t>Özel sigorta alanında, sigortacılar ticari faaliyet gösteren </a:t>
            </a:r>
            <a:r>
              <a:rPr lang="tr-TR" dirty="0">
                <a:solidFill>
                  <a:srgbClr val="FF0000"/>
                </a:solidFill>
              </a:rPr>
              <a:t>“sigorta şirketleri”</a:t>
            </a:r>
            <a:r>
              <a:rPr lang="tr-TR" dirty="0">
                <a:solidFill>
                  <a:srgbClr val="0070C0"/>
                </a:solidFill>
              </a:rPr>
              <a:t> olarak teşkilatlandırılmışlardır</a:t>
            </a:r>
            <a:r>
              <a:rPr lang="tr-TR" dirty="0" smtClean="0">
                <a:solidFill>
                  <a:srgbClr val="0070C0"/>
                </a:solidFill>
              </a:rPr>
              <a:t>.</a:t>
            </a:r>
          </a:p>
          <a:p>
            <a:pPr marL="0" indent="0" algn="just">
              <a:buNone/>
              <a:defRPr/>
            </a:pPr>
            <a:endParaRPr lang="tr-TR" dirty="0">
              <a:solidFill>
                <a:srgbClr val="0070C0"/>
              </a:solidFill>
            </a:endParaRPr>
          </a:p>
          <a:p>
            <a:pPr marL="0" indent="0" algn="just">
              <a:buNone/>
              <a:defRPr/>
            </a:pPr>
            <a:r>
              <a:rPr lang="tr-TR" dirty="0">
                <a:solidFill>
                  <a:srgbClr val="0070C0"/>
                </a:solidFill>
              </a:rPr>
              <a:t>Ülkemizde sigortacılık faaliyetleri özel izine tabidir. Sigorta şirketlerinin kuruluş ve çalışmaları özel kanunlarla düzenlenmiştir</a:t>
            </a:r>
            <a:r>
              <a:rPr lang="tr-TR" dirty="0" smtClean="0">
                <a:solidFill>
                  <a:srgbClr val="0070C0"/>
                </a:solidFill>
              </a:rPr>
              <a:t>.</a:t>
            </a:r>
          </a:p>
          <a:p>
            <a:pPr marL="0" indent="0" algn="just">
              <a:buNone/>
              <a:defRPr/>
            </a:pPr>
            <a:endParaRPr lang="tr-TR" dirty="0">
              <a:solidFill>
                <a:srgbClr val="0070C0"/>
              </a:solidFill>
            </a:endParaRPr>
          </a:p>
          <a:p>
            <a:pPr marL="0" indent="0" algn="just">
              <a:buNone/>
              <a:defRPr/>
            </a:pPr>
            <a:r>
              <a:rPr lang="tr-TR" dirty="0">
                <a:solidFill>
                  <a:srgbClr val="0070C0"/>
                </a:solidFill>
              </a:rPr>
              <a:t>Sigorta şirketlerinin kuruluşlarından faaliyetlerini sona erdirmelerine kadar geçen her evre devletin denetimi altındadır</a:t>
            </a:r>
            <a:r>
              <a:rPr lang="tr-TR" dirty="0" smtClean="0">
                <a:solidFill>
                  <a:srgbClr val="0070C0"/>
                </a:solidFill>
              </a:rPr>
              <a:t>.</a:t>
            </a:r>
          </a:p>
          <a:p>
            <a:pPr marL="0" indent="0" algn="just">
              <a:buNone/>
              <a:defRPr/>
            </a:pPr>
            <a:endParaRPr lang="tr-TR" dirty="0">
              <a:solidFill>
                <a:srgbClr val="0070C0"/>
              </a:solidFill>
            </a:endParaRPr>
          </a:p>
          <a:p>
            <a:pPr marL="0" indent="0" algn="just">
              <a:buNone/>
              <a:defRPr/>
            </a:pPr>
            <a:r>
              <a:rPr lang="tr-TR" dirty="0">
                <a:solidFill>
                  <a:srgbClr val="0070C0"/>
                </a:solidFill>
              </a:rPr>
              <a:t>Milli ve/veya yabancı sigorta şirketlerinin ülkemizde faaliyet göstermeleri için münhasıran sigortacılık veya reasürans işleri yapmak üzere anonim şirket veya kooperatif şirket olarak kurulmaları şarttır</a:t>
            </a:r>
            <a:r>
              <a:rPr lang="tr-TR" dirty="0" smtClean="0">
                <a:solidFill>
                  <a:srgbClr val="0070C0"/>
                </a:solidFill>
              </a:rPr>
              <a:t>.</a:t>
            </a:r>
            <a:endParaRPr lang="tr-TR" dirty="0">
              <a:solidFill>
                <a:srgbClr val="0070C0"/>
              </a:solidFill>
            </a:endParaRPr>
          </a:p>
        </p:txBody>
      </p:sp>
    </p:spTree>
    <p:extLst>
      <p:ext uri="{BB962C8B-B14F-4D97-AF65-F5344CB8AC3E}">
        <p14:creationId xmlns:p14="http://schemas.microsoft.com/office/powerpoint/2010/main" xmlns="" val="2106668818"/>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07368" y="3501008"/>
            <a:ext cx="2160240" cy="715963"/>
          </a:xfrm>
        </p:spPr>
        <p:txBody>
          <a:bodyPr>
            <a:normAutofit fontScale="90000"/>
          </a:bodyPr>
          <a:lstStyle/>
          <a:p>
            <a:r>
              <a:rPr lang="tr-TR" sz="4000" b="1" dirty="0" smtClean="0">
                <a:solidFill>
                  <a:srgbClr val="FF0000"/>
                </a:solidFill>
              </a:rPr>
              <a:t>Sigorta Ettiren</a:t>
            </a:r>
            <a:endParaRPr lang="en-US" sz="4000" b="1" dirty="0">
              <a:solidFill>
                <a:srgbClr val="FF0000"/>
              </a:solidFill>
            </a:endParaRPr>
          </a:p>
        </p:txBody>
      </p:sp>
      <p:sp>
        <p:nvSpPr>
          <p:cNvPr id="6" name="7 Metin kutusu"/>
          <p:cNvSpPr txBox="1">
            <a:spLocks noGrp="1" noChangeArrowheads="1"/>
          </p:cNvSpPr>
          <p:nvPr>
            <p:ph idx="1"/>
          </p:nvPr>
        </p:nvSpPr>
        <p:spPr bwMode="auto">
          <a:xfrm>
            <a:off x="2783632" y="404664"/>
            <a:ext cx="8856984" cy="408111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dirty="0" smtClean="0">
                <a:solidFill>
                  <a:srgbClr val="0070C0"/>
                </a:solidFill>
              </a:rPr>
              <a:t>Bir sigorta sözleşmesinin kurucu taraflarından biri olup, sigorta şirketinden sigorta güvencesini satın alan kişi demektir. Bir diğer deyişle, sigorta sözleşmesinde bir taraf sigorta şirketi iken diğer taraf ise sigorta ettirendir. Genellikle, sigorta sözleşmelerinde sigorta ettiren, sigortalı ve </a:t>
            </a:r>
            <a:r>
              <a:rPr lang="tr-TR" dirty="0" err="1" smtClean="0">
                <a:solidFill>
                  <a:srgbClr val="0070C0"/>
                </a:solidFill>
              </a:rPr>
              <a:t>lehdar</a:t>
            </a:r>
            <a:r>
              <a:rPr lang="tr-TR" dirty="0" smtClean="0">
                <a:solidFill>
                  <a:srgbClr val="0070C0"/>
                </a:solidFill>
              </a:rPr>
              <a:t> (sigortadan yararlanan kişi) aynı kişi olmaktadır. Ancak, kimi sigorta sözleşmelerinde sigorta şirketinin karşısında taraf </a:t>
            </a:r>
            <a:r>
              <a:rPr lang="tr-TR" dirty="0" err="1" smtClean="0">
                <a:solidFill>
                  <a:srgbClr val="0070C0"/>
                </a:solidFill>
              </a:rPr>
              <a:t>olaraküç</a:t>
            </a:r>
            <a:r>
              <a:rPr lang="tr-TR" dirty="0" smtClean="0">
                <a:solidFill>
                  <a:srgbClr val="0070C0"/>
                </a:solidFill>
              </a:rPr>
              <a:t> ayrı kişi bulunabilmektedir. Yani sigorta ettiren, sigortalı ve </a:t>
            </a:r>
            <a:r>
              <a:rPr lang="tr-TR" dirty="0" err="1" smtClean="0">
                <a:solidFill>
                  <a:srgbClr val="0070C0"/>
                </a:solidFill>
              </a:rPr>
              <a:t>lehdar</a:t>
            </a:r>
            <a:r>
              <a:rPr lang="tr-TR" dirty="0" smtClean="0">
                <a:solidFill>
                  <a:srgbClr val="0070C0"/>
                </a:solidFill>
              </a:rPr>
              <a:t> ayrı ayrı kişiler olabilir. Sigorta ettiren ile sigortalının farklı kişiler olabileceğine ilişkin bir örneği ele alalım: Yanında çalışan bir kişi için sağlık sigortası yaptıran bir işveren bu durumda sigorta ettirendir; ancak sigortanın sunduğu güvenceden yararlanan kişi başkası, yani çalışanıdır.</a:t>
            </a:r>
            <a:endParaRPr lang="tr-TR" dirty="0">
              <a:solidFill>
                <a:srgbClr val="0070C0"/>
              </a:solidFill>
            </a:endParaRPr>
          </a:p>
        </p:txBody>
      </p:sp>
    </p:spTree>
    <p:extLst>
      <p:ext uri="{BB962C8B-B14F-4D97-AF65-F5344CB8AC3E}">
        <p14:creationId xmlns:p14="http://schemas.microsoft.com/office/powerpoint/2010/main" xmlns="" val="185714406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19336" y="3501008"/>
            <a:ext cx="2160240" cy="715963"/>
          </a:xfrm>
        </p:spPr>
        <p:txBody>
          <a:bodyPr>
            <a:normAutofit/>
          </a:bodyPr>
          <a:lstStyle/>
          <a:p>
            <a:r>
              <a:rPr lang="tr-TR" sz="4000" b="1" dirty="0" smtClean="0">
                <a:solidFill>
                  <a:srgbClr val="FF0000"/>
                </a:solidFill>
              </a:rPr>
              <a:t>Sigortalı</a:t>
            </a:r>
            <a:endParaRPr lang="en-US" sz="4000" b="1" dirty="0">
              <a:solidFill>
                <a:srgbClr val="FF0000"/>
              </a:solidFill>
            </a:endParaRPr>
          </a:p>
        </p:txBody>
      </p:sp>
      <p:sp>
        <p:nvSpPr>
          <p:cNvPr id="6" name="7 Metin kutusu"/>
          <p:cNvSpPr txBox="1">
            <a:spLocks noGrp="1" noChangeArrowheads="1"/>
          </p:cNvSpPr>
          <p:nvPr>
            <p:ph idx="1"/>
          </p:nvPr>
        </p:nvSpPr>
        <p:spPr bwMode="auto">
          <a:xfrm>
            <a:off x="2855640" y="1052736"/>
            <a:ext cx="8856984" cy="45417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dirty="0" smtClean="0">
                <a:solidFill>
                  <a:srgbClr val="0070C0"/>
                </a:solidFill>
              </a:rPr>
              <a:t>Sigorta sözleşmesi ile teminat sunulan taraftır. Böylelikle, sözleşmesinin bir tarafı olarak, teminat kapsamındaki risklerden birinin gerçekleşmesi neticesinde oluşan hasarın sigorta şirketinden tazmin edilmesi için talepte bulunmaya yasal olarak hakkı bulunan kişidir.</a:t>
            </a:r>
          </a:p>
          <a:p>
            <a:pPr marL="0" indent="0" algn="just">
              <a:buNone/>
              <a:defRPr/>
            </a:pPr>
            <a:r>
              <a:rPr lang="tr-TR" dirty="0" smtClean="0">
                <a:solidFill>
                  <a:srgbClr val="0070C0"/>
                </a:solidFill>
              </a:rPr>
              <a:t>Sigorta ettiren tanımından anlaşılacağı üzere, sigortalı ile sigorta ettirenin aynı kişiler olmasına gerek yoktur. Yukarıdaki örnekte işveren sigorta ettirenken, çalışan ise sigortalıdır. Çünkü, prim ödeyen ve sigorta ürününü satın alan kişi işverenken, çalışan ise menfaat sahibi olup sözleşmede belirtilen riskin gerçekleşmesi durumunda tazminat talebinde bulunma hakkı bulunan kişidir. Bir başka örnek vermek gerekirse, bir kişi kendisi için sağlık sigortası satın alır ise hem sigorta ettiren hem de sigortalıdır.</a:t>
            </a:r>
          </a:p>
        </p:txBody>
      </p:sp>
    </p:spTree>
    <p:extLst>
      <p:ext uri="{BB962C8B-B14F-4D97-AF65-F5344CB8AC3E}">
        <p14:creationId xmlns:p14="http://schemas.microsoft.com/office/powerpoint/2010/main" xmlns="" val="2632511887"/>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19336" y="3501008"/>
            <a:ext cx="2232248" cy="715963"/>
          </a:xfrm>
        </p:spPr>
        <p:txBody>
          <a:bodyPr>
            <a:normAutofit fontScale="90000"/>
          </a:bodyPr>
          <a:lstStyle/>
          <a:p>
            <a:r>
              <a:rPr lang="tr-TR" sz="4000" b="1" dirty="0" err="1" smtClean="0">
                <a:solidFill>
                  <a:srgbClr val="FF0000"/>
                </a:solidFill>
              </a:rPr>
              <a:t>Lehdar</a:t>
            </a:r>
            <a:r>
              <a:rPr lang="tr-TR" sz="4000" b="1" dirty="0" smtClean="0">
                <a:solidFill>
                  <a:srgbClr val="FF0000"/>
                </a:solidFill>
              </a:rPr>
              <a:t> / Menfaattar</a:t>
            </a:r>
            <a:endParaRPr lang="en-US" sz="4000" b="1" dirty="0">
              <a:solidFill>
                <a:srgbClr val="FF0000"/>
              </a:solidFill>
            </a:endParaRPr>
          </a:p>
        </p:txBody>
      </p:sp>
      <p:sp>
        <p:nvSpPr>
          <p:cNvPr id="6" name="7 Metin kutusu"/>
          <p:cNvSpPr txBox="1">
            <a:spLocks noGrp="1" noChangeArrowheads="1"/>
          </p:cNvSpPr>
          <p:nvPr>
            <p:ph idx="1"/>
          </p:nvPr>
        </p:nvSpPr>
        <p:spPr bwMode="auto">
          <a:xfrm>
            <a:off x="2855640" y="1340768"/>
            <a:ext cx="8856984" cy="49264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dirty="0">
                <a:solidFill>
                  <a:srgbClr val="0070C0"/>
                </a:solidFill>
              </a:rPr>
              <a:t>Bir sigorta sözleşmesinde riskin gerçekleşmesi halinde sigortanın yararından </a:t>
            </a:r>
            <a:r>
              <a:rPr lang="tr-TR" dirty="0" smtClean="0">
                <a:solidFill>
                  <a:srgbClr val="0070C0"/>
                </a:solidFill>
              </a:rPr>
              <a:t>yararlanacak </a:t>
            </a:r>
            <a:r>
              <a:rPr lang="tr-TR" dirty="0">
                <a:solidFill>
                  <a:srgbClr val="0070C0"/>
                </a:solidFill>
              </a:rPr>
              <a:t>kişiye </a:t>
            </a:r>
            <a:r>
              <a:rPr lang="tr-TR" dirty="0" err="1">
                <a:solidFill>
                  <a:srgbClr val="0070C0"/>
                </a:solidFill>
              </a:rPr>
              <a:t>lehdar</a:t>
            </a:r>
            <a:r>
              <a:rPr lang="tr-TR" dirty="0">
                <a:solidFill>
                  <a:srgbClr val="0070C0"/>
                </a:solidFill>
              </a:rPr>
              <a:t> veya menfaattar denilmektedir</a:t>
            </a:r>
            <a:r>
              <a:rPr lang="tr-TR" dirty="0" smtClean="0">
                <a:solidFill>
                  <a:srgbClr val="0070C0"/>
                </a:solidFill>
              </a:rPr>
              <a:t>. Bir diğer deyişle, </a:t>
            </a:r>
            <a:r>
              <a:rPr lang="tr-TR" dirty="0" err="1" smtClean="0">
                <a:solidFill>
                  <a:srgbClr val="0070C0"/>
                </a:solidFill>
              </a:rPr>
              <a:t>lehdar</a:t>
            </a:r>
            <a:r>
              <a:rPr lang="tr-TR" dirty="0" smtClean="0">
                <a:solidFill>
                  <a:srgbClr val="0070C0"/>
                </a:solidFill>
              </a:rPr>
              <a:t>, sigorta sözleşmesine taraf olmamakla birlikte lehine sigorta sözleşmesi yapılan ve riskin gerçekleşmesi halinde kural olarak sigorta tazminatını sigortacıdan isteme hakkına sahip olan gerçek ya da tüzel kişi veya kişilerdir.</a:t>
            </a:r>
          </a:p>
          <a:p>
            <a:pPr marL="0" indent="0" algn="just">
              <a:buNone/>
              <a:defRPr/>
            </a:pPr>
            <a:endParaRPr lang="tr-TR" dirty="0">
              <a:solidFill>
                <a:srgbClr val="0070C0"/>
              </a:solidFill>
            </a:endParaRPr>
          </a:p>
          <a:p>
            <a:pPr marL="0" indent="0" algn="just">
              <a:buNone/>
              <a:defRPr/>
            </a:pPr>
            <a:r>
              <a:rPr lang="tr-TR" dirty="0">
                <a:solidFill>
                  <a:srgbClr val="0070C0"/>
                </a:solidFill>
              </a:rPr>
              <a:t>Sigortanın yararlarından kimin faydalanacağı daha çok hayat sigortalarında önem taşır. </a:t>
            </a:r>
            <a:endParaRPr lang="tr-TR" dirty="0" smtClean="0">
              <a:solidFill>
                <a:srgbClr val="0070C0"/>
              </a:solidFill>
            </a:endParaRPr>
          </a:p>
          <a:p>
            <a:pPr marL="0" indent="0" algn="just">
              <a:buNone/>
              <a:defRPr/>
            </a:pPr>
            <a:endParaRPr lang="tr-TR" dirty="0">
              <a:solidFill>
                <a:srgbClr val="0070C0"/>
              </a:solidFill>
            </a:endParaRPr>
          </a:p>
          <a:p>
            <a:pPr marL="0" indent="0" algn="just">
              <a:buNone/>
              <a:defRPr/>
            </a:pPr>
            <a:r>
              <a:rPr lang="tr-TR" dirty="0">
                <a:solidFill>
                  <a:srgbClr val="0070C0"/>
                </a:solidFill>
              </a:rPr>
              <a:t>Sigortalının ölümü halinde tazminatın kime ödeneceği sözleşmede belirlenebilir. Böyle bir belirleme yoksa kanuni varisler </a:t>
            </a:r>
            <a:r>
              <a:rPr lang="tr-TR" dirty="0" err="1">
                <a:solidFill>
                  <a:srgbClr val="0070C0"/>
                </a:solidFill>
              </a:rPr>
              <a:t>lehdar</a:t>
            </a:r>
            <a:r>
              <a:rPr lang="tr-TR" dirty="0">
                <a:solidFill>
                  <a:srgbClr val="0070C0"/>
                </a:solidFill>
              </a:rPr>
              <a:t> sıfatını kazanarak sigortadan yararlanabilirler.</a:t>
            </a:r>
          </a:p>
        </p:txBody>
      </p:sp>
    </p:spTree>
    <p:extLst>
      <p:ext uri="{BB962C8B-B14F-4D97-AF65-F5344CB8AC3E}">
        <p14:creationId xmlns:p14="http://schemas.microsoft.com/office/powerpoint/2010/main" xmlns="" val="270506814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9.0&quot;&gt;&lt;object type=&quot;1&quot; unique_id=&quot;10001&quot;&gt;&lt;object type=&quot;8&quot; unique_id=&quot;10132&quot;&gt;&lt;/object&gt;&lt;object type=&quot;2&quot; unique_id=&quot;10133&quot;&gt;&lt;object type=&quot;3&quot; unique_id=&quot;10134&quot;&gt;&lt;property id=&quot;20148&quot; value=&quot;5&quot;/&gt;&lt;property id=&quot;20300&quot; value=&quot;Slide 1 - &amp;quot;Temel Sigortacılık Kavramları&amp;quot;&quot;/&gt;&lt;property id=&quot;20307&quot; value=&quot;256&quot;/&gt;&lt;/object&gt;&lt;object type=&quot;3&quot; unique_id=&quot;10135&quot;&gt;&lt;property id=&quot;20148&quot; value=&quot;5&quot;/&gt;&lt;property id=&quot;20300&quot; value=&quot;Slide 2 - &amp;quot;Sigorta Sözleşmesi&amp;quot;&quot;/&gt;&lt;property id=&quot;20307&quot; value=&quot;279&quot;/&gt;&lt;/object&gt;&lt;object type=&quot;3&quot; unique_id=&quot;10605&quot;&gt;&lt;property id=&quot;20148&quot; value=&quot;5&quot;/&gt;&lt;property id=&quot;20300&quot; value=&quot;Slide 17 - &amp;quot;Teminat&amp;quot;&quot;/&gt;&lt;property id=&quot;20307&quot; value=&quot;310&quot;/&gt;&lt;/object&gt;&lt;object type=&quot;3&quot; unique_id=&quot;13659&quot;&gt;&lt;property id=&quot;20148&quot; value=&quot;5&quot;/&gt;&lt;property id=&quot;20300&quot; value=&quot;Slide 13 - &amp;quot;Sigorta Sözleşmesinin Sona Ermesi&amp;quot;&quot;/&gt;&lt;property id=&quot;20307&quot; value=&quot;329&quot;/&gt;&lt;/object&gt;&lt;object type=&quot;3&quot; unique_id=&quot;13661&quot;&gt;&lt;property id=&quot;20148&quot; value=&quot;5&quot;/&gt;&lt;property id=&quot;20300&quot; value=&quot;Slide 16 - &amp;quot;Sigorta Konusu&amp;quot;&quot;/&gt;&lt;property id=&quot;20307&quot; value=&quot;331&quot;/&gt;&lt;/object&gt;&lt;object type=&quot;3&quot; unique_id=&quot;13662&quot;&gt;&lt;property id=&quot;20148&quot; value=&quot;5&quot;/&gt;&lt;property id=&quot;20300&quot; value=&quot;Slide 18 - &amp;quot;Prim&amp;quot;&quot;/&gt;&lt;property id=&quot;20307&quot; value=&quot;332&quot;/&gt;&lt;/object&gt;&lt;object type=&quot;3&quot; unique_id=&quot;14536&quot;&gt;&lt;property id=&quot;20148&quot; value=&quot;5&quot;/&gt;&lt;property id=&quot;20300&quot; value=&quot;Slide 21 - &amp;quot;Kloz&amp;quot;&quot;/&gt;&lt;property id=&quot;20307&quot; value=&quot;333&quot;/&gt;&lt;/object&gt;&lt;object type=&quot;3&quot; unique_id=&quot;14537&quot;&gt;&lt;property id=&quot;20148&quot; value=&quot;5&quot;/&gt;&lt;property id=&quot;20300&quot; value=&quot;Slide 22 - &amp;quot;Paket Poliçe&amp;quot;&quot;/&gt;&lt;property id=&quot;20307&quot; value=&quot;334&quot;/&gt;&lt;/object&gt;&lt;object type=&quot;3&quot; unique_id=&quot;14822&quot;&gt;&lt;property id=&quot;20148&quot; value=&quot;5&quot;/&gt;&lt;property id=&quot;20300&quot; value=&quot;Slide 3 - &amp;quot;Sigorta Sözleşmesi&amp;quot;&quot;/&gt;&lt;property id=&quot;20307&quot; value=&quot;346&quot;/&gt;&lt;/object&gt;&lt;object type=&quot;3&quot; unique_id=&quot;14823&quot;&gt;&lt;property id=&quot;20148&quot; value=&quot;5&quot;/&gt;&lt;property id=&quot;20300&quot; value=&quot;Slide 4 - &amp;quot;Sigorta Sözleşmesi&amp;quot;&quot;/&gt;&lt;property id=&quot;20307&quot; value=&quot;347&quot;/&gt;&lt;/object&gt;&lt;object type=&quot;3&quot; unique_id=&quot;14824&quot;&gt;&lt;property id=&quot;20148&quot; value=&quot;5&quot;/&gt;&lt;property id=&quot;20300&quot; value=&quot;Slide 5 - &amp;quot;Sigorta Sözleşmesi&amp;quot;&quot;/&gt;&lt;property id=&quot;20307&quot; value=&quot;348&quot;/&gt;&lt;/object&gt;&lt;object type=&quot;3&quot; unique_id=&quot;14825&quot;&gt;&lt;property id=&quot;20148&quot; value=&quot;5&quot;/&gt;&lt;property id=&quot;20300&quot; value=&quot;Slide 6 - &amp;quot;Sigortacı&amp;quot;&quot;/&gt;&lt;property id=&quot;20307&quot; value=&quot;349&quot;/&gt;&lt;/object&gt;&lt;object type=&quot;3&quot; unique_id=&quot;14826&quot;&gt;&lt;property id=&quot;20148&quot; value=&quot;5&quot;/&gt;&lt;property id=&quot;20300&quot; value=&quot;Slide 8 - &amp;quot;Sigortalı&amp;quot;&quot;/&gt;&lt;property id=&quot;20307&quot; value=&quot;350&quot;/&gt;&lt;/object&gt;&lt;object type=&quot;3&quot; unique_id=&quot;14957&quot;&gt;&lt;property id=&quot;20148&quot; value=&quot;5&quot;/&gt;&lt;property id=&quot;20300&quot; value=&quot;Slide 7 - &amp;quot;Sigorta Ettiren&amp;quot;&quot;/&gt;&lt;property id=&quot;20307&quot; value=&quot;351&quot;/&gt;&lt;/object&gt;&lt;object type=&quot;3&quot; unique_id=&quot;14958&quot;&gt;&lt;property id=&quot;20148&quot; value=&quot;5&quot;/&gt;&lt;property id=&quot;20300&quot; value=&quot;Slide 9 - &amp;quot;Lehdar / Menfaattar&amp;quot;&quot;/&gt;&lt;property id=&quot;20307&quot; value=&quot;352&quot;/&gt;&lt;/object&gt;&lt;object type=&quot;3&quot; unique_id=&quot;14959&quot;&gt;&lt;property id=&quot;20148&quot; value=&quot;5&quot;/&gt;&lt;property id=&quot;20300&quot; value=&quot;Slide 10 - &amp;quot;Lehdar / Menfaattar&amp;quot;&quot;/&gt;&lt;property id=&quot;20307&quot; value=&quot;353&quot;/&gt;&lt;/object&gt;&lt;object type=&quot;3&quot; unique_id=&quot;15460&quot;&gt;&lt;property id=&quot;20148&quot; value=&quot;5&quot;/&gt;&lt;property id=&quot;20300&quot; value=&quot;Slide 11 - &amp;quot;Sigorta Süresi&amp;quot;&quot;/&gt;&lt;property id=&quot;20307&quot; value=&quot;354&quot;/&gt;&lt;/object&gt;&lt;object type=&quot;3&quot; unique_id=&quot;15461&quot;&gt;&lt;property id=&quot;20148&quot; value=&quot;5&quot;/&gt;&lt;property id=&quot;20300&quot; value=&quot;Slide 12 - &amp;quot;Sigorta Başlangıç Tarihi&amp;quot;&quot;/&gt;&lt;property id=&quot;20307&quot; value=&quot;355&quot;/&gt;&lt;/object&gt;&lt;object type=&quot;3&quot; unique_id=&quot;15462&quot;&gt;&lt;property id=&quot;20148&quot; value=&quot;5&quot;/&gt;&lt;property id=&quot;20300&quot; value=&quot;Slide 14 - &amp;quot;Sigorta Sözleşmesinin Sona Ermesi&amp;quot;&quot;/&gt;&lt;property id=&quot;20307&quot; value=&quot;356&quot;/&gt;&lt;/object&gt;&lt;object type=&quot;3&quot; unique_id=&quot;15463&quot;&gt;&lt;property id=&quot;20148&quot; value=&quot;5&quot;/&gt;&lt;property id=&quot;20300&quot; value=&quot;Slide 15 - &amp;quot;Sigorta Sözleşmesinin Sona Ermesi&amp;quot;&quot;/&gt;&lt;property id=&quot;20307&quot; value=&quot;357&quot;/&gt;&lt;/object&gt;&lt;object type=&quot;3&quot; unique_id=&quot;15661&quot;&gt;&lt;property id=&quot;20148&quot; value=&quot;5&quot;/&gt;&lt;property id=&quot;20300&quot; value=&quot;Slide 19 - &amp;quot;Genel Şartlar&amp;quot;&quot;/&gt;&lt;property id=&quot;20307&quot; value=&quot;358&quot;/&gt;&lt;/object&gt;&lt;object type=&quot;3&quot; unique_id=&quot;15662&quot;&gt;&lt;property id=&quot;20148&quot; value=&quot;5&quot;/&gt;&lt;property id=&quot;20300&quot; value=&quot;Slide 20 - &amp;quot;Özel Şartlar&amp;quot;&quot;/&gt;&lt;property id=&quot;20307&quot; value=&quot;359&quot;/&gt;&lt;/object&gt;&lt;object type=&quot;3&quot; unique_id=&quot;16360&quot;&gt;&lt;property id=&quot;20148&quot; value=&quot;5&quot;/&gt;&lt;property id=&quot;20300&quot; value=&quot;Slide 23 - &amp;quot;Sigortalanabilirlik Özellikleri&amp;quot;&quot;/&gt;&lt;property id=&quot;20307&quot; value=&quot;360&quot;/&gt;&lt;/object&gt;&lt;object type=&quot;3&quot; unique_id=&quot;16361&quot;&gt;&lt;property id=&quot;20148&quot; value=&quot;5&quot;/&gt;&lt;property id=&quot;20300&quot; value=&quot;Slide 24 - &amp;quot;Sigortalanabilirlik Özellikleri&amp;quot;&quot;/&gt;&lt;property id=&quot;20307&quot; value=&quot;361&quot;/&gt;&lt;/object&gt;&lt;object type=&quot;3&quot; unique_id=&quot;16362&quot;&gt;&lt;property id=&quot;20148&quot; value=&quot;5&quot;/&gt;&lt;property id=&quot;20300&quot; value=&quot;Slide 25 - &amp;quot;Sigortalanabilirlik Özellikleri&amp;quot;&quot;/&gt;&lt;property id=&quot;20307&quot; value=&quot;362&quot;/&gt;&lt;/object&gt;&lt;/object&gt;&lt;/object&gt;&lt;/database&gt;"/>
  <p:tag name="SECTOMILLISECCONVERTED" val="1"/>
</p:tagLst>
</file>

<file path=ppt/theme/theme1.xml><?xml version="1.0" encoding="utf-8"?>
<a:theme xmlns:a="http://schemas.openxmlformats.org/drawingml/2006/main" name="powerpoint-template-24">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623</TotalTime>
  <Words>1547</Words>
  <Application>Microsoft Office PowerPoint</Application>
  <PresentationFormat>Özel</PresentationFormat>
  <Paragraphs>151</Paragraphs>
  <Slides>25</Slides>
  <Notes>25</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powerpoint-template-24</vt:lpstr>
      <vt:lpstr>Temel Sigortacılık Kavramları</vt:lpstr>
      <vt:lpstr>Sigorta Sözleşmesi</vt:lpstr>
      <vt:lpstr>Sigorta Sözleşmesi</vt:lpstr>
      <vt:lpstr>Sigorta Sözleşmesi</vt:lpstr>
      <vt:lpstr>Sigorta Sözleşmesi</vt:lpstr>
      <vt:lpstr>Sigortacı</vt:lpstr>
      <vt:lpstr>Sigorta Ettiren</vt:lpstr>
      <vt:lpstr>Sigortalı</vt:lpstr>
      <vt:lpstr>Lehdar / Menfaattar</vt:lpstr>
      <vt:lpstr>Lehdar / Menfaattar</vt:lpstr>
      <vt:lpstr>Sigorta Süresi</vt:lpstr>
      <vt:lpstr>Sigorta Başlangıç Tarihi</vt:lpstr>
      <vt:lpstr>Sigorta Sözleşmesinin Sona Ermesi</vt:lpstr>
      <vt:lpstr>Sigorta Sözleşmesinin Sona Ermesi</vt:lpstr>
      <vt:lpstr>Sigorta Sözleşmesinin Sona Ermesi</vt:lpstr>
      <vt:lpstr>Sigorta Konusu</vt:lpstr>
      <vt:lpstr>Teminat</vt:lpstr>
      <vt:lpstr>Prim</vt:lpstr>
      <vt:lpstr>Genel Şartlar</vt:lpstr>
      <vt:lpstr>Özel Şartlar</vt:lpstr>
      <vt:lpstr>Kloz</vt:lpstr>
      <vt:lpstr>Paket Poliçe</vt:lpstr>
      <vt:lpstr>Sigortalanabilirlik Özellikleri</vt:lpstr>
      <vt:lpstr>Sigortalanabilirlik Özellikleri</vt:lpstr>
      <vt:lpstr>Sigortalanabilirlik Özellikleri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ve Sigorta</dc:title>
  <dc:creator>Metin Coşkun</dc:creator>
  <cp:lastModifiedBy>oem</cp:lastModifiedBy>
  <cp:revision>60</cp:revision>
  <dcterms:created xsi:type="dcterms:W3CDTF">2014-01-05T14:29:13Z</dcterms:created>
  <dcterms:modified xsi:type="dcterms:W3CDTF">2017-12-21T14:04:58Z</dcterms:modified>
</cp:coreProperties>
</file>