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4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8" r:id="rId11"/>
    <p:sldId id="279" r:id="rId12"/>
    <p:sldId id="280" r:id="rId13"/>
    <p:sldId id="265" r:id="rId14"/>
    <p:sldId id="266" r:id="rId15"/>
    <p:sldId id="267" r:id="rId16"/>
    <p:sldId id="268" r:id="rId17"/>
    <p:sldId id="281" r:id="rId18"/>
    <p:sldId id="269" r:id="rId19"/>
    <p:sldId id="271" r:id="rId20"/>
    <p:sldId id="270" r:id="rId21"/>
    <p:sldId id="274" r:id="rId22"/>
    <p:sldId id="272" r:id="rId23"/>
    <p:sldId id="273" r:id="rId24"/>
    <p:sldId id="275" r:id="rId25"/>
    <p:sldId id="276" r:id="rId26"/>
    <p:sldId id="277" r:id="rId27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W" initials="AW" lastIdx="5" clrIdx="0">
    <p:extLst>
      <p:ext uri="{19B8F6BF-5375-455C-9EA6-DF929625EA0E}">
        <p15:presenceInfo xmlns:p15="http://schemas.microsoft.com/office/powerpoint/2012/main" userId="AW" providerId="None"/>
      </p:ext>
    </p:extLst>
  </p:cmAuthor>
  <p:cmAuthor id="2" name="mlarmon" initials="m" lastIdx="7" clrIdx="1">
    <p:extLst>
      <p:ext uri="{19B8F6BF-5375-455C-9EA6-DF929625EA0E}">
        <p15:presenceInfo xmlns:p15="http://schemas.microsoft.com/office/powerpoint/2012/main" userId="mlarmon" providerId="None"/>
      </p:ext>
    </p:extLst>
  </p:cmAuthor>
  <p:cmAuthor id="3" name="Matt Will" initials="MW" lastIdx="4" clrIdx="2">
    <p:extLst>
      <p:ext uri="{19B8F6BF-5375-455C-9EA6-DF929625EA0E}">
        <p15:presenceInfo xmlns:p15="http://schemas.microsoft.com/office/powerpoint/2012/main" userId="e6e855e49a24a0b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C7683"/>
    <a:srgbClr val="992D4F"/>
    <a:srgbClr val="458B8A"/>
    <a:srgbClr val="FFFFFF"/>
    <a:srgbClr val="C0D5EA"/>
    <a:srgbClr val="CCECFF"/>
    <a:srgbClr val="85C2FF"/>
    <a:srgbClr val="91C9C8"/>
    <a:srgbClr val="9DCFCE"/>
    <a:srgbClr val="79BD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32" autoAdjust="0"/>
    <p:restoredTop sz="94386" autoAdjust="0"/>
  </p:normalViewPr>
  <p:slideViewPr>
    <p:cSldViewPr>
      <p:cViewPr varScale="1">
        <p:scale>
          <a:sx n="123" d="100"/>
          <a:sy n="123" d="100"/>
        </p:scale>
        <p:origin x="94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0" d="100"/>
        <a:sy n="170" d="100"/>
      </p:scale>
      <p:origin x="0" y="-41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1.xml"/><Relationship Id="rId2" Type="http://schemas.openxmlformats.org/officeDocument/2006/relationships/slide" Target="slides/slide10.xml"/><Relationship Id="rId1" Type="http://schemas.openxmlformats.org/officeDocument/2006/relationships/slide" Target="slides/slide9.xml"/><Relationship Id="rId4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142857142857143"/>
          <c:y val="6.7146282973621102E-2"/>
          <c:w val="0.77619047619047621"/>
          <c:h val="0.68585131894484408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ln w="12703">
              <a:solidFill>
                <a:schemeClr val="accent2"/>
              </a:solidFill>
              <a:prstDash val="solid"/>
            </a:ln>
          </c:spPr>
          <c:marker>
            <c:symbol val="diamond"/>
            <c:size val="5"/>
            <c:spPr>
              <a:solidFill>
                <a:schemeClr val="accent2"/>
              </a:solidFill>
              <a:ln>
                <a:solidFill>
                  <a:schemeClr val="accent2"/>
                </a:solidFill>
                <a:prstDash val="solid"/>
              </a:ln>
            </c:spPr>
          </c:marker>
          <c:cat>
            <c:numRef>
              <c:f>Sheet1!$B$1:$L$1</c:f>
              <c:numCache>
                <c:formatCode>General</c:formatCode>
                <c:ptCount val="11"/>
                <c:pt idx="0">
                  <c:v>0</c:v>
                </c:pt>
                <c:pt idx="2">
                  <c:v>0.2</c:v>
                </c:pt>
                <c:pt idx="4">
                  <c:v>0.4</c:v>
                </c:pt>
                <c:pt idx="6">
                  <c:v>0.6</c:v>
                </c:pt>
                <c:pt idx="8">
                  <c:v>0.8</c:v>
                </c:pt>
                <c:pt idx="10">
                  <c:v>1</c:v>
                </c:pt>
              </c:numCache>
            </c:numRef>
          </c:cat>
          <c:val>
            <c:numRef>
              <c:f>Sheet1!$B$2:$L$2</c:f>
              <c:numCache>
                <c:formatCode>General</c:formatCode>
                <c:ptCount val="11"/>
                <c:pt idx="0">
                  <c:v>4</c:v>
                </c:pt>
                <c:pt idx="1">
                  <c:v>4.87</c:v>
                </c:pt>
                <c:pt idx="2">
                  <c:v>5.74</c:v>
                </c:pt>
                <c:pt idx="3">
                  <c:v>6.61</c:v>
                </c:pt>
                <c:pt idx="4">
                  <c:v>7.48</c:v>
                </c:pt>
                <c:pt idx="5">
                  <c:v>8.35</c:v>
                </c:pt>
                <c:pt idx="6">
                  <c:v>9.2200000000000006</c:v>
                </c:pt>
                <c:pt idx="7">
                  <c:v>10.09</c:v>
                </c:pt>
                <c:pt idx="8">
                  <c:v>10.96</c:v>
                </c:pt>
                <c:pt idx="9">
                  <c:v>11.83</c:v>
                </c:pt>
                <c:pt idx="10">
                  <c:v>12.7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F2F-4C5B-A7A8-19E4C1B54E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0853888"/>
        <c:axId val="450854672"/>
      </c:lineChart>
      <c:catAx>
        <c:axId val="4508538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 b="1" i="0" u="none" strike="noStrike" baseline="0">
                    <a:solidFill>
                      <a:schemeClr val="tx1"/>
                    </a:solidFill>
                    <a:latin typeface="Calibri" panose="020F0502020204030204" pitchFamily="34" charset="0"/>
                    <a:ea typeface="Arial"/>
                    <a:cs typeface="Arial"/>
                  </a:defRPr>
                </a:pPr>
                <a:r>
                  <a:rPr lang="en-US" dirty="0">
                    <a:latin typeface="Calibri" panose="020F0502020204030204" pitchFamily="34" charset="0"/>
                  </a:rPr>
                  <a:t>Beta</a:t>
                </a:r>
              </a:p>
            </c:rich>
          </c:tx>
          <c:layout>
            <c:manualLayout>
              <c:xMode val="edge"/>
              <c:yMode val="edge"/>
              <c:x val="0.51111111111111107"/>
              <c:y val="0.89688249400479614"/>
            </c:manualLayout>
          </c:layout>
          <c:overlay val="0"/>
          <c:spPr>
            <a:noFill/>
            <a:ln w="25407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Calibri" panose="020F0502020204030204" pitchFamily="34" charset="0"/>
                <a:ea typeface="Times New Roman"/>
                <a:cs typeface="Times New Roman"/>
              </a:defRPr>
            </a:pPr>
            <a:endParaRPr lang="en-US"/>
          </a:p>
        </c:txPr>
        <c:crossAx val="450854672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450854672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800" b="1" i="0" u="none" strike="noStrike" baseline="0">
                    <a:solidFill>
                      <a:schemeClr val="tx1"/>
                    </a:solidFill>
                    <a:latin typeface="Calibri" panose="020F0502020204030204" pitchFamily="34" charset="0"/>
                    <a:ea typeface="Arial"/>
                    <a:cs typeface="Arial"/>
                  </a:defRPr>
                </a:pPr>
                <a:r>
                  <a:rPr lang="en-US" dirty="0">
                    <a:latin typeface="Calibri" panose="020F0502020204030204" pitchFamily="34" charset="0"/>
                  </a:rPr>
                  <a:t>Expected Return (%)</a:t>
                </a:r>
              </a:p>
            </c:rich>
          </c:tx>
          <c:layout>
            <c:manualLayout>
              <c:xMode val="edge"/>
              <c:yMode val="edge"/>
              <c:x val="2.0104109614628978E-2"/>
              <c:y val="0.13822538582677166"/>
            </c:manualLayout>
          </c:layout>
          <c:overlay val="0"/>
          <c:spPr>
            <a:noFill/>
            <a:ln w="25407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Calibri" panose="020F0502020204030204" pitchFamily="34" charset="0"/>
                <a:ea typeface="Times New Roman"/>
                <a:cs typeface="Times New Roman"/>
              </a:defRPr>
            </a:pPr>
            <a:endParaRPr lang="en-US"/>
          </a:p>
        </c:txPr>
        <c:crossAx val="450853888"/>
        <c:crosses val="autoZero"/>
        <c:crossBetween val="midCat"/>
      </c:valAx>
      <c:spPr>
        <a:noFill/>
        <a:ln w="3175">
          <a:solidFill>
            <a:schemeClr val="tx1"/>
          </a:solidFill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5719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137281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2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2765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765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89885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9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482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482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881432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11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584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584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691744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13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687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687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69030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13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687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687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812035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15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789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789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402221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78338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21538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9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301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301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402023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354916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92345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3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286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867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9241421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16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403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403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325612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19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506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506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7002587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20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608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608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05224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4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2970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970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43644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5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072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072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330657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7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175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175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31171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8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277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277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216322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9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379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379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810243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9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482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482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977686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9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482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482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2096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-3845" y="6976"/>
            <a:ext cx="9136311" cy="6858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-3845" y="6567983"/>
            <a:ext cx="9144000" cy="321931"/>
          </a:xfrm>
          <a:prstGeom prst="rect">
            <a:avLst/>
          </a:prstGeom>
          <a:solidFill>
            <a:srgbClr val="5C768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3789028" y="6567984"/>
            <a:ext cx="5334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100" b="1" i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Copyright © 2018 by The McGraw-Hill Companies, Inc. All rights reserved</a:t>
            </a:r>
            <a:r>
              <a:rPr lang="en-US" sz="1100" b="1" i="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0"/>
            <a:ext cx="9144000" cy="495300"/>
          </a:xfrm>
          <a:prstGeom prst="rect">
            <a:avLst/>
          </a:prstGeom>
          <a:solidFill>
            <a:srgbClr val="5C768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Rectangle 3"/>
          <p:cNvSpPr>
            <a:spLocks noChangeArrowheads="1"/>
          </p:cNvSpPr>
          <p:nvPr userDrawn="1"/>
        </p:nvSpPr>
        <p:spPr bwMode="auto">
          <a:xfrm>
            <a:off x="-3845" y="6567983"/>
            <a:ext cx="9144000" cy="321931"/>
          </a:xfrm>
          <a:prstGeom prst="rect">
            <a:avLst/>
          </a:prstGeom>
          <a:solidFill>
            <a:srgbClr val="5C768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Text Box 8"/>
          <p:cNvSpPr txBox="1">
            <a:spLocks noChangeArrowheads="1"/>
          </p:cNvSpPr>
          <p:nvPr userDrawn="1"/>
        </p:nvSpPr>
        <p:spPr bwMode="auto">
          <a:xfrm>
            <a:off x="3789028" y="6567984"/>
            <a:ext cx="5334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100" b="0" i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Copyright © 2020 by The McGraw-Hill Companies, Inc. All rights reserved</a:t>
            </a:r>
            <a:r>
              <a:rPr lang="en-US" sz="1100" b="0" i="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2721032" y="914400"/>
            <a:ext cx="3603567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en-US" sz="4800" b="0" dirty="0">
                <a:solidFill>
                  <a:schemeClr val="tx1"/>
                </a:solidFill>
                <a:latin typeface="Century Gothic" panose="020B0502020202020204" pitchFamily="34" charset="0"/>
              </a:rPr>
              <a:t>Chapter 12</a:t>
            </a:r>
          </a:p>
        </p:txBody>
      </p:sp>
      <p:sp>
        <p:nvSpPr>
          <p:cNvPr id="15" name="Rectangle 19"/>
          <p:cNvSpPr>
            <a:spLocks noChangeArrowheads="1"/>
          </p:cNvSpPr>
          <p:nvPr userDrawn="1"/>
        </p:nvSpPr>
        <p:spPr bwMode="auto">
          <a:xfrm>
            <a:off x="3886200" y="3238919"/>
            <a:ext cx="4267553" cy="1197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 b="0" dirty="0">
                <a:solidFill>
                  <a:schemeClr val="tx1"/>
                </a:solidFill>
                <a:latin typeface="Century Gothic" panose="020B0502020202020204" pitchFamily="34" charset="0"/>
              </a:rPr>
              <a:t>Risk, Return and Capital Budgeting</a:t>
            </a:r>
          </a:p>
        </p:txBody>
      </p:sp>
      <p:sp>
        <p:nvSpPr>
          <p:cNvPr id="16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495300"/>
          </a:xfrm>
          <a:prstGeom prst="rect">
            <a:avLst/>
          </a:prstGeom>
          <a:solidFill>
            <a:srgbClr val="5C768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F74EE8F-4C2C-4979-AE9B-55EAB672A037}"/>
              </a:ext>
            </a:extLst>
          </p:cNvPr>
          <p:cNvSpPr/>
          <p:nvPr userDrawn="1"/>
        </p:nvSpPr>
        <p:spPr bwMode="auto">
          <a:xfrm>
            <a:off x="533400" y="2286000"/>
            <a:ext cx="2895600" cy="3657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Book Cover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10e</a:t>
            </a:r>
          </a:p>
        </p:txBody>
      </p:sp>
    </p:spTree>
    <p:extLst>
      <p:ext uri="{BB962C8B-B14F-4D97-AF65-F5344CB8AC3E}">
        <p14:creationId xmlns:p14="http://schemas.microsoft.com/office/powerpoint/2010/main" val="889027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5388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57294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49654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34914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49654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572230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49654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8551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Box 8"/>
          <p:cNvSpPr txBox="1">
            <a:spLocks noChangeArrowheads="1"/>
          </p:cNvSpPr>
          <p:nvPr userDrawn="1"/>
        </p:nvSpPr>
        <p:spPr bwMode="auto">
          <a:xfrm>
            <a:off x="3276600" y="6553200"/>
            <a:ext cx="5334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100" b="0" i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Copyright © 2020 by The McGraw-Hill Companies, Inc. All rights reserved</a:t>
            </a:r>
            <a:r>
              <a:rPr lang="en-US" sz="1100" b="0" i="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45364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2192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3276600" y="6567984"/>
            <a:ext cx="5334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100" b="0" i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Copyright © 2020 by The McGraw-Hill Companies, Inc. All rights reserved</a:t>
            </a:r>
            <a:r>
              <a:rPr lang="en-US" sz="1100" b="0" i="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4885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49654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8656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7138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0810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350" y="11430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1143001"/>
            <a:ext cx="511175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7350" y="2305050"/>
            <a:ext cx="3008313" cy="41719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2734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1054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371600"/>
            <a:ext cx="5486400" cy="3660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6721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3554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0" y="990600"/>
            <a:ext cx="9144000" cy="76200"/>
          </a:xfrm>
          <a:prstGeom prst="rect">
            <a:avLst/>
          </a:prstGeom>
          <a:solidFill>
            <a:srgbClr val="992D4F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9331" name="Rectangle 3"/>
          <p:cNvSpPr>
            <a:spLocks noChangeArrowheads="1"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solidFill>
            <a:srgbClr val="5C768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485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76200"/>
            <a:ext cx="8649654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0486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8382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6477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9337" name="Rectangle 9"/>
          <p:cNvSpPr>
            <a:spLocks noChangeArrowheads="1"/>
          </p:cNvSpPr>
          <p:nvPr/>
        </p:nvSpPr>
        <p:spPr bwMode="auto">
          <a:xfrm>
            <a:off x="8648860" y="6475412"/>
            <a:ext cx="458788" cy="382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r">
              <a:defRPr/>
            </a:pPr>
            <a:r>
              <a:rPr lang="en-US" sz="1000" b="1" dirty="0">
                <a:solidFill>
                  <a:srgbClr val="455EA0"/>
                </a:solidFill>
                <a:latin typeface="Arial" charset="0"/>
              </a:rPr>
              <a:t>12 - </a:t>
            </a:r>
            <a:fld id="{E60E7E61-42B9-45CE-A0EE-FB8F7CCA12F2}" type="slidenum">
              <a:rPr lang="en-US" sz="1000" b="1">
                <a:solidFill>
                  <a:srgbClr val="455EA0"/>
                </a:solidFill>
                <a:latin typeface="Arial" charset="0"/>
              </a:rPr>
              <a:pPr algn="r">
                <a:defRPr/>
              </a:pPr>
              <a:t>‹#›</a:t>
            </a:fld>
            <a:endParaRPr lang="en-US" sz="1000" b="1" dirty="0">
              <a:solidFill>
                <a:srgbClr val="455EA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74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56" r:id="rId13"/>
    <p:sldLayoutId id="2147483663" r:id="rId1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200">
          <a:solidFill>
            <a:srgbClr val="01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1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1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rgbClr val="01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01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8AEDD2C-05F1-4BD5-AF71-33455B5A269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057400"/>
            <a:ext cx="3106882" cy="4020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646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Portfolio Betas </a:t>
            </a:r>
            <a:r>
              <a:rPr lang="en-US" altLang="en-US" sz="2000" dirty="0"/>
              <a:t>(3 of 5)</a:t>
            </a:r>
            <a:endParaRPr lang="en-US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543800" y="3417927"/>
            <a:ext cx="800100" cy="90332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20000"/>
                <a:lumOff val="8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800" dirty="0">
                <a:latin typeface="Calibri" panose="020F0502020204030204" pitchFamily="34" charset="0"/>
              </a:rPr>
              <a:t> </a:t>
            </a:r>
            <a:r>
              <a:rPr lang="el-GR" sz="4800" dirty="0">
                <a:latin typeface="Calibri" panose="020F0502020204030204" pitchFamily="34" charset="0"/>
              </a:rPr>
              <a:t>β</a:t>
            </a:r>
            <a:endParaRPr lang="en-US" sz="4800" dirty="0">
              <a:latin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D9B5064-1BDA-4902-9C28-8071E333AE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1869" y="1143000"/>
            <a:ext cx="5181600" cy="5210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676623"/>
      </p:ext>
    </p:extLst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Portfolio Betas </a:t>
            </a:r>
            <a:r>
              <a:rPr lang="en-US" altLang="en-US" sz="2000" dirty="0"/>
              <a:t>(4 of 5)</a:t>
            </a:r>
            <a:endParaRPr lang="en-US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3352800"/>
            <a:ext cx="800100" cy="90332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20000"/>
                <a:lumOff val="8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800" dirty="0">
                <a:latin typeface="Calibri" panose="020F0502020204030204" pitchFamily="34" charset="0"/>
              </a:rPr>
              <a:t> </a:t>
            </a:r>
            <a:r>
              <a:rPr lang="el-GR" sz="4800" dirty="0">
                <a:latin typeface="Calibri" panose="020F0502020204030204" pitchFamily="34" charset="0"/>
              </a:rPr>
              <a:t>β</a:t>
            </a:r>
            <a:endParaRPr lang="en-US" sz="4800" dirty="0">
              <a:latin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8138CB2-42DA-405E-97E6-D2F2D9667E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0" y="1524000"/>
            <a:ext cx="5257800" cy="487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814727"/>
      </p:ext>
    </p:extLst>
  </p:cSld>
  <p:clrMapOvr>
    <a:masterClrMapping/>
  </p:clrMapOvr>
  <p:transition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Portfolio Betas </a:t>
            </a:r>
            <a:r>
              <a:rPr lang="en-US" altLang="en-US" sz="2000" dirty="0"/>
              <a:t>(5 of 5)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19200" y="2286000"/>
                <a:ext cx="6781800" cy="2441803"/>
              </a:xfrm>
              <a:prstGeom prst="roundRect">
                <a:avLst/>
              </a:prstGeom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b="0" i="0" smtClean="0">
                          <a:latin typeface="Cambria Math"/>
                        </a:rPr>
                        <m:t>Portfolio</m:t>
                      </m:r>
                      <m:r>
                        <a:rPr lang="en-US" sz="28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/>
                        </a:rPr>
                        <m:t>beta</m:t>
                      </m:r>
                      <m:r>
                        <a:rPr lang="en-US" sz="2800" b="0" i="0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/>
                            </a:rPr>
                            <m:t>fraction</m:t>
                          </m:r>
                          <m:r>
                            <a:rPr lang="en-US" sz="2800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/>
                            </a:rPr>
                            <m:t>of</m:t>
                          </m:r>
                          <m:r>
                            <a:rPr lang="en-US" sz="2800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/>
                            </a:rPr>
                            <m:t>portfolio</m:t>
                          </m:r>
                          <m:r>
                            <a:rPr lang="en-US" sz="2800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/>
                            </a:rPr>
                            <m:t>in</m:t>
                          </m:r>
                          <m:r>
                            <a:rPr lang="en-US" sz="2800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/>
                            </a:rPr>
                            <m:t>stock</m:t>
                          </m:r>
                          <m:r>
                            <a:rPr lang="en-US" sz="2800" b="0" i="0" smtClean="0">
                              <a:latin typeface="Cambria Math"/>
                            </a:rPr>
                            <m:t> 1×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/>
                              <a:ea typeface="Cambria Math"/>
                            </a:rPr>
                            <m:t>beta</m:t>
                          </m:r>
                          <m:r>
                            <a:rPr lang="en-US" sz="2800" b="0" i="0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/>
                              <a:ea typeface="Cambria Math"/>
                            </a:rPr>
                            <m:t>of</m:t>
                          </m:r>
                          <m:r>
                            <a:rPr lang="en-US" sz="2800" b="0" i="0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/>
                              <a:ea typeface="Cambria Math"/>
                            </a:rPr>
                            <m:t>stock</m:t>
                          </m:r>
                          <m:r>
                            <a:rPr lang="en-US" sz="2800" b="0" i="0" smtClean="0">
                              <a:latin typeface="Cambria Math"/>
                              <a:ea typeface="Cambria Math"/>
                            </a:rPr>
                            <m:t> 1</m:t>
                          </m:r>
                        </m:e>
                      </m:d>
                      <m:r>
                        <a:rPr lang="en-US" sz="2800" b="0" i="0" smtClean="0">
                          <a:latin typeface="Cambria Math"/>
                          <a:ea typeface="Cambria Math"/>
                        </a:rPr>
                        <m:t>+</m:t>
                      </m:r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800" i="0">
                              <a:latin typeface="Cambria Math"/>
                            </a:rPr>
                            <m:t>fraction</m:t>
                          </m:r>
                          <m:r>
                            <a:rPr lang="en-US" sz="2800" i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800" i="0">
                              <a:latin typeface="Cambria Math"/>
                            </a:rPr>
                            <m:t>of</m:t>
                          </m:r>
                          <m:r>
                            <a:rPr lang="en-US" sz="2800" i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800" i="0">
                              <a:latin typeface="Cambria Math"/>
                            </a:rPr>
                            <m:t>portfolio</m:t>
                          </m:r>
                          <m:r>
                            <a:rPr lang="en-US" sz="2800" i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800" i="0">
                              <a:latin typeface="Cambria Math"/>
                            </a:rPr>
                            <m:t>in</m:t>
                          </m:r>
                          <m:r>
                            <a:rPr lang="en-US" sz="2800" i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800" i="0">
                              <a:latin typeface="Cambria Math"/>
                            </a:rPr>
                            <m:t>stock</m:t>
                          </m:r>
                          <m:r>
                            <a:rPr lang="en-US" sz="2800" i="0">
                              <a:latin typeface="Cambria Math"/>
                            </a:rPr>
                            <m:t> 2×</m:t>
                          </m:r>
                          <m:r>
                            <m:rPr>
                              <m:sty m:val="p"/>
                            </m:rPr>
                            <a:rPr lang="en-US" sz="2800" i="0">
                              <a:latin typeface="Cambria Math"/>
                              <a:ea typeface="Cambria Math"/>
                            </a:rPr>
                            <m:t>beta</m:t>
                          </m:r>
                          <m:r>
                            <a:rPr lang="en-US" sz="2800" i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800" i="0">
                              <a:latin typeface="Cambria Math"/>
                              <a:ea typeface="Cambria Math"/>
                            </a:rPr>
                            <m:t>of</m:t>
                          </m:r>
                          <m:r>
                            <a:rPr lang="en-US" sz="2800" i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800" i="0">
                              <a:latin typeface="Cambria Math"/>
                              <a:ea typeface="Cambria Math"/>
                            </a:rPr>
                            <m:t>stock</m:t>
                          </m:r>
                          <m:r>
                            <a:rPr lang="en-US" sz="2800" i="0">
                              <a:latin typeface="Cambria Math"/>
                              <a:ea typeface="Cambria Math"/>
                            </a:rPr>
                            <m:t> 2</m:t>
                          </m: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2286000"/>
                <a:ext cx="6781800" cy="2441803"/>
              </a:xfrm>
              <a:prstGeom prst="round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9939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Risk and Return </a:t>
            </a:r>
            <a:r>
              <a:rPr lang="en-US" altLang="en-US" sz="2000" dirty="0"/>
              <a:t>(1 of 6)</a:t>
            </a:r>
            <a:endParaRPr lang="en-US" alt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BC8105-66FA-40E3-8FEE-3EAE925AC0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524000"/>
            <a:ext cx="5867400" cy="4618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537138"/>
      </p:ext>
    </p:extLst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Risk and Return </a:t>
            </a:r>
            <a:r>
              <a:rPr lang="en-US" altLang="en-US" sz="2000" dirty="0"/>
              <a:t>(2 of 6)</a:t>
            </a:r>
            <a:endParaRPr lang="en-US" alt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1C75FE8-48F5-4B02-B43F-7B331963D1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1295400"/>
            <a:ext cx="5547841" cy="4834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673139"/>
      </p:ext>
    </p:extLst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Risk and Return </a:t>
            </a:r>
            <a:r>
              <a:rPr lang="en-US" altLang="en-US" sz="2000" dirty="0"/>
              <a:t>(3 of 6)</a:t>
            </a:r>
            <a:endParaRPr lang="en-US" altLang="en-US" dirty="0"/>
          </a:p>
        </p:txBody>
      </p:sp>
      <p:sp>
        <p:nvSpPr>
          <p:cNvPr id="6150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Market Risk Premium</a:t>
            </a:r>
          </a:p>
          <a:p>
            <a:pPr lvl="1"/>
            <a:r>
              <a:rPr lang="en-US" altLang="en-US" sz="2400" dirty="0"/>
              <a:t>Difference between market return and return on risk-free Treasury bills. 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573213" y="2744788"/>
            <a:ext cx="5995988" cy="3968750"/>
            <a:chOff x="991" y="1617"/>
            <a:chExt cx="3777" cy="2500"/>
          </a:xfrm>
        </p:grpSpPr>
        <p:graphicFrame>
          <p:nvGraphicFramePr>
            <p:cNvPr id="3" name="Object 2"/>
            <p:cNvGraphicFramePr>
              <a:graphicFrameLocks/>
            </p:cNvGraphicFramePr>
            <p:nvPr>
              <p:extLst/>
            </p:nvPr>
          </p:nvGraphicFramePr>
          <p:xfrm>
            <a:off x="991" y="1617"/>
            <a:ext cx="3777" cy="25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6152" name="Rectangle 8"/>
            <p:cNvSpPr>
              <a:spLocks noChangeArrowheads="1"/>
            </p:cNvSpPr>
            <p:nvPr/>
          </p:nvSpPr>
          <p:spPr bwMode="auto">
            <a:xfrm>
              <a:off x="3381" y="2480"/>
              <a:ext cx="699" cy="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 dirty="0">
                  <a:latin typeface="Calibri" panose="020F0502020204030204" pitchFamily="34" charset="0"/>
                </a:rPr>
                <a:t>Market Portfolio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64322457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Risk and Return </a:t>
            </a:r>
            <a:r>
              <a:rPr lang="en-US" altLang="en-US" sz="2000" dirty="0"/>
              <a:t>(4 of 6)</a:t>
            </a:r>
            <a:endParaRPr lang="en-US" altLang="en-US" dirty="0"/>
          </a:p>
        </p:txBody>
      </p:sp>
      <p:sp>
        <p:nvSpPr>
          <p:cNvPr id="7174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CAPM</a:t>
            </a:r>
            <a:endParaRPr lang="en-US" altLang="en-US" dirty="0"/>
          </a:p>
          <a:p>
            <a:pPr lvl="1"/>
            <a:r>
              <a:rPr lang="en-US" altLang="en-US" sz="2400" dirty="0"/>
              <a:t>Theory of the relationship between risk and return which states that the expected risk premium on any security equals its beta times the market risk premium</a:t>
            </a:r>
          </a:p>
          <a:p>
            <a:pPr marL="457200" lvl="1" indent="0">
              <a:buNone/>
            </a:pPr>
            <a:endParaRPr lang="en-US" altLang="en-US" dirty="0"/>
          </a:p>
          <a:p>
            <a:pPr marL="800100" lvl="2" indent="0">
              <a:buNone/>
            </a:pPr>
            <a:r>
              <a:rPr lang="en-US" altLang="en-US" sz="2800" dirty="0"/>
              <a:t>          Market risk premium = </a:t>
            </a:r>
            <a:r>
              <a:rPr lang="en-US" altLang="en-US" sz="2800" i="1" dirty="0"/>
              <a:t>rm - rf</a:t>
            </a:r>
          </a:p>
          <a:p>
            <a:pPr marL="800100" lvl="2" indent="0">
              <a:buNone/>
            </a:pPr>
            <a:r>
              <a:rPr lang="en-US" altLang="en-US" sz="2800" dirty="0"/>
              <a:t>Risk premium on any asset = </a:t>
            </a:r>
            <a:r>
              <a:rPr lang="en-US" altLang="en-US" sz="2800" i="1" dirty="0"/>
              <a:t>r - rf</a:t>
            </a:r>
          </a:p>
          <a:p>
            <a:pPr marL="800100" lvl="2" indent="0">
              <a:buNone/>
            </a:pPr>
            <a:r>
              <a:rPr lang="en-US" altLang="en-US" sz="2800" dirty="0"/>
              <a:t>                   Expected return = </a:t>
            </a:r>
            <a:r>
              <a:rPr lang="en-US" altLang="en-US" sz="2800" i="1" dirty="0"/>
              <a:t>rf + </a:t>
            </a:r>
            <a:r>
              <a:rPr lang="el-GR" altLang="en-US" sz="2800" dirty="0"/>
              <a:t>β</a:t>
            </a:r>
            <a:r>
              <a:rPr lang="en-US" altLang="en-US" sz="2800" i="1" dirty="0"/>
              <a:t>(rm - rf)</a:t>
            </a:r>
          </a:p>
        </p:txBody>
      </p:sp>
    </p:spTree>
    <p:extLst>
      <p:ext uri="{BB962C8B-B14F-4D97-AF65-F5344CB8AC3E}">
        <p14:creationId xmlns:p14="http://schemas.microsoft.com/office/powerpoint/2010/main" val="294450589"/>
      </p:ext>
    </p:extLst>
  </p:cSld>
  <p:clrMapOvr>
    <a:masterClrMapping/>
  </p:clrMapOvr>
  <p:transition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Risk and Return </a:t>
            </a:r>
            <a:r>
              <a:rPr lang="en-US" altLang="en-US" sz="2000" dirty="0"/>
              <a:t>(5 of 6)</a:t>
            </a:r>
            <a:endParaRPr lang="en-US" altLang="en-US" dirty="0"/>
          </a:p>
        </p:txBody>
      </p:sp>
      <p:sp>
        <p:nvSpPr>
          <p:cNvPr id="7174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800" b="1" i="1" u="sng" dirty="0"/>
              <a:t>Example</a:t>
            </a:r>
            <a:r>
              <a:rPr lang="en-US" altLang="en-US" dirty="0"/>
              <a:t> </a:t>
            </a:r>
          </a:p>
          <a:p>
            <a:pPr marL="400050" lvl="1" indent="0">
              <a:buNone/>
            </a:pPr>
            <a:r>
              <a:rPr lang="en-US" altLang="en-US" sz="2400" i="1" dirty="0"/>
              <a:t>The return on the stock market is 10% and the risk free rate of return is 3%. What is the risk premium for a stock that has a beta of 0.5? What is the expected return of the stock?</a:t>
            </a:r>
          </a:p>
          <a:p>
            <a:endParaRPr lang="en-US" altLang="en-US" dirty="0"/>
          </a:p>
          <a:p>
            <a:pPr marL="0" indent="0">
              <a:buNone/>
            </a:pPr>
            <a:r>
              <a:rPr lang="en-US" altLang="en-US" sz="2800" dirty="0"/>
              <a:t>Market risk premium = </a:t>
            </a:r>
            <a:r>
              <a:rPr lang="en-US" altLang="en-US" sz="2800" i="1" dirty="0"/>
              <a:t>rm - rf </a:t>
            </a:r>
            <a:r>
              <a:rPr lang="en-US" altLang="en-US" sz="2800" dirty="0"/>
              <a:t>= .10 - .03 = .07</a:t>
            </a:r>
          </a:p>
          <a:p>
            <a:pPr marL="0" indent="0">
              <a:buNone/>
            </a:pPr>
            <a:r>
              <a:rPr lang="en-US" altLang="en-US" sz="2800" dirty="0"/>
              <a:t>Risk premium on any asset = </a:t>
            </a:r>
            <a:r>
              <a:rPr lang="en-US" altLang="en-US" sz="2800" i="1" dirty="0"/>
              <a:t>r - rf </a:t>
            </a:r>
            <a:r>
              <a:rPr lang="en-US" altLang="en-US" sz="2800" dirty="0"/>
              <a:t>= .5 × .07 = .035</a:t>
            </a:r>
          </a:p>
          <a:p>
            <a:pPr marL="0" indent="0">
              <a:buNone/>
            </a:pPr>
            <a:r>
              <a:rPr lang="en-US" altLang="en-US" sz="2800" dirty="0"/>
              <a:t>Expected return = </a:t>
            </a:r>
            <a:r>
              <a:rPr lang="en-US" altLang="en-US" sz="2800" i="1" dirty="0"/>
              <a:t>rf + </a:t>
            </a:r>
            <a:r>
              <a:rPr lang="el-GR" altLang="en-US" sz="2800" dirty="0"/>
              <a:t>β</a:t>
            </a:r>
            <a:r>
              <a:rPr lang="en-US" altLang="en-US" sz="2800" i="1" dirty="0"/>
              <a:t>(rm - rf) </a:t>
            </a:r>
            <a:r>
              <a:rPr lang="en-US" altLang="en-US" sz="2800" dirty="0"/>
              <a:t>= .03 + .035 = .065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81921316"/>
      </p:ext>
    </p:extLst>
  </p:cSld>
  <p:clrMapOvr>
    <a:masterClrMapping/>
  </p:clrMapOvr>
  <p:transition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Risk and Return </a:t>
            </a:r>
            <a:r>
              <a:rPr lang="en-US" altLang="en-US" sz="2000" dirty="0"/>
              <a:t>(6 of 6)</a:t>
            </a:r>
            <a:endParaRPr lang="en-US" altLang="en-US" dirty="0"/>
          </a:p>
        </p:txBody>
      </p:sp>
      <p:sp>
        <p:nvSpPr>
          <p:cNvPr id="8198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800" b="1" i="1" u="sng" dirty="0"/>
              <a:t>Example (continued)</a:t>
            </a:r>
          </a:p>
          <a:p>
            <a:pPr marL="400050" lvl="1" indent="0">
              <a:buNone/>
            </a:pPr>
            <a:r>
              <a:rPr lang="en-US" altLang="en-US" sz="2400" i="1" dirty="0"/>
              <a:t>Graph the stock as well as a stock with a beta of .2 and the market portfolio</a:t>
            </a:r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784" y="2769385"/>
            <a:ext cx="7754432" cy="3479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743944"/>
      </p:ext>
    </p:extLst>
  </p:cSld>
  <p:clrMapOvr>
    <a:masterClrMapping/>
  </p:clrMapOvr>
  <p:transition>
    <p:wipe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Capital Asset Pricing Model</a:t>
            </a:r>
          </a:p>
        </p:txBody>
      </p:sp>
      <p:grpSp>
        <p:nvGrpSpPr>
          <p:cNvPr id="20483" name="Group 3"/>
          <p:cNvGrpSpPr>
            <a:grpSpLocks/>
          </p:cNvGrpSpPr>
          <p:nvPr/>
        </p:nvGrpSpPr>
        <p:grpSpPr bwMode="auto">
          <a:xfrm>
            <a:off x="1676399" y="1981200"/>
            <a:ext cx="5944046" cy="1019175"/>
            <a:chOff x="399" y="1551"/>
            <a:chExt cx="4455" cy="642"/>
          </a:xfrm>
        </p:grpSpPr>
        <p:sp>
          <p:nvSpPr>
            <p:cNvPr id="20485" name="AutoShape 4"/>
            <p:cNvSpPr>
              <a:spLocks noChangeArrowheads="1"/>
            </p:cNvSpPr>
            <p:nvPr/>
          </p:nvSpPr>
          <p:spPr bwMode="auto">
            <a:xfrm>
              <a:off x="399" y="1551"/>
              <a:ext cx="4455" cy="642"/>
            </a:xfrm>
            <a:prstGeom prst="roundRect">
              <a:avLst>
                <a:gd name="adj" fmla="val 12495"/>
              </a:avLst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US" altLang="en-US" dirty="0"/>
            </a:p>
          </p:txBody>
        </p:sp>
        <p:sp>
          <p:nvSpPr>
            <p:cNvPr id="20486" name="Rectangle 5"/>
            <p:cNvSpPr>
              <a:spLocks noChangeArrowheads="1"/>
            </p:cNvSpPr>
            <p:nvPr/>
          </p:nvSpPr>
          <p:spPr bwMode="auto">
            <a:xfrm>
              <a:off x="1213" y="1649"/>
              <a:ext cx="2998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2075" tIns="46038" rIns="92075" bIns="46038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4000" dirty="0">
                  <a:solidFill>
                    <a:schemeClr val="tx2"/>
                  </a:solidFill>
                  <a:latin typeface="Calibri" panose="020F0502020204030204" pitchFamily="34" charset="0"/>
                </a:rPr>
                <a:t> </a:t>
              </a:r>
              <a:r>
                <a:rPr lang="en-US" altLang="en-US" sz="4000" i="1" dirty="0">
                  <a:latin typeface="Calibri" panose="020F0502020204030204" pitchFamily="34" charset="0"/>
                </a:rPr>
                <a:t>R</a:t>
              </a:r>
              <a:r>
                <a:rPr lang="en-US" altLang="en-US" sz="4000" dirty="0">
                  <a:latin typeface="Calibri" panose="020F0502020204030204" pitchFamily="34" charset="0"/>
                </a:rPr>
                <a:t> = </a:t>
              </a:r>
              <a:r>
                <a:rPr lang="en-US" altLang="en-US" sz="4000" i="1" dirty="0">
                  <a:latin typeface="Calibri" panose="020F0502020204030204" pitchFamily="34" charset="0"/>
                </a:rPr>
                <a:t>r</a:t>
              </a:r>
              <a:r>
                <a:rPr lang="en-US" altLang="en-US" sz="4000" i="1" baseline="-25000" dirty="0">
                  <a:latin typeface="Calibri" panose="020F0502020204030204" pitchFamily="34" charset="0"/>
                </a:rPr>
                <a:t>f</a:t>
              </a:r>
              <a:r>
                <a:rPr lang="en-US" altLang="en-US" sz="4000" dirty="0">
                  <a:latin typeface="Calibri" panose="020F0502020204030204" pitchFamily="34" charset="0"/>
                </a:rPr>
                <a:t> + </a:t>
              </a:r>
              <a:r>
                <a:rPr lang="el-GR" altLang="en-US" sz="4000" dirty="0">
                  <a:latin typeface="Calibri" panose="020F0502020204030204" pitchFamily="34" charset="0"/>
                </a:rPr>
                <a:t>β</a:t>
              </a:r>
              <a:r>
                <a:rPr lang="en-US" altLang="en-US" sz="4000" dirty="0">
                  <a:latin typeface="Calibri" panose="020F0502020204030204" pitchFamily="34" charset="0"/>
                </a:rPr>
                <a:t>(</a:t>
              </a:r>
              <a:r>
                <a:rPr lang="en-US" altLang="en-US" sz="4000" i="1" dirty="0">
                  <a:latin typeface="Calibri" panose="020F0502020204030204" pitchFamily="34" charset="0"/>
                </a:rPr>
                <a:t>r</a:t>
              </a:r>
              <a:r>
                <a:rPr lang="en-US" altLang="en-US" sz="4000" i="1" baseline="-25000" dirty="0">
                  <a:latin typeface="Calibri" panose="020F0502020204030204" pitchFamily="34" charset="0"/>
                </a:rPr>
                <a:t>m</a:t>
              </a:r>
              <a:r>
                <a:rPr lang="en-US" altLang="en-US" sz="4000" dirty="0">
                  <a:latin typeface="Calibri" panose="020F0502020204030204" pitchFamily="34" charset="0"/>
                </a:rPr>
                <a:t> - </a:t>
              </a:r>
              <a:r>
                <a:rPr lang="en-US" altLang="en-US" sz="4000" i="1" dirty="0">
                  <a:latin typeface="Calibri" panose="020F0502020204030204" pitchFamily="34" charset="0"/>
                </a:rPr>
                <a:t>r</a:t>
              </a:r>
              <a:r>
                <a:rPr lang="en-US" altLang="en-US" sz="4000" i="1" baseline="-25000" dirty="0">
                  <a:latin typeface="Calibri" panose="020F0502020204030204" pitchFamily="34" charset="0"/>
                </a:rPr>
                <a:t>f</a:t>
              </a:r>
              <a:r>
                <a:rPr lang="en-US" altLang="en-US" sz="4000" dirty="0">
                  <a:latin typeface="Calibri" panose="020F0502020204030204" pitchFamily="34" charset="0"/>
                </a:rPr>
                <a:t>)</a:t>
              </a:r>
            </a:p>
          </p:txBody>
        </p:sp>
      </p:grpSp>
      <p:sp>
        <p:nvSpPr>
          <p:cNvPr id="20484" name="Text Box 6"/>
          <p:cNvSpPr txBox="1">
            <a:spLocks noChangeArrowheads="1"/>
          </p:cNvSpPr>
          <p:nvPr/>
        </p:nvSpPr>
        <p:spPr bwMode="auto">
          <a:xfrm>
            <a:off x="2362200" y="3962400"/>
            <a:ext cx="464820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7200" dirty="0">
                <a:latin typeface="Calibri" panose="020F0502020204030204" pitchFamily="34" charset="0"/>
              </a:rPr>
              <a:t>CAPM</a:t>
            </a:r>
            <a:endParaRPr lang="en-US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562751"/>
      </p:ext>
    </p:extLst>
  </p:cSld>
  <p:clrMapOvr>
    <a:masterClrMapping/>
  </p:clrMapOvr>
  <p:transition>
    <p:split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Topics Covered</a:t>
            </a:r>
          </a:p>
        </p:txBody>
      </p:sp>
      <p:sp>
        <p:nvSpPr>
          <p:cNvPr id="108549" name="Rectangle 5"/>
          <p:cNvSpPr>
            <a:spLocks noGrp="1" noChangeArrowheads="1"/>
          </p:cNvSpPr>
          <p:nvPr>
            <p:ph idx="1"/>
          </p:nvPr>
        </p:nvSpPr>
        <p:spPr>
          <a:xfrm>
            <a:off x="698500" y="1676400"/>
            <a:ext cx="7772400" cy="3657600"/>
          </a:xfrm>
          <a:noFill/>
        </p:spPr>
        <p:txBody>
          <a:bodyPr/>
          <a:lstStyle/>
          <a:p>
            <a:pPr marL="0" indent="0">
              <a:buNone/>
            </a:pPr>
            <a:r>
              <a:rPr lang="en-US" altLang="en-US" sz="3200" dirty="0"/>
              <a:t>12.1	Measuring Market Risk</a:t>
            </a:r>
          </a:p>
          <a:p>
            <a:pPr marL="0" indent="0">
              <a:buNone/>
            </a:pPr>
            <a:r>
              <a:rPr lang="en-US" altLang="en-US" sz="3200" dirty="0"/>
              <a:t>12.2	What Can You Learn from Beta?</a:t>
            </a:r>
          </a:p>
          <a:p>
            <a:pPr marL="0" indent="0">
              <a:buNone/>
            </a:pPr>
            <a:r>
              <a:rPr lang="en-US" altLang="en-US" sz="3200" dirty="0"/>
              <a:t>12.3	Risk and Return</a:t>
            </a:r>
          </a:p>
          <a:p>
            <a:pPr marL="966788" indent="-966788">
              <a:buNone/>
            </a:pPr>
            <a:r>
              <a:rPr lang="en-US" altLang="en-US" sz="3200" dirty="0"/>
              <a:t>12.4	The CAPM and the Opportunity Cost of Capital</a:t>
            </a:r>
          </a:p>
        </p:txBody>
      </p:sp>
    </p:spTree>
    <p:extLst>
      <p:ext uri="{BB962C8B-B14F-4D97-AF65-F5344CB8AC3E}">
        <p14:creationId xmlns:p14="http://schemas.microsoft.com/office/powerpoint/2010/main" val="489428062"/>
      </p:ext>
    </p:extLst>
  </p:cSld>
  <p:clrMapOvr>
    <a:masterClrMapping/>
  </p:clrMapOvr>
  <p:transition>
    <p:wipe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1556227" y="5347309"/>
            <a:ext cx="5994400" cy="10160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28575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Security Market Line</a:t>
            </a:r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1924527" y="5562600"/>
            <a:ext cx="5257800" cy="585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dirty="0">
                <a:latin typeface="Calibri" panose="020F0502020204030204" pitchFamily="34" charset="0"/>
              </a:rPr>
              <a:t>SML equation = </a:t>
            </a:r>
            <a:r>
              <a:rPr lang="en-US" altLang="en-US" sz="3200" b="1" i="1" dirty="0">
                <a:latin typeface="Calibri" panose="020F0502020204030204" pitchFamily="34" charset="0"/>
              </a:rPr>
              <a:t>r</a:t>
            </a:r>
            <a:r>
              <a:rPr lang="en-US" altLang="en-US" sz="3200" b="1" i="1" baseline="-25000" dirty="0">
                <a:latin typeface="Calibri" panose="020F0502020204030204" pitchFamily="34" charset="0"/>
              </a:rPr>
              <a:t>f</a:t>
            </a:r>
            <a:r>
              <a:rPr lang="en-US" altLang="en-US" sz="3200" b="1" dirty="0">
                <a:latin typeface="Calibri" panose="020F0502020204030204" pitchFamily="34" charset="0"/>
              </a:rPr>
              <a:t> + </a:t>
            </a:r>
            <a:r>
              <a:rPr lang="el-GR" altLang="en-US" sz="3200" b="1" dirty="0">
                <a:latin typeface="Calibri" panose="020F0502020204030204" pitchFamily="34" charset="0"/>
              </a:rPr>
              <a:t>β</a:t>
            </a:r>
            <a:r>
              <a:rPr lang="en-US" altLang="en-US" sz="3200" b="1" dirty="0">
                <a:latin typeface="Calibri" panose="020F0502020204030204" pitchFamily="34" charset="0"/>
              </a:rPr>
              <a:t>(</a:t>
            </a:r>
            <a:r>
              <a:rPr lang="en-US" altLang="en-US" sz="3200" b="1" i="1" dirty="0">
                <a:latin typeface="Calibri" panose="020F0502020204030204" pitchFamily="34" charset="0"/>
              </a:rPr>
              <a:t>r</a:t>
            </a:r>
            <a:r>
              <a:rPr lang="en-US" altLang="en-US" sz="3200" b="1" i="1" baseline="-25000" dirty="0">
                <a:latin typeface="Calibri" panose="020F0502020204030204" pitchFamily="34" charset="0"/>
              </a:rPr>
              <a:t>m</a:t>
            </a:r>
            <a:r>
              <a:rPr lang="en-US" altLang="en-US" sz="3200" b="1" dirty="0">
                <a:latin typeface="Calibri" panose="020F0502020204030204" pitchFamily="34" charset="0"/>
              </a:rPr>
              <a:t> - </a:t>
            </a:r>
            <a:r>
              <a:rPr lang="en-US" altLang="en-US" sz="3200" b="1" i="1" dirty="0">
                <a:latin typeface="Calibri" panose="020F0502020204030204" pitchFamily="34" charset="0"/>
              </a:rPr>
              <a:t>r</a:t>
            </a:r>
            <a:r>
              <a:rPr lang="en-US" altLang="en-US" sz="3200" b="1" i="1" baseline="-25000" dirty="0">
                <a:latin typeface="Calibri" panose="020F0502020204030204" pitchFamily="34" charset="0"/>
              </a:rPr>
              <a:t>f</a:t>
            </a:r>
            <a:r>
              <a:rPr lang="en-US" altLang="en-US" sz="3200" b="1" dirty="0">
                <a:latin typeface="Calibri" panose="020F0502020204030204" pitchFamily="34" charset="0"/>
              </a:rPr>
              <a:t>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302" y="1278213"/>
            <a:ext cx="8096250" cy="3861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086182"/>
      </p:ext>
    </p:extLst>
  </p:cSld>
  <p:clrMapOvr>
    <a:masterClrMapping/>
  </p:clrMapOvr>
  <p:transition>
    <p:split dir="in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10245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Stock Expected Returns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18300" y="2438400"/>
            <a:ext cx="1219200" cy="91940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20000"/>
                <a:lumOff val="8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800" i="1" dirty="0">
                <a:latin typeface="Calibri" panose="020F0502020204030204" pitchFamily="34" charset="0"/>
              </a:rPr>
              <a:t>E</a:t>
            </a:r>
            <a:r>
              <a:rPr lang="en-US" sz="4800" dirty="0">
                <a:latin typeface="Calibri" panose="020F0502020204030204" pitchFamily="34" charset="0"/>
              </a:rPr>
              <a:t>(</a:t>
            </a:r>
            <a:r>
              <a:rPr lang="en-US" sz="4800" i="1" dirty="0">
                <a:latin typeface="Calibri" panose="020F0502020204030204" pitchFamily="34" charset="0"/>
              </a:rPr>
              <a:t>r</a:t>
            </a:r>
            <a:r>
              <a:rPr lang="en-US" sz="4800" dirty="0">
                <a:latin typeface="Calibri" panose="020F0502020204030204" pitchFamily="34" charset="0"/>
              </a:rPr>
              <a:t>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466B5E3-E52B-413F-9408-DF3AEBD90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1066800"/>
            <a:ext cx="3731073" cy="5467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991472"/>
      </p:ext>
    </p:extLst>
  </p:cSld>
  <p:clrMapOvr>
    <a:masterClrMapping/>
  </p:clrMapOvr>
  <p:transition>
    <p:wipe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Testing the CAPM </a:t>
            </a:r>
            <a:r>
              <a:rPr lang="en-US" altLang="en-US" sz="2000" dirty="0"/>
              <a:t>(1 of 2)</a:t>
            </a:r>
            <a:endParaRPr lang="en-US" altLang="en-US" dirty="0"/>
          </a:p>
        </p:txBody>
      </p:sp>
      <p:sp>
        <p:nvSpPr>
          <p:cNvPr id="21507" name="Line 3"/>
          <p:cNvSpPr>
            <a:spLocks noChangeShapeType="1"/>
          </p:cNvSpPr>
          <p:nvPr/>
        </p:nvSpPr>
        <p:spPr bwMode="auto">
          <a:xfrm>
            <a:off x="1600200" y="2362200"/>
            <a:ext cx="0" cy="3276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1600200" y="5638800"/>
            <a:ext cx="441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990600" y="1752600"/>
            <a:ext cx="2209800" cy="585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 dirty="0">
                <a:latin typeface="Calibri" panose="020F0502020204030204" pitchFamily="34" charset="0"/>
              </a:rPr>
              <a:t>Avg Risk Premium 1931-2017</a:t>
            </a:r>
            <a:endParaRPr lang="en-US" altLang="en-US" sz="2000" b="1" dirty="0">
              <a:latin typeface="Calibri" panose="020F0502020204030204" pitchFamily="34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6096000" y="5562600"/>
            <a:ext cx="1981200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 dirty="0">
                <a:latin typeface="Calibri" panose="020F0502020204030204" pitchFamily="34" charset="0"/>
              </a:rPr>
              <a:t>Portfolio Beta</a:t>
            </a:r>
            <a:endParaRPr lang="en-US" altLang="en-US" sz="2000" b="1" dirty="0">
              <a:latin typeface="Calibri" panose="020F0502020204030204" pitchFamily="34" charset="0"/>
            </a:endParaRPr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 flipV="1">
            <a:off x="1600200" y="3048000"/>
            <a:ext cx="4191000" cy="25908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3632200" y="5715000"/>
            <a:ext cx="685800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dirty="0">
                <a:latin typeface="Calibri" panose="020F0502020204030204" pitchFamily="34" charset="0"/>
              </a:rPr>
              <a:t>1.0</a:t>
            </a: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5867400" y="2667000"/>
            <a:ext cx="1981200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1" dirty="0">
                <a:latin typeface="Calibri" panose="020F0502020204030204" pitchFamily="34" charset="0"/>
              </a:rPr>
              <a:t>SML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762000" y="2514600"/>
            <a:ext cx="838200" cy="3277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sz="1800" dirty="0">
                <a:latin typeface="Calibri" panose="020F0502020204030204" pitchFamily="34" charset="0"/>
              </a:rPr>
              <a:t>30</a:t>
            </a:r>
          </a:p>
          <a:p>
            <a:pPr algn="r"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 </a:t>
            </a:r>
          </a:p>
          <a:p>
            <a:pPr algn="r">
              <a:spcBef>
                <a:spcPct val="50000"/>
              </a:spcBef>
            </a:pPr>
            <a:r>
              <a:rPr lang="en-US" altLang="en-US" sz="1800" dirty="0">
                <a:latin typeface="Calibri" panose="020F0502020204030204" pitchFamily="34" charset="0"/>
              </a:rPr>
              <a:t>20</a:t>
            </a:r>
          </a:p>
          <a:p>
            <a:pPr algn="r">
              <a:spcBef>
                <a:spcPct val="50000"/>
              </a:spcBef>
            </a:pPr>
            <a:endParaRPr lang="en-US" altLang="en-US" dirty="0">
              <a:latin typeface="Calibri" panose="020F0502020204030204" pitchFamily="34" charset="0"/>
            </a:endParaRPr>
          </a:p>
          <a:p>
            <a:pPr algn="r">
              <a:spcBef>
                <a:spcPct val="50000"/>
              </a:spcBef>
            </a:pPr>
            <a:r>
              <a:rPr lang="en-US" altLang="en-US" sz="1800" dirty="0">
                <a:latin typeface="Calibri" panose="020F0502020204030204" pitchFamily="34" charset="0"/>
              </a:rPr>
              <a:t>10</a:t>
            </a:r>
          </a:p>
          <a:p>
            <a:pPr algn="r">
              <a:spcBef>
                <a:spcPct val="50000"/>
              </a:spcBef>
            </a:pPr>
            <a:endParaRPr lang="en-US" altLang="en-US" dirty="0">
              <a:latin typeface="Calibri" panose="020F0502020204030204" pitchFamily="34" charset="0"/>
            </a:endParaRPr>
          </a:p>
          <a:p>
            <a:pPr algn="r">
              <a:spcBef>
                <a:spcPct val="50000"/>
              </a:spcBef>
            </a:pPr>
            <a:r>
              <a:rPr lang="en-US" altLang="en-US" sz="1800" dirty="0"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21515" name="AutoShape 11"/>
          <p:cNvSpPr>
            <a:spLocks noChangeArrowheads="1"/>
          </p:cNvSpPr>
          <p:nvPr/>
        </p:nvSpPr>
        <p:spPr bwMode="auto">
          <a:xfrm>
            <a:off x="3143250" y="4428077"/>
            <a:ext cx="152400" cy="152400"/>
          </a:xfrm>
          <a:prstGeom prst="sun">
            <a:avLst>
              <a:gd name="adj" fmla="val 25000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dirty="0"/>
          </a:p>
        </p:txBody>
      </p:sp>
      <p:sp>
        <p:nvSpPr>
          <p:cNvPr id="21516" name="AutoShape 12"/>
          <p:cNvSpPr>
            <a:spLocks noChangeArrowheads="1"/>
          </p:cNvSpPr>
          <p:nvPr/>
        </p:nvSpPr>
        <p:spPr bwMode="auto">
          <a:xfrm>
            <a:off x="3818417" y="4080747"/>
            <a:ext cx="152400" cy="152400"/>
          </a:xfrm>
          <a:prstGeom prst="sun">
            <a:avLst>
              <a:gd name="adj" fmla="val 25000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dirty="0"/>
          </a:p>
        </p:txBody>
      </p:sp>
      <p:sp>
        <p:nvSpPr>
          <p:cNvPr id="21517" name="AutoShape 13"/>
          <p:cNvSpPr>
            <a:spLocks noChangeArrowheads="1"/>
          </p:cNvSpPr>
          <p:nvPr/>
        </p:nvSpPr>
        <p:spPr bwMode="auto">
          <a:xfrm>
            <a:off x="2800350" y="4489214"/>
            <a:ext cx="152400" cy="152400"/>
          </a:xfrm>
          <a:prstGeom prst="sun">
            <a:avLst>
              <a:gd name="adj" fmla="val 25000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dirty="0"/>
          </a:p>
        </p:txBody>
      </p:sp>
      <p:sp>
        <p:nvSpPr>
          <p:cNvPr id="21518" name="AutoShape 14"/>
          <p:cNvSpPr>
            <a:spLocks noChangeArrowheads="1"/>
          </p:cNvSpPr>
          <p:nvPr/>
        </p:nvSpPr>
        <p:spPr bwMode="auto">
          <a:xfrm>
            <a:off x="3295650" y="4233147"/>
            <a:ext cx="152400" cy="152400"/>
          </a:xfrm>
          <a:prstGeom prst="sun">
            <a:avLst>
              <a:gd name="adj" fmla="val 25000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dirty="0"/>
          </a:p>
        </p:txBody>
      </p:sp>
      <p:sp>
        <p:nvSpPr>
          <p:cNvPr id="21519" name="AutoShape 15"/>
          <p:cNvSpPr>
            <a:spLocks noChangeArrowheads="1"/>
          </p:cNvSpPr>
          <p:nvPr/>
        </p:nvSpPr>
        <p:spPr bwMode="auto">
          <a:xfrm>
            <a:off x="3810000" y="4114800"/>
            <a:ext cx="152400" cy="152400"/>
          </a:xfrm>
          <a:prstGeom prst="sun">
            <a:avLst>
              <a:gd name="adj" fmla="val 25000"/>
            </a:avLst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21520" name="AutoShape 16"/>
          <p:cNvSpPr>
            <a:spLocks noChangeArrowheads="1"/>
          </p:cNvSpPr>
          <p:nvPr/>
        </p:nvSpPr>
        <p:spPr bwMode="auto">
          <a:xfrm>
            <a:off x="4019550" y="4003661"/>
            <a:ext cx="152400" cy="152400"/>
          </a:xfrm>
          <a:prstGeom prst="sun">
            <a:avLst>
              <a:gd name="adj" fmla="val 25000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dirty="0"/>
          </a:p>
        </p:txBody>
      </p:sp>
      <p:sp>
        <p:nvSpPr>
          <p:cNvPr id="21521" name="AutoShape 17"/>
          <p:cNvSpPr>
            <a:spLocks noChangeArrowheads="1"/>
          </p:cNvSpPr>
          <p:nvPr/>
        </p:nvSpPr>
        <p:spPr bwMode="auto">
          <a:xfrm>
            <a:off x="4286250" y="3850375"/>
            <a:ext cx="152400" cy="152400"/>
          </a:xfrm>
          <a:prstGeom prst="sun">
            <a:avLst>
              <a:gd name="adj" fmla="val 25000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dirty="0"/>
          </a:p>
        </p:txBody>
      </p:sp>
      <p:sp>
        <p:nvSpPr>
          <p:cNvPr id="21522" name="AutoShape 18"/>
          <p:cNvSpPr>
            <a:spLocks noChangeArrowheads="1"/>
          </p:cNvSpPr>
          <p:nvPr/>
        </p:nvSpPr>
        <p:spPr bwMode="auto">
          <a:xfrm>
            <a:off x="4630629" y="3790311"/>
            <a:ext cx="152400" cy="152400"/>
          </a:xfrm>
          <a:prstGeom prst="sun">
            <a:avLst>
              <a:gd name="adj" fmla="val 25000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dirty="0"/>
          </a:p>
        </p:txBody>
      </p:sp>
      <p:sp>
        <p:nvSpPr>
          <p:cNvPr id="21523" name="AutoShape 19"/>
          <p:cNvSpPr>
            <a:spLocks noChangeArrowheads="1"/>
          </p:cNvSpPr>
          <p:nvPr/>
        </p:nvSpPr>
        <p:spPr bwMode="auto">
          <a:xfrm>
            <a:off x="4859229" y="3689302"/>
            <a:ext cx="152400" cy="152400"/>
          </a:xfrm>
          <a:prstGeom prst="sun">
            <a:avLst>
              <a:gd name="adj" fmla="val 25000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dirty="0"/>
          </a:p>
        </p:txBody>
      </p:sp>
      <p:sp>
        <p:nvSpPr>
          <p:cNvPr id="21524" name="AutoShape 20"/>
          <p:cNvSpPr>
            <a:spLocks noChangeArrowheads="1"/>
          </p:cNvSpPr>
          <p:nvPr/>
        </p:nvSpPr>
        <p:spPr bwMode="auto">
          <a:xfrm>
            <a:off x="5257800" y="3500770"/>
            <a:ext cx="152400" cy="152400"/>
          </a:xfrm>
          <a:prstGeom prst="sun">
            <a:avLst>
              <a:gd name="adj" fmla="val 25000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1676400" y="2738770"/>
            <a:ext cx="1600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dirty="0">
                <a:latin typeface="Calibri" panose="020F0502020204030204" pitchFamily="34" charset="0"/>
              </a:rPr>
              <a:t>Investors</a:t>
            </a:r>
          </a:p>
        </p:txBody>
      </p:sp>
      <p:sp>
        <p:nvSpPr>
          <p:cNvPr id="21526" name="Line 22"/>
          <p:cNvSpPr>
            <a:spLocks noChangeShapeType="1"/>
          </p:cNvSpPr>
          <p:nvPr/>
        </p:nvSpPr>
        <p:spPr bwMode="auto">
          <a:xfrm>
            <a:off x="2057400" y="3195970"/>
            <a:ext cx="15240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>
            <a:off x="2514600" y="311977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528" name="Line 24"/>
          <p:cNvSpPr>
            <a:spLocks noChangeShapeType="1"/>
          </p:cNvSpPr>
          <p:nvPr/>
        </p:nvSpPr>
        <p:spPr bwMode="auto">
          <a:xfrm>
            <a:off x="2971800" y="2967370"/>
            <a:ext cx="60960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529" name="Text Box 25"/>
          <p:cNvSpPr txBox="1">
            <a:spLocks noChangeArrowheads="1"/>
          </p:cNvSpPr>
          <p:nvPr/>
        </p:nvSpPr>
        <p:spPr bwMode="auto">
          <a:xfrm>
            <a:off x="5029200" y="4648200"/>
            <a:ext cx="1600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dirty="0">
                <a:latin typeface="Calibri" panose="020F0502020204030204" pitchFamily="34" charset="0"/>
              </a:rPr>
              <a:t>Market Portfolio</a:t>
            </a:r>
          </a:p>
        </p:txBody>
      </p:sp>
      <p:sp>
        <p:nvSpPr>
          <p:cNvPr id="21530" name="AutoShape 26"/>
          <p:cNvSpPr>
            <a:spLocks noChangeArrowheads="1"/>
          </p:cNvSpPr>
          <p:nvPr/>
        </p:nvSpPr>
        <p:spPr bwMode="auto">
          <a:xfrm>
            <a:off x="3810000" y="4114800"/>
            <a:ext cx="228600" cy="2286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21532" name="Text Box 28"/>
          <p:cNvSpPr txBox="1">
            <a:spLocks noChangeArrowheads="1"/>
          </p:cNvSpPr>
          <p:nvPr/>
        </p:nvSpPr>
        <p:spPr bwMode="auto">
          <a:xfrm>
            <a:off x="1848327" y="1219634"/>
            <a:ext cx="5410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 dirty="0">
                <a:latin typeface="Calibri" panose="020F0502020204030204" pitchFamily="34" charset="0"/>
              </a:rPr>
              <a:t>Beta vs. Average Risk Premium</a:t>
            </a:r>
          </a:p>
        </p:txBody>
      </p:sp>
      <p:sp>
        <p:nvSpPr>
          <p:cNvPr id="21533" name="Line 29"/>
          <p:cNvSpPr>
            <a:spLocks noChangeShapeType="1"/>
          </p:cNvSpPr>
          <p:nvPr/>
        </p:nvSpPr>
        <p:spPr bwMode="auto">
          <a:xfrm>
            <a:off x="3886200" y="5486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0" name="AutoShape 14"/>
          <p:cNvSpPr>
            <a:spLocks noChangeArrowheads="1"/>
          </p:cNvSpPr>
          <p:nvPr/>
        </p:nvSpPr>
        <p:spPr bwMode="auto">
          <a:xfrm>
            <a:off x="3522478" y="4086949"/>
            <a:ext cx="152400" cy="152400"/>
          </a:xfrm>
          <a:prstGeom prst="sun">
            <a:avLst>
              <a:gd name="adj" fmla="val 25000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dirty="0"/>
          </a:p>
        </p:txBody>
      </p:sp>
      <p:cxnSp>
        <p:nvCxnSpPr>
          <p:cNvPr id="3" name="Straight Arrow Connector 2"/>
          <p:cNvCxnSpPr/>
          <p:nvPr/>
        </p:nvCxnSpPr>
        <p:spPr bwMode="auto">
          <a:xfrm flipH="1" flipV="1">
            <a:off x="4073156" y="4356100"/>
            <a:ext cx="879844" cy="5207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752037776"/>
      </p:ext>
    </p:extLst>
  </p:cSld>
  <p:clrMapOvr>
    <a:masterClrMapping/>
  </p:clrMapOvr>
  <p:transition>
    <p:split dir="in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altLang="en-US" dirty="0"/>
              <a:t>Testing the CAPM </a:t>
            </a:r>
            <a:r>
              <a:rPr lang="en-US" altLang="en-US" sz="2000" dirty="0"/>
              <a:t>(2 of 2)</a:t>
            </a:r>
            <a:endParaRPr lang="en-US" altLang="en-US" dirty="0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581627" y="1196835"/>
            <a:ext cx="5943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 dirty="0">
                <a:latin typeface="Calibri" panose="020F0502020204030204" pitchFamily="34" charset="0"/>
              </a:rPr>
              <a:t>Return vs. Book-to-Market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6D2B0FC-E7D7-4836-8DBD-D02D9091E2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2002490"/>
            <a:ext cx="7279374" cy="4626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86733"/>
      </p:ext>
    </p:extLst>
  </p:cSld>
  <p:clrMapOvr>
    <a:masterClrMapping/>
  </p:clrMapOvr>
  <p:transition>
    <p:wipe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Capital Budgeting and Project Risk </a:t>
            </a:r>
            <a:r>
              <a:rPr lang="en-US" altLang="en-US" sz="2000" dirty="0"/>
              <a:t>(1 of 3)</a:t>
            </a:r>
            <a:endParaRPr lang="en-US" altLang="en-US" dirty="0"/>
          </a:p>
        </p:txBody>
      </p:sp>
      <p:sp>
        <p:nvSpPr>
          <p:cNvPr id="22533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3000" dirty="0"/>
              <a:t>The project cost of capital depends on the use to which the capital is being put</a:t>
            </a:r>
          </a:p>
          <a:p>
            <a:pPr lvl="1"/>
            <a:r>
              <a:rPr lang="en-US" altLang="en-US" sz="2600" dirty="0"/>
              <a:t>Therefore, it depends on the risk of the project and not the risk of the company</a:t>
            </a:r>
          </a:p>
          <a:p>
            <a:r>
              <a:rPr lang="en-US" sz="3000" dirty="0"/>
              <a:t>Company cost of capital</a:t>
            </a:r>
          </a:p>
          <a:p>
            <a:pPr lvl="1"/>
            <a:r>
              <a:rPr lang="en-US" sz="2600" dirty="0"/>
              <a:t>Opportunity cost of capital for investment in the firm as a whole</a:t>
            </a:r>
          </a:p>
          <a:p>
            <a:pPr lvl="1"/>
            <a:r>
              <a:rPr lang="en-US" sz="2600" dirty="0"/>
              <a:t>The company cost of capital is the appropriate discount rate for an average-risk investment project undertaken by the firm</a:t>
            </a:r>
            <a:endParaRPr lang="en-US" altLang="en-US" sz="2600" dirty="0"/>
          </a:p>
        </p:txBody>
      </p:sp>
    </p:spTree>
    <p:extLst>
      <p:ext uri="{BB962C8B-B14F-4D97-AF65-F5344CB8AC3E}">
        <p14:creationId xmlns:p14="http://schemas.microsoft.com/office/powerpoint/2010/main" val="3106400167"/>
      </p:ext>
    </p:extLst>
  </p:cSld>
  <p:clrMapOvr>
    <a:masterClrMapping/>
  </p:clrMapOvr>
  <p:transition>
    <p:wipe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Capital Budgeting and Project Risk </a:t>
            </a:r>
            <a:r>
              <a:rPr lang="en-US" altLang="en-US" sz="2000" dirty="0"/>
              <a:t>(2 of 3)</a:t>
            </a:r>
            <a:endParaRPr lang="en-US" altLang="en-US" dirty="0"/>
          </a:p>
        </p:txBody>
      </p:sp>
      <p:sp>
        <p:nvSpPr>
          <p:cNvPr id="135173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en-US" sz="2800" b="1" i="1" u="sng" dirty="0"/>
              <a:t>Example</a:t>
            </a:r>
          </a:p>
          <a:p>
            <a:pPr marL="400050" lvl="1" indent="0">
              <a:buNone/>
            </a:pPr>
            <a:r>
              <a:rPr lang="en-US" altLang="en-US" sz="2400" i="1" dirty="0"/>
              <a:t>Based on the CAPM, ABC Company has a cost of capital of 17%. [4 + 1.3(10)]. A breakdown of the company’s investment projects is listed below. When evaluating a new dog food production investment, which cost of capital should be used?</a:t>
            </a:r>
          </a:p>
          <a:p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1/3 nuclear parts mfr. </a:t>
            </a:r>
            <a:r>
              <a:rPr lang="el-GR" altLang="en-US" dirty="0"/>
              <a:t>β</a:t>
            </a:r>
            <a:r>
              <a:rPr lang="en-US" altLang="en-US" dirty="0"/>
              <a:t> = 2.0</a:t>
            </a:r>
          </a:p>
          <a:p>
            <a:pPr marL="0" indent="0">
              <a:buNone/>
            </a:pPr>
            <a:r>
              <a:rPr lang="en-US" altLang="en-US" dirty="0"/>
              <a:t>1/3 computer hard drive mfr. </a:t>
            </a:r>
            <a:r>
              <a:rPr lang="el-GR" altLang="en-US" dirty="0"/>
              <a:t>β </a:t>
            </a:r>
            <a:r>
              <a:rPr lang="en-US" altLang="en-US" dirty="0"/>
              <a:t>= 1.3</a:t>
            </a:r>
          </a:p>
          <a:p>
            <a:pPr marL="0" indent="0">
              <a:buNone/>
            </a:pPr>
            <a:r>
              <a:rPr lang="en-US" altLang="en-US" dirty="0"/>
              <a:t>1/3 dog food production </a:t>
            </a:r>
            <a:r>
              <a:rPr lang="el-GR" altLang="en-US" dirty="0"/>
              <a:t>β </a:t>
            </a:r>
            <a:r>
              <a:rPr lang="en-US" altLang="en-US" dirty="0"/>
              <a:t>= 0.6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Average </a:t>
            </a:r>
            <a:r>
              <a:rPr lang="el-GR" altLang="en-US" dirty="0"/>
              <a:t>β</a:t>
            </a:r>
            <a:r>
              <a:rPr lang="en-US" altLang="en-US" dirty="0"/>
              <a:t> of assets = 1.3</a:t>
            </a:r>
          </a:p>
        </p:txBody>
      </p:sp>
    </p:spTree>
    <p:extLst>
      <p:ext uri="{BB962C8B-B14F-4D97-AF65-F5344CB8AC3E}">
        <p14:creationId xmlns:p14="http://schemas.microsoft.com/office/powerpoint/2010/main" val="136335307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5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5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5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5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5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5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5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5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5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5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5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5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5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5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5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51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51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51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3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Capital Budgeting and Project Risk </a:t>
            </a:r>
            <a:r>
              <a:rPr lang="en-US" altLang="en-US" sz="2000" dirty="0"/>
              <a:t>(3 of 3)</a:t>
            </a:r>
            <a:endParaRPr lang="en-US" altLang="en-US" dirty="0"/>
          </a:p>
        </p:txBody>
      </p:sp>
      <p:sp>
        <p:nvSpPr>
          <p:cNvPr id="24580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800" b="1" i="1" u="sng" dirty="0"/>
              <a:t>Example</a:t>
            </a:r>
            <a:r>
              <a:rPr lang="en-US" altLang="en-US" b="1" i="1" u="sng" dirty="0"/>
              <a:t> </a:t>
            </a:r>
          </a:p>
          <a:p>
            <a:pPr marL="400050" lvl="1" indent="0">
              <a:buNone/>
            </a:pPr>
            <a:r>
              <a:rPr lang="en-US" altLang="en-US" sz="2400" i="1" dirty="0"/>
              <a:t>Based on the CAPM, ABC Company has a cost of capital of 17%. [4 + 1.3(10)]. A breakdown of the company’s investment projects is listed below. When evaluating a new dog food production investment, which cost of capital should be used?</a:t>
            </a:r>
          </a:p>
          <a:p>
            <a:endParaRPr lang="en-US" altLang="en-US" sz="2000" dirty="0"/>
          </a:p>
          <a:p>
            <a:pPr marL="0" indent="0" algn="ctr">
              <a:buNone/>
            </a:pPr>
            <a:r>
              <a:rPr lang="en-US" altLang="en-US" sz="2800" i="1" dirty="0"/>
              <a:t>r</a:t>
            </a:r>
            <a:r>
              <a:rPr lang="en-US" altLang="en-US" sz="2800" dirty="0"/>
              <a:t> = 4 + 0.6(14 - 4) = 10%</a:t>
            </a:r>
          </a:p>
          <a:p>
            <a:endParaRPr lang="en-US" altLang="en-US" sz="2000" dirty="0"/>
          </a:p>
          <a:p>
            <a:pPr marL="400050" lvl="1" indent="0">
              <a:buNone/>
            </a:pPr>
            <a:r>
              <a:rPr lang="en-US" altLang="en-US" sz="2400" dirty="0"/>
              <a:t>10% reflects the opportunity cost of capital on an investment given the unique risk of the project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75365506"/>
      </p:ext>
    </p:extLst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Measuring Market Risk </a:t>
            </a:r>
            <a:r>
              <a:rPr lang="en-US" altLang="en-US" sz="2000" dirty="0"/>
              <a:t>(1 of 5)</a:t>
            </a:r>
            <a:endParaRPr lang="en-US" altLang="en-US" dirty="0"/>
          </a:p>
        </p:txBody>
      </p:sp>
      <p:sp>
        <p:nvSpPr>
          <p:cNvPr id="11059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/>
              <a:t>Market Portfolio</a:t>
            </a:r>
          </a:p>
          <a:p>
            <a:pPr lvl="1"/>
            <a:r>
              <a:rPr lang="en-US" altLang="en-US" sz="2800" dirty="0"/>
              <a:t>Portfolio of all assets in the economy</a:t>
            </a:r>
          </a:p>
          <a:p>
            <a:pPr lvl="1"/>
            <a:r>
              <a:rPr lang="en-US" altLang="en-US" sz="2800" dirty="0"/>
              <a:t>In practice a broad stock market index is used to represent the market</a:t>
            </a:r>
          </a:p>
          <a:p>
            <a:r>
              <a:rPr lang="en-US" altLang="en-US" sz="3200" dirty="0"/>
              <a:t>Beta</a:t>
            </a:r>
            <a:endParaRPr lang="en-US" altLang="en-US" dirty="0"/>
          </a:p>
          <a:p>
            <a:pPr lvl="1"/>
            <a:r>
              <a:rPr lang="en-US" altLang="en-US" sz="2800" dirty="0"/>
              <a:t>Sensitivity of a stock’s return to the return on the market portfolio</a:t>
            </a:r>
          </a:p>
        </p:txBody>
      </p:sp>
    </p:spTree>
    <p:extLst>
      <p:ext uri="{BB962C8B-B14F-4D97-AF65-F5344CB8AC3E}">
        <p14:creationId xmlns:p14="http://schemas.microsoft.com/office/powerpoint/2010/main" val="1660614825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0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0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0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0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0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0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05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05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05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05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05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05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Measuring Market Risk </a:t>
            </a:r>
            <a:r>
              <a:rPr lang="en-US" altLang="en-US" sz="2000" dirty="0"/>
              <a:t>(2 of 5)</a:t>
            </a:r>
            <a:endParaRPr lang="en-US" altLang="en-US" dirty="0"/>
          </a:p>
        </p:txBody>
      </p:sp>
      <p:sp>
        <p:nvSpPr>
          <p:cNvPr id="1030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800" b="1" i="1" u="sng" dirty="0"/>
              <a:t>Example</a:t>
            </a:r>
          </a:p>
          <a:p>
            <a:pPr marL="400050" lvl="1" indent="0">
              <a:buNone/>
            </a:pPr>
            <a:r>
              <a:rPr lang="en-US" altLang="en-US" sz="2400" i="1" dirty="0"/>
              <a:t>Turbot-Charged Seafoods has the following % returns on its stock, relative to the listed changes in the % return on the market portfolio. The beta of Turbot-Charged Seafoods can be derived from this information.</a:t>
            </a:r>
          </a:p>
        </p:txBody>
      </p:sp>
    </p:spTree>
    <p:extLst>
      <p:ext uri="{BB962C8B-B14F-4D97-AF65-F5344CB8AC3E}">
        <p14:creationId xmlns:p14="http://schemas.microsoft.com/office/powerpoint/2010/main" val="994673480"/>
      </p:ext>
    </p:extLst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Measuring Market Risk </a:t>
            </a:r>
            <a:r>
              <a:rPr lang="en-US" altLang="en-US" sz="2000" dirty="0"/>
              <a:t>(3 of 5)</a:t>
            </a: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3200" b="1" i="1" u="sng" dirty="0"/>
              <a:t>Example (continued)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1505427" y="2514600"/>
          <a:ext cx="6096000" cy="259588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Month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Market Return %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Turbot Return %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+0.8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+1.8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−0.2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−1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−1.8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−1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+0.2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−1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−0.8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7652771"/>
      </p:ext>
    </p:extLst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Measuring Market Risk </a:t>
            </a:r>
            <a:r>
              <a:rPr lang="en-US" altLang="en-US" sz="2000" dirty="0"/>
              <a:t>(4 of 5)</a:t>
            </a:r>
            <a:endParaRPr lang="en-US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8" name="Rectangle 6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altLang="en-US" sz="3200" b="1" i="1" u="sng" dirty="0"/>
                  <a:t>Example (continued)</a:t>
                </a:r>
              </a:p>
              <a:p>
                <a:r>
                  <a:rPr lang="en-US" altLang="en-US" sz="2800" dirty="0"/>
                  <a:t>When the market was up 1%, Turbot’s average % change was +0.8%</a:t>
                </a:r>
              </a:p>
              <a:p>
                <a:r>
                  <a:rPr lang="en-US" altLang="en-US" sz="2800" dirty="0"/>
                  <a:t>When the market was down 1%, Turbot’s average % change was -0.8% </a:t>
                </a:r>
              </a:p>
              <a:p>
                <a:r>
                  <a:rPr lang="en-US" altLang="en-US" sz="2800" dirty="0"/>
                  <a:t>The average change of 1.6 % (-0.8 to 0.8) divided by the 2% (-1.0 to 1.0) change in the market produces a beta of 0.8</a:t>
                </a:r>
              </a:p>
              <a:p>
                <a:endParaRPr lang="en-US" altLang="en-US" sz="1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800" smtClean="0">
                          <a:latin typeface="Cambria Math" panose="02040503050406030204" pitchFamily="18" charset="0"/>
                        </a:rPr>
                        <m:t>𝛽</m:t>
                      </m:r>
                      <m:r>
                        <a:rPr lang="en-US" altLang="en-US" sz="280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en-US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800" smtClean="0">
                              <a:latin typeface="Cambria Math" panose="02040503050406030204" pitchFamily="18" charset="0"/>
                            </a:rPr>
                            <m:t>1.6</m:t>
                          </m:r>
                        </m:num>
                        <m:den>
                          <m:r>
                            <a:rPr lang="en-US" altLang="en-US" sz="280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en-US" sz="2800" smtClean="0">
                          <a:latin typeface="Cambria Math" panose="02040503050406030204" pitchFamily="18" charset="0"/>
                        </a:rPr>
                        <m:t>=0.8</m:t>
                      </m:r>
                    </m:oMath>
                  </m:oMathPara>
                </a14:m>
                <a:endParaRPr lang="en-US" altLang="en-US" sz="2800" dirty="0"/>
              </a:p>
            </p:txBody>
          </p:sp>
        </mc:Choice>
        <mc:Fallback xmlns="">
          <p:sp>
            <p:nvSpPr>
              <p:cNvPr id="3078" name="Rectangle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2039" t="-2933" r="-20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0468247"/>
      </p:ext>
    </p:extLst>
  </p:cSld>
  <p:clrMapOvr>
    <a:masterClrMapping/>
  </p:clrMapOvr>
  <p:transition spd="slow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Measuring Market Risk </a:t>
            </a:r>
            <a:r>
              <a:rPr lang="en-US" altLang="en-US" sz="2000" dirty="0"/>
              <a:t>(5 of 5)</a:t>
            </a:r>
            <a:endParaRPr lang="en-US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i="1" u="sng" dirty="0"/>
              <a:t>Example (continued)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4052" y="1639729"/>
            <a:ext cx="5238750" cy="5065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97250"/>
      </p:ext>
    </p:extLst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Portfolio Betas </a:t>
            </a:r>
            <a:r>
              <a:rPr lang="en-US" altLang="en-US" sz="2000" dirty="0"/>
              <a:t>(1 of 5)</a:t>
            </a:r>
            <a:endParaRPr lang="en-US" altLang="en-US" dirty="0"/>
          </a:p>
        </p:txBody>
      </p:sp>
      <p:sp>
        <p:nvSpPr>
          <p:cNvPr id="12083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Diversification decreases variability from unique risk, but not from market risk</a:t>
            </a:r>
          </a:p>
          <a:p>
            <a:r>
              <a:rPr lang="en-US" altLang="en-US" sz="2800" dirty="0"/>
              <a:t>The beta of your portfolio will be an average of the betas of the securities in the portfolio</a:t>
            </a:r>
          </a:p>
          <a:p>
            <a:r>
              <a:rPr lang="en-US" altLang="en-US" sz="2800" dirty="0"/>
              <a:t>If you owned all of the S&amp;P Composite Index stocks, you would have an average beta of 1.0 </a:t>
            </a:r>
          </a:p>
        </p:txBody>
      </p:sp>
    </p:spTree>
    <p:extLst>
      <p:ext uri="{BB962C8B-B14F-4D97-AF65-F5344CB8AC3E}">
        <p14:creationId xmlns:p14="http://schemas.microsoft.com/office/powerpoint/2010/main" val="1065868296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20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0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208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08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208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08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Portfolio Betas </a:t>
            </a:r>
            <a:r>
              <a:rPr lang="en-US" altLang="en-US" sz="2000" dirty="0"/>
              <a:t>(2 of 5)</a:t>
            </a:r>
            <a:endParaRPr lang="en-US" altLang="en-US" dirty="0"/>
          </a:p>
        </p:txBody>
      </p:sp>
      <p:sp>
        <p:nvSpPr>
          <p:cNvPr id="5126" name="Text Box 7"/>
          <p:cNvSpPr txBox="1">
            <a:spLocks noChangeArrowheads="1"/>
          </p:cNvSpPr>
          <p:nvPr/>
        </p:nvSpPr>
        <p:spPr bwMode="auto">
          <a:xfrm>
            <a:off x="5181600" y="4039590"/>
            <a:ext cx="32766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latin typeface="Calibri" panose="020F0502020204030204" pitchFamily="34" charset="0"/>
              </a:rPr>
              <a:t>Betas calculated with price data from January 2013 thru December 2017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96000" y="2514600"/>
            <a:ext cx="800100" cy="90332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20000"/>
                <a:lumOff val="8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800" dirty="0">
                <a:latin typeface="Calibri" panose="020F0502020204030204" pitchFamily="34" charset="0"/>
              </a:rPr>
              <a:t> </a:t>
            </a:r>
            <a:r>
              <a:rPr lang="el-GR" sz="4800" dirty="0">
                <a:latin typeface="Calibri" panose="020F0502020204030204" pitchFamily="34" charset="0"/>
              </a:rPr>
              <a:t>β</a:t>
            </a:r>
            <a:endParaRPr lang="en-US" sz="4800" dirty="0">
              <a:latin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64F3E5-7096-468B-AB6B-DEDBBE14DA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219199"/>
            <a:ext cx="3429000" cy="5094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910782"/>
      </p:ext>
    </p:extLst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BMM4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Century Gothic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MM4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MM4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1613</TotalTime>
  <Pages>8923980</Pages>
  <Words>935</Words>
  <Application>Microsoft Office PowerPoint</Application>
  <PresentationFormat>On-screen Show (4:3)</PresentationFormat>
  <Paragraphs>148</Paragraphs>
  <Slides>26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Arial Narrow</vt:lpstr>
      <vt:lpstr>Calibri</vt:lpstr>
      <vt:lpstr>Cambria Math</vt:lpstr>
      <vt:lpstr>Century Gothic</vt:lpstr>
      <vt:lpstr>Times New Roman</vt:lpstr>
      <vt:lpstr>Wingdings</vt:lpstr>
      <vt:lpstr>BMM4e</vt:lpstr>
      <vt:lpstr>PowerPoint Presentation</vt:lpstr>
      <vt:lpstr>Topics Covered</vt:lpstr>
      <vt:lpstr>Measuring Market Risk (1 of 5)</vt:lpstr>
      <vt:lpstr>Measuring Market Risk (2 of 5)</vt:lpstr>
      <vt:lpstr>Measuring Market Risk (3 of 5)</vt:lpstr>
      <vt:lpstr>Measuring Market Risk (4 of 5)</vt:lpstr>
      <vt:lpstr>Measuring Market Risk (5 of 5)</vt:lpstr>
      <vt:lpstr>Portfolio Betas (1 of 5)</vt:lpstr>
      <vt:lpstr>Portfolio Betas (2 of 5)</vt:lpstr>
      <vt:lpstr>Portfolio Betas (3 of 5)</vt:lpstr>
      <vt:lpstr>Portfolio Betas (4 of 5)</vt:lpstr>
      <vt:lpstr>Portfolio Betas (5 of 5)</vt:lpstr>
      <vt:lpstr>Risk and Return (1 of 6)</vt:lpstr>
      <vt:lpstr>Risk and Return (2 of 6)</vt:lpstr>
      <vt:lpstr>Risk and Return (3 of 6)</vt:lpstr>
      <vt:lpstr>Risk and Return (4 of 6)</vt:lpstr>
      <vt:lpstr>Risk and Return (5 of 6)</vt:lpstr>
      <vt:lpstr>Risk and Return (6 of 6)</vt:lpstr>
      <vt:lpstr>Capital Asset Pricing Model</vt:lpstr>
      <vt:lpstr>Security Market Line</vt:lpstr>
      <vt:lpstr>Stock Expected Returns</vt:lpstr>
      <vt:lpstr>Testing the CAPM (1 of 2)</vt:lpstr>
      <vt:lpstr>Testing the CAPM (2 of 2)</vt:lpstr>
      <vt:lpstr>Capital Budgeting and Project Risk (1 of 3)</vt:lpstr>
      <vt:lpstr>Capital Budgeting and Project Risk (2 of 3)</vt:lpstr>
      <vt:lpstr>Capital Budgeting and Project Risk (3 of 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Firm and  The Financial Manager</dc:title>
  <dc:creator>Matt Will</dc:creator>
  <cp:lastModifiedBy>Mccabe, Allison</cp:lastModifiedBy>
  <cp:revision>320</cp:revision>
  <dcterms:created xsi:type="dcterms:W3CDTF">1997-10-06T19:15:22Z</dcterms:created>
  <dcterms:modified xsi:type="dcterms:W3CDTF">2019-01-08T19:01:46Z</dcterms:modified>
</cp:coreProperties>
</file>