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08" y="7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5/5/2026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5/5/2026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Minority Influence</a:t>
            </a:r>
          </a:p>
        </p:txBody>
      </p:sp>
      <p:sp>
        <p:nvSpPr>
          <p:cNvPr id="3" name="Subtitle 2"/>
          <p:cNvSpPr>
            <a:spLocks noGrp="1"/>
          </p:cNvSpPr>
          <p:nvPr>
            <p:ph type="subTitle" idx="1"/>
          </p:nvPr>
        </p:nvSpPr>
        <p:spPr/>
        <p:txBody>
          <a:bodyPr/>
          <a:lstStyle/>
          <a:p>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600" b="1" dirty="0"/>
              <a:t>The Roma Minority </a:t>
            </a:r>
            <a:r>
              <a:rPr sz="3600" b="1" dirty="0" smtClean="0"/>
              <a:t>Study</a:t>
            </a:r>
            <a:r>
              <a:rPr lang="tr-TR" sz="3600" b="1" dirty="0"/>
              <a:t/>
            </a:r>
            <a:br>
              <a:rPr lang="tr-TR" sz="3600" b="1" dirty="0"/>
            </a:br>
            <a:r>
              <a:rPr lang="tr-TR" sz="2400" b="1" i="1" dirty="0" err="1" smtClean="0"/>
              <a:t>Moscovici</a:t>
            </a:r>
            <a:r>
              <a:rPr lang="tr-TR" sz="2400" b="1" i="1" dirty="0" smtClean="0"/>
              <a:t> </a:t>
            </a:r>
            <a:r>
              <a:rPr lang="tr-TR" sz="2400" b="1" i="1" dirty="0" err="1"/>
              <a:t>and</a:t>
            </a:r>
            <a:r>
              <a:rPr lang="tr-TR" sz="2400" b="1" i="1" dirty="0"/>
              <a:t> </a:t>
            </a:r>
            <a:r>
              <a:rPr lang="tr-TR" sz="2400" b="1" i="1" dirty="0" err="1"/>
              <a:t>Perez</a:t>
            </a:r>
            <a:r>
              <a:rPr lang="tr-TR" sz="2400" b="1" i="1" dirty="0"/>
              <a:t> (2007)</a:t>
            </a:r>
            <a:endParaRPr sz="2400" b="1" i="1" dirty="0"/>
          </a:p>
        </p:txBody>
      </p:sp>
      <p:sp>
        <p:nvSpPr>
          <p:cNvPr id="3" name="Content Placeholder 2"/>
          <p:cNvSpPr>
            <a:spLocks noGrp="1"/>
          </p:cNvSpPr>
          <p:nvPr>
            <p:ph idx="1"/>
          </p:nvPr>
        </p:nvSpPr>
        <p:spPr/>
        <p:txBody>
          <a:bodyPr>
            <a:normAutofit fontScale="47500" lnSpcReduction="20000"/>
          </a:bodyPr>
          <a:lstStyle/>
          <a:p>
            <a:r>
              <a:rPr lang="en-US" dirty="0"/>
              <a:t>Spanish participants were presented with a brief report about the history of persecution of Roma people in Europe. This was accompanied by a photograph of a man who described himself either as a Roma representative waiting for a meeting with the government (</a:t>
            </a:r>
            <a:r>
              <a:rPr lang="en-US" b="1" dirty="0"/>
              <a:t>Victim condition</a:t>
            </a:r>
            <a:r>
              <a:rPr lang="en-US" dirty="0"/>
              <a:t>) or as a member of a Roma political party about to attend a party meeting (</a:t>
            </a:r>
            <a:r>
              <a:rPr lang="en-US" b="1" dirty="0"/>
              <a:t>Active condition</a:t>
            </a:r>
            <a:r>
              <a:rPr lang="en-US" dirty="0" smtClean="0"/>
              <a:t>).</a:t>
            </a:r>
            <a:endParaRPr lang="tr-TR" dirty="0" smtClean="0"/>
          </a:p>
          <a:p>
            <a:endParaRPr lang="en-US" dirty="0"/>
          </a:p>
          <a:p>
            <a:r>
              <a:rPr lang="en-US" dirty="0"/>
              <a:t>The report ended with comments emphasizing either the importance of demanding compensation for the persecution of Roma people (</a:t>
            </a:r>
            <a:r>
              <a:rPr lang="en-US" b="1" dirty="0"/>
              <a:t>Victim</a:t>
            </a:r>
            <a:r>
              <a:rPr lang="en-US" dirty="0"/>
              <a:t>) or the importance of taking action and engaging in struggle to achieve radical social change (</a:t>
            </a:r>
            <a:r>
              <a:rPr lang="en-US" b="1" dirty="0"/>
              <a:t>Active</a:t>
            </a:r>
            <a:r>
              <a:rPr lang="en-US" dirty="0" smtClean="0"/>
              <a:t>).</a:t>
            </a:r>
            <a:endParaRPr lang="tr-TR" dirty="0" smtClean="0"/>
          </a:p>
          <a:p>
            <a:endParaRPr lang="en-US" dirty="0"/>
          </a:p>
          <a:p>
            <a:r>
              <a:rPr lang="en-US" dirty="0"/>
              <a:t>To reinforce two different images of the Roma minority, the report was accompanied by alleged verbatim responses from some Roma students. These focused either on historical injustice and oppression (</a:t>
            </a:r>
            <a:r>
              <a:rPr lang="en-US" b="1" dirty="0"/>
              <a:t>Victim</a:t>
            </a:r>
            <a:r>
              <a:rPr lang="en-US" dirty="0"/>
              <a:t>) or on the importance of active resistance (</a:t>
            </a:r>
            <a:r>
              <a:rPr lang="en-US" b="1" dirty="0"/>
              <a:t>Active</a:t>
            </a:r>
            <a:r>
              <a:rPr lang="en-US" dirty="0" smtClean="0"/>
              <a:t>).</a:t>
            </a:r>
            <a:endParaRPr lang="tr-TR" dirty="0" smtClean="0"/>
          </a:p>
          <a:p>
            <a:endParaRPr lang="en-US" dirty="0"/>
          </a:p>
          <a:p>
            <a:r>
              <a:rPr lang="en-US" dirty="0"/>
              <a:t>Following this, participants responded to several attitude questions about Roma people, including explicit attitudes (e.g., “Roma people should receive special benefits from the state given the persecution they have experienced”) and implicit attitudes (e.g., “Roma people are less concerned than Spaniards about their children’s education” [reverse item</a:t>
            </a:r>
            <a:r>
              <a:rPr lang="en-US" dirty="0" smtClean="0"/>
              <a:t>]).</a:t>
            </a:r>
            <a:endParaRPr lang="tr-TR" dirty="0" smtClean="0"/>
          </a:p>
          <a:p>
            <a:endParaRPr lang="tr-TR" dirty="0" smtClean="0"/>
          </a:p>
          <a:p>
            <a:r>
              <a:rPr lang="en-US" dirty="0" smtClean="0"/>
              <a:t>As </a:t>
            </a:r>
            <a:r>
              <a:rPr lang="en-US" dirty="0"/>
              <a:t>expected, explicit attitudes were much more positive in the </a:t>
            </a:r>
            <a:r>
              <a:rPr lang="en-US" b="1" dirty="0"/>
              <a:t>Victim condition</a:t>
            </a:r>
            <a:r>
              <a:rPr lang="en-US" dirty="0"/>
              <a:t>, whereas implicit attitudes were more strongly influenced by the </a:t>
            </a:r>
            <a:r>
              <a:rPr lang="en-US" b="1" dirty="0"/>
              <a:t>Active minority</a:t>
            </a:r>
            <a:r>
              <a:rPr lang="en-US" dirty="0"/>
              <a:t> condition.</a:t>
            </a:r>
          </a:p>
          <a:p>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Innovation and Change in Groups</a:t>
            </a:r>
          </a:p>
        </p:txBody>
      </p:sp>
      <p:sp>
        <p:nvSpPr>
          <p:cNvPr id="3" name="Content Placeholder 2"/>
          <p:cNvSpPr>
            <a:spLocks noGrp="1"/>
          </p:cNvSpPr>
          <p:nvPr>
            <p:ph idx="1"/>
          </p:nvPr>
        </p:nvSpPr>
        <p:spPr/>
        <p:txBody>
          <a:bodyPr>
            <a:normAutofit fontScale="85000" lnSpcReduction="20000"/>
          </a:bodyPr>
          <a:lstStyle/>
          <a:p>
            <a:pPr marL="0" indent="0">
              <a:buNone/>
            </a:pPr>
            <a:r>
              <a:rPr dirty="0"/>
              <a:t>• </a:t>
            </a:r>
            <a:r>
              <a:rPr sz="2800" dirty="0"/>
              <a:t>People within a group can influence each other in such a way that group consensus emerges from different individual opinions and judgments.</a:t>
            </a:r>
          </a:p>
          <a:p>
            <a:pPr marL="0" indent="0">
              <a:buNone/>
            </a:pPr>
            <a:r>
              <a:rPr sz="2800" dirty="0"/>
              <a:t>• Norms, conformity behavior, and the exclusion of non-conformists…</a:t>
            </a:r>
          </a:p>
          <a:p>
            <a:pPr marL="0" indent="0">
              <a:buNone/>
            </a:pPr>
            <a:r>
              <a:rPr sz="2800" dirty="0"/>
              <a:t>• </a:t>
            </a:r>
            <a:r>
              <a:rPr sz="2800" b="1" dirty="0"/>
              <a:t>But does a minority only conform or get excluded?</a:t>
            </a:r>
          </a:p>
          <a:p>
            <a:pPr marL="0" indent="0">
              <a:buNone/>
            </a:pPr>
            <a:r>
              <a:rPr sz="2800" dirty="0"/>
              <a:t>• Do groups always move toward and remain at a consensus around the majority view?</a:t>
            </a:r>
          </a:p>
          <a:p>
            <a:pPr marL="0" indent="0">
              <a:buNone/>
            </a:pPr>
            <a:r>
              <a:rPr sz="2800" dirty="0"/>
              <a:t>• </a:t>
            </a:r>
            <a:r>
              <a:rPr sz="2800" b="1" dirty="0"/>
              <a:t>Do groups change?</a:t>
            </a:r>
          </a:p>
          <a:p>
            <a:pPr marL="0" indent="0">
              <a:buNone/>
            </a:pPr>
            <a:r>
              <a:rPr sz="2800" dirty="0"/>
              <a:t>• Groups do not only reproduce and adopt the majority view, but they can also innovate and transform.</a:t>
            </a:r>
          </a:p>
          <a:p>
            <a:pPr marL="0" indent="0">
              <a:buNone/>
            </a:pPr>
            <a:r>
              <a:rPr sz="2800" dirty="0"/>
              <a:t>• In this section, we will discuss how minorities can cause innovation and change.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Innovation and Change in Groups (Cont.)</a:t>
            </a:r>
          </a:p>
        </p:txBody>
      </p:sp>
      <p:sp>
        <p:nvSpPr>
          <p:cNvPr id="3" name="Content Placeholder 2"/>
          <p:cNvSpPr>
            <a:spLocks noGrp="1"/>
          </p:cNvSpPr>
          <p:nvPr>
            <p:ph idx="1"/>
          </p:nvPr>
        </p:nvSpPr>
        <p:spPr/>
        <p:txBody>
          <a:bodyPr>
            <a:normAutofit lnSpcReduction="10000"/>
          </a:bodyPr>
          <a:lstStyle/>
          <a:p>
            <a:pPr marL="0" indent="0">
              <a:buNone/>
            </a:pPr>
            <a:r>
              <a:rPr dirty="0"/>
              <a:t>• How can changes occur in social systems (groups, societies, etc.)?</a:t>
            </a:r>
          </a:p>
          <a:p>
            <a:pPr marL="0" indent="0">
              <a:buNone/>
            </a:pPr>
            <a:r>
              <a:rPr dirty="0"/>
              <a:t>• New external conditions or factors?</a:t>
            </a:r>
          </a:p>
          <a:p>
            <a:pPr marL="0" indent="0">
              <a:buNone/>
            </a:pPr>
            <a:r>
              <a:rPr dirty="0"/>
              <a:t>• If a situation faced by a group presents a new goal to be reached or a task to be performed (perhaps due to a changed intergroup relationship), then the group is expected to adapt accordingly, which can cause changes within the group.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Moscovici (1976) – Minority Influence</a:t>
            </a:r>
          </a:p>
        </p:txBody>
      </p:sp>
      <p:sp>
        <p:nvSpPr>
          <p:cNvPr id="3" name="Content Placeholder 2"/>
          <p:cNvSpPr>
            <a:spLocks noGrp="1"/>
          </p:cNvSpPr>
          <p:nvPr>
            <p:ph idx="1"/>
          </p:nvPr>
        </p:nvSpPr>
        <p:spPr/>
        <p:txBody>
          <a:bodyPr>
            <a:normAutofit fontScale="92500" lnSpcReduction="10000"/>
          </a:bodyPr>
          <a:lstStyle/>
          <a:p>
            <a:pPr marL="0" indent="0">
              <a:buNone/>
            </a:pPr>
            <a:r>
              <a:rPr b="1" dirty="0" smtClean="0"/>
              <a:t>Darwin </a:t>
            </a:r>
            <a:r>
              <a:rPr b="1" dirty="0"/>
              <a:t>example – 19th Century Britain</a:t>
            </a:r>
          </a:p>
          <a:p>
            <a:pPr marL="0" indent="0">
              <a:buNone/>
            </a:pPr>
            <a:r>
              <a:rPr dirty="0"/>
              <a:t>• </a:t>
            </a:r>
            <a:r>
              <a:rPr sz="2800" dirty="0"/>
              <a:t>It is crucial for the minority side to be persistent in their ideas, even in the face of the most severe criticism from others.</a:t>
            </a:r>
          </a:p>
          <a:p>
            <a:pPr marL="0" indent="0">
              <a:buNone/>
            </a:pPr>
            <a:r>
              <a:rPr sz="2800" dirty="0"/>
              <a:t>• According to Moscovici, this consistency creates conflict with existing ideas, and change arises from this conflict.</a:t>
            </a:r>
          </a:p>
          <a:p>
            <a:pPr marL="0" indent="0">
              <a:buNone/>
            </a:pPr>
            <a:r>
              <a:rPr sz="2800" dirty="0"/>
              <a:t>• Moscovici argued that minority influence is possible because no group is completely homogeneous.</a:t>
            </a:r>
          </a:p>
          <a:p>
            <a:pPr marL="0" indent="0">
              <a:buNone/>
            </a:pPr>
            <a:r>
              <a:rPr sz="2800" dirty="0"/>
              <a:t>• Groups always contain potential divisions. If minorities act consistently, they make these divisions explicit, and new norms can emerge.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err="1"/>
              <a:t>Minority</a:t>
            </a:r>
            <a:r>
              <a:rPr lang="tr-TR" b="1" dirty="0"/>
              <a:t> </a:t>
            </a:r>
            <a:r>
              <a:rPr lang="tr-TR" b="1" dirty="0" err="1" smtClean="0"/>
              <a:t>Influence</a:t>
            </a:r>
            <a:r>
              <a:rPr lang="tr-TR" b="1" dirty="0" smtClean="0"/>
              <a:t>- </a:t>
            </a:r>
            <a:r>
              <a:rPr dirty="0" smtClean="0"/>
              <a:t>The </a:t>
            </a:r>
            <a:r>
              <a:rPr dirty="0"/>
              <a:t>Role of Conflict</a:t>
            </a:r>
          </a:p>
        </p:txBody>
      </p:sp>
      <p:sp>
        <p:nvSpPr>
          <p:cNvPr id="3" name="Content Placeholder 2"/>
          <p:cNvSpPr>
            <a:spLocks noGrp="1"/>
          </p:cNvSpPr>
          <p:nvPr>
            <p:ph idx="1"/>
          </p:nvPr>
        </p:nvSpPr>
        <p:spPr/>
        <p:txBody>
          <a:bodyPr/>
          <a:lstStyle/>
          <a:p>
            <a:pPr marL="0" indent="0">
              <a:buNone/>
            </a:pPr>
            <a:r>
              <a:rPr dirty="0"/>
              <a:t>• Change very rarely occurs calmly and harmoniously.</a:t>
            </a:r>
          </a:p>
          <a:p>
            <a:pPr marL="0" indent="0">
              <a:buNone/>
            </a:pPr>
            <a:r>
              <a:rPr dirty="0"/>
              <a:t>• Conflict is at the center of how minorities lead to change.</a:t>
            </a:r>
          </a:p>
          <a:p>
            <a:pPr marL="0" indent="0">
              <a:buNone/>
            </a:pPr>
            <a:r>
              <a:rPr dirty="0"/>
              <a:t>• Initial influence attempts of minorities will be subject to an equal measure of ridicule and pressure given the power inequalities.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t>Minority Influence</a:t>
            </a:r>
          </a:p>
        </p:txBody>
      </p:sp>
      <p:sp>
        <p:nvSpPr>
          <p:cNvPr id="3" name="Content Placeholder 2"/>
          <p:cNvSpPr>
            <a:spLocks noGrp="1"/>
          </p:cNvSpPr>
          <p:nvPr>
            <p:ph idx="1"/>
          </p:nvPr>
        </p:nvSpPr>
        <p:spPr/>
        <p:txBody>
          <a:bodyPr>
            <a:normAutofit/>
          </a:bodyPr>
          <a:lstStyle/>
          <a:p>
            <a:pPr marL="0" indent="0">
              <a:buNone/>
            </a:pPr>
            <a:r>
              <a:rPr dirty="0"/>
              <a:t>• </a:t>
            </a:r>
            <a:r>
              <a:rPr lang="tr-TR" sz="2800" dirty="0"/>
              <a:t>Önce seni görmezden gelirler, sonra sana gülerler, sonra seninle savaşırlar, sonra sen kazanırsın.» - </a:t>
            </a:r>
            <a:r>
              <a:rPr lang="tr-TR" sz="2800" dirty="0" err="1"/>
              <a:t>Mahatma</a:t>
            </a:r>
            <a:r>
              <a:rPr lang="tr-TR" sz="2800" dirty="0"/>
              <a:t> </a:t>
            </a:r>
            <a:r>
              <a:rPr lang="tr-TR" sz="2800" dirty="0" err="1"/>
              <a:t>Gandhi</a:t>
            </a:r>
            <a:endParaRPr lang="tr-TR" sz="2800" dirty="0"/>
          </a:p>
          <a:p>
            <a:pPr marL="0" indent="0">
              <a:buNone/>
            </a:pPr>
            <a:r>
              <a:rPr lang="tr-TR" sz="3600" i="1" dirty="0" smtClean="0"/>
              <a:t> </a:t>
            </a:r>
            <a:r>
              <a:rPr sz="2000" i="1" dirty="0" smtClean="0"/>
              <a:t>«</a:t>
            </a:r>
            <a:r>
              <a:rPr sz="2000" i="1" dirty="0"/>
              <a:t>First they ignore you, then they laugh at you, then they fight you, then you win.» - Mahatma </a:t>
            </a:r>
            <a:r>
              <a:rPr sz="2000" i="1" dirty="0" smtClean="0"/>
              <a:t>Gandhi</a:t>
            </a:r>
            <a:endParaRPr lang="tr-TR" sz="2000" i="1" dirty="0" smtClean="0"/>
          </a:p>
          <a:p>
            <a:pPr marL="0" indent="0">
              <a:buNone/>
            </a:pPr>
            <a:endParaRPr sz="1800" dirty="0"/>
          </a:p>
          <a:p>
            <a:pPr marL="0" indent="0">
              <a:buNone/>
            </a:pPr>
            <a:r>
              <a:rPr dirty="0"/>
              <a:t>• </a:t>
            </a:r>
            <a:r>
              <a:rPr sz="2800" dirty="0"/>
              <a:t>Moscovici himself was in a similar position within social psychology when majority influence was the primary focus.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4000" b="1" dirty="0" err="1"/>
              <a:t>Minority</a:t>
            </a:r>
            <a:r>
              <a:rPr lang="tr-TR" sz="4000" b="1" dirty="0"/>
              <a:t> </a:t>
            </a:r>
            <a:r>
              <a:rPr lang="tr-TR" sz="4000" b="1" dirty="0" err="1" smtClean="0"/>
              <a:t>Influence</a:t>
            </a:r>
            <a:r>
              <a:rPr lang="tr-TR" sz="4000" b="1" dirty="0" smtClean="0"/>
              <a:t>- </a:t>
            </a:r>
            <a:r>
              <a:rPr sz="4000" b="1" dirty="0" smtClean="0"/>
              <a:t>Experiment </a:t>
            </a:r>
            <a:r>
              <a:rPr sz="4000" b="1" dirty="0"/>
              <a:t>(Moscovici et al. 1969)</a:t>
            </a:r>
          </a:p>
        </p:txBody>
      </p:sp>
      <p:sp>
        <p:nvSpPr>
          <p:cNvPr id="3" name="Content Placeholder 2"/>
          <p:cNvSpPr>
            <a:spLocks noGrp="1"/>
          </p:cNvSpPr>
          <p:nvPr>
            <p:ph idx="1"/>
          </p:nvPr>
        </p:nvSpPr>
        <p:spPr/>
        <p:txBody>
          <a:bodyPr>
            <a:normAutofit fontScale="92500" lnSpcReduction="20000"/>
          </a:bodyPr>
          <a:lstStyle/>
          <a:p>
            <a:pPr marL="0" indent="0">
              <a:buNone/>
            </a:pPr>
            <a:r>
              <a:rPr dirty="0"/>
              <a:t>• Procedure similar to Asch's study.</a:t>
            </a:r>
          </a:p>
          <a:p>
            <a:pPr marL="0" indent="0">
              <a:buNone/>
            </a:pPr>
            <a:r>
              <a:rPr dirty="0"/>
              <a:t>• Task: Judge the color of bluish-colored slides.</a:t>
            </a:r>
          </a:p>
          <a:p>
            <a:pPr marL="0" indent="0">
              <a:buNone/>
            </a:pPr>
            <a:r>
              <a:rPr dirty="0"/>
              <a:t>• Majority of naive participants (4) and a minority of two confederates.</a:t>
            </a:r>
          </a:p>
          <a:p>
            <a:pPr marL="0" indent="0">
              <a:buNone/>
            </a:pPr>
            <a:r>
              <a:rPr dirty="0"/>
              <a:t>• Consistent Condition: Confederates always responded 'green'.</a:t>
            </a:r>
          </a:p>
          <a:p>
            <a:pPr marL="0" indent="0">
              <a:buNone/>
            </a:pPr>
            <a:r>
              <a:rPr dirty="0"/>
              <a:t>• Inconsistent Condition: Confederates sometimes said 'blue'.</a:t>
            </a:r>
          </a:p>
          <a:p>
            <a:pPr marL="0" indent="0">
              <a:buNone/>
            </a:pPr>
            <a:r>
              <a:rPr dirty="0"/>
              <a:t>• Measurement: Frequency of 'green' responses from naive participants.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err="1"/>
              <a:t>Minority</a:t>
            </a:r>
            <a:r>
              <a:rPr lang="tr-TR" b="1" dirty="0"/>
              <a:t> </a:t>
            </a:r>
            <a:r>
              <a:rPr lang="tr-TR" b="1" dirty="0" err="1" smtClean="0"/>
              <a:t>Influence</a:t>
            </a:r>
            <a:r>
              <a:rPr lang="tr-TR" b="1" dirty="0" smtClean="0"/>
              <a:t>- </a:t>
            </a:r>
            <a:r>
              <a:rPr lang="tr-TR" b="1" dirty="0" err="1" smtClean="0"/>
              <a:t>The</a:t>
            </a:r>
            <a:r>
              <a:rPr lang="tr-TR" b="1" dirty="0" smtClean="0"/>
              <a:t> </a:t>
            </a:r>
            <a:r>
              <a:rPr b="1" dirty="0" smtClean="0"/>
              <a:t>Experiment </a:t>
            </a:r>
            <a:r>
              <a:rPr b="1" dirty="0"/>
              <a:t>Results</a:t>
            </a:r>
          </a:p>
        </p:txBody>
      </p:sp>
      <p:sp>
        <p:nvSpPr>
          <p:cNvPr id="3" name="Content Placeholder 2"/>
          <p:cNvSpPr>
            <a:spLocks noGrp="1"/>
          </p:cNvSpPr>
          <p:nvPr>
            <p:ph idx="1"/>
          </p:nvPr>
        </p:nvSpPr>
        <p:spPr/>
        <p:txBody>
          <a:bodyPr>
            <a:normAutofit fontScale="92500" lnSpcReduction="20000"/>
          </a:bodyPr>
          <a:lstStyle/>
          <a:p>
            <a:pPr marL="0" indent="0">
              <a:buNone/>
            </a:pPr>
            <a:r>
              <a:rPr dirty="0"/>
              <a:t>• Consistent Condition: Over 8% of responses were 'green' (1/3 of participants gave at least one green response).</a:t>
            </a:r>
          </a:p>
          <a:p>
            <a:pPr marL="0" indent="0">
              <a:buNone/>
            </a:pPr>
            <a:r>
              <a:rPr dirty="0"/>
              <a:t>• Inconsistent Condition: Less than 1%.</a:t>
            </a:r>
          </a:p>
          <a:p>
            <a:pPr marL="0" indent="0">
              <a:buNone/>
            </a:pPr>
            <a:r>
              <a:rPr dirty="0"/>
              <a:t>• Control Condition: Almost 0%.</a:t>
            </a:r>
          </a:p>
          <a:p>
            <a:pPr marL="0" indent="0">
              <a:buNone/>
            </a:pPr>
            <a:r>
              <a:rPr dirty="0"/>
              <a:t>• While 8% seems small (vs Asch's 36%), it is significant as it was achieved by a minority against a majority twice its size.</a:t>
            </a:r>
          </a:p>
          <a:p>
            <a:pPr marL="0" indent="0">
              <a:buNone/>
            </a:pPr>
            <a:r>
              <a:rPr dirty="0"/>
              <a:t>• This proves that minorities can exert power despite dominant views.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err="1"/>
              <a:t>Minority</a:t>
            </a:r>
            <a:r>
              <a:rPr lang="tr-TR" b="1" dirty="0"/>
              <a:t> </a:t>
            </a:r>
            <a:r>
              <a:rPr lang="tr-TR" b="1" dirty="0" err="1" smtClean="0"/>
              <a:t>Influence</a:t>
            </a:r>
            <a:endParaRPr dirty="0"/>
          </a:p>
        </p:txBody>
      </p:sp>
      <p:sp>
        <p:nvSpPr>
          <p:cNvPr id="3" name="Content Placeholder 2"/>
          <p:cNvSpPr>
            <a:spLocks noGrp="1"/>
          </p:cNvSpPr>
          <p:nvPr>
            <p:ph idx="1"/>
          </p:nvPr>
        </p:nvSpPr>
        <p:spPr/>
        <p:txBody>
          <a:bodyPr>
            <a:normAutofit fontScale="85000" lnSpcReduction="20000"/>
          </a:bodyPr>
          <a:lstStyle/>
          <a:p>
            <a:pPr marL="0" indent="0">
              <a:buNone/>
            </a:pPr>
            <a:r>
              <a:rPr lang="tr-TR" sz="2800" b="1" i="1" dirty="0" err="1"/>
              <a:t>Moscovici</a:t>
            </a:r>
            <a:r>
              <a:rPr lang="tr-TR" sz="2800" b="1" i="1" dirty="0"/>
              <a:t> ve </a:t>
            </a:r>
            <a:r>
              <a:rPr lang="tr-TR" sz="2800" b="1" i="1" dirty="0" err="1"/>
              <a:t>Perez</a:t>
            </a:r>
            <a:r>
              <a:rPr lang="tr-TR" sz="2800" b="1" i="1" dirty="0"/>
              <a:t> (2007)- 2 tür azınlık yaklaşımı</a:t>
            </a:r>
          </a:p>
          <a:p>
            <a:pPr marL="514350" indent="-514350">
              <a:buFont typeface="+mj-lt"/>
              <a:buAutoNum type="arabicPeriod"/>
            </a:pPr>
            <a:endParaRPr lang="tr-TR" sz="2800" b="1" dirty="0" smtClean="0"/>
          </a:p>
          <a:p>
            <a:pPr marL="514350" indent="-514350">
              <a:buFont typeface="+mj-lt"/>
              <a:buAutoNum type="arabicPeriod"/>
            </a:pPr>
            <a:r>
              <a:rPr sz="2800" b="1" dirty="0" smtClean="0"/>
              <a:t>Active </a:t>
            </a:r>
            <a:r>
              <a:rPr sz="2800" b="1" dirty="0"/>
              <a:t>Minority: </a:t>
            </a:r>
            <a:r>
              <a:rPr sz="2800" dirty="0"/>
              <a:t>Focuses on rhetoric, arguments, and protest. Aims to convince the majority of their error. Leads to latent (hidden) attitude change.</a:t>
            </a:r>
          </a:p>
          <a:p>
            <a:pPr marL="514350" indent="-514350">
              <a:buFont typeface="+mj-lt"/>
              <a:buAutoNum type="arabicPeriod"/>
            </a:pPr>
            <a:r>
              <a:rPr sz="2800" b="1" dirty="0" smtClean="0"/>
              <a:t>Victim </a:t>
            </a:r>
            <a:r>
              <a:rPr sz="2800" b="1" dirty="0"/>
              <a:t>Minority: </a:t>
            </a:r>
            <a:r>
              <a:rPr sz="2800" dirty="0"/>
              <a:t>Uses 'stigmatized group' status to highlight moral contradictions. Hopes to provoke majority to correct discriminatory behavior. Leads to explicit (direct) attitude change</a:t>
            </a:r>
            <a:r>
              <a:rPr sz="2800" dirty="0" smtClean="0"/>
              <a:t>.</a:t>
            </a:r>
            <a:endParaRPr lang="tr-TR" sz="2800" dirty="0" smtClean="0"/>
          </a:p>
          <a:p>
            <a:endParaRPr lang="tr-TR" i="1" dirty="0" smtClean="0"/>
          </a:p>
          <a:p>
            <a:r>
              <a:rPr lang="tr-TR" i="1" dirty="0" smtClean="0"/>
              <a:t>İlk </a:t>
            </a:r>
            <a:r>
              <a:rPr lang="tr-TR" i="1" dirty="0"/>
              <a:t>yaklaşım çoğunluk ile çatışmayı amaçlar; ikincisi, çoğunluk içinde çatışma yaratmayı </a:t>
            </a:r>
            <a:r>
              <a:rPr lang="tr-TR" i="1" dirty="0" smtClean="0"/>
              <a:t>umar…</a:t>
            </a:r>
            <a:r>
              <a:rPr lang="tr-TR" sz="2800" dirty="0"/>
              <a:t/>
            </a:r>
            <a:br>
              <a:rPr lang="tr-TR" sz="2800" dirty="0"/>
            </a:br>
            <a:endParaRPr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894</Words>
  <Application>Microsoft Office PowerPoint</Application>
  <PresentationFormat>Ekran Gösterisi (4:3)</PresentationFormat>
  <Paragraphs>58</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Office Theme</vt:lpstr>
      <vt:lpstr>Minority Influence</vt:lpstr>
      <vt:lpstr>Innovation and Change in Groups</vt:lpstr>
      <vt:lpstr>Innovation and Change in Groups (Cont.)</vt:lpstr>
      <vt:lpstr>Moscovici (1976) – Minority Influence</vt:lpstr>
      <vt:lpstr>Minority Influence- The Role of Conflict</vt:lpstr>
      <vt:lpstr>Minority Influence</vt:lpstr>
      <vt:lpstr>Minority Influence- Experiment (Moscovici et al. 1969)</vt:lpstr>
      <vt:lpstr>Minority Influence- The Experiment Results</vt:lpstr>
      <vt:lpstr>Minority Influence</vt:lpstr>
      <vt:lpstr>The Roma Minority Study Moscovici and Perez (2007)</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Minority Influence</dc:title>
  <dc:subject/>
  <dc:creator/>
  <cp:keywords/>
  <dc:description>generated using python-pptx</dc:description>
  <cp:lastModifiedBy>Turboxx</cp:lastModifiedBy>
  <cp:revision>14</cp:revision>
  <dcterms:created xsi:type="dcterms:W3CDTF">2013-01-27T09:14:16Z</dcterms:created>
  <dcterms:modified xsi:type="dcterms:W3CDTF">2026-05-05T08:36:36Z</dcterms:modified>
  <cp:category/>
</cp:coreProperties>
</file>