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4" r:id="rId5"/>
    <p:sldId id="260" r:id="rId6"/>
    <p:sldId id="261" r:id="rId7"/>
    <p:sldId id="265" r:id="rId8"/>
    <p:sldId id="262" r:id="rId9"/>
    <p:sldId id="263"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26.12.2022</a:t>
            </a:fld>
            <a:endParaRPr lang="tr-TR" dirty="0"/>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26.12.2022</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348880"/>
            <a:ext cx="7543800" cy="2150095"/>
          </a:xfrm>
        </p:spPr>
        <p:txBody>
          <a:bodyPr/>
          <a:lstStyle/>
          <a:p>
            <a:pPr algn="ctr"/>
            <a:r>
              <a:rPr lang="tr-TR" b="1" dirty="0">
                <a:latin typeface="Book Antiqua" panose="02040602050305030304" pitchFamily="18" charset="0"/>
              </a:rPr>
              <a:t>Tebligatın Yokluğu ve Usulsüz Tebliğ</a:t>
            </a:r>
          </a:p>
        </p:txBody>
      </p:sp>
    </p:spTree>
    <p:extLst>
      <p:ext uri="{BB962C8B-B14F-4D97-AF65-F5344CB8AC3E}">
        <p14:creationId xmlns:p14="http://schemas.microsoft.com/office/powerpoint/2010/main" val="42457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F09F3C-517A-53C7-91DB-D6DBAE1AEE25}"/>
              </a:ext>
            </a:extLst>
          </p:cNvPr>
          <p:cNvSpPr>
            <a:spLocks noGrp="1"/>
          </p:cNvSpPr>
          <p:nvPr>
            <p:ph type="title"/>
          </p:nvPr>
        </p:nvSpPr>
        <p:spPr/>
        <p:txBody>
          <a:bodyPr/>
          <a:lstStyle/>
          <a:p>
            <a:pPr algn="ctr"/>
            <a:r>
              <a:rPr lang="tr-TR" dirty="0"/>
              <a:t>OLAY</a:t>
            </a:r>
          </a:p>
        </p:txBody>
      </p:sp>
      <p:sp>
        <p:nvSpPr>
          <p:cNvPr id="3" name="İçerik Yer Tutucusu 2">
            <a:extLst>
              <a:ext uri="{FF2B5EF4-FFF2-40B4-BE49-F238E27FC236}">
                <a16:creationId xmlns:a16="http://schemas.microsoft.com/office/drawing/2014/main" id="{489D491D-0F17-0927-C80A-8EA3FB2CA25D}"/>
              </a:ext>
            </a:extLst>
          </p:cNvPr>
          <p:cNvSpPr>
            <a:spLocks noGrp="1"/>
          </p:cNvSpPr>
          <p:nvPr>
            <p:ph idx="1"/>
          </p:nvPr>
        </p:nvSpPr>
        <p:spPr/>
        <p:txBody>
          <a:bodyPr>
            <a:normAutofit lnSpcReduction="10000"/>
          </a:bodyPr>
          <a:lstStyle/>
          <a:p>
            <a:pPr algn="just"/>
            <a:r>
              <a:rPr lang="tr-TR" dirty="0"/>
              <a:t>Gerçek kişi tacir Selim </a:t>
            </a:r>
            <a:r>
              <a:rPr lang="tr-TR" dirty="0" err="1"/>
              <a:t>Andıç</a:t>
            </a:r>
            <a:r>
              <a:rPr lang="tr-TR" dirty="0"/>
              <a:t>, elektronik malzemelerin ticareti üzerine bir ticari işletme işletmektedir. Piyasadan alacaklarını tahsil edememesi nedeniyle, bazı alacaklılarına olan borçlarını ödeyemez hale gelmiştir. Bu nedenle kendisine karşı Antalya Asliye 1. Ticaret Mahkemesinde bir alacak davası ikame edilmiş, bir de Antalya 3. İcra Müdürlüğü nezdinde bir icra takibi başlatılmıştır. Ekonomik durumlarının bozulması nedeniyle aile hayatı da etkilenen Selim’e karşı, karısı Ayşen boşanma davası açmıştır.</a:t>
            </a:r>
          </a:p>
          <a:p>
            <a:pPr algn="just"/>
            <a:r>
              <a:rPr lang="tr-TR" dirty="0"/>
              <a:t>Antalya 3. İcra Müdürlüğü nezdinde başlatılan icra takibinde ödeme emri, Selim’in iş gezisinde olduğu 07.06.2019 tarihinde doğrudan çalışanı Ender’e yapılmıştır. Ertesi gün hastalığı sebebiyle işe gelemeyen Ender 10 günlük istirahat raporu almış, 18.06.2019 tarihinde Selim’e tebligatı vermiştir.</a:t>
            </a:r>
          </a:p>
        </p:txBody>
      </p:sp>
    </p:spTree>
    <p:extLst>
      <p:ext uri="{BB962C8B-B14F-4D97-AF65-F5344CB8AC3E}">
        <p14:creationId xmlns:p14="http://schemas.microsoft.com/office/powerpoint/2010/main" val="19626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3072C5-497C-B30D-769D-A76DA707BE36}"/>
              </a:ext>
            </a:extLst>
          </p:cNvPr>
          <p:cNvSpPr>
            <a:spLocks noGrp="1"/>
          </p:cNvSpPr>
          <p:nvPr>
            <p:ph type="title"/>
          </p:nvPr>
        </p:nvSpPr>
        <p:spPr/>
        <p:txBody>
          <a:bodyPr/>
          <a:lstStyle/>
          <a:p>
            <a:pPr algn="ctr"/>
            <a:r>
              <a:rPr lang="tr-TR" dirty="0"/>
              <a:t>OLAY</a:t>
            </a:r>
          </a:p>
        </p:txBody>
      </p:sp>
      <p:sp>
        <p:nvSpPr>
          <p:cNvPr id="3" name="İçerik Yer Tutucusu 2">
            <a:extLst>
              <a:ext uri="{FF2B5EF4-FFF2-40B4-BE49-F238E27FC236}">
                <a16:creationId xmlns:a16="http://schemas.microsoft.com/office/drawing/2014/main" id="{57BCADA6-1970-ED84-5554-A1B4BECE3A9B}"/>
              </a:ext>
            </a:extLst>
          </p:cNvPr>
          <p:cNvSpPr>
            <a:spLocks noGrp="1"/>
          </p:cNvSpPr>
          <p:nvPr>
            <p:ph idx="1"/>
          </p:nvPr>
        </p:nvSpPr>
        <p:spPr/>
        <p:txBody>
          <a:bodyPr/>
          <a:lstStyle/>
          <a:p>
            <a:pPr algn="just"/>
            <a:r>
              <a:rPr lang="tr-TR" dirty="0"/>
              <a:t>Ayşen tarafından Antalya 2. Aile Mahkemesi’nde ikame edilen boşanma davasında dava dilekçesi, Selim’in ticari işletmesinin adresine tebliğe çıkartılmıştır. Selim’in işletmede olduğu 02.10.2019 günü posta memuru tarafından tebligat bizzat Selim’e yapılsa da memur gittikten sonra tebliğ zarfını açan Selim, zarfın içinin boş olduğunu görmüştür. </a:t>
            </a:r>
          </a:p>
        </p:txBody>
      </p:sp>
    </p:spTree>
    <p:extLst>
      <p:ext uri="{BB962C8B-B14F-4D97-AF65-F5344CB8AC3E}">
        <p14:creationId xmlns:p14="http://schemas.microsoft.com/office/powerpoint/2010/main" val="332928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47EED2-0358-A125-6153-945CF41DAA05}"/>
              </a:ext>
            </a:extLst>
          </p:cNvPr>
          <p:cNvSpPr>
            <a:spLocks noGrp="1"/>
          </p:cNvSpPr>
          <p:nvPr>
            <p:ph type="title"/>
          </p:nvPr>
        </p:nvSpPr>
        <p:spPr/>
        <p:txBody>
          <a:bodyPr/>
          <a:lstStyle/>
          <a:p>
            <a:pPr algn="ctr"/>
            <a:r>
              <a:rPr lang="tr-TR" dirty="0"/>
              <a:t>SORULAR</a:t>
            </a:r>
          </a:p>
        </p:txBody>
      </p:sp>
      <p:sp>
        <p:nvSpPr>
          <p:cNvPr id="3" name="İçerik Yer Tutucusu 2">
            <a:extLst>
              <a:ext uri="{FF2B5EF4-FFF2-40B4-BE49-F238E27FC236}">
                <a16:creationId xmlns:a16="http://schemas.microsoft.com/office/drawing/2014/main" id="{14F1EC9A-7928-29F2-44CF-7339E8261D53}"/>
              </a:ext>
            </a:extLst>
          </p:cNvPr>
          <p:cNvSpPr>
            <a:spLocks noGrp="1"/>
          </p:cNvSpPr>
          <p:nvPr>
            <p:ph idx="1"/>
          </p:nvPr>
        </p:nvSpPr>
        <p:spPr/>
        <p:txBody>
          <a:bodyPr/>
          <a:lstStyle/>
          <a:p>
            <a:pPr marL="114300" indent="0" algn="just">
              <a:buNone/>
            </a:pPr>
            <a:r>
              <a:rPr lang="tr-TR" dirty="0"/>
              <a:t>Antalya 3. İcra Müdürlüğü tarafından yapılan tebligat işleminin hukuka uygunluğu bakımından; </a:t>
            </a:r>
          </a:p>
          <a:p>
            <a:pPr marL="571500" indent="-457200" algn="just">
              <a:buAutoNum type="arabicPeriod"/>
            </a:pPr>
            <a:r>
              <a:rPr lang="tr-TR" dirty="0"/>
              <a:t>Yapılan işleme sonuç bağlanacak mıdır, cevabınız olumlu ise bu işlem nasıl sonuç doğuracaktır? </a:t>
            </a:r>
          </a:p>
          <a:p>
            <a:pPr marL="571500" indent="-457200" algn="just">
              <a:buAutoNum type="arabicPeriod"/>
            </a:pPr>
            <a:r>
              <a:rPr lang="tr-TR" dirty="0"/>
              <a:t>Ödeme emrinin tebliğ edildiğini 18.06.2019 tarihinde öğrenen Selim’e ne yapmasını tavsiye edersiniz? Neden? </a:t>
            </a:r>
          </a:p>
          <a:p>
            <a:pPr marL="571500" indent="-457200" algn="just">
              <a:buAutoNum type="arabicPeriod"/>
            </a:pPr>
            <a:r>
              <a:rPr lang="tr-TR" dirty="0"/>
              <a:t>Selim, ödeme emrinin tebliği bilgisini hiç alamamış ve cebri icra sürecindeki diğer tebligatlar da usulsüz olarak yapılıp Selim’in BMW marka aracı cebri icra yolu ile satılmış olsaydı, satışa karşı koyabilir veya zararının giderilebilmesini isteyebilir miydi?</a:t>
            </a:r>
          </a:p>
        </p:txBody>
      </p:sp>
    </p:spTree>
    <p:extLst>
      <p:ext uri="{BB962C8B-B14F-4D97-AF65-F5344CB8AC3E}">
        <p14:creationId xmlns:p14="http://schemas.microsoft.com/office/powerpoint/2010/main" val="2561571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61312A-7BD9-E1C9-1862-CD2BD0EA45D0}"/>
              </a:ext>
            </a:extLst>
          </p:cNvPr>
          <p:cNvSpPr>
            <a:spLocks noGrp="1"/>
          </p:cNvSpPr>
          <p:nvPr>
            <p:ph type="title"/>
          </p:nvPr>
        </p:nvSpPr>
        <p:spPr/>
        <p:txBody>
          <a:bodyPr/>
          <a:lstStyle/>
          <a:p>
            <a:pPr algn="ctr"/>
            <a:r>
              <a:rPr lang="tr-TR" dirty="0"/>
              <a:t>SORULAR</a:t>
            </a:r>
          </a:p>
        </p:txBody>
      </p:sp>
      <p:sp>
        <p:nvSpPr>
          <p:cNvPr id="3" name="İçerik Yer Tutucusu 2">
            <a:extLst>
              <a:ext uri="{FF2B5EF4-FFF2-40B4-BE49-F238E27FC236}">
                <a16:creationId xmlns:a16="http://schemas.microsoft.com/office/drawing/2014/main" id="{D7751CF6-8F56-2367-A803-1CF4E1FA64CA}"/>
              </a:ext>
            </a:extLst>
          </p:cNvPr>
          <p:cNvSpPr>
            <a:spLocks noGrp="1"/>
          </p:cNvSpPr>
          <p:nvPr>
            <p:ph idx="1"/>
          </p:nvPr>
        </p:nvSpPr>
        <p:spPr/>
        <p:txBody>
          <a:bodyPr/>
          <a:lstStyle/>
          <a:p>
            <a:pPr marL="114300" indent="0" algn="just">
              <a:buNone/>
            </a:pPr>
            <a:r>
              <a:rPr lang="tr-TR" dirty="0"/>
              <a:t>SORU-II: Olayda tebliğ evrakının, Antalya Asliye 1. Ticaret Mahkemesi tarafından tebliğe çıkartılmış cevaba cevap dilekçesi olması halinde, ilk soruya verilecek cevapta nasıl bir değişiklik olabilir? </a:t>
            </a:r>
          </a:p>
          <a:p>
            <a:pPr marL="114300" indent="0" algn="just">
              <a:buNone/>
            </a:pPr>
            <a:r>
              <a:rPr lang="tr-TR" dirty="0"/>
              <a:t>SORU-III: Antalya 2. Aile Mahkemesi tarafından Selim’e gönderilen tebligatın hukuki niteliğini tartışınız.</a:t>
            </a:r>
          </a:p>
        </p:txBody>
      </p:sp>
    </p:spTree>
    <p:extLst>
      <p:ext uri="{BB962C8B-B14F-4D97-AF65-F5344CB8AC3E}">
        <p14:creationId xmlns:p14="http://schemas.microsoft.com/office/powerpoint/2010/main" val="1293730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latin typeface="Book Antiqua" panose="02040602050305030304" pitchFamily="18" charset="0"/>
              </a:rPr>
              <a:t>Usulsüz Tebliğ</a:t>
            </a:r>
          </a:p>
        </p:txBody>
      </p:sp>
      <p:sp>
        <p:nvSpPr>
          <p:cNvPr id="3" name="İçerik Yer Tutucusu 2"/>
          <p:cNvSpPr>
            <a:spLocks noGrp="1"/>
          </p:cNvSpPr>
          <p:nvPr>
            <p:ph idx="1"/>
          </p:nvPr>
        </p:nvSpPr>
        <p:spPr>
          <a:xfrm>
            <a:off x="457200" y="1196752"/>
            <a:ext cx="7620000" cy="5204048"/>
          </a:xfrm>
        </p:spPr>
        <p:txBody>
          <a:bodyPr/>
          <a:lstStyle/>
          <a:p>
            <a:pPr marL="114300" indent="0">
              <a:buNone/>
            </a:pPr>
            <a:endParaRPr lang="tr-TR" dirty="0">
              <a:latin typeface="Book Antiqua" panose="02040602050305030304" pitchFamily="18" charset="0"/>
            </a:endParaRPr>
          </a:p>
          <a:p>
            <a:r>
              <a:rPr lang="tr-TR" dirty="0">
                <a:latin typeface="Book Antiqua" panose="02040602050305030304" pitchFamily="18" charset="0"/>
              </a:rPr>
              <a:t>Tebligatın usule uygun yapılması, adil yargılanma ve hukuki dinlenilme hakkı bakımından önemlidir.</a:t>
            </a:r>
          </a:p>
          <a:p>
            <a:pPr marL="114300" indent="0">
              <a:buNone/>
            </a:pPr>
            <a:endParaRPr lang="tr-TR" dirty="0">
              <a:latin typeface="Book Antiqua" panose="02040602050305030304" pitchFamily="18" charset="0"/>
            </a:endParaRPr>
          </a:p>
          <a:p>
            <a:pPr algn="just"/>
            <a:r>
              <a:rPr lang="tr-TR" dirty="0">
                <a:latin typeface="Book Antiqua" panose="02040602050305030304" pitchFamily="18" charset="0"/>
              </a:rPr>
              <a:t>Usulsüz tebliğ;</a:t>
            </a:r>
          </a:p>
          <a:p>
            <a:pPr marL="114300" indent="0" algn="just">
              <a:buNone/>
            </a:pPr>
            <a:r>
              <a:rPr lang="tr-TR" dirty="0">
                <a:latin typeface="Book Antiqua" panose="02040602050305030304" pitchFamily="18" charset="0"/>
              </a:rPr>
              <a:t> * Kanun veya yönetmelik hükümlerinde belirtilen usulde yapılmaması </a:t>
            </a:r>
          </a:p>
          <a:p>
            <a:pPr marL="114300" indent="0" algn="just">
              <a:buNone/>
            </a:pPr>
            <a:r>
              <a:rPr lang="tr-TR" dirty="0">
                <a:latin typeface="Book Antiqua" panose="02040602050305030304" pitchFamily="18" charset="0"/>
              </a:rPr>
              <a:t>*   belgelendirilmemesi </a:t>
            </a:r>
          </a:p>
          <a:p>
            <a:pPr algn="just"/>
            <a:endParaRPr lang="tr-TR" dirty="0">
              <a:latin typeface="Book Antiqua" panose="02040602050305030304" pitchFamily="18" charset="0"/>
            </a:endParaRPr>
          </a:p>
          <a:p>
            <a:pPr algn="just"/>
            <a:r>
              <a:rPr lang="tr-TR" dirty="0" err="1">
                <a:latin typeface="Book Antiqua" panose="02040602050305030304" pitchFamily="18" charset="0"/>
              </a:rPr>
              <a:t>Teb</a:t>
            </a:r>
            <a:r>
              <a:rPr lang="tr-TR" dirty="0">
                <a:latin typeface="Book Antiqua" panose="02040602050305030304" pitchFamily="18" charset="0"/>
              </a:rPr>
              <a:t>. K. m.32: </a:t>
            </a:r>
            <a:r>
              <a:rPr lang="tr-TR" i="1" dirty="0">
                <a:latin typeface="Book Antiqua" panose="02040602050305030304" pitchFamily="18" charset="0"/>
              </a:rPr>
              <a:t>«Tebliğ usulüne aykırı yapılmış olsa bile, muhatabı tebliğe muttali olmuş ise muteber sayılır. Muhatabın beyan ettiği tarih, tebliğ tarihi addolunur.»</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3706349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lnSpcReduction="1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Usule aykırı tebliğ, kural olarak tekrarlanmaz. Muhatap öğrenmişse, geçerli; öğrenememişse, tebliğ yapılmamış sayılır.</a:t>
            </a:r>
          </a:p>
          <a:p>
            <a:pPr algn="just">
              <a:buFont typeface="Arial" charset="0"/>
              <a:buChar char="•"/>
            </a:pPr>
            <a:endParaRPr lang="tr-TR" dirty="0">
              <a:latin typeface="Book Antiqua" panose="02040602050305030304" pitchFamily="18" charset="0"/>
            </a:endParaRPr>
          </a:p>
          <a:p>
            <a:r>
              <a:rPr lang="tr-TR" b="1" dirty="0" err="1">
                <a:latin typeface="Book Antiqua" panose="02040602050305030304" pitchFamily="18" charset="0"/>
              </a:rPr>
              <a:t>Teb</a:t>
            </a:r>
            <a:r>
              <a:rPr lang="tr-TR" b="1" dirty="0">
                <a:latin typeface="Book Antiqua" panose="02040602050305030304" pitchFamily="18" charset="0"/>
              </a:rPr>
              <a:t>. Yön. m. 53 –</a:t>
            </a:r>
            <a:r>
              <a:rPr lang="tr-TR" dirty="0">
                <a:latin typeface="Book Antiqua" panose="02040602050305030304" pitchFamily="18" charset="0"/>
              </a:rPr>
              <a:t> </a:t>
            </a:r>
          </a:p>
          <a:p>
            <a:pPr marL="114300" indent="0" algn="just">
              <a:buNone/>
            </a:pPr>
            <a:r>
              <a:rPr lang="tr-TR" i="1" dirty="0">
                <a:latin typeface="Book Antiqua" panose="02040602050305030304" pitchFamily="18" charset="0"/>
              </a:rPr>
              <a:t>«(1) Tebliğ, usulüne aykırı yapılmış olsa bile, muhatabı </a:t>
            </a:r>
            <a:r>
              <a:rPr lang="tr-TR" i="1" u="sng" dirty="0">
                <a:latin typeface="Book Antiqua" panose="02040602050305030304" pitchFamily="18" charset="0"/>
              </a:rPr>
              <a:t>tebliği öğrenmiş ise geçerlidir</a:t>
            </a:r>
            <a:r>
              <a:rPr lang="tr-TR" i="1" dirty="0">
                <a:latin typeface="Book Antiqua" panose="02040602050305030304" pitchFamily="18" charset="0"/>
              </a:rPr>
              <a:t>. </a:t>
            </a:r>
            <a:r>
              <a:rPr lang="tr-TR" i="1" u="sng" dirty="0">
                <a:latin typeface="Book Antiqua" panose="02040602050305030304" pitchFamily="18" charset="0"/>
              </a:rPr>
              <a:t>Aksi takdirde tebligat yapılmamış sayılır.</a:t>
            </a:r>
            <a:r>
              <a:rPr lang="tr-TR" i="1" dirty="0">
                <a:latin typeface="Book Antiqua" panose="02040602050305030304" pitchFamily="18" charset="0"/>
              </a:rPr>
              <a:t> Muhatap, her ne şekilde olursa olsun tebliğ evrakını veya davetiyeyi </a:t>
            </a:r>
            <a:r>
              <a:rPr lang="tr-TR" i="1" u="sng" dirty="0">
                <a:latin typeface="Book Antiqua" panose="02040602050305030304" pitchFamily="18" charset="0"/>
              </a:rPr>
              <a:t>alırsa</a:t>
            </a:r>
            <a:r>
              <a:rPr lang="tr-TR" i="1" dirty="0">
                <a:latin typeface="Book Antiqua" panose="02040602050305030304" pitchFamily="18" charset="0"/>
              </a:rPr>
              <a:t> ya da bunların içeriğini </a:t>
            </a:r>
            <a:r>
              <a:rPr lang="tr-TR" i="1" u="sng" dirty="0">
                <a:latin typeface="Book Antiqua" panose="02040602050305030304" pitchFamily="18" charset="0"/>
              </a:rPr>
              <a:t>öğrenirse</a:t>
            </a:r>
            <a:r>
              <a:rPr lang="tr-TR" i="1" dirty="0">
                <a:latin typeface="Book Antiqua" panose="02040602050305030304" pitchFamily="18" charset="0"/>
              </a:rPr>
              <a:t> tebliği öğrenmiş sayılır.</a:t>
            </a:r>
          </a:p>
          <a:p>
            <a:pPr marL="114300" indent="0" algn="just">
              <a:buNone/>
            </a:pPr>
            <a:r>
              <a:rPr lang="tr-TR" i="1" dirty="0">
                <a:latin typeface="Book Antiqua" panose="02040602050305030304" pitchFamily="18" charset="0"/>
              </a:rPr>
              <a:t>(2) Muhatabın tebliği öğrendiğini beyan ettiği tarih, tebliğ tarihi olarak kabul edilir.</a:t>
            </a:r>
          </a:p>
          <a:p>
            <a:pPr marL="114300" indent="0" algn="just">
              <a:buNone/>
            </a:pPr>
            <a:r>
              <a:rPr lang="tr-TR" i="1" dirty="0">
                <a:latin typeface="Book Antiqua" panose="02040602050305030304" pitchFamily="18" charset="0"/>
              </a:rPr>
              <a:t>(3) </a:t>
            </a:r>
            <a:r>
              <a:rPr lang="tr-TR" i="1" u="sng" dirty="0">
                <a:latin typeface="Book Antiqua" panose="02040602050305030304" pitchFamily="18" charset="0"/>
              </a:rPr>
              <a:t>Tebliğin usulüne aykırı yapılmış olması halinde, muhatabın tebliği öğrendiğinin ve bunun tarihinin iddia ve ispatı mümkün değildir.»</a:t>
            </a: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464275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Öğrenme kavramı ?</a:t>
            </a:r>
          </a:p>
          <a:p>
            <a:pPr marL="114300" indent="0" algn="just">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Tebliğ tarihi, muhatabın öğrendiğini beyan ettiği tarih olarak kabul edilir (</a:t>
            </a:r>
            <a:r>
              <a:rPr lang="tr-TR" dirty="0" err="1">
                <a:latin typeface="Book Antiqua" panose="02040602050305030304" pitchFamily="18" charset="0"/>
              </a:rPr>
              <a:t>Teb</a:t>
            </a:r>
            <a:r>
              <a:rPr lang="tr-TR" dirty="0">
                <a:latin typeface="Book Antiqua" panose="02040602050305030304" pitchFamily="18" charset="0"/>
              </a:rPr>
              <a:t>. K.m.32/2; </a:t>
            </a:r>
            <a:r>
              <a:rPr lang="tr-TR" dirty="0" err="1">
                <a:latin typeface="Book Antiqua" panose="02040602050305030304" pitchFamily="18" charset="0"/>
              </a:rPr>
              <a:t>Teb</a:t>
            </a:r>
            <a:r>
              <a:rPr lang="tr-TR" dirty="0">
                <a:latin typeface="Book Antiqua" panose="02040602050305030304" pitchFamily="18" charset="0"/>
              </a:rPr>
              <a:t>. Yön. m.53/2).</a:t>
            </a:r>
          </a:p>
          <a:p>
            <a:pPr marL="114300" indent="0" algn="just">
              <a:buNone/>
            </a:pPr>
            <a:r>
              <a:rPr lang="tr-TR" dirty="0">
                <a:latin typeface="Book Antiqua" panose="02040602050305030304" pitchFamily="18" charset="0"/>
              </a:rPr>
              <a:t>- Beyan ya da makama bildirme anı.</a:t>
            </a:r>
          </a:p>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Muhatap, öğrendiğini iddia ettiği tarihten önceki bir tarihte öğrenmişse bu durum iddia ve ispat edilebilir mi?</a:t>
            </a:r>
          </a:p>
          <a:p>
            <a:pPr marL="114300" indent="0" algn="just">
              <a:buNone/>
            </a:pPr>
            <a:r>
              <a:rPr lang="tr-TR" dirty="0" err="1">
                <a:latin typeface="Book Antiqua" panose="02040602050305030304" pitchFamily="18" charset="0"/>
              </a:rPr>
              <a:t>Teb</a:t>
            </a:r>
            <a:r>
              <a:rPr lang="tr-TR" dirty="0">
                <a:latin typeface="Book Antiqua" panose="02040602050305030304" pitchFamily="18" charset="0"/>
              </a:rPr>
              <a:t>. Yön. m.53/3 ve dürüstlük kuralı?</a:t>
            </a:r>
          </a:p>
          <a:p>
            <a:pPr marL="114300" indent="0" algn="just">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167344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marL="114300" indent="0" algn="just">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Öğrenme anından itibaren, tebliğ konu işleme bağlı sonuçlar doğar. Ancak bunun için tebliğ işleminin usulsüz olduğunun ileri sürülmesi gerekir.</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Usulsüzlüğü kim ileri sürmelidir? Nereye ileri sürmelidir?</a:t>
            </a:r>
          </a:p>
          <a:p>
            <a:pPr marL="114300" indent="0" algn="just">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İcra takibinde Yargıtay’ın uygulaması nasıldır? Genel haciz yoluyla takipte ve Kambiyo senetlerine mahsus haciz yoluyla takipte ?</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91443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lnSpcReduction="10000"/>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Gecikmiş itiraz (İİK m.63), eski hale getirme (HMK m.95) ve usulsüz tebliğ ?</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Gecikmiş itirazda, borçlu, </a:t>
            </a:r>
            <a:r>
              <a:rPr lang="tr-TR" b="1" u="sng" dirty="0">
                <a:latin typeface="Book Antiqua" panose="02040602050305030304" pitchFamily="18" charset="0"/>
              </a:rPr>
              <a:t>usulüne uygun tebliğ işlemi </a:t>
            </a:r>
            <a:r>
              <a:rPr lang="tr-TR" dirty="0">
                <a:latin typeface="Book Antiqua" panose="02040602050305030304" pitchFamily="18" charset="0"/>
              </a:rPr>
              <a:t>yapılmış olmasına rağmen, kendisine izafe edilemeyen bir kusur olmaksızın ortaya çıkan bir engel sebebiyle ödeme emrine itiraz eder.</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Eski hale getirmede, objektif nedenlerle kesin süre içinde bir işlemin yapılamaması halinde başvurulacak bir yoldur.</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Tebliğin usulsüzlüğün tespitine, tebliği çıkartan merci, «resen» karar verebilir mi?</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215764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7681664" cy="5564088"/>
          </a:xfrm>
        </p:spPr>
        <p:txBody>
          <a:bodyPr>
            <a:normAutofit/>
          </a:bodyPr>
          <a:lstStyle/>
          <a:p>
            <a:pPr marL="114300" indent="0">
              <a:buNone/>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Tebliğin usulsüz olmasından kaynaklı olarak tebliğ çıkaran merciin ya da PTT memurunun sorumluluğu yoluna başvuru mümkün müdür? İcra memurunun sorumluluğu? Hakimlerin sorumluluğu?</a:t>
            </a:r>
          </a:p>
          <a:p>
            <a:pPr algn="just">
              <a:buFont typeface="Arial" charset="0"/>
              <a:buChar char="•"/>
            </a:pPr>
            <a:endParaRPr lang="tr-TR" dirty="0">
              <a:latin typeface="Book Antiqua" panose="02040602050305030304" pitchFamily="18" charset="0"/>
            </a:endParaRPr>
          </a:p>
          <a:p>
            <a:pPr algn="just">
              <a:buFont typeface="Arial" charset="0"/>
              <a:buChar char="•"/>
            </a:pPr>
            <a:r>
              <a:rPr lang="tr-TR" dirty="0">
                <a:latin typeface="Book Antiqua" panose="02040602050305030304" pitchFamily="18" charset="0"/>
              </a:rPr>
              <a:t>Örneğin borçluya karşı başlatılan icra takibinde, borçtan haberdar edilmeyen borçlunun cebri icrada ihale ile aracının satılmış olması ihtimalinde durum nasıl değerlendirilebilir?</a:t>
            </a: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marL="114300" indent="0" algn="just">
              <a:buNone/>
            </a:pPr>
            <a:endParaRPr lang="tr-TR" i="1"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a:p>
            <a:pPr algn="just">
              <a:buFont typeface="Arial" charset="0"/>
              <a:buChar char="•"/>
            </a:pPr>
            <a:endParaRPr lang="tr-TR" dirty="0">
              <a:latin typeface="Book Antiqua" panose="02040602050305030304" pitchFamily="18" charset="0"/>
            </a:endParaRPr>
          </a:p>
        </p:txBody>
      </p:sp>
    </p:spTree>
    <p:extLst>
      <p:ext uri="{BB962C8B-B14F-4D97-AF65-F5344CB8AC3E}">
        <p14:creationId xmlns:p14="http://schemas.microsoft.com/office/powerpoint/2010/main" val="1171183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05B894-6746-4F8A-A7EB-49FEEB38F4ED}"/>
              </a:ext>
            </a:extLst>
          </p:cNvPr>
          <p:cNvSpPr>
            <a:spLocks noGrp="1"/>
          </p:cNvSpPr>
          <p:nvPr>
            <p:ph type="title"/>
          </p:nvPr>
        </p:nvSpPr>
        <p:spPr/>
        <p:txBody>
          <a:bodyPr/>
          <a:lstStyle/>
          <a:p>
            <a:pPr algn="ctr"/>
            <a:r>
              <a:rPr lang="tr-TR" dirty="0"/>
              <a:t>Tebliğin Yokluğu</a:t>
            </a:r>
          </a:p>
        </p:txBody>
      </p:sp>
      <p:sp>
        <p:nvSpPr>
          <p:cNvPr id="3" name="İçerik Yer Tutucusu 2">
            <a:extLst>
              <a:ext uri="{FF2B5EF4-FFF2-40B4-BE49-F238E27FC236}">
                <a16:creationId xmlns:a16="http://schemas.microsoft.com/office/drawing/2014/main" id="{67334879-089D-4DF9-BCA5-356F37934770}"/>
              </a:ext>
            </a:extLst>
          </p:cNvPr>
          <p:cNvSpPr>
            <a:spLocks noGrp="1"/>
          </p:cNvSpPr>
          <p:nvPr>
            <p:ph idx="1"/>
          </p:nvPr>
        </p:nvSpPr>
        <p:spPr>
          <a:xfrm>
            <a:off x="457200" y="1196752"/>
            <a:ext cx="7620000" cy="5204048"/>
          </a:xfrm>
        </p:spPr>
        <p:txBody>
          <a:bodyPr>
            <a:normAutofit fontScale="92500" lnSpcReduction="20000"/>
          </a:bodyPr>
          <a:lstStyle/>
          <a:p>
            <a:endParaRPr lang="tr-TR" dirty="0"/>
          </a:p>
          <a:p>
            <a:pPr algn="just"/>
            <a:r>
              <a:rPr lang="tr-TR" dirty="0">
                <a:latin typeface="Book Antiqua" panose="02040602050305030304" pitchFamily="18" charset="0"/>
              </a:rPr>
              <a:t>Usulsüz tebliğde, </a:t>
            </a:r>
            <a:r>
              <a:rPr lang="tr-TR" dirty="0" err="1">
                <a:latin typeface="Book Antiqua" panose="02040602050305030304" pitchFamily="18" charset="0"/>
              </a:rPr>
              <a:t>Teb</a:t>
            </a:r>
            <a:r>
              <a:rPr lang="tr-TR" dirty="0">
                <a:latin typeface="Book Antiqua" panose="02040602050305030304" pitchFamily="18" charset="0"/>
              </a:rPr>
              <a:t>. K. m.32’deki sonucun doğabilmesi için usulsüzde olsa bir tebliğ işlemi vardır.</a:t>
            </a:r>
          </a:p>
          <a:p>
            <a:pPr algn="just"/>
            <a:r>
              <a:rPr lang="tr-TR" dirty="0">
                <a:latin typeface="Book Antiqua" panose="02040602050305030304" pitchFamily="18" charset="0"/>
              </a:rPr>
              <a:t>Tebliğin yokluğunda ise;</a:t>
            </a:r>
          </a:p>
          <a:p>
            <a:pPr marL="114300" indent="0" algn="just">
              <a:buNone/>
            </a:pPr>
            <a:r>
              <a:rPr lang="tr-TR" dirty="0">
                <a:latin typeface="Book Antiqua" panose="02040602050305030304" pitchFamily="18" charset="0"/>
              </a:rPr>
              <a:t>	usulsüz tebliğ söz konusu değildir.</a:t>
            </a:r>
          </a:p>
          <a:p>
            <a:pPr marL="114300" indent="0" algn="just">
              <a:buNone/>
            </a:pPr>
            <a:endParaRPr lang="tr-TR" dirty="0">
              <a:latin typeface="Book Antiqua" panose="02040602050305030304" pitchFamily="18" charset="0"/>
            </a:endParaRPr>
          </a:p>
          <a:p>
            <a:pPr marL="114300" indent="0" algn="just">
              <a:buNone/>
            </a:pPr>
            <a:r>
              <a:rPr lang="tr-TR" dirty="0">
                <a:latin typeface="Book Antiqua" panose="02040602050305030304" pitchFamily="18" charset="0"/>
              </a:rPr>
              <a:t>	Örnek haller: * taahhütlü mektupla yapılmak 				istenen tebligat</a:t>
            </a:r>
          </a:p>
          <a:p>
            <a:pPr marL="114300" indent="0" algn="just">
              <a:buNone/>
            </a:pPr>
            <a:r>
              <a:rPr lang="tr-TR" dirty="0">
                <a:latin typeface="Book Antiqua" panose="02040602050305030304" pitchFamily="18" charset="0"/>
              </a:rPr>
              <a:t>			*Muhataptan başka kimseye 					çıkartılan tebligat</a:t>
            </a:r>
          </a:p>
          <a:p>
            <a:pPr marL="114300" indent="0" algn="just">
              <a:buNone/>
            </a:pPr>
            <a:r>
              <a:rPr lang="tr-TR" dirty="0">
                <a:latin typeface="Book Antiqua" panose="02040602050305030304" pitchFamily="18" charset="0"/>
              </a:rPr>
              <a:t>			*Tebliğ zarfının içine hiçbir evrak 				konulmaması veya eksik evrak 					konulması</a:t>
            </a:r>
          </a:p>
          <a:p>
            <a:pPr marL="114300" indent="0" algn="just">
              <a:buNone/>
            </a:pPr>
            <a:r>
              <a:rPr lang="tr-TR" dirty="0">
                <a:latin typeface="Book Antiqua" panose="02040602050305030304" pitchFamily="18" charset="0"/>
              </a:rPr>
              <a:t>			*Tebliğ çıkarmaya yetkili olmayan bir 				kimse tarafından tebliğ çıkarılmışsa</a:t>
            </a:r>
          </a:p>
          <a:p>
            <a:pPr marL="114300" indent="0" algn="just">
              <a:buNone/>
            </a:pPr>
            <a:r>
              <a:rPr lang="tr-TR" dirty="0">
                <a:latin typeface="Book Antiqua" panose="02040602050305030304" pitchFamily="18" charset="0"/>
              </a:rPr>
              <a:t>Bu hallerde tebliğ, yok hükmündedir. Muhataba tebligatın yeniden yapılması gerekir.</a:t>
            </a:r>
          </a:p>
        </p:txBody>
      </p:sp>
    </p:spTree>
    <p:extLst>
      <p:ext uri="{BB962C8B-B14F-4D97-AF65-F5344CB8AC3E}">
        <p14:creationId xmlns:p14="http://schemas.microsoft.com/office/powerpoint/2010/main" val="564577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AA5A7C-4845-465F-8167-A2693C009C3A}"/>
              </a:ext>
            </a:extLst>
          </p:cNvPr>
          <p:cNvSpPr>
            <a:spLocks noGrp="1"/>
          </p:cNvSpPr>
          <p:nvPr>
            <p:ph idx="1"/>
          </p:nvPr>
        </p:nvSpPr>
        <p:spPr>
          <a:xfrm>
            <a:off x="251520" y="620688"/>
            <a:ext cx="7825680" cy="5780112"/>
          </a:xfrm>
        </p:spPr>
        <p:txBody>
          <a:bodyPr/>
          <a:lstStyle/>
          <a:p>
            <a:r>
              <a:rPr lang="tr-TR" dirty="0">
                <a:latin typeface="Book Antiqua" panose="02040602050305030304" pitchFamily="18" charset="0"/>
              </a:rPr>
              <a:t>Yok tebliğ ve geçersiz tebliğ esasında farklı kavramlardır. Sonuçları ise aynıdır.</a:t>
            </a:r>
          </a:p>
          <a:p>
            <a:pPr marL="114300" indent="0">
              <a:buNone/>
            </a:pPr>
            <a:endParaRPr lang="tr-TR" dirty="0">
              <a:latin typeface="Book Antiqua" panose="02040602050305030304" pitchFamily="18" charset="0"/>
            </a:endParaRPr>
          </a:p>
          <a:p>
            <a:pPr algn="just"/>
            <a:r>
              <a:rPr lang="tr-TR" dirty="0">
                <a:latin typeface="Book Antiqua" panose="02040602050305030304" pitchFamily="18" charset="0"/>
              </a:rPr>
              <a:t>Geçersiz tebliğe örnek olarak, tebliğ mazbatasında bulunması gereken bazı unsurlardaki eksiklikler verilebilir: tebliği çıkaran merciin adı olmaması, tebliğ isteyenin adı soyadı olmaması, muhatabın adı olmaması veya imzanın eksikliği.</a:t>
            </a:r>
          </a:p>
        </p:txBody>
      </p:sp>
    </p:spTree>
    <p:extLst>
      <p:ext uri="{BB962C8B-B14F-4D97-AF65-F5344CB8AC3E}">
        <p14:creationId xmlns:p14="http://schemas.microsoft.com/office/powerpoint/2010/main" val="2916982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1095</TotalTime>
  <Words>879</Words>
  <Application>Microsoft Office PowerPoint</Application>
  <PresentationFormat>Ekran Gösterisi (4:3)</PresentationFormat>
  <Paragraphs>109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Book Antiqua</vt:lpstr>
      <vt:lpstr>Calibri</vt:lpstr>
      <vt:lpstr>Cambria</vt:lpstr>
      <vt:lpstr>Bitişiklik</vt:lpstr>
      <vt:lpstr>Tebligatın Yokluğu ve Usulsüz Tebliğ</vt:lpstr>
      <vt:lpstr>Usulsüz Tebliğ</vt:lpstr>
      <vt:lpstr>PowerPoint Sunusu</vt:lpstr>
      <vt:lpstr>PowerPoint Sunusu</vt:lpstr>
      <vt:lpstr>PowerPoint Sunusu</vt:lpstr>
      <vt:lpstr>PowerPoint Sunusu</vt:lpstr>
      <vt:lpstr>PowerPoint Sunusu</vt:lpstr>
      <vt:lpstr>Tebliğin Yokluğu</vt:lpstr>
      <vt:lpstr>PowerPoint Sunusu</vt:lpstr>
      <vt:lpstr>OLAY</vt:lpstr>
      <vt:lpstr>OLAY</vt:lpstr>
      <vt:lpstr>SORULAR</vt:lpstr>
      <vt:lpstr>SORULAR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Talep Üzerine Yapılması</dc:title>
  <dc:creator>Orkun TAT</dc:creator>
  <cp:lastModifiedBy>Tuğçe ARSLANPINAR</cp:lastModifiedBy>
  <cp:revision>28</cp:revision>
  <cp:lastPrinted>2022-12-27T06:27:49Z</cp:lastPrinted>
  <dcterms:created xsi:type="dcterms:W3CDTF">2021-09-07T19:58:42Z</dcterms:created>
  <dcterms:modified xsi:type="dcterms:W3CDTF">2022-12-27T06:39:02Z</dcterms:modified>
</cp:coreProperties>
</file>