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11" r:id="rId1"/>
  </p:sldMasterIdLst>
  <p:notesMasterIdLst>
    <p:notesMasterId r:id="rId22"/>
  </p:notesMasterIdLst>
  <p:sldIdLst>
    <p:sldId id="283" r:id="rId2"/>
    <p:sldId id="307" r:id="rId3"/>
    <p:sldId id="284" r:id="rId4"/>
    <p:sldId id="304" r:id="rId5"/>
    <p:sldId id="285" r:id="rId6"/>
    <p:sldId id="305" r:id="rId7"/>
    <p:sldId id="286" r:id="rId8"/>
    <p:sldId id="313" r:id="rId9"/>
    <p:sldId id="293" r:id="rId10"/>
    <p:sldId id="294" r:id="rId11"/>
    <p:sldId id="314" r:id="rId12"/>
    <p:sldId id="301" r:id="rId13"/>
    <p:sldId id="306" r:id="rId14"/>
    <p:sldId id="315" r:id="rId15"/>
    <p:sldId id="316" r:id="rId16"/>
    <p:sldId id="289" r:id="rId17"/>
    <p:sldId id="317" r:id="rId18"/>
    <p:sldId id="318" r:id="rId19"/>
    <p:sldId id="319" r:id="rId20"/>
    <p:sldId id="320" r:id="rId2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013"/>
    <p:restoredTop sz="94972"/>
  </p:normalViewPr>
  <p:slideViewPr>
    <p:cSldViewPr snapToGrid="0">
      <p:cViewPr varScale="1">
        <p:scale>
          <a:sx n="93" d="100"/>
          <a:sy n="93" d="100"/>
        </p:scale>
        <p:origin x="216" y="77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BBC87B-CB86-4F8F-BFE8-CDBB05A90328}" type="datetimeFigureOut">
              <a:rPr lang="tr-TR" smtClean="0"/>
              <a:t>6.01.2026</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200D2E3-2F47-4035-BB19-2441ACABC200}" type="slidenum">
              <a:rPr lang="tr-TR" smtClean="0"/>
              <a:t>‹#›</a:t>
            </a:fld>
            <a:endParaRPr lang="tr-TR"/>
          </a:p>
        </p:txBody>
      </p:sp>
    </p:spTree>
    <p:extLst>
      <p:ext uri="{BB962C8B-B14F-4D97-AF65-F5344CB8AC3E}">
        <p14:creationId xmlns:p14="http://schemas.microsoft.com/office/powerpoint/2010/main" val="23414266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C2E29807-FC04-0648-89C1-90E24B1404E8}" type="datetime1">
              <a:rPr lang="tr-TR" smtClean="0"/>
              <a:t>6.01.2026</a:t>
            </a:fld>
            <a:endParaRPr lang="tr-TR" dirty="0"/>
          </a:p>
        </p:txBody>
      </p:sp>
      <p:sp>
        <p:nvSpPr>
          <p:cNvPr id="5" name="Footer Placeholder 4"/>
          <p:cNvSpPr>
            <a:spLocks noGrp="1"/>
          </p:cNvSpPr>
          <p:nvPr>
            <p:ph type="ftr" sz="quarter" idx="11"/>
          </p:nvPr>
        </p:nvSpPr>
        <p:spPr/>
        <p:txBody>
          <a:bodyPr/>
          <a:lstStyle/>
          <a:p>
            <a:r>
              <a:rPr lang="tr-TR"/>
              <a:t>Dr. Öğr. Üyesi Dilara Demirez</a:t>
            </a:r>
            <a:endParaRPr lang="tr-TR"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487D4C4-A31F-43C3-849A-36AF9EC1E5F7}" type="slidenum">
              <a:rPr lang="tr-TR" smtClean="0"/>
              <a:t>‹#›</a:t>
            </a:fld>
            <a:endParaRPr lang="tr-TR" dirty="0"/>
          </a:p>
        </p:txBody>
      </p:sp>
    </p:spTree>
    <p:extLst>
      <p:ext uri="{BB962C8B-B14F-4D97-AF65-F5344CB8AC3E}">
        <p14:creationId xmlns:p14="http://schemas.microsoft.com/office/powerpoint/2010/main" val="25407309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F276F358-BB3B-B745-BD66-DDC0ED237258}" type="datetime1">
              <a:rPr lang="tr-TR" smtClean="0"/>
              <a:t>6.01.2026</a:t>
            </a:fld>
            <a:endParaRPr lang="tr-TR" dirty="0"/>
          </a:p>
        </p:txBody>
      </p:sp>
      <p:sp>
        <p:nvSpPr>
          <p:cNvPr id="5" name="Footer Placeholder 4"/>
          <p:cNvSpPr>
            <a:spLocks noGrp="1"/>
          </p:cNvSpPr>
          <p:nvPr>
            <p:ph type="ftr" sz="quarter" idx="11"/>
          </p:nvPr>
        </p:nvSpPr>
        <p:spPr/>
        <p:txBody>
          <a:bodyPr/>
          <a:lstStyle/>
          <a:p>
            <a:r>
              <a:rPr lang="tr-TR"/>
              <a:t>Dr. Öğr. Üyesi Dilara Demirez</a:t>
            </a:r>
            <a:endParaRPr lang="tr-TR"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487D4C4-A31F-43C3-849A-36AF9EC1E5F7}" type="slidenum">
              <a:rPr lang="tr-TR" smtClean="0"/>
              <a:t>‹#›</a:t>
            </a:fld>
            <a:endParaRPr lang="tr-TR" dirty="0"/>
          </a:p>
        </p:txBody>
      </p:sp>
    </p:spTree>
    <p:extLst>
      <p:ext uri="{BB962C8B-B14F-4D97-AF65-F5344CB8AC3E}">
        <p14:creationId xmlns:p14="http://schemas.microsoft.com/office/powerpoint/2010/main" val="2194106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971E5D80-6256-4C42-97A1-57D04E6F98DC}" type="datetime1">
              <a:rPr lang="tr-TR" smtClean="0"/>
              <a:t>6.01.2026</a:t>
            </a:fld>
            <a:endParaRPr lang="tr-TR" dirty="0"/>
          </a:p>
        </p:txBody>
      </p:sp>
      <p:sp>
        <p:nvSpPr>
          <p:cNvPr id="5" name="Footer Placeholder 4"/>
          <p:cNvSpPr>
            <a:spLocks noGrp="1"/>
          </p:cNvSpPr>
          <p:nvPr>
            <p:ph type="ftr" sz="quarter" idx="11"/>
          </p:nvPr>
        </p:nvSpPr>
        <p:spPr/>
        <p:txBody>
          <a:bodyPr/>
          <a:lstStyle/>
          <a:p>
            <a:r>
              <a:rPr lang="tr-TR"/>
              <a:t>Dr. Öğr. Üyesi Dilara Demirez</a:t>
            </a:r>
            <a:endParaRPr lang="tr-TR"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487D4C4-A31F-43C3-849A-36AF9EC1E5F7}" type="slidenum">
              <a:rPr lang="tr-TR" smtClean="0"/>
              <a:t>‹#›</a:t>
            </a:fld>
            <a:endParaRPr lang="tr-TR"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808277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30A8EC45-119A-B743-BF06-EB763D06182D}" type="datetime1">
              <a:rPr lang="tr-TR" smtClean="0"/>
              <a:t>6.01.2026</a:t>
            </a:fld>
            <a:endParaRPr lang="tr-TR" dirty="0"/>
          </a:p>
        </p:txBody>
      </p:sp>
      <p:sp>
        <p:nvSpPr>
          <p:cNvPr id="6" name="Footer Placeholder 5"/>
          <p:cNvSpPr>
            <a:spLocks noGrp="1"/>
          </p:cNvSpPr>
          <p:nvPr>
            <p:ph type="ftr" sz="quarter" idx="11"/>
          </p:nvPr>
        </p:nvSpPr>
        <p:spPr/>
        <p:txBody>
          <a:bodyPr/>
          <a:lstStyle/>
          <a:p>
            <a:r>
              <a:rPr lang="tr-TR"/>
              <a:t>Dr. Öğr. Üyesi Dilara Demirez</a:t>
            </a:r>
            <a:endParaRPr lang="tr-TR"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487D4C4-A31F-43C3-849A-36AF9EC1E5F7}" type="slidenum">
              <a:rPr lang="tr-TR" smtClean="0"/>
              <a:t>‹#›</a:t>
            </a:fld>
            <a:endParaRPr lang="tr-TR" dirty="0"/>
          </a:p>
        </p:txBody>
      </p:sp>
    </p:spTree>
    <p:extLst>
      <p:ext uri="{BB962C8B-B14F-4D97-AF65-F5344CB8AC3E}">
        <p14:creationId xmlns:p14="http://schemas.microsoft.com/office/powerpoint/2010/main" val="25906585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1FEF1723-3ABC-084C-902A-946CEFA8C6B2}" type="datetime1">
              <a:rPr lang="tr-TR" smtClean="0"/>
              <a:t>6.01.2026</a:t>
            </a:fld>
            <a:endParaRPr lang="tr-TR" dirty="0"/>
          </a:p>
        </p:txBody>
      </p:sp>
      <p:sp>
        <p:nvSpPr>
          <p:cNvPr id="6" name="Footer Placeholder 5"/>
          <p:cNvSpPr>
            <a:spLocks noGrp="1"/>
          </p:cNvSpPr>
          <p:nvPr>
            <p:ph type="ftr" sz="quarter" idx="11"/>
          </p:nvPr>
        </p:nvSpPr>
        <p:spPr/>
        <p:txBody>
          <a:bodyPr/>
          <a:lstStyle/>
          <a:p>
            <a:r>
              <a:rPr lang="tr-TR"/>
              <a:t>Dr. Öğr. Üyesi Dilara Demirez</a:t>
            </a:r>
            <a:endParaRPr lang="tr-TR"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487D4C4-A31F-43C3-849A-36AF9EC1E5F7}" type="slidenum">
              <a:rPr lang="tr-TR" smtClean="0"/>
              <a:t>‹#›</a:t>
            </a:fld>
            <a:endParaRPr lang="tr-TR"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497329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C46C302A-2DC4-D14C-A033-6CF8D31C684E}" type="datetime1">
              <a:rPr lang="tr-TR" smtClean="0"/>
              <a:t>6.01.2026</a:t>
            </a:fld>
            <a:endParaRPr lang="tr-TR" dirty="0"/>
          </a:p>
        </p:txBody>
      </p:sp>
      <p:sp>
        <p:nvSpPr>
          <p:cNvPr id="6" name="Footer Placeholder 5"/>
          <p:cNvSpPr>
            <a:spLocks noGrp="1"/>
          </p:cNvSpPr>
          <p:nvPr>
            <p:ph type="ftr" sz="quarter" idx="11"/>
          </p:nvPr>
        </p:nvSpPr>
        <p:spPr/>
        <p:txBody>
          <a:bodyPr/>
          <a:lstStyle/>
          <a:p>
            <a:r>
              <a:rPr lang="tr-TR"/>
              <a:t>Dr. Öğr. Üyesi Dilara Demirez</a:t>
            </a:r>
            <a:endParaRPr lang="tr-TR"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487D4C4-A31F-43C3-849A-36AF9EC1E5F7}" type="slidenum">
              <a:rPr lang="tr-TR" smtClean="0"/>
              <a:t>‹#›</a:t>
            </a:fld>
            <a:endParaRPr lang="tr-TR" dirty="0"/>
          </a:p>
        </p:txBody>
      </p:sp>
    </p:spTree>
    <p:extLst>
      <p:ext uri="{BB962C8B-B14F-4D97-AF65-F5344CB8AC3E}">
        <p14:creationId xmlns:p14="http://schemas.microsoft.com/office/powerpoint/2010/main" val="24822561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8F6E309-4C83-9545-B6EC-569DBFB2C6BF}" type="datetime1">
              <a:rPr lang="tr-TR" smtClean="0"/>
              <a:t>6.01.2026</a:t>
            </a:fld>
            <a:endParaRPr lang="tr-TR" dirty="0"/>
          </a:p>
        </p:txBody>
      </p:sp>
      <p:sp>
        <p:nvSpPr>
          <p:cNvPr id="5" name="Footer Placeholder 4"/>
          <p:cNvSpPr>
            <a:spLocks noGrp="1"/>
          </p:cNvSpPr>
          <p:nvPr>
            <p:ph type="ftr" sz="quarter" idx="11"/>
          </p:nvPr>
        </p:nvSpPr>
        <p:spPr/>
        <p:txBody>
          <a:bodyPr/>
          <a:lstStyle/>
          <a:p>
            <a:r>
              <a:rPr lang="tr-TR"/>
              <a:t>Dr. Öğr. Üyesi Dilara Demirez</a:t>
            </a:r>
            <a:endParaRPr lang="tr-TR"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487D4C4-A31F-43C3-849A-36AF9EC1E5F7}" type="slidenum">
              <a:rPr lang="tr-TR" smtClean="0"/>
              <a:t>‹#›</a:t>
            </a:fld>
            <a:endParaRPr lang="tr-TR" dirty="0"/>
          </a:p>
        </p:txBody>
      </p:sp>
    </p:spTree>
    <p:extLst>
      <p:ext uri="{BB962C8B-B14F-4D97-AF65-F5344CB8AC3E}">
        <p14:creationId xmlns:p14="http://schemas.microsoft.com/office/powerpoint/2010/main" val="26770237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1999BBB-CB01-3D43-8C35-13A9B2484713}" type="datetime1">
              <a:rPr lang="tr-TR" smtClean="0"/>
              <a:t>6.01.2026</a:t>
            </a:fld>
            <a:endParaRPr lang="tr-TR" dirty="0"/>
          </a:p>
        </p:txBody>
      </p:sp>
      <p:sp>
        <p:nvSpPr>
          <p:cNvPr id="5" name="Footer Placeholder 4"/>
          <p:cNvSpPr>
            <a:spLocks noGrp="1"/>
          </p:cNvSpPr>
          <p:nvPr>
            <p:ph type="ftr" sz="quarter" idx="11"/>
          </p:nvPr>
        </p:nvSpPr>
        <p:spPr/>
        <p:txBody>
          <a:bodyPr/>
          <a:lstStyle/>
          <a:p>
            <a:r>
              <a:rPr lang="tr-TR"/>
              <a:t>Dr. Öğr. Üyesi Dilara Demirez</a:t>
            </a:r>
            <a:endParaRPr lang="tr-TR"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487D4C4-A31F-43C3-849A-36AF9EC1E5F7}" type="slidenum">
              <a:rPr lang="tr-TR" smtClean="0"/>
              <a:t>‹#›</a:t>
            </a:fld>
            <a:endParaRPr lang="tr-TR" dirty="0"/>
          </a:p>
        </p:txBody>
      </p:sp>
    </p:spTree>
    <p:extLst>
      <p:ext uri="{BB962C8B-B14F-4D97-AF65-F5344CB8AC3E}">
        <p14:creationId xmlns:p14="http://schemas.microsoft.com/office/powerpoint/2010/main" val="690388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5026A19-639E-9749-A9E6-C32F99F0E3B1}" type="datetime1">
              <a:rPr lang="tr-TR" smtClean="0"/>
              <a:t>6.01.2026</a:t>
            </a:fld>
            <a:endParaRPr lang="tr-TR" dirty="0"/>
          </a:p>
        </p:txBody>
      </p:sp>
      <p:sp>
        <p:nvSpPr>
          <p:cNvPr id="5" name="Footer Placeholder 4"/>
          <p:cNvSpPr>
            <a:spLocks noGrp="1"/>
          </p:cNvSpPr>
          <p:nvPr>
            <p:ph type="ftr" sz="quarter" idx="11"/>
          </p:nvPr>
        </p:nvSpPr>
        <p:spPr/>
        <p:txBody>
          <a:bodyPr/>
          <a:lstStyle/>
          <a:p>
            <a:r>
              <a:rPr lang="tr-TR"/>
              <a:t>Dr. Öğr. Üyesi Dilara Demirez</a:t>
            </a:r>
            <a:endParaRPr lang="tr-TR"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487D4C4-A31F-43C3-849A-36AF9EC1E5F7}" type="slidenum">
              <a:rPr lang="tr-TR" smtClean="0"/>
              <a:t>‹#›</a:t>
            </a:fld>
            <a:endParaRPr lang="tr-TR" dirty="0"/>
          </a:p>
        </p:txBody>
      </p:sp>
    </p:spTree>
    <p:extLst>
      <p:ext uri="{BB962C8B-B14F-4D97-AF65-F5344CB8AC3E}">
        <p14:creationId xmlns:p14="http://schemas.microsoft.com/office/powerpoint/2010/main" val="39752321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CF078542-99D3-B94E-9235-B0761198A8F0}" type="datetime1">
              <a:rPr lang="tr-TR" smtClean="0"/>
              <a:t>6.01.2026</a:t>
            </a:fld>
            <a:endParaRPr lang="tr-TR" dirty="0"/>
          </a:p>
        </p:txBody>
      </p:sp>
      <p:sp>
        <p:nvSpPr>
          <p:cNvPr id="5" name="Footer Placeholder 4"/>
          <p:cNvSpPr>
            <a:spLocks noGrp="1"/>
          </p:cNvSpPr>
          <p:nvPr>
            <p:ph type="ftr" sz="quarter" idx="11"/>
          </p:nvPr>
        </p:nvSpPr>
        <p:spPr/>
        <p:txBody>
          <a:bodyPr/>
          <a:lstStyle/>
          <a:p>
            <a:r>
              <a:rPr lang="tr-TR"/>
              <a:t>Dr. Öğr. Üyesi Dilara Demirez</a:t>
            </a:r>
            <a:endParaRPr lang="tr-TR"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487D4C4-A31F-43C3-849A-36AF9EC1E5F7}" type="slidenum">
              <a:rPr lang="tr-TR" smtClean="0"/>
              <a:t>‹#›</a:t>
            </a:fld>
            <a:endParaRPr lang="tr-TR" dirty="0"/>
          </a:p>
        </p:txBody>
      </p:sp>
    </p:spTree>
    <p:extLst>
      <p:ext uri="{BB962C8B-B14F-4D97-AF65-F5344CB8AC3E}">
        <p14:creationId xmlns:p14="http://schemas.microsoft.com/office/powerpoint/2010/main" val="27629455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737885A1-BD5C-2B42-9A5C-A77EAD451E84}" type="datetime1">
              <a:rPr lang="tr-TR" smtClean="0"/>
              <a:t>6.01.2026</a:t>
            </a:fld>
            <a:endParaRPr lang="tr-TR" dirty="0"/>
          </a:p>
        </p:txBody>
      </p:sp>
      <p:sp>
        <p:nvSpPr>
          <p:cNvPr id="6" name="Footer Placeholder 5"/>
          <p:cNvSpPr>
            <a:spLocks noGrp="1"/>
          </p:cNvSpPr>
          <p:nvPr>
            <p:ph type="ftr" sz="quarter" idx="11"/>
          </p:nvPr>
        </p:nvSpPr>
        <p:spPr/>
        <p:txBody>
          <a:bodyPr/>
          <a:lstStyle/>
          <a:p>
            <a:r>
              <a:rPr lang="tr-TR"/>
              <a:t>Dr. Öğr. Üyesi Dilara Demirez</a:t>
            </a:r>
            <a:endParaRPr lang="tr-TR"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487D4C4-A31F-43C3-849A-36AF9EC1E5F7}" type="slidenum">
              <a:rPr lang="tr-TR" smtClean="0"/>
              <a:t>‹#›</a:t>
            </a:fld>
            <a:endParaRPr lang="tr-TR" dirty="0"/>
          </a:p>
        </p:txBody>
      </p:sp>
    </p:spTree>
    <p:extLst>
      <p:ext uri="{BB962C8B-B14F-4D97-AF65-F5344CB8AC3E}">
        <p14:creationId xmlns:p14="http://schemas.microsoft.com/office/powerpoint/2010/main" val="2583094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CFF1355-D2A1-2E48-AC7A-1C7B7C7DA444}" type="datetime1">
              <a:rPr lang="tr-TR" smtClean="0"/>
              <a:t>6.01.2026</a:t>
            </a:fld>
            <a:endParaRPr lang="tr-TR" dirty="0"/>
          </a:p>
        </p:txBody>
      </p:sp>
      <p:sp>
        <p:nvSpPr>
          <p:cNvPr id="8" name="Footer Placeholder 7"/>
          <p:cNvSpPr>
            <a:spLocks noGrp="1"/>
          </p:cNvSpPr>
          <p:nvPr>
            <p:ph type="ftr" sz="quarter" idx="11"/>
          </p:nvPr>
        </p:nvSpPr>
        <p:spPr/>
        <p:txBody>
          <a:bodyPr/>
          <a:lstStyle/>
          <a:p>
            <a:r>
              <a:rPr lang="tr-TR"/>
              <a:t>Dr. Öğr. Üyesi Dilara Demirez</a:t>
            </a:r>
            <a:endParaRPr lang="tr-TR"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487D4C4-A31F-43C3-849A-36AF9EC1E5F7}" type="slidenum">
              <a:rPr lang="tr-TR" smtClean="0"/>
              <a:t>‹#›</a:t>
            </a:fld>
            <a:endParaRPr lang="tr-TR" dirty="0"/>
          </a:p>
        </p:txBody>
      </p:sp>
    </p:spTree>
    <p:extLst>
      <p:ext uri="{BB962C8B-B14F-4D97-AF65-F5344CB8AC3E}">
        <p14:creationId xmlns:p14="http://schemas.microsoft.com/office/powerpoint/2010/main" val="19298532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33048E1A-4DCB-8A45-BE7B-F94CB4E13E31}" type="datetime1">
              <a:rPr lang="tr-TR" smtClean="0"/>
              <a:t>6.01.2026</a:t>
            </a:fld>
            <a:endParaRPr lang="tr-TR" dirty="0"/>
          </a:p>
        </p:txBody>
      </p:sp>
      <p:sp>
        <p:nvSpPr>
          <p:cNvPr id="4" name="Footer Placeholder 3"/>
          <p:cNvSpPr>
            <a:spLocks noGrp="1"/>
          </p:cNvSpPr>
          <p:nvPr>
            <p:ph type="ftr" sz="quarter" idx="11"/>
          </p:nvPr>
        </p:nvSpPr>
        <p:spPr/>
        <p:txBody>
          <a:bodyPr/>
          <a:lstStyle/>
          <a:p>
            <a:r>
              <a:rPr lang="tr-TR"/>
              <a:t>Dr. Öğr. Üyesi Dilara Demirez</a:t>
            </a:r>
            <a:endParaRPr lang="tr-TR"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487D4C4-A31F-43C3-849A-36AF9EC1E5F7}" type="slidenum">
              <a:rPr lang="tr-TR" smtClean="0"/>
              <a:t>‹#›</a:t>
            </a:fld>
            <a:endParaRPr lang="tr-TR" dirty="0"/>
          </a:p>
        </p:txBody>
      </p:sp>
    </p:spTree>
    <p:extLst>
      <p:ext uri="{BB962C8B-B14F-4D97-AF65-F5344CB8AC3E}">
        <p14:creationId xmlns:p14="http://schemas.microsoft.com/office/powerpoint/2010/main" val="21019333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75E567-AA0F-F144-85D2-7529A5349797}" type="datetime1">
              <a:rPr lang="tr-TR" smtClean="0"/>
              <a:t>6.01.2026</a:t>
            </a:fld>
            <a:endParaRPr lang="tr-TR" dirty="0"/>
          </a:p>
        </p:txBody>
      </p:sp>
      <p:sp>
        <p:nvSpPr>
          <p:cNvPr id="3" name="Footer Placeholder 2"/>
          <p:cNvSpPr>
            <a:spLocks noGrp="1"/>
          </p:cNvSpPr>
          <p:nvPr>
            <p:ph type="ftr" sz="quarter" idx="11"/>
          </p:nvPr>
        </p:nvSpPr>
        <p:spPr/>
        <p:txBody>
          <a:bodyPr/>
          <a:lstStyle/>
          <a:p>
            <a:r>
              <a:rPr lang="tr-TR"/>
              <a:t>Dr. Öğr. Üyesi Dilara Demirez</a:t>
            </a:r>
            <a:endParaRPr lang="tr-TR"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487D4C4-A31F-43C3-849A-36AF9EC1E5F7}" type="slidenum">
              <a:rPr lang="tr-TR" smtClean="0"/>
              <a:t>‹#›</a:t>
            </a:fld>
            <a:endParaRPr lang="tr-TR" dirty="0"/>
          </a:p>
        </p:txBody>
      </p:sp>
    </p:spTree>
    <p:extLst>
      <p:ext uri="{BB962C8B-B14F-4D97-AF65-F5344CB8AC3E}">
        <p14:creationId xmlns:p14="http://schemas.microsoft.com/office/powerpoint/2010/main" val="12476950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FF1E5740-B497-704C-B594-DB79D04CDC43}" type="datetime1">
              <a:rPr lang="tr-TR" smtClean="0"/>
              <a:t>6.01.2026</a:t>
            </a:fld>
            <a:endParaRPr lang="tr-TR" dirty="0"/>
          </a:p>
        </p:txBody>
      </p:sp>
      <p:sp>
        <p:nvSpPr>
          <p:cNvPr id="6" name="Footer Placeholder 5"/>
          <p:cNvSpPr>
            <a:spLocks noGrp="1"/>
          </p:cNvSpPr>
          <p:nvPr>
            <p:ph type="ftr" sz="quarter" idx="11"/>
          </p:nvPr>
        </p:nvSpPr>
        <p:spPr/>
        <p:txBody>
          <a:bodyPr/>
          <a:lstStyle/>
          <a:p>
            <a:r>
              <a:rPr lang="tr-TR"/>
              <a:t>Dr. Öğr. Üyesi Dilara Demirez</a:t>
            </a:r>
            <a:endParaRPr lang="tr-TR"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487D4C4-A31F-43C3-849A-36AF9EC1E5F7}" type="slidenum">
              <a:rPr lang="tr-TR" smtClean="0"/>
              <a:t>‹#›</a:t>
            </a:fld>
            <a:endParaRPr lang="tr-TR" dirty="0"/>
          </a:p>
        </p:txBody>
      </p:sp>
    </p:spTree>
    <p:extLst>
      <p:ext uri="{BB962C8B-B14F-4D97-AF65-F5344CB8AC3E}">
        <p14:creationId xmlns:p14="http://schemas.microsoft.com/office/powerpoint/2010/main" val="22086372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dirty="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034FD02E-5BF9-444B-9B5A-57566626E011}" type="datetime1">
              <a:rPr lang="tr-TR" smtClean="0"/>
              <a:t>6.01.2026</a:t>
            </a:fld>
            <a:endParaRPr lang="tr-TR" dirty="0"/>
          </a:p>
        </p:txBody>
      </p:sp>
      <p:sp>
        <p:nvSpPr>
          <p:cNvPr id="6" name="Footer Placeholder 5"/>
          <p:cNvSpPr>
            <a:spLocks noGrp="1"/>
          </p:cNvSpPr>
          <p:nvPr>
            <p:ph type="ftr" sz="quarter" idx="11"/>
          </p:nvPr>
        </p:nvSpPr>
        <p:spPr/>
        <p:txBody>
          <a:bodyPr/>
          <a:lstStyle/>
          <a:p>
            <a:r>
              <a:rPr lang="tr-TR"/>
              <a:t>Dr. Öğr. Üyesi Dilara Demirez</a:t>
            </a:r>
            <a:endParaRPr lang="tr-TR"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487D4C4-A31F-43C3-849A-36AF9EC1E5F7}" type="slidenum">
              <a:rPr lang="tr-TR" smtClean="0"/>
              <a:t>‹#›</a:t>
            </a:fld>
            <a:endParaRPr lang="tr-TR" dirty="0"/>
          </a:p>
        </p:txBody>
      </p:sp>
    </p:spTree>
    <p:extLst>
      <p:ext uri="{BB962C8B-B14F-4D97-AF65-F5344CB8AC3E}">
        <p14:creationId xmlns:p14="http://schemas.microsoft.com/office/powerpoint/2010/main" val="443645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684ED1E-3F58-5B4F-BD2F-E814BBAA5779}" type="datetime1">
              <a:rPr lang="tr-TR" smtClean="0"/>
              <a:t>6.01.2026</a:t>
            </a:fld>
            <a:endParaRPr lang="tr-TR"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tr-TR"/>
              <a:t>Dr. Öğr. Üyesi Dilara Demirez</a:t>
            </a:r>
            <a:endParaRPr lang="tr-TR"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487D4C4-A31F-43C3-849A-36AF9EC1E5F7}" type="slidenum">
              <a:rPr lang="tr-TR" smtClean="0"/>
              <a:t>‹#›</a:t>
            </a:fld>
            <a:endParaRPr lang="tr-TR" dirty="0"/>
          </a:p>
        </p:txBody>
      </p:sp>
    </p:spTree>
    <p:extLst>
      <p:ext uri="{BB962C8B-B14F-4D97-AF65-F5344CB8AC3E}">
        <p14:creationId xmlns:p14="http://schemas.microsoft.com/office/powerpoint/2010/main" val="951790351"/>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 id="2147483724" r:id="rId13"/>
    <p:sldLayoutId id="2147483725" r:id="rId14"/>
    <p:sldLayoutId id="2147483726" r:id="rId15"/>
    <p:sldLayoutId id="2147483727" r:id="rId16"/>
  </p:sldLayoutIdLst>
  <p:hf sldNum="0" hdr="0"/>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291378" y="277091"/>
            <a:ext cx="9900621" cy="1627909"/>
          </a:xfrm>
        </p:spPr>
        <p:txBody>
          <a:bodyPr>
            <a:normAutofit fontScale="90000"/>
          </a:bodyPr>
          <a:lstStyle/>
          <a:p>
            <a:r>
              <a:rPr lang="tr-TR" b="1" dirty="0">
                <a:effectLst>
                  <a:outerShdw blurRad="38100" dist="38100" dir="2700000" algn="tl">
                    <a:srgbClr val="000000">
                      <a:alpha val="43137"/>
                    </a:srgbClr>
                  </a:outerShdw>
                </a:effectLst>
              </a:rPr>
              <a:t>11. BÜYÜME, KALKINMA VE EKONOMİK DALGALANMALAR</a:t>
            </a:r>
            <a:br>
              <a:rPr lang="tr-TR" sz="3400" b="1" dirty="0">
                <a:effectLst>
                  <a:outerShdw blurRad="38100" dist="38100" dir="2700000" algn="tl">
                    <a:srgbClr val="000000">
                      <a:alpha val="43137"/>
                    </a:srgbClr>
                  </a:outerShdw>
                </a:effectLst>
              </a:rPr>
            </a:br>
            <a:r>
              <a:rPr lang="tr-TR" sz="3400" b="1" dirty="0">
                <a:effectLst>
                  <a:outerShdw blurRad="38100" dist="38100" dir="2700000" algn="tl">
                    <a:srgbClr val="000000">
                      <a:alpha val="43137"/>
                    </a:srgbClr>
                  </a:outerShdw>
                </a:effectLst>
              </a:rPr>
              <a:t>Ekonomik Büyüme</a:t>
            </a:r>
            <a:endParaRPr lang="tr-TR" sz="3000"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2561503" y="1506071"/>
            <a:ext cx="9083650" cy="5241092"/>
          </a:xfrm>
        </p:spPr>
        <p:txBody>
          <a:bodyPr>
            <a:noAutofit/>
          </a:bodyPr>
          <a:lstStyle/>
          <a:p>
            <a:endParaRPr lang="tr-TR" sz="2800" dirty="0"/>
          </a:p>
          <a:p>
            <a:r>
              <a:rPr lang="tr-TR" sz="2800" dirty="0"/>
              <a:t>Ekonomik büyüme, bir ekonomide üretilen mal ve hizmet miktarının zaman içinde artmasıdır.</a:t>
            </a:r>
          </a:p>
          <a:p>
            <a:r>
              <a:rPr lang="tr-TR" sz="2800" dirty="0"/>
              <a:t>Genellikle reel GSYH artışı ile ölçülür.</a:t>
            </a:r>
          </a:p>
          <a:p>
            <a:r>
              <a:rPr lang="tr-TR" sz="2800" dirty="0"/>
              <a:t>Niceliksel bir kavramdır.</a:t>
            </a:r>
          </a:p>
        </p:txBody>
      </p:sp>
      <p:sp>
        <p:nvSpPr>
          <p:cNvPr id="4" name="Veri Yer Tutucusu 3"/>
          <p:cNvSpPr>
            <a:spLocks noGrp="1"/>
          </p:cNvSpPr>
          <p:nvPr>
            <p:ph type="dt" sz="half" idx="10"/>
          </p:nvPr>
        </p:nvSpPr>
        <p:spPr/>
        <p:txBody>
          <a:bodyPr/>
          <a:lstStyle/>
          <a:p>
            <a:fld id="{90D0B727-5433-4E4E-B4D0-81E0B47982C7}" type="datetime1">
              <a:rPr lang="tr-TR" smtClean="0"/>
              <a:t>6.01.2026</a:t>
            </a:fld>
            <a:endParaRPr lang="tr-TR" dirty="0"/>
          </a:p>
        </p:txBody>
      </p:sp>
      <p:sp>
        <p:nvSpPr>
          <p:cNvPr id="5" name="Altbilgi Yer Tutucusu 4"/>
          <p:cNvSpPr>
            <a:spLocks noGrp="1"/>
          </p:cNvSpPr>
          <p:nvPr>
            <p:ph type="ftr" sz="quarter" idx="11"/>
          </p:nvPr>
        </p:nvSpPr>
        <p:spPr/>
        <p:txBody>
          <a:bodyPr/>
          <a:lstStyle/>
          <a:p>
            <a:r>
              <a:rPr lang="tr-TR"/>
              <a:t>Dr. Öğr. Üyesi Dilara Demirez</a:t>
            </a:r>
            <a:endParaRPr lang="tr-TR" dirty="0"/>
          </a:p>
        </p:txBody>
      </p:sp>
    </p:spTree>
    <p:extLst>
      <p:ext uri="{BB962C8B-B14F-4D97-AF65-F5344CB8AC3E}">
        <p14:creationId xmlns:p14="http://schemas.microsoft.com/office/powerpoint/2010/main" val="12712162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277091"/>
            <a:ext cx="9294275" cy="1627909"/>
          </a:xfrm>
        </p:spPr>
        <p:txBody>
          <a:bodyPr>
            <a:normAutofit/>
          </a:bodyPr>
          <a:lstStyle/>
          <a:p>
            <a:r>
              <a:rPr lang="tr-TR" sz="3000" b="1" dirty="0">
                <a:effectLst>
                  <a:outerShdw blurRad="38100" dist="38100" dir="2700000" algn="tl">
                    <a:srgbClr val="000000">
                      <a:alpha val="43137"/>
                    </a:srgbClr>
                  </a:outerShdw>
                </a:effectLst>
              </a:rPr>
              <a:t>Az Gelişmiş Ülkelerin Ortak Özellikleri</a:t>
            </a:r>
          </a:p>
        </p:txBody>
      </p:sp>
      <p:sp>
        <p:nvSpPr>
          <p:cNvPr id="3" name="İçerik Yer Tutucusu 2"/>
          <p:cNvSpPr>
            <a:spLocks noGrp="1"/>
          </p:cNvSpPr>
          <p:nvPr>
            <p:ph idx="1"/>
          </p:nvPr>
        </p:nvSpPr>
        <p:spPr>
          <a:xfrm>
            <a:off x="2561503" y="1506071"/>
            <a:ext cx="9083650" cy="5241092"/>
          </a:xfrm>
        </p:spPr>
        <p:txBody>
          <a:bodyPr>
            <a:noAutofit/>
          </a:bodyPr>
          <a:lstStyle/>
          <a:p>
            <a:r>
              <a:rPr lang="tr-TR" sz="2800" dirty="0"/>
              <a:t>Düşük gelir düzeyi</a:t>
            </a:r>
          </a:p>
          <a:p>
            <a:r>
              <a:rPr lang="tr-TR" sz="2800" dirty="0"/>
              <a:t>Gelir dağılımında eşitsizlik</a:t>
            </a:r>
          </a:p>
          <a:p>
            <a:r>
              <a:rPr lang="tr-TR" sz="2800" dirty="0"/>
              <a:t>Yoksulluk</a:t>
            </a:r>
          </a:p>
          <a:p>
            <a:r>
              <a:rPr lang="tr-TR" sz="2800" dirty="0"/>
              <a:t>Sanayinin gelişmemiş olması</a:t>
            </a:r>
          </a:p>
          <a:p>
            <a:r>
              <a:rPr lang="tr-TR" sz="2800" dirty="0"/>
              <a:t>Hızlı nüfus artışı</a:t>
            </a:r>
          </a:p>
          <a:p>
            <a:r>
              <a:rPr lang="tr-TR" sz="2800" dirty="0"/>
              <a:t>Düşük eğitim düzeyi</a:t>
            </a:r>
          </a:p>
          <a:p>
            <a:r>
              <a:rPr lang="tr-TR" sz="2800" dirty="0"/>
              <a:t>Yetersiz sağlık hizmetleri</a:t>
            </a:r>
          </a:p>
          <a:p>
            <a:endParaRPr lang="tr-TR" sz="2800" dirty="0"/>
          </a:p>
          <a:p>
            <a:endParaRPr lang="tr-TR" sz="2800" dirty="0"/>
          </a:p>
        </p:txBody>
      </p:sp>
      <p:sp>
        <p:nvSpPr>
          <p:cNvPr id="4" name="Veri Yer Tutucusu 3"/>
          <p:cNvSpPr>
            <a:spLocks noGrp="1"/>
          </p:cNvSpPr>
          <p:nvPr>
            <p:ph type="dt" sz="half" idx="10"/>
          </p:nvPr>
        </p:nvSpPr>
        <p:spPr/>
        <p:txBody>
          <a:bodyPr/>
          <a:lstStyle/>
          <a:p>
            <a:fld id="{6B4C3189-5678-934D-A67D-1B14E0B2FDB3}" type="datetime1">
              <a:rPr lang="tr-TR" smtClean="0"/>
              <a:t>6.01.2026</a:t>
            </a:fld>
            <a:endParaRPr lang="tr-TR" dirty="0"/>
          </a:p>
        </p:txBody>
      </p:sp>
      <p:sp>
        <p:nvSpPr>
          <p:cNvPr id="5" name="Altbilgi Yer Tutucusu 4"/>
          <p:cNvSpPr>
            <a:spLocks noGrp="1"/>
          </p:cNvSpPr>
          <p:nvPr>
            <p:ph type="ftr" sz="quarter" idx="11"/>
          </p:nvPr>
        </p:nvSpPr>
        <p:spPr/>
        <p:txBody>
          <a:bodyPr/>
          <a:lstStyle/>
          <a:p>
            <a:r>
              <a:rPr lang="tr-TR"/>
              <a:t>Dr. Öğr. Üyesi Dilara Demirez</a:t>
            </a:r>
            <a:endParaRPr lang="tr-TR" dirty="0"/>
          </a:p>
        </p:txBody>
      </p:sp>
    </p:spTree>
    <p:extLst>
      <p:ext uri="{BB962C8B-B14F-4D97-AF65-F5344CB8AC3E}">
        <p14:creationId xmlns:p14="http://schemas.microsoft.com/office/powerpoint/2010/main" val="27248234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277091"/>
            <a:ext cx="9294275" cy="1627909"/>
          </a:xfrm>
        </p:spPr>
        <p:txBody>
          <a:bodyPr>
            <a:normAutofit/>
          </a:bodyPr>
          <a:lstStyle/>
          <a:p>
            <a:r>
              <a:rPr lang="tr-TR" sz="3000" b="1" dirty="0">
                <a:effectLst>
                  <a:outerShdw blurRad="38100" dist="38100" dir="2700000" algn="tl">
                    <a:srgbClr val="000000">
                      <a:alpha val="43137"/>
                    </a:srgbClr>
                  </a:outerShdw>
                </a:effectLst>
              </a:rPr>
              <a:t>Büyüme ve Kalkınma Arasındaki Fark</a:t>
            </a:r>
          </a:p>
        </p:txBody>
      </p:sp>
      <p:sp>
        <p:nvSpPr>
          <p:cNvPr id="3" name="İçerik Yer Tutucusu 2"/>
          <p:cNvSpPr>
            <a:spLocks noGrp="1"/>
          </p:cNvSpPr>
          <p:nvPr>
            <p:ph idx="1"/>
          </p:nvPr>
        </p:nvSpPr>
        <p:spPr>
          <a:xfrm>
            <a:off x="2561503" y="1506071"/>
            <a:ext cx="9083650" cy="5241092"/>
          </a:xfrm>
        </p:spPr>
        <p:txBody>
          <a:bodyPr>
            <a:noAutofit/>
          </a:bodyPr>
          <a:lstStyle/>
          <a:p>
            <a:endParaRPr lang="tr-TR" sz="2800" dirty="0"/>
          </a:p>
          <a:p>
            <a:endParaRPr lang="tr-TR" sz="2800" dirty="0"/>
          </a:p>
        </p:txBody>
      </p:sp>
      <p:sp>
        <p:nvSpPr>
          <p:cNvPr id="4" name="Veri Yer Tutucusu 3"/>
          <p:cNvSpPr>
            <a:spLocks noGrp="1"/>
          </p:cNvSpPr>
          <p:nvPr>
            <p:ph type="dt" sz="half" idx="10"/>
          </p:nvPr>
        </p:nvSpPr>
        <p:spPr/>
        <p:txBody>
          <a:bodyPr/>
          <a:lstStyle/>
          <a:p>
            <a:fld id="{EFBFC578-CABF-DF4E-B19B-22E3F4F9E71E}" type="datetime1">
              <a:rPr lang="tr-TR" smtClean="0"/>
              <a:t>6.01.2026</a:t>
            </a:fld>
            <a:endParaRPr lang="tr-TR" dirty="0"/>
          </a:p>
        </p:txBody>
      </p:sp>
      <p:sp>
        <p:nvSpPr>
          <p:cNvPr id="5" name="Altbilgi Yer Tutucusu 4"/>
          <p:cNvSpPr>
            <a:spLocks noGrp="1"/>
          </p:cNvSpPr>
          <p:nvPr>
            <p:ph type="ftr" sz="quarter" idx="11"/>
          </p:nvPr>
        </p:nvSpPr>
        <p:spPr/>
        <p:txBody>
          <a:bodyPr/>
          <a:lstStyle/>
          <a:p>
            <a:r>
              <a:rPr lang="tr-TR"/>
              <a:t>Dr. Öğr. Üyesi Dilara Demirez</a:t>
            </a:r>
            <a:endParaRPr lang="tr-TR" dirty="0"/>
          </a:p>
        </p:txBody>
      </p:sp>
      <p:graphicFrame>
        <p:nvGraphicFramePr>
          <p:cNvPr id="6" name="Tablo 5">
            <a:extLst>
              <a:ext uri="{FF2B5EF4-FFF2-40B4-BE49-F238E27FC236}">
                <a16:creationId xmlns:a16="http://schemas.microsoft.com/office/drawing/2014/main" id="{20656D1D-439B-285F-1A44-A648681A4879}"/>
              </a:ext>
            </a:extLst>
          </p:cNvPr>
          <p:cNvGraphicFramePr>
            <a:graphicFrameLocks noGrp="1"/>
          </p:cNvGraphicFramePr>
          <p:nvPr>
            <p:extLst>
              <p:ext uri="{D42A27DB-BD31-4B8C-83A1-F6EECF244321}">
                <p14:modId xmlns:p14="http://schemas.microsoft.com/office/powerpoint/2010/main" val="939795607"/>
              </p:ext>
            </p:extLst>
          </p:nvPr>
        </p:nvGraphicFramePr>
        <p:xfrm>
          <a:off x="2335211" y="1590529"/>
          <a:ext cx="8128000" cy="229108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3163773166"/>
                    </a:ext>
                  </a:extLst>
                </a:gridCol>
                <a:gridCol w="4064000">
                  <a:extLst>
                    <a:ext uri="{9D8B030D-6E8A-4147-A177-3AD203B41FA5}">
                      <a16:colId xmlns:a16="http://schemas.microsoft.com/office/drawing/2014/main" val="3662286042"/>
                    </a:ext>
                  </a:extLst>
                </a:gridCol>
              </a:tblGrid>
              <a:tr h="370840">
                <a:tc>
                  <a:txBody>
                    <a:bodyPr/>
                    <a:lstStyle/>
                    <a:p>
                      <a:r>
                        <a:rPr lang="en-US" dirty="0" err="1"/>
                        <a:t>Ekonomik</a:t>
                      </a:r>
                      <a:r>
                        <a:rPr lang="en-US" dirty="0"/>
                        <a:t> </a:t>
                      </a:r>
                      <a:r>
                        <a:rPr lang="en-US" dirty="0" err="1"/>
                        <a:t>Büyüme</a:t>
                      </a:r>
                      <a:r>
                        <a:rPr lang="en-US" dirty="0"/>
                        <a:t>	</a:t>
                      </a:r>
                    </a:p>
                    <a:p>
                      <a:r>
                        <a:rPr lang="en-US" dirty="0"/>
                        <a:t>		</a:t>
                      </a:r>
                    </a:p>
                  </a:txBody>
                  <a:tcPr/>
                </a:tc>
                <a:tc>
                  <a:txBody>
                    <a:bodyPr/>
                    <a:lstStyle/>
                    <a:p>
                      <a:r>
                        <a:rPr lang="en-US" dirty="0" err="1"/>
                        <a:t>Ekonomik</a:t>
                      </a:r>
                      <a:r>
                        <a:rPr lang="en-US" dirty="0"/>
                        <a:t> </a:t>
                      </a:r>
                      <a:r>
                        <a:rPr lang="en-US" dirty="0" err="1"/>
                        <a:t>Kalkınma</a:t>
                      </a:r>
                      <a:endParaRPr lang="en-US" dirty="0"/>
                    </a:p>
                  </a:txBody>
                  <a:tcPr/>
                </a:tc>
                <a:extLst>
                  <a:ext uri="{0D108BD9-81ED-4DB2-BD59-A6C34878D82A}">
                    <a16:rowId xmlns:a16="http://schemas.microsoft.com/office/drawing/2014/main" val="2544254083"/>
                  </a:ext>
                </a:extLst>
              </a:tr>
              <a:tr h="370840">
                <a:tc>
                  <a:txBody>
                    <a:bodyPr/>
                    <a:lstStyle/>
                    <a:p>
                      <a:r>
                        <a:rPr lang="en-US" dirty="0"/>
                        <a:t>GSYH </a:t>
                      </a:r>
                      <a:r>
                        <a:rPr lang="en-US" dirty="0" err="1"/>
                        <a:t>artışı</a:t>
                      </a:r>
                      <a:endParaRPr lang="en-US"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err="1"/>
                        <a:t>Yaşam</a:t>
                      </a:r>
                      <a:r>
                        <a:rPr lang="en-US" dirty="0"/>
                        <a:t> </a:t>
                      </a:r>
                      <a:r>
                        <a:rPr lang="en-US" dirty="0" err="1"/>
                        <a:t>kalitesi</a:t>
                      </a:r>
                      <a:r>
                        <a:rPr lang="en-US" dirty="0"/>
                        <a:t> </a:t>
                      </a:r>
                      <a:r>
                        <a:rPr lang="en-US" dirty="0" err="1"/>
                        <a:t>artışı</a:t>
                      </a:r>
                      <a:endParaRPr lang="en-US" dirty="0"/>
                    </a:p>
                    <a:p>
                      <a:endParaRPr lang="en-US" dirty="0"/>
                    </a:p>
                  </a:txBody>
                  <a:tcPr/>
                </a:tc>
                <a:extLst>
                  <a:ext uri="{0D108BD9-81ED-4DB2-BD59-A6C34878D82A}">
                    <a16:rowId xmlns:a16="http://schemas.microsoft.com/office/drawing/2014/main" val="1211099106"/>
                  </a:ext>
                </a:extLst>
              </a:tr>
              <a:tr h="370840">
                <a:tc>
                  <a:txBody>
                    <a:bodyPr/>
                    <a:lstStyle/>
                    <a:p>
                      <a:r>
                        <a:rPr lang="en-US" dirty="0" err="1"/>
                        <a:t>Niceliksel</a:t>
                      </a:r>
                      <a:endParaRPr lang="en-US"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err="1"/>
                        <a:t>Niteliksel</a:t>
                      </a:r>
                      <a:endParaRPr lang="en-US" dirty="0"/>
                    </a:p>
                    <a:p>
                      <a:endParaRPr lang="en-US" dirty="0"/>
                    </a:p>
                  </a:txBody>
                  <a:tcPr/>
                </a:tc>
                <a:extLst>
                  <a:ext uri="{0D108BD9-81ED-4DB2-BD59-A6C34878D82A}">
                    <a16:rowId xmlns:a16="http://schemas.microsoft.com/office/drawing/2014/main" val="203567404"/>
                  </a:ext>
                </a:extLst>
              </a:tr>
              <a:tr h="370840">
                <a:tc>
                  <a:txBody>
                    <a:bodyPr/>
                    <a:lstStyle/>
                    <a:p>
                      <a:r>
                        <a:rPr lang="en-US" dirty="0" err="1"/>
                        <a:t>Kısa</a:t>
                      </a:r>
                      <a:r>
                        <a:rPr lang="en-US" dirty="0"/>
                        <a:t>/</a:t>
                      </a:r>
                      <a:r>
                        <a:rPr lang="en-US" dirty="0" err="1"/>
                        <a:t>orta</a:t>
                      </a:r>
                      <a:r>
                        <a:rPr lang="en-US" dirty="0"/>
                        <a:t> </a:t>
                      </a:r>
                      <a:r>
                        <a:rPr lang="en-US" dirty="0" err="1"/>
                        <a:t>vadeli</a:t>
                      </a:r>
                      <a:endParaRPr lang="en-US" dirty="0"/>
                    </a:p>
                  </a:txBody>
                  <a:tcPr/>
                </a:tc>
                <a:tc>
                  <a:txBody>
                    <a:bodyPr/>
                    <a:lstStyle/>
                    <a:p>
                      <a:r>
                        <a:rPr lang="en-US" dirty="0" err="1"/>
                        <a:t>Uzun</a:t>
                      </a:r>
                      <a:r>
                        <a:rPr lang="en-US" dirty="0"/>
                        <a:t> </a:t>
                      </a:r>
                      <a:r>
                        <a:rPr lang="en-US" dirty="0" err="1"/>
                        <a:t>vadeli</a:t>
                      </a:r>
                      <a:endParaRPr lang="en-US" dirty="0"/>
                    </a:p>
                  </a:txBody>
                  <a:tcPr/>
                </a:tc>
                <a:extLst>
                  <a:ext uri="{0D108BD9-81ED-4DB2-BD59-A6C34878D82A}">
                    <a16:rowId xmlns:a16="http://schemas.microsoft.com/office/drawing/2014/main" val="3444088600"/>
                  </a:ext>
                </a:extLst>
              </a:tr>
            </a:tbl>
          </a:graphicData>
        </a:graphic>
      </p:graphicFrame>
      <p:sp>
        <p:nvSpPr>
          <p:cNvPr id="8" name="Metin kutusu 7">
            <a:extLst>
              <a:ext uri="{FF2B5EF4-FFF2-40B4-BE49-F238E27FC236}">
                <a16:creationId xmlns:a16="http://schemas.microsoft.com/office/drawing/2014/main" id="{577E5E8C-A0F8-36BC-EAEB-D3C228CE0B8A}"/>
              </a:ext>
            </a:extLst>
          </p:cNvPr>
          <p:cNvSpPr txBox="1"/>
          <p:nvPr/>
        </p:nvSpPr>
        <p:spPr>
          <a:xfrm>
            <a:off x="2319456" y="3966067"/>
            <a:ext cx="8362888" cy="2308324"/>
          </a:xfrm>
          <a:prstGeom prst="rect">
            <a:avLst/>
          </a:prstGeom>
          <a:noFill/>
        </p:spPr>
        <p:txBody>
          <a:bodyPr wrap="square">
            <a:spAutoFit/>
          </a:bodyPr>
          <a:lstStyle/>
          <a:p>
            <a:pPr marL="342900" indent="-342900">
              <a:buFont typeface="Arial" panose="020B0604020202020204" pitchFamily="34" charset="0"/>
              <a:buChar char="•"/>
            </a:pPr>
            <a:r>
              <a:rPr lang="tr-TR" sz="2400" dirty="0"/>
              <a:t>Ekonomik büyüme ve bunun ölçülmesi bütün ülkeler için söz konusu iken, ekonomik kalkınma az gelişmiş, kişi başına milli gelirin düşük düzeyde olduğu ve sanayileşmiş ülkelerden farklı bir ekonomik, sosyal, siyasal ve kültürel yapıya sahip ülkelerin gelişmiş ülkeler düzeyine çıkma çabalarını ifade eder.</a:t>
            </a:r>
          </a:p>
        </p:txBody>
      </p:sp>
    </p:spTree>
    <p:extLst>
      <p:ext uri="{BB962C8B-B14F-4D97-AF65-F5344CB8AC3E}">
        <p14:creationId xmlns:p14="http://schemas.microsoft.com/office/powerpoint/2010/main" val="28435099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277091"/>
            <a:ext cx="9294275" cy="1627909"/>
          </a:xfrm>
        </p:spPr>
        <p:txBody>
          <a:bodyPr>
            <a:normAutofit/>
          </a:bodyPr>
          <a:lstStyle/>
          <a:p>
            <a:r>
              <a:rPr lang="tr-TR" sz="3200" b="1" dirty="0">
                <a:effectLst>
                  <a:outerShdw blurRad="38100" dist="38100" dir="2700000" algn="tl">
                    <a:srgbClr val="000000">
                      <a:alpha val="43137"/>
                    </a:srgbClr>
                  </a:outerShdw>
                </a:effectLst>
              </a:rPr>
              <a:t>Beşeri (İnsani) Gelişmişlik Düzeyi</a:t>
            </a:r>
          </a:p>
        </p:txBody>
      </p:sp>
      <p:sp>
        <p:nvSpPr>
          <p:cNvPr id="3" name="İçerik Yer Tutucusu 2"/>
          <p:cNvSpPr>
            <a:spLocks noGrp="1"/>
          </p:cNvSpPr>
          <p:nvPr>
            <p:ph idx="1"/>
          </p:nvPr>
        </p:nvSpPr>
        <p:spPr>
          <a:xfrm>
            <a:off x="2561503" y="1506071"/>
            <a:ext cx="9083650" cy="5241092"/>
          </a:xfrm>
        </p:spPr>
        <p:txBody>
          <a:bodyPr>
            <a:noAutofit/>
          </a:bodyPr>
          <a:lstStyle/>
          <a:p>
            <a:r>
              <a:rPr lang="tr-TR" sz="2800" dirty="0"/>
              <a:t>Günümüzde ülkelerin gelişmişlik düzeyini belirlemede kullanılan en önemli ölçüt, Birleşmiş Milletler Kalkınma Programı tarafından 1990 yılında başlatılan ve her yıl hazırlanan </a:t>
            </a:r>
            <a:r>
              <a:rPr lang="tr-TR" sz="2800" b="1" dirty="0"/>
              <a:t>Beşeri Gelişmişlik Endeksi</a:t>
            </a:r>
            <a:r>
              <a:rPr lang="tr-TR" sz="2800" dirty="0"/>
              <a:t>’dir (Human Development Index=HDI).</a:t>
            </a:r>
          </a:p>
          <a:p>
            <a:r>
              <a:rPr lang="tr-TR" sz="2800" dirty="0"/>
              <a:t>HDI ülkelerin </a:t>
            </a:r>
            <a:r>
              <a:rPr lang="tr-TR" sz="2800" dirty="0" err="1"/>
              <a:t>sosyo</a:t>
            </a:r>
            <a:r>
              <a:rPr lang="tr-TR" sz="2800" dirty="0"/>
              <a:t>-ekonomik gelişmişlik düzeyini 0 ile 1 arasında bir oran şeklinde belirler. 0 rakamı hiç </a:t>
            </a:r>
            <a:r>
              <a:rPr lang="tr-TR" sz="2800" dirty="0" err="1"/>
              <a:t>gelişmemişliği</a:t>
            </a:r>
            <a:r>
              <a:rPr lang="tr-TR" sz="2800" dirty="0"/>
              <a:t>, 1 rakamı ise tam gelişmişliği ifade eder.</a:t>
            </a:r>
          </a:p>
        </p:txBody>
      </p:sp>
      <p:sp>
        <p:nvSpPr>
          <p:cNvPr id="4" name="Veri Yer Tutucusu 3"/>
          <p:cNvSpPr>
            <a:spLocks noGrp="1"/>
          </p:cNvSpPr>
          <p:nvPr>
            <p:ph type="dt" sz="half" idx="10"/>
          </p:nvPr>
        </p:nvSpPr>
        <p:spPr/>
        <p:txBody>
          <a:bodyPr/>
          <a:lstStyle/>
          <a:p>
            <a:fld id="{A708A19C-0539-014C-B6DA-CBD8611BA16B}" type="datetime1">
              <a:rPr lang="tr-TR" smtClean="0"/>
              <a:t>6.01.2026</a:t>
            </a:fld>
            <a:endParaRPr lang="tr-TR" dirty="0"/>
          </a:p>
        </p:txBody>
      </p:sp>
      <p:sp>
        <p:nvSpPr>
          <p:cNvPr id="5" name="Altbilgi Yer Tutucusu 4"/>
          <p:cNvSpPr>
            <a:spLocks noGrp="1"/>
          </p:cNvSpPr>
          <p:nvPr>
            <p:ph type="ftr" sz="quarter" idx="11"/>
          </p:nvPr>
        </p:nvSpPr>
        <p:spPr/>
        <p:txBody>
          <a:bodyPr/>
          <a:lstStyle/>
          <a:p>
            <a:r>
              <a:rPr lang="tr-TR"/>
              <a:t>Dr. Öğr. Üyesi Dilara Demirez</a:t>
            </a:r>
            <a:endParaRPr lang="tr-TR" dirty="0"/>
          </a:p>
        </p:txBody>
      </p:sp>
    </p:spTree>
    <p:extLst>
      <p:ext uri="{BB962C8B-B14F-4D97-AF65-F5344CB8AC3E}">
        <p14:creationId xmlns:p14="http://schemas.microsoft.com/office/powerpoint/2010/main" val="1301519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61503" y="613186"/>
            <a:ext cx="9083650" cy="6133977"/>
          </a:xfrm>
        </p:spPr>
        <p:txBody>
          <a:bodyPr>
            <a:noAutofit/>
          </a:bodyPr>
          <a:lstStyle/>
          <a:p>
            <a:r>
              <a:rPr lang="tr-TR" sz="2800" dirty="0"/>
              <a:t>Bir ülke için hesaplanan HDI 1’e ne kadar yakınsa, o ülke </a:t>
            </a:r>
            <a:r>
              <a:rPr lang="tr-TR" sz="2800" dirty="0" err="1"/>
              <a:t>sosyo</a:t>
            </a:r>
            <a:r>
              <a:rPr lang="tr-TR" sz="2800" dirty="0"/>
              <a:t>-ekonomik yönden o derece gelişmiş bir ülkedir.</a:t>
            </a:r>
          </a:p>
          <a:p>
            <a:r>
              <a:rPr lang="tr-TR" sz="2800" dirty="0"/>
              <a:t>Beşeri Gelişmişlik Endeksi’nin hazırlanmasında </a:t>
            </a:r>
            <a:r>
              <a:rPr lang="tr-TR" sz="2800" dirty="0" err="1"/>
              <a:t>sosyo</a:t>
            </a:r>
            <a:r>
              <a:rPr lang="tr-TR" sz="2800" dirty="0"/>
              <a:t>-ekonomik kalkınma ile ilgili 3 kriter vardır:</a:t>
            </a:r>
          </a:p>
          <a:p>
            <a:pPr lvl="1"/>
            <a:r>
              <a:rPr lang="tr-TR" sz="2600" b="1" dirty="0"/>
              <a:t>Uzun ömürlülük </a:t>
            </a:r>
            <a:r>
              <a:rPr lang="tr-TR" sz="2600" dirty="0"/>
              <a:t>(kişilerin ortalama olarak kaç yıl yaşadığı)</a:t>
            </a:r>
          </a:p>
          <a:p>
            <a:pPr lvl="1"/>
            <a:r>
              <a:rPr lang="tr-TR" sz="2600" dirty="0"/>
              <a:t>Yetişkinler için okuryazarlık oranı ile ortalama eğitim yılını hesaba katan </a:t>
            </a:r>
            <a:r>
              <a:rPr lang="tr-TR" sz="2600" b="1" dirty="0"/>
              <a:t>bilgi düzeyi</a:t>
            </a:r>
          </a:p>
          <a:p>
            <a:pPr lvl="1"/>
            <a:r>
              <a:rPr lang="tr-TR" sz="2600" dirty="0"/>
              <a:t>Satın alma gücü paritesine göre kişi başına düşen gelir ile ölçülen </a:t>
            </a:r>
            <a:r>
              <a:rPr lang="tr-TR" sz="2600" b="1" dirty="0"/>
              <a:t>yaşam standardı</a:t>
            </a:r>
          </a:p>
        </p:txBody>
      </p:sp>
      <p:sp>
        <p:nvSpPr>
          <p:cNvPr id="4" name="Veri Yer Tutucusu 3"/>
          <p:cNvSpPr>
            <a:spLocks noGrp="1"/>
          </p:cNvSpPr>
          <p:nvPr>
            <p:ph type="dt" sz="half" idx="10"/>
          </p:nvPr>
        </p:nvSpPr>
        <p:spPr/>
        <p:txBody>
          <a:bodyPr/>
          <a:lstStyle/>
          <a:p>
            <a:fld id="{F0901AE9-565A-AC4E-9150-4785162BD055}" type="datetime1">
              <a:rPr lang="tr-TR" smtClean="0"/>
              <a:t>6.01.2026</a:t>
            </a:fld>
            <a:endParaRPr lang="tr-TR" dirty="0"/>
          </a:p>
        </p:txBody>
      </p:sp>
      <p:sp>
        <p:nvSpPr>
          <p:cNvPr id="5" name="Altbilgi Yer Tutucusu 4"/>
          <p:cNvSpPr>
            <a:spLocks noGrp="1"/>
          </p:cNvSpPr>
          <p:nvPr>
            <p:ph type="ftr" sz="quarter" idx="11"/>
          </p:nvPr>
        </p:nvSpPr>
        <p:spPr/>
        <p:txBody>
          <a:bodyPr/>
          <a:lstStyle/>
          <a:p>
            <a:r>
              <a:rPr lang="tr-TR"/>
              <a:t>Dr. Öğr. Üyesi Dilara Demirez</a:t>
            </a:r>
            <a:endParaRPr lang="tr-TR" dirty="0"/>
          </a:p>
        </p:txBody>
      </p:sp>
    </p:spTree>
    <p:extLst>
      <p:ext uri="{BB962C8B-B14F-4D97-AF65-F5344CB8AC3E}">
        <p14:creationId xmlns:p14="http://schemas.microsoft.com/office/powerpoint/2010/main" val="29453560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277091"/>
            <a:ext cx="9294275" cy="1627909"/>
          </a:xfrm>
        </p:spPr>
        <p:txBody>
          <a:bodyPr>
            <a:normAutofit/>
          </a:bodyPr>
          <a:lstStyle/>
          <a:p>
            <a:r>
              <a:rPr lang="tr-TR" sz="3000" b="1" dirty="0">
                <a:effectLst>
                  <a:outerShdw blurRad="38100" dist="38100" dir="2700000" algn="tl">
                    <a:srgbClr val="000000">
                      <a:alpha val="43137"/>
                    </a:srgbClr>
                  </a:outerShdw>
                </a:effectLst>
              </a:rPr>
              <a:t>Ekonomik Dalgalanmalar (Konjonktür)</a:t>
            </a:r>
          </a:p>
        </p:txBody>
      </p:sp>
      <p:sp>
        <p:nvSpPr>
          <p:cNvPr id="3" name="İçerik Yer Tutucusu 2"/>
          <p:cNvSpPr>
            <a:spLocks noGrp="1"/>
          </p:cNvSpPr>
          <p:nvPr>
            <p:ph idx="1"/>
          </p:nvPr>
        </p:nvSpPr>
        <p:spPr>
          <a:xfrm>
            <a:off x="2561503" y="1506071"/>
            <a:ext cx="9083650" cy="5241092"/>
          </a:xfrm>
        </p:spPr>
        <p:txBody>
          <a:bodyPr>
            <a:noAutofit/>
          </a:bodyPr>
          <a:lstStyle/>
          <a:p>
            <a:r>
              <a:rPr lang="tr-TR" sz="2800" dirty="0"/>
              <a:t>Ekonomiler zaman içinde genişleme ve daralma dönemleri yaşar.</a:t>
            </a:r>
          </a:p>
          <a:p>
            <a:r>
              <a:rPr lang="tr-TR" sz="2800" dirty="0"/>
              <a:t>Bu dalgalanmalara ekonomik konjonktür denir.</a:t>
            </a:r>
          </a:p>
          <a:p>
            <a:r>
              <a:rPr lang="tr-TR" sz="2800" dirty="0"/>
              <a:t>Büyüme her zaman istikrarlı değildir.</a:t>
            </a:r>
          </a:p>
          <a:p>
            <a:endParaRPr lang="tr-TR" sz="2800" dirty="0"/>
          </a:p>
        </p:txBody>
      </p:sp>
      <p:sp>
        <p:nvSpPr>
          <p:cNvPr id="4" name="Veri Yer Tutucusu 3"/>
          <p:cNvSpPr>
            <a:spLocks noGrp="1"/>
          </p:cNvSpPr>
          <p:nvPr>
            <p:ph type="dt" sz="half" idx="10"/>
          </p:nvPr>
        </p:nvSpPr>
        <p:spPr/>
        <p:txBody>
          <a:bodyPr/>
          <a:lstStyle/>
          <a:p>
            <a:fld id="{D520ACBA-7972-2C4A-8F84-96A890682B0D}" type="datetime1">
              <a:rPr lang="tr-TR" smtClean="0"/>
              <a:t>6.01.2026</a:t>
            </a:fld>
            <a:endParaRPr lang="tr-TR" dirty="0"/>
          </a:p>
        </p:txBody>
      </p:sp>
      <p:sp>
        <p:nvSpPr>
          <p:cNvPr id="5" name="Altbilgi Yer Tutucusu 4"/>
          <p:cNvSpPr>
            <a:spLocks noGrp="1"/>
          </p:cNvSpPr>
          <p:nvPr>
            <p:ph type="ftr" sz="quarter" idx="11"/>
          </p:nvPr>
        </p:nvSpPr>
        <p:spPr/>
        <p:txBody>
          <a:bodyPr/>
          <a:lstStyle/>
          <a:p>
            <a:r>
              <a:rPr lang="tr-TR"/>
              <a:t>Dr. Öğr. Üyesi Dilara Demirez</a:t>
            </a:r>
            <a:endParaRPr lang="tr-TR" dirty="0"/>
          </a:p>
        </p:txBody>
      </p:sp>
    </p:spTree>
    <p:extLst>
      <p:ext uri="{BB962C8B-B14F-4D97-AF65-F5344CB8AC3E}">
        <p14:creationId xmlns:p14="http://schemas.microsoft.com/office/powerpoint/2010/main" val="1733263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277091"/>
            <a:ext cx="9294275" cy="1627909"/>
          </a:xfrm>
        </p:spPr>
        <p:txBody>
          <a:bodyPr>
            <a:normAutofit/>
          </a:bodyPr>
          <a:lstStyle/>
          <a:p>
            <a:r>
              <a:rPr lang="tr-TR" sz="3000" b="1" dirty="0">
                <a:effectLst>
                  <a:outerShdw blurRad="38100" dist="38100" dir="2700000" algn="tl">
                    <a:srgbClr val="000000">
                      <a:alpha val="43137"/>
                    </a:srgbClr>
                  </a:outerShdw>
                </a:effectLst>
              </a:rPr>
              <a:t>Konjonktür Dönemleri</a:t>
            </a:r>
          </a:p>
        </p:txBody>
      </p:sp>
      <p:sp>
        <p:nvSpPr>
          <p:cNvPr id="3" name="İçerik Yer Tutucusu 2"/>
          <p:cNvSpPr>
            <a:spLocks noGrp="1"/>
          </p:cNvSpPr>
          <p:nvPr>
            <p:ph idx="1"/>
          </p:nvPr>
        </p:nvSpPr>
        <p:spPr>
          <a:xfrm>
            <a:off x="2561503" y="1506071"/>
            <a:ext cx="9083650" cy="5241092"/>
          </a:xfrm>
        </p:spPr>
        <p:txBody>
          <a:bodyPr>
            <a:noAutofit/>
          </a:bodyPr>
          <a:lstStyle/>
          <a:p>
            <a:pPr marL="514350" indent="-514350">
              <a:buFont typeface="+mj-lt"/>
              <a:buAutoNum type="arabicPeriod"/>
            </a:pPr>
            <a:r>
              <a:rPr lang="tr-TR" sz="2800" dirty="0"/>
              <a:t>Canlanma (Toparlanma)</a:t>
            </a:r>
          </a:p>
          <a:p>
            <a:pPr marL="514350" indent="-514350">
              <a:buFont typeface="+mj-lt"/>
              <a:buAutoNum type="arabicPeriod"/>
            </a:pPr>
            <a:r>
              <a:rPr lang="tr-TR" sz="2800" dirty="0"/>
              <a:t>Genişleme</a:t>
            </a:r>
          </a:p>
          <a:p>
            <a:pPr marL="514350" indent="-514350">
              <a:buFont typeface="+mj-lt"/>
              <a:buAutoNum type="arabicPeriod"/>
            </a:pPr>
            <a:r>
              <a:rPr lang="tr-TR" sz="2800" dirty="0"/>
              <a:t>Durgunluk</a:t>
            </a:r>
          </a:p>
          <a:p>
            <a:pPr marL="514350" indent="-514350">
              <a:buFont typeface="+mj-lt"/>
              <a:buAutoNum type="arabicPeriod"/>
            </a:pPr>
            <a:r>
              <a:rPr lang="tr-TR" sz="2800" dirty="0"/>
              <a:t>Daralma (Resesyon)</a:t>
            </a:r>
          </a:p>
          <a:p>
            <a:pPr marL="0" indent="0">
              <a:buNone/>
            </a:pPr>
            <a:r>
              <a:rPr lang="tr-TR" sz="2800" dirty="0"/>
              <a:t>Bu döngü ekonomik faaliyetlerin seyrini gösterir.</a:t>
            </a:r>
          </a:p>
        </p:txBody>
      </p:sp>
      <p:sp>
        <p:nvSpPr>
          <p:cNvPr id="4" name="Veri Yer Tutucusu 3"/>
          <p:cNvSpPr>
            <a:spLocks noGrp="1"/>
          </p:cNvSpPr>
          <p:nvPr>
            <p:ph type="dt" sz="half" idx="10"/>
          </p:nvPr>
        </p:nvSpPr>
        <p:spPr/>
        <p:txBody>
          <a:bodyPr/>
          <a:lstStyle/>
          <a:p>
            <a:fld id="{CC079E7D-1CE4-6D4F-A2F2-2A086B3A0A0F}" type="datetime1">
              <a:rPr lang="tr-TR" smtClean="0"/>
              <a:t>6.01.2026</a:t>
            </a:fld>
            <a:endParaRPr lang="tr-TR" dirty="0"/>
          </a:p>
        </p:txBody>
      </p:sp>
      <p:sp>
        <p:nvSpPr>
          <p:cNvPr id="5" name="Altbilgi Yer Tutucusu 4"/>
          <p:cNvSpPr>
            <a:spLocks noGrp="1"/>
          </p:cNvSpPr>
          <p:nvPr>
            <p:ph type="ftr" sz="quarter" idx="11"/>
          </p:nvPr>
        </p:nvSpPr>
        <p:spPr/>
        <p:txBody>
          <a:bodyPr/>
          <a:lstStyle/>
          <a:p>
            <a:r>
              <a:rPr lang="tr-TR"/>
              <a:t>Dr. Öğr. Üyesi Dilara Demirez</a:t>
            </a:r>
            <a:endParaRPr lang="tr-TR" dirty="0"/>
          </a:p>
        </p:txBody>
      </p:sp>
    </p:spTree>
    <p:extLst>
      <p:ext uri="{BB962C8B-B14F-4D97-AF65-F5344CB8AC3E}">
        <p14:creationId xmlns:p14="http://schemas.microsoft.com/office/powerpoint/2010/main" val="1777162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Veri Yer Tutucusu 3"/>
          <p:cNvSpPr>
            <a:spLocks noGrp="1"/>
          </p:cNvSpPr>
          <p:nvPr>
            <p:ph type="dt" sz="half" idx="10"/>
          </p:nvPr>
        </p:nvSpPr>
        <p:spPr/>
        <p:txBody>
          <a:bodyPr/>
          <a:lstStyle/>
          <a:p>
            <a:fld id="{7BBC1469-D781-A942-9746-735444C2B37D}" type="datetime1">
              <a:rPr lang="tr-TR" smtClean="0"/>
              <a:t>6.01.2026</a:t>
            </a:fld>
            <a:endParaRPr lang="tr-TR" dirty="0"/>
          </a:p>
        </p:txBody>
      </p:sp>
      <p:sp>
        <p:nvSpPr>
          <p:cNvPr id="5" name="Altbilgi Yer Tutucusu 4"/>
          <p:cNvSpPr>
            <a:spLocks noGrp="1"/>
          </p:cNvSpPr>
          <p:nvPr>
            <p:ph type="ftr" sz="quarter" idx="11"/>
          </p:nvPr>
        </p:nvSpPr>
        <p:spPr/>
        <p:txBody>
          <a:bodyPr/>
          <a:lstStyle/>
          <a:p>
            <a:r>
              <a:rPr lang="tr-TR"/>
              <a:t>Öğr. Gör. Dilara Demirez</a:t>
            </a:r>
            <a:endParaRPr lang="tr-TR" dirty="0"/>
          </a:p>
        </p:txBody>
      </p:sp>
      <p:pic>
        <p:nvPicPr>
          <p:cNvPr id="7" name="Resim 6">
            <a:extLst>
              <a:ext uri="{FF2B5EF4-FFF2-40B4-BE49-F238E27FC236}">
                <a16:creationId xmlns:a16="http://schemas.microsoft.com/office/drawing/2014/main" id="{23A59BFE-2066-AE4A-9807-206E2971AA23}"/>
              </a:ext>
            </a:extLst>
          </p:cNvPr>
          <p:cNvPicPr>
            <a:picLocks noChangeAspect="1"/>
          </p:cNvPicPr>
          <p:nvPr/>
        </p:nvPicPr>
        <p:blipFill>
          <a:blip r:embed="rId2">
            <a:extLst>
              <a:ext uri="{BEBA8EAE-BF5A-486C-A8C5-ECC9F3942E4B}">
                <a14:imgProps xmlns:a14="http://schemas.microsoft.com/office/drawing/2010/main">
                  <a14:imgLayer r:embed="rId3">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2791302" y="1219913"/>
            <a:ext cx="6609396" cy="4418173"/>
          </a:xfrm>
          <a:prstGeom prst="rect">
            <a:avLst/>
          </a:prstGeom>
        </p:spPr>
      </p:pic>
    </p:spTree>
    <p:extLst>
      <p:ext uri="{BB962C8B-B14F-4D97-AF65-F5344CB8AC3E}">
        <p14:creationId xmlns:p14="http://schemas.microsoft.com/office/powerpoint/2010/main" val="41188041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277091"/>
            <a:ext cx="9294275" cy="1627909"/>
          </a:xfrm>
        </p:spPr>
        <p:txBody>
          <a:bodyPr>
            <a:normAutofit/>
          </a:bodyPr>
          <a:lstStyle/>
          <a:p>
            <a:r>
              <a:rPr lang="tr-TR" sz="3000" b="1" dirty="0">
                <a:effectLst>
                  <a:outerShdw blurRad="38100" dist="38100" dir="2700000" algn="tl">
                    <a:srgbClr val="000000">
                      <a:alpha val="43137"/>
                    </a:srgbClr>
                  </a:outerShdw>
                </a:effectLst>
              </a:rPr>
              <a:t>Ekonomik Kriz ve Resesyon</a:t>
            </a:r>
          </a:p>
        </p:txBody>
      </p:sp>
      <p:sp>
        <p:nvSpPr>
          <p:cNvPr id="3" name="İçerik Yer Tutucusu 2"/>
          <p:cNvSpPr>
            <a:spLocks noGrp="1"/>
          </p:cNvSpPr>
          <p:nvPr>
            <p:ph idx="1"/>
          </p:nvPr>
        </p:nvSpPr>
        <p:spPr>
          <a:xfrm>
            <a:off x="2561503" y="1506071"/>
            <a:ext cx="9083650" cy="5241092"/>
          </a:xfrm>
        </p:spPr>
        <p:txBody>
          <a:bodyPr>
            <a:noAutofit/>
          </a:bodyPr>
          <a:lstStyle/>
          <a:p>
            <a:r>
              <a:rPr lang="tr-TR" sz="2800" b="1" dirty="0"/>
              <a:t>Resesyon: </a:t>
            </a:r>
            <a:r>
              <a:rPr lang="tr-TR" sz="2800" dirty="0"/>
              <a:t>Ekonominin üst üste iki çeyrek küçülmesi.</a:t>
            </a:r>
          </a:p>
          <a:p>
            <a:r>
              <a:rPr lang="tr-TR" sz="2800" b="1" dirty="0"/>
              <a:t>Kriz: </a:t>
            </a:r>
            <a:r>
              <a:rPr lang="tr-TR" sz="2800" dirty="0"/>
              <a:t>Finansal veya reel sektörde ani ve derin bozulmalar.</a:t>
            </a:r>
          </a:p>
          <a:p>
            <a:r>
              <a:rPr lang="tr-TR" sz="2800" dirty="0"/>
              <a:t>İşsizlik artar, yatırımlar azalır.</a:t>
            </a:r>
          </a:p>
        </p:txBody>
      </p:sp>
      <p:sp>
        <p:nvSpPr>
          <p:cNvPr id="4" name="Veri Yer Tutucusu 3"/>
          <p:cNvSpPr>
            <a:spLocks noGrp="1"/>
          </p:cNvSpPr>
          <p:nvPr>
            <p:ph type="dt" sz="half" idx="10"/>
          </p:nvPr>
        </p:nvSpPr>
        <p:spPr/>
        <p:txBody>
          <a:bodyPr/>
          <a:lstStyle/>
          <a:p>
            <a:fld id="{320B04E7-A72D-104A-80D6-3CEF824F2A4B}" type="datetime1">
              <a:rPr lang="tr-TR" smtClean="0"/>
              <a:t>6.01.2026</a:t>
            </a:fld>
            <a:endParaRPr lang="tr-TR" dirty="0"/>
          </a:p>
        </p:txBody>
      </p:sp>
      <p:sp>
        <p:nvSpPr>
          <p:cNvPr id="5" name="Altbilgi Yer Tutucusu 4"/>
          <p:cNvSpPr>
            <a:spLocks noGrp="1"/>
          </p:cNvSpPr>
          <p:nvPr>
            <p:ph type="ftr" sz="quarter" idx="11"/>
          </p:nvPr>
        </p:nvSpPr>
        <p:spPr/>
        <p:txBody>
          <a:bodyPr/>
          <a:lstStyle/>
          <a:p>
            <a:r>
              <a:rPr lang="tr-TR"/>
              <a:t>Dr. Öğr. Üyesi Dilara Demirez</a:t>
            </a:r>
            <a:endParaRPr lang="tr-TR" dirty="0"/>
          </a:p>
        </p:txBody>
      </p:sp>
    </p:spTree>
    <p:extLst>
      <p:ext uri="{BB962C8B-B14F-4D97-AF65-F5344CB8AC3E}">
        <p14:creationId xmlns:p14="http://schemas.microsoft.com/office/powerpoint/2010/main" val="2611319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277091"/>
            <a:ext cx="9294275" cy="1627909"/>
          </a:xfrm>
        </p:spPr>
        <p:txBody>
          <a:bodyPr>
            <a:normAutofit/>
          </a:bodyPr>
          <a:lstStyle/>
          <a:p>
            <a:r>
              <a:rPr lang="tr-TR" sz="3000" b="1" dirty="0">
                <a:effectLst>
                  <a:outerShdw blurRad="38100" dist="38100" dir="2700000" algn="tl">
                    <a:srgbClr val="000000">
                      <a:alpha val="43137"/>
                    </a:srgbClr>
                  </a:outerShdw>
                </a:effectLst>
              </a:rPr>
              <a:t>Ekonomik Dalgalanmaların Nedenleri</a:t>
            </a:r>
          </a:p>
        </p:txBody>
      </p:sp>
      <p:sp>
        <p:nvSpPr>
          <p:cNvPr id="3" name="İçerik Yer Tutucusu 2"/>
          <p:cNvSpPr>
            <a:spLocks noGrp="1"/>
          </p:cNvSpPr>
          <p:nvPr>
            <p:ph idx="1"/>
          </p:nvPr>
        </p:nvSpPr>
        <p:spPr>
          <a:xfrm>
            <a:off x="2561503" y="1506071"/>
            <a:ext cx="9083650" cy="5241092"/>
          </a:xfrm>
        </p:spPr>
        <p:txBody>
          <a:bodyPr>
            <a:noAutofit/>
          </a:bodyPr>
          <a:lstStyle/>
          <a:p>
            <a:r>
              <a:rPr lang="tr-TR" sz="2800" dirty="0"/>
              <a:t>Talep ve arz şokları</a:t>
            </a:r>
          </a:p>
          <a:p>
            <a:r>
              <a:rPr lang="tr-TR" sz="2800" dirty="0"/>
              <a:t>Finansal krizler</a:t>
            </a:r>
          </a:p>
          <a:p>
            <a:r>
              <a:rPr lang="tr-TR" sz="2800" dirty="0"/>
              <a:t>Para ve maliye politikaları</a:t>
            </a:r>
          </a:p>
          <a:p>
            <a:r>
              <a:rPr lang="tr-TR" sz="2800" dirty="0"/>
              <a:t>Küresel gelişmeler</a:t>
            </a:r>
          </a:p>
        </p:txBody>
      </p:sp>
      <p:sp>
        <p:nvSpPr>
          <p:cNvPr id="4" name="Veri Yer Tutucusu 3"/>
          <p:cNvSpPr>
            <a:spLocks noGrp="1"/>
          </p:cNvSpPr>
          <p:nvPr>
            <p:ph type="dt" sz="half" idx="10"/>
          </p:nvPr>
        </p:nvSpPr>
        <p:spPr/>
        <p:txBody>
          <a:bodyPr/>
          <a:lstStyle/>
          <a:p>
            <a:fld id="{662EDAB0-53FA-9B4D-AC5E-4F34369FC278}" type="datetime1">
              <a:rPr lang="tr-TR" smtClean="0"/>
              <a:t>6.01.2026</a:t>
            </a:fld>
            <a:endParaRPr lang="tr-TR" dirty="0"/>
          </a:p>
        </p:txBody>
      </p:sp>
      <p:sp>
        <p:nvSpPr>
          <p:cNvPr id="5" name="Altbilgi Yer Tutucusu 4"/>
          <p:cNvSpPr>
            <a:spLocks noGrp="1"/>
          </p:cNvSpPr>
          <p:nvPr>
            <p:ph type="ftr" sz="quarter" idx="11"/>
          </p:nvPr>
        </p:nvSpPr>
        <p:spPr/>
        <p:txBody>
          <a:bodyPr/>
          <a:lstStyle/>
          <a:p>
            <a:r>
              <a:rPr lang="tr-TR"/>
              <a:t>Dr. Öğr. Üyesi Dilara Demirez</a:t>
            </a:r>
            <a:endParaRPr lang="tr-TR" dirty="0"/>
          </a:p>
        </p:txBody>
      </p:sp>
    </p:spTree>
    <p:extLst>
      <p:ext uri="{BB962C8B-B14F-4D97-AF65-F5344CB8AC3E}">
        <p14:creationId xmlns:p14="http://schemas.microsoft.com/office/powerpoint/2010/main" val="28329064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277091"/>
            <a:ext cx="9294275" cy="1627909"/>
          </a:xfrm>
        </p:spPr>
        <p:txBody>
          <a:bodyPr>
            <a:normAutofit/>
          </a:bodyPr>
          <a:lstStyle/>
          <a:p>
            <a:r>
              <a:rPr lang="tr-TR" sz="3000" b="1" dirty="0">
                <a:effectLst>
                  <a:outerShdw blurRad="38100" dist="38100" dir="2700000" algn="tl">
                    <a:srgbClr val="000000">
                      <a:alpha val="43137"/>
                    </a:srgbClr>
                  </a:outerShdw>
                </a:effectLst>
              </a:rPr>
              <a:t>Ekonomik Dalgalanmaların Sonuçları</a:t>
            </a:r>
          </a:p>
        </p:txBody>
      </p:sp>
      <p:sp>
        <p:nvSpPr>
          <p:cNvPr id="3" name="İçerik Yer Tutucusu 2"/>
          <p:cNvSpPr>
            <a:spLocks noGrp="1"/>
          </p:cNvSpPr>
          <p:nvPr>
            <p:ph idx="1"/>
          </p:nvPr>
        </p:nvSpPr>
        <p:spPr>
          <a:xfrm>
            <a:off x="2561503" y="1506071"/>
            <a:ext cx="9083650" cy="5241092"/>
          </a:xfrm>
        </p:spPr>
        <p:txBody>
          <a:bodyPr>
            <a:noAutofit/>
          </a:bodyPr>
          <a:lstStyle/>
          <a:p>
            <a:r>
              <a:rPr lang="tr-TR" sz="2800" dirty="0"/>
              <a:t>İşsizlik artışı</a:t>
            </a:r>
          </a:p>
          <a:p>
            <a:r>
              <a:rPr lang="tr-TR" sz="2800" dirty="0"/>
              <a:t>Enflasyon veya deflasyon riski</a:t>
            </a:r>
          </a:p>
          <a:p>
            <a:r>
              <a:rPr lang="tr-TR" sz="2800" dirty="0"/>
              <a:t>Kamu maliyesi üzerinde baskı</a:t>
            </a:r>
          </a:p>
          <a:p>
            <a:r>
              <a:rPr lang="tr-TR" sz="2800" dirty="0"/>
              <a:t>Gelir dağılımının bozulması</a:t>
            </a:r>
          </a:p>
        </p:txBody>
      </p:sp>
      <p:sp>
        <p:nvSpPr>
          <p:cNvPr id="4" name="Veri Yer Tutucusu 3"/>
          <p:cNvSpPr>
            <a:spLocks noGrp="1"/>
          </p:cNvSpPr>
          <p:nvPr>
            <p:ph type="dt" sz="half" idx="10"/>
          </p:nvPr>
        </p:nvSpPr>
        <p:spPr/>
        <p:txBody>
          <a:bodyPr/>
          <a:lstStyle/>
          <a:p>
            <a:fld id="{83DDB3DC-BB57-2345-8CB3-3F3F1D4555AE}" type="datetime1">
              <a:rPr lang="tr-TR" smtClean="0"/>
              <a:t>6.01.2026</a:t>
            </a:fld>
            <a:endParaRPr lang="tr-TR" dirty="0"/>
          </a:p>
        </p:txBody>
      </p:sp>
      <p:sp>
        <p:nvSpPr>
          <p:cNvPr id="5" name="Altbilgi Yer Tutucusu 4"/>
          <p:cNvSpPr>
            <a:spLocks noGrp="1"/>
          </p:cNvSpPr>
          <p:nvPr>
            <p:ph type="ftr" sz="quarter" idx="11"/>
          </p:nvPr>
        </p:nvSpPr>
        <p:spPr/>
        <p:txBody>
          <a:bodyPr/>
          <a:lstStyle/>
          <a:p>
            <a:r>
              <a:rPr lang="tr-TR"/>
              <a:t>Dr. Öğr. Üyesi Dilara Demirez</a:t>
            </a:r>
            <a:endParaRPr lang="tr-TR" dirty="0"/>
          </a:p>
        </p:txBody>
      </p:sp>
    </p:spTree>
    <p:extLst>
      <p:ext uri="{BB962C8B-B14F-4D97-AF65-F5344CB8AC3E}">
        <p14:creationId xmlns:p14="http://schemas.microsoft.com/office/powerpoint/2010/main" val="14550534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Veri Yer Tutucusu 3"/>
          <p:cNvSpPr>
            <a:spLocks noGrp="1"/>
          </p:cNvSpPr>
          <p:nvPr>
            <p:ph type="dt" sz="half" idx="10"/>
          </p:nvPr>
        </p:nvSpPr>
        <p:spPr/>
        <p:txBody>
          <a:bodyPr/>
          <a:lstStyle/>
          <a:p>
            <a:fld id="{8E2726CD-8C30-004C-BEBB-3082BEFE8E96}" type="datetime1">
              <a:rPr lang="tr-TR" smtClean="0"/>
              <a:t>6.01.2026</a:t>
            </a:fld>
            <a:endParaRPr lang="tr-TR" dirty="0"/>
          </a:p>
        </p:txBody>
      </p:sp>
      <p:sp>
        <p:nvSpPr>
          <p:cNvPr id="5" name="Altbilgi Yer Tutucusu 4"/>
          <p:cNvSpPr>
            <a:spLocks noGrp="1"/>
          </p:cNvSpPr>
          <p:nvPr>
            <p:ph type="ftr" sz="quarter" idx="11"/>
          </p:nvPr>
        </p:nvSpPr>
        <p:spPr/>
        <p:txBody>
          <a:bodyPr/>
          <a:lstStyle/>
          <a:p>
            <a:r>
              <a:rPr lang="tr-TR"/>
              <a:t>Dr. Öğr. Üyesi Dilara Demirez</a:t>
            </a:r>
            <a:endParaRPr lang="tr-TR" dirty="0"/>
          </a:p>
        </p:txBody>
      </p:sp>
      <p:sp>
        <p:nvSpPr>
          <p:cNvPr id="7" name="İçerik Yer Tutucusu 6">
            <a:extLst>
              <a:ext uri="{FF2B5EF4-FFF2-40B4-BE49-F238E27FC236}">
                <a16:creationId xmlns:a16="http://schemas.microsoft.com/office/drawing/2014/main" id="{C30C6B8C-CCFA-084B-88A1-9901AB48EEDA}"/>
              </a:ext>
            </a:extLst>
          </p:cNvPr>
          <p:cNvSpPr>
            <a:spLocks noGrp="1"/>
          </p:cNvSpPr>
          <p:nvPr>
            <p:ph idx="1"/>
          </p:nvPr>
        </p:nvSpPr>
        <p:spPr>
          <a:xfrm>
            <a:off x="2589212" y="805912"/>
            <a:ext cx="8915400" cy="5105310"/>
          </a:xfrm>
        </p:spPr>
        <p:txBody>
          <a:bodyPr>
            <a:normAutofit/>
          </a:bodyPr>
          <a:lstStyle/>
          <a:p>
            <a:endParaRPr lang="tr-TR" sz="2000" dirty="0">
              <a:hlinkClick r:id=""/>
            </a:endParaRPr>
          </a:p>
          <a:p>
            <a:r>
              <a:rPr lang="tr-TR" sz="2000" dirty="0">
                <a:hlinkClick r:id=""/>
              </a:rPr>
              <a:t>(Ekonomik Büyüme Nedir?)</a:t>
            </a:r>
          </a:p>
          <a:p>
            <a:endParaRPr lang="tr-TR" sz="2000" dirty="0">
              <a:hlinkClick r:id=""/>
            </a:endParaRPr>
          </a:p>
          <a:p>
            <a:r>
              <a:rPr lang="tr-TR" sz="2000" dirty="0">
                <a:hlinkClick r:id=""/>
              </a:rPr>
              <a:t>https://herkesicin.tcmb.gov.tr/wps/wcm/connect/ekonomi/hie/icerik/gsyh</a:t>
            </a:r>
            <a:endParaRPr lang="tr-TR" sz="2000" dirty="0"/>
          </a:p>
          <a:p>
            <a:endParaRPr lang="tr-TR" sz="2000" dirty="0"/>
          </a:p>
        </p:txBody>
      </p:sp>
    </p:spTree>
    <p:extLst>
      <p:ext uri="{BB962C8B-B14F-4D97-AF65-F5344CB8AC3E}">
        <p14:creationId xmlns:p14="http://schemas.microsoft.com/office/powerpoint/2010/main" val="14141635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277091"/>
            <a:ext cx="9294275" cy="1627909"/>
          </a:xfrm>
        </p:spPr>
        <p:txBody>
          <a:bodyPr>
            <a:normAutofit/>
          </a:bodyPr>
          <a:lstStyle/>
          <a:p>
            <a:r>
              <a:rPr lang="tr-TR" sz="3000" b="1" dirty="0">
                <a:effectLst>
                  <a:outerShdw blurRad="38100" dist="38100" dir="2700000" algn="tl">
                    <a:srgbClr val="000000">
                      <a:alpha val="43137"/>
                    </a:srgbClr>
                  </a:outerShdw>
                </a:effectLst>
              </a:rPr>
              <a:t>IMF Raporları ve Ekonomik Görünüm</a:t>
            </a:r>
          </a:p>
        </p:txBody>
      </p:sp>
      <p:sp>
        <p:nvSpPr>
          <p:cNvPr id="3" name="İçerik Yer Tutucusu 2"/>
          <p:cNvSpPr>
            <a:spLocks noGrp="1"/>
          </p:cNvSpPr>
          <p:nvPr>
            <p:ph idx="1"/>
          </p:nvPr>
        </p:nvSpPr>
        <p:spPr>
          <a:xfrm>
            <a:off x="2561503" y="1506071"/>
            <a:ext cx="9083650" cy="5241092"/>
          </a:xfrm>
        </p:spPr>
        <p:txBody>
          <a:bodyPr>
            <a:noAutofit/>
          </a:bodyPr>
          <a:lstStyle/>
          <a:p>
            <a:r>
              <a:rPr lang="tr-TR" sz="2800" dirty="0"/>
              <a:t>IMF, ülkelerin büyüme ve ekonomik görünümünü düzenli raporlar.</a:t>
            </a:r>
          </a:p>
          <a:p>
            <a:r>
              <a:rPr lang="tr-TR" sz="2800" dirty="0"/>
              <a:t>Büyüme tahminleri ve riskler değerlendirilir.</a:t>
            </a:r>
          </a:p>
          <a:p>
            <a:r>
              <a:rPr lang="tr-TR" sz="2800" dirty="0"/>
              <a:t>Türkiye ekonomisi IMF raporlarında sıkça analiz edilir.</a:t>
            </a:r>
          </a:p>
        </p:txBody>
      </p:sp>
      <p:sp>
        <p:nvSpPr>
          <p:cNvPr id="4" name="Veri Yer Tutucusu 3"/>
          <p:cNvSpPr>
            <a:spLocks noGrp="1"/>
          </p:cNvSpPr>
          <p:nvPr>
            <p:ph type="dt" sz="half" idx="10"/>
          </p:nvPr>
        </p:nvSpPr>
        <p:spPr/>
        <p:txBody>
          <a:bodyPr/>
          <a:lstStyle/>
          <a:p>
            <a:fld id="{32503006-50F1-DC4C-B932-19097CB74592}" type="datetime1">
              <a:rPr lang="tr-TR" smtClean="0"/>
              <a:t>6.01.2026</a:t>
            </a:fld>
            <a:endParaRPr lang="tr-TR" dirty="0"/>
          </a:p>
        </p:txBody>
      </p:sp>
      <p:sp>
        <p:nvSpPr>
          <p:cNvPr id="5" name="Altbilgi Yer Tutucusu 4"/>
          <p:cNvSpPr>
            <a:spLocks noGrp="1"/>
          </p:cNvSpPr>
          <p:nvPr>
            <p:ph type="ftr" sz="quarter" idx="11"/>
          </p:nvPr>
        </p:nvSpPr>
        <p:spPr/>
        <p:txBody>
          <a:bodyPr/>
          <a:lstStyle/>
          <a:p>
            <a:r>
              <a:rPr lang="tr-TR"/>
              <a:t>Dr. Öğr. Üyesi Dilara Demirez</a:t>
            </a:r>
            <a:endParaRPr lang="tr-TR" dirty="0"/>
          </a:p>
        </p:txBody>
      </p:sp>
    </p:spTree>
    <p:extLst>
      <p:ext uri="{BB962C8B-B14F-4D97-AF65-F5344CB8AC3E}">
        <p14:creationId xmlns:p14="http://schemas.microsoft.com/office/powerpoint/2010/main" val="8688556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İçerik Yer Tutucusu 2"/>
              <p:cNvSpPr>
                <a:spLocks noGrp="1"/>
              </p:cNvSpPr>
              <p:nvPr>
                <p:ph idx="1"/>
              </p:nvPr>
            </p:nvSpPr>
            <p:spPr>
              <a:xfrm>
                <a:off x="2561503" y="216976"/>
                <a:ext cx="8915400" cy="6530187"/>
              </a:xfrm>
            </p:spPr>
            <p:txBody>
              <a:bodyPr>
                <a:noAutofit/>
              </a:bodyPr>
              <a:lstStyle/>
              <a:p>
                <a:pPr marL="0" indent="0">
                  <a:buNone/>
                </a:pPr>
                <a:endParaRPr lang="tr-TR" sz="3000" b="1" dirty="0"/>
              </a:p>
              <a:p>
                <a:pPr marL="0" indent="0">
                  <a:buNone/>
                </a:pPr>
                <a:r>
                  <a:rPr lang="tr-TR" sz="3000" b="1" dirty="0"/>
                  <a:t>Ekonomik Büyümenin Ölçülmesi</a:t>
                </a:r>
              </a:p>
              <a:p>
                <a:r>
                  <a:rPr lang="tr-TR" sz="3000" dirty="0"/>
                  <a:t>Ekonomik büyüme, reel GSYİH veya reel </a:t>
                </a:r>
                <a:r>
                  <a:rPr lang="tr-TR" sz="3000" dirty="0" err="1"/>
                  <a:t>GSMH’daki</a:t>
                </a:r>
                <a:r>
                  <a:rPr lang="tr-TR" sz="3000" dirty="0"/>
                  <a:t> artış oranı ile ölçülür.</a:t>
                </a:r>
              </a:p>
              <a:p>
                <a:r>
                  <a:rPr lang="tr-TR" sz="3000" dirty="0"/>
                  <a:t>Reel </a:t>
                </a:r>
                <a:r>
                  <a:rPr lang="tr-TR" sz="3000" b="1" dirty="0" err="1"/>
                  <a:t>GSYİH’yı</a:t>
                </a:r>
                <a:r>
                  <a:rPr lang="tr-TR" sz="3000" b="1" dirty="0"/>
                  <a:t> kısaca Y ile </a:t>
                </a:r>
                <a:r>
                  <a:rPr lang="tr-TR" sz="3000" dirty="0"/>
                  <a:t>belirtelim. Bir yıl içindeki (t yılında) </a:t>
                </a:r>
                <a:r>
                  <a:rPr lang="tr-TR" sz="3000" dirty="0" err="1"/>
                  <a:t>GSYİH’daki</a:t>
                </a:r>
                <a:r>
                  <a:rPr lang="tr-TR" sz="3000" dirty="0"/>
                  <a:t> artış oranını (</a:t>
                </a:r>
                <a:r>
                  <a:rPr lang="tr-TR" sz="3000" b="1" dirty="0"/>
                  <a:t>ekonomik büyüme= </a:t>
                </a:r>
                <a14:m>
                  <m:oMath xmlns:m="http://schemas.openxmlformats.org/officeDocument/2006/math">
                    <m:sSub>
                      <m:sSubPr>
                        <m:ctrlPr>
                          <a:rPr lang="tr-TR" sz="3000" b="1" i="1">
                            <a:latin typeface="Cambria Math" panose="02040503050406030204" pitchFamily="18" charset="0"/>
                          </a:rPr>
                        </m:ctrlPr>
                      </m:sSubPr>
                      <m:e>
                        <m:r>
                          <a:rPr lang="tr-TR" sz="3000" b="1" i="1">
                            <a:latin typeface="Cambria Math" panose="02040503050406030204" pitchFamily="18" charset="0"/>
                          </a:rPr>
                          <m:t>𝒈</m:t>
                        </m:r>
                      </m:e>
                      <m:sub>
                        <m:r>
                          <a:rPr lang="tr-TR" sz="3000" b="1" i="1">
                            <a:latin typeface="Cambria Math" panose="02040503050406030204" pitchFamily="18" charset="0"/>
                          </a:rPr>
                          <m:t>𝒕</m:t>
                        </m:r>
                      </m:sub>
                    </m:sSub>
                  </m:oMath>
                </a14:m>
                <a:r>
                  <a:rPr lang="tr-TR" sz="3000" dirty="0"/>
                  <a:t>) bulmak için:</a:t>
                </a:r>
              </a:p>
              <a:p>
                <a:pPr marL="0" indent="0">
                  <a:buNone/>
                </a:pPr>
                <a:r>
                  <a:rPr lang="tr-TR" sz="3000" b="1" dirty="0"/>
                  <a:t>	</a:t>
                </a:r>
                <a14:m>
                  <m:oMath xmlns:m="http://schemas.openxmlformats.org/officeDocument/2006/math">
                    <m:sSub>
                      <m:sSubPr>
                        <m:ctrlPr>
                          <a:rPr lang="tr-TR" sz="3000" b="1" i="1" smtClean="0">
                            <a:latin typeface="Cambria Math" panose="02040503050406030204" pitchFamily="18" charset="0"/>
                          </a:rPr>
                        </m:ctrlPr>
                      </m:sSubPr>
                      <m:e>
                        <m:r>
                          <a:rPr lang="tr-TR" sz="3000" b="1" i="1" smtClean="0">
                            <a:latin typeface="Cambria Math" panose="02040503050406030204" pitchFamily="18" charset="0"/>
                          </a:rPr>
                          <m:t>𝒈</m:t>
                        </m:r>
                      </m:e>
                      <m:sub>
                        <m:r>
                          <a:rPr lang="tr-TR" sz="3000" b="1" i="1" smtClean="0">
                            <a:latin typeface="Cambria Math" panose="02040503050406030204" pitchFamily="18" charset="0"/>
                          </a:rPr>
                          <m:t>𝒕</m:t>
                        </m:r>
                      </m:sub>
                    </m:sSub>
                    <m:r>
                      <a:rPr lang="tr-TR" sz="3000" b="1" i="1" dirty="0">
                        <a:latin typeface="Cambria Math" panose="02040503050406030204" pitchFamily="18" charset="0"/>
                        <a:ea typeface="Cambria Math" panose="02040503050406030204" pitchFamily="18" charset="0"/>
                      </a:rPr>
                      <m:t>=</m:t>
                    </m:r>
                    <m:f>
                      <m:fPr>
                        <m:ctrlPr>
                          <a:rPr lang="tr-TR" sz="3000" b="1" i="1" dirty="0" smtClean="0">
                            <a:latin typeface="Cambria Math" panose="02040503050406030204" pitchFamily="18" charset="0"/>
                            <a:ea typeface="Cambria Math" panose="02040503050406030204" pitchFamily="18" charset="0"/>
                          </a:rPr>
                        </m:ctrlPr>
                      </m:fPr>
                      <m:num>
                        <m:sSub>
                          <m:sSubPr>
                            <m:ctrlPr>
                              <a:rPr lang="tr-TR" sz="3000" b="1" i="1" dirty="0" smtClean="0">
                                <a:latin typeface="Cambria Math" panose="02040503050406030204" pitchFamily="18" charset="0"/>
                                <a:ea typeface="Cambria Math" panose="02040503050406030204" pitchFamily="18" charset="0"/>
                              </a:rPr>
                            </m:ctrlPr>
                          </m:sSubPr>
                          <m:e>
                            <m:r>
                              <a:rPr lang="tr-TR" sz="3000" b="1" i="1" dirty="0" smtClean="0">
                                <a:latin typeface="Cambria Math" panose="02040503050406030204" pitchFamily="18" charset="0"/>
                                <a:ea typeface="Cambria Math" panose="02040503050406030204" pitchFamily="18" charset="0"/>
                              </a:rPr>
                              <m:t>𝒀</m:t>
                            </m:r>
                          </m:e>
                          <m:sub>
                            <m:r>
                              <a:rPr lang="tr-TR" sz="3000" b="1" i="1" dirty="0" smtClean="0">
                                <a:latin typeface="Cambria Math" panose="02040503050406030204" pitchFamily="18" charset="0"/>
                                <a:ea typeface="Cambria Math" panose="02040503050406030204" pitchFamily="18" charset="0"/>
                              </a:rPr>
                              <m:t>𝒕</m:t>
                            </m:r>
                          </m:sub>
                        </m:sSub>
                      </m:num>
                      <m:den>
                        <m:sSub>
                          <m:sSubPr>
                            <m:ctrlPr>
                              <a:rPr lang="tr-TR" sz="3000" b="1" i="1" dirty="0" smtClean="0">
                                <a:latin typeface="Cambria Math" panose="02040503050406030204" pitchFamily="18" charset="0"/>
                                <a:ea typeface="Cambria Math" panose="02040503050406030204" pitchFamily="18" charset="0"/>
                              </a:rPr>
                            </m:ctrlPr>
                          </m:sSubPr>
                          <m:e>
                            <m:r>
                              <a:rPr lang="tr-TR" sz="3000" b="1" i="1" dirty="0" smtClean="0">
                                <a:latin typeface="Cambria Math" panose="02040503050406030204" pitchFamily="18" charset="0"/>
                                <a:ea typeface="Cambria Math" panose="02040503050406030204" pitchFamily="18" charset="0"/>
                              </a:rPr>
                              <m:t>𝒀</m:t>
                            </m:r>
                          </m:e>
                          <m:sub>
                            <m:r>
                              <a:rPr lang="tr-TR" sz="3000" b="1" i="1" dirty="0" smtClean="0">
                                <a:latin typeface="Cambria Math" panose="02040503050406030204" pitchFamily="18" charset="0"/>
                                <a:ea typeface="Cambria Math" panose="02040503050406030204" pitchFamily="18" charset="0"/>
                              </a:rPr>
                              <m:t>𝒕</m:t>
                            </m:r>
                            <m:r>
                              <a:rPr lang="tr-TR" sz="3000" b="1" i="1" dirty="0" smtClean="0">
                                <a:latin typeface="Cambria Math" panose="02040503050406030204" pitchFamily="18" charset="0"/>
                                <a:ea typeface="Cambria Math" panose="02040503050406030204" pitchFamily="18" charset="0"/>
                              </a:rPr>
                              <m:t>−</m:t>
                            </m:r>
                            <m:r>
                              <a:rPr lang="tr-TR" sz="3000" b="1" i="1" dirty="0" smtClean="0">
                                <a:latin typeface="Cambria Math" panose="02040503050406030204" pitchFamily="18" charset="0"/>
                                <a:ea typeface="Cambria Math" panose="02040503050406030204" pitchFamily="18" charset="0"/>
                              </a:rPr>
                              <m:t>𝟏</m:t>
                            </m:r>
                          </m:sub>
                        </m:sSub>
                      </m:den>
                    </m:f>
                    <m:r>
                      <a:rPr lang="tr-TR" sz="3000" b="1" i="1" dirty="0" smtClean="0">
                        <a:latin typeface="Cambria Math" panose="02040503050406030204" pitchFamily="18" charset="0"/>
                        <a:ea typeface="Cambria Math" panose="02040503050406030204" pitchFamily="18" charset="0"/>
                      </a:rPr>
                      <m:t> −</m:t>
                    </m:r>
                    <m:r>
                      <a:rPr lang="tr-TR" sz="3000" b="1" i="1" dirty="0" smtClean="0">
                        <a:latin typeface="Cambria Math" panose="02040503050406030204" pitchFamily="18" charset="0"/>
                        <a:ea typeface="Cambria Math" panose="02040503050406030204" pitchFamily="18" charset="0"/>
                      </a:rPr>
                      <m:t>𝟏</m:t>
                    </m:r>
                    <m:r>
                      <a:rPr lang="tr-TR" sz="3000" b="1" i="1" dirty="0" smtClean="0">
                        <a:latin typeface="Cambria Math" panose="02040503050406030204" pitchFamily="18" charset="0"/>
                        <a:ea typeface="Cambria Math" panose="02040503050406030204" pitchFamily="18" charset="0"/>
                      </a:rPr>
                      <m:t> </m:t>
                    </m:r>
                  </m:oMath>
                </a14:m>
                <a:r>
                  <a:rPr lang="tr-TR" sz="3000" b="1" i="1" dirty="0"/>
                  <a:t> </a:t>
                </a:r>
              </a:p>
              <a:p>
                <a:endParaRPr lang="tr-TR" sz="3000" dirty="0"/>
              </a:p>
              <a:p>
                <a:endParaRPr lang="tr-TR" sz="3000" dirty="0"/>
              </a:p>
              <a:p>
                <a:endParaRPr lang="tr-TR" sz="3000" dirty="0"/>
              </a:p>
            </p:txBody>
          </p:sp>
        </mc:Choice>
        <mc:Fallback>
          <p:sp>
            <p:nvSpPr>
              <p:cNvPr id="3" name="İçerik Yer Tutucusu 2"/>
              <p:cNvSpPr>
                <a:spLocks noGrp="1" noRot="1" noChangeAspect="1" noMove="1" noResize="1" noEditPoints="1" noAdjustHandles="1" noChangeArrowheads="1" noChangeShapeType="1" noTextEdit="1"/>
              </p:cNvSpPr>
              <p:nvPr>
                <p:ph idx="1"/>
              </p:nvPr>
            </p:nvSpPr>
            <p:spPr>
              <a:xfrm>
                <a:off x="2561503" y="216976"/>
                <a:ext cx="8915400" cy="6530187"/>
              </a:xfrm>
              <a:blipFill>
                <a:blip r:embed="rId2"/>
                <a:stretch>
                  <a:fillRect l="-1565"/>
                </a:stretch>
              </a:blipFill>
            </p:spPr>
            <p:txBody>
              <a:bodyPr/>
              <a:lstStyle/>
              <a:p>
                <a:r>
                  <a:rPr lang="en-US">
                    <a:noFill/>
                  </a:rPr>
                  <a:t> </a:t>
                </a:r>
              </a:p>
            </p:txBody>
          </p:sp>
        </mc:Fallback>
      </mc:AlternateContent>
      <p:sp>
        <p:nvSpPr>
          <p:cNvPr id="4" name="Veri Yer Tutucusu 3"/>
          <p:cNvSpPr>
            <a:spLocks noGrp="1"/>
          </p:cNvSpPr>
          <p:nvPr>
            <p:ph type="dt" sz="half" idx="10"/>
          </p:nvPr>
        </p:nvSpPr>
        <p:spPr/>
        <p:txBody>
          <a:bodyPr/>
          <a:lstStyle/>
          <a:p>
            <a:fld id="{6FC51EC2-8497-704E-B83D-8CA2F710CA43}" type="datetime1">
              <a:rPr lang="tr-TR" smtClean="0"/>
              <a:t>6.01.2026</a:t>
            </a:fld>
            <a:endParaRPr lang="tr-TR" dirty="0"/>
          </a:p>
        </p:txBody>
      </p:sp>
      <p:sp>
        <p:nvSpPr>
          <p:cNvPr id="5" name="Altbilgi Yer Tutucusu 4"/>
          <p:cNvSpPr>
            <a:spLocks noGrp="1"/>
          </p:cNvSpPr>
          <p:nvPr>
            <p:ph type="ftr" sz="quarter" idx="11"/>
          </p:nvPr>
        </p:nvSpPr>
        <p:spPr/>
        <p:txBody>
          <a:bodyPr/>
          <a:lstStyle/>
          <a:p>
            <a:r>
              <a:rPr lang="tr-TR"/>
              <a:t>Dr. Öğr. Üyesi Dilara Demirez</a:t>
            </a:r>
            <a:endParaRPr lang="tr-TR" dirty="0"/>
          </a:p>
        </p:txBody>
      </p:sp>
    </p:spTree>
    <p:extLst>
      <p:ext uri="{BB962C8B-B14F-4D97-AF65-F5344CB8AC3E}">
        <p14:creationId xmlns:p14="http://schemas.microsoft.com/office/powerpoint/2010/main" val="26403274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İçerik Yer Tutucusu 2"/>
              <p:cNvSpPr>
                <a:spLocks noGrp="1"/>
              </p:cNvSpPr>
              <p:nvPr>
                <p:ph idx="1"/>
              </p:nvPr>
            </p:nvSpPr>
            <p:spPr>
              <a:xfrm>
                <a:off x="2561502" y="357067"/>
                <a:ext cx="9403189" cy="6390096"/>
              </a:xfrm>
            </p:spPr>
            <p:txBody>
              <a:bodyPr>
                <a:noAutofit/>
              </a:bodyPr>
              <a:lstStyle/>
              <a:p>
                <a:pPr marL="0" indent="0">
                  <a:buNone/>
                </a:pPr>
                <a:endParaRPr lang="tr-TR" sz="2800" b="1" dirty="0"/>
              </a:p>
              <a:p>
                <a:r>
                  <a:rPr lang="tr-TR" sz="2800" b="1" dirty="0"/>
                  <a:t>Örneğin</a:t>
                </a:r>
                <a:r>
                  <a:rPr lang="tr-TR" sz="2800" dirty="0"/>
                  <a:t>, 2000 ve 2001 yıllarına ilişkin reel GSYİH rakamlarını kullanarak 2001 yılındaki büyüme oranını hesaplayalım:</a:t>
                </a:r>
              </a:p>
              <a:p>
                <a:pPr marL="0" indent="0">
                  <a:buNone/>
                </a:pPr>
                <a:r>
                  <a:rPr lang="tr-TR" sz="2800" b="1" dirty="0"/>
                  <a:t>	</a:t>
                </a:r>
                <a14:m>
                  <m:oMath xmlns:m="http://schemas.openxmlformats.org/officeDocument/2006/math">
                    <m:sSub>
                      <m:sSubPr>
                        <m:ctrlPr>
                          <a:rPr lang="tr-TR" sz="2800" b="1" i="1" smtClean="0">
                            <a:latin typeface="Cambria Math" panose="02040503050406030204" pitchFamily="18" charset="0"/>
                          </a:rPr>
                        </m:ctrlPr>
                      </m:sSubPr>
                      <m:e>
                        <m:r>
                          <a:rPr lang="tr-TR" sz="2800" b="1" i="1" smtClean="0">
                            <a:latin typeface="Cambria Math" panose="02040503050406030204" pitchFamily="18" charset="0"/>
                          </a:rPr>
                          <m:t>𝒈</m:t>
                        </m:r>
                      </m:e>
                      <m:sub>
                        <m:r>
                          <a:rPr lang="tr-TR" sz="2800" b="1" i="1" smtClean="0">
                            <a:latin typeface="Cambria Math" panose="02040503050406030204" pitchFamily="18" charset="0"/>
                          </a:rPr>
                          <m:t>𝟐𝟎𝟎𝟏</m:t>
                        </m:r>
                      </m:sub>
                    </m:sSub>
                    <m:r>
                      <a:rPr lang="tr-TR" sz="2800" dirty="0">
                        <a:latin typeface="Cambria Math" panose="02040503050406030204" pitchFamily="18" charset="0"/>
                        <a:ea typeface="Cambria Math" panose="02040503050406030204" pitchFamily="18" charset="0"/>
                      </a:rPr>
                      <m:t>=</m:t>
                    </m:r>
                    <m:f>
                      <m:fPr>
                        <m:ctrlPr>
                          <a:rPr lang="tr-TR" sz="2800" i="1" dirty="0" smtClean="0">
                            <a:latin typeface="Cambria Math" panose="02040503050406030204" pitchFamily="18" charset="0"/>
                            <a:ea typeface="Cambria Math" panose="02040503050406030204" pitchFamily="18" charset="0"/>
                          </a:rPr>
                        </m:ctrlPr>
                      </m:fPr>
                      <m:num>
                        <m:sSub>
                          <m:sSubPr>
                            <m:ctrlPr>
                              <a:rPr lang="tr-TR" sz="2800" i="1" dirty="0" smtClean="0">
                                <a:latin typeface="Cambria Math" panose="02040503050406030204" pitchFamily="18" charset="0"/>
                                <a:ea typeface="Cambria Math" panose="02040503050406030204" pitchFamily="18" charset="0"/>
                              </a:rPr>
                            </m:ctrlPr>
                          </m:sSubPr>
                          <m:e>
                            <m:r>
                              <a:rPr lang="tr-TR" sz="2800" b="0" i="1" dirty="0" smtClean="0">
                                <a:latin typeface="Cambria Math" panose="02040503050406030204" pitchFamily="18" charset="0"/>
                                <a:ea typeface="Cambria Math" panose="02040503050406030204" pitchFamily="18" charset="0"/>
                              </a:rPr>
                              <m:t>𝑌</m:t>
                            </m:r>
                          </m:e>
                          <m:sub>
                            <m:r>
                              <a:rPr lang="tr-TR" sz="2800" b="0" i="1" dirty="0" smtClean="0">
                                <a:latin typeface="Cambria Math" panose="02040503050406030204" pitchFamily="18" charset="0"/>
                                <a:ea typeface="Cambria Math" panose="02040503050406030204" pitchFamily="18" charset="0"/>
                              </a:rPr>
                              <m:t>2001</m:t>
                            </m:r>
                          </m:sub>
                        </m:sSub>
                      </m:num>
                      <m:den>
                        <m:sSub>
                          <m:sSubPr>
                            <m:ctrlPr>
                              <a:rPr lang="tr-TR" sz="2800" i="1" dirty="0" smtClean="0">
                                <a:latin typeface="Cambria Math" panose="02040503050406030204" pitchFamily="18" charset="0"/>
                                <a:ea typeface="Cambria Math" panose="02040503050406030204" pitchFamily="18" charset="0"/>
                              </a:rPr>
                            </m:ctrlPr>
                          </m:sSubPr>
                          <m:e>
                            <m:r>
                              <a:rPr lang="tr-TR" sz="2800" b="0" i="1" dirty="0" smtClean="0">
                                <a:latin typeface="Cambria Math" panose="02040503050406030204" pitchFamily="18" charset="0"/>
                                <a:ea typeface="Cambria Math" panose="02040503050406030204" pitchFamily="18" charset="0"/>
                              </a:rPr>
                              <m:t>𝑌</m:t>
                            </m:r>
                          </m:e>
                          <m:sub>
                            <m:r>
                              <a:rPr lang="tr-TR" sz="2800" b="0" i="1" dirty="0" smtClean="0">
                                <a:latin typeface="Cambria Math" panose="02040503050406030204" pitchFamily="18" charset="0"/>
                                <a:ea typeface="Cambria Math" panose="02040503050406030204" pitchFamily="18" charset="0"/>
                              </a:rPr>
                              <m:t>2000</m:t>
                            </m:r>
                          </m:sub>
                        </m:sSub>
                      </m:den>
                    </m:f>
                    <m:r>
                      <a:rPr lang="tr-TR" sz="2800" b="0" i="0" dirty="0" smtClean="0">
                        <a:latin typeface="Cambria Math" panose="02040503050406030204" pitchFamily="18" charset="0"/>
                        <a:ea typeface="Cambria Math" panose="02040503050406030204" pitchFamily="18" charset="0"/>
                      </a:rPr>
                      <m:t> −1=</m:t>
                    </m:r>
                    <m:f>
                      <m:fPr>
                        <m:ctrlPr>
                          <a:rPr lang="tr-TR" sz="2800" b="0" i="1" dirty="0" smtClean="0">
                            <a:latin typeface="Cambria Math" panose="02040503050406030204" pitchFamily="18" charset="0"/>
                            <a:ea typeface="Cambria Math" panose="02040503050406030204" pitchFamily="18" charset="0"/>
                          </a:rPr>
                        </m:ctrlPr>
                      </m:fPr>
                      <m:num>
                        <m:r>
                          <a:rPr lang="tr-TR" sz="2800" b="0" i="1" dirty="0" smtClean="0">
                            <a:latin typeface="Cambria Math" panose="02040503050406030204" pitchFamily="18" charset="0"/>
                            <a:ea typeface="Cambria Math" panose="02040503050406030204" pitchFamily="18" charset="0"/>
                          </a:rPr>
                          <m:t>110.013</m:t>
                        </m:r>
                      </m:num>
                      <m:den>
                        <m:r>
                          <a:rPr lang="tr-TR" sz="2800" b="0" i="1" dirty="0" smtClean="0">
                            <a:latin typeface="Cambria Math" panose="02040503050406030204" pitchFamily="18" charset="0"/>
                            <a:ea typeface="Cambria Math" panose="02040503050406030204" pitchFamily="18" charset="0"/>
                          </a:rPr>
                          <m:t>118.789</m:t>
                        </m:r>
                      </m:den>
                    </m:f>
                    <m:r>
                      <a:rPr lang="tr-TR" sz="2800" b="0" i="0" dirty="0" smtClean="0">
                        <a:latin typeface="Cambria Math" panose="02040503050406030204" pitchFamily="18" charset="0"/>
                        <a:ea typeface="Cambria Math" panose="02040503050406030204" pitchFamily="18" charset="0"/>
                      </a:rPr>
                      <m:t> −1=−0,0739=− %7,39</m:t>
                    </m:r>
                  </m:oMath>
                </a14:m>
                <a:endParaRPr lang="tr-TR" sz="2800" dirty="0"/>
              </a:p>
              <a:p>
                <a:pPr marL="0" indent="0">
                  <a:buNone/>
                </a:pPr>
                <a:r>
                  <a:rPr lang="tr-TR" sz="2800" dirty="0"/>
                  <a:t>	</a:t>
                </a:r>
                <a:r>
                  <a:rPr lang="tr-TR" sz="2800" b="1" dirty="0"/>
                  <a:t>Yorumu</a:t>
                </a:r>
                <a:r>
                  <a:rPr lang="tr-TR" sz="2800" dirty="0"/>
                  <a:t>: 2001 yılında Türkiye’de üretilen mal ve hizmetler 2000 yılında üretilen mal ve hizmetlere göre %7,39 daha azdır.</a:t>
                </a:r>
              </a:p>
              <a:p>
                <a:endParaRPr lang="tr-TR" sz="2800" dirty="0"/>
              </a:p>
              <a:p>
                <a:endParaRPr lang="tr-TR" sz="2800" dirty="0"/>
              </a:p>
              <a:p>
                <a:endParaRPr lang="tr-TR" sz="2800" dirty="0"/>
              </a:p>
            </p:txBody>
          </p:sp>
        </mc:Choice>
        <mc:Fallback>
          <p:sp>
            <p:nvSpPr>
              <p:cNvPr id="3" name="İçerik Yer Tutucusu 2"/>
              <p:cNvSpPr>
                <a:spLocks noGrp="1" noRot="1" noChangeAspect="1" noMove="1" noResize="1" noEditPoints="1" noAdjustHandles="1" noChangeArrowheads="1" noChangeShapeType="1" noTextEdit="1"/>
              </p:cNvSpPr>
              <p:nvPr>
                <p:ph idx="1"/>
              </p:nvPr>
            </p:nvSpPr>
            <p:spPr>
              <a:xfrm>
                <a:off x="2561502" y="357067"/>
                <a:ext cx="9403189" cy="6390096"/>
              </a:xfrm>
              <a:blipFill>
                <a:blip r:embed="rId2"/>
                <a:stretch>
                  <a:fillRect l="-1348" r="-404"/>
                </a:stretch>
              </a:blipFill>
            </p:spPr>
            <p:txBody>
              <a:bodyPr/>
              <a:lstStyle/>
              <a:p>
                <a:r>
                  <a:rPr lang="en-US">
                    <a:noFill/>
                  </a:rPr>
                  <a:t> </a:t>
                </a:r>
              </a:p>
            </p:txBody>
          </p:sp>
        </mc:Fallback>
      </mc:AlternateContent>
      <p:sp>
        <p:nvSpPr>
          <p:cNvPr id="4" name="Veri Yer Tutucusu 3"/>
          <p:cNvSpPr>
            <a:spLocks noGrp="1"/>
          </p:cNvSpPr>
          <p:nvPr>
            <p:ph type="dt" sz="half" idx="10"/>
          </p:nvPr>
        </p:nvSpPr>
        <p:spPr/>
        <p:txBody>
          <a:bodyPr/>
          <a:lstStyle/>
          <a:p>
            <a:fld id="{8F63ED11-26BE-C04C-AD77-BE0E6E3F420C}" type="datetime1">
              <a:rPr lang="tr-TR" smtClean="0"/>
              <a:t>6.01.2026</a:t>
            </a:fld>
            <a:endParaRPr lang="tr-TR" dirty="0"/>
          </a:p>
        </p:txBody>
      </p:sp>
      <p:sp>
        <p:nvSpPr>
          <p:cNvPr id="5" name="Altbilgi Yer Tutucusu 4"/>
          <p:cNvSpPr>
            <a:spLocks noGrp="1"/>
          </p:cNvSpPr>
          <p:nvPr>
            <p:ph type="ftr" sz="quarter" idx="11"/>
          </p:nvPr>
        </p:nvSpPr>
        <p:spPr/>
        <p:txBody>
          <a:bodyPr/>
          <a:lstStyle/>
          <a:p>
            <a:r>
              <a:rPr lang="tr-TR"/>
              <a:t>Dr. Öğr. Üyesi Dilara Demirez</a:t>
            </a:r>
            <a:endParaRPr lang="tr-TR" dirty="0"/>
          </a:p>
        </p:txBody>
      </p:sp>
    </p:spTree>
    <p:extLst>
      <p:ext uri="{BB962C8B-B14F-4D97-AF65-F5344CB8AC3E}">
        <p14:creationId xmlns:p14="http://schemas.microsoft.com/office/powerpoint/2010/main" val="20286630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İçerik Yer Tutucusu 2"/>
              <p:cNvSpPr>
                <a:spLocks noGrp="1"/>
              </p:cNvSpPr>
              <p:nvPr>
                <p:ph idx="1"/>
              </p:nvPr>
            </p:nvSpPr>
            <p:spPr>
              <a:xfrm>
                <a:off x="2561503" y="170481"/>
                <a:ext cx="8915400" cy="6576682"/>
              </a:xfrm>
            </p:spPr>
            <p:txBody>
              <a:bodyPr>
                <a:noAutofit/>
              </a:bodyPr>
              <a:lstStyle/>
              <a:p>
                <a:endParaRPr lang="tr-TR" sz="2800" b="1" dirty="0"/>
              </a:p>
              <a:p>
                <a:r>
                  <a:rPr lang="tr-TR" sz="2800" b="1" dirty="0"/>
                  <a:t>Büyüme oranı, </a:t>
                </a:r>
                <a:r>
                  <a:rPr lang="tr-TR" sz="2800" dirty="0"/>
                  <a:t>ekonomik dalgalanmalara bağlı olarak yıldan yıla değişmeler gösterir.</a:t>
                </a:r>
              </a:p>
              <a:p>
                <a:r>
                  <a:rPr lang="tr-TR" sz="2800" dirty="0"/>
                  <a:t>Belli bir dönemde ortalama </a:t>
                </a:r>
                <a:r>
                  <a:rPr lang="tr-TR" sz="2800" b="1" dirty="0"/>
                  <a:t>yıllık büyüme oranı</a:t>
                </a:r>
                <a:r>
                  <a:rPr lang="tr-TR" sz="2800" dirty="0"/>
                  <a:t>nı bulmak istersek:</a:t>
                </a:r>
              </a:p>
              <a:p>
                <a:pPr marL="0" indent="0">
                  <a:buNone/>
                </a:pPr>
                <a:r>
                  <a:rPr lang="tr-TR" sz="3000" dirty="0"/>
                  <a:t>	</a:t>
                </a:r>
                <a14:m>
                  <m:oMath xmlns:m="http://schemas.openxmlformats.org/officeDocument/2006/math">
                    <m:r>
                      <a:rPr lang="tr-TR" sz="2800" b="1" i="1" smtClean="0">
                        <a:latin typeface="Cambria Math" panose="02040503050406030204" pitchFamily="18" charset="0"/>
                      </a:rPr>
                      <m:t>𝒈</m:t>
                    </m:r>
                    <m:r>
                      <a:rPr lang="tr-TR" sz="2800" b="1" i="1" smtClean="0">
                        <a:latin typeface="Cambria Math" panose="02040503050406030204" pitchFamily="18" charset="0"/>
                      </a:rPr>
                      <m:t>=</m:t>
                    </m:r>
                    <m:sSup>
                      <m:sSupPr>
                        <m:ctrlPr>
                          <a:rPr lang="tr-TR" sz="2800" b="1" i="1" smtClean="0">
                            <a:latin typeface="Cambria Math" panose="02040503050406030204" pitchFamily="18" charset="0"/>
                          </a:rPr>
                        </m:ctrlPr>
                      </m:sSupPr>
                      <m:e>
                        <m:d>
                          <m:dPr>
                            <m:begChr m:val="["/>
                            <m:endChr m:val="]"/>
                            <m:ctrlPr>
                              <a:rPr lang="tr-TR" sz="2800" b="1" i="1">
                                <a:latin typeface="Cambria Math" panose="02040503050406030204" pitchFamily="18" charset="0"/>
                              </a:rPr>
                            </m:ctrlPr>
                          </m:dPr>
                          <m:e>
                            <m:f>
                              <m:fPr>
                                <m:ctrlPr>
                                  <a:rPr lang="tr-TR" sz="2800" b="1" i="1">
                                    <a:latin typeface="Cambria Math" panose="02040503050406030204" pitchFamily="18" charset="0"/>
                                  </a:rPr>
                                </m:ctrlPr>
                              </m:fPr>
                              <m:num>
                                <m:sSub>
                                  <m:sSubPr>
                                    <m:ctrlPr>
                                      <a:rPr lang="tr-TR" sz="2800" b="1" i="1">
                                        <a:latin typeface="Cambria Math" panose="02040503050406030204" pitchFamily="18" charset="0"/>
                                      </a:rPr>
                                    </m:ctrlPr>
                                  </m:sSubPr>
                                  <m:e>
                                    <m:r>
                                      <a:rPr lang="tr-TR" sz="2800" b="1" i="1" smtClean="0">
                                        <a:latin typeface="Cambria Math" panose="02040503050406030204" pitchFamily="18" charset="0"/>
                                      </a:rPr>
                                      <m:t>𝒀</m:t>
                                    </m:r>
                                  </m:e>
                                  <m:sub>
                                    <m:r>
                                      <a:rPr lang="tr-TR" sz="2800" b="1" i="1">
                                        <a:latin typeface="Cambria Math" panose="02040503050406030204" pitchFamily="18" charset="0"/>
                                      </a:rPr>
                                      <m:t>𝒏</m:t>
                                    </m:r>
                                  </m:sub>
                                </m:sSub>
                              </m:num>
                              <m:den>
                                <m:sSub>
                                  <m:sSubPr>
                                    <m:ctrlPr>
                                      <a:rPr lang="tr-TR" sz="2800" b="1" i="1">
                                        <a:latin typeface="Cambria Math" panose="02040503050406030204" pitchFamily="18" charset="0"/>
                                      </a:rPr>
                                    </m:ctrlPr>
                                  </m:sSubPr>
                                  <m:e>
                                    <m:r>
                                      <a:rPr lang="tr-TR" sz="2800" b="1" i="1">
                                        <a:latin typeface="Cambria Math" panose="02040503050406030204" pitchFamily="18" charset="0"/>
                                      </a:rPr>
                                      <m:t>𝒀</m:t>
                                    </m:r>
                                  </m:e>
                                  <m:sub>
                                    <m:r>
                                      <a:rPr lang="tr-TR" sz="2800" b="1" i="1">
                                        <a:latin typeface="Cambria Math" panose="02040503050406030204" pitchFamily="18" charset="0"/>
                                      </a:rPr>
                                      <m:t>𝟎</m:t>
                                    </m:r>
                                  </m:sub>
                                </m:sSub>
                              </m:den>
                            </m:f>
                          </m:e>
                        </m:d>
                      </m:e>
                      <m:sup>
                        <m:f>
                          <m:fPr>
                            <m:ctrlPr>
                              <a:rPr lang="tr-TR" sz="2800" b="1" i="1" smtClean="0">
                                <a:latin typeface="Cambria Math" panose="02040503050406030204" pitchFamily="18" charset="0"/>
                              </a:rPr>
                            </m:ctrlPr>
                          </m:fPr>
                          <m:num>
                            <m:r>
                              <a:rPr lang="tr-TR" sz="2800" b="1" i="1" smtClean="0">
                                <a:latin typeface="Cambria Math" panose="02040503050406030204" pitchFamily="18" charset="0"/>
                              </a:rPr>
                              <m:t>𝟏</m:t>
                            </m:r>
                          </m:num>
                          <m:den>
                            <m:r>
                              <a:rPr lang="tr-TR" sz="2800" b="1" i="1" smtClean="0">
                                <a:latin typeface="Cambria Math" panose="02040503050406030204" pitchFamily="18" charset="0"/>
                              </a:rPr>
                              <m:t>𝒏</m:t>
                            </m:r>
                          </m:den>
                        </m:f>
                      </m:sup>
                    </m:sSup>
                    <m:r>
                      <a:rPr lang="tr-TR" sz="2800" b="1" i="0" smtClean="0">
                        <a:latin typeface="Cambria Math" panose="02040503050406030204" pitchFamily="18" charset="0"/>
                      </a:rPr>
                      <m:t>−</m:t>
                    </m:r>
                    <m:r>
                      <a:rPr lang="tr-TR" sz="2800" b="1" i="0" smtClean="0">
                        <a:latin typeface="Cambria Math" panose="02040503050406030204" pitchFamily="18" charset="0"/>
                      </a:rPr>
                      <m:t>𝟏</m:t>
                    </m:r>
                  </m:oMath>
                </a14:m>
                <a:endParaRPr lang="tr-TR" sz="2800" b="1" dirty="0"/>
              </a:p>
              <a:p>
                <a:pPr marL="0" indent="0">
                  <a:buNone/>
                </a:pPr>
                <a:r>
                  <a:rPr lang="tr-TR" sz="3000" dirty="0"/>
                  <a:t>	</a:t>
                </a:r>
                <a:r>
                  <a:rPr lang="tr-TR" sz="2000" dirty="0"/>
                  <a:t> </a:t>
                </a:r>
                <a14:m>
                  <m:oMath xmlns:m="http://schemas.openxmlformats.org/officeDocument/2006/math">
                    <m:r>
                      <a:rPr lang="tr-TR" i="1">
                        <a:latin typeface="Cambria Math" panose="02040503050406030204" pitchFamily="18" charset="0"/>
                      </a:rPr>
                      <m:t>𝑔</m:t>
                    </m:r>
                    <m:r>
                      <a:rPr lang="tr-TR" i="1">
                        <a:latin typeface="Cambria Math" panose="02040503050406030204" pitchFamily="18" charset="0"/>
                      </a:rPr>
                      <m:t> </m:t>
                    </m:r>
                  </m:oMath>
                </a14:m>
                <a:r>
                  <a:rPr lang="tr-TR" dirty="0"/>
                  <a:t>= Ort. Yıllık büyüme oranı</a:t>
                </a:r>
              </a:p>
              <a:p>
                <a:pPr marL="0" indent="0">
                  <a:buNone/>
                </a:pPr>
                <a:r>
                  <a:rPr lang="tr-TR" dirty="0"/>
                  <a:t>	 </a:t>
                </a:r>
                <a14:m>
                  <m:oMath xmlns:m="http://schemas.openxmlformats.org/officeDocument/2006/math">
                    <m:sSub>
                      <m:sSubPr>
                        <m:ctrlPr>
                          <a:rPr lang="tr-TR" i="1">
                            <a:latin typeface="Cambria Math" panose="02040503050406030204" pitchFamily="18" charset="0"/>
                          </a:rPr>
                        </m:ctrlPr>
                      </m:sSubPr>
                      <m:e>
                        <m:r>
                          <a:rPr lang="tr-TR" i="1">
                            <a:latin typeface="Cambria Math" panose="02040503050406030204" pitchFamily="18" charset="0"/>
                          </a:rPr>
                          <m:t>𝑌</m:t>
                        </m:r>
                      </m:e>
                      <m:sub>
                        <m:r>
                          <a:rPr lang="tr-TR" i="1">
                            <a:latin typeface="Cambria Math" panose="02040503050406030204" pitchFamily="18" charset="0"/>
                          </a:rPr>
                          <m:t>0</m:t>
                        </m:r>
                      </m:sub>
                    </m:sSub>
                  </m:oMath>
                </a14:m>
                <a:r>
                  <a:rPr lang="tr-TR" dirty="0"/>
                  <a:t> = dönemin ilk yılındaki reel GSYİH</a:t>
                </a:r>
              </a:p>
              <a:p>
                <a:pPr marL="0" indent="0">
                  <a:buNone/>
                </a:pPr>
                <a:r>
                  <a:rPr lang="tr-TR" dirty="0"/>
                  <a:t>	 </a:t>
                </a:r>
                <a14:m>
                  <m:oMath xmlns:m="http://schemas.openxmlformats.org/officeDocument/2006/math">
                    <m:sSub>
                      <m:sSubPr>
                        <m:ctrlPr>
                          <a:rPr lang="tr-TR" i="1">
                            <a:latin typeface="Cambria Math" panose="02040503050406030204" pitchFamily="18" charset="0"/>
                          </a:rPr>
                        </m:ctrlPr>
                      </m:sSubPr>
                      <m:e>
                        <m:r>
                          <a:rPr lang="tr-TR" i="1">
                            <a:latin typeface="Cambria Math" panose="02040503050406030204" pitchFamily="18" charset="0"/>
                          </a:rPr>
                          <m:t>𝑌</m:t>
                        </m:r>
                      </m:e>
                      <m:sub>
                        <m:r>
                          <a:rPr lang="tr-TR" i="1">
                            <a:latin typeface="Cambria Math" panose="02040503050406030204" pitchFamily="18" charset="0"/>
                          </a:rPr>
                          <m:t>𝑛</m:t>
                        </m:r>
                      </m:sub>
                    </m:sSub>
                  </m:oMath>
                </a14:m>
                <a:r>
                  <a:rPr lang="tr-TR" dirty="0"/>
                  <a:t> = dönemin son yılındaki reel GSYİH</a:t>
                </a:r>
              </a:p>
              <a:p>
                <a:pPr marL="0" indent="0">
                  <a:buNone/>
                </a:pPr>
                <a:r>
                  <a:rPr lang="tr-TR" dirty="0"/>
                  <a:t>	</a:t>
                </a:r>
                <a14:m>
                  <m:oMath xmlns:m="http://schemas.openxmlformats.org/officeDocument/2006/math">
                    <m:r>
                      <a:rPr lang="tr-TR" b="0" i="0" smtClean="0">
                        <a:latin typeface="Cambria Math" panose="02040503050406030204" pitchFamily="18" charset="0"/>
                      </a:rPr>
                      <m:t> </m:t>
                    </m:r>
                    <m:r>
                      <a:rPr lang="tr-TR" b="0" i="1" smtClean="0">
                        <a:latin typeface="Cambria Math" panose="02040503050406030204" pitchFamily="18" charset="0"/>
                      </a:rPr>
                      <m:t>𝑛</m:t>
                    </m:r>
                    <m:r>
                      <a:rPr lang="tr-TR" b="0" i="1" smtClean="0">
                        <a:latin typeface="Cambria Math" panose="02040503050406030204" pitchFamily="18" charset="0"/>
                      </a:rPr>
                      <m:t> </m:t>
                    </m:r>
                  </m:oMath>
                </a14:m>
                <a:r>
                  <a:rPr lang="tr-TR" dirty="0"/>
                  <a:t>= dönemin son yılı ile ilk yılı arasındaki fark</a:t>
                </a:r>
              </a:p>
            </p:txBody>
          </p:sp>
        </mc:Choice>
        <mc:Fallback>
          <p:sp>
            <p:nvSpPr>
              <p:cNvPr id="3" name="İçerik Yer Tutucusu 2"/>
              <p:cNvSpPr>
                <a:spLocks noGrp="1" noRot="1" noChangeAspect="1" noMove="1" noResize="1" noEditPoints="1" noAdjustHandles="1" noChangeArrowheads="1" noChangeShapeType="1" noTextEdit="1"/>
              </p:cNvSpPr>
              <p:nvPr>
                <p:ph idx="1"/>
              </p:nvPr>
            </p:nvSpPr>
            <p:spPr>
              <a:xfrm>
                <a:off x="2561503" y="170481"/>
                <a:ext cx="8915400" cy="6576682"/>
              </a:xfrm>
              <a:blipFill>
                <a:blip r:embed="rId2"/>
                <a:stretch>
                  <a:fillRect l="-1280" r="-1991"/>
                </a:stretch>
              </a:blipFill>
            </p:spPr>
            <p:txBody>
              <a:bodyPr/>
              <a:lstStyle/>
              <a:p>
                <a:r>
                  <a:rPr lang="en-US">
                    <a:noFill/>
                  </a:rPr>
                  <a:t> </a:t>
                </a:r>
              </a:p>
            </p:txBody>
          </p:sp>
        </mc:Fallback>
      </mc:AlternateContent>
      <p:sp>
        <p:nvSpPr>
          <p:cNvPr id="4" name="Veri Yer Tutucusu 3"/>
          <p:cNvSpPr>
            <a:spLocks noGrp="1"/>
          </p:cNvSpPr>
          <p:nvPr>
            <p:ph type="dt" sz="half" idx="10"/>
          </p:nvPr>
        </p:nvSpPr>
        <p:spPr/>
        <p:txBody>
          <a:bodyPr/>
          <a:lstStyle/>
          <a:p>
            <a:fld id="{F145EFE1-4352-2A40-87C4-4A0FEF8B7FD7}" type="datetime1">
              <a:rPr lang="tr-TR" smtClean="0"/>
              <a:t>6.01.2026</a:t>
            </a:fld>
            <a:endParaRPr lang="tr-TR" dirty="0"/>
          </a:p>
        </p:txBody>
      </p:sp>
      <p:sp>
        <p:nvSpPr>
          <p:cNvPr id="5" name="Altbilgi Yer Tutucusu 4"/>
          <p:cNvSpPr>
            <a:spLocks noGrp="1"/>
          </p:cNvSpPr>
          <p:nvPr>
            <p:ph type="ftr" sz="quarter" idx="11"/>
          </p:nvPr>
        </p:nvSpPr>
        <p:spPr/>
        <p:txBody>
          <a:bodyPr/>
          <a:lstStyle/>
          <a:p>
            <a:r>
              <a:rPr lang="tr-TR"/>
              <a:t>Dr. Öğr. Üyesi Dilara Demirez</a:t>
            </a:r>
            <a:endParaRPr lang="tr-TR" dirty="0"/>
          </a:p>
        </p:txBody>
      </p:sp>
    </p:spTree>
    <p:extLst>
      <p:ext uri="{BB962C8B-B14F-4D97-AF65-F5344CB8AC3E}">
        <p14:creationId xmlns:p14="http://schemas.microsoft.com/office/powerpoint/2010/main" val="1756948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İçerik Yer Tutucusu 2"/>
              <p:cNvSpPr>
                <a:spLocks noGrp="1"/>
              </p:cNvSpPr>
              <p:nvPr>
                <p:ph idx="1"/>
              </p:nvPr>
            </p:nvSpPr>
            <p:spPr>
              <a:xfrm>
                <a:off x="2561503" y="357067"/>
                <a:ext cx="8915400" cy="6390096"/>
              </a:xfrm>
            </p:spPr>
            <p:txBody>
              <a:bodyPr>
                <a:noAutofit/>
              </a:bodyPr>
              <a:lstStyle/>
              <a:p>
                <a:endParaRPr lang="tr-TR" sz="2800" b="1" dirty="0"/>
              </a:p>
              <a:p>
                <a:r>
                  <a:rPr lang="tr-TR" sz="2800" b="1" dirty="0"/>
                  <a:t>Örneğin, </a:t>
                </a:r>
                <a:r>
                  <a:rPr lang="tr-TR" sz="2800" dirty="0"/>
                  <a:t>Türkiye’de 1980-2006 dönemi için ortalama yıllık büyüme oranını hesaplayabilmek için 1980 ve 2006 yıllarına ilişkin GSYİH rakamlarını kullanarak şu şekilde hesaplarız:</a:t>
                </a:r>
              </a:p>
              <a:p>
                <a:pPr marL="0" indent="0">
                  <a:buNone/>
                </a:pPr>
                <a:r>
                  <a:rPr lang="tr-TR" sz="2800" b="1" dirty="0"/>
                  <a:t>	</a:t>
                </a:r>
                <a:r>
                  <a:rPr lang="tr-TR" sz="2800" dirty="0"/>
                  <a:t> </a:t>
                </a:r>
                <a14:m>
                  <m:oMath xmlns:m="http://schemas.openxmlformats.org/officeDocument/2006/math">
                    <m:sSub>
                      <m:sSubPr>
                        <m:ctrlPr>
                          <a:rPr lang="tr-TR" sz="2800" i="1">
                            <a:latin typeface="Cambria Math" panose="02040503050406030204" pitchFamily="18" charset="0"/>
                          </a:rPr>
                        </m:ctrlPr>
                      </m:sSubPr>
                      <m:e>
                        <m:r>
                          <a:rPr lang="tr-TR" sz="2800" b="0" i="1">
                            <a:latin typeface="Cambria Math" panose="02040503050406030204" pitchFamily="18" charset="0"/>
                          </a:rPr>
                          <m:t>𝑌</m:t>
                        </m:r>
                      </m:e>
                      <m:sub>
                        <m:r>
                          <a:rPr lang="tr-TR" sz="2800" b="0" i="1">
                            <a:latin typeface="Cambria Math" panose="02040503050406030204" pitchFamily="18" charset="0"/>
                          </a:rPr>
                          <m:t>0</m:t>
                        </m:r>
                      </m:sub>
                    </m:sSub>
                  </m:oMath>
                </a14:m>
                <a:r>
                  <a:rPr lang="tr-TR" sz="2800" dirty="0"/>
                  <a:t>= </a:t>
                </a:r>
                <a14:m>
                  <m:oMath xmlns:m="http://schemas.openxmlformats.org/officeDocument/2006/math">
                    <m:sSub>
                      <m:sSubPr>
                        <m:ctrlPr>
                          <a:rPr lang="tr-TR" sz="2800" i="1">
                            <a:latin typeface="Cambria Math" panose="02040503050406030204" pitchFamily="18" charset="0"/>
                          </a:rPr>
                        </m:ctrlPr>
                      </m:sSubPr>
                      <m:e>
                        <m:r>
                          <a:rPr lang="tr-TR" sz="2800" b="0" i="1">
                            <a:latin typeface="Cambria Math" panose="02040503050406030204" pitchFamily="18" charset="0"/>
                          </a:rPr>
                          <m:t>𝑌</m:t>
                        </m:r>
                      </m:e>
                      <m:sub>
                        <m:r>
                          <a:rPr lang="tr-TR" sz="2800" b="0" i="1" smtClean="0">
                            <a:latin typeface="Cambria Math" panose="02040503050406030204" pitchFamily="18" charset="0"/>
                          </a:rPr>
                          <m:t>1980</m:t>
                        </m:r>
                      </m:sub>
                    </m:sSub>
                  </m:oMath>
                </a14:m>
                <a:r>
                  <a:rPr lang="tr-TR" sz="2800" dirty="0"/>
                  <a:t>= 50.296</a:t>
                </a:r>
              </a:p>
              <a:p>
                <a:pPr marL="0" indent="0">
                  <a:buNone/>
                </a:pPr>
                <a:r>
                  <a:rPr lang="tr-TR" sz="2800" dirty="0"/>
                  <a:t>	 </a:t>
                </a:r>
                <a14:m>
                  <m:oMath xmlns:m="http://schemas.openxmlformats.org/officeDocument/2006/math">
                    <m:sSub>
                      <m:sSubPr>
                        <m:ctrlPr>
                          <a:rPr lang="tr-TR" sz="2800" i="1" smtClean="0">
                            <a:latin typeface="Cambria Math" panose="02040503050406030204" pitchFamily="18" charset="0"/>
                          </a:rPr>
                        </m:ctrlPr>
                      </m:sSubPr>
                      <m:e>
                        <m:r>
                          <a:rPr lang="tr-TR" sz="2800" i="1">
                            <a:latin typeface="Cambria Math" panose="02040503050406030204" pitchFamily="18" charset="0"/>
                          </a:rPr>
                          <m:t>𝑌</m:t>
                        </m:r>
                      </m:e>
                      <m:sub>
                        <m:r>
                          <a:rPr lang="tr-TR" sz="2800" b="0" i="1" smtClean="0">
                            <a:latin typeface="Cambria Math" panose="02040503050406030204" pitchFamily="18" charset="0"/>
                          </a:rPr>
                          <m:t>𝑛</m:t>
                        </m:r>
                      </m:sub>
                    </m:sSub>
                  </m:oMath>
                </a14:m>
                <a:r>
                  <a:rPr lang="tr-TR" sz="2800" dirty="0"/>
                  <a:t> = </a:t>
                </a:r>
                <a14:m>
                  <m:oMath xmlns:m="http://schemas.openxmlformats.org/officeDocument/2006/math">
                    <m:sSub>
                      <m:sSubPr>
                        <m:ctrlPr>
                          <a:rPr lang="tr-TR" sz="2800" i="1">
                            <a:latin typeface="Cambria Math" panose="02040503050406030204" pitchFamily="18" charset="0"/>
                          </a:rPr>
                        </m:ctrlPr>
                      </m:sSubPr>
                      <m:e>
                        <m:r>
                          <a:rPr lang="tr-TR" sz="2800" i="1">
                            <a:latin typeface="Cambria Math" panose="02040503050406030204" pitchFamily="18" charset="0"/>
                          </a:rPr>
                          <m:t>𝑌</m:t>
                        </m:r>
                      </m:e>
                      <m:sub>
                        <m:r>
                          <a:rPr lang="tr-TR" sz="2800" b="0" i="1" smtClean="0">
                            <a:latin typeface="Cambria Math" panose="02040503050406030204" pitchFamily="18" charset="0"/>
                          </a:rPr>
                          <m:t>2006</m:t>
                        </m:r>
                      </m:sub>
                    </m:sSub>
                  </m:oMath>
                </a14:m>
                <a:r>
                  <a:rPr lang="tr-TR" sz="2800" dirty="0"/>
                  <a:t> = 155.732</a:t>
                </a:r>
              </a:p>
              <a:p>
                <a:pPr marL="0" indent="0">
                  <a:buNone/>
                </a:pPr>
                <a:r>
                  <a:rPr lang="tr-TR" sz="2800" dirty="0"/>
                  <a:t>	n= 2006 - 1980 = 26 yıl</a:t>
                </a:r>
              </a:p>
              <a:p>
                <a:pPr marL="0" indent="0">
                  <a:buNone/>
                </a:pPr>
                <a:r>
                  <a:rPr lang="tr-TR" sz="2800" dirty="0"/>
                  <a:t>	</a:t>
                </a:r>
                <a14:m>
                  <m:oMath xmlns:m="http://schemas.openxmlformats.org/officeDocument/2006/math">
                    <m:r>
                      <a:rPr lang="tr-TR" sz="2800" i="1">
                        <a:latin typeface="Cambria Math" panose="02040503050406030204" pitchFamily="18" charset="0"/>
                      </a:rPr>
                      <m:t>𝑔</m:t>
                    </m:r>
                    <m:r>
                      <a:rPr lang="tr-TR" sz="2800" i="1">
                        <a:latin typeface="Cambria Math" panose="02040503050406030204" pitchFamily="18" charset="0"/>
                      </a:rPr>
                      <m:t>=</m:t>
                    </m:r>
                    <m:sSup>
                      <m:sSupPr>
                        <m:ctrlPr>
                          <a:rPr lang="tr-TR" sz="2800" i="1">
                            <a:latin typeface="Cambria Math" panose="02040503050406030204" pitchFamily="18" charset="0"/>
                          </a:rPr>
                        </m:ctrlPr>
                      </m:sSupPr>
                      <m:e>
                        <m:d>
                          <m:dPr>
                            <m:begChr m:val="["/>
                            <m:endChr m:val="]"/>
                            <m:ctrlPr>
                              <a:rPr lang="tr-TR" sz="2800" i="1">
                                <a:latin typeface="Cambria Math" panose="02040503050406030204" pitchFamily="18" charset="0"/>
                              </a:rPr>
                            </m:ctrlPr>
                          </m:dPr>
                          <m:e>
                            <m:f>
                              <m:fPr>
                                <m:ctrlPr>
                                  <a:rPr lang="tr-TR" sz="2800" i="1">
                                    <a:latin typeface="Cambria Math" panose="02040503050406030204" pitchFamily="18" charset="0"/>
                                  </a:rPr>
                                </m:ctrlPr>
                              </m:fPr>
                              <m:num>
                                <m:r>
                                  <a:rPr lang="tr-TR" sz="2800" b="0" i="1" smtClean="0">
                                    <a:latin typeface="Cambria Math" panose="02040503050406030204" pitchFamily="18" charset="0"/>
                                  </a:rPr>
                                  <m:t>155.732</m:t>
                                </m:r>
                              </m:num>
                              <m:den>
                                <m:r>
                                  <a:rPr lang="tr-TR" sz="2800" b="0" i="1" smtClean="0">
                                    <a:latin typeface="Cambria Math" panose="02040503050406030204" pitchFamily="18" charset="0"/>
                                  </a:rPr>
                                  <m:t>50.296</m:t>
                                </m:r>
                              </m:den>
                            </m:f>
                          </m:e>
                        </m:d>
                      </m:e>
                      <m:sup>
                        <m:f>
                          <m:fPr>
                            <m:ctrlPr>
                              <a:rPr lang="tr-TR" sz="2800" i="1">
                                <a:latin typeface="Cambria Math" panose="02040503050406030204" pitchFamily="18" charset="0"/>
                              </a:rPr>
                            </m:ctrlPr>
                          </m:fPr>
                          <m:num>
                            <m:r>
                              <a:rPr lang="tr-TR" sz="2800" i="1">
                                <a:latin typeface="Cambria Math" panose="02040503050406030204" pitchFamily="18" charset="0"/>
                              </a:rPr>
                              <m:t>1</m:t>
                            </m:r>
                          </m:num>
                          <m:den>
                            <m:r>
                              <a:rPr lang="tr-TR" sz="2800" b="0" i="1" smtClean="0">
                                <a:latin typeface="Cambria Math" panose="02040503050406030204" pitchFamily="18" charset="0"/>
                              </a:rPr>
                              <m:t>26</m:t>
                            </m:r>
                          </m:den>
                        </m:f>
                      </m:sup>
                    </m:sSup>
                    <m:r>
                      <a:rPr lang="tr-TR" sz="2800">
                        <a:latin typeface="Cambria Math" panose="02040503050406030204" pitchFamily="18" charset="0"/>
                      </a:rPr>
                      <m:t>−1</m:t>
                    </m:r>
                  </m:oMath>
                </a14:m>
                <a:r>
                  <a:rPr lang="tr-TR" sz="2800" dirty="0"/>
                  <a:t> = 0,0444 = %4,44</a:t>
                </a:r>
              </a:p>
              <a:p>
                <a:pPr marL="0" indent="0">
                  <a:buNone/>
                </a:pPr>
                <a:endParaRPr lang="tr-TR" sz="2800" dirty="0"/>
              </a:p>
            </p:txBody>
          </p:sp>
        </mc:Choice>
        <mc:Fallback>
          <p:sp>
            <p:nvSpPr>
              <p:cNvPr id="3" name="İçerik Yer Tutucusu 2"/>
              <p:cNvSpPr>
                <a:spLocks noGrp="1" noRot="1" noChangeAspect="1" noMove="1" noResize="1" noEditPoints="1" noAdjustHandles="1" noChangeArrowheads="1" noChangeShapeType="1" noTextEdit="1"/>
              </p:cNvSpPr>
              <p:nvPr>
                <p:ph idx="1"/>
              </p:nvPr>
            </p:nvSpPr>
            <p:spPr>
              <a:xfrm>
                <a:off x="2561503" y="357067"/>
                <a:ext cx="8915400" cy="6390096"/>
              </a:xfrm>
              <a:blipFill>
                <a:blip r:embed="rId2"/>
                <a:stretch>
                  <a:fillRect l="-1280" r="-1422"/>
                </a:stretch>
              </a:blipFill>
            </p:spPr>
            <p:txBody>
              <a:bodyPr/>
              <a:lstStyle/>
              <a:p>
                <a:r>
                  <a:rPr lang="en-US">
                    <a:noFill/>
                  </a:rPr>
                  <a:t> </a:t>
                </a:r>
              </a:p>
            </p:txBody>
          </p:sp>
        </mc:Fallback>
      </mc:AlternateContent>
      <p:sp>
        <p:nvSpPr>
          <p:cNvPr id="4" name="Veri Yer Tutucusu 3"/>
          <p:cNvSpPr>
            <a:spLocks noGrp="1"/>
          </p:cNvSpPr>
          <p:nvPr>
            <p:ph type="dt" sz="half" idx="10"/>
          </p:nvPr>
        </p:nvSpPr>
        <p:spPr/>
        <p:txBody>
          <a:bodyPr/>
          <a:lstStyle/>
          <a:p>
            <a:fld id="{88A6428A-8772-354F-8BCC-5C251B28E93D}" type="datetime1">
              <a:rPr lang="tr-TR" smtClean="0"/>
              <a:t>6.01.2026</a:t>
            </a:fld>
            <a:endParaRPr lang="tr-TR" dirty="0"/>
          </a:p>
        </p:txBody>
      </p:sp>
      <p:sp>
        <p:nvSpPr>
          <p:cNvPr id="5" name="Altbilgi Yer Tutucusu 4"/>
          <p:cNvSpPr>
            <a:spLocks noGrp="1"/>
          </p:cNvSpPr>
          <p:nvPr>
            <p:ph type="ftr" sz="quarter" idx="11"/>
          </p:nvPr>
        </p:nvSpPr>
        <p:spPr/>
        <p:txBody>
          <a:bodyPr/>
          <a:lstStyle/>
          <a:p>
            <a:r>
              <a:rPr lang="tr-TR"/>
              <a:t>Dr. Öğr. Üyesi Dilara Demirez</a:t>
            </a:r>
            <a:endParaRPr lang="tr-TR" dirty="0"/>
          </a:p>
        </p:txBody>
      </p:sp>
    </p:spTree>
    <p:extLst>
      <p:ext uri="{BB962C8B-B14F-4D97-AF65-F5344CB8AC3E}">
        <p14:creationId xmlns:p14="http://schemas.microsoft.com/office/powerpoint/2010/main" val="13642310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277091"/>
            <a:ext cx="9294275" cy="1627909"/>
          </a:xfrm>
        </p:spPr>
        <p:txBody>
          <a:bodyPr>
            <a:normAutofit/>
          </a:bodyPr>
          <a:lstStyle/>
          <a:p>
            <a:br>
              <a:rPr lang="tr-TR" sz="3200" b="1" dirty="0">
                <a:effectLst>
                  <a:outerShdw blurRad="38100" dist="38100" dir="2700000" algn="tl">
                    <a:srgbClr val="000000">
                      <a:alpha val="43137"/>
                    </a:srgbClr>
                  </a:outerShdw>
                </a:effectLst>
              </a:rPr>
            </a:br>
            <a:r>
              <a:rPr lang="tr-TR" sz="3200" b="1" dirty="0">
                <a:effectLst>
                  <a:outerShdw blurRad="38100" dist="38100" dir="2700000" algn="tl">
                    <a:srgbClr val="000000">
                      <a:alpha val="43137"/>
                    </a:srgbClr>
                  </a:outerShdw>
                </a:effectLst>
              </a:rPr>
              <a:t>Ekonomik Büyümenin Kaynakları</a:t>
            </a:r>
          </a:p>
        </p:txBody>
      </p:sp>
      <p:sp>
        <p:nvSpPr>
          <p:cNvPr id="3" name="İçerik Yer Tutucusu 2"/>
          <p:cNvSpPr>
            <a:spLocks noGrp="1"/>
          </p:cNvSpPr>
          <p:nvPr>
            <p:ph idx="1"/>
          </p:nvPr>
        </p:nvSpPr>
        <p:spPr>
          <a:xfrm>
            <a:off x="2561503" y="1506071"/>
            <a:ext cx="9083650" cy="5241092"/>
          </a:xfrm>
        </p:spPr>
        <p:txBody>
          <a:bodyPr>
            <a:noAutofit/>
          </a:bodyPr>
          <a:lstStyle/>
          <a:p>
            <a:endParaRPr lang="tr-TR" sz="2800" dirty="0"/>
          </a:p>
          <a:p>
            <a:r>
              <a:rPr lang="tr-TR" sz="2800" dirty="0"/>
              <a:t>Emek artışı</a:t>
            </a:r>
          </a:p>
          <a:p>
            <a:r>
              <a:rPr lang="tr-TR" sz="2800" dirty="0"/>
              <a:t>Sermaye birikimi</a:t>
            </a:r>
          </a:p>
          <a:p>
            <a:r>
              <a:rPr lang="tr-TR" sz="2800" dirty="0"/>
              <a:t>Teknolojik gelişme</a:t>
            </a:r>
          </a:p>
          <a:p>
            <a:r>
              <a:rPr lang="tr-TR" sz="2800" dirty="0"/>
              <a:t>Verimlilik artışı</a:t>
            </a:r>
          </a:p>
          <a:p>
            <a:r>
              <a:rPr lang="tr-TR" sz="2800" dirty="0"/>
              <a:t>Beşeri sermaye</a:t>
            </a:r>
          </a:p>
        </p:txBody>
      </p:sp>
      <p:sp>
        <p:nvSpPr>
          <p:cNvPr id="4" name="Veri Yer Tutucusu 3"/>
          <p:cNvSpPr>
            <a:spLocks noGrp="1"/>
          </p:cNvSpPr>
          <p:nvPr>
            <p:ph type="dt" sz="half" idx="10"/>
          </p:nvPr>
        </p:nvSpPr>
        <p:spPr/>
        <p:txBody>
          <a:bodyPr/>
          <a:lstStyle/>
          <a:p>
            <a:fld id="{3A5242F4-3319-DF4A-8C90-309E35480B62}" type="datetime1">
              <a:rPr lang="tr-TR" smtClean="0"/>
              <a:t>6.01.2026</a:t>
            </a:fld>
            <a:endParaRPr lang="tr-TR" dirty="0"/>
          </a:p>
        </p:txBody>
      </p:sp>
      <p:sp>
        <p:nvSpPr>
          <p:cNvPr id="5" name="Altbilgi Yer Tutucusu 4"/>
          <p:cNvSpPr>
            <a:spLocks noGrp="1"/>
          </p:cNvSpPr>
          <p:nvPr>
            <p:ph type="ftr" sz="quarter" idx="11"/>
          </p:nvPr>
        </p:nvSpPr>
        <p:spPr/>
        <p:txBody>
          <a:bodyPr/>
          <a:lstStyle/>
          <a:p>
            <a:r>
              <a:rPr lang="tr-TR"/>
              <a:t>Dr. Öğr. Üyesi Dilara Demirez</a:t>
            </a:r>
            <a:endParaRPr lang="tr-TR" dirty="0"/>
          </a:p>
        </p:txBody>
      </p:sp>
    </p:spTree>
    <p:extLst>
      <p:ext uri="{BB962C8B-B14F-4D97-AF65-F5344CB8AC3E}">
        <p14:creationId xmlns:p14="http://schemas.microsoft.com/office/powerpoint/2010/main" val="17905408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277091"/>
            <a:ext cx="9294275" cy="1627909"/>
          </a:xfrm>
        </p:spPr>
        <p:txBody>
          <a:bodyPr>
            <a:normAutofit/>
          </a:bodyPr>
          <a:lstStyle/>
          <a:p>
            <a:br>
              <a:rPr lang="tr-TR" sz="3000" b="1" dirty="0">
                <a:effectLst>
                  <a:outerShdw blurRad="38100" dist="38100" dir="2700000" algn="tl">
                    <a:srgbClr val="000000">
                      <a:alpha val="43137"/>
                    </a:srgbClr>
                  </a:outerShdw>
                </a:effectLst>
              </a:rPr>
            </a:br>
            <a:r>
              <a:rPr lang="tr-TR" sz="3000" b="1" dirty="0">
                <a:effectLst>
                  <a:outerShdw blurRad="38100" dist="38100" dir="2700000" algn="tl">
                    <a:srgbClr val="000000">
                      <a:alpha val="43137"/>
                    </a:srgbClr>
                  </a:outerShdw>
                </a:effectLst>
              </a:rPr>
              <a:t>Ekonomik Kalkınma</a:t>
            </a:r>
          </a:p>
        </p:txBody>
      </p:sp>
      <p:sp>
        <p:nvSpPr>
          <p:cNvPr id="3" name="İçerik Yer Tutucusu 2"/>
          <p:cNvSpPr>
            <a:spLocks noGrp="1"/>
          </p:cNvSpPr>
          <p:nvPr>
            <p:ph idx="1"/>
          </p:nvPr>
        </p:nvSpPr>
        <p:spPr>
          <a:xfrm>
            <a:off x="2561503" y="1506071"/>
            <a:ext cx="9083650" cy="5241092"/>
          </a:xfrm>
        </p:spPr>
        <p:txBody>
          <a:bodyPr>
            <a:noAutofit/>
          </a:bodyPr>
          <a:lstStyle/>
          <a:p>
            <a:r>
              <a:rPr lang="tr-TR" sz="2800" dirty="0"/>
              <a:t>Kalkınma, büyümenin yanı sıra yaşam kalitesinin artmasını ifade eder.</a:t>
            </a:r>
          </a:p>
          <a:p>
            <a:r>
              <a:rPr lang="tr-TR" sz="2800" dirty="0"/>
              <a:t>Eğitim, sağlık, gelir dağılımı ve refah unsurlarını içerir.</a:t>
            </a:r>
          </a:p>
          <a:p>
            <a:r>
              <a:rPr lang="tr-TR" sz="2800" dirty="0"/>
              <a:t>Niteliksel bir kavramdır.</a:t>
            </a:r>
            <a:endParaRPr lang="tr-TR" sz="2600" dirty="0"/>
          </a:p>
        </p:txBody>
      </p:sp>
      <p:sp>
        <p:nvSpPr>
          <p:cNvPr id="4" name="Veri Yer Tutucusu 3"/>
          <p:cNvSpPr>
            <a:spLocks noGrp="1"/>
          </p:cNvSpPr>
          <p:nvPr>
            <p:ph type="dt" sz="half" idx="10"/>
          </p:nvPr>
        </p:nvSpPr>
        <p:spPr/>
        <p:txBody>
          <a:bodyPr/>
          <a:lstStyle/>
          <a:p>
            <a:fld id="{806A52BC-839F-7944-8013-5319F7BC9545}" type="datetime1">
              <a:rPr lang="tr-TR" smtClean="0"/>
              <a:t>6.01.2026</a:t>
            </a:fld>
            <a:endParaRPr lang="tr-TR" dirty="0"/>
          </a:p>
        </p:txBody>
      </p:sp>
      <p:sp>
        <p:nvSpPr>
          <p:cNvPr id="5" name="Altbilgi Yer Tutucusu 4"/>
          <p:cNvSpPr>
            <a:spLocks noGrp="1"/>
          </p:cNvSpPr>
          <p:nvPr>
            <p:ph type="ftr" sz="quarter" idx="11"/>
          </p:nvPr>
        </p:nvSpPr>
        <p:spPr/>
        <p:txBody>
          <a:bodyPr/>
          <a:lstStyle/>
          <a:p>
            <a:r>
              <a:rPr lang="tr-TR"/>
              <a:t>Dr. Öğr. Üyesi Dilara Demirez</a:t>
            </a:r>
            <a:endParaRPr lang="tr-TR" dirty="0"/>
          </a:p>
        </p:txBody>
      </p:sp>
    </p:spTree>
    <p:extLst>
      <p:ext uri="{BB962C8B-B14F-4D97-AF65-F5344CB8AC3E}">
        <p14:creationId xmlns:p14="http://schemas.microsoft.com/office/powerpoint/2010/main" val="25284243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61503" y="634701"/>
            <a:ext cx="9083650" cy="6112462"/>
          </a:xfrm>
        </p:spPr>
        <p:txBody>
          <a:bodyPr>
            <a:noAutofit/>
          </a:bodyPr>
          <a:lstStyle/>
          <a:p>
            <a:r>
              <a:rPr lang="tr-TR" sz="2800" dirty="0"/>
              <a:t>Ekonomik kalkınma, az gelişmiş veya gelişmekte olan ülkeler için söz konusu olup, </a:t>
            </a:r>
            <a:r>
              <a:rPr lang="tr-TR" sz="2800" b="1" dirty="0"/>
              <a:t>kalkınma ekonomisi </a:t>
            </a:r>
            <a:r>
              <a:rPr lang="tr-TR" sz="2800" dirty="0"/>
              <a:t>bu ülkelerin özellikle ekonomik, sosyal, siyasal, kültürel ve kurumsal yapılarında köklü değişiklikleri ekonomik büyümeyi hedef alan bir ekonomi bilimi dalıdır.</a:t>
            </a:r>
          </a:p>
          <a:p>
            <a:pPr lvl="1"/>
            <a:r>
              <a:rPr lang="tr-TR" sz="2600" dirty="0"/>
              <a:t>Az gelişmiş veya gelişmekte olan ülkeler olarak adlandırılan bu ülkelerin ortak özellikleri nelerdir?</a:t>
            </a:r>
          </a:p>
          <a:p>
            <a:pPr lvl="1"/>
            <a:r>
              <a:rPr lang="tr-TR" sz="2600" dirty="0"/>
              <a:t>Bu ülkelerin kalkınması için ne gibi politikalar önerilmiştir?</a:t>
            </a:r>
          </a:p>
        </p:txBody>
      </p:sp>
      <p:sp>
        <p:nvSpPr>
          <p:cNvPr id="4" name="Veri Yer Tutucusu 3"/>
          <p:cNvSpPr>
            <a:spLocks noGrp="1"/>
          </p:cNvSpPr>
          <p:nvPr>
            <p:ph type="dt" sz="half" idx="10"/>
          </p:nvPr>
        </p:nvSpPr>
        <p:spPr/>
        <p:txBody>
          <a:bodyPr/>
          <a:lstStyle/>
          <a:p>
            <a:fld id="{1626D00D-9DD3-604E-90CC-939427F3B529}" type="datetime1">
              <a:rPr lang="tr-TR" smtClean="0"/>
              <a:t>6.01.2026</a:t>
            </a:fld>
            <a:endParaRPr lang="tr-TR" dirty="0"/>
          </a:p>
        </p:txBody>
      </p:sp>
      <p:sp>
        <p:nvSpPr>
          <p:cNvPr id="5" name="Altbilgi Yer Tutucusu 4"/>
          <p:cNvSpPr>
            <a:spLocks noGrp="1"/>
          </p:cNvSpPr>
          <p:nvPr>
            <p:ph type="ftr" sz="quarter" idx="11"/>
          </p:nvPr>
        </p:nvSpPr>
        <p:spPr/>
        <p:txBody>
          <a:bodyPr/>
          <a:lstStyle/>
          <a:p>
            <a:r>
              <a:rPr lang="tr-TR"/>
              <a:t>Dr. Öğr. Üyesi Dilara Demirez</a:t>
            </a:r>
            <a:endParaRPr lang="tr-TR" dirty="0"/>
          </a:p>
        </p:txBody>
      </p:sp>
    </p:spTree>
    <p:extLst>
      <p:ext uri="{BB962C8B-B14F-4D97-AF65-F5344CB8AC3E}">
        <p14:creationId xmlns:p14="http://schemas.microsoft.com/office/powerpoint/2010/main" val="2680317836"/>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12952</TotalTime>
  <Words>921</Words>
  <Application>Microsoft Macintosh PowerPoint</Application>
  <PresentationFormat>Geniş ekran</PresentationFormat>
  <Paragraphs>143</Paragraphs>
  <Slides>20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20</vt:i4>
      </vt:variant>
    </vt:vector>
  </HeadingPairs>
  <TitlesOfParts>
    <vt:vector size="26" baseType="lpstr">
      <vt:lpstr>Arial</vt:lpstr>
      <vt:lpstr>Calibri</vt:lpstr>
      <vt:lpstr>Cambria Math</vt:lpstr>
      <vt:lpstr>Century Gothic</vt:lpstr>
      <vt:lpstr>Wingdings 3</vt:lpstr>
      <vt:lpstr>Duman</vt:lpstr>
      <vt:lpstr>11. BÜYÜME, KALKINMA VE EKONOMİK DALGALANMALAR Ekonomik Büyüme</vt:lpstr>
      <vt:lpstr>PowerPoint Sunusu</vt:lpstr>
      <vt:lpstr>PowerPoint Sunusu</vt:lpstr>
      <vt:lpstr>PowerPoint Sunusu</vt:lpstr>
      <vt:lpstr>PowerPoint Sunusu</vt:lpstr>
      <vt:lpstr>PowerPoint Sunusu</vt:lpstr>
      <vt:lpstr> Ekonomik Büyümenin Kaynakları</vt:lpstr>
      <vt:lpstr> Ekonomik Kalkınma</vt:lpstr>
      <vt:lpstr>PowerPoint Sunusu</vt:lpstr>
      <vt:lpstr>Az Gelişmiş Ülkelerin Ortak Özellikleri</vt:lpstr>
      <vt:lpstr>Büyüme ve Kalkınma Arasındaki Fark</vt:lpstr>
      <vt:lpstr>Beşeri (İnsani) Gelişmişlik Düzeyi</vt:lpstr>
      <vt:lpstr>PowerPoint Sunusu</vt:lpstr>
      <vt:lpstr>Ekonomik Dalgalanmalar (Konjonktür)</vt:lpstr>
      <vt:lpstr>Konjonktür Dönemleri</vt:lpstr>
      <vt:lpstr>PowerPoint Sunusu</vt:lpstr>
      <vt:lpstr>Ekonomik Kriz ve Resesyon</vt:lpstr>
      <vt:lpstr>Ekonomik Dalgalanmaların Nedenleri</vt:lpstr>
      <vt:lpstr>Ekonomik Dalgalanmaların Sonuçları</vt:lpstr>
      <vt:lpstr>IMF Raporları ve Ekonomik Görünüm</vt:lpstr>
    </vt:vector>
  </TitlesOfParts>
  <Company>NouS/TncTR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İKT 104 GENEL İKTİSAT</dc:title>
  <dc:creator>Windows Kullanıcısı</dc:creator>
  <cp:lastModifiedBy>Microsoft Office User</cp:lastModifiedBy>
  <cp:revision>279</cp:revision>
  <dcterms:created xsi:type="dcterms:W3CDTF">2020-01-23T07:14:01Z</dcterms:created>
  <dcterms:modified xsi:type="dcterms:W3CDTF">2026-01-06T11:53:35Z</dcterms:modified>
</cp:coreProperties>
</file>