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2" r:id="rId5"/>
    <p:sldId id="260" r:id="rId6"/>
    <p:sldId id="277" r:id="rId7"/>
    <p:sldId id="264" r:id="rId8"/>
    <p:sldId id="263" r:id="rId9"/>
    <p:sldId id="265" r:id="rId10"/>
    <p:sldId id="267" r:id="rId11"/>
    <p:sldId id="268" r:id="rId12"/>
    <p:sldId id="269" r:id="rId13"/>
    <p:sldId id="270" r:id="rId14"/>
    <p:sldId id="271" r:id="rId15"/>
    <p:sldId id="272" r:id="rId16"/>
    <p:sldId id="273" r:id="rId17"/>
    <p:sldId id="274" r:id="rId18"/>
    <p:sldId id="275" r:id="rId19"/>
    <p:sldId id="276" r:id="rId20"/>
    <p:sldId id="279" r:id="rId21"/>
    <p:sldId id="28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9" autoAdjust="0"/>
    <p:restoredTop sz="94660"/>
  </p:normalViewPr>
  <p:slideViewPr>
    <p:cSldViewPr snapToGrid="0">
      <p:cViewPr varScale="1">
        <p:scale>
          <a:sx n="92" d="100"/>
          <a:sy n="92" d="100"/>
        </p:scale>
        <p:origin x="92"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E7D8A4-FA1C-475B-89FA-9BDA5FEEB66B}" type="doc">
      <dgm:prSet loTypeId="urn:microsoft.com/office/officeart/2005/8/layout/default" loCatId="list" qsTypeId="urn:microsoft.com/office/officeart/2005/8/quickstyle/simple3" qsCatId="simple" csTypeId="urn:microsoft.com/office/officeart/2005/8/colors/colorful1" csCatId="colorful" phldr="1"/>
      <dgm:spPr/>
      <dgm:t>
        <a:bodyPr/>
        <a:lstStyle/>
        <a:p>
          <a:endParaRPr lang="tr-TR"/>
        </a:p>
      </dgm:t>
    </dgm:pt>
    <dgm:pt modelId="{9C45E471-D9B2-49FD-A91E-FD911CCE9EF2}">
      <dgm:prSet phldrT="[Metin]"/>
      <dgm:spPr/>
      <dgm:t>
        <a:bodyPr/>
        <a:lstStyle/>
        <a:p>
          <a:r>
            <a:rPr lang="tr-TR" dirty="0"/>
            <a:t>2. EYLEM PLANI</a:t>
          </a:r>
        </a:p>
      </dgm:t>
    </dgm:pt>
    <dgm:pt modelId="{1D17DBD3-30C8-4902-8722-0F06915C7A19}" type="parTrans" cxnId="{62ED9946-3D4E-400F-90AF-BE11E9F34813}">
      <dgm:prSet/>
      <dgm:spPr/>
      <dgm:t>
        <a:bodyPr/>
        <a:lstStyle/>
        <a:p>
          <a:endParaRPr lang="tr-TR"/>
        </a:p>
      </dgm:t>
    </dgm:pt>
    <dgm:pt modelId="{90436049-BB05-4FF2-B63D-500BD2F25601}" type="sibTrans" cxnId="{62ED9946-3D4E-400F-90AF-BE11E9F34813}">
      <dgm:prSet/>
      <dgm:spPr/>
      <dgm:t>
        <a:bodyPr/>
        <a:lstStyle/>
        <a:p>
          <a:endParaRPr lang="tr-TR"/>
        </a:p>
      </dgm:t>
    </dgm:pt>
    <dgm:pt modelId="{6EFFA84A-3482-4A11-8664-0F7878807060}">
      <dgm:prSet phldrT="[Metin]"/>
      <dgm:spPr/>
      <dgm:t>
        <a:bodyPr/>
        <a:lstStyle/>
        <a:p>
          <a:r>
            <a:rPr lang="tr-TR" dirty="0"/>
            <a:t>3.MÜDAHALE</a:t>
          </a:r>
        </a:p>
      </dgm:t>
    </dgm:pt>
    <dgm:pt modelId="{6E24B163-43E3-4990-8B90-D69FA25FE10C}" type="parTrans" cxnId="{538AD360-037B-4C43-8AFE-165F9656E434}">
      <dgm:prSet/>
      <dgm:spPr/>
      <dgm:t>
        <a:bodyPr/>
        <a:lstStyle/>
        <a:p>
          <a:endParaRPr lang="tr-TR"/>
        </a:p>
      </dgm:t>
    </dgm:pt>
    <dgm:pt modelId="{26A1C8B8-585F-4AE6-B242-12DAF706DA50}" type="sibTrans" cxnId="{538AD360-037B-4C43-8AFE-165F9656E434}">
      <dgm:prSet/>
      <dgm:spPr/>
      <dgm:t>
        <a:bodyPr/>
        <a:lstStyle/>
        <a:p>
          <a:endParaRPr lang="tr-TR"/>
        </a:p>
      </dgm:t>
    </dgm:pt>
    <dgm:pt modelId="{7B6C97EA-0C3B-4443-B7DD-1ECE52969F0F}">
      <dgm:prSet phldrT="[Metin]"/>
      <dgm:spPr/>
      <dgm:t>
        <a:bodyPr/>
        <a:lstStyle/>
        <a:p>
          <a:r>
            <a:rPr lang="tr-TR" dirty="0"/>
            <a:t>4.DEĞERLENDİRME TESPİTİ</a:t>
          </a:r>
        </a:p>
      </dgm:t>
    </dgm:pt>
    <dgm:pt modelId="{0EEDBD76-3A15-441B-8493-E8E3B28FD2E3}" type="parTrans" cxnId="{4C3E53E4-A037-4CAF-8070-ACE31DE8F6E0}">
      <dgm:prSet/>
      <dgm:spPr/>
      <dgm:t>
        <a:bodyPr/>
        <a:lstStyle/>
        <a:p>
          <a:endParaRPr lang="tr-TR"/>
        </a:p>
      </dgm:t>
    </dgm:pt>
    <dgm:pt modelId="{E0A4C7D5-3D26-434B-945D-A3C280FE6A2A}" type="sibTrans" cxnId="{4C3E53E4-A037-4CAF-8070-ACE31DE8F6E0}">
      <dgm:prSet/>
      <dgm:spPr/>
      <dgm:t>
        <a:bodyPr/>
        <a:lstStyle/>
        <a:p>
          <a:endParaRPr lang="tr-TR"/>
        </a:p>
      </dgm:t>
    </dgm:pt>
    <dgm:pt modelId="{6C58DCDA-0A19-4367-9BAC-51EDE356F4F2}">
      <dgm:prSet phldrT="[Metin]"/>
      <dgm:spPr/>
      <dgm:t>
        <a:bodyPr/>
        <a:lstStyle/>
        <a:p>
          <a:r>
            <a:rPr lang="tr-TR" dirty="0"/>
            <a:t>5.SONLANDIRMA</a:t>
          </a:r>
        </a:p>
      </dgm:t>
    </dgm:pt>
    <dgm:pt modelId="{E7EF137F-399B-43A5-85A0-A209B3266877}" type="parTrans" cxnId="{0D268ABF-EDFA-4462-9ACB-9F3560A6D3D2}">
      <dgm:prSet/>
      <dgm:spPr/>
      <dgm:t>
        <a:bodyPr/>
        <a:lstStyle/>
        <a:p>
          <a:endParaRPr lang="tr-TR"/>
        </a:p>
      </dgm:t>
    </dgm:pt>
    <dgm:pt modelId="{685008FA-688F-471E-95D8-E35F31A9EEB9}" type="sibTrans" cxnId="{0D268ABF-EDFA-4462-9ACB-9F3560A6D3D2}">
      <dgm:prSet/>
      <dgm:spPr/>
      <dgm:t>
        <a:bodyPr/>
        <a:lstStyle/>
        <a:p>
          <a:endParaRPr lang="tr-TR"/>
        </a:p>
      </dgm:t>
    </dgm:pt>
    <dgm:pt modelId="{8368045D-3E2C-473B-90AE-2501878B2023}">
      <dgm:prSet phldrT="[Metin]"/>
      <dgm:spPr/>
      <dgm:t>
        <a:bodyPr/>
        <a:lstStyle/>
        <a:p>
          <a:r>
            <a:rPr lang="tr-TR" dirty="0"/>
            <a:t>1.DEĞERLENDİRME</a:t>
          </a:r>
        </a:p>
      </dgm:t>
    </dgm:pt>
    <dgm:pt modelId="{061E88B9-E19E-42F5-B5F5-9E63FAFD680A}" type="sibTrans" cxnId="{40EB80B7-9046-43C5-B203-2DC525CAAB92}">
      <dgm:prSet/>
      <dgm:spPr/>
      <dgm:t>
        <a:bodyPr/>
        <a:lstStyle/>
        <a:p>
          <a:endParaRPr lang="tr-TR"/>
        </a:p>
      </dgm:t>
    </dgm:pt>
    <dgm:pt modelId="{44515A4F-96A2-4F3D-AA0C-73393B541621}" type="parTrans" cxnId="{40EB80B7-9046-43C5-B203-2DC525CAAB92}">
      <dgm:prSet/>
      <dgm:spPr/>
      <dgm:t>
        <a:bodyPr/>
        <a:lstStyle/>
        <a:p>
          <a:endParaRPr lang="tr-TR"/>
        </a:p>
      </dgm:t>
    </dgm:pt>
    <dgm:pt modelId="{CA83F3DC-F5F4-4B5A-B9AD-8CABE63319A4}" type="pres">
      <dgm:prSet presAssocID="{D9E7D8A4-FA1C-475B-89FA-9BDA5FEEB66B}" presName="diagram" presStyleCnt="0">
        <dgm:presLayoutVars>
          <dgm:dir/>
          <dgm:resizeHandles val="exact"/>
        </dgm:presLayoutVars>
      </dgm:prSet>
      <dgm:spPr/>
    </dgm:pt>
    <dgm:pt modelId="{6D846034-E1B8-4136-AC98-9ECE2FD1782C}" type="pres">
      <dgm:prSet presAssocID="{9C45E471-D9B2-49FD-A91E-FD911CCE9EF2}" presName="node" presStyleLbl="node1" presStyleIdx="0" presStyleCnt="5" custLinFactNeighborX="53241" custLinFactNeighborY="58051">
        <dgm:presLayoutVars>
          <dgm:bulletEnabled val="1"/>
        </dgm:presLayoutVars>
      </dgm:prSet>
      <dgm:spPr/>
    </dgm:pt>
    <dgm:pt modelId="{9AE442AA-0E1D-4F53-AF36-C2BEFDEF9839}" type="pres">
      <dgm:prSet presAssocID="{90436049-BB05-4FF2-B63D-500BD2F25601}" presName="sibTrans" presStyleCnt="0"/>
      <dgm:spPr/>
    </dgm:pt>
    <dgm:pt modelId="{16BC1A2F-680D-4D2B-AF63-13D48761D5F5}" type="pres">
      <dgm:prSet presAssocID="{8368045D-3E2C-473B-90AE-2501878B2023}" presName="node" presStyleLbl="node1" presStyleIdx="1" presStyleCnt="5" custLinFactNeighborX="-1118" custLinFactNeighborY="-78623">
        <dgm:presLayoutVars>
          <dgm:bulletEnabled val="1"/>
        </dgm:presLayoutVars>
      </dgm:prSet>
      <dgm:spPr/>
    </dgm:pt>
    <dgm:pt modelId="{040E4F25-0BA9-4BCC-A7A7-4FFFF3095720}" type="pres">
      <dgm:prSet presAssocID="{061E88B9-E19E-42F5-B5F5-9E63FAFD680A}" presName="sibTrans" presStyleCnt="0"/>
      <dgm:spPr/>
    </dgm:pt>
    <dgm:pt modelId="{2661F715-C46D-4289-A8D5-7A2A7E805F43}" type="pres">
      <dgm:prSet presAssocID="{6EFFA84A-3482-4A11-8664-0F7878807060}" presName="node" presStyleLbl="node1" presStyleIdx="2" presStyleCnt="5" custLinFactNeighborX="-52992" custLinFactNeighborY="57517">
        <dgm:presLayoutVars>
          <dgm:bulletEnabled val="1"/>
        </dgm:presLayoutVars>
      </dgm:prSet>
      <dgm:spPr/>
    </dgm:pt>
    <dgm:pt modelId="{F59F9608-BEAD-473D-A2B1-3149C97A11CF}" type="pres">
      <dgm:prSet presAssocID="{26A1C8B8-585F-4AE6-B242-12DAF706DA50}" presName="sibTrans" presStyleCnt="0"/>
      <dgm:spPr/>
    </dgm:pt>
    <dgm:pt modelId="{4443A890-B89A-4F27-83FE-5254CF212E37}" type="pres">
      <dgm:prSet presAssocID="{7B6C97EA-0C3B-4443-B7DD-1ECE52969F0F}" presName="node" presStyleLbl="node1" presStyleIdx="3" presStyleCnt="5" custLinFactNeighborX="-995" custLinFactNeighborY="53490">
        <dgm:presLayoutVars>
          <dgm:bulletEnabled val="1"/>
        </dgm:presLayoutVars>
      </dgm:prSet>
      <dgm:spPr/>
    </dgm:pt>
    <dgm:pt modelId="{82AE6DA7-6715-4F3F-9D1A-6F9871B9C4FB}" type="pres">
      <dgm:prSet presAssocID="{E0A4C7D5-3D26-434B-945D-A3C280FE6A2A}" presName="sibTrans" presStyleCnt="0"/>
      <dgm:spPr/>
    </dgm:pt>
    <dgm:pt modelId="{31696E26-9FB5-426D-867D-EE95F76922DF}" type="pres">
      <dgm:prSet presAssocID="{6C58DCDA-0A19-4367-9BAC-51EDE356F4F2}" presName="node" presStyleLbl="node1" presStyleIdx="4" presStyleCnt="5" custLinFactNeighborX="2239" custLinFactNeighborY="55729">
        <dgm:presLayoutVars>
          <dgm:bulletEnabled val="1"/>
        </dgm:presLayoutVars>
      </dgm:prSet>
      <dgm:spPr/>
    </dgm:pt>
  </dgm:ptLst>
  <dgm:cxnLst>
    <dgm:cxn modelId="{CD266D0D-8E38-47ED-8F4B-15140477F3AC}" type="presOf" srcId="{8368045D-3E2C-473B-90AE-2501878B2023}" destId="{16BC1A2F-680D-4D2B-AF63-13D48761D5F5}" srcOrd="0" destOrd="0" presId="urn:microsoft.com/office/officeart/2005/8/layout/default"/>
    <dgm:cxn modelId="{B6821E0E-E9F7-4ECE-9A66-03E82A95B538}" type="presOf" srcId="{9C45E471-D9B2-49FD-A91E-FD911CCE9EF2}" destId="{6D846034-E1B8-4136-AC98-9ECE2FD1782C}" srcOrd="0" destOrd="0" presId="urn:microsoft.com/office/officeart/2005/8/layout/default"/>
    <dgm:cxn modelId="{538AD360-037B-4C43-8AFE-165F9656E434}" srcId="{D9E7D8A4-FA1C-475B-89FA-9BDA5FEEB66B}" destId="{6EFFA84A-3482-4A11-8664-0F7878807060}" srcOrd="2" destOrd="0" parTransId="{6E24B163-43E3-4990-8B90-D69FA25FE10C}" sibTransId="{26A1C8B8-585F-4AE6-B242-12DAF706DA50}"/>
    <dgm:cxn modelId="{62ED9946-3D4E-400F-90AF-BE11E9F34813}" srcId="{D9E7D8A4-FA1C-475B-89FA-9BDA5FEEB66B}" destId="{9C45E471-D9B2-49FD-A91E-FD911CCE9EF2}" srcOrd="0" destOrd="0" parTransId="{1D17DBD3-30C8-4902-8722-0F06915C7A19}" sibTransId="{90436049-BB05-4FF2-B63D-500BD2F25601}"/>
    <dgm:cxn modelId="{8536864F-B40E-492A-9114-3D0E148AE923}" type="presOf" srcId="{6EFFA84A-3482-4A11-8664-0F7878807060}" destId="{2661F715-C46D-4289-A8D5-7A2A7E805F43}" srcOrd="0" destOrd="0" presId="urn:microsoft.com/office/officeart/2005/8/layout/default"/>
    <dgm:cxn modelId="{556BD196-47A8-4322-966C-B0F4D29F7DE9}" type="presOf" srcId="{7B6C97EA-0C3B-4443-B7DD-1ECE52969F0F}" destId="{4443A890-B89A-4F27-83FE-5254CF212E37}" srcOrd="0" destOrd="0" presId="urn:microsoft.com/office/officeart/2005/8/layout/default"/>
    <dgm:cxn modelId="{4B262FA6-6B2E-4AD3-8349-1D493BA01348}" type="presOf" srcId="{D9E7D8A4-FA1C-475B-89FA-9BDA5FEEB66B}" destId="{CA83F3DC-F5F4-4B5A-B9AD-8CABE63319A4}" srcOrd="0" destOrd="0" presId="urn:microsoft.com/office/officeart/2005/8/layout/default"/>
    <dgm:cxn modelId="{40EB80B7-9046-43C5-B203-2DC525CAAB92}" srcId="{D9E7D8A4-FA1C-475B-89FA-9BDA5FEEB66B}" destId="{8368045D-3E2C-473B-90AE-2501878B2023}" srcOrd="1" destOrd="0" parTransId="{44515A4F-96A2-4F3D-AA0C-73393B541621}" sibTransId="{061E88B9-E19E-42F5-B5F5-9E63FAFD680A}"/>
    <dgm:cxn modelId="{0D268ABF-EDFA-4462-9ACB-9F3560A6D3D2}" srcId="{D9E7D8A4-FA1C-475B-89FA-9BDA5FEEB66B}" destId="{6C58DCDA-0A19-4367-9BAC-51EDE356F4F2}" srcOrd="4" destOrd="0" parTransId="{E7EF137F-399B-43A5-85A0-A209B3266877}" sibTransId="{685008FA-688F-471E-95D8-E35F31A9EEB9}"/>
    <dgm:cxn modelId="{4C3E53E4-A037-4CAF-8070-ACE31DE8F6E0}" srcId="{D9E7D8A4-FA1C-475B-89FA-9BDA5FEEB66B}" destId="{7B6C97EA-0C3B-4443-B7DD-1ECE52969F0F}" srcOrd="3" destOrd="0" parTransId="{0EEDBD76-3A15-441B-8493-E8E3B28FD2E3}" sibTransId="{E0A4C7D5-3D26-434B-945D-A3C280FE6A2A}"/>
    <dgm:cxn modelId="{D88E08EF-B9F9-4B5C-8FB6-43AEA8CAFE80}" type="presOf" srcId="{6C58DCDA-0A19-4367-9BAC-51EDE356F4F2}" destId="{31696E26-9FB5-426D-867D-EE95F76922DF}" srcOrd="0" destOrd="0" presId="urn:microsoft.com/office/officeart/2005/8/layout/default"/>
    <dgm:cxn modelId="{5BFB4DF6-A4AA-4A23-8DB1-87732267E127}" type="presParOf" srcId="{CA83F3DC-F5F4-4B5A-B9AD-8CABE63319A4}" destId="{6D846034-E1B8-4136-AC98-9ECE2FD1782C}" srcOrd="0" destOrd="0" presId="urn:microsoft.com/office/officeart/2005/8/layout/default"/>
    <dgm:cxn modelId="{3A62ECEA-1ED8-4F7C-9435-3B544A35725E}" type="presParOf" srcId="{CA83F3DC-F5F4-4B5A-B9AD-8CABE63319A4}" destId="{9AE442AA-0E1D-4F53-AF36-C2BEFDEF9839}" srcOrd="1" destOrd="0" presId="urn:microsoft.com/office/officeart/2005/8/layout/default"/>
    <dgm:cxn modelId="{A4988E06-61EF-4F35-941C-5ED392FCEFB0}" type="presParOf" srcId="{CA83F3DC-F5F4-4B5A-B9AD-8CABE63319A4}" destId="{16BC1A2F-680D-4D2B-AF63-13D48761D5F5}" srcOrd="2" destOrd="0" presId="urn:microsoft.com/office/officeart/2005/8/layout/default"/>
    <dgm:cxn modelId="{27F633AA-66F7-428B-90D9-33D009FB668A}" type="presParOf" srcId="{CA83F3DC-F5F4-4B5A-B9AD-8CABE63319A4}" destId="{040E4F25-0BA9-4BCC-A7A7-4FFFF3095720}" srcOrd="3" destOrd="0" presId="urn:microsoft.com/office/officeart/2005/8/layout/default"/>
    <dgm:cxn modelId="{F67BBA00-D023-4D5C-AF51-07F2DDFE7C82}" type="presParOf" srcId="{CA83F3DC-F5F4-4B5A-B9AD-8CABE63319A4}" destId="{2661F715-C46D-4289-A8D5-7A2A7E805F43}" srcOrd="4" destOrd="0" presId="urn:microsoft.com/office/officeart/2005/8/layout/default"/>
    <dgm:cxn modelId="{DA131306-2DE8-47EF-BD47-98A58D9FD690}" type="presParOf" srcId="{CA83F3DC-F5F4-4B5A-B9AD-8CABE63319A4}" destId="{F59F9608-BEAD-473D-A2B1-3149C97A11CF}" srcOrd="5" destOrd="0" presId="urn:microsoft.com/office/officeart/2005/8/layout/default"/>
    <dgm:cxn modelId="{2623D949-50C9-410D-AF2E-C2A562C7DB76}" type="presParOf" srcId="{CA83F3DC-F5F4-4B5A-B9AD-8CABE63319A4}" destId="{4443A890-B89A-4F27-83FE-5254CF212E37}" srcOrd="6" destOrd="0" presId="urn:microsoft.com/office/officeart/2005/8/layout/default"/>
    <dgm:cxn modelId="{0A8DEB46-2FFA-4E24-8E38-DD60771571DB}" type="presParOf" srcId="{CA83F3DC-F5F4-4B5A-B9AD-8CABE63319A4}" destId="{82AE6DA7-6715-4F3F-9D1A-6F9871B9C4FB}" srcOrd="7" destOrd="0" presId="urn:microsoft.com/office/officeart/2005/8/layout/default"/>
    <dgm:cxn modelId="{B190EC47-CE0F-4AE9-8097-DE8B2D7A6963}" type="presParOf" srcId="{CA83F3DC-F5F4-4B5A-B9AD-8CABE63319A4}" destId="{31696E26-9FB5-426D-867D-EE95F76922D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46034-E1B8-4136-AC98-9ECE2FD1782C}">
      <dsp:nvSpPr>
        <dsp:cNvPr id="0" name=""/>
        <dsp:cNvSpPr/>
      </dsp:nvSpPr>
      <dsp:spPr>
        <a:xfrm>
          <a:off x="1482439" y="1878775"/>
          <a:ext cx="2784394" cy="1670636"/>
        </a:xfrm>
        <a:prstGeom prst="rect">
          <a:avLst/>
        </a:prstGeom>
        <a:gradFill rotWithShape="0">
          <a:gsLst>
            <a:gs pos="0">
              <a:schemeClr val="accent2">
                <a:hueOff val="0"/>
                <a:satOff val="0"/>
                <a:lumOff val="0"/>
                <a:alphaOff val="0"/>
                <a:tint val="65000"/>
                <a:lumMod val="110000"/>
              </a:schemeClr>
            </a:gs>
            <a:gs pos="88000">
              <a:schemeClr val="accent2">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2. EYLEM PLANI</a:t>
          </a:r>
        </a:p>
      </dsp:txBody>
      <dsp:txXfrm>
        <a:off x="1482439" y="1878775"/>
        <a:ext cx="2784394" cy="1670636"/>
      </dsp:txXfrm>
    </dsp:sp>
    <dsp:sp modelId="{16BC1A2F-680D-4D2B-AF63-13D48761D5F5}">
      <dsp:nvSpPr>
        <dsp:cNvPr id="0" name=""/>
        <dsp:cNvSpPr/>
      </dsp:nvSpPr>
      <dsp:spPr>
        <a:xfrm>
          <a:off x="3031703" y="0"/>
          <a:ext cx="2784394" cy="1670636"/>
        </a:xfrm>
        <a:prstGeom prst="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1.DEĞERLENDİRME</a:t>
          </a:r>
        </a:p>
      </dsp:txBody>
      <dsp:txXfrm>
        <a:off x="3031703" y="0"/>
        <a:ext cx="2784394" cy="1670636"/>
      </dsp:txXfrm>
    </dsp:sp>
    <dsp:sp modelId="{2661F715-C46D-4289-A8D5-7A2A7E805F43}">
      <dsp:nvSpPr>
        <dsp:cNvPr id="0" name=""/>
        <dsp:cNvSpPr/>
      </dsp:nvSpPr>
      <dsp:spPr>
        <a:xfrm>
          <a:off x="4650160" y="1869853"/>
          <a:ext cx="2784394" cy="1670636"/>
        </a:xfrm>
        <a:prstGeom prst="rect">
          <a:avLst/>
        </a:prstGeom>
        <a:gradFill rotWithShape="0">
          <a:gsLst>
            <a:gs pos="0">
              <a:schemeClr val="accent4">
                <a:hueOff val="0"/>
                <a:satOff val="0"/>
                <a:lumOff val="0"/>
                <a:alphaOff val="0"/>
                <a:tint val="65000"/>
                <a:lumMod val="110000"/>
              </a:schemeClr>
            </a:gs>
            <a:gs pos="88000">
              <a:schemeClr val="accent4">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3.MÜDAHALE</a:t>
          </a:r>
        </a:p>
      </dsp:txBody>
      <dsp:txXfrm>
        <a:off x="4650160" y="1869853"/>
        <a:ext cx="2784394" cy="1670636"/>
      </dsp:txXfrm>
    </dsp:sp>
    <dsp:sp modelId="{4443A890-B89A-4F27-83FE-5254CF212E37}">
      <dsp:nvSpPr>
        <dsp:cNvPr id="0" name=""/>
        <dsp:cNvSpPr/>
      </dsp:nvSpPr>
      <dsp:spPr>
        <a:xfrm>
          <a:off x="1503712" y="3751653"/>
          <a:ext cx="2784394" cy="1670636"/>
        </a:xfrm>
        <a:prstGeom prst="rect">
          <a:avLst/>
        </a:prstGeom>
        <a:gradFill rotWithShape="0">
          <a:gsLst>
            <a:gs pos="0">
              <a:schemeClr val="accent5">
                <a:hueOff val="0"/>
                <a:satOff val="0"/>
                <a:lumOff val="0"/>
                <a:alphaOff val="0"/>
                <a:tint val="65000"/>
                <a:lumMod val="110000"/>
              </a:schemeClr>
            </a:gs>
            <a:gs pos="88000">
              <a:schemeClr val="accent5">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4.DEĞERLENDİRME TESPİTİ</a:t>
          </a:r>
        </a:p>
      </dsp:txBody>
      <dsp:txXfrm>
        <a:off x="1503712" y="3751653"/>
        <a:ext cx="2784394" cy="1670636"/>
      </dsp:txXfrm>
    </dsp:sp>
    <dsp:sp modelId="{31696E26-9FB5-426D-867D-EE95F76922DF}">
      <dsp:nvSpPr>
        <dsp:cNvPr id="0" name=""/>
        <dsp:cNvSpPr/>
      </dsp:nvSpPr>
      <dsp:spPr>
        <a:xfrm>
          <a:off x="4656592" y="3766983"/>
          <a:ext cx="2784394" cy="1670636"/>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5.SONLANDIRMA</a:t>
          </a:r>
        </a:p>
      </dsp:txBody>
      <dsp:txXfrm>
        <a:off x="4656592" y="3766983"/>
        <a:ext cx="2784394" cy="167063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3070694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2897113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27321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218386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1404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1103085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20486353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825109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180856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5C8F7B-71FE-4858-A0E9-10CC40884E92}" type="datetimeFigureOut">
              <a:rPr lang="tr-TR" smtClean="0"/>
              <a:t>25.10.2023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299998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45C8F7B-71FE-4858-A0E9-10CC40884E92}" type="datetimeFigureOut">
              <a:rPr lang="tr-TR" smtClean="0"/>
              <a:t>25.10.2023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164148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45C8F7B-71FE-4858-A0E9-10CC40884E92}" type="datetimeFigureOut">
              <a:rPr lang="tr-TR" smtClean="0"/>
              <a:t>25.10.2023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397885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45C8F7B-71FE-4858-A0E9-10CC40884E92}" type="datetimeFigureOut">
              <a:rPr lang="tr-TR" smtClean="0"/>
              <a:t>25.10.2023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1762280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C8F7B-71FE-4858-A0E9-10CC40884E92}" type="datetimeFigureOut">
              <a:rPr lang="tr-TR" smtClean="0"/>
              <a:t>25.10.2023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4010995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5C8F7B-71FE-4858-A0E9-10CC40884E92}" type="datetimeFigureOut">
              <a:rPr lang="tr-TR" smtClean="0"/>
              <a:t>25.10.2023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869325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5C8F7B-71FE-4858-A0E9-10CC40884E92}" type="datetimeFigureOut">
              <a:rPr lang="tr-TR" smtClean="0"/>
              <a:t>25.10.2023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D09E4B1-FFC8-4F25-98C3-25CDD48793A0}" type="slidenum">
              <a:rPr lang="tr-TR" smtClean="0"/>
              <a:t>‹#›</a:t>
            </a:fld>
            <a:endParaRPr lang="tr-TR"/>
          </a:p>
        </p:txBody>
      </p:sp>
    </p:spTree>
    <p:extLst>
      <p:ext uri="{BB962C8B-B14F-4D97-AF65-F5344CB8AC3E}">
        <p14:creationId xmlns:p14="http://schemas.microsoft.com/office/powerpoint/2010/main" val="226372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5C8F7B-71FE-4858-A0E9-10CC40884E92}" type="datetimeFigureOut">
              <a:rPr lang="tr-TR" smtClean="0"/>
              <a:t>25.10.2023</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09E4B1-FFC8-4F25-98C3-25CDD48793A0}" type="slidenum">
              <a:rPr lang="tr-TR" smtClean="0"/>
              <a:t>‹#›</a:t>
            </a:fld>
            <a:endParaRPr lang="tr-TR"/>
          </a:p>
        </p:txBody>
      </p:sp>
    </p:spTree>
    <p:extLst>
      <p:ext uri="{BB962C8B-B14F-4D97-AF65-F5344CB8AC3E}">
        <p14:creationId xmlns:p14="http://schemas.microsoft.com/office/powerpoint/2010/main" val="6667372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2.xml"/><Relationship Id="rId4" Type="http://schemas.openxmlformats.org/officeDocument/2006/relationships/image" Target="../media/image3.jfif"/></Relationships>
</file>

<file path=ppt/slides/_rels/slide2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fif"/><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D02728-EB4B-4654-B927-7036F876E1C1}"/>
              </a:ext>
            </a:extLst>
          </p:cNvPr>
          <p:cNvSpPr>
            <a:spLocks noGrp="1"/>
          </p:cNvSpPr>
          <p:nvPr>
            <p:ph type="ctrTitle"/>
          </p:nvPr>
        </p:nvSpPr>
        <p:spPr>
          <a:xfrm>
            <a:off x="796798" y="830008"/>
            <a:ext cx="8637073" cy="1559902"/>
          </a:xfrm>
        </p:spPr>
        <p:txBody>
          <a:bodyPr>
            <a:normAutofit/>
          </a:bodyPr>
          <a:lstStyle/>
          <a:p>
            <a:pPr algn="ctr"/>
            <a:r>
              <a:rPr lang="tr-TR" sz="4400" b="1" dirty="0">
                <a:latin typeface="Times New Roman" panose="02020603050405020304" pitchFamily="18" charset="0"/>
                <a:cs typeface="Times New Roman" panose="02020603050405020304" pitchFamily="18" charset="0"/>
              </a:rPr>
              <a:t>Dezavantajlı Gruplar</a:t>
            </a:r>
            <a:br>
              <a:rPr lang="tr-TR" sz="4400" b="1" dirty="0">
                <a:latin typeface="Times New Roman" panose="02020603050405020304" pitchFamily="18" charset="0"/>
                <a:cs typeface="Times New Roman" panose="02020603050405020304" pitchFamily="18" charset="0"/>
              </a:rPr>
            </a:br>
            <a:endParaRPr lang="tr-TR" sz="4400" b="1"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7CBE1290-F7E4-48AE-8452-FB5B6152F212}"/>
              </a:ext>
            </a:extLst>
          </p:cNvPr>
          <p:cNvSpPr>
            <a:spLocks noGrp="1"/>
          </p:cNvSpPr>
          <p:nvPr>
            <p:ph type="subTitle" idx="1"/>
          </p:nvPr>
        </p:nvSpPr>
        <p:spPr>
          <a:xfrm>
            <a:off x="1087744" y="3103418"/>
            <a:ext cx="8637072" cy="795808"/>
          </a:xfrm>
        </p:spPr>
        <p:txBody>
          <a:bodyPr>
            <a:normAutofit/>
          </a:bodyPr>
          <a:lstStyle/>
          <a:p>
            <a:pPr algn="ctr"/>
            <a:r>
              <a:rPr lang="tr-TR" b="1" dirty="0">
                <a:latin typeface="Times New Roman" panose="02020603050405020304" pitchFamily="18" charset="0"/>
                <a:cs typeface="Times New Roman" panose="02020603050405020304" pitchFamily="18" charset="0"/>
              </a:rPr>
              <a:t>2.HAFTA: Sosyal Sorunlarla Mücadelede Sosyal Hizmetler ve Çözüm Olarak Güçler/Güçlendirme Yaklaşımı</a:t>
            </a:r>
          </a:p>
          <a:p>
            <a:pPr algn="ctr"/>
            <a:endParaRPr lang="tr-TR" dirty="0"/>
          </a:p>
        </p:txBody>
      </p:sp>
    </p:spTree>
    <p:extLst>
      <p:ext uri="{BB962C8B-B14F-4D97-AF65-F5344CB8AC3E}">
        <p14:creationId xmlns:p14="http://schemas.microsoft.com/office/powerpoint/2010/main" val="2997583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94FC3B-B4F4-40CC-9966-0EE0FE06115E}"/>
              </a:ext>
            </a:extLst>
          </p:cNvPr>
          <p:cNvSpPr>
            <a:spLocks noGrp="1"/>
          </p:cNvSpPr>
          <p:nvPr>
            <p:ph idx="1"/>
          </p:nvPr>
        </p:nvSpPr>
        <p:spPr>
          <a:xfrm>
            <a:off x="260088" y="623454"/>
            <a:ext cx="8717657" cy="5479473"/>
          </a:xfrm>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Güçler perspektifi içerisinde  başka bir görüşe göre ise 4 temel ilkeden bahsedilebilir (</a:t>
            </a:r>
            <a:r>
              <a:rPr lang="tr-TR" dirty="0" err="1">
                <a:latin typeface="Times New Roman" panose="02020603050405020304" pitchFamily="18" charset="0"/>
                <a:cs typeface="Times New Roman" panose="02020603050405020304" pitchFamily="18" charset="0"/>
              </a:rPr>
              <a:t>Sheafor</a:t>
            </a:r>
            <a:r>
              <a:rPr lang="tr-TR" dirty="0">
                <a:latin typeface="Times New Roman" panose="02020603050405020304" pitchFamily="18" charset="0"/>
                <a:cs typeface="Times New Roman" panose="02020603050405020304" pitchFamily="18" charset="0"/>
              </a:rPr>
              <a:t> &amp; </a:t>
            </a:r>
            <a:r>
              <a:rPr lang="tr-TR" dirty="0" err="1">
                <a:latin typeface="Times New Roman" panose="02020603050405020304" pitchFamily="18" charset="0"/>
                <a:cs typeface="Times New Roman" panose="02020603050405020304" pitchFamily="18" charset="0"/>
              </a:rPr>
              <a:t>Horejsi</a:t>
            </a:r>
            <a:r>
              <a:rPr lang="tr-TR" dirty="0">
                <a:latin typeface="Times New Roman" panose="02020603050405020304" pitchFamily="18" charset="0"/>
                <a:cs typeface="Times New Roman" panose="02020603050405020304" pitchFamily="18" charset="0"/>
              </a:rPr>
              <a:t>, 2003);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Her bir birey, grup, aile ve topluluğun güçlü yanları vardır. </a:t>
            </a:r>
          </a:p>
          <a:p>
            <a:pPr algn="just"/>
            <a:r>
              <a:rPr lang="tr-TR" dirty="0">
                <a:latin typeface="Times New Roman" panose="02020603050405020304" pitchFamily="18" charset="0"/>
                <a:cs typeface="Times New Roman" panose="02020603050405020304" pitchFamily="18" charset="0"/>
              </a:rPr>
              <a:t>- Travma ve kötüye kullanma, hastalık ve hayatla mücadele yaralayıcı olabilir, ancak bunlar aynı zamanda fırsat ve meydan okumanın kaynakları da olabilir. Her insanın hayatında sıkıntı ve zorluklardan sonra daha iyi fırsatlar ile karşılaştığı olmuştur. Veya çok istediğimiz şeylerin reddedilmesi durumunda kendi durumumuzu yeniden gözden geçirip daha gerçekçi yaklaşımların hayatımızda yer almasına dair düşüncelere sahip olabiliyoruz.</a:t>
            </a:r>
          </a:p>
          <a:p>
            <a:pPr algn="just"/>
            <a:r>
              <a:rPr lang="tr-TR" dirty="0">
                <a:latin typeface="Times New Roman" panose="02020603050405020304" pitchFamily="18" charset="0"/>
                <a:cs typeface="Times New Roman" panose="02020603050405020304" pitchFamily="18" charset="0"/>
              </a:rPr>
              <a:t>- İnsanlar genelde değişim ve gelişim için kendi kapasitelerinin üst sınırlarını bilmeyebilir. Bu üst sınırları bilmeden birey, grup ve topluluklardan gelen istekleri dikkate almak sorunlu olabilecektir. İnsanlara gelecekte ne tür fırsat, seçim ve zorluklarla karşılaşacağını söyleyecek sihirli bir mekanizma yoktur. Hangi şansın nerede, ne zaman ve nasıl karşınıza çıkacağını ve sizi hangi kariyere doğru götüreceğini henüz bilemeyebilirsiniz. O nedenle, geleceğe yönelik hazırlık yapmak ve çalıştığımız alanda karşımıza çıkan fırsatları değerlendirmek ve o yönlerimizi güçlendirmek gereklidir. </a:t>
            </a:r>
          </a:p>
          <a:p>
            <a:pPr algn="just"/>
            <a:r>
              <a:rPr lang="tr-TR" dirty="0">
                <a:latin typeface="Times New Roman" panose="02020603050405020304" pitchFamily="18" charset="0"/>
                <a:cs typeface="Times New Roman" panose="02020603050405020304" pitchFamily="18" charset="0"/>
              </a:rPr>
              <a:t>- Her çevre kendine özgü kaynaklara sahiptir. Kaynaklar hem sahibine hem de bulunduğu çevreye büyük katkılar sağlar. Sosyal hizmet sağlayıcılarının ana rollerinden biri, dezavantajlı grupların yaşamlarını iyileştirmek için ihtiyaç duydukları kaynakları ile buluşturarak onları güçlendirmektir. </a:t>
            </a:r>
          </a:p>
          <a:p>
            <a:endParaRPr lang="tr-TR" dirty="0"/>
          </a:p>
        </p:txBody>
      </p:sp>
    </p:spTree>
    <p:extLst>
      <p:ext uri="{BB962C8B-B14F-4D97-AF65-F5344CB8AC3E}">
        <p14:creationId xmlns:p14="http://schemas.microsoft.com/office/powerpoint/2010/main" val="1690997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5">
            <a:extLst>
              <a:ext uri="{FF2B5EF4-FFF2-40B4-BE49-F238E27FC236}">
                <a16:creationId xmlns:a16="http://schemas.microsoft.com/office/drawing/2014/main" id="{519530EC-3966-4F91-9752-1063CF8B7305}"/>
              </a:ext>
            </a:extLst>
          </p:cNvPr>
          <p:cNvGraphicFramePr>
            <a:graphicFrameLocks noGrp="1"/>
          </p:cNvGraphicFramePr>
          <p:nvPr>
            <p:ph idx="1"/>
            <p:extLst>
              <p:ext uri="{D42A27DB-BD31-4B8C-83A1-F6EECF244321}">
                <p14:modId xmlns:p14="http://schemas.microsoft.com/office/powerpoint/2010/main" val="2068770096"/>
              </p:ext>
            </p:extLst>
          </p:nvPr>
        </p:nvGraphicFramePr>
        <p:xfrm>
          <a:off x="-13855" y="0"/>
          <a:ext cx="12205856" cy="6858000"/>
        </p:xfrm>
        <a:graphic>
          <a:graphicData uri="http://schemas.openxmlformats.org/drawingml/2006/table">
            <a:tbl>
              <a:tblPr firstRow="1" bandRow="1">
                <a:tableStyleId>{93296810-A885-4BE3-A3E7-6D5BEEA58F35}</a:tableStyleId>
              </a:tblPr>
              <a:tblGrid>
                <a:gridCol w="12205856">
                  <a:extLst>
                    <a:ext uri="{9D8B030D-6E8A-4147-A177-3AD203B41FA5}">
                      <a16:colId xmlns:a16="http://schemas.microsoft.com/office/drawing/2014/main" val="3312138280"/>
                    </a:ext>
                  </a:extLst>
                </a:gridCol>
              </a:tblGrid>
              <a:tr h="389167">
                <a:tc>
                  <a:txBody>
                    <a:bodyPr/>
                    <a:lstStyle/>
                    <a:p>
                      <a:pPr algn="ctr"/>
                      <a:r>
                        <a:rPr lang="tr-TR" dirty="0">
                          <a:latin typeface="Times New Roman" panose="02020603050405020304" pitchFamily="18" charset="0"/>
                          <a:cs typeface="Times New Roman" panose="02020603050405020304" pitchFamily="18" charset="0"/>
                        </a:rPr>
                        <a:t>Kendi Güçlü Yanlarınızı Değerlendirin </a:t>
                      </a:r>
                    </a:p>
                  </a:txBody>
                  <a:tcPr>
                    <a:solidFill>
                      <a:schemeClr val="accent2">
                        <a:lumMod val="50000"/>
                      </a:schemeClr>
                    </a:solidFill>
                  </a:tcPr>
                </a:tc>
                <a:extLst>
                  <a:ext uri="{0D108BD9-81ED-4DB2-BD59-A6C34878D82A}">
                    <a16:rowId xmlns:a16="http://schemas.microsoft.com/office/drawing/2014/main" val="3661579090"/>
                  </a:ext>
                </a:extLst>
              </a:tr>
              <a:tr h="1236689">
                <a:tc>
                  <a:txBody>
                    <a:bodyPr/>
                    <a:lstStyle/>
                    <a:p>
                      <a:pPr algn="ctr"/>
                      <a:r>
                        <a:rPr lang="tr-TR" b="1" dirty="0">
                          <a:latin typeface="Times New Roman" panose="02020603050405020304" pitchFamily="18" charset="0"/>
                          <a:cs typeface="Times New Roman" panose="02020603050405020304" pitchFamily="18" charset="0"/>
                        </a:rPr>
                        <a:t>Bireysel Güçlü Yanlar</a:t>
                      </a:r>
                    </a:p>
                    <a:p>
                      <a:pPr algn="ctr"/>
                      <a:r>
                        <a:rPr lang="tr-TR" dirty="0">
                          <a:latin typeface="Times New Roman" panose="02020603050405020304" pitchFamily="18" charset="0"/>
                          <a:cs typeface="Times New Roman" panose="02020603050405020304" pitchFamily="18" charset="0"/>
                        </a:rPr>
                        <a:t>- Sizin en iyi yetenekleriniz neler? </a:t>
                      </a:r>
                    </a:p>
                    <a:p>
                      <a:pPr marL="0" indent="0" algn="ctr">
                        <a:buFontTx/>
                        <a:buNone/>
                      </a:pPr>
                      <a:r>
                        <a:rPr lang="tr-TR" dirty="0">
                          <a:latin typeface="Times New Roman" panose="02020603050405020304" pitchFamily="18" charset="0"/>
                          <a:cs typeface="Times New Roman" panose="02020603050405020304" pitchFamily="18" charset="0"/>
                        </a:rPr>
                        <a:t>- Kendinizin en çok gurur duyduğu şey nedir? </a:t>
                      </a:r>
                    </a:p>
                    <a:p>
                      <a:pPr marL="0" indent="0" algn="ctr">
                        <a:buFontTx/>
                        <a:buNone/>
                      </a:pPr>
                      <a:r>
                        <a:rPr lang="tr-TR" dirty="0">
                          <a:latin typeface="Times New Roman" panose="02020603050405020304" pitchFamily="18" charset="0"/>
                          <a:cs typeface="Times New Roman" panose="02020603050405020304" pitchFamily="18" charset="0"/>
                        </a:rPr>
                        <a:t>- Hangi becerileriniz var (eğitim, iş, liderlik, iletişim, sosyal, teknolojik)</a:t>
                      </a:r>
                    </a:p>
                  </a:txBody>
                  <a:tcPr>
                    <a:solidFill>
                      <a:schemeClr val="accent1">
                        <a:lumMod val="40000"/>
                        <a:lumOff val="60000"/>
                      </a:schemeClr>
                    </a:solidFill>
                  </a:tcPr>
                </a:tc>
                <a:extLst>
                  <a:ext uri="{0D108BD9-81ED-4DB2-BD59-A6C34878D82A}">
                    <a16:rowId xmlns:a16="http://schemas.microsoft.com/office/drawing/2014/main" val="415764176"/>
                  </a:ext>
                </a:extLst>
              </a:tr>
              <a:tr h="1236689">
                <a:tc>
                  <a:txBody>
                    <a:bodyPr/>
                    <a:lstStyle/>
                    <a:p>
                      <a:pPr algn="ctr"/>
                      <a:r>
                        <a:rPr lang="tr-TR" b="1" dirty="0">
                          <a:latin typeface="Times New Roman" panose="02020603050405020304" pitchFamily="18" charset="0"/>
                          <a:cs typeface="Times New Roman" panose="02020603050405020304" pitchFamily="18" charset="0"/>
                        </a:rPr>
                        <a:t>Ailenin Güçlü Yanları </a:t>
                      </a:r>
                    </a:p>
                    <a:p>
                      <a:pPr marL="0" indent="0" algn="ctr">
                        <a:buFontTx/>
                        <a:buNone/>
                      </a:pPr>
                      <a:r>
                        <a:rPr lang="tr-TR" dirty="0">
                          <a:latin typeface="Times New Roman" panose="02020603050405020304" pitchFamily="18" charset="0"/>
                          <a:cs typeface="Times New Roman" panose="02020603050405020304" pitchFamily="18" charset="0"/>
                        </a:rPr>
                        <a:t>- Ailenizden ne miktarda yardım alıyorsunuz? </a:t>
                      </a:r>
                    </a:p>
                    <a:p>
                      <a:pPr marL="0" indent="0" algn="ctr">
                        <a:buFontTx/>
                        <a:buNone/>
                      </a:pPr>
                      <a:r>
                        <a:rPr lang="tr-TR" dirty="0">
                          <a:latin typeface="Times New Roman" panose="02020603050405020304" pitchFamily="18" charset="0"/>
                          <a:cs typeface="Times New Roman" panose="02020603050405020304" pitchFamily="18" charset="0"/>
                        </a:rPr>
                        <a:t>- Yardım almada hangi aile üyelerine güveniyorsunuz? </a:t>
                      </a:r>
                    </a:p>
                    <a:p>
                      <a:pPr marL="0" indent="0" algn="ctr">
                        <a:buFontTx/>
                        <a:buNone/>
                      </a:pPr>
                      <a:r>
                        <a:rPr lang="tr-TR" dirty="0">
                          <a:latin typeface="Times New Roman" panose="02020603050405020304" pitchFamily="18" charset="0"/>
                          <a:cs typeface="Times New Roman" panose="02020603050405020304" pitchFamily="18" charset="0"/>
                        </a:rPr>
                        <a:t>- Ailenizin en iyi özellikleri nelerdir?</a:t>
                      </a:r>
                    </a:p>
                  </a:txBody>
                  <a:tcPr>
                    <a:solidFill>
                      <a:schemeClr val="accent1">
                        <a:lumMod val="20000"/>
                        <a:lumOff val="80000"/>
                      </a:schemeClr>
                    </a:solidFill>
                  </a:tcPr>
                </a:tc>
                <a:extLst>
                  <a:ext uri="{0D108BD9-81ED-4DB2-BD59-A6C34878D82A}">
                    <a16:rowId xmlns:a16="http://schemas.microsoft.com/office/drawing/2014/main" val="3643206751"/>
                  </a:ext>
                </a:extLst>
              </a:tr>
              <a:tr h="1236689">
                <a:tc>
                  <a:txBody>
                    <a:bodyPr/>
                    <a:lstStyle/>
                    <a:p>
                      <a:pPr algn="ctr"/>
                      <a:r>
                        <a:rPr lang="tr-TR" b="1" dirty="0">
                          <a:latin typeface="Times New Roman" panose="02020603050405020304" pitchFamily="18" charset="0"/>
                          <a:cs typeface="Times New Roman" panose="02020603050405020304" pitchFamily="18" charset="0"/>
                        </a:rPr>
                        <a:t>Grup Güçlü Yanları </a:t>
                      </a:r>
                    </a:p>
                    <a:p>
                      <a:pPr algn="ctr"/>
                      <a:r>
                        <a:rPr lang="tr-TR" dirty="0">
                          <a:latin typeface="Times New Roman" panose="02020603050405020304" pitchFamily="18" charset="0"/>
                          <a:cs typeface="Times New Roman" panose="02020603050405020304" pitchFamily="18" charset="0"/>
                        </a:rPr>
                        <a:t>-Arkadaşlarınız, komşularınız, iş arkadaşlarınız sizi destekliyor mu? </a:t>
                      </a:r>
                    </a:p>
                    <a:p>
                      <a:pPr algn="ctr"/>
                      <a:r>
                        <a:rPr lang="tr-TR" dirty="0">
                          <a:latin typeface="Times New Roman" panose="02020603050405020304" pitchFamily="18" charset="0"/>
                          <a:cs typeface="Times New Roman" panose="02020603050405020304" pitchFamily="18" charset="0"/>
                        </a:rPr>
                        <a:t>-Herhangi bir sosyal, eğlenme ve dinlenme ve danışmanlık gruplarına üye misiniz? </a:t>
                      </a:r>
                    </a:p>
                    <a:p>
                      <a:pPr algn="ctr"/>
                      <a:r>
                        <a:rPr lang="tr-TR" dirty="0">
                          <a:latin typeface="Times New Roman" panose="02020603050405020304" pitchFamily="18" charset="0"/>
                          <a:cs typeface="Times New Roman" panose="02020603050405020304" pitchFamily="18" charset="0"/>
                        </a:rPr>
                        <a:t>-Eğer üye iseniz, ne kadar ihtiyaçlarınızı karşılıyor, destek sağlıyor veya fırsatlar sunuyor?</a:t>
                      </a:r>
                    </a:p>
                  </a:txBody>
                  <a:tcPr>
                    <a:solidFill>
                      <a:schemeClr val="accent1">
                        <a:lumMod val="60000"/>
                        <a:lumOff val="40000"/>
                      </a:schemeClr>
                    </a:solidFill>
                  </a:tcPr>
                </a:tc>
                <a:extLst>
                  <a:ext uri="{0D108BD9-81ED-4DB2-BD59-A6C34878D82A}">
                    <a16:rowId xmlns:a16="http://schemas.microsoft.com/office/drawing/2014/main" val="41473409"/>
                  </a:ext>
                </a:extLst>
              </a:tr>
              <a:tr h="1522077">
                <a:tc>
                  <a:txBody>
                    <a:bodyPr/>
                    <a:lstStyle/>
                    <a:p>
                      <a:pPr algn="ctr"/>
                      <a:r>
                        <a:rPr lang="tr-TR" b="1" dirty="0">
                          <a:latin typeface="Times New Roman" panose="02020603050405020304" pitchFamily="18" charset="0"/>
                          <a:cs typeface="Times New Roman" panose="02020603050405020304" pitchFamily="18" charset="0"/>
                        </a:rPr>
                        <a:t>Organizasyon Güçlü Yanları </a:t>
                      </a:r>
                    </a:p>
                    <a:p>
                      <a:pPr algn="ctr"/>
                      <a:r>
                        <a:rPr lang="tr-TR" dirty="0">
                          <a:latin typeface="Times New Roman" panose="02020603050405020304" pitchFamily="18" charset="0"/>
                          <a:cs typeface="Times New Roman" panose="02020603050405020304" pitchFamily="18" charset="0"/>
                        </a:rPr>
                        <a:t>-Halihazırda herhangi bir organizasyona dahil misiniz? Veya geçmişte oldunuz mu? </a:t>
                      </a:r>
                    </a:p>
                    <a:p>
                      <a:pPr algn="ctr"/>
                      <a:r>
                        <a:rPr lang="tr-TR" dirty="0">
                          <a:latin typeface="Times New Roman" panose="02020603050405020304" pitchFamily="18" charset="0"/>
                          <a:cs typeface="Times New Roman" panose="02020603050405020304" pitchFamily="18" charset="0"/>
                        </a:rPr>
                        <a:t>-Oldunuzsa, hangi faydaları gördünüz? </a:t>
                      </a:r>
                    </a:p>
                    <a:p>
                      <a:pPr algn="ctr"/>
                      <a:r>
                        <a:rPr lang="tr-TR" dirty="0">
                          <a:latin typeface="Times New Roman" panose="02020603050405020304" pitchFamily="18" charset="0"/>
                          <a:cs typeface="Times New Roman" panose="02020603050405020304" pitchFamily="18" charset="0"/>
                        </a:rPr>
                        <a:t>-Herhangi bir tavsiye, destek veya okuldan finansal yardım aldınız mı? </a:t>
                      </a:r>
                    </a:p>
                    <a:p>
                      <a:pPr algn="ctr"/>
                      <a:r>
                        <a:rPr lang="tr-TR" dirty="0">
                          <a:latin typeface="Times New Roman" panose="02020603050405020304" pitchFamily="18" charset="0"/>
                          <a:cs typeface="Times New Roman" panose="02020603050405020304" pitchFamily="18" charset="0"/>
                        </a:rPr>
                        <a:t>-Çalışıyorsanız, iş çevrenizdeki güçlü yanlarınız nelerdir? </a:t>
                      </a:r>
                    </a:p>
                  </a:txBody>
                  <a:tcPr>
                    <a:solidFill>
                      <a:schemeClr val="accent2">
                        <a:lumMod val="20000"/>
                        <a:lumOff val="80000"/>
                      </a:schemeClr>
                    </a:solidFill>
                  </a:tcPr>
                </a:tc>
                <a:extLst>
                  <a:ext uri="{0D108BD9-81ED-4DB2-BD59-A6C34878D82A}">
                    <a16:rowId xmlns:a16="http://schemas.microsoft.com/office/drawing/2014/main" val="3419156677"/>
                  </a:ext>
                </a:extLst>
              </a:tr>
              <a:tr h="1236689">
                <a:tc>
                  <a:txBody>
                    <a:bodyPr/>
                    <a:lstStyle/>
                    <a:p>
                      <a:pPr algn="ctr"/>
                      <a:r>
                        <a:rPr lang="tr-TR" b="1" dirty="0">
                          <a:latin typeface="Times New Roman" panose="02020603050405020304" pitchFamily="18" charset="0"/>
                          <a:cs typeface="Times New Roman" panose="02020603050405020304" pitchFamily="18" charset="0"/>
                        </a:rPr>
                        <a:t>Topluluk Güçlü Yanları </a:t>
                      </a:r>
                    </a:p>
                    <a:p>
                      <a:pPr algn="ctr"/>
                      <a:r>
                        <a:rPr lang="tr-TR" dirty="0">
                          <a:latin typeface="Times New Roman" panose="02020603050405020304" pitchFamily="18" charset="0"/>
                          <a:cs typeface="Times New Roman" panose="02020603050405020304" pitchFamily="18" charset="0"/>
                        </a:rPr>
                        <a:t>-Sizin için topluluk içinde hangi hizmetler ve kaynaklar vardır? </a:t>
                      </a:r>
                    </a:p>
                    <a:p>
                      <a:pPr algn="ctr"/>
                      <a:r>
                        <a:rPr lang="tr-TR" dirty="0">
                          <a:latin typeface="Times New Roman" panose="02020603050405020304" pitchFamily="18" charset="0"/>
                          <a:cs typeface="Times New Roman" panose="02020603050405020304" pitchFamily="18" charset="0"/>
                        </a:rPr>
                        <a:t>-Sizin topluluk hakkında en çok neleri beğenirsiniz? </a:t>
                      </a:r>
                    </a:p>
                    <a:p>
                      <a:pPr algn="ctr"/>
                      <a:r>
                        <a:rPr lang="tr-TR" dirty="0">
                          <a:latin typeface="Times New Roman" panose="02020603050405020304" pitchFamily="18" charset="0"/>
                          <a:cs typeface="Times New Roman" panose="02020603050405020304" pitchFamily="18" charset="0"/>
                        </a:rPr>
                        <a:t>-Topluluk içinde sizin takdir ettiğiniz hangi kültürel fırsatlar vardır?</a:t>
                      </a:r>
                    </a:p>
                  </a:txBody>
                  <a:tcPr>
                    <a:solidFill>
                      <a:schemeClr val="accent2">
                        <a:lumMod val="40000"/>
                        <a:lumOff val="60000"/>
                      </a:schemeClr>
                    </a:solidFill>
                  </a:tcPr>
                </a:tc>
                <a:extLst>
                  <a:ext uri="{0D108BD9-81ED-4DB2-BD59-A6C34878D82A}">
                    <a16:rowId xmlns:a16="http://schemas.microsoft.com/office/drawing/2014/main" val="3826728440"/>
                  </a:ext>
                </a:extLst>
              </a:tr>
            </a:tbl>
          </a:graphicData>
        </a:graphic>
      </p:graphicFrame>
    </p:spTree>
    <p:extLst>
      <p:ext uri="{BB962C8B-B14F-4D97-AF65-F5344CB8AC3E}">
        <p14:creationId xmlns:p14="http://schemas.microsoft.com/office/powerpoint/2010/main" val="1446376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872372-7D67-4361-B6C7-9A6FFC3100E0}"/>
              </a:ext>
            </a:extLst>
          </p:cNvPr>
          <p:cNvSpPr>
            <a:spLocks noGrp="1"/>
          </p:cNvSpPr>
          <p:nvPr>
            <p:ph idx="1"/>
          </p:nvPr>
        </p:nvSpPr>
        <p:spPr>
          <a:xfrm>
            <a:off x="253161" y="561111"/>
            <a:ext cx="9140221" cy="4856018"/>
          </a:xfrm>
        </p:spPr>
        <p:txBody>
          <a:bodyPr>
            <a:normAutofit/>
          </a:bodyPr>
          <a:lstStyle/>
          <a:p>
            <a:pPr marL="0" indent="0" algn="ctr">
              <a:buNone/>
            </a:pPr>
            <a:r>
              <a:rPr lang="tr-TR" b="1" dirty="0">
                <a:latin typeface="Times New Roman" panose="02020603050405020304" pitchFamily="18" charset="0"/>
                <a:cs typeface="Times New Roman" panose="02020603050405020304" pitchFamily="18" charset="0"/>
              </a:rPr>
              <a:t>GÜÇLENDİRME YAKLAŞIMI</a:t>
            </a:r>
          </a:p>
          <a:p>
            <a:pPr algn="just"/>
            <a:r>
              <a:rPr lang="tr-TR" dirty="0">
                <a:latin typeface="Times New Roman" panose="02020603050405020304" pitchFamily="18" charset="0"/>
                <a:cs typeface="Times New Roman" panose="02020603050405020304" pitchFamily="18" charset="0"/>
              </a:rPr>
              <a:t>Güçlendirme insanlara kendi hayatları ve koşulları üzerinde daha büyük bir kontrol kazanmaları için yardım etmek olarak tanımlanabilir. Bireyin güçlendirilmesi kendi isteği ile işleyen bir süreç olup, çift taraflı bir durumdur. Yani hizmet alanın katılımıyla, güçlü yanlarını öne çıkararak ve işbirliği içinde; birey, aile ve toplumla gerçekleştirilmektedir.</a:t>
            </a:r>
          </a:p>
          <a:p>
            <a:pPr algn="just"/>
            <a:r>
              <a:rPr lang="tr-TR" dirty="0">
                <a:latin typeface="Times New Roman" panose="02020603050405020304" pitchFamily="18" charset="0"/>
                <a:cs typeface="Times New Roman" panose="02020603050405020304" pitchFamily="18" charset="0"/>
              </a:rPr>
              <a:t> Güçlendirme, birey ve toplulukların çevrelerine daha fazla egemen olabilmeleri ve bireysel veya topluluğa ait hedeflere yönelebilmeleri için ekonomik, sosyal, siyasi ve manevi güçlerini artıracak kaynakları elde etmelerini kapsamaktadır.</a:t>
            </a:r>
          </a:p>
          <a:p>
            <a:pPr algn="just"/>
            <a:r>
              <a:rPr lang="tr-TR" dirty="0">
                <a:latin typeface="Times New Roman" panose="02020603050405020304" pitchFamily="18" charset="0"/>
                <a:cs typeface="Times New Roman" panose="02020603050405020304" pitchFamily="18" charset="0"/>
              </a:rPr>
              <a:t> Güçlendirme yaklaşımı en kısa ifadesiyle bireyin sosyal dışlanmasının önündeki, bireyden ve çevresinden kaynaklanan, engellerin kaldırılmasıdır. Bir yönüyle bireyin toplumsal anlamda gerekli olan unsurlar ile uyumlu olması sürecidir. Sadece bir yönüyle değil, bireyin diğer unsurları da kapsayacak biçimde topluma entegre olabilmesidir. Bir başka ifadeyle; bireylere, ailelere, gruplara ve topluluklara bireysel, bireylerarası, </a:t>
            </a: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-ekonomik ve politik güçlerini artırma ve durumlarını geliştirmeye doğru bir süreç olarak da tanımlanmaktadır.</a:t>
            </a:r>
          </a:p>
        </p:txBody>
      </p:sp>
    </p:spTree>
    <p:extLst>
      <p:ext uri="{BB962C8B-B14F-4D97-AF65-F5344CB8AC3E}">
        <p14:creationId xmlns:p14="http://schemas.microsoft.com/office/powerpoint/2010/main" val="2388634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927C52-A195-4863-ADE5-6595B2926C81}"/>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Her dönemin kendine özgü güçlendirme yaklaşımı gerekliliğinden bahsedebiliriz. Yani, bebekliğin, çocukluğun, gençliğin, orta yaşın ve yaşlılığın her birinin kendi süreçleri içinde sosyal olarak içerilmesi söz konusudur. </a:t>
            </a:r>
          </a:p>
          <a:p>
            <a:pPr algn="just"/>
            <a:r>
              <a:rPr lang="tr-TR" dirty="0">
                <a:latin typeface="Times New Roman" panose="02020603050405020304" pitchFamily="18" charset="0"/>
                <a:cs typeface="Times New Roman" panose="02020603050405020304" pitchFamily="18" charset="0"/>
              </a:rPr>
              <a:t>Bununla birlikte, bireyin tek başına sosyal içerilmesi muhtemel olmayacağından, mutlaka çevrenin (demokrasi, eğitim, sağlık, teknoloji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katkısı dikkate alınmalıdır. Güçlendirme yaklaşımı süreci tek boyutlu değil, sosyal, siyasal, kültürel ve ekonomik boyutlarıyla gerçekleşmelidir. Bu boyutların her birinin varlığını ortaya koyabilmesi için, bireylerin en azından eğitim ve sağlık ihtiyacının karşılanması gereklidir </a:t>
            </a:r>
          </a:p>
        </p:txBody>
      </p:sp>
    </p:spTree>
    <p:extLst>
      <p:ext uri="{BB962C8B-B14F-4D97-AF65-F5344CB8AC3E}">
        <p14:creationId xmlns:p14="http://schemas.microsoft.com/office/powerpoint/2010/main" val="3323255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54094D-E82C-463A-BF30-AFBD6CCC41FE}"/>
              </a:ext>
            </a:extLst>
          </p:cNvPr>
          <p:cNvSpPr>
            <a:spLocks noGrp="1"/>
          </p:cNvSpPr>
          <p:nvPr>
            <p:ph idx="1"/>
          </p:nvPr>
        </p:nvSpPr>
        <p:spPr>
          <a:xfrm>
            <a:off x="135398" y="1202590"/>
            <a:ext cx="9077875" cy="4297664"/>
          </a:xfrm>
        </p:spPr>
        <p:txBody>
          <a:bodyPr>
            <a:normAutofit/>
          </a:bodyPr>
          <a:lstStyle/>
          <a:p>
            <a:pPr algn="just"/>
            <a:r>
              <a:rPr lang="tr-TR" dirty="0">
                <a:latin typeface="Times New Roman" panose="02020603050405020304" pitchFamily="18" charset="0"/>
                <a:cs typeface="Times New Roman" panose="02020603050405020304" pitchFamily="18" charset="0"/>
              </a:rPr>
              <a:t>Güçlendirme yaklaşımı ile dışlanmış bireyler meslek sahibi olmakta, orta yaş ve üstü olanların ekonomik ve sosyal hayata katılımları sağlanarak aktif yaşlanmaları (</a:t>
            </a:r>
            <a:r>
              <a:rPr lang="tr-TR" dirty="0" err="1">
                <a:latin typeface="Times New Roman" panose="02020603050405020304" pitchFamily="18" charset="0"/>
                <a:cs typeface="Times New Roman" panose="02020603050405020304" pitchFamily="18" charset="0"/>
              </a:rPr>
              <a:t>active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aging</a:t>
            </a:r>
            <a:r>
              <a:rPr lang="tr-TR" dirty="0">
                <a:latin typeface="Times New Roman" panose="02020603050405020304" pitchFamily="18" charset="0"/>
                <a:cs typeface="Times New Roman" panose="02020603050405020304" pitchFamily="18" charset="0"/>
              </a:rPr>
              <a:t>) temin edilmekte, kayıt dışılık azalmakta, ülkenin üretimi dolayısıyla milli geliri artmakta, birey ve toplumun üretime odaklanması sağlanmakta, ev hanımlarının da işgücüne katılımlarının artması ile aileye desteğin ve çocukların okul öncesi eğitime katılımlarının artması ve göçmenlere verilen eğitim ve yardımlarla topluma olan entegrasyonları hızlandırılmış olmaktadır. Yaklaşımın insan merkezli olması ile sosyal olarak dışlanmışlara da pozitif ayrımcılık gözetilmektedir. </a:t>
            </a:r>
          </a:p>
          <a:p>
            <a:pPr algn="just"/>
            <a:r>
              <a:rPr lang="tr-TR" dirty="0">
                <a:latin typeface="Times New Roman" panose="02020603050405020304" pitchFamily="18" charset="0"/>
                <a:cs typeface="Times New Roman" panose="02020603050405020304" pitchFamily="18" charset="0"/>
              </a:rPr>
              <a:t>Sosyal, siyasal, kültürel ve ekonomik problemlerin tamamı veya bir kısmının varlığı beraberinde sosyal sorunları artırmaktadır. O nedenle sorunlara bütüncül bakılmalı ve ona göre çözümler üretilmelidir. Bireyin, öğrenme, sosyalleşme ve ayakları üzerinde durabileceği bir sistemin oluşturulması ile yoksulluk, dışlanmışlık ve adaletsizlik azaltılarak, standartları yüksek olan orta tabakanın büyümesi sağlanacaktır.</a:t>
            </a:r>
          </a:p>
        </p:txBody>
      </p:sp>
    </p:spTree>
    <p:extLst>
      <p:ext uri="{BB962C8B-B14F-4D97-AF65-F5344CB8AC3E}">
        <p14:creationId xmlns:p14="http://schemas.microsoft.com/office/powerpoint/2010/main" val="4172414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01CE0F-564E-489C-B27E-12531F573A0E}"/>
              </a:ext>
            </a:extLst>
          </p:cNvPr>
          <p:cNvSpPr>
            <a:spLocks noGrp="1"/>
          </p:cNvSpPr>
          <p:nvPr>
            <p:ph idx="1"/>
          </p:nvPr>
        </p:nvSpPr>
        <p:spPr>
          <a:xfrm>
            <a:off x="218525" y="1140245"/>
            <a:ext cx="9603275" cy="4249173"/>
          </a:xfrm>
        </p:spPr>
        <p:txBody>
          <a:bodyPr/>
          <a:lstStyle/>
          <a:p>
            <a:pPr algn="just"/>
            <a:r>
              <a:rPr lang="tr-TR" dirty="0">
                <a:latin typeface="Times New Roman" panose="02020603050405020304" pitchFamily="18" charset="0"/>
                <a:cs typeface="Times New Roman" panose="02020603050405020304" pitchFamily="18" charset="0"/>
              </a:rPr>
              <a:t>Güçlendirme yaklaşımı ile özellikle toplumda dışlanmış, sosyal ve ekonomik sorunlar içerisinde bunalmış ve kendi kendine yetecek durumda olmayan, eğitim ve sağlık sorunları gelecek yaşamında engeller oluşturan, çalışmaya gücü yettiği halde emek piyasasına girme konusunda ümidini yitirmiş veya düzenli yapılan sosyal yardımlardan dolayı çalışma gereği duymayan, devletin verdiği sosyal yardımlardan faydalandığı için kayıt dışı çalışmayı tercih eden ve dezavantajlı gruplar arasında bulunan göçmenler, yaşlılar, kadınlar ve engellileri toplumsal yaşama sosyal ve ekonomik olarak katılımını sağlayarak, devlete mali olarak yük getirmesinin önüne geçilmesi hedeflenmektedir. </a:t>
            </a:r>
          </a:p>
          <a:p>
            <a:pPr algn="just"/>
            <a:r>
              <a:rPr lang="tr-TR" dirty="0">
                <a:latin typeface="Times New Roman" panose="02020603050405020304" pitchFamily="18" charset="0"/>
                <a:cs typeface="Times New Roman" panose="02020603050405020304" pitchFamily="18" charset="0"/>
              </a:rPr>
              <a:t>Böylece, üretebilecek iken kamunun kaynaklarından yardım alanların, eğitim, sağlık, psikolojik ve mali destek ile işgücüne katılmaları sağlanmakta ve kamunun yaptığı sosyal harcamaların daha çok ihtiyacı olanlara harcanması söz konusu olmaktadır.</a:t>
            </a:r>
          </a:p>
          <a:p>
            <a:endParaRPr lang="tr-TR" dirty="0"/>
          </a:p>
        </p:txBody>
      </p:sp>
    </p:spTree>
    <p:extLst>
      <p:ext uri="{BB962C8B-B14F-4D97-AF65-F5344CB8AC3E}">
        <p14:creationId xmlns:p14="http://schemas.microsoft.com/office/powerpoint/2010/main" val="2408634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557B68-55E6-42EB-9B5C-76C53950A63F}"/>
              </a:ext>
            </a:extLst>
          </p:cNvPr>
          <p:cNvSpPr>
            <a:spLocks noGrp="1"/>
          </p:cNvSpPr>
          <p:nvPr>
            <p:ph idx="1"/>
          </p:nvPr>
        </p:nvSpPr>
        <p:spPr>
          <a:xfrm>
            <a:off x="346364" y="955964"/>
            <a:ext cx="8298872" cy="4717472"/>
          </a:xfrm>
        </p:spPr>
        <p:txBody>
          <a:bodyPr/>
          <a:lstStyle/>
          <a:p>
            <a:pPr algn="just"/>
            <a:r>
              <a:rPr lang="tr-TR" b="1" i="1" dirty="0">
                <a:latin typeface="Times New Roman" panose="02020603050405020304" pitchFamily="18" charset="0"/>
                <a:cs typeface="Times New Roman" panose="02020603050405020304" pitchFamily="18" charset="0"/>
              </a:rPr>
              <a:t>a. Bireysel Güçlendirme</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Bireysel güçler, eğitim altyapısını, çalışma geçmişini, problem çözme ve karar verme becerilerini, kişisel yeterlilikleri ve özellikleri, fiziksel ve finansal kaynakları ve olumlu davranışları içermektedir. Kendinizi anlamanız başkalarını anlayabilmeniz için sizin yeteneğinizi geliştirir. Yani kendinizi anlamadan başkalarını anlayamayacağınız gibi kendi yeteneklerinizi de geliştirmek mümkün değildir. Başka insanlar, sizin de mücadele ettiğiniz benzer duygular, sorunlar ve problemlerle uğraşmaktadır. Sizin kendi güçlü yanlarınızı tanımanız, başkalarındaki aynı güçlü yanları tanımanız kadar önemli olmaktadır.</a:t>
            </a:r>
            <a:endParaRPr lang="tr-T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621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212B88D-E1B8-436C-86D2-DDA0F4C924A7}"/>
              </a:ext>
            </a:extLst>
          </p:cNvPr>
          <p:cNvSpPr>
            <a:spLocks noGrp="1"/>
          </p:cNvSpPr>
          <p:nvPr>
            <p:ph idx="1"/>
          </p:nvPr>
        </p:nvSpPr>
        <p:spPr>
          <a:xfrm>
            <a:off x="322435" y="464128"/>
            <a:ext cx="8211966" cy="4987636"/>
          </a:xfrm>
        </p:spPr>
        <p:txBody>
          <a:bodyPr>
            <a:normAutofit/>
          </a:bodyPr>
          <a:lstStyle/>
          <a:p>
            <a:pPr marL="0" indent="0" algn="just">
              <a:buNone/>
            </a:pPr>
            <a:r>
              <a:rPr lang="tr-TR" b="1" i="1" dirty="0">
                <a:latin typeface="Times New Roman" panose="02020603050405020304" pitchFamily="18" charset="0"/>
                <a:cs typeface="Times New Roman" panose="02020603050405020304" pitchFamily="18" charset="0"/>
              </a:rPr>
              <a:t>b. Gruplar Vasıtasıyla Güçlendirme </a:t>
            </a:r>
          </a:p>
          <a:p>
            <a:pPr algn="just"/>
            <a:r>
              <a:rPr lang="tr-TR" dirty="0">
                <a:latin typeface="Times New Roman" panose="02020603050405020304" pitchFamily="18" charset="0"/>
                <a:cs typeface="Times New Roman" panose="02020603050405020304" pitchFamily="18" charset="0"/>
              </a:rPr>
              <a:t>Güçleri kullanarak, bir grup perspektifinden insanlar için güçlendirmeyi gerçekleştirmeye bir örnek olarak grupların desteklenmesi verilebilir. Bu gruplar benzer sorun ve problemlere sahip olanları desteklerler ve bir araya gelerek zorlukları nasıl yeneceklerine dair birbirine bilgi, destek ve kaynaklar için karşılıklı tavsiyeler sağlamaktadırlar. Bu gruplar güçlerin tanımlanması ve kullanımına vurgu yaparlar. </a:t>
            </a:r>
          </a:p>
          <a:p>
            <a:pPr algn="just"/>
            <a:r>
              <a:rPr lang="tr-TR" dirty="0">
                <a:latin typeface="Times New Roman" panose="02020603050405020304" pitchFamily="18" charset="0"/>
                <a:cs typeface="Times New Roman" panose="02020603050405020304" pitchFamily="18" charset="0"/>
              </a:rPr>
              <a:t>- Bir grup çocuk okulda toplanarak yaşamları üzerinde boşanmanın etkilerini tartışabilirler </a:t>
            </a:r>
          </a:p>
          <a:p>
            <a:pPr algn="just"/>
            <a:r>
              <a:rPr lang="tr-TR" dirty="0">
                <a:latin typeface="Times New Roman" panose="02020603050405020304" pitchFamily="18" charset="0"/>
                <a:cs typeface="Times New Roman" panose="02020603050405020304" pitchFamily="18" charset="0"/>
              </a:rPr>
              <a:t>- Kanser teşhisi konulmuş bir grup insan ve onların aileleri hastalığın etkilerini ve hastalıkla nasıl baş edeceklerine dair konuları tartışabilirler. </a:t>
            </a:r>
          </a:p>
          <a:p>
            <a:pPr algn="just"/>
            <a:r>
              <a:rPr lang="tr-TR" dirty="0">
                <a:latin typeface="Times New Roman" panose="02020603050405020304" pitchFamily="18" charset="0"/>
                <a:cs typeface="Times New Roman" panose="02020603050405020304" pitchFamily="18" charset="0"/>
              </a:rPr>
              <a:t>- Hastaneden henüz tahliye edilmiş bir grup psikiyatri hastaları, topluluk içinde sosyalleşebilmeleri için bir araya gelerek tartışmalar yapabilirler. </a:t>
            </a:r>
          </a:p>
          <a:p>
            <a:pPr algn="just"/>
            <a:r>
              <a:rPr lang="tr-TR" dirty="0">
                <a:latin typeface="Times New Roman" panose="02020603050405020304" pitchFamily="18" charset="0"/>
                <a:cs typeface="Times New Roman" panose="02020603050405020304" pitchFamily="18" charset="0"/>
              </a:rPr>
              <a:t>- Bir grup boşanmış çocuk sahibi olanlar bir araya gelerek tek başına çocuk yetiştirmenin zorluklarını ve tecrübelerini paylaşabilirler. </a:t>
            </a:r>
          </a:p>
        </p:txBody>
      </p:sp>
    </p:spTree>
    <p:extLst>
      <p:ext uri="{BB962C8B-B14F-4D97-AF65-F5344CB8AC3E}">
        <p14:creationId xmlns:p14="http://schemas.microsoft.com/office/powerpoint/2010/main" val="2058561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EADAD2-F2C7-496B-9644-275CD34FEC8A}"/>
              </a:ext>
            </a:extLst>
          </p:cNvPr>
          <p:cNvSpPr>
            <a:spLocks noGrp="1"/>
          </p:cNvSpPr>
          <p:nvPr>
            <p:ph idx="1"/>
          </p:nvPr>
        </p:nvSpPr>
        <p:spPr>
          <a:xfrm>
            <a:off x="765780" y="928255"/>
            <a:ext cx="6764166" cy="4662053"/>
          </a:xfrm>
        </p:spPr>
        <p:txBody>
          <a:bodyPr>
            <a:normAutofit/>
          </a:bodyPr>
          <a:lstStyle/>
          <a:p>
            <a:pPr marL="0" indent="0" algn="just">
              <a:buNone/>
            </a:pPr>
            <a:r>
              <a:rPr lang="tr-TR" b="1" i="1" dirty="0">
                <a:latin typeface="Times New Roman" panose="02020603050405020304" pitchFamily="18" charset="0"/>
                <a:cs typeface="Times New Roman" panose="02020603050405020304" pitchFamily="18" charset="0"/>
              </a:rPr>
              <a:t>c. Organizasyon ve Topluluk Güçlendirmesi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Toplulukları güçlendirmek ve geliştirmek için güçler perspektifi dikkate değer öneme sahiptir. Vatandaşların dini, kültürel, sportif ve eğlenmeye dair organizasyonları; özel firmaları, okullar, kütüphaneler, parklar, polis ve itfaiye gibi kamu kurumları; hastaneler ve sosyal hizmetler gibi kar amacı gütmeyen kamu kurumları gibi potansiyel topluluk değerlerini kullanarak topluluğun işlevlerini ve yaşam kalitesini artırmayı sağlamak mümkündür.</a:t>
            </a:r>
          </a:p>
        </p:txBody>
      </p:sp>
    </p:spTree>
    <p:extLst>
      <p:ext uri="{BB962C8B-B14F-4D97-AF65-F5344CB8AC3E}">
        <p14:creationId xmlns:p14="http://schemas.microsoft.com/office/powerpoint/2010/main" val="2506290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A18C459-5115-4B9D-9D09-92628849B58A}"/>
              </a:ext>
            </a:extLst>
          </p:cNvPr>
          <p:cNvSpPr>
            <a:spLocks noGrp="1"/>
          </p:cNvSpPr>
          <p:nvPr>
            <p:ph idx="1"/>
          </p:nvPr>
        </p:nvSpPr>
        <p:spPr>
          <a:xfrm>
            <a:off x="1022089" y="803563"/>
            <a:ext cx="5794348" cy="4745181"/>
          </a:xfrm>
        </p:spPr>
        <p:txBody>
          <a:bodyPr>
            <a:normAutofit/>
          </a:bodyPr>
          <a:lstStyle/>
          <a:p>
            <a:pPr marL="0" indent="0" algn="just">
              <a:buNone/>
            </a:pPr>
            <a:r>
              <a:rPr lang="tr-TR" b="1" dirty="0">
                <a:latin typeface="Times New Roman" panose="02020603050405020304" pitchFamily="18" charset="0"/>
                <a:cs typeface="Times New Roman" panose="02020603050405020304" pitchFamily="18" charset="0"/>
              </a:rPr>
              <a:t>İyileşme Gücü ve Sıkıntılarla Mücadelede Güçler Anlayışının Kullanımı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Güçler perspektifi ve güçlendirme ile ilgili bir kavram ise iyileşme gücüdür (</a:t>
            </a:r>
            <a:r>
              <a:rPr lang="tr-TR" dirty="0" err="1">
                <a:latin typeface="Times New Roman" panose="02020603050405020304" pitchFamily="18" charset="0"/>
                <a:cs typeface="Times New Roman" panose="02020603050405020304" pitchFamily="18" charset="0"/>
              </a:rPr>
              <a:t>resiliency</a:t>
            </a:r>
            <a:r>
              <a:rPr lang="tr-TR" dirty="0">
                <a:latin typeface="Times New Roman" panose="02020603050405020304" pitchFamily="18" charset="0"/>
                <a:cs typeface="Times New Roman" panose="02020603050405020304" pitchFamily="18" charset="0"/>
              </a:rPr>
              <a:t>). İyileşme gücü bir bireyin, grubun, topluluğun ve organizasyonun sıkıntılardan kurtulabilme ve iyileşme yeteneğidir. Hatta beraberinde ciddi sıkıntı, karmaşa ve zorluklardan acı çekerken bile hayatını devam ettirebilmesidir. </a:t>
            </a:r>
          </a:p>
          <a:p>
            <a:pPr algn="just"/>
            <a:r>
              <a:rPr lang="tr-TR" dirty="0">
                <a:latin typeface="Times New Roman" panose="02020603050405020304" pitchFamily="18" charset="0"/>
                <a:cs typeface="Times New Roman" panose="02020603050405020304" pitchFamily="18" charset="0"/>
              </a:rPr>
              <a:t>Güçler perspektifi sorunlar ve patolojilerden daha ziyade, yetenekler, varlıklar ve olumlu tutum ve davranışlara odaklanırken; iyileşme gücü (</a:t>
            </a:r>
            <a:r>
              <a:rPr lang="tr-TR" dirty="0" err="1">
                <a:latin typeface="Times New Roman" panose="02020603050405020304" pitchFamily="18" charset="0"/>
                <a:cs typeface="Times New Roman" panose="02020603050405020304" pitchFamily="18" charset="0"/>
              </a:rPr>
              <a:t>resiliency</a:t>
            </a:r>
            <a:r>
              <a:rPr lang="tr-TR" dirty="0">
                <a:latin typeface="Times New Roman" panose="02020603050405020304" pitchFamily="18" charset="0"/>
                <a:cs typeface="Times New Roman" panose="02020603050405020304" pitchFamily="18" charset="0"/>
              </a:rPr>
              <a:t>) zorluklara rağmen güçlerin kullanımı, sıkıntıların üstesinden gelebilmek ve hayatta kalmaya devam edebilmeyi vurgulamaktadır.</a:t>
            </a:r>
          </a:p>
        </p:txBody>
      </p:sp>
    </p:spTree>
    <p:extLst>
      <p:ext uri="{BB962C8B-B14F-4D97-AF65-F5344CB8AC3E}">
        <p14:creationId xmlns:p14="http://schemas.microsoft.com/office/powerpoint/2010/main" val="2184662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E3C56B0-B625-46CA-B861-CCA65608C48A}"/>
              </a:ext>
            </a:extLst>
          </p:cNvPr>
          <p:cNvSpPr>
            <a:spLocks noGrp="1"/>
          </p:cNvSpPr>
          <p:nvPr>
            <p:ph idx="1"/>
          </p:nvPr>
        </p:nvSpPr>
        <p:spPr>
          <a:xfrm>
            <a:off x="152400" y="124691"/>
            <a:ext cx="6449291" cy="6241473"/>
          </a:xfrm>
        </p:spPr>
        <p:txBody>
          <a:bodyPr/>
          <a:lstStyle/>
          <a:p>
            <a:pPr algn="just"/>
            <a:r>
              <a:rPr lang="tr-TR" dirty="0">
                <a:latin typeface="Times New Roman" panose="02020603050405020304" pitchFamily="18" charset="0"/>
                <a:cs typeface="Times New Roman" panose="02020603050405020304" pitchFamily="18" charset="0"/>
              </a:rPr>
              <a:t>Toplumsal sorunlarla mücadele ederken sosyal hizmetlerin önemini anlamak için sosyal hizmet sürecinin ve amacının anlaşılması gerekmektedir. Sosyal hizmetlerin 3 önemli fonksiyona sahip olduğu görülebilir:</a:t>
            </a:r>
          </a:p>
          <a:p>
            <a:pPr algn="just"/>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Birincisi, </a:t>
            </a:r>
            <a:r>
              <a:rPr lang="tr-TR" dirty="0">
                <a:latin typeface="Times New Roman" panose="02020603050405020304" pitchFamily="18" charset="0"/>
                <a:cs typeface="Times New Roman" panose="02020603050405020304" pitchFamily="18" charset="0"/>
              </a:rPr>
              <a:t>sosyal hizmetler insanların problemlerini çözmeleri ve sorunlu durumları ile mücadele etmeleri için onlara yardımcı olur.</a:t>
            </a:r>
          </a:p>
          <a:p>
            <a:pPr algn="just"/>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İkincisi, </a:t>
            </a:r>
            <a:r>
              <a:rPr lang="tr-TR" dirty="0">
                <a:latin typeface="Times New Roman" panose="02020603050405020304" pitchFamily="18" charset="0"/>
                <a:cs typeface="Times New Roman" panose="02020603050405020304" pitchFamily="18" charset="0"/>
              </a:rPr>
              <a:t>sosyal hizmetler organizasyonlarla, sosyal aracılarla, topluluklarla ve kamu kurumlarıyla çalışabilirler ve kendilerini onların süreçleri içerisinde bulabilirler. Böylece hem sosyal hizmet sağlayıcılarının hem de hizmet alanların ihtiyaç duydukları araçlara, kaynaklara ve hizmetlere daha iyi ulaşmaları sağlanmış olacaktır. </a:t>
            </a:r>
          </a:p>
          <a:p>
            <a:pPr algn="just"/>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Üçüncüsü ise, </a:t>
            </a:r>
            <a:r>
              <a:rPr lang="tr-TR" dirty="0">
                <a:latin typeface="Times New Roman" panose="02020603050405020304" pitchFamily="18" charset="0"/>
                <a:cs typeface="Times New Roman" panose="02020603050405020304" pitchFamily="18" charset="0"/>
              </a:rPr>
              <a:t>sosyal hizmet sağlayıcıları, hizmet </a:t>
            </a:r>
            <a:r>
              <a:rPr lang="tr-TR" dirty="0" err="1">
                <a:latin typeface="Times New Roman" panose="02020603050405020304" pitchFamily="18" charset="0"/>
                <a:cs typeface="Times New Roman" panose="02020603050405020304" pitchFamily="18" charset="0"/>
              </a:rPr>
              <a:t>aların</a:t>
            </a:r>
            <a:r>
              <a:rPr lang="tr-TR" dirty="0">
                <a:latin typeface="Times New Roman" panose="02020603050405020304" pitchFamily="18" charset="0"/>
                <a:cs typeface="Times New Roman" panose="02020603050405020304" pitchFamily="18" charset="0"/>
              </a:rPr>
              <a:t> kaynaklara ve fırsatlara kendi kendilerine erişimlerini sağlamak için "insanları sistemlerle irtibatlı" hale getirirler. </a:t>
            </a:r>
          </a:p>
          <a:p>
            <a:endParaRPr lang="tr-TR" dirty="0"/>
          </a:p>
        </p:txBody>
      </p:sp>
      <p:pic>
        <p:nvPicPr>
          <p:cNvPr id="4" name="Resim 3">
            <a:extLst>
              <a:ext uri="{FF2B5EF4-FFF2-40B4-BE49-F238E27FC236}">
                <a16:creationId xmlns:a16="http://schemas.microsoft.com/office/drawing/2014/main" id="{8B5DA5FD-1703-4EDA-A42D-5C22B555A7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2843" y="3206894"/>
            <a:ext cx="2265377" cy="1313151"/>
          </a:xfrm>
          <a:prstGeom prst="rect">
            <a:avLst/>
          </a:prstGeom>
        </p:spPr>
      </p:pic>
      <p:pic>
        <p:nvPicPr>
          <p:cNvPr id="6" name="Resim 5">
            <a:extLst>
              <a:ext uri="{FF2B5EF4-FFF2-40B4-BE49-F238E27FC236}">
                <a16:creationId xmlns:a16="http://schemas.microsoft.com/office/drawing/2014/main" id="{C958B06B-36F5-4428-822D-4D109B13A5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2843" y="5106266"/>
            <a:ext cx="2327997" cy="1266825"/>
          </a:xfrm>
          <a:prstGeom prst="rect">
            <a:avLst/>
          </a:prstGeom>
        </p:spPr>
      </p:pic>
      <p:pic>
        <p:nvPicPr>
          <p:cNvPr id="8" name="Resim 7">
            <a:extLst>
              <a:ext uri="{FF2B5EF4-FFF2-40B4-BE49-F238E27FC236}">
                <a16:creationId xmlns:a16="http://schemas.microsoft.com/office/drawing/2014/main" id="{F22AD93C-9875-4942-B867-1E57C4C5BD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9716" y="1371600"/>
            <a:ext cx="2265377" cy="1433946"/>
          </a:xfrm>
          <a:prstGeom prst="rect">
            <a:avLst/>
          </a:prstGeom>
        </p:spPr>
      </p:pic>
    </p:spTree>
    <p:extLst>
      <p:ext uri="{BB962C8B-B14F-4D97-AF65-F5344CB8AC3E}">
        <p14:creationId xmlns:p14="http://schemas.microsoft.com/office/powerpoint/2010/main" val="3827952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F1E30C7-1FA8-4DBC-B630-CB5F5F88ACB2}"/>
              </a:ext>
            </a:extLst>
          </p:cNvPr>
          <p:cNvSpPr>
            <a:spLocks noGrp="1"/>
          </p:cNvSpPr>
          <p:nvPr>
            <p:ph idx="1"/>
          </p:nvPr>
        </p:nvSpPr>
        <p:spPr>
          <a:xfrm>
            <a:off x="412488" y="561108"/>
            <a:ext cx="7955657" cy="6006051"/>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Norman (2000) iyileşme gücü (</a:t>
            </a:r>
            <a:r>
              <a:rPr lang="tr-TR" dirty="0" err="1">
                <a:latin typeface="Times New Roman" panose="02020603050405020304" pitchFamily="18" charset="0"/>
                <a:cs typeface="Times New Roman" panose="02020603050405020304" pitchFamily="18" charset="0"/>
              </a:rPr>
              <a:t>resiliency</a:t>
            </a:r>
            <a:r>
              <a:rPr lang="tr-TR" dirty="0">
                <a:latin typeface="Times New Roman" panose="02020603050405020304" pitchFamily="18" charset="0"/>
                <a:cs typeface="Times New Roman" panose="02020603050405020304" pitchFamily="18" charset="0"/>
              </a:rPr>
              <a:t>) kavramının açıklaması için şu örneği verir; </a:t>
            </a:r>
          </a:p>
          <a:p>
            <a:pPr algn="just"/>
            <a:r>
              <a:rPr lang="tr-TR" dirty="0">
                <a:latin typeface="Times New Roman" panose="02020603050405020304" pitchFamily="18" charset="0"/>
                <a:cs typeface="Times New Roman" panose="02020603050405020304" pitchFamily="18" charset="0"/>
              </a:rPr>
              <a:t>Hızlı bir </a:t>
            </a:r>
            <a:r>
              <a:rPr lang="tr-TR" dirty="0" err="1">
                <a:latin typeface="Times New Roman" panose="02020603050405020304" pitchFamily="18" charset="0"/>
                <a:cs typeface="Times New Roman" panose="02020603050405020304" pitchFamily="18" charset="0"/>
              </a:rPr>
              <a:t>beyzbol</a:t>
            </a:r>
            <a:r>
              <a:rPr lang="tr-TR" dirty="0">
                <a:latin typeface="Times New Roman" panose="02020603050405020304" pitchFamily="18" charset="0"/>
                <a:cs typeface="Times New Roman" panose="02020603050405020304" pitchFamily="18" charset="0"/>
              </a:rPr>
              <a:t> topu bir cama çarptığı zaman genellikle onu kırar ve dağıtır. Aynı </a:t>
            </a:r>
            <a:r>
              <a:rPr lang="tr-TR" dirty="0" err="1">
                <a:latin typeface="Times New Roman" panose="02020603050405020304" pitchFamily="18" charset="0"/>
                <a:cs typeface="Times New Roman" panose="02020603050405020304" pitchFamily="18" charset="0"/>
              </a:rPr>
              <a:t>beyzbol</a:t>
            </a:r>
            <a:r>
              <a:rPr lang="tr-TR" dirty="0">
                <a:latin typeface="Times New Roman" panose="02020603050405020304" pitchFamily="18" charset="0"/>
                <a:cs typeface="Times New Roman" panose="02020603050405020304" pitchFamily="18" charset="0"/>
              </a:rPr>
              <a:t> topu </a:t>
            </a:r>
            <a:r>
              <a:rPr lang="tr-TR" dirty="0" err="1">
                <a:latin typeface="Times New Roman" panose="02020603050405020304" pitchFamily="18" charset="0"/>
                <a:cs typeface="Times New Roman" panose="02020603050405020304" pitchFamily="18" charset="0"/>
              </a:rPr>
              <a:t>beyzbol</a:t>
            </a:r>
            <a:r>
              <a:rPr lang="tr-TR" dirty="0">
                <a:latin typeface="Times New Roman" panose="02020603050405020304" pitchFamily="18" charset="0"/>
                <a:cs typeface="Times New Roman" panose="02020603050405020304" pitchFamily="18" charset="0"/>
              </a:rPr>
              <a:t> sopası ile karşılaştığında ise sopa nadiren zarar görür. </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Bir çekiç seramik bir vazoya vurduğu zaman, vazo da genellikle kırılır. Ancak, aynı çekiç bir otomobil lastiğine vurduğu zaman, otomobil lastiği çabucak orijinal şekline geri döner. </a:t>
            </a:r>
            <a:r>
              <a:rPr lang="tr-TR" dirty="0" err="1">
                <a:latin typeface="Times New Roman" panose="02020603050405020304" pitchFamily="18" charset="0"/>
                <a:cs typeface="Times New Roman" panose="02020603050405020304" pitchFamily="18" charset="0"/>
              </a:rPr>
              <a:t>Beyzbol</a:t>
            </a:r>
            <a:r>
              <a:rPr lang="tr-TR" dirty="0">
                <a:latin typeface="Times New Roman" panose="02020603050405020304" pitchFamily="18" charset="0"/>
                <a:cs typeface="Times New Roman" panose="02020603050405020304" pitchFamily="18" charset="0"/>
              </a:rPr>
              <a:t> sopası ve otomobil lastiği iyileşmeyi (</a:t>
            </a:r>
            <a:r>
              <a:rPr lang="tr-TR" dirty="0" err="1">
                <a:latin typeface="Times New Roman" panose="02020603050405020304" pitchFamily="18" charset="0"/>
                <a:cs typeface="Times New Roman" panose="02020603050405020304" pitchFamily="18" charset="0"/>
              </a:rPr>
              <a:t>resiliency</a:t>
            </a:r>
            <a:r>
              <a:rPr lang="tr-TR" dirty="0">
                <a:latin typeface="Times New Roman" panose="02020603050405020304" pitchFamily="18" charset="0"/>
                <a:cs typeface="Times New Roman" panose="02020603050405020304" pitchFamily="18" charset="0"/>
              </a:rPr>
              <a:t>) gösterir. </a:t>
            </a:r>
          </a:p>
          <a:p>
            <a:pPr algn="just"/>
            <a:endParaRPr lang="tr-TR" dirty="0">
              <a:latin typeface="Times New Roman" panose="02020603050405020304" pitchFamily="18" charset="0"/>
              <a:cs typeface="Times New Roman" panose="02020603050405020304" pitchFamily="18" charset="0"/>
            </a:endParaRPr>
          </a:p>
        </p:txBody>
      </p:sp>
      <p:pic>
        <p:nvPicPr>
          <p:cNvPr id="6" name="Resim 5">
            <a:extLst>
              <a:ext uri="{FF2B5EF4-FFF2-40B4-BE49-F238E27FC236}">
                <a16:creationId xmlns:a16="http://schemas.microsoft.com/office/drawing/2014/main" id="{E3C4C191-95F8-4B6F-97DE-B932E3B10F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8471" y="2373889"/>
            <a:ext cx="3028950" cy="1514475"/>
          </a:xfrm>
          <a:prstGeom prst="rect">
            <a:avLst/>
          </a:prstGeom>
        </p:spPr>
      </p:pic>
      <p:pic>
        <p:nvPicPr>
          <p:cNvPr id="8" name="Resim 7">
            <a:extLst>
              <a:ext uri="{FF2B5EF4-FFF2-40B4-BE49-F238E27FC236}">
                <a16:creationId xmlns:a16="http://schemas.microsoft.com/office/drawing/2014/main" id="{B2BFAD6D-72EF-428E-8E29-783DD856FF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709" y="2373889"/>
            <a:ext cx="1953491" cy="1514475"/>
          </a:xfrm>
          <a:prstGeom prst="rect">
            <a:avLst/>
          </a:prstGeom>
        </p:spPr>
      </p:pic>
    </p:spTree>
    <p:extLst>
      <p:ext uri="{BB962C8B-B14F-4D97-AF65-F5344CB8AC3E}">
        <p14:creationId xmlns:p14="http://schemas.microsoft.com/office/powerpoint/2010/main" val="2788478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F319C1D-9447-48BE-A99B-30D97B13D7B9}"/>
              </a:ext>
            </a:extLst>
          </p:cNvPr>
          <p:cNvSpPr>
            <a:spLocks noGrp="1"/>
          </p:cNvSpPr>
          <p:nvPr>
            <p:ph idx="1"/>
          </p:nvPr>
        </p:nvSpPr>
        <p:spPr>
          <a:xfrm>
            <a:off x="322434" y="699550"/>
            <a:ext cx="8856203" cy="4717577"/>
          </a:xfrm>
        </p:spPr>
        <p:txBody>
          <a:bodyPr>
            <a:normAutofit fontScale="92500"/>
          </a:bodyPr>
          <a:lstStyle/>
          <a:p>
            <a:pPr algn="just"/>
            <a:r>
              <a:rPr lang="tr-TR" dirty="0">
                <a:latin typeface="Times New Roman" panose="02020603050405020304" pitchFamily="18" charset="0"/>
                <a:cs typeface="Times New Roman" panose="02020603050405020304" pitchFamily="18" charset="0"/>
              </a:rPr>
              <a:t>İyileşme gücünün 2 boyutu vardır (Norman, 2000); risk ve koruma. </a:t>
            </a:r>
          </a:p>
          <a:p>
            <a:pPr algn="just"/>
            <a:r>
              <a:rPr lang="tr-TR" dirty="0">
                <a:latin typeface="Times New Roman" panose="02020603050405020304" pitchFamily="18" charset="0"/>
                <a:cs typeface="Times New Roman" panose="02020603050405020304" pitchFamily="18" charset="0"/>
              </a:rPr>
              <a:t>Bu anlamda risk, stresli yaşam vakalarını veya bireylerin veya diğer sistemlerin korunmasızlıklarını (savunmasız ve yardımsız) artıran olumsuz çevre şartlarını içermektedir. </a:t>
            </a:r>
          </a:p>
          <a:p>
            <a:pPr algn="just"/>
            <a:r>
              <a:rPr lang="tr-TR" dirty="0">
                <a:latin typeface="Times New Roman" panose="02020603050405020304" pitchFamily="18" charset="0"/>
                <a:cs typeface="Times New Roman" panose="02020603050405020304" pitchFamily="18" charset="0"/>
              </a:rPr>
              <a:t>Diğer yandan koruma ise, tampon olma, yatıştırma ve bu </a:t>
            </a:r>
            <a:r>
              <a:rPr lang="tr-TR" dirty="0" err="1">
                <a:latin typeface="Times New Roman" panose="02020603050405020304" pitchFamily="18" charset="0"/>
                <a:cs typeface="Times New Roman" panose="02020603050405020304" pitchFamily="18" charset="0"/>
              </a:rPr>
              <a:t>zaafiyetlere</a:t>
            </a:r>
            <a:r>
              <a:rPr lang="tr-TR" dirty="0">
                <a:latin typeface="Times New Roman" panose="02020603050405020304" pitchFamily="18" charset="0"/>
                <a:cs typeface="Times New Roman" panose="02020603050405020304" pitchFamily="18" charset="0"/>
              </a:rPr>
              <a:t> karşı koruyan faktörlerle ilgilenir. </a:t>
            </a:r>
          </a:p>
          <a:p>
            <a:pPr algn="just"/>
            <a:r>
              <a:rPr lang="tr-TR" dirty="0">
                <a:latin typeface="Times New Roman" panose="02020603050405020304" pitchFamily="18" charset="0"/>
                <a:cs typeface="Times New Roman" panose="02020603050405020304" pitchFamily="18" charset="0"/>
              </a:rPr>
              <a:t>Bireysel seviyede, iyileşme gücüne birinin çocukluğu esnasında bir bakım evinden bir başkasına geçen, bu esnada lisesini tamamlayan, üniversiteye giren ve sonrasında kendi sağlıklı ailesini kuran şahıs örnek olarak verilebilir. </a:t>
            </a:r>
            <a:r>
              <a:rPr lang="tr-TR">
                <a:latin typeface="Times New Roman" panose="02020603050405020304" pitchFamily="18" charset="0"/>
                <a:cs typeface="Times New Roman" panose="02020603050405020304" pitchFamily="18" charset="0"/>
              </a:rPr>
              <a:t>O maruz </a:t>
            </a:r>
            <a:r>
              <a:rPr lang="tr-TR" dirty="0">
                <a:latin typeface="Times New Roman" panose="02020603050405020304" pitchFamily="18" charset="0"/>
                <a:cs typeface="Times New Roman" panose="02020603050405020304" pitchFamily="18" charset="0"/>
              </a:rPr>
              <a:t>kaldığı risklere aldırmayarak, kendisini korumak için güçlerini kullanır ve karşılaştığı zorluklarla mücadele eder. Bu güçler, özsaygı, onur, kendine değer verme, göğüs gerdiği zorluklarla mücadele ederken iyi problem çözme yeteneği, olumlu bakma hissi, başkalarının durumları ile empati yapma yeteneği, espri yapma yeteneği, kişisel performans için yüksek beklenti ve kendi etrafında olan olumsuz olaylar ve yetersiz insanlardan kendisini uzak tutabilme yeteneği olarak belirtilebilir (Norman, 2000). </a:t>
            </a:r>
          </a:p>
          <a:p>
            <a:pPr algn="just"/>
            <a:r>
              <a:rPr lang="tr-TR" dirty="0">
                <a:latin typeface="Times New Roman" panose="02020603050405020304" pitchFamily="18" charset="0"/>
                <a:cs typeface="Times New Roman" panose="02020603050405020304" pitchFamily="18" charset="0"/>
              </a:rPr>
              <a:t>İyileşme gücüne vurgu yapmada problemlerin üstesinden gelmek için müracaatçıların güçlerinin bilinmesi ve kullandırılması sorunlar çözümünde en önemli aşama olarak görülebilir.</a:t>
            </a:r>
          </a:p>
        </p:txBody>
      </p:sp>
    </p:spTree>
    <p:extLst>
      <p:ext uri="{BB962C8B-B14F-4D97-AF65-F5344CB8AC3E}">
        <p14:creationId xmlns:p14="http://schemas.microsoft.com/office/powerpoint/2010/main" val="2219566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F17D62F-704C-43C9-8FD2-5B69F4E8EA37}"/>
              </a:ext>
            </a:extLst>
          </p:cNvPr>
          <p:cNvSpPr>
            <a:spLocks noGrp="1"/>
          </p:cNvSpPr>
          <p:nvPr>
            <p:ph idx="1"/>
          </p:nvPr>
        </p:nvSpPr>
        <p:spPr>
          <a:xfrm>
            <a:off x="1416942" y="1004350"/>
            <a:ext cx="6840366" cy="4122601"/>
          </a:xfrm>
        </p:spPr>
        <p:txBody>
          <a:bodyPr/>
          <a:lstStyle/>
          <a:p>
            <a:pPr algn="just"/>
            <a:r>
              <a:rPr lang="tr-TR" dirty="0">
                <a:latin typeface="Times New Roman" panose="02020603050405020304" pitchFamily="18" charset="0"/>
                <a:cs typeface="Times New Roman" panose="02020603050405020304" pitchFamily="18" charset="0"/>
              </a:rPr>
              <a:t>Dolayısıyla, sosyal hizmetlerin büyük bir çoğunluğu bireyin ve toplumun sosyal olarak işlevselliğini sağlamayı hedeflemektedir. İnsanlar genelde ve karşılıklı olarak diğer insanlarla, organizasyonlarla (sosyal hizmet sağlayıcılar gibi) ve küçük gruplarla (aileler ve işyerindeki meslektaşlar gibi) etkileşim halinde olurlar.</a:t>
            </a:r>
          </a:p>
          <a:p>
            <a:pPr algn="just"/>
            <a:r>
              <a:rPr lang="tr-TR" dirty="0">
                <a:latin typeface="Times New Roman" panose="02020603050405020304" pitchFamily="18" charset="0"/>
                <a:cs typeface="Times New Roman" panose="02020603050405020304" pitchFamily="18" charset="0"/>
              </a:rPr>
              <a:t> Sosyal hizmetler sadece bireylerin davranışlarının nasıl olduğuna odaklanmaz, ayrıca diğer sistemlerin ve insanların da birbirlerini nasıl etkiledikleriyle ilgilenir. </a:t>
            </a:r>
          </a:p>
          <a:p>
            <a:pPr algn="just"/>
            <a:endParaRPr lang="tr-TR" dirty="0">
              <a:latin typeface="Times New Roman" panose="02020603050405020304" pitchFamily="18" charset="0"/>
              <a:cs typeface="Times New Roman" panose="02020603050405020304" pitchFamily="18" charset="0"/>
            </a:endParaRPr>
          </a:p>
          <a:p>
            <a:endParaRPr lang="tr-TR" dirty="0"/>
          </a:p>
        </p:txBody>
      </p:sp>
      <p:pic>
        <p:nvPicPr>
          <p:cNvPr id="4" name="Resim 3">
            <a:extLst>
              <a:ext uri="{FF2B5EF4-FFF2-40B4-BE49-F238E27FC236}">
                <a16:creationId xmlns:a16="http://schemas.microsoft.com/office/drawing/2014/main" id="{B89CB1AD-184E-4999-A5F1-946EBD4E4B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6678" y="4099213"/>
            <a:ext cx="3086100" cy="1485900"/>
          </a:xfrm>
          <a:prstGeom prst="rect">
            <a:avLst/>
          </a:prstGeom>
        </p:spPr>
      </p:pic>
      <p:pic>
        <p:nvPicPr>
          <p:cNvPr id="6" name="Resim 5">
            <a:extLst>
              <a:ext uri="{FF2B5EF4-FFF2-40B4-BE49-F238E27FC236}">
                <a16:creationId xmlns:a16="http://schemas.microsoft.com/office/drawing/2014/main" id="{E69CBD36-EA95-41AF-84F2-829943E8E7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6492" y="4099213"/>
            <a:ext cx="2143125" cy="1485900"/>
          </a:xfrm>
          <a:prstGeom prst="rect">
            <a:avLst/>
          </a:prstGeom>
        </p:spPr>
      </p:pic>
    </p:spTree>
    <p:extLst>
      <p:ext uri="{BB962C8B-B14F-4D97-AF65-F5344CB8AC3E}">
        <p14:creationId xmlns:p14="http://schemas.microsoft.com/office/powerpoint/2010/main" val="2309190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9F107B-13BE-4821-BB85-19F2BAC03962}"/>
              </a:ext>
            </a:extLst>
          </p:cNvPr>
          <p:cNvSpPr>
            <a:spLocks noGrp="1"/>
          </p:cNvSpPr>
          <p:nvPr>
            <p:ph idx="1"/>
          </p:nvPr>
        </p:nvSpPr>
        <p:spPr>
          <a:xfrm>
            <a:off x="303261" y="0"/>
            <a:ext cx="8596668" cy="6913418"/>
          </a:xfrm>
        </p:spPr>
        <p:txBody>
          <a:bodyPr>
            <a:normAutofit fontScale="92500" lnSpcReduction="10000"/>
          </a:bodyPr>
          <a:lstStyle/>
          <a:p>
            <a:pPr marL="0" indent="0" algn="just">
              <a:buNone/>
            </a:pP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Vaka Özeti</a:t>
            </a:r>
          </a:p>
          <a:p>
            <a:pPr algn="just"/>
            <a:r>
              <a:rPr lang="tr-TR" dirty="0">
                <a:latin typeface="Times New Roman" panose="02020603050405020304" pitchFamily="18" charset="0"/>
                <a:cs typeface="Times New Roman" panose="02020603050405020304" pitchFamily="18" charset="0"/>
              </a:rPr>
              <a:t>Çok zor şartlarda hayata tutunmaya çalışan ve her iki ebeveynin düşük ücretle çalıştığı beş kişilik bir aile örnek olarak verilebilir. Baba, sendikasız olarak küçük bir deri işleme fabrikasında ve anne ise garson olarak pratik yemekler hazırlayan küçük bir lokantada çalışmaktadır. Baba aniden işten çıkartılır. Kısa bir süre içerisinde aile işsizlik ödeneğini alarak zaruri ihtiyaçlarını gidermeyi başarır. Fakat işsizlik ödeneğinin süresi bittiği zaman aile ciddi bir finansal sorunla karşılaşmış olur. Büyük bir gayrete rağmen, baba yeni bir iş bulamamaktadır. Ümitsizlik içerisinde, baba sosyal yardımlar için müracaat eder. Uzun başvuru sürecindeki bazı tanımlanmamış hatalardan dolayı babaya yapılacak ödemeler 2 ay kadar gecikmiş olur. Bu esnada, aile gıdasını yetersiz almaktadır ve hem ev kirasını hem de elektrik, su ve diğer giderlerini ödemekte çok zorluk çeker. Telefonları kapanır, elektrikleri kesilir ve ev sahibi aileyi evden çıkarmakla tehdit eder. Ebeveynler dışarıdan gelen bu sıkıntılara tepki göstererek, hem sözlü hem de fiziksel olarak kavga etmeye başlarlar. Çocuklar ise aç kaldıklarından dolayı şikayet ederler. Bu sıkıntılı ve gergin durum ebeveynlerin hayal kırıklığı ve yenilgiye uğramış olma duygularını daha da artırır ve çaresizlik psikolojisine düşerler. Hüsran ve gerginlik neticesinde, ebeveynler çocuklarını ihmal etmeye başlar.</a:t>
            </a:r>
          </a:p>
          <a:p>
            <a:pPr algn="just"/>
            <a:r>
              <a:rPr lang="tr-TR" dirty="0">
                <a:latin typeface="Times New Roman" panose="02020603050405020304" pitchFamily="18" charset="0"/>
                <a:cs typeface="Times New Roman" panose="02020603050405020304" pitchFamily="18" charset="0"/>
              </a:rPr>
              <a:t>Bu örnek detaylarıyla sunulmamış olsa da, insanların çevrelerindeki diğer sistemlerle tamamen ilişkili olduğunu göstermektedir. Sosyal hizmet sağlayıcıları bu vakayı inceleyerek, çevrede bulunan sistemlerin ve ailenin birbirleri üzerinde nasıl bir etkiye sahip olduğunu değerlendirmelidir. Öncelikle, babanın yaşamı, baba deri fabrikasından atıldığı zaman işini kaybettiği için ciddi bir şekilde etkilenmiştir. Sonrasında işsizlik fonuna müracaat eder ve geç de olsa almaya başlar. Bu destek bittiği zaman sosyal yardımlar devreye girer ancak ödemeler geç yapıldığı için aile zor durumda kalır ve ödemeleri gecikir. Sonuçta ortaya çıkan karmaşa, ebeveynlerin bu sıkıntılarla baş edememeleri neticesinde tüm aile üyelerini de etkiler. Bu durumun tamamı insanlar ve onların çevreleri arasında dinamik etkileşimin bir sırası olarak görülebilir</a:t>
            </a:r>
          </a:p>
        </p:txBody>
      </p:sp>
    </p:spTree>
    <p:extLst>
      <p:ext uri="{BB962C8B-B14F-4D97-AF65-F5344CB8AC3E}">
        <p14:creationId xmlns:p14="http://schemas.microsoft.com/office/powerpoint/2010/main" val="1818391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7AA1A9E-4DB7-48B9-8497-CAAA26B60560}"/>
              </a:ext>
            </a:extLst>
          </p:cNvPr>
          <p:cNvSpPr>
            <a:spLocks noGrp="1"/>
          </p:cNvSpPr>
          <p:nvPr>
            <p:ph idx="1"/>
          </p:nvPr>
        </p:nvSpPr>
        <p:spPr>
          <a:xfrm>
            <a:off x="609599" y="304800"/>
            <a:ext cx="8520546" cy="6165273"/>
          </a:xfrm>
        </p:spPr>
        <p:txBody>
          <a:bodyPr>
            <a:normAutofit/>
          </a:bodyPr>
          <a:lstStyle/>
          <a:p>
            <a:pPr marL="0" indent="0" algn="just">
              <a:buNone/>
            </a:pPr>
            <a:r>
              <a:rPr lang="tr-TR" b="1" dirty="0">
                <a:latin typeface="Times New Roman" panose="02020603050405020304" pitchFamily="18" charset="0"/>
                <a:cs typeface="Times New Roman" panose="02020603050405020304" pitchFamily="18" charset="0"/>
              </a:rPr>
              <a:t>Sosyal Hizmetlerin Temel Bilgi Süreci ve Değerlendirmenin Önemi</a:t>
            </a:r>
          </a:p>
          <a:p>
            <a:pPr marL="0" indent="0" algn="just">
              <a:buNone/>
            </a:pP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Sosyal hizmet sağlayıcıları genellikle 5 temel adımı içermektedir. </a:t>
            </a:r>
          </a:p>
          <a:p>
            <a:pPr marL="0" indent="0" algn="just">
              <a:buNone/>
            </a:pPr>
            <a:r>
              <a:rPr lang="tr-TR" b="1" dirty="0">
                <a:latin typeface="Times New Roman" panose="02020603050405020304" pitchFamily="18" charset="0"/>
                <a:cs typeface="Times New Roman" panose="02020603050405020304" pitchFamily="18" charset="0"/>
              </a:rPr>
              <a:t>Birincisi, </a:t>
            </a:r>
            <a:r>
              <a:rPr lang="tr-TR" dirty="0">
                <a:latin typeface="Times New Roman" panose="02020603050405020304" pitchFamily="18" charset="0"/>
                <a:cs typeface="Times New Roman" panose="02020603050405020304" pitchFamily="18" charset="0"/>
              </a:rPr>
              <a:t>sorunun ve durumun detaylandırılarak anlaşılmasıdır. Bir diğer ifadeyle, sorunlu durumunun bir değerlendirmesinin yapılmasıdır. </a:t>
            </a:r>
          </a:p>
          <a:p>
            <a:pPr marL="0" indent="0" algn="just">
              <a:buNone/>
            </a:pPr>
            <a:r>
              <a:rPr lang="tr-TR" b="1" dirty="0">
                <a:latin typeface="Times New Roman" panose="02020603050405020304" pitchFamily="18" charset="0"/>
                <a:cs typeface="Times New Roman" panose="02020603050405020304" pitchFamily="18" charset="0"/>
              </a:rPr>
              <a:t>İkincisi, </a:t>
            </a:r>
            <a:r>
              <a:rPr lang="tr-TR" dirty="0">
                <a:latin typeface="Times New Roman" panose="02020603050405020304" pitchFamily="18" charset="0"/>
                <a:cs typeface="Times New Roman" panose="02020603050405020304" pitchFamily="18" charset="0"/>
              </a:rPr>
              <a:t>hedeflerin dikkatlice seçildiği ve açıkça belirtildiği belirli bir eylem planının geliştirilmiş olmasıdır. </a:t>
            </a:r>
          </a:p>
          <a:p>
            <a:pPr marL="0" indent="0" algn="just">
              <a:buNone/>
            </a:pPr>
            <a:r>
              <a:rPr lang="tr-TR" b="1" dirty="0">
                <a:latin typeface="Times New Roman" panose="02020603050405020304" pitchFamily="18" charset="0"/>
                <a:cs typeface="Times New Roman" panose="02020603050405020304" pitchFamily="18" charset="0"/>
              </a:rPr>
              <a:t>Üçüncüsü, </a:t>
            </a:r>
            <a:r>
              <a:rPr lang="tr-TR" dirty="0">
                <a:latin typeface="Times New Roman" panose="02020603050405020304" pitchFamily="18" charset="0"/>
                <a:cs typeface="Times New Roman" panose="02020603050405020304" pitchFamily="18" charset="0"/>
              </a:rPr>
              <a:t>sürecin icraat aşaması olan, eylem planının hayata geçirilmesi veya gerçek müdahalenin yapılmasıdır. Bu aşama, bir bireye danışmanlık vermeyi veya büyük bir topluluğa veya organizasyona onun müracaatçılarının ihtiyaçlarını daha iyi gerçekleştirmeleri için politika değişimini sağlamayı da gerektirmektedir. </a:t>
            </a:r>
          </a:p>
          <a:p>
            <a:pPr marL="0" indent="0" algn="just">
              <a:buNone/>
            </a:pPr>
            <a:r>
              <a:rPr lang="tr-TR" b="1" dirty="0">
                <a:latin typeface="Times New Roman" panose="02020603050405020304" pitchFamily="18" charset="0"/>
                <a:cs typeface="Times New Roman" panose="02020603050405020304" pitchFamily="18" charset="0"/>
              </a:rPr>
              <a:t>Dördüncüsü, </a:t>
            </a:r>
            <a:r>
              <a:rPr lang="tr-TR" dirty="0">
                <a:latin typeface="Times New Roman" panose="02020603050405020304" pitchFamily="18" charset="0"/>
                <a:cs typeface="Times New Roman" panose="02020603050405020304" pitchFamily="18" charset="0"/>
              </a:rPr>
              <a:t>sorunun çözümüne doğru ilerlemenin tespiti için değerlendirmenin tespitidir. Müracaatçı ile belirlenmiş olan hedeflere ne miktarda ulaşıldığı anlaşılmalıdır. </a:t>
            </a:r>
          </a:p>
          <a:p>
            <a:pPr marL="0" indent="0" algn="just">
              <a:buNone/>
            </a:pPr>
            <a:r>
              <a:rPr lang="tr-TR" b="1" dirty="0">
                <a:latin typeface="Times New Roman" panose="02020603050405020304" pitchFamily="18" charset="0"/>
                <a:cs typeface="Times New Roman" panose="02020603050405020304" pitchFamily="18" charset="0"/>
              </a:rPr>
              <a:t>Beşinci, </a:t>
            </a:r>
            <a:r>
              <a:rPr lang="tr-TR" dirty="0">
                <a:latin typeface="Times New Roman" panose="02020603050405020304" pitchFamily="18" charset="0"/>
                <a:cs typeface="Times New Roman" panose="02020603050405020304" pitchFamily="18" charset="0"/>
              </a:rPr>
              <a:t>sosyal hizmet müdahalesinin sonlandırılma aşamasıdır. Bu aşama, sürecin sonlanmasını ve nelerin başarıldığının özetlenmesini içermektedir. Sosyal hizmet sürecini tam olarak değerlendirmek ciddi önemli bir adım olarak görülmektedir. Sorun veya durum hakkında bilginin toplanması, analiz edilmesi ve yorumlanması gerekmektedir.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4578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892F93FB-21D8-439B-B5D8-F63F04D08213}"/>
              </a:ext>
            </a:extLst>
          </p:cNvPr>
          <p:cNvGraphicFramePr>
            <a:graphicFrameLocks noGrp="1"/>
          </p:cNvGraphicFramePr>
          <p:nvPr>
            <p:ph idx="1"/>
            <p:extLst>
              <p:ext uri="{D42A27DB-BD31-4B8C-83A1-F6EECF244321}">
                <p14:modId xmlns:p14="http://schemas.microsoft.com/office/powerpoint/2010/main" val="4196067353"/>
              </p:ext>
            </p:extLst>
          </p:nvPr>
        </p:nvGraphicFramePr>
        <p:xfrm>
          <a:off x="511029" y="568325"/>
          <a:ext cx="8910061" cy="5437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622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A5226C1-13BD-4613-B46A-72F083993E7D}"/>
              </a:ext>
            </a:extLst>
          </p:cNvPr>
          <p:cNvSpPr>
            <a:spLocks noGrp="1"/>
          </p:cNvSpPr>
          <p:nvPr>
            <p:ph idx="1"/>
          </p:nvPr>
        </p:nvSpPr>
        <p:spPr>
          <a:xfrm>
            <a:off x="253162" y="789709"/>
            <a:ext cx="8558330" cy="5043054"/>
          </a:xfrm>
        </p:spPr>
        <p:txBody>
          <a:bodyPr/>
          <a:lstStyle/>
          <a:p>
            <a:endParaRPr lang="tr-TR" dirty="0"/>
          </a:p>
          <a:p>
            <a:pPr marL="0" indent="0" algn="ctr">
              <a:buNone/>
            </a:pPr>
            <a:r>
              <a:rPr lang="tr-TR" b="1" i="1" dirty="0"/>
              <a:t>GÜÇLER YAKLAŞIMI</a:t>
            </a:r>
          </a:p>
          <a:p>
            <a:pPr marL="0" indent="0" algn="ctr">
              <a:buNone/>
            </a:pPr>
            <a:endParaRPr lang="tr-TR" b="1" i="1" dirty="0"/>
          </a:p>
          <a:p>
            <a:pPr marL="0" indent="0" algn="ctr">
              <a:buNone/>
            </a:pPr>
            <a:endParaRPr lang="tr-TR" b="1" i="1" dirty="0"/>
          </a:p>
          <a:p>
            <a:pPr marL="0" indent="0" algn="ctr">
              <a:buNone/>
            </a:pPr>
            <a:endParaRPr lang="tr-TR" b="1" i="1" dirty="0"/>
          </a:p>
          <a:p>
            <a:pPr marL="0" indent="0" algn="ctr">
              <a:buNone/>
            </a:pPr>
            <a:endParaRPr lang="tr-TR" b="1" i="1" dirty="0"/>
          </a:p>
          <a:p>
            <a:pPr marL="0" indent="0" algn="ctr">
              <a:buNone/>
            </a:pPr>
            <a:endParaRPr lang="tr-TR" b="1" i="1" dirty="0"/>
          </a:p>
          <a:p>
            <a:pPr marL="0" indent="0" algn="ctr">
              <a:buNone/>
            </a:pPr>
            <a:endParaRPr lang="tr-TR" b="1" i="1" dirty="0"/>
          </a:p>
          <a:p>
            <a:pPr algn="just"/>
            <a:r>
              <a:rPr lang="tr-TR" dirty="0">
                <a:latin typeface="Times New Roman" panose="02020603050405020304" pitchFamily="18" charset="0"/>
                <a:cs typeface="Times New Roman" panose="02020603050405020304" pitchFamily="18" charset="0"/>
              </a:rPr>
              <a:t>Dezavantajlı gruplara yönelik sosyal hizmetlerin başından sonuna kadar vazgeçilmez olarak görülmesi gereken en önemli anlayış güçlendirme yaklaşımıdır. </a:t>
            </a:r>
          </a:p>
          <a:p>
            <a:pPr algn="just"/>
            <a:r>
              <a:rPr lang="tr-TR" b="1" i="1" u="sng" dirty="0">
                <a:latin typeface="Times New Roman" panose="02020603050405020304" pitchFamily="18" charset="0"/>
                <a:cs typeface="Times New Roman" panose="02020603050405020304" pitchFamily="18" charset="0"/>
              </a:rPr>
              <a:t>Güçlendirme,</a:t>
            </a:r>
            <a:r>
              <a:rPr lang="tr-TR" dirty="0">
                <a:latin typeface="Times New Roman" panose="02020603050405020304" pitchFamily="18" charset="0"/>
                <a:cs typeface="Times New Roman" panose="02020603050405020304" pitchFamily="18" charset="0"/>
              </a:rPr>
              <a:t> bireylerin kendi yaşam imkanlarını, fırsatlarını ve sahip olduklarını fark etmeleri ve geliştirebilmelerine yol açan eyleme geçebilmeleri için kişisel, kişilerarası veya siyasi güçlerinin artırılması sürecidir. </a:t>
            </a:r>
          </a:p>
          <a:p>
            <a:pPr marL="0" indent="0" algn="ctr">
              <a:buNone/>
            </a:pPr>
            <a:endParaRPr lang="tr-TR" b="1" i="1" dirty="0"/>
          </a:p>
          <a:p>
            <a:pPr marL="0" indent="0" algn="ctr">
              <a:buNone/>
            </a:pPr>
            <a:endParaRPr lang="tr-TR" b="1" i="1" dirty="0"/>
          </a:p>
          <a:p>
            <a:endParaRPr lang="tr-TR" dirty="0"/>
          </a:p>
        </p:txBody>
      </p:sp>
      <p:pic>
        <p:nvPicPr>
          <p:cNvPr id="4" name="Resim 3">
            <a:extLst>
              <a:ext uri="{FF2B5EF4-FFF2-40B4-BE49-F238E27FC236}">
                <a16:creationId xmlns:a16="http://schemas.microsoft.com/office/drawing/2014/main" id="{4ADF3AB1-3730-4ACC-AFA3-2F78414E0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157" y="1790700"/>
            <a:ext cx="2790825" cy="1638300"/>
          </a:xfrm>
          <a:prstGeom prst="rect">
            <a:avLst/>
          </a:prstGeom>
        </p:spPr>
      </p:pic>
      <p:pic>
        <p:nvPicPr>
          <p:cNvPr id="6" name="Resim 5">
            <a:extLst>
              <a:ext uri="{FF2B5EF4-FFF2-40B4-BE49-F238E27FC236}">
                <a16:creationId xmlns:a16="http://schemas.microsoft.com/office/drawing/2014/main" id="{DC352CE3-4E5E-4C6C-A199-EB85C64900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790700"/>
            <a:ext cx="2664836" cy="1638300"/>
          </a:xfrm>
          <a:prstGeom prst="rect">
            <a:avLst/>
          </a:prstGeom>
        </p:spPr>
      </p:pic>
    </p:spTree>
    <p:extLst>
      <p:ext uri="{BB962C8B-B14F-4D97-AF65-F5344CB8AC3E}">
        <p14:creationId xmlns:p14="http://schemas.microsoft.com/office/powerpoint/2010/main" val="820953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A20E21-F5CB-4491-8231-0341CD56CFD8}"/>
              </a:ext>
            </a:extLst>
          </p:cNvPr>
          <p:cNvSpPr>
            <a:spLocks noGrp="1"/>
          </p:cNvSpPr>
          <p:nvPr>
            <p:ph idx="1"/>
          </p:nvPr>
        </p:nvSpPr>
        <p:spPr>
          <a:xfrm>
            <a:off x="273942" y="433044"/>
            <a:ext cx="9022457" cy="5090590"/>
          </a:xfrm>
        </p:spPr>
        <p:txBody>
          <a:bodyPr>
            <a:normAutofit/>
          </a:bodyPr>
          <a:lstStyle/>
          <a:p>
            <a:endParaRPr lang="tr-TR" dirty="0"/>
          </a:p>
          <a:p>
            <a:pPr algn="just"/>
            <a:r>
              <a:rPr lang="tr-TR" dirty="0">
                <a:latin typeface="Times New Roman" panose="02020603050405020304" pitchFamily="18" charset="0"/>
                <a:cs typeface="Times New Roman" panose="02020603050405020304" pitchFamily="18" charset="0"/>
              </a:rPr>
              <a:t>Güçlendirme yaklaşımı, hem pratikte hem de düşünce yöntemlerinin sağlanmasında uygulama esnasında önemli bir perspektif olmaktadır. Değerlendirme ve insan davranışını anlamayı sorgulama süreci boyunca, insanı güçlendirmek amacıyla güçlü ve olumlu yanlarını öne çıkarıp iyileştirmek ve buna vurgu yapıp gelişimini sağlamaya çalışmak ileri seviyede öneme sahiptir. Güçlendirme, gücü ve bireyler, gruplar, aileler ve toplulukların kendi gelecekleri ve kararları üzerindeki kontrollerini artırmayı hedefler. </a:t>
            </a:r>
          </a:p>
          <a:p>
            <a:pPr algn="just"/>
            <a:r>
              <a:rPr lang="tr-TR" dirty="0">
                <a:latin typeface="Times New Roman" panose="02020603050405020304" pitchFamily="18" charset="0"/>
                <a:cs typeface="Times New Roman" panose="02020603050405020304" pitchFamily="18" charset="0"/>
              </a:rPr>
              <a:t>Toplum içinde bazı gruplar, ayrımcılıktan, baskıdan ve damgalanmadan dolayı sıkıntılar ve sorunlar yaşamaktadırlar. Sosyal hizmetlerin en önemli görevi, genelde özel gereksinimli bireylerin ve özelde ise dezavantajlı grupların üyelerini güçlendirmektir. </a:t>
            </a:r>
          </a:p>
          <a:p>
            <a:pPr algn="just"/>
            <a:endParaRPr lang="tr-TR" dirty="0">
              <a:latin typeface="Times New Roman" panose="02020603050405020304" pitchFamily="18" charset="0"/>
              <a:cs typeface="Times New Roman" panose="02020603050405020304" pitchFamily="18" charset="0"/>
            </a:endParaRPr>
          </a:p>
        </p:txBody>
      </p:sp>
      <p:pic>
        <p:nvPicPr>
          <p:cNvPr id="4" name="Resim 3">
            <a:extLst>
              <a:ext uri="{FF2B5EF4-FFF2-40B4-BE49-F238E27FC236}">
                <a16:creationId xmlns:a16="http://schemas.microsoft.com/office/drawing/2014/main" id="{1605DDBA-88D5-4934-9DD3-BD17971135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7036" y="4018684"/>
            <a:ext cx="3038475" cy="1504950"/>
          </a:xfrm>
          <a:prstGeom prst="rect">
            <a:avLst/>
          </a:prstGeom>
        </p:spPr>
      </p:pic>
      <p:pic>
        <p:nvPicPr>
          <p:cNvPr id="6" name="Resim 5">
            <a:extLst>
              <a:ext uri="{FF2B5EF4-FFF2-40B4-BE49-F238E27FC236}">
                <a16:creationId xmlns:a16="http://schemas.microsoft.com/office/drawing/2014/main" id="{1D250654-9DC3-4C8A-AEE4-75534AC0B7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5171" y="4018684"/>
            <a:ext cx="2466975" cy="1504950"/>
          </a:xfrm>
          <a:prstGeom prst="rect">
            <a:avLst/>
          </a:prstGeom>
        </p:spPr>
      </p:pic>
    </p:spTree>
    <p:extLst>
      <p:ext uri="{BB962C8B-B14F-4D97-AF65-F5344CB8AC3E}">
        <p14:creationId xmlns:p14="http://schemas.microsoft.com/office/powerpoint/2010/main" val="3072184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C724E4-0C80-4966-B80C-C186F94CD092}"/>
              </a:ext>
            </a:extLst>
          </p:cNvPr>
          <p:cNvSpPr>
            <a:spLocks noGrp="1"/>
          </p:cNvSpPr>
          <p:nvPr>
            <p:ph idx="1"/>
          </p:nvPr>
        </p:nvSpPr>
        <p:spPr>
          <a:xfrm>
            <a:off x="436417" y="0"/>
            <a:ext cx="7481455" cy="6858000"/>
          </a:xfrm>
        </p:spPr>
        <p:txBody>
          <a:bodyPr>
            <a:normAutofit fontScale="92500" lnSpcReduction="10000"/>
          </a:bodyPr>
          <a:lstStyle/>
          <a:p>
            <a:pPr algn="just"/>
            <a:r>
              <a:rPr lang="tr-TR" b="1" i="1" u="sng" dirty="0">
                <a:latin typeface="Times New Roman" panose="02020603050405020304" pitchFamily="18" charset="0"/>
                <a:cs typeface="Times New Roman" panose="02020603050405020304" pitchFamily="18" charset="0"/>
              </a:rPr>
              <a:t>Güçler yaklaşımında aşağıdaki 6 temel ilke benimsenir; </a:t>
            </a:r>
          </a:p>
          <a:p>
            <a:pPr marL="0" indent="0" algn="just">
              <a:buNone/>
            </a:pPr>
            <a:endParaRPr lang="tr-TR" i="1" u="sng"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Her birey, grup ve topluluğun kendine özgü olan güçleri söz konusudur.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Dezavantajlı grupların düzelmek için kendilerinde fırsat ve güç olduğunu hissetmesi ve sosyal </a:t>
            </a:r>
            <a:r>
              <a:rPr lang="tr-TR">
                <a:latin typeface="Times New Roman" panose="02020603050405020304" pitchFamily="18" charset="0"/>
                <a:cs typeface="Times New Roman" panose="02020603050405020304" pitchFamily="18" charset="0"/>
              </a:rPr>
              <a:t>hizmet sağlayıcılarının </a:t>
            </a:r>
            <a:r>
              <a:rPr lang="tr-TR" dirty="0">
                <a:latin typeface="Times New Roman" panose="02020603050405020304" pitchFamily="18" charset="0"/>
                <a:cs typeface="Times New Roman" panose="02020603050405020304" pitchFamily="18" charset="0"/>
              </a:rPr>
              <a:t>bunun bilincinde olması gerekir.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Ulaşılan sıkıntılar aslında kaynak olarak değerlendirilir ve değişim ve iyileşme için birer fırsat olarak görülürler. Yani öğrenilmiş güçlülük ile ben yaparım anlayışı kazandırılabilir.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Dezavantajlı gruplar ile empati yapılarak onların görüş, düşünce ve güçlü yanları zorlanarak daha üst sınırlara çıkmaları sağlanmış olur.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Dezavantajlı gruplar ile sosyal hizmet sağlayıcıları işbirliği içinde sorunları çözmeye çalışmalıdır. Sosyal hizmet sağlayıcıları müracaatçılar ile empati yaparak işbirliğini başarılı kılmaya gayret göstermelidir.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Dezavantajlı gruplar ne kadar zayıf ve yetersiz olursa olsun, mutlaka her halde ondan güçlü yanların alınarak yola çıkılması mümkündür. İhtimaller zayıf gibi görünse de her çevre kaynak ile doludur. </a:t>
            </a:r>
          </a:p>
        </p:txBody>
      </p:sp>
    </p:spTree>
    <p:extLst>
      <p:ext uri="{BB962C8B-B14F-4D97-AF65-F5344CB8AC3E}">
        <p14:creationId xmlns:p14="http://schemas.microsoft.com/office/powerpoint/2010/main" val="34126020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2586</Words>
  <Application>Microsoft Office PowerPoint</Application>
  <PresentationFormat>Geniş ekran</PresentationFormat>
  <Paragraphs>120</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Times New Roman</vt:lpstr>
      <vt:lpstr>Trebuchet MS</vt:lpstr>
      <vt:lpstr>Wingdings 3</vt:lpstr>
      <vt:lpstr>Yüzeyler</vt:lpstr>
      <vt:lpstr>Dezavantajlı Gruplar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SORUNLAR VE SOSYAL HİZMET </dc:title>
  <dc:creator>Elif GÜRHAN DURAN</dc:creator>
  <cp:lastModifiedBy>Elif GÜRHAN DURAN</cp:lastModifiedBy>
  <cp:revision>52</cp:revision>
  <dcterms:created xsi:type="dcterms:W3CDTF">2020-10-11T11:35:12Z</dcterms:created>
  <dcterms:modified xsi:type="dcterms:W3CDTF">2023-10-25T14:42:57Z</dcterms:modified>
</cp:coreProperties>
</file>