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4"/>
  </p:notesMasterIdLst>
  <p:handoutMasterIdLst>
    <p:handoutMasterId r:id="rId35"/>
  </p:handoutMasterIdLst>
  <p:sldIdLst>
    <p:sldId id="325" r:id="rId5"/>
    <p:sldId id="290" r:id="rId6"/>
    <p:sldId id="292" r:id="rId7"/>
    <p:sldId id="328" r:id="rId8"/>
    <p:sldId id="294" r:id="rId9"/>
    <p:sldId id="329" r:id="rId10"/>
    <p:sldId id="330" r:id="rId11"/>
    <p:sldId id="331" r:id="rId12"/>
    <p:sldId id="332" r:id="rId13"/>
    <p:sldId id="333" r:id="rId14"/>
    <p:sldId id="334" r:id="rId15"/>
    <p:sldId id="335" r:id="rId16"/>
    <p:sldId id="336" r:id="rId17"/>
    <p:sldId id="338" r:id="rId18"/>
    <p:sldId id="337" r:id="rId19"/>
    <p:sldId id="341" r:id="rId20"/>
    <p:sldId id="339" r:id="rId21"/>
    <p:sldId id="340" r:id="rId22"/>
    <p:sldId id="342" r:id="rId23"/>
    <p:sldId id="344" r:id="rId24"/>
    <p:sldId id="343" r:id="rId25"/>
    <p:sldId id="345" r:id="rId26"/>
    <p:sldId id="346" r:id="rId27"/>
    <p:sldId id="348" r:id="rId28"/>
    <p:sldId id="349" r:id="rId29"/>
    <p:sldId id="350" r:id="rId30"/>
    <p:sldId id="351" r:id="rId31"/>
    <p:sldId id="352" r:id="rId32"/>
    <p:sldId id="353"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CC0000"/>
    <a:srgbClr val="FFCC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74228" autoAdjust="0"/>
  </p:normalViewPr>
  <p:slideViewPr>
    <p:cSldViewPr>
      <p:cViewPr>
        <p:scale>
          <a:sx n="59" d="100"/>
          <a:sy n="59" d="100"/>
        </p:scale>
        <p:origin x="-16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06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EC2D640-957F-4A42-8686-3EEEB47E8C49}" type="slidenum">
              <a:rPr lang="en-US"/>
              <a:pPr>
                <a:defRPr/>
              </a:pPr>
              <a:t>‹#›</a:t>
            </a:fld>
            <a:endParaRPr lang="en-US" dirty="0"/>
          </a:p>
        </p:txBody>
      </p:sp>
    </p:spTree>
    <p:extLst>
      <p:ext uri="{BB962C8B-B14F-4D97-AF65-F5344CB8AC3E}">
        <p14:creationId xmlns:p14="http://schemas.microsoft.com/office/powerpoint/2010/main" val="17645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CE85B7E-2679-45B6-B9D5-4E2603FF89A0}" type="slidenum">
              <a:rPr lang="en-US"/>
              <a:pPr>
                <a:defRPr/>
              </a:pPr>
              <a:t>‹#›</a:t>
            </a:fld>
            <a:endParaRPr lang="en-US" dirty="0"/>
          </a:p>
        </p:txBody>
      </p:sp>
    </p:spTree>
    <p:extLst>
      <p:ext uri="{BB962C8B-B14F-4D97-AF65-F5344CB8AC3E}">
        <p14:creationId xmlns:p14="http://schemas.microsoft.com/office/powerpoint/2010/main" val="270676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4BB2F4-0EA5-4A3A-8C18-693B24F3AFE4}" type="slidenum">
              <a:rPr lang="en-US" altLang="en-US" sz="1200" smtClean="0"/>
              <a:pPr/>
              <a:t>2</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11</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7280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12</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0780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13</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0636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14</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455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15</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For example, the unexpected decrease in the Fed’s discount rate (to 0.50 percent) on December 16, 2008, resulted in a 359.61 point increase in the Dow Jones Industrial Average, one of the largest one-day point gains in the history of the Dow and one of a handful of up days during the height of the financial crisis. </a:t>
            </a:r>
            <a:endParaRPr lang="en-US" altLang="en-US" dirty="0">
              <a:latin typeface="+mn-lt"/>
            </a:endParaRPr>
          </a:p>
        </p:txBody>
      </p:sp>
    </p:spTree>
    <p:extLst>
      <p:ext uri="{BB962C8B-B14F-4D97-AF65-F5344CB8AC3E}">
        <p14:creationId xmlns:p14="http://schemas.microsoft.com/office/powerpoint/2010/main" val="90137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16</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Figure 4–4 shows the correlation in four major U.S. interest rates (discount rate, prime rate [the rate banks charge to large corporations for short-term loans], three-month CD rate, and three-month T-bill rate) from January 1999 through August 2022. </a:t>
            </a:r>
            <a:endParaRPr lang="en-US" altLang="en-US" dirty="0">
              <a:latin typeface="+mn-lt"/>
            </a:endParaRPr>
          </a:p>
        </p:txBody>
      </p:sp>
    </p:spTree>
    <p:extLst>
      <p:ext uri="{BB962C8B-B14F-4D97-AF65-F5344CB8AC3E}">
        <p14:creationId xmlns:p14="http://schemas.microsoft.com/office/powerpoint/2010/main" val="254323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17</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4114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18</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31883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19</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7684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20</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Federal Reserve takes steps to influence monetary conditions—the money supply, credit availability, interest rates, and ultimately security prices—so it can promote price stability (low inflation) and other macroeconomic objectives. </a:t>
            </a:r>
            <a:endParaRPr lang="en-US" altLang="en-US" dirty="0">
              <a:latin typeface="+mn-lt"/>
            </a:endParaRPr>
          </a:p>
        </p:txBody>
      </p:sp>
    </p:spTree>
    <p:extLst>
      <p:ext uri="{BB962C8B-B14F-4D97-AF65-F5344CB8AC3E}">
        <p14:creationId xmlns:p14="http://schemas.microsoft.com/office/powerpoint/2010/main" val="185191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44FA78-2688-4169-9F01-7314F90C6020}" type="slidenum">
              <a:rPr lang="en-US" altLang="en-US" sz="1200" smtClean="0"/>
              <a:pPr/>
              <a:t>3</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In terms of total assets, the three largest Federal Reserve Banks are the New York, San Francisco, and Richmond banks. </a:t>
            </a:r>
            <a:endParaRPr lang="en-US" altLang="en-US"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21</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64525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22</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6567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23</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Table 4–8 shows how the Federal Reserve has varied between its use of the money supply and interest rates as the target variable used to control economic activity in the United States. </a:t>
            </a:r>
            <a:endParaRPr lang="en-US" altLang="en-US" dirty="0">
              <a:latin typeface="+mn-lt"/>
            </a:endParaRPr>
          </a:p>
          <a:p>
            <a:endParaRPr lang="en-US" altLang="en-US" dirty="0"/>
          </a:p>
        </p:txBody>
      </p:sp>
    </p:spTree>
    <p:extLst>
      <p:ext uri="{BB962C8B-B14F-4D97-AF65-F5344CB8AC3E}">
        <p14:creationId xmlns:p14="http://schemas.microsoft.com/office/powerpoint/2010/main" val="339012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24</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Panel a of Figure 4–7 illustrates the targeting of money supply, while Panel b of Figure 4–7 shows the targeting of interest rates. </a:t>
            </a:r>
            <a:endParaRPr lang="en-US" altLang="en-US" dirty="0">
              <a:latin typeface="+mn-lt"/>
            </a:endParaRPr>
          </a:p>
        </p:txBody>
      </p:sp>
    </p:spTree>
    <p:extLst>
      <p:ext uri="{BB962C8B-B14F-4D97-AF65-F5344CB8AC3E}">
        <p14:creationId xmlns:p14="http://schemas.microsoft.com/office/powerpoint/2010/main" val="108048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25</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Although the Fed does not follow the Taylor rule unequivocally in conducting monetary policy, the rule closely describes how monetary policy actually has been conducted since 1993. </a:t>
            </a:r>
            <a:endParaRPr lang="en-US" altLang="en-US" dirty="0">
              <a:latin typeface="+mn-lt"/>
            </a:endParaRPr>
          </a:p>
        </p:txBody>
      </p:sp>
    </p:spTree>
    <p:extLst>
      <p:ext uri="{BB962C8B-B14F-4D97-AF65-F5344CB8AC3E}">
        <p14:creationId xmlns:p14="http://schemas.microsoft.com/office/powerpoint/2010/main" val="1516189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26</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04441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27</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At the heart of the efforts were 11 countries, which accounted for the bulk of the rescue programs: Australia, Canada, France, Germany, Italy, Japan, the Netherlands, Spain, Switzerland, the United Kingdom, and the United States. </a:t>
            </a:r>
            <a:endParaRPr lang="en-US" altLang="en-US" dirty="0">
              <a:latin typeface="+mn-lt"/>
            </a:endParaRPr>
          </a:p>
        </p:txBody>
      </p:sp>
    </p:spTree>
    <p:extLst>
      <p:ext uri="{BB962C8B-B14F-4D97-AF65-F5344CB8AC3E}">
        <p14:creationId xmlns:p14="http://schemas.microsoft.com/office/powerpoint/2010/main" val="83071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28</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17810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29</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1917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44FA78-2688-4169-9F01-7314F90C6020}" type="slidenum">
              <a:rPr lang="en-US" altLang="en-US" sz="1200" smtClean="0"/>
              <a:pPr/>
              <a:t>4</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3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5</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6</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4942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7</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537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8</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Federal Reserve’s balance sheet has expanded and contracted over time.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During the 2007–2008 financial crisis and subsequent recession, total assets increased significantly from $951 billion in 2007 to $4.5 trillion in 2016, representing 377 percent growth.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Then, reflecting the FOMC’s balance sheet normalization program that took place between October 2017 and August 2019, total assets declined to $3.7 trillion in August 2019.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Beginning in September 2019, total assets started to increase. </a:t>
            </a:r>
          </a:p>
          <a:p>
            <a:pPr marL="171450" indent="-171450">
              <a:buFont typeface="Arial" panose="020B0604020202020204" pitchFamily="34" charset="0"/>
              <a:buChar char="•"/>
            </a:pPr>
            <a:r>
              <a:rPr lang="en-US" altLang="en-US" sz="1200" b="0" i="0" u="none" strike="noStrike" kern="1200" baseline="0" dirty="0">
                <a:solidFill>
                  <a:schemeClr val="tx1"/>
                </a:solidFill>
                <a:latin typeface="+mn-lt"/>
                <a:ea typeface="+mn-ea"/>
                <a:cs typeface="+mn-cs"/>
              </a:rPr>
              <a:t>By the end of 2021 Federal reserve’s total assets reached 8.91 trillion, more than double the level in late 2019.</a:t>
            </a:r>
            <a:endParaRPr lang="en-US" altLang="en-US" dirty="0">
              <a:latin typeface="+mn-lt"/>
            </a:endParaRPr>
          </a:p>
        </p:txBody>
      </p:sp>
    </p:spTree>
    <p:extLst>
      <p:ext uri="{BB962C8B-B14F-4D97-AF65-F5344CB8AC3E}">
        <p14:creationId xmlns:p14="http://schemas.microsoft.com/office/powerpoint/2010/main" val="284829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9</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1468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10</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52458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Text Box 48"/>
          <p:cNvSpPr txBox="1">
            <a:spLocks noChangeArrowheads="1"/>
          </p:cNvSpPr>
          <p:nvPr userDrawn="1"/>
        </p:nvSpPr>
        <p:spPr bwMode="auto">
          <a:xfrm>
            <a:off x="8911915" y="6627912"/>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000" b="1" i="1" dirty="0">
                <a:latin typeface="Book Antiqua" pitchFamily="18" charset="0"/>
              </a:rPr>
              <a:t>.</a:t>
            </a:r>
          </a:p>
        </p:txBody>
      </p:sp>
      <p:sp>
        <p:nvSpPr>
          <p:cNvPr id="40" name="Rectangle 5">
            <a:extLst>
              <a:ext uri="{FF2B5EF4-FFF2-40B4-BE49-F238E27FC236}">
                <a16:creationId xmlns:a16="http://schemas.microsoft.com/office/drawing/2014/main" xmlns="" id="{652DFBF1-0110-4C9B-A6F7-13932B6E04AF}"/>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2/14/2025</a:t>
            </a:fld>
            <a:endParaRPr lang="en-US" altLang="en-US" dirty="0"/>
          </a:p>
        </p:txBody>
      </p:sp>
      <p:sp>
        <p:nvSpPr>
          <p:cNvPr id="41" name="Line 2">
            <a:extLst>
              <a:ext uri="{FF2B5EF4-FFF2-40B4-BE49-F238E27FC236}">
                <a16:creationId xmlns:a16="http://schemas.microsoft.com/office/drawing/2014/main" xmlns="" id="{EAEC5E8F-1FD4-449E-94BB-2EBD9F4A2460}"/>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2" name="Group 8">
            <a:extLst>
              <a:ext uri="{FF2B5EF4-FFF2-40B4-BE49-F238E27FC236}">
                <a16:creationId xmlns:a16="http://schemas.microsoft.com/office/drawing/2014/main" xmlns="" id="{3A1EBC96-8444-485E-806E-52F6333A459E}"/>
              </a:ext>
            </a:extLst>
          </p:cNvPr>
          <p:cNvGrpSpPr>
            <a:grpSpLocks/>
          </p:cNvGrpSpPr>
          <p:nvPr userDrawn="1"/>
        </p:nvGrpSpPr>
        <p:grpSpPr bwMode="auto">
          <a:xfrm rot="16200000">
            <a:off x="6595105" y="186698"/>
            <a:ext cx="1287785" cy="2133599"/>
            <a:chOff x="4704" y="1885"/>
            <a:chExt cx="843" cy="1379"/>
          </a:xfrm>
        </p:grpSpPr>
        <p:sp>
          <p:nvSpPr>
            <p:cNvPr id="43" name="Oval 9">
              <a:extLst>
                <a:ext uri="{FF2B5EF4-FFF2-40B4-BE49-F238E27FC236}">
                  <a16:creationId xmlns:a16="http://schemas.microsoft.com/office/drawing/2014/main" xmlns="" id="{39F21F45-2909-44FB-936A-475003A06EBE}"/>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0">
              <a:extLst>
                <a:ext uri="{FF2B5EF4-FFF2-40B4-BE49-F238E27FC236}">
                  <a16:creationId xmlns:a16="http://schemas.microsoft.com/office/drawing/2014/main" xmlns="" id="{D60FD6ED-E898-4CEF-9B76-F5012B7D91C7}"/>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1">
              <a:extLst>
                <a:ext uri="{FF2B5EF4-FFF2-40B4-BE49-F238E27FC236}">
                  <a16:creationId xmlns:a16="http://schemas.microsoft.com/office/drawing/2014/main" xmlns="" id="{4900B922-4E07-4A11-A17D-83D3E75473A0}"/>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2">
              <a:extLst>
                <a:ext uri="{FF2B5EF4-FFF2-40B4-BE49-F238E27FC236}">
                  <a16:creationId xmlns:a16="http://schemas.microsoft.com/office/drawing/2014/main" xmlns="" id="{79B3EF3C-8361-40A0-99B7-84D45896E86B}"/>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3">
              <a:extLst>
                <a:ext uri="{FF2B5EF4-FFF2-40B4-BE49-F238E27FC236}">
                  <a16:creationId xmlns:a16="http://schemas.microsoft.com/office/drawing/2014/main" xmlns="" id="{FF0C3436-26C7-40C3-8509-1C0759306F5D}"/>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4">
              <a:extLst>
                <a:ext uri="{FF2B5EF4-FFF2-40B4-BE49-F238E27FC236}">
                  <a16:creationId xmlns:a16="http://schemas.microsoft.com/office/drawing/2014/main" xmlns="" id="{F50D4A76-D35F-4D8A-9D1E-B32BD96C601F}"/>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5">
              <a:extLst>
                <a:ext uri="{FF2B5EF4-FFF2-40B4-BE49-F238E27FC236}">
                  <a16:creationId xmlns:a16="http://schemas.microsoft.com/office/drawing/2014/main" xmlns="" id="{A7238A07-2D22-4204-B72C-D5261F3C1921}"/>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6">
              <a:extLst>
                <a:ext uri="{FF2B5EF4-FFF2-40B4-BE49-F238E27FC236}">
                  <a16:creationId xmlns:a16="http://schemas.microsoft.com/office/drawing/2014/main" xmlns="" id="{B54858BF-7B04-4D10-9D44-41C22CF733D1}"/>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7">
              <a:extLst>
                <a:ext uri="{FF2B5EF4-FFF2-40B4-BE49-F238E27FC236}">
                  <a16:creationId xmlns:a16="http://schemas.microsoft.com/office/drawing/2014/main" xmlns="" id="{259B4A06-6D2B-459C-9F5E-9128E317EAC9}"/>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8">
              <a:extLst>
                <a:ext uri="{FF2B5EF4-FFF2-40B4-BE49-F238E27FC236}">
                  <a16:creationId xmlns:a16="http://schemas.microsoft.com/office/drawing/2014/main" xmlns="" id="{B423F792-F708-425D-99D6-863F46849F93}"/>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9">
              <a:extLst>
                <a:ext uri="{FF2B5EF4-FFF2-40B4-BE49-F238E27FC236}">
                  <a16:creationId xmlns:a16="http://schemas.microsoft.com/office/drawing/2014/main" xmlns="" id="{C1AF5E90-6DC5-4395-AEA6-A876AEC8480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0">
              <a:extLst>
                <a:ext uri="{FF2B5EF4-FFF2-40B4-BE49-F238E27FC236}">
                  <a16:creationId xmlns:a16="http://schemas.microsoft.com/office/drawing/2014/main" xmlns="" id="{4BD00CDF-5746-4DE5-9FD5-CA343A0F8839}"/>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1">
              <a:extLst>
                <a:ext uri="{FF2B5EF4-FFF2-40B4-BE49-F238E27FC236}">
                  <a16:creationId xmlns:a16="http://schemas.microsoft.com/office/drawing/2014/main" xmlns="" id="{378A803B-6204-4EFC-A37E-877237994A7C}"/>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2">
              <a:extLst>
                <a:ext uri="{FF2B5EF4-FFF2-40B4-BE49-F238E27FC236}">
                  <a16:creationId xmlns:a16="http://schemas.microsoft.com/office/drawing/2014/main" xmlns="" id="{0D748D37-54D0-4588-AD84-BA3158C5AC58}"/>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3">
              <a:extLst>
                <a:ext uri="{FF2B5EF4-FFF2-40B4-BE49-F238E27FC236}">
                  <a16:creationId xmlns:a16="http://schemas.microsoft.com/office/drawing/2014/main" xmlns="" id="{DD11D0D7-F6D3-428C-B01A-CB4C6BDFC033}"/>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4">
              <a:extLst>
                <a:ext uri="{FF2B5EF4-FFF2-40B4-BE49-F238E27FC236}">
                  <a16:creationId xmlns:a16="http://schemas.microsoft.com/office/drawing/2014/main" xmlns="" id="{5FA6D7F1-A8C0-403E-AAFD-67941BA0B6B0}"/>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5">
              <a:extLst>
                <a:ext uri="{FF2B5EF4-FFF2-40B4-BE49-F238E27FC236}">
                  <a16:creationId xmlns:a16="http://schemas.microsoft.com/office/drawing/2014/main" xmlns="" id="{7249890B-9428-4751-8041-A31CD3D049F3}"/>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6">
              <a:extLst>
                <a:ext uri="{FF2B5EF4-FFF2-40B4-BE49-F238E27FC236}">
                  <a16:creationId xmlns:a16="http://schemas.microsoft.com/office/drawing/2014/main" xmlns="" id="{6DA6B3CC-F99C-4A80-8263-512F9F895F7F}"/>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7">
              <a:extLst>
                <a:ext uri="{FF2B5EF4-FFF2-40B4-BE49-F238E27FC236}">
                  <a16:creationId xmlns:a16="http://schemas.microsoft.com/office/drawing/2014/main" xmlns="" id="{398BDE81-E640-4A63-9C16-941DD3328104}"/>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8">
              <a:extLst>
                <a:ext uri="{FF2B5EF4-FFF2-40B4-BE49-F238E27FC236}">
                  <a16:creationId xmlns:a16="http://schemas.microsoft.com/office/drawing/2014/main" xmlns="" id="{F9A304AA-61A1-4552-9314-56B3D76B82EE}"/>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9">
              <a:extLst>
                <a:ext uri="{FF2B5EF4-FFF2-40B4-BE49-F238E27FC236}">
                  <a16:creationId xmlns:a16="http://schemas.microsoft.com/office/drawing/2014/main" xmlns="" id="{CB04D717-DEC9-4AAF-A865-E111FD624B0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0">
              <a:extLst>
                <a:ext uri="{FF2B5EF4-FFF2-40B4-BE49-F238E27FC236}">
                  <a16:creationId xmlns:a16="http://schemas.microsoft.com/office/drawing/2014/main" xmlns="" id="{A581346C-E602-4E17-848D-83F28A7CDFD2}"/>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1">
              <a:extLst>
                <a:ext uri="{FF2B5EF4-FFF2-40B4-BE49-F238E27FC236}">
                  <a16:creationId xmlns:a16="http://schemas.microsoft.com/office/drawing/2014/main" xmlns="" id="{04FD35E1-B8E9-4C49-9D90-C77B93D8C2B4}"/>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2">
              <a:extLst>
                <a:ext uri="{FF2B5EF4-FFF2-40B4-BE49-F238E27FC236}">
                  <a16:creationId xmlns:a16="http://schemas.microsoft.com/office/drawing/2014/main" xmlns="" id="{3E5B86FB-8D86-4BDB-B486-0541BB61639F}"/>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3">
              <a:extLst>
                <a:ext uri="{FF2B5EF4-FFF2-40B4-BE49-F238E27FC236}">
                  <a16:creationId xmlns:a16="http://schemas.microsoft.com/office/drawing/2014/main" xmlns="" id="{DE8505C5-EB3E-409D-B29D-D1B15B062B98}"/>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4">
              <a:extLst>
                <a:ext uri="{FF2B5EF4-FFF2-40B4-BE49-F238E27FC236}">
                  <a16:creationId xmlns:a16="http://schemas.microsoft.com/office/drawing/2014/main" xmlns="" id="{D5F0F055-03DC-4A78-ABF7-BF8EEC11FA01}"/>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5">
              <a:extLst>
                <a:ext uri="{FF2B5EF4-FFF2-40B4-BE49-F238E27FC236}">
                  <a16:creationId xmlns:a16="http://schemas.microsoft.com/office/drawing/2014/main" xmlns="" id="{4931AF87-E943-4FEB-9177-67207EDF8E53}"/>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6">
              <a:extLst>
                <a:ext uri="{FF2B5EF4-FFF2-40B4-BE49-F238E27FC236}">
                  <a16:creationId xmlns:a16="http://schemas.microsoft.com/office/drawing/2014/main" xmlns="" id="{689870FE-D9C4-48E4-9865-1F6F8DD7984B}"/>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7">
              <a:extLst>
                <a:ext uri="{FF2B5EF4-FFF2-40B4-BE49-F238E27FC236}">
                  <a16:creationId xmlns:a16="http://schemas.microsoft.com/office/drawing/2014/main" xmlns="" id="{56CC0464-5F31-4341-B5F6-CCA2F4A0AE16}"/>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8">
              <a:extLst>
                <a:ext uri="{FF2B5EF4-FFF2-40B4-BE49-F238E27FC236}">
                  <a16:creationId xmlns:a16="http://schemas.microsoft.com/office/drawing/2014/main" xmlns="" id="{0FA32778-5ED6-4237-BABC-EF240A285F89}"/>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9">
              <a:extLst>
                <a:ext uri="{FF2B5EF4-FFF2-40B4-BE49-F238E27FC236}">
                  <a16:creationId xmlns:a16="http://schemas.microsoft.com/office/drawing/2014/main" xmlns="" id="{7F7622EE-458F-4178-8593-BBD76270F34D}"/>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4" name="Rectangle 3">
            <a:extLst>
              <a:ext uri="{FF2B5EF4-FFF2-40B4-BE49-F238E27FC236}">
                <a16:creationId xmlns:a16="http://schemas.microsoft.com/office/drawing/2014/main" xmlns="" id="{437E827F-A4AE-49D5-B871-827065E4DE73}"/>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5" name="Rectangle 4">
            <a:extLst>
              <a:ext uri="{FF2B5EF4-FFF2-40B4-BE49-F238E27FC236}">
                <a16:creationId xmlns:a16="http://schemas.microsoft.com/office/drawing/2014/main" xmlns="" id="{9DB6E31F-2DC1-4FBB-A2DD-4774B46EAAC1}"/>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6" name="Picture 75" descr="A city skyline with tall buildings&#10;&#10;Description automatically generated with low confidence">
            <a:extLst>
              <a:ext uri="{FF2B5EF4-FFF2-40B4-BE49-F238E27FC236}">
                <a16:creationId xmlns:a16="http://schemas.microsoft.com/office/drawing/2014/main" xmlns="" id="{8D361AF6-021B-4B2E-88FE-90F53E90D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7" name="Line 40">
            <a:extLst>
              <a:ext uri="{FF2B5EF4-FFF2-40B4-BE49-F238E27FC236}">
                <a16:creationId xmlns:a16="http://schemas.microsoft.com/office/drawing/2014/main" xmlns="" id="{BFE25703-BE01-40BC-9CBD-066FB64CB5BA}"/>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Rectangle 6">
            <a:extLst>
              <a:ext uri="{FF2B5EF4-FFF2-40B4-BE49-F238E27FC236}">
                <a16:creationId xmlns:a16="http://schemas.microsoft.com/office/drawing/2014/main" xmlns="" id="{DBF0034C-8F1D-4DDB-AF02-8DE35F05B62F}"/>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195478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F7850BE-A42E-4500-B2BA-DE6100B23C18}"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E91CF66-5735-4E9F-9D97-EAB8E05513D7}" type="slidenum">
              <a:rPr lang="en-US" altLang="en-US"/>
              <a:pPr>
                <a:defRPr/>
              </a:pPr>
              <a:t>‹#›</a:t>
            </a:fld>
            <a:endParaRPr lang="en-US" altLang="en-US" dirty="0"/>
          </a:p>
        </p:txBody>
      </p:sp>
    </p:spTree>
    <p:extLst>
      <p:ext uri="{BB962C8B-B14F-4D97-AF65-F5344CB8AC3E}">
        <p14:creationId xmlns:p14="http://schemas.microsoft.com/office/powerpoint/2010/main" val="400968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238DEAC-5F91-4A70-A374-427F9C6E82E1}"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CBBECE4-DAC0-47D1-BE82-0DF36A9A2D67}" type="slidenum">
              <a:rPr lang="en-US" altLang="en-US"/>
              <a:pPr>
                <a:defRPr/>
              </a:pPr>
              <a:t>‹#›</a:t>
            </a:fld>
            <a:endParaRPr lang="en-US" altLang="en-US" dirty="0"/>
          </a:p>
        </p:txBody>
      </p:sp>
    </p:spTree>
    <p:extLst>
      <p:ext uri="{BB962C8B-B14F-4D97-AF65-F5344CB8AC3E}">
        <p14:creationId xmlns:p14="http://schemas.microsoft.com/office/powerpoint/2010/main" val="369608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E7EAC19-9873-4BE0-B012-EDA00AECC28A}"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C51C244C-67F4-4DE2-AC8B-AD8FB34D9D30}" type="slidenum">
              <a:rPr lang="en-US" altLang="en-US"/>
              <a:pPr>
                <a:defRPr/>
              </a:pPr>
              <a:t>‹#›</a:t>
            </a:fld>
            <a:endParaRPr lang="en-US" altLang="en-US" dirty="0"/>
          </a:p>
        </p:txBody>
      </p:sp>
    </p:spTree>
    <p:extLst>
      <p:ext uri="{BB962C8B-B14F-4D97-AF65-F5344CB8AC3E}">
        <p14:creationId xmlns:p14="http://schemas.microsoft.com/office/powerpoint/2010/main" val="358453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225F85E-DE47-4DA9-BB7B-992DA1F2C092}"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A5D2EC4-BDB0-4CD1-8C32-01201BDA7428}" type="slidenum">
              <a:rPr lang="en-US" altLang="en-US"/>
              <a:pPr>
                <a:defRPr/>
              </a:pPr>
              <a:t>‹#›</a:t>
            </a:fld>
            <a:endParaRPr lang="en-US" altLang="en-US" dirty="0"/>
          </a:p>
        </p:txBody>
      </p:sp>
    </p:spTree>
    <p:extLst>
      <p:ext uri="{BB962C8B-B14F-4D97-AF65-F5344CB8AC3E}">
        <p14:creationId xmlns:p14="http://schemas.microsoft.com/office/powerpoint/2010/main" val="235668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AA0C8D6-A995-450A-AD97-363403324125}"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01E303E9-40E2-44F0-BF59-2CF320BA8DDA}" type="slidenum">
              <a:rPr lang="en-US" altLang="en-US"/>
              <a:pPr>
                <a:defRPr/>
              </a:pPr>
              <a:t>‹#›</a:t>
            </a:fld>
            <a:endParaRPr lang="en-US" altLang="en-US" dirty="0"/>
          </a:p>
        </p:txBody>
      </p:sp>
    </p:spTree>
    <p:extLst>
      <p:ext uri="{BB962C8B-B14F-4D97-AF65-F5344CB8AC3E}">
        <p14:creationId xmlns:p14="http://schemas.microsoft.com/office/powerpoint/2010/main" val="230315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5C276424-0A3E-4E08-B142-20C7241594FA}" type="datetime1">
              <a:rPr lang="en-US" smtClean="0"/>
              <a:t>2/14/2025</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D502C7B6-8183-4623-BA84-CFC184F4E881}" type="slidenum">
              <a:rPr lang="en-US" altLang="en-US"/>
              <a:pPr>
                <a:defRPr/>
              </a:pPr>
              <a:t>‹#›</a:t>
            </a:fld>
            <a:endParaRPr lang="en-US" altLang="en-US" dirty="0"/>
          </a:p>
        </p:txBody>
      </p:sp>
    </p:spTree>
    <p:extLst>
      <p:ext uri="{BB962C8B-B14F-4D97-AF65-F5344CB8AC3E}">
        <p14:creationId xmlns:p14="http://schemas.microsoft.com/office/powerpoint/2010/main" val="4272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C5DD4D5-B67D-47C7-AE69-D2C52797FCCC}" type="datetime1">
              <a:rPr lang="en-US" smtClean="0"/>
              <a:t>2/14/2025</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15748B91-FBA6-4FD1-8101-DD39DB686E4F}" type="slidenum">
              <a:rPr lang="en-US" altLang="en-US"/>
              <a:pPr>
                <a:defRPr/>
              </a:pPr>
              <a:t>‹#›</a:t>
            </a:fld>
            <a:endParaRPr lang="en-US" altLang="en-US" dirty="0"/>
          </a:p>
        </p:txBody>
      </p:sp>
    </p:spTree>
    <p:extLst>
      <p:ext uri="{BB962C8B-B14F-4D97-AF65-F5344CB8AC3E}">
        <p14:creationId xmlns:p14="http://schemas.microsoft.com/office/powerpoint/2010/main" val="50455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3CF1F45-ECC8-43CD-BB1B-62016763FE2D}" type="datetime1">
              <a:rPr lang="en-US" smtClean="0"/>
              <a:t>2/14/2025</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0F93D3AB-9A7E-42C8-A2E8-783F34EA56BB}" type="slidenum">
              <a:rPr lang="en-US" altLang="en-US"/>
              <a:pPr>
                <a:defRPr/>
              </a:pPr>
              <a:t>‹#›</a:t>
            </a:fld>
            <a:endParaRPr lang="en-US" altLang="en-US" dirty="0"/>
          </a:p>
        </p:txBody>
      </p:sp>
    </p:spTree>
    <p:extLst>
      <p:ext uri="{BB962C8B-B14F-4D97-AF65-F5344CB8AC3E}">
        <p14:creationId xmlns:p14="http://schemas.microsoft.com/office/powerpoint/2010/main" val="210129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81C6E14-F306-47B4-BDA3-AFE4F59E238C}"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2192A946-6CF3-49A7-B69E-65F74F24F11D}" type="slidenum">
              <a:rPr lang="en-US" altLang="en-US"/>
              <a:pPr>
                <a:defRPr/>
              </a:pPr>
              <a:t>‹#›</a:t>
            </a:fld>
            <a:endParaRPr lang="en-US" altLang="en-US" dirty="0"/>
          </a:p>
        </p:txBody>
      </p:sp>
    </p:spTree>
    <p:extLst>
      <p:ext uri="{BB962C8B-B14F-4D97-AF65-F5344CB8AC3E}">
        <p14:creationId xmlns:p14="http://schemas.microsoft.com/office/powerpoint/2010/main" val="376017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A8C3ADB-4771-4E5D-B4C9-FC0C8D1BAB9E}"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11554D2-E71B-4C57-B656-FDCB14B8464B}" type="slidenum">
              <a:rPr lang="en-US" altLang="en-US"/>
              <a:pPr>
                <a:defRPr/>
              </a:pPr>
              <a:t>‹#›</a:t>
            </a:fld>
            <a:endParaRPr lang="en-US" altLang="en-US" dirty="0"/>
          </a:p>
        </p:txBody>
      </p:sp>
    </p:spTree>
    <p:extLst>
      <p:ext uri="{BB962C8B-B14F-4D97-AF65-F5344CB8AC3E}">
        <p14:creationId xmlns:p14="http://schemas.microsoft.com/office/powerpoint/2010/main" val="92097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0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569F8E52-58B5-4F15-9666-8DF3E490B369}" type="datetime1">
              <a:rPr lang="en-US" smtClean="0"/>
              <a:t>2/14/2025</a:t>
            </a:fld>
            <a:endParaRPr lang="en-US" altLang="en-US" dirty="0"/>
          </a:p>
        </p:txBody>
      </p:sp>
      <p:sp>
        <p:nvSpPr>
          <p:cNvPr id="7680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680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17F27D45-AD49-4644-A4A1-BC95AEF77095}"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Four</a:t>
            </a:r>
          </a:p>
        </p:txBody>
      </p:sp>
      <p:sp>
        <p:nvSpPr>
          <p:cNvPr id="3075" name="Rectangle 5"/>
          <p:cNvSpPr>
            <a:spLocks noGrp="1" noChangeArrowheads="1"/>
          </p:cNvSpPr>
          <p:nvPr>
            <p:ph type="subTitle" idx="1"/>
          </p:nvPr>
        </p:nvSpPr>
        <p:spPr/>
        <p:txBody>
          <a:bodyPr/>
          <a:lstStyle/>
          <a:p>
            <a:pPr eaLnBrk="1" hangingPunct="1"/>
            <a:r>
              <a:rPr lang="en-US" altLang="en-US" sz="5500" dirty="0"/>
              <a:t>The Federal Reserve System, Monetary Policy, and Interest Rates</a:t>
            </a:r>
          </a:p>
        </p:txBody>
      </p:sp>
      <p:sp>
        <p:nvSpPr>
          <p:cNvPr id="4" name="Content Placeholder 1">
            <a:extLst>
              <a:ext uri="{FF2B5EF4-FFF2-40B4-BE49-F238E27FC236}">
                <a16:creationId xmlns:a16="http://schemas.microsoft.com/office/drawing/2014/main" xmlns="" id="{F3667743-F24A-4DE1-8B5E-9B17332D2165}"/>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©McGraw-Hill LLC. All rights reserved. No reproduction or distribution without the prior written consent of McGraw-Hill.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Federal Reserve uses the following to implement monetary policy:</a:t>
            </a:r>
          </a:p>
          <a:p>
            <a:pPr lvl="1" eaLnBrk="1" hangingPunct="1"/>
            <a:r>
              <a:rPr lang="en-US" altLang="en-US" sz="2100" dirty="0"/>
              <a:t>Open market operations</a:t>
            </a:r>
          </a:p>
          <a:p>
            <a:pPr lvl="1" eaLnBrk="1" hangingPunct="1"/>
            <a:r>
              <a:rPr lang="en-US" altLang="en-US" sz="2100" dirty="0"/>
              <a:t>Discount rate</a:t>
            </a:r>
          </a:p>
          <a:p>
            <a:pPr lvl="1" eaLnBrk="1" hangingPunct="1"/>
            <a:r>
              <a:rPr lang="en-US" altLang="en-US" sz="2100" dirty="0"/>
              <a:t>Reserve requirements</a:t>
            </a:r>
          </a:p>
          <a:p>
            <a:pPr eaLnBrk="1" hangingPunct="1"/>
            <a:r>
              <a:rPr lang="en-US" sz="2500" dirty="0"/>
              <a:t>Major link by which monetary policy impacts the macroeconomy occurs through the Federal Reserve influencing the market for bank reserves </a:t>
            </a:r>
          </a:p>
          <a:p>
            <a:pPr eaLnBrk="1" hangingPunct="1"/>
            <a:r>
              <a:rPr lang="en-US" sz="2500" dirty="0"/>
              <a:t>Federal Reserve’s monetary policy seeks to influence either the demand for, or supply of, excess reserves at depository institutions and in turn the money supply and the level of interest rates </a:t>
            </a:r>
            <a:endParaRPr lang="en-US" altLang="en-US" sz="2500" dirty="0"/>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914400" y="6537325"/>
            <a:ext cx="73152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10</a:t>
            </a:fld>
            <a:endParaRPr lang="en-US" altLang="en-US" dirty="0"/>
          </a:p>
        </p:txBody>
      </p:sp>
    </p:spTree>
    <p:extLst>
      <p:ext uri="{BB962C8B-B14F-4D97-AF65-F5344CB8AC3E}">
        <p14:creationId xmlns:p14="http://schemas.microsoft.com/office/powerpoint/2010/main" val="42366837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Federal Reserve Monetary Policy Activities</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838199" y="6553200"/>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11</a:t>
            </a:fld>
            <a:endParaRPr lang="en-US" altLang="en-US" dirty="0"/>
          </a:p>
        </p:txBody>
      </p:sp>
      <p:pic>
        <p:nvPicPr>
          <p:cNvPr id="2" name="Picture 1">
            <a:extLst>
              <a:ext uri="{FF2B5EF4-FFF2-40B4-BE49-F238E27FC236}">
                <a16:creationId xmlns:a16="http://schemas.microsoft.com/office/drawing/2014/main" xmlns="" id="{02D7E54E-964C-473D-BD99-F3276751358A}"/>
              </a:ext>
            </a:extLst>
          </p:cNvPr>
          <p:cNvPicPr>
            <a:picLocks noChangeAspect="1"/>
          </p:cNvPicPr>
          <p:nvPr/>
        </p:nvPicPr>
        <p:blipFill>
          <a:blip r:embed="rId3"/>
          <a:stretch>
            <a:fillRect/>
          </a:stretch>
        </p:blipFill>
        <p:spPr>
          <a:xfrm>
            <a:off x="33337" y="2057400"/>
            <a:ext cx="9077325" cy="4229100"/>
          </a:xfrm>
          <a:prstGeom prst="rect">
            <a:avLst/>
          </a:prstGeom>
        </p:spPr>
      </p:pic>
    </p:spTree>
    <p:extLst>
      <p:ext uri="{BB962C8B-B14F-4D97-AF65-F5344CB8AC3E}">
        <p14:creationId xmlns:p14="http://schemas.microsoft.com/office/powerpoint/2010/main" val="30981235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 (Continued)</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Depository institutions trade excess reserves held at their local Federal Reserve Banks among themselves </a:t>
            </a:r>
          </a:p>
          <a:p>
            <a:pPr lvl="1" eaLnBrk="1" hangingPunct="1"/>
            <a:r>
              <a:rPr lang="en-US" sz="2100" dirty="0"/>
              <a:t>Rate of interest (or price) on these interbank transactions is a benchmark interest rate, called the </a:t>
            </a:r>
            <a:r>
              <a:rPr lang="en-US" sz="2100" b="1" dirty="0"/>
              <a:t>fed funds rate </a:t>
            </a:r>
          </a:p>
          <a:p>
            <a:pPr eaLnBrk="1" hangingPunct="1"/>
            <a:r>
              <a:rPr lang="en-US" sz="2500" dirty="0"/>
              <a:t>Financial Services Regulatory Relief Act of 2006 authorized the Federal Reserve to pay interest on reserve balances</a:t>
            </a:r>
          </a:p>
          <a:p>
            <a:pPr lvl="1" eaLnBrk="1" hangingPunct="1"/>
            <a:r>
              <a:rPr lang="en-US" sz="2100" dirty="0"/>
              <a:t>Interest on excess reserves (IOER) and required reserves (IORR)</a:t>
            </a:r>
          </a:p>
          <a:p>
            <a:pPr eaLnBrk="1" hangingPunct="1"/>
            <a:r>
              <a:rPr lang="en-US" sz="2500" dirty="0"/>
              <a:t>Federal Reserve can take one of two basic approaches to affect the market for banks’ excess reserves</a:t>
            </a:r>
          </a:p>
          <a:p>
            <a:pPr marL="801687" lvl="1" indent="-457200" eaLnBrk="1" hangingPunct="1">
              <a:buFont typeface="+mj-lt"/>
              <a:buAutoNum type="arabicPeriod"/>
            </a:pPr>
            <a:r>
              <a:rPr lang="en-US" sz="2100" dirty="0"/>
              <a:t>Target the quantity of reserves in the market </a:t>
            </a:r>
          </a:p>
          <a:p>
            <a:pPr marL="801687" lvl="1" indent="-457200" eaLnBrk="1" hangingPunct="1">
              <a:buFont typeface="+mj-lt"/>
              <a:buAutoNum type="arabicPeriod"/>
            </a:pPr>
            <a:r>
              <a:rPr lang="en-US" sz="2100" dirty="0"/>
              <a:t>Target the interest rate on those reserves (the fed funds rate) </a:t>
            </a:r>
          </a:p>
          <a:p>
            <a:pPr eaLnBrk="1" hangingPunct="1"/>
            <a:endParaRPr lang="en-US" altLang="en-US" sz="2500" b="1" dirty="0"/>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1143000" y="6537325"/>
            <a:ext cx="6858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12</a:t>
            </a:fld>
            <a:endParaRPr lang="en-US" altLang="en-US" dirty="0"/>
          </a:p>
        </p:txBody>
      </p:sp>
    </p:spTree>
    <p:extLst>
      <p:ext uri="{BB962C8B-B14F-4D97-AF65-F5344CB8AC3E}">
        <p14:creationId xmlns:p14="http://schemas.microsoft.com/office/powerpoint/2010/main" val="29080127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br>
              <a:rPr lang="en-US" altLang="en-US" sz="3500" dirty="0"/>
            </a:br>
            <a:r>
              <a:rPr lang="en-US" altLang="en-US" sz="3500" dirty="0"/>
              <a:t>Open Market Operations</a:t>
            </a:r>
          </a:p>
        </p:txBody>
      </p:sp>
      <p:sp>
        <p:nvSpPr>
          <p:cNvPr id="11268" name="Rectangle 3"/>
          <p:cNvSpPr>
            <a:spLocks noGrp="1" noChangeArrowheads="1"/>
          </p:cNvSpPr>
          <p:nvPr>
            <p:ph type="body" sz="half" idx="4294967295"/>
          </p:nvPr>
        </p:nvSpPr>
        <p:spPr>
          <a:xfrm>
            <a:off x="152400" y="1714500"/>
            <a:ext cx="8686800" cy="4838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Open market operations</a:t>
            </a:r>
          </a:p>
          <a:p>
            <a:pPr lvl="1" eaLnBrk="1" hangingPunct="1"/>
            <a:r>
              <a:rPr lang="en-US" sz="2100" dirty="0"/>
              <a:t>When a targeted monetary aggregate or interest rate level is determined by the FOMC, it is forwarded to the </a:t>
            </a:r>
            <a:r>
              <a:rPr lang="en-US" sz="2100" b="1" dirty="0"/>
              <a:t>Federal Reserve Board Trading Desk </a:t>
            </a:r>
            <a:r>
              <a:rPr lang="en-US" sz="2100" dirty="0"/>
              <a:t>at the Federal Reserve Bank of New York (FRBNY) through a statement called the </a:t>
            </a:r>
            <a:r>
              <a:rPr lang="en-US" sz="2100" b="1" dirty="0"/>
              <a:t>policy directive</a:t>
            </a:r>
          </a:p>
          <a:p>
            <a:pPr lvl="1" eaLnBrk="1" hangingPunct="1"/>
            <a:r>
              <a:rPr lang="en-US" sz="2100" dirty="0"/>
              <a:t>Manager of Trading Desk uses policy directive to instruct traders on daily amount of open market purchases or sales to transact </a:t>
            </a:r>
          </a:p>
          <a:p>
            <a:pPr eaLnBrk="1" hangingPunct="1"/>
            <a:r>
              <a:rPr lang="en-US" sz="2500" dirty="0"/>
              <a:t>Open market operations are the primary determinant of changes in bank excess reserves in the banking system</a:t>
            </a:r>
          </a:p>
          <a:p>
            <a:pPr lvl="1" eaLnBrk="1" hangingPunct="1"/>
            <a:r>
              <a:rPr lang="en-US" sz="2100" dirty="0"/>
              <a:t>Directly impact the size of the money supply and/or the level of interest rates (e.g., the fed funds rate)</a:t>
            </a:r>
          </a:p>
          <a:p>
            <a:pPr eaLnBrk="1" hangingPunct="1"/>
            <a:r>
              <a:rPr lang="en-US" sz="2500" dirty="0"/>
              <a:t>Open market operations are primarily conducted using Treasury securities, but others can be used as well </a:t>
            </a:r>
            <a:endParaRPr lang="en-US" sz="2500" b="1" dirty="0"/>
          </a:p>
          <a:p>
            <a:pPr lvl="1" eaLnBrk="1" hangingPunct="1"/>
            <a:endParaRPr lang="en-US" altLang="en-US" sz="2100" b="1" dirty="0"/>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533400" y="6553200"/>
            <a:ext cx="80772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13</a:t>
            </a:fld>
            <a:endParaRPr lang="en-US" altLang="en-US" dirty="0"/>
          </a:p>
        </p:txBody>
      </p:sp>
    </p:spTree>
    <p:extLst>
      <p:ext uri="{BB962C8B-B14F-4D97-AF65-F5344CB8AC3E}">
        <p14:creationId xmlns:p14="http://schemas.microsoft.com/office/powerpoint/2010/main" val="15394644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906452" y="6286182"/>
            <a:ext cx="7331093" cy="457200"/>
          </a:xfrm>
        </p:spPr>
        <p:txBody>
          <a:bodyPr/>
          <a:lstStyle/>
          <a:p>
            <a:pPr>
              <a:defRPr/>
            </a:pPr>
            <a:r>
              <a:rPr lang="en-US" altLang="en-US" dirty="0"/>
              <a:t>©McGraw Hill LLC. All rights reserved. No reproduction or distribution without prior written consent of McGraw Hill</a:t>
            </a:r>
          </a:p>
        </p:txBody>
      </p:sp>
      <p:sp>
        <p:nvSpPr>
          <p:cNvPr id="11267" name="Rectangle 2"/>
          <p:cNvSpPr>
            <a:spLocks noGrp="1" noChangeArrowheads="1"/>
          </p:cNvSpPr>
          <p:nvPr>
            <p:ph type="title"/>
          </p:nvPr>
        </p:nvSpPr>
        <p:spPr/>
        <p:txBody>
          <a:bodyPr anchor="ctr"/>
          <a:lstStyle/>
          <a:p>
            <a:pPr eaLnBrk="1" hangingPunct="1"/>
            <a:r>
              <a:rPr lang="en-US" altLang="en-US" sz="3500" dirty="0"/>
              <a:t>Federal Reserve’s Balance Sheet and Large-Scale Asset Purchases</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p:txBody>
          <a:bodyPr/>
          <a:lstStyle/>
          <a:p>
            <a:pPr>
              <a:defRPr/>
            </a:pPr>
            <a:r>
              <a:rPr lang="en-US" altLang="en-US" dirty="0"/>
              <a:t>4-</a:t>
            </a:r>
            <a:fld id="{50570873-5802-4945-8C73-C2B4359A39C0}" type="slidenum">
              <a:rPr lang="en-US" altLang="en-US" smtClean="0"/>
              <a:pPr>
                <a:defRPr/>
              </a:pPr>
              <a:t>14</a:t>
            </a:fld>
            <a:endParaRPr lang="en-US" altLang="en-US" dirty="0"/>
          </a:p>
        </p:txBody>
      </p:sp>
      <p:pic>
        <p:nvPicPr>
          <p:cNvPr id="4" name="Content Placeholder 3">
            <a:extLst>
              <a:ext uri="{FF2B5EF4-FFF2-40B4-BE49-F238E27FC236}">
                <a16:creationId xmlns:a16="http://schemas.microsoft.com/office/drawing/2014/main" xmlns="" id="{620EBA5B-5FD6-3A3B-C7C1-3BDA807443B8}"/>
              </a:ext>
            </a:extLst>
          </p:cNvPr>
          <p:cNvPicPr>
            <a:picLocks noGrp="1" noChangeAspect="1"/>
          </p:cNvPicPr>
          <p:nvPr>
            <p:ph idx="1"/>
          </p:nvPr>
        </p:nvPicPr>
        <p:blipFill rotWithShape="1">
          <a:blip r:embed="rId3"/>
          <a:srcRect l="1316" t="757" r="1316" b="1248"/>
          <a:stretch/>
        </p:blipFill>
        <p:spPr>
          <a:xfrm>
            <a:off x="1752598" y="1320108"/>
            <a:ext cx="5638800" cy="4962582"/>
          </a:xfrm>
          <a:ln>
            <a:solidFill>
              <a:schemeClr val="tx1"/>
            </a:solidFill>
          </a:ln>
        </p:spPr>
      </p:pic>
    </p:spTree>
    <p:extLst>
      <p:ext uri="{BB962C8B-B14F-4D97-AF65-F5344CB8AC3E}">
        <p14:creationId xmlns:p14="http://schemas.microsoft.com/office/powerpoint/2010/main" val="29578790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br>
              <a:rPr lang="en-US" altLang="en-US" sz="3500" dirty="0"/>
            </a:br>
            <a:r>
              <a:rPr lang="en-US" altLang="en-US" sz="3500" dirty="0"/>
              <a:t>Discount Rate</a:t>
            </a:r>
          </a:p>
        </p:txBody>
      </p:sp>
      <p:sp>
        <p:nvSpPr>
          <p:cNvPr id="11268" name="Rectangle 3"/>
          <p:cNvSpPr>
            <a:spLocks noGrp="1" noChangeArrowheads="1"/>
          </p:cNvSpPr>
          <p:nvPr>
            <p:ph type="body" sz="half" idx="4294967295"/>
          </p:nvPr>
        </p:nvSpPr>
        <p:spPr>
          <a:xfrm>
            <a:off x="152400" y="1714500"/>
            <a:ext cx="8686800" cy="4838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Recall, </a:t>
            </a:r>
            <a:r>
              <a:rPr lang="en-US" sz="2500" dirty="0"/>
              <a:t>the discount rate is the rate of interest Federal Reserve Banks charge on loans to FIs in their district </a:t>
            </a:r>
          </a:p>
          <a:p>
            <a:pPr lvl="1" eaLnBrk="1" hangingPunct="1"/>
            <a:r>
              <a:rPr lang="en-US" sz="2100" dirty="0"/>
              <a:t>Raising the discount rate signals a desire to see a tightening of monetary conditions and higher interest rates in general</a:t>
            </a:r>
          </a:p>
          <a:p>
            <a:pPr lvl="1" eaLnBrk="1" hangingPunct="1"/>
            <a:r>
              <a:rPr lang="en-US" sz="2100" dirty="0"/>
              <a:t>Lowering the discount rate signals a desire to see more expansionary monetary conditions and lower interest rates in general</a:t>
            </a:r>
          </a:p>
          <a:p>
            <a:pPr eaLnBrk="1" hangingPunct="1"/>
            <a:r>
              <a:rPr lang="en-US" sz="2500" dirty="0"/>
              <a:t>Federal Reserve has rarely used the discount rate as a monetary policy tool for the following reasons:</a:t>
            </a:r>
          </a:p>
          <a:p>
            <a:pPr marL="801687" lvl="1" indent="-457200" eaLnBrk="1" hangingPunct="1">
              <a:buFont typeface="+mj-lt"/>
              <a:buAutoNum type="arabicPeriod"/>
            </a:pPr>
            <a:r>
              <a:rPr lang="en-US" sz="2100" dirty="0"/>
              <a:t>It is difficult for the Fed to predict changes in bank discount window borrowing when the discount rate changes </a:t>
            </a:r>
          </a:p>
          <a:p>
            <a:pPr marL="801687" lvl="1" indent="-457200" eaLnBrk="1" hangingPunct="1">
              <a:buFont typeface="+mj-lt"/>
              <a:buAutoNum type="arabicPeriod"/>
            </a:pPr>
            <a:r>
              <a:rPr lang="en-US" sz="2100" dirty="0"/>
              <a:t>Because of its “signaling” importance, a discount rate change often has great effects on the financial markets </a:t>
            </a:r>
            <a:endParaRPr lang="en-US" altLang="en-US" sz="2100" dirty="0"/>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952500" y="6545262"/>
            <a:ext cx="7239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15</a:t>
            </a:fld>
            <a:endParaRPr lang="en-US" altLang="en-US" dirty="0"/>
          </a:p>
        </p:txBody>
      </p:sp>
    </p:spTree>
    <p:extLst>
      <p:ext uri="{BB962C8B-B14F-4D97-AF65-F5344CB8AC3E}">
        <p14:creationId xmlns:p14="http://schemas.microsoft.com/office/powerpoint/2010/main" val="26850171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800100" y="6248400"/>
            <a:ext cx="7543800" cy="457200"/>
          </a:xfrm>
        </p:spPr>
        <p:txBody>
          <a:bodyPr/>
          <a:lstStyle/>
          <a:p>
            <a:pPr>
              <a:defRPr/>
            </a:pPr>
            <a:r>
              <a:rPr lang="en-US" altLang="en-US" dirty="0"/>
              <a:t>©McGraw Hill LLC. All rights reserved. No reproduction or distribution without prior written consent of McGraw Hill</a:t>
            </a:r>
          </a:p>
        </p:txBody>
      </p:sp>
      <p:sp>
        <p:nvSpPr>
          <p:cNvPr id="11267" name="Rectangle 2"/>
          <p:cNvSpPr>
            <a:spLocks noGrp="1" noChangeArrowheads="1"/>
          </p:cNvSpPr>
          <p:nvPr>
            <p:ph type="title"/>
          </p:nvPr>
        </p:nvSpPr>
        <p:spPr/>
        <p:txBody>
          <a:bodyPr anchor="ctr"/>
          <a:lstStyle/>
          <a:p>
            <a:pPr eaLnBrk="1" hangingPunct="1"/>
            <a:r>
              <a:rPr lang="en-US" altLang="en-US" sz="3500" dirty="0"/>
              <a:t>Various U.S. Interest Rates</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p:txBody>
          <a:bodyPr/>
          <a:lstStyle/>
          <a:p>
            <a:pPr>
              <a:defRPr/>
            </a:pPr>
            <a:r>
              <a:rPr lang="en-US" altLang="en-US" dirty="0"/>
              <a:t>4-</a:t>
            </a:r>
            <a:fld id="{50570873-5802-4945-8C73-C2B4359A39C0}" type="slidenum">
              <a:rPr lang="en-US" altLang="en-US" smtClean="0"/>
              <a:pPr>
                <a:defRPr/>
              </a:pPr>
              <a:t>16</a:t>
            </a:fld>
            <a:endParaRPr lang="en-US" altLang="en-US" dirty="0"/>
          </a:p>
        </p:txBody>
      </p:sp>
      <p:pic>
        <p:nvPicPr>
          <p:cNvPr id="4" name="Content Placeholder 3">
            <a:extLst>
              <a:ext uri="{FF2B5EF4-FFF2-40B4-BE49-F238E27FC236}">
                <a16:creationId xmlns:a16="http://schemas.microsoft.com/office/drawing/2014/main" xmlns="" id="{7B97B58E-DA35-060F-E211-1840533582F9}"/>
              </a:ext>
            </a:extLst>
          </p:cNvPr>
          <p:cNvPicPr>
            <a:picLocks noGrp="1" noChangeAspect="1"/>
          </p:cNvPicPr>
          <p:nvPr>
            <p:ph idx="1"/>
          </p:nvPr>
        </p:nvPicPr>
        <p:blipFill rotWithShape="1">
          <a:blip r:embed="rId3"/>
          <a:srcRect l="586" r="586" b="792"/>
          <a:stretch/>
        </p:blipFill>
        <p:spPr>
          <a:xfrm>
            <a:off x="1267083" y="1114155"/>
            <a:ext cx="6609833" cy="5130435"/>
          </a:xfrm>
          <a:ln>
            <a:solidFill>
              <a:schemeClr val="tx1"/>
            </a:solidFill>
          </a:ln>
        </p:spPr>
      </p:pic>
    </p:spTree>
    <p:extLst>
      <p:ext uri="{BB962C8B-B14F-4D97-AF65-F5344CB8AC3E}">
        <p14:creationId xmlns:p14="http://schemas.microsoft.com/office/powerpoint/2010/main" val="30272739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br>
              <a:rPr lang="en-US" altLang="en-US" sz="3500" dirty="0"/>
            </a:br>
            <a:r>
              <a:rPr lang="en-US" altLang="en-US" sz="3500" dirty="0"/>
              <a:t>Discount Rate (Continued)</a:t>
            </a:r>
          </a:p>
        </p:txBody>
      </p:sp>
      <p:sp>
        <p:nvSpPr>
          <p:cNvPr id="11268" name="Rectangle 3"/>
          <p:cNvSpPr>
            <a:spLocks noGrp="1" noChangeArrowheads="1"/>
          </p:cNvSpPr>
          <p:nvPr>
            <p:ph type="body" sz="half" idx="4294967295"/>
          </p:nvPr>
        </p:nvSpPr>
        <p:spPr>
          <a:xfrm>
            <a:off x="152400" y="1676400"/>
            <a:ext cx="86868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Historically, discount window lending was limited to depository institutions (DIs) with severe liquidity needs </a:t>
            </a:r>
          </a:p>
          <a:p>
            <a:pPr lvl="1" eaLnBrk="1" hangingPunct="1"/>
            <a:r>
              <a:rPr lang="en-US" sz="2100" dirty="0"/>
              <a:t>Fed made changes to discount window lending that increased the cost of borrowing but eased the terms in January 2003</a:t>
            </a:r>
          </a:p>
          <a:p>
            <a:pPr lvl="1" eaLnBrk="1" hangingPunct="1"/>
            <a:r>
              <a:rPr lang="en-US" sz="2100" dirty="0"/>
              <a:t>Three lending programs are now offered through the Fed’s discount window:</a:t>
            </a:r>
          </a:p>
          <a:p>
            <a:pPr lvl="2" eaLnBrk="1" hangingPunct="1"/>
            <a:r>
              <a:rPr lang="en-US" sz="2000" i="1" dirty="0"/>
              <a:t>Primary credit </a:t>
            </a:r>
            <a:r>
              <a:rPr lang="en-US" sz="2000" dirty="0"/>
              <a:t>is available to generally sound DIs on a very short-term basis, typically overnight, at a rate above the Federal Open Market Committee’s target rate for federal funds </a:t>
            </a:r>
          </a:p>
          <a:p>
            <a:pPr lvl="2" eaLnBrk="1" hangingPunct="1"/>
            <a:r>
              <a:rPr lang="en-US" sz="2000" i="1" dirty="0"/>
              <a:t>Secondary credit </a:t>
            </a:r>
            <a:r>
              <a:rPr lang="en-US" sz="2000" dirty="0"/>
              <a:t>is available to meet backup liquidity needs when its use is consistent with a timely return to a reliance on market sources of funding or the orderly resolution of a troubled institution </a:t>
            </a:r>
          </a:p>
          <a:p>
            <a:pPr lvl="2" eaLnBrk="1" hangingPunct="1"/>
            <a:r>
              <a:rPr lang="en-US" sz="2000" i="1" dirty="0"/>
              <a:t>Seasonal credit </a:t>
            </a:r>
            <a:r>
              <a:rPr lang="en-US" sz="2000" dirty="0"/>
              <a:t>is available to DIs that can demonstrate a clear pattern of recurring intrayearly swings in funding needs </a:t>
            </a:r>
            <a:endParaRPr lang="en-US" altLang="en-US" sz="2000" dirty="0"/>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1219200" y="6553200"/>
            <a:ext cx="6705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17</a:t>
            </a:fld>
            <a:endParaRPr lang="en-US" altLang="en-US" dirty="0"/>
          </a:p>
        </p:txBody>
      </p:sp>
    </p:spTree>
    <p:extLst>
      <p:ext uri="{BB962C8B-B14F-4D97-AF65-F5344CB8AC3E}">
        <p14:creationId xmlns:p14="http://schemas.microsoft.com/office/powerpoint/2010/main" val="6687211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Reserve Requirements </a:t>
            </a:r>
            <a:br>
              <a:rPr lang="en-US" altLang="en-US" sz="3500" dirty="0"/>
            </a:br>
            <a:r>
              <a:rPr lang="en-US" altLang="en-US" sz="3500" dirty="0"/>
              <a:t>(Reserve Ratios)</a:t>
            </a:r>
          </a:p>
        </p:txBody>
      </p:sp>
      <p:sp>
        <p:nvSpPr>
          <p:cNvPr id="11268" name="Rectangle 3"/>
          <p:cNvSpPr>
            <a:spLocks noGrp="1" noChangeArrowheads="1"/>
          </p:cNvSpPr>
          <p:nvPr>
            <p:ph type="body" sz="half" idx="4294967295"/>
          </p:nvPr>
        </p:nvSpPr>
        <p:spPr>
          <a:xfrm>
            <a:off x="1524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Reserve requirements determine the minimum amount of reserve assets that DIs must maintain by law to back transaction deposit accounts held as liabilities on their balance sheets </a:t>
            </a:r>
          </a:p>
          <a:p>
            <a:pPr lvl="1" eaLnBrk="1" hangingPunct="1"/>
            <a:r>
              <a:rPr lang="en-US" sz="2100" dirty="0"/>
              <a:t>Requirement is usually set as a ratio of transaction accounts</a:t>
            </a:r>
          </a:p>
          <a:p>
            <a:pPr lvl="1" eaLnBrk="1" hangingPunct="1"/>
            <a:r>
              <a:rPr lang="en-US" sz="2100" dirty="0"/>
              <a:t>Very rarely used by the Federal Reserve as a monetary policy tool</a:t>
            </a:r>
          </a:p>
          <a:p>
            <a:pPr eaLnBrk="1" hangingPunct="1"/>
            <a:r>
              <a:rPr lang="en-US" sz="2500" dirty="0"/>
              <a:t>A(n) decrease (increase) in the reserve requirement ratio means that DIs may hold fewer (must hold more) reserves against their transaction accounts, allowing them to lend out a greater (smaller) percentage of their deposits and increasing (decreasing) credit availability in the economy</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1028700" y="6553200"/>
            <a:ext cx="7086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22933061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Reserve Requirements </a:t>
            </a:r>
            <a:br>
              <a:rPr lang="en-US" altLang="en-US" sz="3500" dirty="0"/>
            </a:br>
            <a:r>
              <a:rPr lang="en-US" altLang="en-US" sz="3500" dirty="0"/>
              <a:t>(Reserve Ratios) (Continued)</a:t>
            </a:r>
          </a:p>
        </p:txBody>
      </p:sp>
      <p:sp>
        <p:nvSpPr>
          <p:cNvPr id="11268" name="Rectangle 3"/>
          <p:cNvSpPr>
            <a:spLocks noGrp="1" noChangeArrowheads="1"/>
          </p:cNvSpPr>
          <p:nvPr>
            <p:ph type="body" sz="half" idx="4294967295"/>
          </p:nvPr>
        </p:nvSpPr>
        <p:spPr>
          <a:xfrm>
            <a:off x="1524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Decrease in the reserve requirement results in a multiplier increase in the supply of bank deposits and thus the money supply </a:t>
            </a:r>
          </a:p>
          <a:p>
            <a:pPr lvl="1" eaLnBrk="1" hangingPunct="1"/>
            <a:r>
              <a:rPr lang="en-US" sz="2100" dirty="0"/>
              <a:t>Multiplier effect:</a:t>
            </a:r>
          </a:p>
          <a:p>
            <a:pPr eaLnBrk="1" hangingPunct="1"/>
            <a:endParaRPr lang="en-US" sz="2500" dirty="0"/>
          </a:p>
          <a:p>
            <a:pPr eaLnBrk="1" hangingPunct="1"/>
            <a:endParaRPr lang="en-US" sz="2500" dirty="0"/>
          </a:p>
          <a:p>
            <a:pPr eaLnBrk="1" hangingPunct="1"/>
            <a:r>
              <a:rPr lang="en-US" sz="2500" dirty="0"/>
              <a:t>Increase in the reserve requirement results in a multiple contraction in deposits and a decrease in the money supply</a:t>
            </a:r>
          </a:p>
          <a:p>
            <a:pPr lvl="1" eaLnBrk="1" hangingPunct="1"/>
            <a:r>
              <a:rPr lang="en-US" sz="2100" dirty="0"/>
              <a:t>Multiplier effect:</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800100" y="6537325"/>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19</a:t>
            </a:fld>
            <a:endParaRPr lang="en-US" altLang="en-US" dirty="0"/>
          </a:p>
        </p:txBody>
      </p:sp>
      <p:pic>
        <p:nvPicPr>
          <p:cNvPr id="2" name="Picture 1">
            <a:extLst>
              <a:ext uri="{FF2B5EF4-FFF2-40B4-BE49-F238E27FC236}">
                <a16:creationId xmlns:a16="http://schemas.microsoft.com/office/drawing/2014/main" xmlns="" id="{A32B7729-7CB8-423F-90B5-778FE0B134CD}"/>
              </a:ext>
            </a:extLst>
          </p:cNvPr>
          <p:cNvPicPr>
            <a:picLocks noChangeAspect="1"/>
          </p:cNvPicPr>
          <p:nvPr/>
        </p:nvPicPr>
        <p:blipFill>
          <a:blip r:embed="rId3"/>
          <a:stretch>
            <a:fillRect/>
          </a:stretch>
        </p:blipFill>
        <p:spPr>
          <a:xfrm>
            <a:off x="1285875" y="3429000"/>
            <a:ext cx="6572250" cy="581025"/>
          </a:xfrm>
          <a:prstGeom prst="rect">
            <a:avLst/>
          </a:prstGeom>
        </p:spPr>
      </p:pic>
      <p:pic>
        <p:nvPicPr>
          <p:cNvPr id="3" name="Picture 2">
            <a:extLst>
              <a:ext uri="{FF2B5EF4-FFF2-40B4-BE49-F238E27FC236}">
                <a16:creationId xmlns:a16="http://schemas.microsoft.com/office/drawing/2014/main" xmlns="" id="{7388552A-C77A-4A4A-9197-0F23FDD24F05}"/>
              </a:ext>
            </a:extLst>
          </p:cNvPr>
          <p:cNvPicPr>
            <a:picLocks noChangeAspect="1"/>
          </p:cNvPicPr>
          <p:nvPr/>
        </p:nvPicPr>
        <p:blipFill>
          <a:blip r:embed="rId4"/>
          <a:stretch>
            <a:fillRect/>
          </a:stretch>
        </p:blipFill>
        <p:spPr>
          <a:xfrm>
            <a:off x="1257300" y="5819775"/>
            <a:ext cx="6629400" cy="590550"/>
          </a:xfrm>
          <a:prstGeom prst="rect">
            <a:avLst/>
          </a:prstGeom>
        </p:spPr>
      </p:pic>
    </p:spTree>
    <p:extLst>
      <p:ext uri="{BB962C8B-B14F-4D97-AF65-F5344CB8AC3E}">
        <p14:creationId xmlns:p14="http://schemas.microsoft.com/office/powerpoint/2010/main" val="19308008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nchor="ctr"/>
          <a:lstStyle/>
          <a:p>
            <a:pPr eaLnBrk="1" hangingPunct="1"/>
            <a:r>
              <a:rPr lang="en-US" altLang="en-US" sz="3500" dirty="0"/>
              <a:t>Major Duties and Responsibilities of the Federal Reserve System: Chapter Overview</a:t>
            </a:r>
          </a:p>
        </p:txBody>
      </p:sp>
      <p:sp>
        <p:nvSpPr>
          <p:cNvPr id="4100" name="Rectangle 3"/>
          <p:cNvSpPr>
            <a:spLocks noGrp="1" noChangeArrowheads="1"/>
          </p:cNvSpPr>
          <p:nvPr>
            <p:ph type="body" sz="half" idx="4294967295"/>
          </p:nvPr>
        </p:nvSpPr>
        <p:spPr>
          <a:xfrm>
            <a:off x="457200" y="1719262"/>
            <a:ext cx="8148638"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Central banks </a:t>
            </a:r>
            <a:r>
              <a:rPr lang="en-US" altLang="en-US" sz="2500" dirty="0"/>
              <a:t>determine, implement, and control the monetary policy in their home countries</a:t>
            </a:r>
          </a:p>
          <a:p>
            <a:pPr eaLnBrk="1" hangingPunct="1">
              <a:lnSpc>
                <a:spcPct val="90000"/>
              </a:lnSpc>
            </a:pPr>
            <a:r>
              <a:rPr lang="en-US" altLang="en-US" sz="2500" dirty="0"/>
              <a:t>The Federal Reserve (the Fed) is the central bank of the United States</a:t>
            </a:r>
          </a:p>
          <a:p>
            <a:pPr lvl="1" eaLnBrk="1" hangingPunct="1">
              <a:lnSpc>
                <a:spcPct val="90000"/>
              </a:lnSpc>
            </a:pPr>
            <a:r>
              <a:rPr lang="en-US" altLang="en-US" sz="2200" dirty="0"/>
              <a:t>Founded by Congress under Federal Reserve Act of 1913</a:t>
            </a:r>
          </a:p>
          <a:p>
            <a:pPr lvl="1" eaLnBrk="1" hangingPunct="1">
              <a:lnSpc>
                <a:spcPct val="90000"/>
              </a:lnSpc>
            </a:pPr>
            <a:r>
              <a:rPr lang="en-US" altLang="en-US" sz="2200" dirty="0"/>
              <a:t>Independent central bank</a:t>
            </a:r>
          </a:p>
          <a:p>
            <a:pPr lvl="1" eaLnBrk="1" hangingPunct="1">
              <a:lnSpc>
                <a:spcPct val="90000"/>
              </a:lnSpc>
            </a:pPr>
            <a:r>
              <a:rPr lang="en-US" altLang="en-US" sz="2200" dirty="0"/>
              <a:t>Duties incorporate four major functions:</a:t>
            </a:r>
          </a:p>
          <a:p>
            <a:pPr marL="1036637" lvl="2" indent="-342900" eaLnBrk="1" hangingPunct="1">
              <a:lnSpc>
                <a:spcPct val="90000"/>
              </a:lnSpc>
              <a:buFont typeface="+mj-lt"/>
              <a:buAutoNum type="arabicPeriod"/>
            </a:pPr>
            <a:r>
              <a:rPr lang="en-US" altLang="en-US" sz="2000" dirty="0"/>
              <a:t>Conducting monetary policy</a:t>
            </a:r>
          </a:p>
          <a:p>
            <a:pPr marL="1036637" lvl="2" indent="-342900" eaLnBrk="1" hangingPunct="1">
              <a:lnSpc>
                <a:spcPct val="90000"/>
              </a:lnSpc>
              <a:buFont typeface="+mj-lt"/>
              <a:buAutoNum type="arabicPeriod"/>
            </a:pPr>
            <a:r>
              <a:rPr lang="en-US" altLang="en-US" sz="2000" dirty="0"/>
              <a:t>Supervising and regulating depository institutions</a:t>
            </a:r>
          </a:p>
          <a:p>
            <a:pPr marL="1036637" lvl="2" indent="-342900" eaLnBrk="1" hangingPunct="1">
              <a:lnSpc>
                <a:spcPct val="90000"/>
              </a:lnSpc>
              <a:buFont typeface="+mj-lt"/>
              <a:buAutoNum type="arabicPeriod"/>
            </a:pPr>
            <a:r>
              <a:rPr lang="en-US" altLang="en-US" sz="2000" dirty="0"/>
              <a:t>Maintaining the stability of the financial system</a:t>
            </a:r>
          </a:p>
          <a:p>
            <a:pPr marL="1036637" lvl="2" indent="-342900" eaLnBrk="1" hangingPunct="1">
              <a:lnSpc>
                <a:spcPct val="90000"/>
              </a:lnSpc>
              <a:buFont typeface="+mj-lt"/>
              <a:buAutoNum type="arabicPeriod"/>
            </a:pPr>
            <a:r>
              <a:rPr lang="en-US" altLang="en-US" sz="2000" dirty="0"/>
              <a:t>Providing payment and other financial services to the U.S. government, the public, financial institutions, and foreign official institutions</a:t>
            </a:r>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xmlns="" id="{CF72C892-2882-4D7D-8F8B-FF10F7B70295}"/>
              </a:ext>
            </a:extLst>
          </p:cNvPr>
          <p:cNvSpPr>
            <a:spLocks noGrp="1"/>
          </p:cNvSpPr>
          <p:nvPr>
            <p:ph type="ftr" sz="quarter" idx="11"/>
          </p:nvPr>
        </p:nvSpPr>
        <p:spPr>
          <a:xfrm>
            <a:off x="571500" y="6537325"/>
            <a:ext cx="8001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5495276C-766D-4CCD-A323-8A0D80E70A62}"/>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The Process of Monetary Policy Implementation</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838200" y="6537325"/>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20</a:t>
            </a:fld>
            <a:endParaRPr lang="en-US" altLang="en-US" dirty="0"/>
          </a:p>
        </p:txBody>
      </p:sp>
      <p:pic>
        <p:nvPicPr>
          <p:cNvPr id="2" name="Picture 1">
            <a:extLst>
              <a:ext uri="{FF2B5EF4-FFF2-40B4-BE49-F238E27FC236}">
                <a16:creationId xmlns:a16="http://schemas.microsoft.com/office/drawing/2014/main" xmlns="" id="{376A7A80-646B-46D3-A031-BAC6C11EF858}"/>
              </a:ext>
            </a:extLst>
          </p:cNvPr>
          <p:cNvPicPr>
            <a:picLocks noChangeAspect="1"/>
          </p:cNvPicPr>
          <p:nvPr/>
        </p:nvPicPr>
        <p:blipFill>
          <a:blip r:embed="rId3"/>
          <a:stretch>
            <a:fillRect/>
          </a:stretch>
        </p:blipFill>
        <p:spPr>
          <a:xfrm>
            <a:off x="1790700" y="1417638"/>
            <a:ext cx="4876800" cy="5074024"/>
          </a:xfrm>
          <a:prstGeom prst="rect">
            <a:avLst/>
          </a:prstGeom>
        </p:spPr>
      </p:pic>
    </p:spTree>
    <p:extLst>
      <p:ext uri="{BB962C8B-B14F-4D97-AF65-F5344CB8AC3E}">
        <p14:creationId xmlns:p14="http://schemas.microsoft.com/office/powerpoint/2010/main" val="40632809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143000"/>
          </a:xfrm>
        </p:spPr>
        <p:txBody>
          <a:bodyPr wrap="square" anchor="b">
            <a:normAutofit/>
          </a:bodyPr>
          <a:lstStyle/>
          <a:p>
            <a:pPr eaLnBrk="1" hangingPunct="1">
              <a:lnSpc>
                <a:spcPct val="90000"/>
              </a:lnSpc>
            </a:pPr>
            <a:r>
              <a:rPr lang="en-US" altLang="en-US" sz="3600" dirty="0"/>
              <a:t>Effects of Monetary Tools on Various Economic Variables</a:t>
            </a:r>
          </a:p>
        </p:txBody>
      </p:sp>
      <p:sp>
        <p:nvSpPr>
          <p:cNvPr id="11270" name="Text Placeholder 2">
            <a:extLst>
              <a:ext uri="{FF2B5EF4-FFF2-40B4-BE49-F238E27FC236}">
                <a16:creationId xmlns:a16="http://schemas.microsoft.com/office/drawing/2014/main" xmlns="" id="{203BE534-1DC1-46EA-A82B-C1366470D1EF}"/>
              </a:ext>
            </a:extLst>
          </p:cNvPr>
          <p:cNvSpPr>
            <a:spLocks noGrp="1"/>
          </p:cNvSpPr>
          <p:nvPr>
            <p:ph type="body" idx="1"/>
          </p:nvPr>
        </p:nvSpPr>
        <p:spPr>
          <a:xfrm>
            <a:off x="457200" y="1535113"/>
            <a:ext cx="4040188" cy="639762"/>
          </a:xfrm>
        </p:spPr>
        <p:txBody>
          <a:bodyPr/>
          <a:lstStyle/>
          <a:p>
            <a:r>
              <a:rPr lang="en-US" dirty="0"/>
              <a:t>Expansionary Activities</a:t>
            </a:r>
          </a:p>
        </p:txBody>
      </p:sp>
      <p:sp>
        <p:nvSpPr>
          <p:cNvPr id="11271" name="Content Placeholder 3">
            <a:extLst>
              <a:ext uri="{FF2B5EF4-FFF2-40B4-BE49-F238E27FC236}">
                <a16:creationId xmlns:a16="http://schemas.microsoft.com/office/drawing/2014/main" xmlns="" id="{29C186CF-07E1-47AB-9B10-19E3DA59A6BE}"/>
              </a:ext>
            </a:extLst>
          </p:cNvPr>
          <p:cNvSpPr>
            <a:spLocks noGrp="1"/>
          </p:cNvSpPr>
          <p:nvPr>
            <p:ph sz="half" idx="2"/>
          </p:nvPr>
        </p:nvSpPr>
        <p:spPr>
          <a:xfrm>
            <a:off x="457200" y="2174875"/>
            <a:ext cx="4040188" cy="4378324"/>
          </a:xfrm>
        </p:spPr>
        <p:txBody>
          <a:bodyPr/>
          <a:lstStyle/>
          <a:p>
            <a:r>
              <a:rPr lang="en-US" dirty="0"/>
              <a:t>Open market purchases of securities</a:t>
            </a:r>
          </a:p>
          <a:p>
            <a:pPr lvl="1"/>
            <a:r>
              <a:rPr lang="en-US" dirty="0"/>
              <a:t>All else constant, reserve accounts of banks increase</a:t>
            </a:r>
          </a:p>
          <a:p>
            <a:r>
              <a:rPr lang="en-US" dirty="0"/>
              <a:t>Discount rate decreases</a:t>
            </a:r>
          </a:p>
          <a:p>
            <a:pPr lvl="1"/>
            <a:r>
              <a:rPr lang="en-US" dirty="0"/>
              <a:t>All else constant, interest rates in the economy decrease</a:t>
            </a:r>
          </a:p>
          <a:p>
            <a:r>
              <a:rPr lang="en-US" dirty="0"/>
              <a:t>Reserve requirement ratio decreases </a:t>
            </a:r>
          </a:p>
          <a:p>
            <a:pPr lvl="1"/>
            <a:r>
              <a:rPr lang="en-US" dirty="0"/>
              <a:t>All else constant, bank reserves increase</a:t>
            </a:r>
          </a:p>
        </p:txBody>
      </p:sp>
      <p:sp>
        <p:nvSpPr>
          <p:cNvPr id="77" name="Text Placeholder 4">
            <a:extLst>
              <a:ext uri="{FF2B5EF4-FFF2-40B4-BE49-F238E27FC236}">
                <a16:creationId xmlns:a16="http://schemas.microsoft.com/office/drawing/2014/main" xmlns="" id="{7C7DAF84-4E69-435D-A668-1C29C213DCB4}"/>
              </a:ext>
            </a:extLst>
          </p:cNvPr>
          <p:cNvSpPr>
            <a:spLocks noGrp="1"/>
          </p:cNvSpPr>
          <p:nvPr>
            <p:ph type="body" sz="quarter" idx="3"/>
          </p:nvPr>
        </p:nvSpPr>
        <p:spPr>
          <a:xfrm>
            <a:off x="4645025" y="1535113"/>
            <a:ext cx="4041775" cy="639762"/>
          </a:xfrm>
        </p:spPr>
        <p:txBody>
          <a:bodyPr/>
          <a:lstStyle/>
          <a:p>
            <a:r>
              <a:rPr lang="en-US" dirty="0"/>
              <a:t>Contractionary Activities</a:t>
            </a:r>
          </a:p>
        </p:txBody>
      </p:sp>
      <p:sp>
        <p:nvSpPr>
          <p:cNvPr id="79" name="Content Placeholder 5">
            <a:extLst>
              <a:ext uri="{FF2B5EF4-FFF2-40B4-BE49-F238E27FC236}">
                <a16:creationId xmlns:a16="http://schemas.microsoft.com/office/drawing/2014/main" xmlns="" id="{73AB992D-EA94-4AEA-AFFD-A36A1D783057}"/>
              </a:ext>
            </a:extLst>
          </p:cNvPr>
          <p:cNvSpPr>
            <a:spLocks noGrp="1"/>
          </p:cNvSpPr>
          <p:nvPr>
            <p:ph sz="quarter" idx="4"/>
          </p:nvPr>
        </p:nvSpPr>
        <p:spPr>
          <a:xfrm>
            <a:off x="4645025" y="2174874"/>
            <a:ext cx="4041775" cy="4378325"/>
          </a:xfrm>
        </p:spPr>
        <p:txBody>
          <a:bodyPr/>
          <a:lstStyle/>
          <a:p>
            <a:r>
              <a:rPr lang="en-US" dirty="0"/>
              <a:t>Open market sales of securities</a:t>
            </a:r>
          </a:p>
          <a:p>
            <a:pPr lvl="1"/>
            <a:r>
              <a:rPr lang="en-US" dirty="0"/>
              <a:t>All else constant, reserve accounts of banks decrease</a:t>
            </a:r>
          </a:p>
          <a:p>
            <a:r>
              <a:rPr lang="en-US" dirty="0"/>
              <a:t>Discount rate increases</a:t>
            </a:r>
          </a:p>
          <a:p>
            <a:pPr lvl="1"/>
            <a:r>
              <a:rPr lang="en-US" dirty="0"/>
              <a:t>All else constant, interest rates in the open market increase</a:t>
            </a:r>
          </a:p>
          <a:p>
            <a:r>
              <a:rPr lang="en-US" dirty="0"/>
              <a:t>Reserve requirement ratio increases </a:t>
            </a:r>
          </a:p>
          <a:p>
            <a:pPr lvl="1"/>
            <a:r>
              <a:rPr lang="en-US" dirty="0"/>
              <a:t>All else constant, bank reserves decrease</a:t>
            </a:r>
          </a:p>
        </p:txBody>
      </p:sp>
      <p:sp>
        <p:nvSpPr>
          <p:cNvPr id="6" name="Slide Number Placeholder 2" hidden="1">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spcAft>
                <a:spcPts val="600"/>
              </a:spcAft>
              <a:defRPr/>
            </a:pPr>
            <a:r>
              <a:rPr lang="en-US" altLang="en-US" dirty="0"/>
              <a:t>4-</a:t>
            </a:r>
            <a:fld id="{50570873-5802-4945-8C73-C2B4359A39C0}" type="slidenum">
              <a:rPr lang="en-US" altLang="en-US" smtClean="0"/>
              <a:pPr>
                <a:spcAft>
                  <a:spcPts val="600"/>
                </a:spcAft>
                <a:defRPr/>
              </a:pPr>
              <a:t>21</a:t>
            </a:fld>
            <a:endParaRPr lang="en-US" altLang="en-US" dirty="0"/>
          </a:p>
        </p:txBody>
      </p:sp>
      <p:sp>
        <p:nvSpPr>
          <p:cNvPr id="12" name="Footer Placeholder 3">
            <a:extLst>
              <a:ext uri="{FF2B5EF4-FFF2-40B4-BE49-F238E27FC236}">
                <a16:creationId xmlns:a16="http://schemas.microsoft.com/office/drawing/2014/main" xmlns="" id="{B15997C8-7576-4F21-8E43-4CF0BF6AA0EF}"/>
              </a:ext>
            </a:extLst>
          </p:cNvPr>
          <p:cNvSpPr>
            <a:spLocks noGrp="1"/>
          </p:cNvSpPr>
          <p:nvPr>
            <p:ph type="ftr" sz="quarter" idx="11"/>
          </p:nvPr>
        </p:nvSpPr>
        <p:spPr>
          <a:xfrm>
            <a:off x="875507" y="6551612"/>
            <a:ext cx="7391400" cy="304800"/>
          </a:xfrm>
        </p:spPr>
        <p:txBody>
          <a:bodyPr/>
          <a:lstStyle/>
          <a:p>
            <a:pPr>
              <a:defRPr/>
            </a:pPr>
            <a:r>
              <a:rPr lang="en-US" altLang="en-US" dirty="0"/>
              <a:t>©McGraw Hill LLC. All rights reserved. No reproduction or distribution without prior written consent of McGraw Hill</a:t>
            </a:r>
          </a:p>
        </p:txBody>
      </p:sp>
      <p:sp>
        <p:nvSpPr>
          <p:cNvPr id="13" name="Slide Number Placeholder 2">
            <a:extLst>
              <a:ext uri="{FF2B5EF4-FFF2-40B4-BE49-F238E27FC236}">
                <a16:creationId xmlns:a16="http://schemas.microsoft.com/office/drawing/2014/main" xmlns="" id="{78A169CC-2E13-40F3-8330-1E21B18D0EE7}"/>
              </a:ext>
            </a:extLst>
          </p:cNvPr>
          <p:cNvSpPr txBox="1">
            <a:spLocks/>
          </p:cNvSpPr>
          <p:nvPr/>
        </p:nvSpPr>
        <p:spPr bwMode="auto">
          <a:xfrm>
            <a:off x="6665912" y="6583362"/>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21</a:t>
            </a:fld>
            <a:endParaRPr lang="en-US" altLang="en-US" dirty="0"/>
          </a:p>
        </p:txBody>
      </p:sp>
    </p:spTree>
    <p:extLst>
      <p:ext uri="{BB962C8B-B14F-4D97-AF65-F5344CB8AC3E}">
        <p14:creationId xmlns:p14="http://schemas.microsoft.com/office/powerpoint/2010/main" val="26561145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wrap="square" anchor="b">
            <a:normAutofit/>
          </a:bodyPr>
          <a:lstStyle/>
          <a:p>
            <a:pPr eaLnBrk="1" hangingPunct="1"/>
            <a:r>
              <a:rPr lang="en-US" altLang="en-US" sz="3600" dirty="0"/>
              <a:t>The Impact of Monetary Policy on Various Economic Variables</a:t>
            </a:r>
          </a:p>
        </p:txBody>
      </p:sp>
      <p:pic>
        <p:nvPicPr>
          <p:cNvPr id="5" name="Content Placeholder 4" descr="Text&#10;&#10;Description automatically generated with low confidence">
            <a:extLst>
              <a:ext uri="{FF2B5EF4-FFF2-40B4-BE49-F238E27FC236}">
                <a16:creationId xmlns:a16="http://schemas.microsoft.com/office/drawing/2014/main" xmlns="" id="{27074CCD-89CF-43EF-B29F-17CD0C1CB2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816" y="2048576"/>
            <a:ext cx="8453866" cy="3437824"/>
          </a:xfrm>
        </p:spPr>
      </p:pic>
      <p:sp>
        <p:nvSpPr>
          <p:cNvPr id="8" name="Footer Placeholder 3">
            <a:extLst>
              <a:ext uri="{FF2B5EF4-FFF2-40B4-BE49-F238E27FC236}">
                <a16:creationId xmlns:a16="http://schemas.microsoft.com/office/drawing/2014/main" xmlns="" id="{9D11C1CA-42F6-4CF4-84CA-3DAE93654D96}"/>
              </a:ext>
            </a:extLst>
          </p:cNvPr>
          <p:cNvSpPr>
            <a:spLocks noGrp="1"/>
          </p:cNvSpPr>
          <p:nvPr>
            <p:ph type="ftr" sz="quarter" idx="11"/>
          </p:nvPr>
        </p:nvSpPr>
        <p:spPr>
          <a:xfrm>
            <a:off x="876300" y="6385560"/>
            <a:ext cx="7391400" cy="4572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hidden="1">
            <a:extLst>
              <a:ext uri="{FF2B5EF4-FFF2-40B4-BE49-F238E27FC236}">
                <a16:creationId xmlns:a16="http://schemas.microsoft.com/office/drawing/2014/main" xmlns="" id="{C8F019A5-E118-4389-832F-84F105D20CCB}"/>
              </a:ext>
            </a:extLst>
          </p:cNvPr>
          <p:cNvSpPr>
            <a:spLocks noGrp="1"/>
          </p:cNvSpPr>
          <p:nvPr>
            <p:ph type="sldNum" sz="quarter" idx="12"/>
          </p:nvPr>
        </p:nvSpPr>
        <p:spPr/>
        <p:txBody>
          <a:bodyPr/>
          <a:lstStyle/>
          <a:p>
            <a:pPr>
              <a:spcAft>
                <a:spcPts val="600"/>
              </a:spcAft>
              <a:defRPr/>
            </a:pPr>
            <a:r>
              <a:rPr lang="en-US" altLang="en-US" dirty="0"/>
              <a:t>4-</a:t>
            </a:r>
            <a:fld id="{50570873-5802-4945-8C73-C2B4359A39C0}" type="slidenum">
              <a:rPr lang="en-US" altLang="en-US" smtClean="0"/>
              <a:pPr>
                <a:spcAft>
                  <a:spcPts val="600"/>
                </a:spcAft>
                <a:defRPr/>
              </a:pPr>
              <a:t>22</a:t>
            </a:fld>
            <a:endParaRPr lang="en-US" altLang="en-US" dirty="0"/>
          </a:p>
        </p:txBody>
      </p:sp>
      <p:sp>
        <p:nvSpPr>
          <p:cNvPr id="9" name="Slide Number Placeholder 2">
            <a:extLst>
              <a:ext uri="{FF2B5EF4-FFF2-40B4-BE49-F238E27FC236}">
                <a16:creationId xmlns:a16="http://schemas.microsoft.com/office/drawing/2014/main" xmlns="" id="{4B1CD6BA-CBB1-4704-9315-7CA70C981A74}"/>
              </a:ext>
            </a:extLst>
          </p:cNvPr>
          <p:cNvSpPr txBox="1">
            <a:spLocks/>
          </p:cNvSpPr>
          <p:nvPr/>
        </p:nvSpPr>
        <p:spPr bwMode="auto">
          <a:xfrm>
            <a:off x="6628182" y="6385560"/>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22</a:t>
            </a:fld>
            <a:endParaRPr lang="en-US" altLang="en-US" dirty="0"/>
          </a:p>
        </p:txBody>
      </p:sp>
    </p:spTree>
    <p:extLst>
      <p:ext uri="{BB962C8B-B14F-4D97-AF65-F5344CB8AC3E}">
        <p14:creationId xmlns:p14="http://schemas.microsoft.com/office/powerpoint/2010/main" val="34327678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Money Supply versus Interest Rate Targeting</a:t>
            </a:r>
          </a:p>
        </p:txBody>
      </p:sp>
      <p:sp>
        <p:nvSpPr>
          <p:cNvPr id="11268" name="Rectangle 3"/>
          <p:cNvSpPr>
            <a:spLocks noGrp="1" noChangeArrowheads="1"/>
          </p:cNvSpPr>
          <p:nvPr>
            <p:ph type="body" sz="half" idx="4294967295"/>
          </p:nvPr>
        </p:nvSpPr>
        <p:spPr>
          <a:xfrm>
            <a:off x="1524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Federal Reserve can successfully target </a:t>
            </a:r>
            <a:r>
              <a:rPr lang="en-US" sz="2500" i="1" u="sng" dirty="0"/>
              <a:t>only one of these two variables</a:t>
            </a:r>
            <a:r>
              <a:rPr lang="en-US" sz="2500" i="1" dirty="0"/>
              <a:t> </a:t>
            </a:r>
            <a:r>
              <a:rPr lang="en-US" sz="2500" dirty="0"/>
              <a:t>(money supply or interest rates) at any one moment </a:t>
            </a:r>
          </a:p>
          <a:p>
            <a:pPr lvl="1" eaLnBrk="1" hangingPunct="1"/>
            <a:r>
              <a:rPr lang="en-US" sz="2100" dirty="0"/>
              <a:t>If the money supply is the target variable used to implement monetary policy, interest rates must be allowed to fluctuate relatively freely </a:t>
            </a:r>
          </a:p>
          <a:p>
            <a:pPr lvl="1" eaLnBrk="1" hangingPunct="1"/>
            <a:r>
              <a:rPr lang="en-US" sz="2100" dirty="0"/>
              <a:t>If an interest rate (e.g., fed funds rate) is the target, bank reserves and the money supply must be allowed to fluctuate relatively freely </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934452" y="6553200"/>
            <a:ext cx="7275095"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23</a:t>
            </a:fld>
            <a:endParaRPr lang="en-US" altLang="en-US" dirty="0"/>
          </a:p>
        </p:txBody>
      </p:sp>
      <p:pic>
        <p:nvPicPr>
          <p:cNvPr id="3" name="Picture 2">
            <a:extLst>
              <a:ext uri="{FF2B5EF4-FFF2-40B4-BE49-F238E27FC236}">
                <a16:creationId xmlns:a16="http://schemas.microsoft.com/office/drawing/2014/main" xmlns="" id="{BB4ECB7A-0F1B-413D-8EE8-57CF36851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52" y="4660407"/>
            <a:ext cx="7275095" cy="1892793"/>
          </a:xfrm>
          <a:prstGeom prst="rect">
            <a:avLst/>
          </a:prstGeom>
        </p:spPr>
      </p:pic>
    </p:spTree>
    <p:extLst>
      <p:ext uri="{BB962C8B-B14F-4D97-AF65-F5344CB8AC3E}">
        <p14:creationId xmlns:p14="http://schemas.microsoft.com/office/powerpoint/2010/main" val="39116546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 y="115888"/>
            <a:ext cx="8001000" cy="1027112"/>
          </a:xfrm>
        </p:spPr>
        <p:txBody>
          <a:bodyPr wrap="square" anchor="b">
            <a:normAutofit/>
          </a:bodyPr>
          <a:lstStyle/>
          <a:p>
            <a:pPr eaLnBrk="1" hangingPunct="1"/>
            <a:r>
              <a:rPr lang="en-US" altLang="en-US" sz="3000" dirty="0"/>
              <a:t>Federal Reserve Monetary Policy Targets</a:t>
            </a:r>
            <a:br>
              <a:rPr lang="en-US" altLang="en-US" sz="3000" dirty="0"/>
            </a:br>
            <a:endParaRPr lang="en-US" altLang="en-US" sz="3000" dirty="0"/>
          </a:p>
        </p:txBody>
      </p:sp>
      <p:sp>
        <p:nvSpPr>
          <p:cNvPr id="6" name="Slide Number Placeholder 2" hidden="1">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spcAft>
                <a:spcPts val="600"/>
              </a:spcAft>
              <a:defRPr/>
            </a:pPr>
            <a:r>
              <a:rPr lang="en-US" altLang="en-US" dirty="0"/>
              <a:t>4-</a:t>
            </a:r>
            <a:fld id="{50570873-5802-4945-8C73-C2B4359A39C0}" type="slidenum">
              <a:rPr lang="en-US" altLang="en-US" smtClean="0"/>
              <a:pPr>
                <a:spcAft>
                  <a:spcPts val="600"/>
                </a:spcAft>
                <a:defRPr/>
              </a:pPr>
              <a:t>24</a:t>
            </a:fld>
            <a:endParaRPr lang="en-US" altLang="en-US" dirty="0"/>
          </a:p>
        </p:txBody>
      </p:sp>
      <p:sp>
        <p:nvSpPr>
          <p:cNvPr id="8" name="Footer Placeholder 3">
            <a:extLst>
              <a:ext uri="{FF2B5EF4-FFF2-40B4-BE49-F238E27FC236}">
                <a16:creationId xmlns:a16="http://schemas.microsoft.com/office/drawing/2014/main" xmlns="" id="{9D11C1CA-42F6-4CF4-84CA-3DAE93654D96}"/>
              </a:ext>
            </a:extLst>
          </p:cNvPr>
          <p:cNvSpPr>
            <a:spLocks noGrp="1"/>
          </p:cNvSpPr>
          <p:nvPr>
            <p:ph type="ftr" sz="quarter" idx="11"/>
          </p:nvPr>
        </p:nvSpPr>
        <p:spPr>
          <a:xfrm>
            <a:off x="685800" y="6518276"/>
            <a:ext cx="7772400" cy="304800"/>
          </a:xfrm>
        </p:spPr>
        <p:txBody>
          <a:bodyPr/>
          <a:lstStyle/>
          <a:p>
            <a:pPr>
              <a:defRPr/>
            </a:pPr>
            <a:r>
              <a:rPr lang="en-US" altLang="en-US" dirty="0"/>
              <a:t>©McGraw Hill LLC. All rights reserved. No reproduction or distribution without prior written consent of McGraw Hill</a:t>
            </a:r>
          </a:p>
        </p:txBody>
      </p:sp>
      <p:sp>
        <p:nvSpPr>
          <p:cNvPr id="9" name="Slide Number Placeholder 2">
            <a:extLst>
              <a:ext uri="{FF2B5EF4-FFF2-40B4-BE49-F238E27FC236}">
                <a16:creationId xmlns:a16="http://schemas.microsoft.com/office/drawing/2014/main" xmlns="" id="{4B1CD6BA-CBB1-4704-9315-7CA70C981A74}"/>
              </a:ext>
            </a:extLst>
          </p:cNvPr>
          <p:cNvSpPr txBox="1">
            <a:spLocks/>
          </p:cNvSpPr>
          <p:nvPr/>
        </p:nvSpPr>
        <p:spPr bwMode="auto">
          <a:xfrm>
            <a:off x="6665912" y="6583362"/>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24</a:t>
            </a:fld>
            <a:endParaRPr lang="en-US" altLang="en-US" dirty="0"/>
          </a:p>
        </p:txBody>
      </p:sp>
      <p:pic>
        <p:nvPicPr>
          <p:cNvPr id="3" name="Picture 2">
            <a:extLst>
              <a:ext uri="{FF2B5EF4-FFF2-40B4-BE49-F238E27FC236}">
                <a16:creationId xmlns:a16="http://schemas.microsoft.com/office/drawing/2014/main" xmlns="" id="{B498AD8E-5666-48C8-8E11-2820C6FB3719}"/>
              </a:ext>
            </a:extLst>
          </p:cNvPr>
          <p:cNvPicPr>
            <a:picLocks noChangeAspect="1"/>
          </p:cNvPicPr>
          <p:nvPr/>
        </p:nvPicPr>
        <p:blipFill>
          <a:blip r:embed="rId3"/>
          <a:stretch>
            <a:fillRect/>
          </a:stretch>
        </p:blipFill>
        <p:spPr>
          <a:xfrm>
            <a:off x="1828800" y="815974"/>
            <a:ext cx="5219700" cy="2762250"/>
          </a:xfrm>
          <a:prstGeom prst="rect">
            <a:avLst/>
          </a:prstGeom>
        </p:spPr>
      </p:pic>
      <p:pic>
        <p:nvPicPr>
          <p:cNvPr id="4" name="Picture 3">
            <a:extLst>
              <a:ext uri="{FF2B5EF4-FFF2-40B4-BE49-F238E27FC236}">
                <a16:creationId xmlns:a16="http://schemas.microsoft.com/office/drawing/2014/main" xmlns="" id="{91F29799-CE43-4D2C-B164-91F1F4AB1945}"/>
              </a:ext>
            </a:extLst>
          </p:cNvPr>
          <p:cNvPicPr>
            <a:picLocks noChangeAspect="1"/>
          </p:cNvPicPr>
          <p:nvPr/>
        </p:nvPicPr>
        <p:blipFill>
          <a:blip r:embed="rId4"/>
          <a:stretch>
            <a:fillRect/>
          </a:stretch>
        </p:blipFill>
        <p:spPr>
          <a:xfrm>
            <a:off x="1981200" y="3657600"/>
            <a:ext cx="5181600" cy="2781300"/>
          </a:xfrm>
          <a:prstGeom prst="rect">
            <a:avLst/>
          </a:prstGeom>
        </p:spPr>
      </p:pic>
    </p:spTree>
    <p:extLst>
      <p:ext uri="{BB962C8B-B14F-4D97-AF65-F5344CB8AC3E}">
        <p14:creationId xmlns:p14="http://schemas.microsoft.com/office/powerpoint/2010/main" val="37647566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Money Supply versus Interest Rate Targeting (Continued)</a:t>
            </a:r>
          </a:p>
        </p:txBody>
      </p:sp>
      <p:sp>
        <p:nvSpPr>
          <p:cNvPr id="11268" name="Rectangle 3"/>
          <p:cNvSpPr>
            <a:spLocks noGrp="1" noChangeArrowheads="1"/>
          </p:cNvSpPr>
          <p:nvPr>
            <p:ph type="body" sz="half" idx="4294967295"/>
          </p:nvPr>
        </p:nvSpPr>
        <p:spPr>
          <a:xfrm>
            <a:off x="152400" y="1524000"/>
            <a:ext cx="8763000" cy="50292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Fed announced that it would use interest rates—the federal funds rate—as the main target variable to conduct monetary policy in 1993</a:t>
            </a:r>
          </a:p>
          <a:p>
            <a:pPr lvl="1" eaLnBrk="1" hangingPunct="1"/>
            <a:r>
              <a:rPr lang="en-US" sz="2100" dirty="0"/>
              <a:t>Guiding principle used by the Fed to set short-term interest rates is the Taylor rule, which states short-term interest rates should be determined by three conditions:</a:t>
            </a:r>
          </a:p>
          <a:p>
            <a:pPr marL="1036637" lvl="2" indent="-342900" eaLnBrk="1" hangingPunct="1">
              <a:buFont typeface="+mj-lt"/>
              <a:buAutoNum type="arabicPeriod"/>
            </a:pPr>
            <a:r>
              <a:rPr lang="en-US" sz="2000" dirty="0"/>
              <a:t>Where actual inflation is relative to the Fed’s targeted level </a:t>
            </a:r>
          </a:p>
          <a:p>
            <a:pPr marL="1036637" lvl="2" indent="-342900" eaLnBrk="1" hangingPunct="1">
              <a:buFont typeface="+mj-lt"/>
              <a:buAutoNum type="arabicPeriod"/>
            </a:pPr>
            <a:r>
              <a:rPr lang="en-US" sz="2000" dirty="0"/>
              <a:t>The extent to which the economy is above or below its full employment level </a:t>
            </a:r>
          </a:p>
          <a:p>
            <a:pPr marL="1036637" lvl="2" indent="-342900" eaLnBrk="1" hangingPunct="1">
              <a:buFont typeface="+mj-lt"/>
              <a:buAutoNum type="arabicPeriod"/>
            </a:pPr>
            <a:r>
              <a:rPr lang="en-US" sz="2000" dirty="0"/>
              <a:t>What short-term interest rates should be to achieve full employment </a:t>
            </a:r>
          </a:p>
          <a:p>
            <a:pPr marL="741362" lvl="1" indent="-342900" eaLnBrk="1" hangingPunct="1"/>
            <a:r>
              <a:rPr lang="en-US" sz="2100" dirty="0"/>
              <a:t>Under the current regime, the Fed simply announces whether the federal funds rate target has been increased, decreased, or left unchanged after every monthly FOMC meeting</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800100" y="6537325"/>
            <a:ext cx="75438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25</a:t>
            </a:fld>
            <a:endParaRPr lang="en-US" altLang="en-US" dirty="0"/>
          </a:p>
        </p:txBody>
      </p:sp>
    </p:spTree>
    <p:extLst>
      <p:ext uri="{BB962C8B-B14F-4D97-AF65-F5344CB8AC3E}">
        <p14:creationId xmlns:p14="http://schemas.microsoft.com/office/powerpoint/2010/main" val="17617088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International Monetary Policies and Strategies</a:t>
            </a:r>
          </a:p>
        </p:txBody>
      </p:sp>
      <p:sp>
        <p:nvSpPr>
          <p:cNvPr id="11268" name="Rectangle 3"/>
          <p:cNvSpPr>
            <a:spLocks noGrp="1" noChangeArrowheads="1"/>
          </p:cNvSpPr>
          <p:nvPr>
            <p:ph type="body" sz="half" idx="4294967295"/>
          </p:nvPr>
        </p:nvSpPr>
        <p:spPr>
          <a:xfrm>
            <a:off x="152400" y="1524000"/>
            <a:ext cx="8763000" cy="50292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Central banks guide the monetary policy in virtually all countries </a:t>
            </a:r>
          </a:p>
          <a:p>
            <a:pPr eaLnBrk="1" hangingPunct="1"/>
            <a:r>
              <a:rPr lang="en-US" sz="2500" kern="1200" dirty="0"/>
              <a:t>Independence of a central bank generally means that the bank is free from pressure from politicians who may attempt to enhance economic activity in the short term at the expense of long-term economic growth</a:t>
            </a:r>
            <a:endParaRPr lang="en-US" sz="2500" dirty="0"/>
          </a:p>
          <a:p>
            <a:pPr lvl="1" eaLnBrk="1" hangingPunct="1"/>
            <a:r>
              <a:rPr lang="en-US" sz="2200" dirty="0"/>
              <a:t>Other independent central banks, like the Federal Reserve:</a:t>
            </a:r>
          </a:p>
          <a:p>
            <a:pPr lvl="2" eaLnBrk="1" hangingPunct="1"/>
            <a:r>
              <a:rPr lang="en-US" sz="2000" dirty="0"/>
              <a:t>European Central Bank (ECB) is the central bank for the EU</a:t>
            </a:r>
          </a:p>
          <a:p>
            <a:pPr lvl="2" eaLnBrk="1" hangingPunct="1"/>
            <a:r>
              <a:rPr lang="en-US" sz="2000" dirty="0"/>
              <a:t>Bank of England is the central bank of the UK</a:t>
            </a:r>
          </a:p>
          <a:p>
            <a:pPr lvl="1" eaLnBrk="1" hangingPunct="1"/>
            <a:r>
              <a:rPr lang="en-US" sz="2200" dirty="0"/>
              <a:t>Banks with less independence:</a:t>
            </a:r>
          </a:p>
          <a:p>
            <a:pPr lvl="2" eaLnBrk="1" hangingPunct="1"/>
            <a:r>
              <a:rPr lang="en-US" sz="2000" dirty="0"/>
              <a:t>People’s Bank of China</a:t>
            </a:r>
          </a:p>
          <a:p>
            <a:pPr lvl="2" eaLnBrk="1" hangingPunct="1"/>
            <a:r>
              <a:rPr lang="en-US" sz="2000" dirty="0"/>
              <a:t>Reserve Bank of India</a:t>
            </a:r>
          </a:p>
          <a:p>
            <a:pPr lvl="2" eaLnBrk="1" hangingPunct="1"/>
            <a:r>
              <a:rPr lang="en-US" sz="2000" dirty="0"/>
              <a:t>Central Bank of Brazil </a:t>
            </a:r>
          </a:p>
          <a:p>
            <a:pPr eaLnBrk="1" hangingPunct="1"/>
            <a:endParaRPr lang="en-US" sz="2500" dirty="0"/>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1181100" y="6583362"/>
            <a:ext cx="67818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26</a:t>
            </a:fld>
            <a:endParaRPr lang="en-US" altLang="en-US" dirty="0"/>
          </a:p>
        </p:txBody>
      </p:sp>
    </p:spTree>
    <p:extLst>
      <p:ext uri="{BB962C8B-B14F-4D97-AF65-F5344CB8AC3E}">
        <p14:creationId xmlns:p14="http://schemas.microsoft.com/office/powerpoint/2010/main" val="35920845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Systemwide Rescue Programs Employed during the Financial Crisis</a:t>
            </a:r>
          </a:p>
        </p:txBody>
      </p:sp>
      <p:sp>
        <p:nvSpPr>
          <p:cNvPr id="11268" name="Rectangle 3"/>
          <p:cNvSpPr>
            <a:spLocks noGrp="1" noChangeArrowheads="1"/>
          </p:cNvSpPr>
          <p:nvPr>
            <p:ph type="body" sz="half" idx="4294967295"/>
          </p:nvPr>
        </p:nvSpPr>
        <p:spPr>
          <a:xfrm>
            <a:off x="1524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buFont typeface="+mj-lt"/>
              <a:buAutoNum type="arabicPeriod"/>
            </a:pPr>
            <a:r>
              <a:rPr lang="en-US" sz="2500" b="1" dirty="0"/>
              <a:t>Expansion of retail deposit insurance </a:t>
            </a:r>
            <a:r>
              <a:rPr lang="en-US" sz="2500" dirty="0"/>
              <a:t>was widely used during the crisis to ensure continued access to deposit funding</a:t>
            </a:r>
          </a:p>
          <a:p>
            <a:pPr marL="452437" indent="-457200" eaLnBrk="1" hangingPunct="1">
              <a:buFont typeface="+mj-lt"/>
              <a:buAutoNum type="arabicPeriod"/>
            </a:pPr>
            <a:r>
              <a:rPr lang="en-US" sz="2500" b="1" dirty="0"/>
              <a:t>Capital injections </a:t>
            </a:r>
            <a:r>
              <a:rPr lang="en-US" sz="2500" dirty="0"/>
              <a:t>by central governments were the main mechanism used to directly support bank balance sheets</a:t>
            </a:r>
          </a:p>
          <a:p>
            <a:pPr marL="452437" indent="-457200" eaLnBrk="1" hangingPunct="1">
              <a:buFont typeface="+mj-lt"/>
              <a:buAutoNum type="arabicPeriod"/>
            </a:pPr>
            <a:r>
              <a:rPr lang="en-US" sz="2500" b="1" dirty="0"/>
              <a:t>Debt guarantees </a:t>
            </a:r>
            <a:r>
              <a:rPr lang="en-US" sz="2500" dirty="0"/>
              <a:t>allowed banks to maintain access to reasonably priced, medium-term funding. </a:t>
            </a:r>
          </a:p>
          <a:p>
            <a:pPr lvl="1" eaLnBrk="1" hangingPunct="1"/>
            <a:r>
              <a:rPr lang="en-US" sz="2100" dirty="0"/>
              <a:t>They also reduced liquidity risk and lowered overall borrowing costs for banks </a:t>
            </a:r>
          </a:p>
          <a:p>
            <a:pPr marL="452437" indent="-457200" eaLnBrk="1" hangingPunct="1">
              <a:buFont typeface="+mj-lt"/>
              <a:buAutoNum type="arabicPeriod"/>
            </a:pPr>
            <a:r>
              <a:rPr lang="en-US" sz="2500" b="1" dirty="0"/>
              <a:t>Asset purchases/guarantees </a:t>
            </a:r>
            <a:r>
              <a:rPr lang="en-US" sz="2500" dirty="0"/>
              <a:t>removed distressed assets from bank balance sheets </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533400" y="6574472"/>
            <a:ext cx="8001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27</a:t>
            </a:fld>
            <a:endParaRPr lang="en-US" altLang="en-US" dirty="0"/>
          </a:p>
        </p:txBody>
      </p:sp>
    </p:spTree>
    <p:extLst>
      <p:ext uri="{BB962C8B-B14F-4D97-AF65-F5344CB8AC3E}">
        <p14:creationId xmlns:p14="http://schemas.microsoft.com/office/powerpoint/2010/main" val="39552814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Challenges following the Global Financial Crisis</a:t>
            </a:r>
          </a:p>
        </p:txBody>
      </p:sp>
      <p:sp>
        <p:nvSpPr>
          <p:cNvPr id="11268" name="Rectangle 3"/>
          <p:cNvSpPr>
            <a:spLocks noGrp="1" noChangeArrowheads="1"/>
          </p:cNvSpPr>
          <p:nvPr>
            <p:ph type="body" sz="half" idx="4294967295"/>
          </p:nvPr>
        </p:nvSpPr>
        <p:spPr>
          <a:xfrm>
            <a:off x="1524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sz="2500" dirty="0"/>
              <a:t>While the worst of the financial crisis subsided in the U.S. in the last half of 2009, throughout the spring of 2010 Greece struggled with a severe debt crisis </a:t>
            </a:r>
          </a:p>
          <a:p>
            <a:pPr marL="801687" lvl="1" indent="-457200" eaLnBrk="1" hangingPunct="1"/>
            <a:r>
              <a:rPr lang="en-US" sz="2100" dirty="0"/>
              <a:t>Problems in the Greek bond market then spread to other European nations with fiscal problems, such as Portugal, Spain, and Italy </a:t>
            </a:r>
          </a:p>
          <a:p>
            <a:pPr marL="801687" lvl="1" indent="-457200" eaLnBrk="1" hangingPunct="1"/>
            <a:r>
              <a:rPr lang="en-US" sz="2100" dirty="0"/>
              <a:t>In August 2018, Greece exited the third bailout program </a:t>
            </a:r>
          </a:p>
          <a:p>
            <a:pPr marL="801687" lvl="1" indent="-457200" eaLnBrk="1" hangingPunct="1"/>
            <a:r>
              <a:rPr lang="en-US" sz="2100" dirty="0"/>
              <a:t>In total, Greece now owes the EU and IMF roughly $330 billion, part of a public debt that has climbed to 180 percent of GDP </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723900" y="6541134"/>
            <a:ext cx="7620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28</a:t>
            </a:fld>
            <a:endParaRPr lang="en-US" altLang="en-US" dirty="0"/>
          </a:p>
        </p:txBody>
      </p:sp>
    </p:spTree>
    <p:extLst>
      <p:ext uri="{BB962C8B-B14F-4D97-AF65-F5344CB8AC3E}">
        <p14:creationId xmlns:p14="http://schemas.microsoft.com/office/powerpoint/2010/main" val="22166172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Challenges following the Global Financial Crisis (Continued)</a:t>
            </a:r>
          </a:p>
        </p:txBody>
      </p:sp>
      <p:sp>
        <p:nvSpPr>
          <p:cNvPr id="11268" name="Rectangle 3"/>
          <p:cNvSpPr>
            <a:spLocks noGrp="1" noChangeArrowheads="1"/>
          </p:cNvSpPr>
          <p:nvPr>
            <p:ph type="body" sz="half" idx="4294967295"/>
          </p:nvPr>
        </p:nvSpPr>
        <p:spPr>
          <a:xfrm>
            <a:off x="1524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sz="2500" dirty="0"/>
              <a:t>Challenges to central banks became even bigger in June 2016 when the people of the United Kingdom voted to leave the EU after 43 years (i.e., Brexit) </a:t>
            </a:r>
          </a:p>
          <a:p>
            <a:pPr marL="801687" lvl="1" indent="-457200" eaLnBrk="1" hangingPunct="1"/>
            <a:r>
              <a:rPr lang="en-US" sz="2100" dirty="0"/>
              <a:t>The pound fell more than 11 percent to its lowest point since 1985</a:t>
            </a:r>
          </a:p>
          <a:p>
            <a:pPr marL="801687" lvl="1" indent="-457200" eaLnBrk="1" hangingPunct="1"/>
            <a:r>
              <a:rPr lang="en-US" sz="2100" dirty="0"/>
              <a:t>The DJIA dropped 610.32 points, or 3.4 percent</a:t>
            </a:r>
          </a:p>
          <a:p>
            <a:pPr marL="801687" lvl="1" indent="-457200" eaLnBrk="1" hangingPunct="1"/>
            <a:r>
              <a:rPr lang="en-US" sz="2100" dirty="0"/>
              <a:t>The Stoxx Europe 600 index fell 7 percent, its steepest drop since 2008</a:t>
            </a:r>
          </a:p>
          <a:p>
            <a:pPr marL="801687" lvl="1" indent="-457200" eaLnBrk="1" hangingPunct="1"/>
            <a:r>
              <a:rPr lang="en-US" sz="2100" dirty="0"/>
              <a:t>Japan’s Nikkei Stock Average declined 7.9 percent </a:t>
            </a:r>
          </a:p>
          <a:p>
            <a:pPr marL="452437" indent="-457200" eaLnBrk="1" hangingPunct="1"/>
            <a:r>
              <a:rPr lang="en-US" sz="2500" dirty="0"/>
              <a:t>Bank of England (BoE) unveiled a four-point plan to prevent a post-Brexit recession</a:t>
            </a:r>
          </a:p>
          <a:p>
            <a:pPr marL="801687" lvl="1" indent="-457200" eaLnBrk="1" hangingPunct="1"/>
            <a:r>
              <a:rPr lang="en-US" sz="2100" dirty="0"/>
              <a:t>In August 2016, the BoE cut interest rates for the first time in more than seven years to a new record low of 0.25 percent </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800100" y="6541134"/>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29</a:t>
            </a:fld>
            <a:endParaRPr lang="en-US" altLang="en-US" dirty="0"/>
          </a:p>
        </p:txBody>
      </p:sp>
    </p:spTree>
    <p:extLst>
      <p:ext uri="{BB962C8B-B14F-4D97-AF65-F5344CB8AC3E}">
        <p14:creationId xmlns:p14="http://schemas.microsoft.com/office/powerpoint/2010/main" val="21282235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nchor="ctr"/>
          <a:lstStyle/>
          <a:p>
            <a:pPr eaLnBrk="1" hangingPunct="1"/>
            <a:r>
              <a:rPr lang="en-US" altLang="en-US" sz="3500" dirty="0"/>
              <a:t>Structure of the Federal Reserve System (FRS)</a:t>
            </a:r>
          </a:p>
        </p:txBody>
      </p:sp>
      <p:sp>
        <p:nvSpPr>
          <p:cNvPr id="9220" name="Rectangle 3"/>
          <p:cNvSpPr>
            <a:spLocks noGrp="1" noChangeArrowheads="1"/>
          </p:cNvSpPr>
          <p:nvPr>
            <p:ph type="body" sz="half" idx="4294967295"/>
          </p:nvPr>
        </p:nvSpPr>
        <p:spPr>
          <a:xfrm>
            <a:off x="228600" y="1719262"/>
            <a:ext cx="861060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12 Federal Reserve Banks in cities throughout the U.S.</a:t>
            </a:r>
          </a:p>
          <a:p>
            <a:pPr lvl="1" eaLnBrk="1" hangingPunct="1"/>
            <a:r>
              <a:rPr lang="en-US" altLang="en-US" sz="2200" dirty="0"/>
              <a:t>Each acts as a depository institution for the banks in its district</a:t>
            </a:r>
          </a:p>
          <a:p>
            <a:pPr lvl="1" eaLnBrk="1" hangingPunct="1"/>
            <a:r>
              <a:rPr lang="en-US" altLang="en-US" sz="2200" dirty="0"/>
              <a:t>Operate under general supervision of the Board of Governors</a:t>
            </a:r>
          </a:p>
          <a:p>
            <a:pPr lvl="1" eaLnBrk="1" hangingPunct="1"/>
            <a:r>
              <a:rPr lang="en-US" altLang="en-US" sz="2200" dirty="0"/>
              <a:t>Each has its own 9-member board of directors</a:t>
            </a:r>
          </a:p>
          <a:p>
            <a:pPr lvl="1" eaLnBrk="1" hangingPunct="1"/>
            <a:r>
              <a:rPr lang="en-US" altLang="en-US" sz="2200" dirty="0"/>
              <a:t>Nationally chartered banks are required to become members of the FRS</a:t>
            </a:r>
          </a:p>
          <a:p>
            <a:pPr eaLnBrk="1" hangingPunct="1"/>
            <a:r>
              <a:rPr lang="en-US" altLang="en-US" sz="2500" dirty="0"/>
              <a:t>7-member Board of Governors in Washington, D.C.</a:t>
            </a:r>
          </a:p>
          <a:p>
            <a:pPr lvl="1" eaLnBrk="1" hangingPunct="1"/>
            <a:r>
              <a:rPr lang="en-US" altLang="en-US" sz="2200" dirty="0"/>
              <a:t>Each member appointed by the president of the U.S. and must be confirmed by the Senate</a:t>
            </a:r>
          </a:p>
          <a:p>
            <a:pPr lvl="1" eaLnBrk="1" hangingPunct="1"/>
            <a:r>
              <a:rPr lang="en-US" altLang="en-US" sz="2200" dirty="0"/>
              <a:t>Members serve a nonrenewable, 14-year term</a:t>
            </a:r>
          </a:p>
          <a:p>
            <a:pPr lvl="1" eaLnBrk="1" hangingPunct="1"/>
            <a:r>
              <a:rPr lang="en-US" altLang="en-US" sz="2200" dirty="0"/>
              <a:t>Primary responsibilities are the formulation and conduct of monetary policy and the supervision and regulation of banks</a:t>
            </a:r>
          </a:p>
        </p:txBody>
      </p:sp>
      <p:sp>
        <p:nvSpPr>
          <p:cNvPr id="5" name="Footer Placeholder 3">
            <a:extLst>
              <a:ext uri="{FF2B5EF4-FFF2-40B4-BE49-F238E27FC236}">
                <a16:creationId xmlns:a16="http://schemas.microsoft.com/office/drawing/2014/main" xmlns="" id="{84AD88A8-C845-41F3-87CF-463C90D9D1A9}"/>
              </a:ext>
            </a:extLst>
          </p:cNvPr>
          <p:cNvSpPr>
            <a:spLocks noGrp="1"/>
          </p:cNvSpPr>
          <p:nvPr>
            <p:ph type="ftr" sz="quarter" idx="11"/>
          </p:nvPr>
        </p:nvSpPr>
        <p:spPr>
          <a:xfrm>
            <a:off x="342900" y="6537325"/>
            <a:ext cx="8382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90FBD824-4EFF-4B16-8835-53EF8CB0F88E}"/>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xmlns="" id="{AA24DEA0-CB54-4118-A112-A181039EB6A7}"/>
              </a:ext>
            </a:extLst>
          </p:cNvPr>
          <p:cNvSpPr>
            <a:spLocks noGrp="1"/>
          </p:cNvSpPr>
          <p:nvPr>
            <p:ph type="ftr" sz="quarter" idx="11"/>
          </p:nvPr>
        </p:nvSpPr>
        <p:spPr/>
        <p:txBody>
          <a:bodyPr/>
          <a:lstStyle/>
          <a:p>
            <a:pPr>
              <a:defRPr/>
            </a:pPr>
            <a:r>
              <a:rPr lang="en-US" altLang="en-US" dirty="0"/>
              <a:t>©McGraw Hill LLC. All rights reserved. No reproduction or distribution without prior written consent of McGraw Hill</a:t>
            </a:r>
          </a:p>
        </p:txBody>
      </p:sp>
      <p:sp>
        <p:nvSpPr>
          <p:cNvPr id="9219" name="Rectangle 2"/>
          <p:cNvSpPr>
            <a:spLocks noGrp="1" noChangeArrowheads="1"/>
          </p:cNvSpPr>
          <p:nvPr>
            <p:ph type="title"/>
          </p:nvPr>
        </p:nvSpPr>
        <p:spPr/>
        <p:txBody>
          <a:bodyPr wrap="square" anchor="b">
            <a:normAutofit/>
          </a:bodyPr>
          <a:lstStyle/>
          <a:p>
            <a:pPr eaLnBrk="1" hangingPunct="1"/>
            <a:r>
              <a:rPr lang="en-US" altLang="en-US" dirty="0"/>
              <a:t>Federal Reserve Districts</a:t>
            </a:r>
          </a:p>
        </p:txBody>
      </p:sp>
      <p:pic>
        <p:nvPicPr>
          <p:cNvPr id="5" name="Content Placeholder 4" descr="Map&#10;&#10;Description automatically generated">
            <a:extLst>
              <a:ext uri="{FF2B5EF4-FFF2-40B4-BE49-F238E27FC236}">
                <a16:creationId xmlns:a16="http://schemas.microsoft.com/office/drawing/2014/main" xmlns="" id="{D7C049F8-F0D9-49A7-B02E-0B96C9B67B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1" y="1289688"/>
            <a:ext cx="5334000" cy="5425835"/>
          </a:xfrm>
        </p:spPr>
      </p:pic>
      <p:sp>
        <p:nvSpPr>
          <p:cNvPr id="6" name="Slide Number Placeholder 2" hidden="1">
            <a:extLst>
              <a:ext uri="{FF2B5EF4-FFF2-40B4-BE49-F238E27FC236}">
                <a16:creationId xmlns:a16="http://schemas.microsoft.com/office/drawing/2014/main" xmlns="" id="{90FBD824-4EFF-4B16-8835-53EF8CB0F88E}"/>
              </a:ext>
            </a:extLst>
          </p:cNvPr>
          <p:cNvSpPr>
            <a:spLocks noGrp="1"/>
          </p:cNvSpPr>
          <p:nvPr>
            <p:ph type="sldNum" sz="quarter" idx="12"/>
          </p:nvPr>
        </p:nvSpPr>
        <p:spPr/>
        <p:txBody>
          <a:bodyPr/>
          <a:lstStyle/>
          <a:p>
            <a:pPr>
              <a:spcAft>
                <a:spcPts val="600"/>
              </a:spcAft>
              <a:defRPr/>
            </a:pPr>
            <a:r>
              <a:rPr lang="en-US" altLang="en-US" dirty="0"/>
              <a:t>4-</a:t>
            </a:r>
            <a:fld id="{50570873-5802-4945-8C73-C2B4359A39C0}" type="slidenum">
              <a:rPr lang="en-US" altLang="en-US" smtClean="0"/>
              <a:pPr>
                <a:spcAft>
                  <a:spcPts val="600"/>
                </a:spcAft>
                <a:defRPr/>
              </a:pPr>
              <a:t>4</a:t>
            </a:fld>
            <a:endParaRPr lang="en-US" altLang="en-US" dirty="0"/>
          </a:p>
        </p:txBody>
      </p:sp>
      <p:sp>
        <p:nvSpPr>
          <p:cNvPr id="8" name="Slide Number Placeholder 2">
            <a:extLst>
              <a:ext uri="{FF2B5EF4-FFF2-40B4-BE49-F238E27FC236}">
                <a16:creationId xmlns:a16="http://schemas.microsoft.com/office/drawing/2014/main" xmlns="" id="{12B23892-E041-460B-AD8E-3A88B8F19581}"/>
              </a:ext>
            </a:extLst>
          </p:cNvPr>
          <p:cNvSpPr txBox="1">
            <a:spLocks/>
          </p:cNvSpPr>
          <p:nvPr/>
        </p:nvSpPr>
        <p:spPr bwMode="auto">
          <a:xfrm>
            <a:off x="6629400" y="6569075"/>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4</a:t>
            </a:fld>
            <a:endParaRPr lang="en-US" altLang="en-US" dirty="0"/>
          </a:p>
        </p:txBody>
      </p:sp>
    </p:spTree>
    <p:extLst>
      <p:ext uri="{BB962C8B-B14F-4D97-AF65-F5344CB8AC3E}">
        <p14:creationId xmlns:p14="http://schemas.microsoft.com/office/powerpoint/2010/main" val="4038722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Federal Open Market Committee (FOMC)</a:t>
            </a:r>
          </a:p>
        </p:txBody>
      </p:sp>
      <p:sp>
        <p:nvSpPr>
          <p:cNvPr id="11268" name="Rectangle 3"/>
          <p:cNvSpPr>
            <a:spLocks noGrp="1" noChangeArrowheads="1"/>
          </p:cNvSpPr>
          <p:nvPr>
            <p:ph type="body" sz="half" idx="4294967295"/>
          </p:nvPr>
        </p:nvSpPr>
        <p:spPr>
          <a:xfrm>
            <a:off x="457200" y="1758951"/>
            <a:ext cx="8148638" cy="476249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FOMC</a:t>
            </a:r>
            <a:r>
              <a:rPr lang="en-US" altLang="en-US" sz="2500" dirty="0"/>
              <a:t> is the major monetary policy-making body of the Federal Reserve System</a:t>
            </a:r>
          </a:p>
          <a:p>
            <a:pPr lvl="1" eaLnBrk="1" hangingPunct="1"/>
            <a:r>
              <a:rPr lang="en-US" altLang="en-US" sz="2200" dirty="0"/>
              <a:t>Required to meet at least four times each year in Washington, D.C., but typically meet more often</a:t>
            </a:r>
          </a:p>
          <a:p>
            <a:pPr lvl="1" eaLnBrk="1" hangingPunct="1"/>
            <a:r>
              <a:rPr lang="en-US" altLang="en-US" sz="2200" dirty="0"/>
              <a:t>Main responsibilities are to formulate policies to promote full employment, economic growth, price stability, an da sustainable pattern of international trade</a:t>
            </a:r>
          </a:p>
          <a:p>
            <a:pPr lvl="1" eaLnBrk="1" hangingPunct="1"/>
            <a:r>
              <a:rPr lang="en-US" altLang="en-US" sz="2200" dirty="0"/>
              <a:t>Set guidelines regarding </a:t>
            </a:r>
            <a:r>
              <a:rPr lang="en-US" altLang="en-US" sz="2200" b="1" dirty="0"/>
              <a:t>open market operations</a:t>
            </a:r>
            <a:r>
              <a:rPr lang="en-US" altLang="en-US" sz="2200" dirty="0"/>
              <a:t>, the purchase and sale of U.S. government and federal agency securities, as the main policy tool to achieve monetary targets</a:t>
            </a:r>
          </a:p>
          <a:p>
            <a:pPr lvl="1" eaLnBrk="1" hangingPunct="1"/>
            <a:r>
              <a:rPr lang="en-US" altLang="en-US" sz="2200" dirty="0"/>
              <a:t>Beige Book summarizes information on current economic conditions by Federal Reserve district</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1219200" y="6537325"/>
            <a:ext cx="6705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5</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Functions Performed by Federal Reserve Banks (FRBs)</a:t>
            </a:r>
          </a:p>
        </p:txBody>
      </p:sp>
      <p:sp>
        <p:nvSpPr>
          <p:cNvPr id="11268" name="Rectangle 3"/>
          <p:cNvSpPr>
            <a:spLocks noGrp="1" noChangeArrowheads="1"/>
          </p:cNvSpPr>
          <p:nvPr>
            <p:ph type="body" sz="half" idx="4294967295"/>
          </p:nvPr>
        </p:nvSpPr>
        <p:spPr>
          <a:xfrm>
            <a:off x="304800" y="1714500"/>
            <a:ext cx="8534400" cy="476249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buFont typeface="+mj-lt"/>
              <a:buAutoNum type="arabicPeriod"/>
            </a:pPr>
            <a:r>
              <a:rPr lang="en-US" altLang="en-US" sz="2500" dirty="0"/>
              <a:t>Assistance in the conduct of monetary policy</a:t>
            </a:r>
          </a:p>
          <a:p>
            <a:pPr marL="806450" lvl="1" indent="-457200" eaLnBrk="1" hangingPunct="1"/>
            <a:r>
              <a:rPr lang="en-US" altLang="en-US" sz="2100" dirty="0"/>
              <a:t>Set and change the </a:t>
            </a:r>
            <a:r>
              <a:rPr lang="en-US" altLang="en-US" sz="2100" b="1" dirty="0"/>
              <a:t>discount rate</a:t>
            </a:r>
          </a:p>
          <a:p>
            <a:pPr marL="806450" lvl="1" indent="-457200" eaLnBrk="1" hangingPunct="1"/>
            <a:r>
              <a:rPr lang="en-US" altLang="en-US" sz="2100" dirty="0"/>
              <a:t>Loans transacted through each FRBs </a:t>
            </a:r>
            <a:r>
              <a:rPr lang="en-US" altLang="en-US" sz="2100" b="1" dirty="0"/>
              <a:t>discount window</a:t>
            </a:r>
          </a:p>
          <a:p>
            <a:pPr marL="457200" indent="-457200" eaLnBrk="1" hangingPunct="1">
              <a:buFont typeface="+mj-lt"/>
              <a:buAutoNum type="arabicPeriod"/>
            </a:pPr>
            <a:r>
              <a:rPr lang="en-US" altLang="en-US" sz="2500" dirty="0"/>
              <a:t>Supervision and regulation</a:t>
            </a:r>
          </a:p>
          <a:p>
            <a:pPr marL="806450" lvl="1" indent="-457200" eaLnBrk="1" hangingPunct="1"/>
            <a:r>
              <a:rPr lang="en-US" altLang="en-US" sz="2100" dirty="0"/>
              <a:t>Each FRB has supervisory and regulatory authority over the activities of state-chartered member banks and bank holding companies located in their districts</a:t>
            </a:r>
          </a:p>
          <a:p>
            <a:pPr marL="457200" indent="-457200" eaLnBrk="1" hangingPunct="1">
              <a:buFont typeface="+mj-lt"/>
              <a:buAutoNum type="arabicPeriod"/>
            </a:pPr>
            <a:r>
              <a:rPr lang="en-US" altLang="en-US" sz="2500" dirty="0"/>
              <a:t>Consumer protection and community affairs</a:t>
            </a:r>
          </a:p>
          <a:p>
            <a:pPr marL="806450" lvl="1" indent="-457200" eaLnBrk="1" hangingPunct="1"/>
            <a:r>
              <a:rPr lang="en-US" altLang="en-US" sz="2100" dirty="0"/>
              <a:t>Possess authority to implement federal laws intended to protect consumers in credit and other financial transactions</a:t>
            </a:r>
          </a:p>
          <a:p>
            <a:pPr marL="457200" indent="-457200" eaLnBrk="1" hangingPunct="1">
              <a:buFont typeface="+mj-lt"/>
              <a:buAutoNum type="arabicPeriod"/>
            </a:pPr>
            <a:r>
              <a:rPr lang="en-US" altLang="en-US" sz="2500" dirty="0"/>
              <a:t>Government services</a:t>
            </a:r>
          </a:p>
          <a:p>
            <a:pPr marL="806450" lvl="1" indent="-457200" eaLnBrk="1" hangingPunct="1"/>
            <a:r>
              <a:rPr lang="en-US" altLang="en-US" sz="2100" dirty="0"/>
              <a:t>Serves as the commercial bank for the U.S. Treasury </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1066800" y="6553200"/>
            <a:ext cx="70104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6</a:t>
            </a:fld>
            <a:endParaRPr lang="en-US" altLang="en-US" dirty="0"/>
          </a:p>
        </p:txBody>
      </p:sp>
    </p:spTree>
    <p:extLst>
      <p:ext uri="{BB962C8B-B14F-4D97-AF65-F5344CB8AC3E}">
        <p14:creationId xmlns:p14="http://schemas.microsoft.com/office/powerpoint/2010/main" val="3874654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Functions Performed by Federal Reserve Banks (FRBs) (Continued)</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buFont typeface="+mj-lt"/>
              <a:buAutoNum type="arabicPeriod" startAt="5"/>
            </a:pPr>
            <a:r>
              <a:rPr lang="en-US" altLang="en-US" sz="2500" dirty="0"/>
              <a:t>New currency issue</a:t>
            </a:r>
          </a:p>
          <a:p>
            <a:pPr marL="806450" lvl="1" indent="-457200" eaLnBrk="1" hangingPunct="1"/>
            <a:r>
              <a:rPr lang="en-US" sz="2100" dirty="0"/>
              <a:t>Responsible for the collection and replacement of currency (paper and coin) from circulation </a:t>
            </a:r>
            <a:endParaRPr lang="en-US" altLang="en-US" sz="2100" dirty="0"/>
          </a:p>
          <a:p>
            <a:pPr marL="457200" indent="-457200" eaLnBrk="1" hangingPunct="1">
              <a:buFont typeface="+mj-lt"/>
              <a:buAutoNum type="arabicPeriod" startAt="5"/>
            </a:pPr>
            <a:r>
              <a:rPr lang="en-US" altLang="en-US" sz="2500" dirty="0"/>
              <a:t>Check clearing</a:t>
            </a:r>
          </a:p>
          <a:p>
            <a:pPr marL="806450" lvl="1" indent="-457200" eaLnBrk="1" hangingPunct="1"/>
            <a:r>
              <a:rPr lang="en-US" sz="2100" dirty="0"/>
              <a:t>Operates a central check clearing system for U.S. banks, routing interbank checks to DIs on which they are written and transferring the appropriate funds from one bank to another </a:t>
            </a:r>
            <a:endParaRPr lang="en-US" altLang="en-US" sz="2100" dirty="0"/>
          </a:p>
          <a:p>
            <a:pPr marL="457200" indent="-457200" eaLnBrk="1" hangingPunct="1">
              <a:buFont typeface="+mj-lt"/>
              <a:buAutoNum type="arabicPeriod" startAt="5"/>
            </a:pPr>
            <a:r>
              <a:rPr lang="en-US" altLang="en-US" sz="2500" dirty="0"/>
              <a:t>Wire transfer services</a:t>
            </a:r>
          </a:p>
          <a:p>
            <a:pPr marL="806450" lvl="1" indent="-457200" eaLnBrk="1" hangingPunct="1"/>
            <a:r>
              <a:rPr lang="en-US" altLang="en-US" sz="2100" dirty="0"/>
              <a:t>FRBs and member banks are linked electronically through the Federal Reserve Communications System</a:t>
            </a:r>
          </a:p>
          <a:p>
            <a:pPr marL="457200" indent="-457200" eaLnBrk="1" hangingPunct="1">
              <a:buFont typeface="+mj-lt"/>
              <a:buAutoNum type="arabicPeriod" startAt="5"/>
            </a:pPr>
            <a:r>
              <a:rPr lang="en-US" altLang="en-US" sz="2500" dirty="0"/>
              <a:t>Research services</a:t>
            </a:r>
          </a:p>
          <a:p>
            <a:pPr marL="806450" lvl="1" indent="-457200" eaLnBrk="1" hangingPunct="1"/>
            <a:r>
              <a:rPr lang="en-US" altLang="en-US" sz="2100" dirty="0"/>
              <a:t>Each FRB uses professional economics to conduct research</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914400" y="6537325"/>
            <a:ext cx="73152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7</a:t>
            </a:fld>
            <a:endParaRPr lang="en-US" altLang="en-US" dirty="0"/>
          </a:p>
        </p:txBody>
      </p:sp>
    </p:spTree>
    <p:extLst>
      <p:ext uri="{BB962C8B-B14F-4D97-AF65-F5344CB8AC3E}">
        <p14:creationId xmlns:p14="http://schemas.microsoft.com/office/powerpoint/2010/main" val="1984244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Balance Sheet of the Federal Reserve</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Liabilities</a:t>
            </a:r>
          </a:p>
          <a:p>
            <a:pPr lvl="1" eaLnBrk="1" hangingPunct="1"/>
            <a:r>
              <a:rPr lang="en-US" altLang="en-US" sz="2100" dirty="0"/>
              <a:t>Major liabilities on the Fed’s balance sheet are currency in circulation and </a:t>
            </a:r>
            <a:r>
              <a:rPr lang="en-US" altLang="en-US" sz="2100" b="1" dirty="0"/>
              <a:t>reserves</a:t>
            </a:r>
            <a:r>
              <a:rPr lang="en-US" altLang="en-US" sz="2100" dirty="0"/>
              <a:t>, the sum of which is referred to as the Fed’s </a:t>
            </a:r>
            <a:r>
              <a:rPr lang="en-US" altLang="en-US" sz="2100" b="1" dirty="0"/>
              <a:t>monetary base </a:t>
            </a:r>
            <a:r>
              <a:rPr lang="en-US" altLang="en-US" sz="2100" dirty="0"/>
              <a:t>or </a:t>
            </a:r>
            <a:r>
              <a:rPr lang="en-US" altLang="en-US" sz="2100" b="1" dirty="0"/>
              <a:t>money base</a:t>
            </a:r>
          </a:p>
          <a:p>
            <a:pPr lvl="1" eaLnBrk="1" hangingPunct="1"/>
            <a:r>
              <a:rPr lang="en-US" altLang="en-US" sz="2100" dirty="0"/>
              <a:t>Total reserves can be classified into two categories:</a:t>
            </a:r>
          </a:p>
          <a:p>
            <a:pPr lvl="2" eaLnBrk="1" hangingPunct="1"/>
            <a:r>
              <a:rPr lang="en-US" altLang="en-US" sz="1800" b="1" dirty="0"/>
              <a:t>Required reserves </a:t>
            </a:r>
            <a:r>
              <a:rPr lang="en-US" altLang="en-US" sz="1800" dirty="0"/>
              <a:t>are those the Fed requires banks to hold by law</a:t>
            </a:r>
          </a:p>
          <a:p>
            <a:pPr lvl="2" eaLnBrk="1" hangingPunct="1"/>
            <a:r>
              <a:rPr lang="en-US" altLang="en-US" sz="1800" b="1" dirty="0"/>
              <a:t>Excess reserves </a:t>
            </a:r>
            <a:r>
              <a:rPr lang="en-US" altLang="en-US" sz="1800" dirty="0"/>
              <a:t>are additional over and above required reserves</a:t>
            </a:r>
          </a:p>
          <a:p>
            <a:pPr eaLnBrk="1" hangingPunct="1"/>
            <a:r>
              <a:rPr lang="en-US" altLang="en-US" sz="2500" dirty="0"/>
              <a:t>Assets</a:t>
            </a:r>
          </a:p>
          <a:p>
            <a:pPr lvl="1" eaLnBrk="1" hangingPunct="1"/>
            <a:r>
              <a:rPr lang="en-US" altLang="en-US" sz="2100" dirty="0"/>
              <a:t>Major assets are Treasury and government agency (i.e., Fannie Mae, Freddie Mac) securities, Treasury currency, and gold and foreign exchange</a:t>
            </a:r>
          </a:p>
          <a:p>
            <a:pPr lvl="1" eaLnBrk="1" hangingPunct="1"/>
            <a:r>
              <a:rPr lang="en-US" altLang="en-US" sz="2100" dirty="0"/>
              <a:t>Interbank loans are a small portion of total assets, but they plan an important role in implementing monetary policy</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419100" y="6537325"/>
            <a:ext cx="81534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8</a:t>
            </a:fld>
            <a:endParaRPr lang="en-US" altLang="en-US" dirty="0"/>
          </a:p>
        </p:txBody>
      </p:sp>
    </p:spTree>
    <p:extLst>
      <p:ext uri="{BB962C8B-B14F-4D97-AF65-F5344CB8AC3E}">
        <p14:creationId xmlns:p14="http://schemas.microsoft.com/office/powerpoint/2010/main" val="19715109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chor="ctr"/>
          <a:lstStyle/>
          <a:p>
            <a:pPr eaLnBrk="1" hangingPunct="1"/>
            <a:r>
              <a:rPr lang="en-US" altLang="en-US" sz="3500" dirty="0"/>
              <a:t>Balance Sheet of the Federal Reserve (Continued)</a:t>
            </a:r>
          </a:p>
        </p:txBody>
      </p:sp>
      <p:sp>
        <p:nvSpPr>
          <p:cNvPr id="5" name="Footer Placeholder 3">
            <a:extLst>
              <a:ext uri="{FF2B5EF4-FFF2-40B4-BE49-F238E27FC236}">
                <a16:creationId xmlns:a16="http://schemas.microsoft.com/office/drawing/2014/main" xmlns="" id="{E8107321-2A6E-41AF-8320-8B0E685DD144}"/>
              </a:ext>
            </a:extLst>
          </p:cNvPr>
          <p:cNvSpPr>
            <a:spLocks noGrp="1"/>
          </p:cNvSpPr>
          <p:nvPr>
            <p:ph type="ftr" sz="quarter" idx="11"/>
          </p:nvPr>
        </p:nvSpPr>
        <p:spPr>
          <a:xfrm>
            <a:off x="723900" y="6248400"/>
            <a:ext cx="7010400" cy="4572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xmlns="" id="{C8F019A5-E118-4389-832F-84F105D20CCB}"/>
              </a:ext>
            </a:extLst>
          </p:cNvPr>
          <p:cNvSpPr>
            <a:spLocks noGrp="1"/>
          </p:cNvSpPr>
          <p:nvPr>
            <p:ph type="sldNum" sz="quarter" idx="12"/>
          </p:nvPr>
        </p:nvSpPr>
        <p:spPr/>
        <p:txBody>
          <a:bodyPr/>
          <a:lstStyle/>
          <a:p>
            <a:pPr>
              <a:defRPr/>
            </a:pPr>
            <a:r>
              <a:rPr lang="en-US" altLang="en-US" dirty="0"/>
              <a:t>4-</a:t>
            </a:r>
            <a:fld id="{50570873-5802-4945-8C73-C2B4359A39C0}" type="slidenum">
              <a:rPr lang="en-US" altLang="en-US" smtClean="0"/>
              <a:pPr>
                <a:defRPr/>
              </a:pPr>
              <a:t>9</a:t>
            </a:fld>
            <a:endParaRPr lang="en-US" altLang="en-US" dirty="0"/>
          </a:p>
        </p:txBody>
      </p:sp>
      <p:pic>
        <p:nvPicPr>
          <p:cNvPr id="3" name="Content Placeholder 6" descr="Table&#10;&#10;Description automatically generated">
            <a:extLst>
              <a:ext uri="{FF2B5EF4-FFF2-40B4-BE49-F238E27FC236}">
                <a16:creationId xmlns:a16="http://schemas.microsoft.com/office/drawing/2014/main" xmlns="" id="{6133A86C-E5C0-E442-29F9-2653BB793E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221033"/>
            <a:ext cx="7509510" cy="5055582"/>
          </a:xfrm>
        </p:spPr>
      </p:pic>
    </p:spTree>
    <p:extLst>
      <p:ext uri="{BB962C8B-B14F-4D97-AF65-F5344CB8AC3E}">
        <p14:creationId xmlns:p14="http://schemas.microsoft.com/office/powerpoint/2010/main" val="761221453"/>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E399A-5634-4395-9C05-5F7350337626}">
  <ds:schemaRefs>
    <ds:schemaRef ds:uri="http://purl.org/dc/terms/"/>
    <ds:schemaRef ds:uri="http://schemas.microsoft.com/office/2006/documentManagement/types"/>
    <ds:schemaRef ds:uri="http://www.w3.org/XML/1998/namespace"/>
    <ds:schemaRef ds:uri="http://schemas.microsoft.com/office/infopath/2007/PartnerControls"/>
    <ds:schemaRef ds:uri="ceffe371-beea-496d-8355-49b3f4f3bd58"/>
    <ds:schemaRef ds:uri="http://purl.org/dc/dcmitype/"/>
    <ds:schemaRef ds:uri="http://purl.org/dc/elements/1.1/"/>
    <ds:schemaRef ds:uri="http://schemas.openxmlformats.org/package/2006/metadata/core-properties"/>
    <ds:schemaRef ds:uri="893f84f8-0566-415c-9cf5-b575de20e0a3"/>
    <ds:schemaRef ds:uri="http://schemas.microsoft.com/office/2006/metadata/properties"/>
  </ds:schemaRefs>
</ds:datastoreItem>
</file>

<file path=customXml/itemProps2.xml><?xml version="1.0" encoding="utf-8"?>
<ds:datastoreItem xmlns:ds="http://schemas.openxmlformats.org/officeDocument/2006/customXml" ds:itemID="{076F1F66-E786-4649-B0B3-C92BA71C1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7F2625-95FC-49FF-A317-2DBF1F986D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3185</TotalTime>
  <Words>3120</Words>
  <Application>Microsoft Office PowerPoint</Application>
  <PresentationFormat>Ekran Gösterisi (4:3)</PresentationFormat>
  <Paragraphs>269</Paragraphs>
  <Slides>29</Slides>
  <Notes>28</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Network</vt:lpstr>
      <vt:lpstr>Chapter Four</vt:lpstr>
      <vt:lpstr>Major Duties and Responsibilities of the Federal Reserve System: Chapter Overview</vt:lpstr>
      <vt:lpstr>Structure of the Federal Reserve System (FRS)</vt:lpstr>
      <vt:lpstr>Federal Reserve Districts</vt:lpstr>
      <vt:lpstr>Federal Open Market Committee (FOMC)</vt:lpstr>
      <vt:lpstr>Functions Performed by Federal Reserve Banks (FRBs)</vt:lpstr>
      <vt:lpstr>Functions Performed by Federal Reserve Banks (FRBs) (Continued)</vt:lpstr>
      <vt:lpstr>Balance Sheet of the Federal Reserve</vt:lpstr>
      <vt:lpstr>Balance Sheet of the Federal Reserve (Continued)</vt:lpstr>
      <vt:lpstr>Monetary Policy Tools</vt:lpstr>
      <vt:lpstr>Federal Reserve Monetary Policy Activities</vt:lpstr>
      <vt:lpstr>Monetary Policy Tools (Continued)</vt:lpstr>
      <vt:lpstr>Monetary Policy Tools: Open Market Operations</vt:lpstr>
      <vt:lpstr>Federal Reserve’s Balance Sheet and Large-Scale Asset Purchases</vt:lpstr>
      <vt:lpstr>Monetary Policy Tools: Discount Rate</vt:lpstr>
      <vt:lpstr>Various U.S. Interest Rates</vt:lpstr>
      <vt:lpstr>Monetary Policy Tools: Discount Rate (Continued)</vt:lpstr>
      <vt:lpstr>Reserve Requirements  (Reserve Ratios)</vt:lpstr>
      <vt:lpstr>Reserve Requirements  (Reserve Ratios) (Continued)</vt:lpstr>
      <vt:lpstr>The Process of Monetary Policy Implementation</vt:lpstr>
      <vt:lpstr>Effects of Monetary Tools on Various Economic Variables</vt:lpstr>
      <vt:lpstr>The Impact of Monetary Policy on Various Economic Variables</vt:lpstr>
      <vt:lpstr>Money Supply versus Interest Rate Targeting</vt:lpstr>
      <vt:lpstr>Federal Reserve Monetary Policy Targets </vt:lpstr>
      <vt:lpstr>Money Supply versus Interest Rate Targeting (Continued)</vt:lpstr>
      <vt:lpstr>International Monetary Policies and Strategies</vt:lpstr>
      <vt:lpstr>Systemwide Rescue Programs Employed during the Financial Crisis</vt:lpstr>
      <vt:lpstr>Challenges following the Global Financial Crisis</vt:lpstr>
      <vt:lpstr>Challenges following the Global Financial Crisis (Continued)</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Aysegul KURTULGAN</cp:lastModifiedBy>
  <cp:revision>366</cp:revision>
  <dcterms:created xsi:type="dcterms:W3CDTF">2000-07-01T19:33:32Z</dcterms:created>
  <dcterms:modified xsi:type="dcterms:W3CDTF">2025-02-14T07:04:27Z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