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5" r:id="rId21"/>
    <p:sldId id="277" r:id="rId22"/>
    <p:sldId id="278" r:id="rId23"/>
    <p:sldId id="280"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677F22-506E-445A-B05E-6D95454CBBBF}" type="datetimeFigureOut">
              <a:rPr lang="tr-TR" smtClean="0"/>
              <a:t>25.04.2022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250FE3-5509-4F8A-889E-98E6001B6BE3}" type="slidenum">
              <a:rPr lang="tr-TR" smtClean="0"/>
              <a:t>‹#›</a:t>
            </a:fld>
            <a:endParaRPr lang="tr-TR"/>
          </a:p>
        </p:txBody>
      </p:sp>
    </p:spTree>
    <p:extLst>
      <p:ext uri="{BB962C8B-B14F-4D97-AF65-F5344CB8AC3E}">
        <p14:creationId xmlns:p14="http://schemas.microsoft.com/office/powerpoint/2010/main" val="245455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25.04.2022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25.04.2022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25.04.2022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25.04.2022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25.04.2022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23720DD-5B6D-40BF-8493-A6B52D484E6B}" type="datetimeFigureOut">
              <a:rPr lang="tr-TR" smtClean="0"/>
              <a:t>25.04.2022</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dirty="0" smtClean="0"/>
              <a:t>EXCEL PROGRAMI DERS NOTLARI - </a:t>
            </a:r>
            <a:r>
              <a:rPr lang="tr-TR" dirty="0" smtClean="0"/>
              <a:t>IV</a:t>
            </a:r>
            <a:endParaRPr lang="tr-TR" dirty="0"/>
          </a:p>
        </p:txBody>
      </p:sp>
      <p:sp>
        <p:nvSpPr>
          <p:cNvPr id="3" name="Alt Başlık 2"/>
          <p:cNvSpPr>
            <a:spLocks noGrp="1"/>
          </p:cNvSpPr>
          <p:nvPr>
            <p:ph type="subTitle" idx="1"/>
          </p:nvPr>
        </p:nvSpPr>
        <p:spPr>
          <a:xfrm>
            <a:off x="683568" y="3501008"/>
            <a:ext cx="7846640" cy="1752600"/>
          </a:xfrm>
        </p:spPr>
        <p:txBody>
          <a:bodyPr/>
          <a:lstStyle/>
          <a:p>
            <a:pPr algn="ctr"/>
            <a:r>
              <a:rPr lang="tr-TR" dirty="0" smtClean="0"/>
              <a:t>11</a:t>
            </a:r>
            <a:r>
              <a:rPr lang="tr-TR" dirty="0" smtClean="0"/>
              <a:t>.HAFTA</a:t>
            </a:r>
            <a:endParaRPr lang="tr-TR" dirty="0"/>
          </a:p>
        </p:txBody>
      </p:sp>
    </p:spTree>
    <p:extLst>
      <p:ext uri="{BB962C8B-B14F-4D97-AF65-F5344CB8AC3E}">
        <p14:creationId xmlns:p14="http://schemas.microsoft.com/office/powerpoint/2010/main" val="2340942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pPr algn="just"/>
            <a:r>
              <a:rPr lang="tr-TR" dirty="0" err="1" smtClean="0">
                <a:latin typeface="Times New Roman" pitchFamily="18" charset="0"/>
                <a:cs typeface="Times New Roman" pitchFamily="18" charset="0"/>
              </a:rPr>
              <a:t>Düşeyara</a:t>
            </a:r>
            <a:r>
              <a:rPr lang="tr-TR" dirty="0" smtClean="0">
                <a:latin typeface="Times New Roman" pitchFamily="18" charset="0"/>
                <a:cs typeface="Times New Roman" pitchFamily="18" charset="0"/>
              </a:rPr>
              <a:t> fonksiyonun yapısı aşağıdaki gibidir:</a:t>
            </a:r>
          </a:p>
          <a:p>
            <a:pPr algn="just"/>
            <a:endParaRPr lang="tr-TR" dirty="0" smtClean="0">
              <a:latin typeface="Times New Roman" pitchFamily="18" charset="0"/>
              <a:cs typeface="Times New Roman" pitchFamily="18" charset="0"/>
            </a:endParaRPr>
          </a:p>
          <a:p>
            <a:pPr marL="0" indent="0" algn="just">
              <a:buNone/>
            </a:pPr>
            <a:r>
              <a:rPr lang="tr-TR" sz="2000" b="1" dirty="0">
                <a:latin typeface="Times New Roman" pitchFamily="18" charset="0"/>
                <a:cs typeface="Times New Roman" pitchFamily="18" charset="0"/>
              </a:rPr>
              <a:t>DÜŞEYARA( ARANAN; TABLO; SÜTUNNO; EŞLEŞME </a:t>
            </a:r>
            <a:r>
              <a:rPr lang="tr-TR" sz="2000" b="1" dirty="0" smtClean="0">
                <a:latin typeface="Times New Roman" pitchFamily="18" charset="0"/>
                <a:cs typeface="Times New Roman" pitchFamily="18" charset="0"/>
              </a:rPr>
              <a:t>)</a:t>
            </a:r>
          </a:p>
          <a:p>
            <a:pPr marL="0" indent="0" algn="just">
              <a:buNone/>
            </a:pPr>
            <a:endParaRPr lang="tr-TR" sz="2000" b="1" dirty="0">
              <a:latin typeface="Times New Roman" pitchFamily="18" charset="0"/>
              <a:cs typeface="Times New Roman" pitchFamily="18" charset="0"/>
            </a:endParaRPr>
          </a:p>
          <a:p>
            <a:pPr lvl="0" algn="just"/>
            <a:r>
              <a:rPr lang="tr-TR" sz="2000" dirty="0">
                <a:latin typeface="Times New Roman" pitchFamily="18" charset="0"/>
                <a:cs typeface="Times New Roman" pitchFamily="18" charset="0"/>
              </a:rPr>
              <a:t>Formül incelenecek </a:t>
            </a:r>
            <a:r>
              <a:rPr lang="tr-TR" sz="2000" dirty="0" smtClean="0">
                <a:latin typeface="Times New Roman" pitchFamily="18" charset="0"/>
                <a:cs typeface="Times New Roman" pitchFamily="18" charset="0"/>
              </a:rPr>
              <a:t>olursa:</a:t>
            </a:r>
          </a:p>
          <a:p>
            <a:pPr marL="0" lvl="0" indent="0" algn="just">
              <a:buNone/>
            </a:pPr>
            <a:r>
              <a:rPr lang="tr-TR" sz="2000" dirty="0" smtClean="0">
                <a:latin typeface="Times New Roman" pitchFamily="18" charset="0"/>
                <a:cs typeface="Times New Roman" pitchFamily="18" charset="0"/>
              </a:rPr>
              <a:t>1- Aranan: </a:t>
            </a:r>
            <a:r>
              <a:rPr lang="tr-TR" sz="2000" dirty="0">
                <a:latin typeface="Times New Roman" pitchFamily="18" charset="0"/>
                <a:cs typeface="Times New Roman" pitchFamily="18" charset="0"/>
              </a:rPr>
              <a:t>T</a:t>
            </a:r>
            <a:r>
              <a:rPr lang="tr-TR" sz="2000" dirty="0" smtClean="0">
                <a:latin typeface="Times New Roman" pitchFamily="18" charset="0"/>
                <a:cs typeface="Times New Roman" pitchFamily="18" charset="0"/>
              </a:rPr>
              <a:t>ablodan alınacak </a:t>
            </a:r>
            <a:r>
              <a:rPr lang="tr-TR" sz="2000" dirty="0">
                <a:latin typeface="Times New Roman" pitchFamily="18" charset="0"/>
                <a:cs typeface="Times New Roman" pitchFamily="18" charset="0"/>
              </a:rPr>
              <a:t>verinin </a:t>
            </a:r>
            <a:r>
              <a:rPr lang="tr-TR" sz="2000" dirty="0" smtClean="0">
                <a:latin typeface="Times New Roman" pitchFamily="18" charset="0"/>
                <a:cs typeface="Times New Roman" pitchFamily="18" charset="0"/>
              </a:rPr>
              <a:t>ne olduğunu belirtir.</a:t>
            </a:r>
          </a:p>
          <a:p>
            <a:pPr marL="0" lvl="0" indent="0" algn="just">
              <a:buNone/>
            </a:pPr>
            <a:r>
              <a:rPr lang="tr-TR" sz="2000" dirty="0" smtClean="0">
                <a:latin typeface="Times New Roman" pitchFamily="18" charset="0"/>
                <a:cs typeface="Times New Roman" pitchFamily="18" charset="0"/>
              </a:rPr>
              <a:t>2- Tablo: Alınacak verinin hangi aralıktan ya da tablodan alınacağını belirtir.</a:t>
            </a:r>
            <a:endParaRPr lang="tr-TR" sz="2000" dirty="0">
              <a:latin typeface="Times New Roman" pitchFamily="18" charset="0"/>
              <a:cs typeface="Times New Roman" pitchFamily="18" charset="0"/>
            </a:endParaRPr>
          </a:p>
          <a:p>
            <a:pPr marL="0" lvl="0" indent="0" algn="just">
              <a:buNone/>
            </a:pPr>
            <a:r>
              <a:rPr lang="tr-TR" sz="2000" dirty="0" smtClean="0">
                <a:latin typeface="Times New Roman" pitchFamily="18" charset="0"/>
                <a:cs typeface="Times New Roman" pitchFamily="18" charset="0"/>
              </a:rPr>
              <a:t>3- Sütun No: </a:t>
            </a:r>
            <a:r>
              <a:rPr lang="tr-TR" sz="2000" dirty="0">
                <a:latin typeface="Times New Roman" pitchFamily="18" charset="0"/>
                <a:cs typeface="Times New Roman" pitchFamily="18" charset="0"/>
              </a:rPr>
              <a:t>A</a:t>
            </a:r>
            <a:r>
              <a:rPr lang="tr-TR" sz="2000" dirty="0" smtClean="0">
                <a:latin typeface="Times New Roman" pitchFamily="18" charset="0"/>
                <a:cs typeface="Times New Roman" pitchFamily="18" charset="0"/>
              </a:rPr>
              <a:t>rama </a:t>
            </a:r>
            <a:r>
              <a:rPr lang="tr-TR" sz="2000" dirty="0">
                <a:latin typeface="Times New Roman" pitchFamily="18" charset="0"/>
                <a:cs typeface="Times New Roman" pitchFamily="18" charset="0"/>
              </a:rPr>
              <a:t>yapılan tablodan hangi sütunun </a:t>
            </a:r>
            <a:r>
              <a:rPr lang="tr-TR" sz="2000" dirty="0" smtClean="0">
                <a:latin typeface="Times New Roman" pitchFamily="18" charset="0"/>
                <a:cs typeface="Times New Roman" pitchFamily="18" charset="0"/>
              </a:rPr>
              <a:t>alınacağını ifade eder.</a:t>
            </a:r>
          </a:p>
          <a:p>
            <a:pPr marL="0" lvl="0" indent="0" algn="just">
              <a:buNone/>
            </a:pPr>
            <a:r>
              <a:rPr lang="tr-TR" sz="2000" dirty="0" smtClean="0">
                <a:latin typeface="Times New Roman" pitchFamily="18" charset="0"/>
                <a:cs typeface="Times New Roman" pitchFamily="18" charset="0"/>
              </a:rPr>
              <a:t>4- Eşleşme: 2 farklı değer alabilir. Alabileceği değerler «YANLIŞ» veya «DOĞRU» şeklindedir. Eşleşme parametresinin değeri belirlenirken aranan eleman isminin, arama yapılan tabloda geçme durumuna bakılır. </a:t>
            </a:r>
            <a:endParaRPr lang="tr-T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897770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pPr lvl="0"/>
            <a:r>
              <a:rPr lang="tr-TR" dirty="0">
                <a:latin typeface="Times New Roman" pitchFamily="18" charset="0"/>
                <a:cs typeface="Times New Roman" pitchFamily="18" charset="0"/>
              </a:rPr>
              <a:t>Değer «YANLIŞ» olarak kullanılırsa sadece tam </a:t>
            </a:r>
            <a:r>
              <a:rPr lang="tr-TR" dirty="0" smtClean="0">
                <a:latin typeface="Times New Roman" pitchFamily="18" charset="0"/>
                <a:cs typeface="Times New Roman" pitchFamily="18" charset="0"/>
              </a:rPr>
              <a:t>eşleşme olması durumunda yani aranan eleman adı, </a:t>
            </a:r>
            <a:r>
              <a:rPr lang="tr-TR" dirty="0">
                <a:latin typeface="Times New Roman" pitchFamily="18" charset="0"/>
                <a:cs typeface="Times New Roman" pitchFamily="18" charset="0"/>
              </a:rPr>
              <a:t>arama yapılan tabloda aynen geçiyorsa tablodan </a:t>
            </a:r>
            <a:r>
              <a:rPr lang="tr-TR" dirty="0" smtClean="0">
                <a:latin typeface="Times New Roman" pitchFamily="18" charset="0"/>
                <a:cs typeface="Times New Roman" pitchFamily="18" charset="0"/>
              </a:rPr>
              <a:t>alınabilir. </a:t>
            </a:r>
          </a:p>
          <a:p>
            <a:pPr lvl="0"/>
            <a:endParaRPr lang="tr-TR" dirty="0">
              <a:latin typeface="Times New Roman" pitchFamily="18" charset="0"/>
              <a:cs typeface="Times New Roman" pitchFamily="18" charset="0"/>
            </a:endParaRPr>
          </a:p>
          <a:p>
            <a:pPr lvl="0"/>
            <a:r>
              <a:rPr lang="tr-TR" dirty="0" smtClean="0">
                <a:latin typeface="Times New Roman" pitchFamily="18" charset="0"/>
                <a:cs typeface="Times New Roman" pitchFamily="18" charset="0"/>
              </a:rPr>
              <a:t>Değer «DOĞRU» olarak kullanılırsa tam eşleşme olmasa da yani aranan eleman adının bir benzeri tabloda geçiyorsa tablodan alım yapılabilir.</a:t>
            </a:r>
          </a:p>
          <a:p>
            <a:pPr lvl="0" algn="just"/>
            <a:endParaRPr lang="tr-TR" dirty="0">
              <a:latin typeface="Times New Roman" pitchFamily="18" charset="0"/>
              <a:cs typeface="Times New Roman" pitchFamily="18" charset="0"/>
            </a:endParaRPr>
          </a:p>
          <a:p>
            <a:pPr marL="0" lvl="0" indent="0" algn="just">
              <a:buNone/>
            </a:pPr>
            <a:r>
              <a:rPr lang="tr-TR" b="1" dirty="0" smtClean="0">
                <a:latin typeface="Times New Roman" pitchFamily="18" charset="0"/>
                <a:cs typeface="Times New Roman" pitchFamily="18" charset="0"/>
              </a:rPr>
              <a:t>Not: </a:t>
            </a:r>
            <a:r>
              <a:rPr lang="tr-TR" dirty="0" err="1" smtClean="0">
                <a:latin typeface="Times New Roman" pitchFamily="18" charset="0"/>
                <a:cs typeface="Times New Roman" pitchFamily="18" charset="0"/>
              </a:rPr>
              <a:t>Düşeyara</a:t>
            </a:r>
            <a:r>
              <a:rPr lang="tr-TR" dirty="0" smtClean="0">
                <a:latin typeface="Times New Roman" pitchFamily="18" charset="0"/>
                <a:cs typeface="Times New Roman" pitchFamily="18" charset="0"/>
              </a:rPr>
              <a:t> formülünü kullanarak veri alımında arama yapılan tablonun sabitlenerek kullanılması gerekir. Sabitleme yapılmazsa formül aşağı doğru diğer satırlara uzatıldığında hata ile karşılaşılır.</a:t>
            </a:r>
            <a:endParaRPr lang="tr-TR" b="1" dirty="0"/>
          </a:p>
        </p:txBody>
      </p:sp>
    </p:spTree>
    <p:extLst>
      <p:ext uri="{BB962C8B-B14F-4D97-AF65-F5344CB8AC3E}">
        <p14:creationId xmlns:p14="http://schemas.microsoft.com/office/powerpoint/2010/main" val="2925601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Bir Tablodan Veri Alma Örnek</a:t>
            </a:r>
            <a:endParaRPr lang="tr-TR" dirty="0">
              <a:latin typeface="Times New Roman" pitchFamily="18" charset="0"/>
              <a:cs typeface="Times New Roman"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32227386"/>
              </p:ext>
            </p:extLst>
          </p:nvPr>
        </p:nvGraphicFramePr>
        <p:xfrm>
          <a:off x="755576" y="1484784"/>
          <a:ext cx="7200801" cy="4968557"/>
        </p:xfrm>
        <a:graphic>
          <a:graphicData uri="http://schemas.openxmlformats.org/drawingml/2006/table">
            <a:tbl>
              <a:tblPr firstRow="1" bandRow="1">
                <a:tableStyleId>{5C22544A-7EE6-4342-B048-85BDC9FD1C3A}</a:tableStyleId>
              </a:tblPr>
              <a:tblGrid>
                <a:gridCol w="1135122"/>
                <a:gridCol w="350856"/>
                <a:gridCol w="846182"/>
                <a:gridCol w="764184"/>
                <a:gridCol w="504056"/>
                <a:gridCol w="648072"/>
                <a:gridCol w="622233"/>
                <a:gridCol w="673911"/>
                <a:gridCol w="665533"/>
                <a:gridCol w="990652"/>
              </a:tblGrid>
              <a:tr h="451687">
                <a:tc>
                  <a:txBody>
                    <a:bodyPr/>
                    <a:lstStyle/>
                    <a:p>
                      <a:pPr>
                        <a:lnSpc>
                          <a:spcPct val="115000"/>
                        </a:lnSpc>
                        <a:spcAft>
                          <a:spcPts val="0"/>
                        </a:spcAft>
                      </a:pPr>
                      <a:r>
                        <a:rPr lang="tr-TR" sz="1100" dirty="0">
                          <a:effectLst/>
                        </a:rPr>
                        <a:t>Tarih</a:t>
                      </a:r>
                      <a:endParaRPr lang="tr-TR" sz="1100" dirty="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Kg</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Ürün</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dirty="0" smtClean="0">
                          <a:effectLst/>
                        </a:rPr>
                        <a:t>Kg Fiyatı</a:t>
                      </a:r>
                      <a:endParaRPr lang="tr-TR" sz="1100" dirty="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Tutar</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dirty="0">
                          <a:effectLst/>
                        </a:rPr>
                        <a:t>Renk</a:t>
                      </a:r>
                      <a:endParaRPr lang="tr-TR" sz="1100" dirty="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r>
              <a:tr h="451687">
                <a:tc>
                  <a:txBody>
                    <a:bodyPr/>
                    <a:lstStyle/>
                    <a:p>
                      <a:pPr>
                        <a:lnSpc>
                          <a:spcPct val="115000"/>
                        </a:lnSpc>
                        <a:spcAft>
                          <a:spcPts val="0"/>
                        </a:spcAft>
                      </a:pPr>
                      <a:r>
                        <a:rPr lang="tr-TR" sz="1100" dirty="0">
                          <a:effectLst/>
                        </a:rPr>
                        <a:t>1.02.2015</a:t>
                      </a:r>
                      <a:endParaRPr lang="tr-TR" sz="1100" dirty="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Ayva</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vert="vert270" anchor="b"/>
                </a:tc>
              </a:tr>
              <a:tr h="451687">
                <a:tc>
                  <a:txBody>
                    <a:bodyPr/>
                    <a:lstStyle/>
                    <a:p>
                      <a:pPr>
                        <a:lnSpc>
                          <a:spcPct val="115000"/>
                        </a:lnSpc>
                        <a:spcAft>
                          <a:spcPts val="0"/>
                        </a:spcAft>
                      </a:pPr>
                      <a:r>
                        <a:rPr lang="tr-TR" sz="1100">
                          <a:effectLst/>
                        </a:rPr>
                        <a:t>2.02.2015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10</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Biber</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vert="vert270" anchor="b"/>
                </a:tc>
              </a:tr>
              <a:tr h="451687">
                <a:tc>
                  <a:txBody>
                    <a:bodyPr/>
                    <a:lstStyle/>
                    <a:p>
                      <a:pPr>
                        <a:lnSpc>
                          <a:spcPct val="115000"/>
                        </a:lnSpc>
                        <a:spcAft>
                          <a:spcPts val="0"/>
                        </a:spcAft>
                      </a:pPr>
                      <a:r>
                        <a:rPr lang="tr-TR" sz="1100">
                          <a:effectLst/>
                        </a:rPr>
                        <a:t>3.02.2015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10</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Patlıcan</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Ürün</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dirty="0" smtClean="0">
                          <a:effectLst/>
                        </a:rPr>
                        <a:t>Kg Fiyatı</a:t>
                      </a:r>
                      <a:endParaRPr lang="tr-TR"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dirty="0">
                          <a:effectLst/>
                        </a:rPr>
                        <a:t>Renk</a:t>
                      </a:r>
                      <a:endParaRPr lang="tr-TR" sz="1100" dirty="0">
                        <a:effectLst/>
                        <a:latin typeface="Calibri"/>
                        <a:ea typeface="Calibri"/>
                        <a:cs typeface="Times New Roman"/>
                      </a:endParaRPr>
                    </a:p>
                  </a:txBody>
                  <a:tcPr marL="44450" marR="44450" marT="0" marB="0" anchor="b"/>
                </a:tc>
              </a:tr>
              <a:tr h="451687">
                <a:tc>
                  <a:txBody>
                    <a:bodyPr/>
                    <a:lstStyle/>
                    <a:p>
                      <a:pPr>
                        <a:lnSpc>
                          <a:spcPct val="115000"/>
                        </a:lnSpc>
                        <a:spcAft>
                          <a:spcPts val="0"/>
                        </a:spcAft>
                      </a:pPr>
                      <a:r>
                        <a:rPr lang="tr-TR" sz="1100">
                          <a:effectLst/>
                        </a:rPr>
                        <a:t>4.02.2015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Biber</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Ayva</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1</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Sarı</a:t>
                      </a:r>
                      <a:endParaRPr lang="tr-TR" sz="1100">
                        <a:effectLst/>
                        <a:latin typeface="Calibri"/>
                        <a:ea typeface="Calibri"/>
                        <a:cs typeface="Times New Roman"/>
                      </a:endParaRPr>
                    </a:p>
                  </a:txBody>
                  <a:tcPr marL="44450" marR="44450" marT="0" marB="0" anchor="b"/>
                </a:tc>
              </a:tr>
              <a:tr h="451687">
                <a:tc>
                  <a:txBody>
                    <a:bodyPr/>
                    <a:lstStyle/>
                    <a:p>
                      <a:pPr>
                        <a:lnSpc>
                          <a:spcPct val="115000"/>
                        </a:lnSpc>
                        <a:spcAft>
                          <a:spcPts val="0"/>
                        </a:spcAft>
                      </a:pPr>
                      <a:r>
                        <a:rPr lang="tr-TR" sz="1100">
                          <a:effectLst/>
                        </a:rPr>
                        <a:t>5.02.2015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10</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Patlıcan</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Biber</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3</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Yeşil</a:t>
                      </a:r>
                      <a:endParaRPr lang="tr-TR" sz="1100">
                        <a:effectLst/>
                        <a:latin typeface="Calibri"/>
                        <a:ea typeface="Calibri"/>
                        <a:cs typeface="Times New Roman"/>
                      </a:endParaRPr>
                    </a:p>
                  </a:txBody>
                  <a:tcPr marL="44450" marR="44450" marT="0" marB="0" anchor="b"/>
                </a:tc>
              </a:tr>
              <a:tr h="451687">
                <a:tc>
                  <a:txBody>
                    <a:bodyPr/>
                    <a:lstStyle/>
                    <a:p>
                      <a:pPr>
                        <a:lnSpc>
                          <a:spcPct val="115000"/>
                        </a:lnSpc>
                        <a:spcAft>
                          <a:spcPts val="0"/>
                        </a:spcAft>
                      </a:pPr>
                      <a:r>
                        <a:rPr lang="tr-TR" sz="1100">
                          <a:effectLst/>
                        </a:rPr>
                        <a:t>6.02.2015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10</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Patlıcan</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Patlıcan</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2</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Siyah</a:t>
                      </a:r>
                      <a:endParaRPr lang="tr-TR" sz="1100">
                        <a:effectLst/>
                        <a:latin typeface="Calibri"/>
                        <a:ea typeface="Calibri"/>
                        <a:cs typeface="Times New Roman"/>
                      </a:endParaRPr>
                    </a:p>
                  </a:txBody>
                  <a:tcPr marL="44450" marR="44450" marT="0" marB="0" anchor="b"/>
                </a:tc>
              </a:tr>
              <a:tr h="451687">
                <a:tc>
                  <a:txBody>
                    <a:bodyPr/>
                    <a:lstStyle/>
                    <a:p>
                      <a:pPr>
                        <a:lnSpc>
                          <a:spcPct val="115000"/>
                        </a:lnSpc>
                        <a:spcAft>
                          <a:spcPts val="0"/>
                        </a:spcAft>
                      </a:pPr>
                      <a:r>
                        <a:rPr lang="tr-TR" sz="1100">
                          <a:effectLst/>
                        </a:rPr>
                        <a:t>7.02.2015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Biber</a:t>
                      </a:r>
                      <a:endParaRPr lang="tr-TR" sz="1100">
                        <a:effectLst/>
                        <a:latin typeface="Calibri"/>
                        <a:ea typeface="Calibri"/>
                        <a:cs typeface="Times New Roman"/>
                      </a:endParaRPr>
                    </a:p>
                  </a:txBody>
                  <a:tcPr marL="44450" marR="44450" marT="0" marB="0"/>
                </a:tc>
                <a:tc>
                  <a:txBody>
                    <a:bodyPr/>
                    <a:lstStyle/>
                    <a:p>
                      <a:pPr algn="ct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nchor="ctr"/>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r>
              <a:tr h="451687">
                <a:tc>
                  <a:txBody>
                    <a:bodyPr/>
                    <a:lstStyle/>
                    <a:p>
                      <a:pPr>
                        <a:lnSpc>
                          <a:spcPct val="115000"/>
                        </a:lnSpc>
                        <a:spcAft>
                          <a:spcPts val="0"/>
                        </a:spcAft>
                      </a:pPr>
                      <a:r>
                        <a:rPr lang="tr-TR" sz="1100">
                          <a:effectLst/>
                        </a:rPr>
                        <a:t>8.02.2015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10</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Ayva</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r>
              <a:tr h="451687">
                <a:tc>
                  <a:txBody>
                    <a:bodyPr/>
                    <a:lstStyle/>
                    <a:p>
                      <a:pPr>
                        <a:lnSpc>
                          <a:spcPct val="115000"/>
                        </a:lnSpc>
                        <a:spcAft>
                          <a:spcPts val="0"/>
                        </a:spcAft>
                      </a:pPr>
                      <a:r>
                        <a:rPr lang="tr-TR" sz="1100" dirty="0">
                          <a:effectLst/>
                        </a:rPr>
                        <a:t>9.02.2015</a:t>
                      </a:r>
                      <a:endParaRPr lang="tr-TR" sz="1100" dirty="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10</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Ayva</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r>
              <a:tr h="451687">
                <a:tc>
                  <a:txBody>
                    <a:bodyPr/>
                    <a:lstStyle/>
                    <a:p>
                      <a:pPr>
                        <a:lnSpc>
                          <a:spcPct val="115000"/>
                        </a:lnSpc>
                        <a:spcAft>
                          <a:spcPts val="0"/>
                        </a:spcAft>
                      </a:pPr>
                      <a:r>
                        <a:rPr lang="tr-TR" sz="1100">
                          <a:effectLst/>
                        </a:rPr>
                        <a:t>10.02.2015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5</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Ayva</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r>
            </a:tbl>
          </a:graphicData>
        </a:graphic>
      </p:graphicFrame>
    </p:spTree>
    <p:extLst>
      <p:ext uri="{BB962C8B-B14F-4D97-AF65-F5344CB8AC3E}">
        <p14:creationId xmlns:p14="http://schemas.microsoft.com/office/powerpoint/2010/main" val="839826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784304"/>
          </a:xfrm>
        </p:spPr>
        <p:txBody>
          <a:bodyPr/>
          <a:lstStyle/>
          <a:p>
            <a:r>
              <a:rPr lang="tr-TR" dirty="0" smtClean="0">
                <a:latin typeface="Times New Roman" pitchFamily="18" charset="0"/>
                <a:cs typeface="Times New Roman" pitchFamily="18" charset="0"/>
              </a:rPr>
              <a:t>Tabloda yer alan Kg Fiyatı ve Renk alanlarını ikinci mini tablodan alınız. Aldığınız verilere göre de Tutar sütununu hesaplayarak yazdırınız. (Kg Fiyatı ve Renk sütunlarını </a:t>
            </a:r>
            <a:r>
              <a:rPr lang="tr-TR" dirty="0" err="1" smtClean="0">
                <a:latin typeface="Times New Roman" pitchFamily="18" charset="0"/>
                <a:cs typeface="Times New Roman" pitchFamily="18" charset="0"/>
              </a:rPr>
              <a:t>Düşeyara</a:t>
            </a:r>
            <a:r>
              <a:rPr lang="tr-TR" dirty="0" smtClean="0">
                <a:latin typeface="Times New Roman" pitchFamily="18" charset="0"/>
                <a:cs typeface="Times New Roman" pitchFamily="18" charset="0"/>
              </a:rPr>
              <a:t> formülü ile alınız.)</a:t>
            </a:r>
          </a:p>
          <a:p>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Kg Fiyatı sütunu için örnek formül:</a:t>
            </a:r>
          </a:p>
          <a:p>
            <a:pPr marL="0" indent="0">
              <a:buNone/>
            </a:pPr>
            <a:r>
              <a:rPr lang="tr-TR" b="1" dirty="0">
                <a:latin typeface="Times New Roman" pitchFamily="18" charset="0"/>
                <a:cs typeface="Times New Roman" pitchFamily="18" charset="0"/>
              </a:rPr>
              <a:t>=DÜŞEYARA(</a:t>
            </a:r>
            <a:r>
              <a:rPr lang="tr-TR" b="1" dirty="0">
                <a:solidFill>
                  <a:srgbClr val="92D050"/>
                </a:solidFill>
                <a:latin typeface="Times New Roman" pitchFamily="18" charset="0"/>
                <a:cs typeface="Times New Roman" pitchFamily="18" charset="0"/>
              </a:rPr>
              <a:t>D3</a:t>
            </a:r>
            <a:r>
              <a:rPr lang="tr-TR" b="1" dirty="0">
                <a:latin typeface="Times New Roman" pitchFamily="18" charset="0"/>
                <a:cs typeface="Times New Roman" pitchFamily="18" charset="0"/>
              </a:rPr>
              <a:t>;</a:t>
            </a:r>
            <a:r>
              <a:rPr lang="tr-TR" b="1" dirty="0">
                <a:solidFill>
                  <a:srgbClr val="FF0000"/>
                </a:solidFill>
                <a:latin typeface="Times New Roman" pitchFamily="18" charset="0"/>
                <a:cs typeface="Times New Roman" pitchFamily="18" charset="0"/>
              </a:rPr>
              <a:t>$I$2:$K$5</a:t>
            </a:r>
            <a:r>
              <a:rPr lang="tr-TR" b="1" dirty="0">
                <a:latin typeface="Times New Roman" pitchFamily="18" charset="0"/>
                <a:cs typeface="Times New Roman" pitchFamily="18" charset="0"/>
              </a:rPr>
              <a:t>;</a:t>
            </a:r>
            <a:r>
              <a:rPr lang="tr-TR" b="1" dirty="0">
                <a:solidFill>
                  <a:srgbClr val="0070C0"/>
                </a:solidFill>
                <a:latin typeface="Times New Roman" pitchFamily="18" charset="0"/>
                <a:cs typeface="Times New Roman" pitchFamily="18" charset="0"/>
              </a:rPr>
              <a:t>2</a:t>
            </a:r>
            <a:r>
              <a:rPr lang="tr-TR" b="1" dirty="0">
                <a:latin typeface="Times New Roman" pitchFamily="18" charset="0"/>
                <a:cs typeface="Times New Roman" pitchFamily="18" charset="0"/>
              </a:rPr>
              <a:t>;</a:t>
            </a:r>
            <a:r>
              <a:rPr lang="tr-TR" b="1" dirty="0">
                <a:solidFill>
                  <a:srgbClr val="FFC000"/>
                </a:solidFill>
                <a:latin typeface="Times New Roman" pitchFamily="18" charset="0"/>
                <a:cs typeface="Times New Roman" pitchFamily="18" charset="0"/>
              </a:rPr>
              <a:t>YANLIŞ</a:t>
            </a:r>
            <a:r>
              <a:rPr lang="tr-TR" b="1" dirty="0" smtClean="0">
                <a:latin typeface="Times New Roman" pitchFamily="18" charset="0"/>
                <a:cs typeface="Times New Roman" pitchFamily="18" charset="0"/>
              </a:rPr>
              <a:t>)</a:t>
            </a:r>
          </a:p>
          <a:p>
            <a:r>
              <a:rPr lang="tr-TR" dirty="0" smtClean="0">
                <a:latin typeface="Times New Roman" pitchFamily="18" charset="0"/>
                <a:cs typeface="Times New Roman" pitchFamily="18" charset="0"/>
              </a:rPr>
              <a:t>Çözüm tablosu:</a:t>
            </a:r>
          </a:p>
          <a:p>
            <a:pPr marL="0" indent="0">
              <a:buNone/>
            </a:pPr>
            <a:endParaRPr lang="tr-TR" dirty="0" smtClean="0"/>
          </a:p>
          <a:p>
            <a:endParaRPr lang="tr-TR" dirty="0" smtClean="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335772670"/>
              </p:ext>
            </p:extLst>
          </p:nvPr>
        </p:nvGraphicFramePr>
        <p:xfrm>
          <a:off x="1619672" y="4077072"/>
          <a:ext cx="6146801" cy="2095500"/>
        </p:xfrm>
        <a:graphic>
          <a:graphicData uri="http://schemas.openxmlformats.org/drawingml/2006/table">
            <a:tbl>
              <a:tblPr>
                <a:tableStyleId>{5C22544A-7EE6-4342-B048-85BDC9FD1C3A}</a:tableStyleId>
              </a:tblPr>
              <a:tblGrid>
                <a:gridCol w="720080"/>
                <a:gridCol w="564468"/>
                <a:gridCol w="608971"/>
                <a:gridCol w="608971"/>
                <a:gridCol w="608971"/>
                <a:gridCol w="599456"/>
                <a:gridCol w="608971"/>
                <a:gridCol w="608971"/>
                <a:gridCol w="608971"/>
                <a:gridCol w="608971"/>
              </a:tblGrid>
              <a:tr h="190500">
                <a:tc>
                  <a:txBody>
                    <a:bodyPr/>
                    <a:lstStyle/>
                    <a:p>
                      <a:pPr algn="l" fontAlgn="ctr"/>
                      <a:r>
                        <a:rPr lang="tr-TR" sz="1100" u="none" strike="noStrike" dirty="0">
                          <a:effectLst/>
                        </a:rPr>
                        <a:t>Tarih</a:t>
                      </a:r>
                      <a:endParaRPr lang="tr-TR" sz="1100" b="1"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Kg</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dirty="0">
                          <a:effectLst/>
                        </a:rPr>
                        <a:t>Ürün</a:t>
                      </a:r>
                      <a:endParaRPr lang="tr-TR" sz="1100" b="1"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Kg Fiyatı</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Tutar</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Renk</a:t>
                      </a:r>
                      <a:endParaRPr lang="tr-TR" sz="1100" b="1"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dirty="0">
                        <a:solidFill>
                          <a:srgbClr val="000000"/>
                        </a:solidFill>
                        <a:effectLst/>
                        <a:latin typeface="Calibri"/>
                      </a:endParaRPr>
                    </a:p>
                  </a:txBody>
                  <a:tcPr marL="9525" marR="9525" marT="9525" marB="0" anchor="b"/>
                </a:tc>
                <a:tc>
                  <a:txBody>
                    <a:bodyPr/>
                    <a:lstStyle/>
                    <a:p>
                      <a:pPr algn="l" fontAlgn="ctr"/>
                      <a:r>
                        <a:rPr lang="tr-TR" sz="1100" u="none" strike="noStrike">
                          <a:effectLst/>
                        </a:rPr>
                        <a:t>Ürün</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dirty="0" smtClean="0">
                          <a:effectLst/>
                        </a:rPr>
                        <a:t>Kg Fiyatı</a:t>
                      </a:r>
                      <a:endParaRPr lang="tr-TR" sz="1100" b="1" i="0" u="none" strike="noStrike" dirty="0">
                        <a:solidFill>
                          <a:srgbClr val="000000"/>
                        </a:solidFill>
                        <a:effectLst/>
                        <a:latin typeface="Calibri"/>
                      </a:endParaRPr>
                    </a:p>
                  </a:txBody>
                  <a:tcPr marL="9525" marR="9525" marT="9525" marB="0" anchor="ctr"/>
                </a:tc>
                <a:tc>
                  <a:txBody>
                    <a:bodyPr/>
                    <a:lstStyle/>
                    <a:p>
                      <a:pPr algn="ctr" fontAlgn="ctr"/>
                      <a:r>
                        <a:rPr lang="tr-TR" sz="1100" u="none" strike="noStrike">
                          <a:effectLst/>
                        </a:rPr>
                        <a:t>Renk</a:t>
                      </a:r>
                      <a:endParaRPr lang="tr-TR" sz="1100" b="1" i="0" u="none" strike="noStrike">
                        <a:solidFill>
                          <a:srgbClr val="000000"/>
                        </a:solidFill>
                        <a:effectLst/>
                        <a:latin typeface="Calibri"/>
                      </a:endParaRPr>
                    </a:p>
                  </a:txBody>
                  <a:tcPr marL="9525" marR="9525" marT="9525" marB="0" anchor="ctr"/>
                </a:tc>
              </a:tr>
              <a:tr h="190500">
                <a:tc>
                  <a:txBody>
                    <a:bodyPr/>
                    <a:lstStyle/>
                    <a:p>
                      <a:pPr algn="r" fontAlgn="ctr"/>
                      <a:r>
                        <a:rPr lang="tr-TR" sz="1100" u="none" strike="noStrike">
                          <a:effectLst/>
                        </a:rPr>
                        <a:t>1.02.2015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dirty="0">
                          <a:effectLst/>
                        </a:rPr>
                        <a:t>1</a:t>
                      </a:r>
                      <a:endParaRPr lang="tr-TR" sz="1100" b="0" i="0" u="none" strike="noStrike" dirty="0">
                        <a:solidFill>
                          <a:srgbClr val="000000"/>
                        </a:solidFill>
                        <a:effectLst/>
                        <a:latin typeface="Calibri"/>
                      </a:endParaRPr>
                    </a:p>
                  </a:txBody>
                  <a:tcPr marL="9525" marR="9525" marT="9525" marB="0" anchor="ctr"/>
                </a:tc>
                <a:tc>
                  <a:txBody>
                    <a:bodyPr/>
                    <a:lstStyle/>
                    <a:p>
                      <a:pPr algn="ctr"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r>
              <a:tr h="190500">
                <a:tc>
                  <a:txBody>
                    <a:bodyPr/>
                    <a:lstStyle/>
                    <a:p>
                      <a:pPr algn="r" fontAlgn="ctr"/>
                      <a:r>
                        <a:rPr lang="tr-TR" sz="1100" u="none" strike="noStrike">
                          <a:effectLst/>
                        </a:rPr>
                        <a:t>2.02.2015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Biber</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r>
              <a:tr h="190500">
                <a:tc>
                  <a:txBody>
                    <a:bodyPr/>
                    <a:lstStyle/>
                    <a:p>
                      <a:pPr algn="r" fontAlgn="ctr"/>
                      <a:r>
                        <a:rPr lang="tr-TR" sz="1100" u="none" strike="noStrike">
                          <a:effectLst/>
                        </a:rPr>
                        <a:t>3.02.2015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Patlıcan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Patlıcan</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r>
              <a:tr h="190500">
                <a:tc>
                  <a:txBody>
                    <a:bodyPr/>
                    <a:lstStyle/>
                    <a:p>
                      <a:pPr algn="r" fontAlgn="ctr"/>
                      <a:r>
                        <a:rPr lang="tr-TR" sz="1100" u="none" strike="noStrike">
                          <a:effectLst/>
                        </a:rPr>
                        <a:t>4.02.2015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5.02.2015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Patlıcan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6.02.2015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Patlıcan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7.02.2015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8.02.2015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dirty="0">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9.02.2015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10.02.2015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5</a:t>
                      </a:r>
                      <a:endParaRPr lang="tr-TR" sz="1100" b="0"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46272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Bir Tablodan Veri Alma Örnek 2</a:t>
            </a:r>
            <a:endParaRPr lang="tr-TR" dirty="0">
              <a:latin typeface="Times New Roman" pitchFamily="18" charset="0"/>
              <a:cs typeface="Times New Roman" pitchFamily="18" charset="0"/>
            </a:endParaRP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3775786981"/>
              </p:ext>
            </p:extLst>
          </p:nvPr>
        </p:nvGraphicFramePr>
        <p:xfrm>
          <a:off x="467544" y="1484784"/>
          <a:ext cx="7992887" cy="4896544"/>
        </p:xfrm>
        <a:graphic>
          <a:graphicData uri="http://schemas.openxmlformats.org/drawingml/2006/table">
            <a:tbl>
              <a:tblPr firstRow="1">
                <a:tableStyleId>{5C22544A-7EE6-4342-B048-85BDC9FD1C3A}</a:tableStyleId>
              </a:tblPr>
              <a:tblGrid>
                <a:gridCol w="877118"/>
                <a:gridCol w="790641"/>
                <a:gridCol w="790641"/>
                <a:gridCol w="790641"/>
                <a:gridCol w="790641"/>
                <a:gridCol w="790641"/>
                <a:gridCol w="790641"/>
                <a:gridCol w="790641"/>
                <a:gridCol w="790641"/>
                <a:gridCol w="790641"/>
              </a:tblGrid>
              <a:tr h="414610">
                <a:tc>
                  <a:txBody>
                    <a:bodyPr/>
                    <a:lstStyle/>
                    <a:p>
                      <a:pPr algn="l" fontAlgn="ctr"/>
                      <a:r>
                        <a:rPr lang="tr-TR" sz="1100" u="none" strike="noStrike">
                          <a:effectLst/>
                        </a:rPr>
                        <a:t>Tarih</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Kg</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Ürün</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Kg Fiyatı</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Tutar</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Renk</a:t>
                      </a:r>
                      <a:endParaRPr lang="tr-TR" sz="1100" b="1"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Ürün</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Kg Fiyatı</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Renk</a:t>
                      </a:r>
                      <a:endParaRPr lang="tr-TR" sz="1100" b="1" i="0" u="none" strike="noStrike">
                        <a:solidFill>
                          <a:srgbClr val="000000"/>
                        </a:solidFill>
                        <a:effectLst/>
                        <a:latin typeface="Calibri"/>
                      </a:endParaRPr>
                    </a:p>
                  </a:txBody>
                  <a:tcPr marL="9525" marR="9525" marT="9525" marB="0" anchor="ctr"/>
                </a:tc>
              </a:tr>
              <a:tr h="414610">
                <a:tc>
                  <a:txBody>
                    <a:bodyPr/>
                    <a:lstStyle/>
                    <a:p>
                      <a:pPr algn="r" fontAlgn="ctr"/>
                      <a:r>
                        <a:rPr lang="tr-TR" sz="1100" u="none" strike="noStrike">
                          <a:effectLst/>
                        </a:rPr>
                        <a:t>1.02.2015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1</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dirty="0">
                          <a:effectLst/>
                        </a:rPr>
                        <a:t>5</a:t>
                      </a:r>
                      <a:endParaRPr lang="tr-TR" sz="1100" b="0"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r>
              <a:tr h="414610">
                <a:tc>
                  <a:txBody>
                    <a:bodyPr/>
                    <a:lstStyle/>
                    <a:p>
                      <a:pPr algn="r" fontAlgn="ctr"/>
                      <a:r>
                        <a:rPr lang="tr-TR" sz="1100" u="none" strike="noStrike">
                          <a:effectLst/>
                        </a:rPr>
                        <a:t>2.02.2015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Biberr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30</a:t>
                      </a:r>
                      <a:endParaRPr lang="tr-TR" sz="1100" b="0"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Biber</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r>
              <a:tr h="414610">
                <a:tc>
                  <a:txBody>
                    <a:bodyPr/>
                    <a:lstStyle/>
                    <a:p>
                      <a:pPr algn="r" fontAlgn="ctr"/>
                      <a:r>
                        <a:rPr lang="tr-TR" sz="1100" u="none" strike="noStrike">
                          <a:effectLst/>
                        </a:rPr>
                        <a:t>3.02.2015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Patlıcan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20</a:t>
                      </a:r>
                      <a:endParaRPr lang="tr-TR" sz="1100" b="0"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Patlıcan</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r>
              <a:tr h="414610">
                <a:tc>
                  <a:txBody>
                    <a:bodyPr/>
                    <a:lstStyle/>
                    <a:p>
                      <a:pPr algn="r" fontAlgn="ctr"/>
                      <a:r>
                        <a:rPr lang="tr-TR" sz="1100" u="none" strike="noStrike">
                          <a:effectLst/>
                        </a:rPr>
                        <a:t>4.02.2015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15</a:t>
                      </a:r>
                      <a:endParaRPr lang="tr-TR" sz="1100" b="0"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414610">
                <a:tc>
                  <a:txBody>
                    <a:bodyPr/>
                    <a:lstStyle/>
                    <a:p>
                      <a:pPr algn="r" fontAlgn="ctr"/>
                      <a:r>
                        <a:rPr lang="tr-TR" sz="1100" u="none" strike="noStrike">
                          <a:effectLst/>
                        </a:rPr>
                        <a:t>5.02.2015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Patlıcann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20</a:t>
                      </a:r>
                      <a:endParaRPr lang="tr-TR" sz="1100" b="0"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414610">
                <a:tc>
                  <a:txBody>
                    <a:bodyPr/>
                    <a:lstStyle/>
                    <a:p>
                      <a:pPr algn="r" fontAlgn="ctr"/>
                      <a:r>
                        <a:rPr lang="tr-TR" sz="1100" u="none" strike="noStrike">
                          <a:effectLst/>
                        </a:rPr>
                        <a:t>6.02.2015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Paatlıcan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30</a:t>
                      </a:r>
                      <a:endParaRPr lang="tr-TR" sz="1100" b="0"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414610">
                <a:tc>
                  <a:txBody>
                    <a:bodyPr/>
                    <a:lstStyle/>
                    <a:p>
                      <a:pPr algn="r" fontAlgn="ctr"/>
                      <a:r>
                        <a:rPr lang="tr-TR" sz="1100" u="none" strike="noStrike">
                          <a:effectLst/>
                        </a:rPr>
                        <a:t>7.02.2015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Bibeer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5</a:t>
                      </a:r>
                      <a:endParaRPr lang="tr-TR" sz="1100" b="0" i="0" u="none" strike="noStrike" dirty="0">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414610">
                <a:tc>
                  <a:txBody>
                    <a:bodyPr/>
                    <a:lstStyle/>
                    <a:p>
                      <a:pPr algn="r" fontAlgn="ctr"/>
                      <a:r>
                        <a:rPr lang="tr-TR" sz="1100" u="none" strike="noStrike">
                          <a:effectLst/>
                        </a:rPr>
                        <a:t>8.02.2015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dirty="0">
                          <a:effectLst/>
                        </a:rPr>
                        <a:t>Sarı</a:t>
                      </a:r>
                      <a:endParaRPr lang="tr-TR" sz="1100" b="0" i="0" u="none" strike="noStrike" dirty="0">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414610">
                <a:tc>
                  <a:txBody>
                    <a:bodyPr/>
                    <a:lstStyle/>
                    <a:p>
                      <a:pPr algn="r" fontAlgn="ctr"/>
                      <a:r>
                        <a:rPr lang="tr-TR" sz="1100" u="none" strike="noStrike">
                          <a:effectLst/>
                        </a:rPr>
                        <a:t>9.02.2015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dirty="0">
                          <a:effectLst/>
                        </a:rPr>
                        <a:t>Sarı</a:t>
                      </a:r>
                      <a:endParaRPr lang="tr-TR" sz="1100" b="0" i="0" u="none" strike="noStrike" dirty="0">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750444">
                <a:tc>
                  <a:txBody>
                    <a:bodyPr/>
                    <a:lstStyle/>
                    <a:p>
                      <a:pPr algn="r" fontAlgn="ctr"/>
                      <a:r>
                        <a:rPr lang="tr-TR" sz="1100" u="none" strike="noStrike">
                          <a:effectLst/>
                        </a:rPr>
                        <a:t>10.02.2015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dirty="0">
                          <a:effectLst/>
                        </a:rPr>
                        <a:t>Sarı</a:t>
                      </a:r>
                      <a:endParaRPr lang="tr-TR" sz="1100" b="0" i="0" u="none" strike="noStrike" dirty="0">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751466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r>
              <a:rPr lang="tr-TR" dirty="0">
                <a:latin typeface="Times New Roman" pitchFamily="18" charset="0"/>
                <a:cs typeface="Times New Roman" pitchFamily="18" charset="0"/>
              </a:rPr>
              <a:t>Kg Fiyatı sütunu için örnek formül:</a:t>
            </a:r>
          </a:p>
          <a:p>
            <a:pPr marL="0" indent="0">
              <a:buNone/>
            </a:pPr>
            <a:r>
              <a:rPr lang="tr-TR" b="1" dirty="0">
                <a:latin typeface="Times New Roman" pitchFamily="18" charset="0"/>
                <a:cs typeface="Times New Roman" pitchFamily="18" charset="0"/>
              </a:rPr>
              <a:t>=DÜŞEYARA(</a:t>
            </a:r>
            <a:r>
              <a:rPr lang="tr-TR" b="1" dirty="0">
                <a:solidFill>
                  <a:srgbClr val="92D050"/>
                </a:solidFill>
                <a:latin typeface="Times New Roman" pitchFamily="18" charset="0"/>
                <a:cs typeface="Times New Roman" pitchFamily="18" charset="0"/>
              </a:rPr>
              <a:t>D3</a:t>
            </a:r>
            <a:r>
              <a:rPr lang="tr-TR" b="1" dirty="0">
                <a:solidFill>
                  <a:srgbClr val="FF0000"/>
                </a:solidFill>
                <a:latin typeface="Times New Roman" pitchFamily="18" charset="0"/>
                <a:cs typeface="Times New Roman" pitchFamily="18" charset="0"/>
              </a:rPr>
              <a:t>;$I$2:$K$5</a:t>
            </a:r>
            <a:r>
              <a:rPr lang="tr-TR" b="1" dirty="0">
                <a:latin typeface="Times New Roman" pitchFamily="18" charset="0"/>
                <a:cs typeface="Times New Roman" pitchFamily="18" charset="0"/>
              </a:rPr>
              <a:t>;</a:t>
            </a:r>
            <a:r>
              <a:rPr lang="tr-TR" b="1" dirty="0">
                <a:solidFill>
                  <a:srgbClr val="00B0F0"/>
                </a:solidFill>
                <a:latin typeface="Times New Roman" pitchFamily="18" charset="0"/>
                <a:cs typeface="Times New Roman" pitchFamily="18" charset="0"/>
              </a:rPr>
              <a:t>2</a:t>
            </a:r>
            <a:r>
              <a:rPr lang="tr-TR" b="1" dirty="0">
                <a:latin typeface="Times New Roman" pitchFamily="18" charset="0"/>
                <a:cs typeface="Times New Roman" pitchFamily="18" charset="0"/>
              </a:rPr>
              <a:t>;</a:t>
            </a:r>
            <a:r>
              <a:rPr lang="tr-TR" b="1" dirty="0">
                <a:solidFill>
                  <a:srgbClr val="FFC000"/>
                </a:solidFill>
                <a:latin typeface="Times New Roman" pitchFamily="18" charset="0"/>
                <a:cs typeface="Times New Roman" pitchFamily="18" charset="0"/>
              </a:rPr>
              <a:t>DOĞRU</a:t>
            </a:r>
            <a:r>
              <a:rPr lang="tr-TR" b="1" dirty="0" smtClean="0">
                <a:latin typeface="Times New Roman" pitchFamily="18" charset="0"/>
                <a:cs typeface="Times New Roman" pitchFamily="18" charset="0"/>
              </a:rPr>
              <a:t>)</a:t>
            </a:r>
            <a:endParaRPr lang="tr-TR" b="1" dirty="0">
              <a:latin typeface="Times New Roman" pitchFamily="18" charset="0"/>
              <a:cs typeface="Times New Roman" pitchFamily="18" charset="0"/>
            </a:endParaRPr>
          </a:p>
          <a:p>
            <a:r>
              <a:rPr lang="tr-TR" dirty="0">
                <a:latin typeface="Times New Roman" pitchFamily="18" charset="0"/>
                <a:cs typeface="Times New Roman" pitchFamily="18" charset="0"/>
              </a:rPr>
              <a:t>Çözüm tablosu</a:t>
            </a:r>
            <a:r>
              <a:rPr lang="tr-TR" dirty="0" smtClean="0">
                <a:latin typeface="Times New Roman" pitchFamily="18" charset="0"/>
                <a:cs typeface="Times New Roman" pitchFamily="18" charset="0"/>
              </a:rPr>
              <a:t>:</a:t>
            </a:r>
          </a:p>
          <a:p>
            <a:endParaRPr lang="tr-TR" dirty="0"/>
          </a:p>
          <a:p>
            <a:endParaRPr lang="tr-TR" dirty="0" smtClean="0"/>
          </a:p>
          <a:p>
            <a:endParaRPr lang="tr-TR" dirty="0"/>
          </a:p>
          <a:p>
            <a:endParaRPr lang="tr-TR" dirty="0" smtClean="0"/>
          </a:p>
          <a:p>
            <a:endParaRPr lang="tr-TR" dirty="0"/>
          </a:p>
          <a:p>
            <a:endParaRPr lang="tr-TR" dirty="0" smtClean="0"/>
          </a:p>
          <a:p>
            <a:r>
              <a:rPr lang="tr-TR" dirty="0" smtClean="0">
                <a:latin typeface="Times New Roman" pitchFamily="18" charset="0"/>
                <a:cs typeface="Times New Roman" pitchFamily="18" charset="0"/>
              </a:rPr>
              <a:t>Sonuca bakıldığında yazım yanlışlarına rağmen tablodan istenen veriler alınabilmiştir. Bu anlamda eşleşme parametresinin kullanımı büyük önem teşkil etmektedir.</a:t>
            </a:r>
          </a:p>
          <a:p>
            <a:endParaRPr lang="tr-TR" dirty="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434730036"/>
              </p:ext>
            </p:extLst>
          </p:nvPr>
        </p:nvGraphicFramePr>
        <p:xfrm>
          <a:off x="1492250" y="2305050"/>
          <a:ext cx="6159501" cy="2095500"/>
        </p:xfrm>
        <a:graphic>
          <a:graphicData uri="http://schemas.openxmlformats.org/drawingml/2006/table">
            <a:tbl>
              <a:tblPr>
                <a:tableStyleId>{5C22544A-7EE6-4342-B048-85BDC9FD1C3A}</a:tableStyleId>
              </a:tblPr>
              <a:tblGrid>
                <a:gridCol w="775494"/>
                <a:gridCol w="509719"/>
                <a:gridCol w="609286"/>
                <a:gridCol w="609286"/>
                <a:gridCol w="609286"/>
                <a:gridCol w="609286"/>
                <a:gridCol w="609286"/>
                <a:gridCol w="609286"/>
                <a:gridCol w="609286"/>
                <a:gridCol w="609286"/>
              </a:tblGrid>
              <a:tr h="190500">
                <a:tc>
                  <a:txBody>
                    <a:bodyPr/>
                    <a:lstStyle/>
                    <a:p>
                      <a:pPr algn="l" fontAlgn="ctr"/>
                      <a:r>
                        <a:rPr lang="tr-TR" sz="1100" u="none" strike="noStrike">
                          <a:effectLst/>
                        </a:rPr>
                        <a:t>Tarih</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Kg</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Ürün</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Kg Fiyatı</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Tutar</a:t>
                      </a:r>
                      <a:endParaRPr lang="tr-TR" sz="1100" b="1"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Renk</a:t>
                      </a:r>
                      <a:endParaRPr lang="tr-TR" sz="1100" b="1"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Ürün</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Kg Fiyatı</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Renk</a:t>
                      </a:r>
                      <a:endParaRPr lang="tr-TR" sz="1100" b="1" i="0" u="none" strike="noStrike">
                        <a:solidFill>
                          <a:srgbClr val="000000"/>
                        </a:solidFill>
                        <a:effectLst/>
                        <a:latin typeface="Calibri"/>
                      </a:endParaRPr>
                    </a:p>
                  </a:txBody>
                  <a:tcPr marL="9525" marR="9525" marT="9525" marB="0" anchor="ctr"/>
                </a:tc>
              </a:tr>
              <a:tr h="190500">
                <a:tc>
                  <a:txBody>
                    <a:bodyPr/>
                    <a:lstStyle/>
                    <a:p>
                      <a:pPr algn="r" fontAlgn="ctr"/>
                      <a:r>
                        <a:rPr lang="tr-TR" sz="1100" u="none" strike="noStrike">
                          <a:effectLst/>
                        </a:rPr>
                        <a:t>1.02.2015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r>
              <a:tr h="190500">
                <a:tc>
                  <a:txBody>
                    <a:bodyPr/>
                    <a:lstStyle/>
                    <a:p>
                      <a:pPr algn="r" fontAlgn="ctr"/>
                      <a:r>
                        <a:rPr lang="tr-TR" sz="1100" u="none" strike="noStrike">
                          <a:effectLst/>
                        </a:rPr>
                        <a:t>2.02.2015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Biberr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Biber</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r>
              <a:tr h="190500">
                <a:tc>
                  <a:txBody>
                    <a:bodyPr/>
                    <a:lstStyle/>
                    <a:p>
                      <a:pPr algn="r" fontAlgn="ctr"/>
                      <a:r>
                        <a:rPr lang="tr-TR" sz="1100" u="none" strike="noStrike">
                          <a:effectLst/>
                        </a:rPr>
                        <a:t>3.02.2015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Patlıcan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ctr"/>
                      <a:r>
                        <a:rPr lang="tr-TR" sz="1100" u="none" strike="noStrike">
                          <a:effectLst/>
                        </a:rPr>
                        <a:t>Patlıcan</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r>
              <a:tr h="190500">
                <a:tc>
                  <a:txBody>
                    <a:bodyPr/>
                    <a:lstStyle/>
                    <a:p>
                      <a:pPr algn="r" fontAlgn="ctr"/>
                      <a:r>
                        <a:rPr lang="tr-TR" sz="1100" u="none" strike="noStrike">
                          <a:effectLst/>
                        </a:rPr>
                        <a:t>4.02.2015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5.02.2015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Patlıcann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Siyah</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6.02.2015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Paatlıcan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Yeşil</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7.02.2015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Bibeer</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8.02.2015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9.02.2015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10.02.2015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Ayvaa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l" fontAlgn="ctr"/>
                      <a:r>
                        <a:rPr lang="tr-TR" sz="1100" u="none" strike="noStrike">
                          <a:effectLst/>
                        </a:rPr>
                        <a:t>Sarı</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973700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Bir Tablodan Veri Alma 3</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marL="0" indent="0" algn="just">
              <a:buNone/>
            </a:pPr>
            <a:r>
              <a:rPr lang="tr-TR" b="1" dirty="0" smtClean="0">
                <a:latin typeface="Times New Roman" pitchFamily="18" charset="0"/>
                <a:cs typeface="Times New Roman" pitchFamily="18" charset="0"/>
              </a:rPr>
              <a:t>Not: </a:t>
            </a:r>
            <a:r>
              <a:rPr lang="tr-TR" dirty="0" err="1" smtClean="0">
                <a:latin typeface="Times New Roman" pitchFamily="18" charset="0"/>
                <a:cs typeface="Times New Roman" pitchFamily="18" charset="0"/>
              </a:rPr>
              <a:t>Düşeyara</a:t>
            </a:r>
            <a:r>
              <a:rPr lang="tr-TR" dirty="0" smtClean="0">
                <a:latin typeface="Times New Roman" pitchFamily="18" charset="0"/>
                <a:cs typeface="Times New Roman" pitchFamily="18" charset="0"/>
              </a:rPr>
              <a:t> formülü ile farklı sayfada yer alan bir tablodan da veri alımı mümkündür.</a:t>
            </a:r>
          </a:p>
          <a:p>
            <a:pPr algn="just"/>
            <a:r>
              <a:rPr lang="tr-TR" dirty="0" smtClean="0">
                <a:latin typeface="Times New Roman" pitchFamily="18" charset="0"/>
                <a:cs typeface="Times New Roman" pitchFamily="18" charset="0"/>
              </a:rPr>
              <a:t>İzin kağıdı ve izin bilgileri şeklinde 2 sayfa oluşturunuz.  İzin bilgileri sayfasına aşağıdaki verileri giriniz.</a:t>
            </a:r>
            <a:endParaRPr lang="tr-TR" dirty="0">
              <a:latin typeface="Times New Roman" pitchFamily="18" charset="0"/>
              <a:cs typeface="Times New Roman"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2396778936"/>
              </p:ext>
            </p:extLst>
          </p:nvPr>
        </p:nvGraphicFramePr>
        <p:xfrm>
          <a:off x="1187624" y="3573016"/>
          <a:ext cx="6923856" cy="2138172"/>
        </p:xfrm>
        <a:graphic>
          <a:graphicData uri="http://schemas.openxmlformats.org/drawingml/2006/table">
            <a:tbl>
              <a:tblPr firstRow="1" firstCol="1" bandRow="1">
                <a:tableStyleId>{5C22544A-7EE6-4342-B048-85BDC9FD1C3A}</a:tableStyleId>
              </a:tblPr>
              <a:tblGrid>
                <a:gridCol w="405451"/>
                <a:gridCol w="1387890"/>
                <a:gridCol w="1138382"/>
                <a:gridCol w="748525"/>
                <a:gridCol w="748525"/>
                <a:gridCol w="935656"/>
                <a:gridCol w="1107193"/>
                <a:gridCol w="452234"/>
              </a:tblGrid>
              <a:tr h="200025">
                <a:tc>
                  <a:txBody>
                    <a:bodyPr/>
                    <a:lstStyle/>
                    <a:p>
                      <a:pPr>
                        <a:lnSpc>
                          <a:spcPct val="115000"/>
                        </a:lnSpc>
                        <a:spcAft>
                          <a:spcPts val="0"/>
                        </a:spcAft>
                      </a:pPr>
                      <a:r>
                        <a:rPr lang="tr-TR" sz="1200">
                          <a:effectLst/>
                        </a:rPr>
                        <a:t>Sicil</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200">
                          <a:effectLst/>
                        </a:rPr>
                        <a:t>Ad Soyad</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200">
                          <a:effectLst/>
                        </a:rPr>
                        <a:t>Görev</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200">
                          <a:effectLst/>
                        </a:rPr>
                        <a:t>Tel</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200">
                          <a:effectLst/>
                        </a:rPr>
                        <a:t>Adres</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200">
                          <a:effectLst/>
                        </a:rPr>
                        <a:t>Çıkış Tarihi</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200">
                          <a:effectLst/>
                        </a:rPr>
                        <a:t>Dönüş Tarihi</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200">
                          <a:effectLst/>
                        </a:rPr>
                        <a:t>Süre</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101</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Ali CAN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Greyder Opt.</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1111</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Bozüyük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1.01.2015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15.01.2015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14</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102</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Mehmet CANDAN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Eskavatör Opt.</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2222</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Bilecik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14.02.2015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18.02.2015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4</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103</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Arif KAN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Jumbo</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3333</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Afyon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3.03.2015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21.03.2015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18</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104</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Murat PEHLİVAN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Loder</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4444</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Trabzon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4.04.2015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14.04.2015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10</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Mustafa YILDIZ</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Forklift Opt.</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5555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Rize</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15.02.2015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15.03.2015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28</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106</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Kenan Çıkar</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Kepçe</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6666</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Artvin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15.03.2015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16.04.2015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32</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107</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Mehmet KOLTUK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Loder</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7777</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Samsun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14.04.2015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20.05.2015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36</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108</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Taner KALIR</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Jumbo</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8888</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Giresun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13.02.2015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15.03.2015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30</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109</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Onur ESKİ</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Teknik Ofis</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9999</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Mersin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17.03.2015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19.04.2015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33</a:t>
                      </a:r>
                      <a:endParaRPr lang="tr-TR" sz="1100">
                        <a:effectLst/>
                        <a:latin typeface="Calibri"/>
                        <a:ea typeface="Calibri"/>
                        <a:cs typeface="Times New Roman"/>
                      </a:endParaRPr>
                    </a:p>
                  </a:txBody>
                  <a:tcPr marL="44450" marR="44450" marT="0" marB="0" anchor="b"/>
                </a:tc>
              </a:tr>
              <a:tr h="190500">
                <a:tc>
                  <a:txBody>
                    <a:bodyPr/>
                    <a:lstStyle/>
                    <a:p>
                      <a:pPr>
                        <a:lnSpc>
                          <a:spcPct val="115000"/>
                        </a:lnSpc>
                        <a:spcAft>
                          <a:spcPts val="0"/>
                        </a:spcAft>
                      </a:pPr>
                      <a:r>
                        <a:rPr lang="tr-TR" sz="1100">
                          <a:effectLst/>
                        </a:rPr>
                        <a:t>110</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Murat YENİCE</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Formen</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11110</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Maraş</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11.01.2015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19.01.2015</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8</a:t>
                      </a:r>
                      <a:endParaRPr lang="tr-TR" sz="1100" dirty="0">
                        <a:effectLst/>
                        <a:latin typeface="Calibri"/>
                        <a:ea typeface="Calibri"/>
                        <a:cs typeface="Times New Roman"/>
                      </a:endParaRPr>
                    </a:p>
                  </a:txBody>
                  <a:tcPr marL="44450" marR="44450" marT="0" marB="0" anchor="b"/>
                </a:tc>
              </a:tr>
            </a:tbl>
          </a:graphicData>
        </a:graphic>
      </p:graphicFrame>
    </p:spTree>
    <p:extLst>
      <p:ext uri="{BB962C8B-B14F-4D97-AF65-F5344CB8AC3E}">
        <p14:creationId xmlns:p14="http://schemas.microsoft.com/office/powerpoint/2010/main" val="2584547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784304"/>
          </a:xfrm>
        </p:spPr>
        <p:txBody>
          <a:bodyPr/>
          <a:lstStyle/>
          <a:p>
            <a:r>
              <a:rPr lang="tr-TR" dirty="0" smtClean="0">
                <a:latin typeface="Times New Roman" pitchFamily="18" charset="0"/>
                <a:cs typeface="Times New Roman" pitchFamily="18" charset="0"/>
              </a:rPr>
              <a:t>İzin kağıdı sayfasını ise aşağıdaki formatta düzenleyiniz:</a:t>
            </a:r>
          </a:p>
          <a:p>
            <a:endParaRPr lang="tr-TR" dirty="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İzin kağıdı sayfasındaki SİCİL alanına sicil </a:t>
            </a:r>
            <a:r>
              <a:rPr lang="tr-TR" dirty="0" err="1" smtClean="0">
                <a:latin typeface="Times New Roman" pitchFamily="18" charset="0"/>
                <a:cs typeface="Times New Roman" pitchFamily="18" charset="0"/>
              </a:rPr>
              <a:t>no</a:t>
            </a:r>
            <a:r>
              <a:rPr lang="tr-TR" dirty="0" smtClean="0">
                <a:latin typeface="Times New Roman" pitchFamily="18" charset="0"/>
                <a:cs typeface="Times New Roman" pitchFamily="18" charset="0"/>
              </a:rPr>
              <a:t> girildiğinde, otomatik olarak yukarıdaki örnek tablodaki şekilde bilgilerin doldurulmasını sağlayınız.</a:t>
            </a:r>
          </a:p>
          <a:p>
            <a:pPr marL="0" indent="0" algn="just">
              <a:buNone/>
            </a:pPr>
            <a:r>
              <a:rPr lang="tr-TR" b="1" dirty="0" smtClean="0">
                <a:latin typeface="Times New Roman" pitchFamily="18" charset="0"/>
                <a:cs typeface="Times New Roman" pitchFamily="18" charset="0"/>
              </a:rPr>
              <a:t>Not: </a:t>
            </a:r>
            <a:r>
              <a:rPr lang="tr-TR" dirty="0" err="1" smtClean="0">
                <a:latin typeface="Times New Roman" pitchFamily="18" charset="0"/>
                <a:cs typeface="Times New Roman" pitchFamily="18" charset="0"/>
              </a:rPr>
              <a:t>Düşeyara</a:t>
            </a:r>
            <a:r>
              <a:rPr lang="tr-TR" dirty="0" smtClean="0">
                <a:latin typeface="Times New Roman" pitchFamily="18" charset="0"/>
                <a:cs typeface="Times New Roman" pitchFamily="18" charset="0"/>
              </a:rPr>
              <a:t> formülü kullanmalısınız. SİCİL ve tablo seçiminde sabitleme yapmalısınız.</a:t>
            </a:r>
            <a:endParaRPr lang="tr-TR" dirty="0">
              <a:latin typeface="Times New Roman" pitchFamily="18" charset="0"/>
              <a:cs typeface="Times New Roman"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748488626"/>
              </p:ext>
            </p:extLst>
          </p:nvPr>
        </p:nvGraphicFramePr>
        <p:xfrm>
          <a:off x="1475656" y="1340769"/>
          <a:ext cx="6120680" cy="2304255"/>
        </p:xfrm>
        <a:graphic>
          <a:graphicData uri="http://schemas.openxmlformats.org/drawingml/2006/table">
            <a:tbl>
              <a:tblPr firstRow="1" bandRow="1">
                <a:tableStyleId>{5C22544A-7EE6-4342-B048-85BDC9FD1C3A}</a:tableStyleId>
              </a:tblPr>
              <a:tblGrid>
                <a:gridCol w="665392"/>
                <a:gridCol w="527059"/>
                <a:gridCol w="1707917"/>
                <a:gridCol w="1728010"/>
                <a:gridCol w="1492302"/>
              </a:tblGrid>
              <a:tr h="146641">
                <a:tc gridSpan="5">
                  <a:txBody>
                    <a:bodyPr/>
                    <a:lstStyle/>
                    <a:p>
                      <a:pPr algn="ctr">
                        <a:lnSpc>
                          <a:spcPct val="115000"/>
                        </a:lnSpc>
                        <a:spcAft>
                          <a:spcPts val="0"/>
                        </a:spcAft>
                      </a:pPr>
                      <a:r>
                        <a:rPr lang="tr-TR" sz="1100">
                          <a:effectLst/>
                        </a:rPr>
                        <a:t>İZİN KAĞIDI</a:t>
                      </a:r>
                      <a:endParaRPr lang="tr-TR" sz="1100">
                        <a:effectLst/>
                        <a:latin typeface="Calibri"/>
                        <a:ea typeface="Calibri"/>
                        <a:cs typeface="Times New Roman"/>
                      </a:endParaRPr>
                    </a:p>
                  </a:txBody>
                  <a:tcPr marL="44450" marR="44450"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r>
              <a:tr h="148400">
                <a:tc>
                  <a:txBody>
                    <a:bodyPr/>
                    <a:lstStyle/>
                    <a:p>
                      <a:pPr>
                        <a:lnSpc>
                          <a:spcPct val="115000"/>
                        </a:lnSpc>
                        <a:spcAft>
                          <a:spcPts val="0"/>
                        </a:spcAft>
                      </a:pPr>
                      <a:r>
                        <a:rPr lang="tr-TR" sz="1100">
                          <a:effectLst/>
                        </a:rPr>
                        <a:t>SİCİL</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101</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gn="ctr">
                        <a:lnSpc>
                          <a:spcPct val="115000"/>
                        </a:lnSpc>
                        <a:spcAft>
                          <a:spcPts val="0"/>
                        </a:spcAft>
                      </a:pPr>
                      <a:r>
                        <a:rPr lang="tr-TR" sz="1100">
                          <a:effectLst/>
                        </a:rPr>
                        <a:t>Tarih</a:t>
                      </a:r>
                      <a:endParaRPr lang="tr-TR" sz="1100">
                        <a:effectLst/>
                        <a:latin typeface="Calibri"/>
                        <a:ea typeface="Calibri"/>
                        <a:cs typeface="Times New Roman"/>
                      </a:endParaRPr>
                    </a:p>
                  </a:txBody>
                  <a:tcPr marL="44450" marR="44450" marT="0" marB="0"/>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gn="ctr">
                        <a:lnSpc>
                          <a:spcPct val="115000"/>
                        </a:lnSpc>
                        <a:spcAft>
                          <a:spcPts val="0"/>
                        </a:spcAft>
                      </a:pPr>
                      <a:r>
                        <a:rPr lang="tr-TR" sz="1100">
                          <a:effectLst/>
                        </a:rPr>
                        <a:t>21.03.2022</a:t>
                      </a:r>
                      <a:endParaRPr lang="tr-TR" sz="1100">
                        <a:effectLst/>
                        <a:latin typeface="Calibri"/>
                        <a:ea typeface="Calibri"/>
                        <a:cs typeface="Times New Roman"/>
                      </a:endParaRPr>
                    </a:p>
                  </a:txBody>
                  <a:tcPr marL="44450" marR="44450" marT="0" marB="0"/>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Ad Soyad</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Ali CAN</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Görev</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Greyder Opt.</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Tel</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1111</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Adres</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Bozüyük</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Çıkış Tarihi</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1.01.2015</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r>
              <a:tr h="148400">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a:effectLst/>
                        </a:rPr>
                        <a:t>Dönüş Tarihi</a:t>
                      </a:r>
                      <a:endParaRPr lang="tr-TR" sz="110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15.01.2015</a:t>
                      </a:r>
                      <a:endParaRPr lang="tr-TR" sz="1100">
                        <a:effectLst/>
                        <a:latin typeface="Calibri"/>
                        <a:ea typeface="Calibri"/>
                        <a:cs typeface="Times New Roman"/>
                      </a:endParaRPr>
                    </a:p>
                  </a:txBody>
                  <a:tcPr marL="44450" marR="44450" marT="0" marB="0"/>
                </a:tc>
                <a:tc>
                  <a:txBody>
                    <a:bodyPr/>
                    <a:lstStyle/>
                    <a:p>
                      <a:pPr>
                        <a:lnSpc>
                          <a:spcPct val="115000"/>
                        </a:lnSpc>
                      </a:pPr>
                      <a:endParaRPr lang="tr-TR" sz="1100">
                        <a:effectLst/>
                        <a:latin typeface="Calibri"/>
                        <a:cs typeface="Times New Roman"/>
                      </a:endParaRPr>
                    </a:p>
                  </a:txBody>
                  <a:tcPr marL="44450" marR="44450" marT="0" marB="0"/>
                </a:tc>
              </a:tr>
              <a:tr h="183609">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tc>
                <a:tc>
                  <a:txBody>
                    <a:bodyPr/>
                    <a:lstStyle/>
                    <a:p>
                      <a:pPr>
                        <a:lnSpc>
                          <a:spcPct val="115000"/>
                        </a:lnSpc>
                        <a:spcAft>
                          <a:spcPts val="0"/>
                        </a:spcAft>
                      </a:pPr>
                      <a:r>
                        <a:rPr lang="tr-TR" sz="1100" dirty="0">
                          <a:effectLst/>
                        </a:rPr>
                        <a:t>Süre</a:t>
                      </a:r>
                      <a:endParaRPr lang="tr-TR" sz="1100" dirty="0">
                        <a:effectLst/>
                        <a:latin typeface="Calibri"/>
                        <a:ea typeface="Calibri"/>
                        <a:cs typeface="Times New Roman"/>
                      </a:endParaRPr>
                    </a:p>
                  </a:txBody>
                  <a:tcPr marL="44450" marR="44450" marT="0" marB="0"/>
                </a:tc>
                <a:tc>
                  <a:txBody>
                    <a:bodyPr/>
                    <a:lstStyle/>
                    <a:p>
                      <a:pPr>
                        <a:lnSpc>
                          <a:spcPct val="115000"/>
                        </a:lnSpc>
                        <a:spcAft>
                          <a:spcPts val="0"/>
                        </a:spcAft>
                      </a:pPr>
                      <a:r>
                        <a:rPr lang="tr-TR" sz="1100">
                          <a:effectLst/>
                        </a:rPr>
                        <a:t>14</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r>
            </a:tbl>
          </a:graphicData>
        </a:graphic>
      </p:graphicFrame>
    </p:spTree>
    <p:extLst>
      <p:ext uri="{BB962C8B-B14F-4D97-AF65-F5344CB8AC3E}">
        <p14:creationId xmlns:p14="http://schemas.microsoft.com/office/powerpoint/2010/main" val="3054644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latin typeface="Times New Roman" pitchFamily="18" charset="0"/>
                <a:cs typeface="Times New Roman" pitchFamily="18" charset="0"/>
              </a:rPr>
              <a:t>Etopla</a:t>
            </a:r>
            <a:r>
              <a:rPr lang="tr-TR" dirty="0" smtClean="0">
                <a:latin typeface="Times New Roman" pitchFamily="18" charset="0"/>
                <a:cs typeface="Times New Roman" pitchFamily="18" charset="0"/>
              </a:rPr>
              <a:t> Formülü İle Akıllı Toplama İşlemi</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algn="just"/>
            <a:r>
              <a:rPr lang="tr-TR" dirty="0" err="1" smtClean="0">
                <a:latin typeface="Times New Roman" pitchFamily="18" charset="0"/>
                <a:cs typeface="Times New Roman" pitchFamily="18" charset="0"/>
              </a:rPr>
              <a:t>Etopla</a:t>
            </a:r>
            <a:r>
              <a:rPr lang="tr-TR" dirty="0" smtClean="0">
                <a:latin typeface="Times New Roman" pitchFamily="18" charset="0"/>
                <a:cs typeface="Times New Roman" pitchFamily="18" charset="0"/>
              </a:rPr>
              <a:t> akıllı toplama işlemlerinin gerçekleştirilmesinde kullanılan bir formüldür.</a:t>
            </a:r>
          </a:p>
          <a:p>
            <a:pPr algn="just"/>
            <a:endParaRPr lang="tr-TR" dirty="0">
              <a:latin typeface="Times New Roman" pitchFamily="18" charset="0"/>
              <a:cs typeface="Times New Roman" pitchFamily="18" charset="0"/>
            </a:endParaRPr>
          </a:p>
          <a:p>
            <a:pPr algn="just"/>
            <a:r>
              <a:rPr lang="tr-TR" dirty="0" err="1" smtClean="0">
                <a:latin typeface="Times New Roman" pitchFamily="18" charset="0"/>
                <a:cs typeface="Times New Roman" pitchFamily="18" charset="0"/>
              </a:rPr>
              <a:t>Eğersay</a:t>
            </a:r>
            <a:r>
              <a:rPr lang="tr-TR" dirty="0" smtClean="0">
                <a:latin typeface="Times New Roman" pitchFamily="18" charset="0"/>
                <a:cs typeface="Times New Roman" pitchFamily="18" charset="0"/>
              </a:rPr>
              <a:t> formülü ile topla formülünün birleşimi gibi düşünülebilir.</a:t>
            </a:r>
          </a:p>
          <a:p>
            <a:pPr algn="just"/>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Dolayısıyla formül belirli bir koşula uyan elemanlara özgü belirtilen değerlerin </a:t>
            </a:r>
            <a:r>
              <a:rPr lang="tr-TR" dirty="0" err="1" smtClean="0">
                <a:latin typeface="Times New Roman" pitchFamily="18" charset="0"/>
                <a:cs typeface="Times New Roman" pitchFamily="18" charset="0"/>
              </a:rPr>
              <a:t>toplaını</a:t>
            </a:r>
            <a:r>
              <a:rPr lang="tr-TR" dirty="0" smtClean="0">
                <a:latin typeface="Times New Roman" pitchFamily="18" charset="0"/>
                <a:cs typeface="Times New Roman" pitchFamily="18" charset="0"/>
              </a:rPr>
              <a:t> buldurmakta kullanılabilir.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997759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640288"/>
          </a:xfrm>
        </p:spPr>
        <p:txBody>
          <a:bodyPr/>
          <a:lstStyle/>
          <a:p>
            <a:r>
              <a:rPr lang="tr-TR" dirty="0" err="1" smtClean="0">
                <a:latin typeface="Times New Roman" pitchFamily="18" charset="0"/>
                <a:cs typeface="Times New Roman" pitchFamily="18" charset="0"/>
              </a:rPr>
              <a:t>Etopla</a:t>
            </a:r>
            <a:r>
              <a:rPr lang="tr-TR" dirty="0" smtClean="0">
                <a:latin typeface="Times New Roman" pitchFamily="18" charset="0"/>
                <a:cs typeface="Times New Roman" pitchFamily="18" charset="0"/>
              </a:rPr>
              <a:t> formülünün yapısı aşağıdaki gibidir:</a:t>
            </a:r>
          </a:p>
          <a:p>
            <a:pPr marL="0" indent="0">
              <a:buNone/>
            </a:pPr>
            <a:endParaRPr lang="tr-TR" dirty="0">
              <a:latin typeface="Times New Roman" pitchFamily="18" charset="0"/>
              <a:cs typeface="Times New Roman" pitchFamily="18" charset="0"/>
            </a:endParaRPr>
          </a:p>
          <a:p>
            <a:pPr marL="0" indent="0">
              <a:buNone/>
            </a:pPr>
            <a:r>
              <a:rPr lang="tr-TR" b="1" dirty="0" smtClean="0">
                <a:latin typeface="Times New Roman" pitchFamily="18" charset="0"/>
                <a:cs typeface="Times New Roman" pitchFamily="18" charset="0"/>
              </a:rPr>
              <a:t>=ETOPLA( ARALIK; ÖLÇÜT; TOPLAM_ARALIĞI )</a:t>
            </a:r>
          </a:p>
          <a:p>
            <a:r>
              <a:rPr lang="tr-TR" dirty="0" smtClean="0">
                <a:latin typeface="Times New Roman" pitchFamily="18" charset="0"/>
                <a:cs typeface="Times New Roman" pitchFamily="18" charset="0"/>
              </a:rPr>
              <a:t>Formül incelendiğinde:</a:t>
            </a:r>
          </a:p>
          <a:p>
            <a:pPr marL="0" indent="0">
              <a:buNone/>
            </a:pPr>
            <a:r>
              <a:rPr lang="tr-TR" dirty="0" smtClean="0">
                <a:latin typeface="Times New Roman" pitchFamily="18" charset="0"/>
                <a:cs typeface="Times New Roman" pitchFamily="18" charset="0"/>
              </a:rPr>
              <a:t>1- Aralık: Aranan ölçüte uygunluğu kontrol edilecek elemanların yer aldığı aralıktır.</a:t>
            </a:r>
          </a:p>
          <a:p>
            <a:pPr marL="0" indent="0">
              <a:buNone/>
            </a:pPr>
            <a:r>
              <a:rPr lang="tr-TR" dirty="0" smtClean="0">
                <a:latin typeface="Times New Roman" pitchFamily="18" charset="0"/>
                <a:cs typeface="Times New Roman" pitchFamily="18" charset="0"/>
              </a:rPr>
              <a:t>2-Ölçüt: Değerlerini toplamak için aranan elemanı ifade eden kriterdir.</a:t>
            </a:r>
          </a:p>
          <a:p>
            <a:pPr marL="0" indent="0">
              <a:buNone/>
            </a:pPr>
            <a:r>
              <a:rPr lang="tr-TR" dirty="0" smtClean="0">
                <a:latin typeface="Times New Roman" pitchFamily="18" charset="0"/>
                <a:cs typeface="Times New Roman" pitchFamily="18" charset="0"/>
              </a:rPr>
              <a:t>3-Toplam Aralığı: Elemanlar için toplanacak değerlerin yer aldığı bölümdür.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480374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latin typeface="Times New Roman" pitchFamily="18" charset="0"/>
                <a:cs typeface="Times New Roman" pitchFamily="18" charset="0"/>
              </a:rPr>
              <a:t>Dolu </a:t>
            </a:r>
            <a:r>
              <a:rPr lang="tr-TR" b="1" dirty="0">
                <a:latin typeface="Times New Roman" pitchFamily="18" charset="0"/>
                <a:cs typeface="Times New Roman" pitchFamily="18" charset="0"/>
              </a:rPr>
              <a:t>Olan Hücreleri Sayma</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lvl="0"/>
            <a:r>
              <a:rPr lang="tr-TR" dirty="0">
                <a:latin typeface="Times New Roman" pitchFamily="18" charset="0"/>
                <a:cs typeface="Times New Roman" pitchFamily="18" charset="0"/>
              </a:rPr>
              <a:t>Dolu olan hücrelerin </a:t>
            </a:r>
            <a:r>
              <a:rPr lang="tr-TR" dirty="0" smtClean="0">
                <a:latin typeface="Times New Roman" pitchFamily="18" charset="0"/>
                <a:cs typeface="Times New Roman" pitchFamily="18" charset="0"/>
              </a:rPr>
              <a:t>sayılmasında BAĞ_DEĞ_DOLU_SAY </a:t>
            </a:r>
            <a:r>
              <a:rPr lang="tr-TR" dirty="0">
                <a:latin typeface="Times New Roman" pitchFamily="18" charset="0"/>
                <a:cs typeface="Times New Roman" pitchFamily="18" charset="0"/>
              </a:rPr>
              <a:t>formülü kullanılır</a:t>
            </a:r>
            <a:r>
              <a:rPr lang="tr-TR" dirty="0" smtClean="0">
                <a:latin typeface="Times New Roman" pitchFamily="18" charset="0"/>
                <a:cs typeface="Times New Roman" pitchFamily="18" charset="0"/>
              </a:rPr>
              <a:t>.</a:t>
            </a:r>
          </a:p>
          <a:p>
            <a:pPr marL="0" lvl="0" indent="0">
              <a:buNone/>
            </a:pPr>
            <a:r>
              <a:rPr lang="tr-TR" dirty="0" smtClean="0">
                <a:latin typeface="Times New Roman" pitchFamily="18" charset="0"/>
                <a:cs typeface="Times New Roman" pitchFamily="18" charset="0"/>
              </a:rPr>
              <a:t> </a:t>
            </a:r>
          </a:p>
          <a:p>
            <a:pPr lvl="0"/>
            <a:r>
              <a:rPr lang="tr-TR" dirty="0" smtClean="0">
                <a:latin typeface="Times New Roman" pitchFamily="18" charset="0"/>
                <a:cs typeface="Times New Roman" pitchFamily="18" charset="0"/>
              </a:rPr>
              <a:t>Kullanımı</a:t>
            </a:r>
            <a:r>
              <a:rPr lang="tr-TR" dirty="0">
                <a:latin typeface="Times New Roman" pitchFamily="18" charset="0"/>
                <a:cs typeface="Times New Roman" pitchFamily="18" charset="0"/>
              </a:rPr>
              <a:t>:</a:t>
            </a:r>
          </a:p>
          <a:p>
            <a:pPr marL="0" indent="0">
              <a:buNone/>
            </a:pPr>
            <a:r>
              <a:rPr lang="tr-TR" b="1" dirty="0">
                <a:latin typeface="Times New Roman" pitchFamily="18" charset="0"/>
                <a:cs typeface="Times New Roman" pitchFamily="18" charset="0"/>
              </a:rPr>
              <a:t>=BAĞ_DEĞ_DOLU_SAY(ARALIK</a:t>
            </a:r>
            <a:r>
              <a:rPr lang="tr-TR" b="1" dirty="0" smtClean="0">
                <a:latin typeface="Times New Roman" pitchFamily="18" charset="0"/>
                <a:cs typeface="Times New Roman" pitchFamily="18" charset="0"/>
              </a:rPr>
              <a:t>)</a:t>
            </a:r>
          </a:p>
          <a:p>
            <a:pPr marL="0" indent="0">
              <a:buNone/>
            </a:pPr>
            <a:endParaRPr lang="tr-TR" dirty="0">
              <a:latin typeface="Times New Roman" pitchFamily="18" charset="0"/>
              <a:cs typeface="Times New Roman" pitchFamily="18" charset="0"/>
            </a:endParaRPr>
          </a:p>
          <a:p>
            <a:pPr marL="0" indent="0">
              <a:buNone/>
            </a:pPr>
            <a:r>
              <a:rPr lang="tr-TR" b="1" dirty="0">
                <a:latin typeface="Times New Roman" pitchFamily="18" charset="0"/>
                <a:cs typeface="Times New Roman" pitchFamily="18" charset="0"/>
              </a:rPr>
              <a:t>Not: </a:t>
            </a:r>
            <a:r>
              <a:rPr lang="tr-TR" dirty="0">
                <a:latin typeface="Times New Roman" pitchFamily="18" charset="0"/>
                <a:cs typeface="Times New Roman" pitchFamily="18" charset="0"/>
              </a:rPr>
              <a:t>İncelenen Aralıkta başlık varsa doluluk sayımında başlık da sayılacağında başlığın -1 şeklinde toplam değerden düşürülmesi gerekmektedir.</a:t>
            </a:r>
          </a:p>
          <a:p>
            <a:pPr marL="0" indent="0">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876838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latin typeface="Times New Roman" pitchFamily="18" charset="0"/>
                <a:cs typeface="Times New Roman" pitchFamily="18" charset="0"/>
              </a:rPr>
              <a:t>Etopla</a:t>
            </a:r>
            <a:r>
              <a:rPr lang="tr-TR" dirty="0">
                <a:latin typeface="Times New Roman" pitchFamily="18" charset="0"/>
                <a:cs typeface="Times New Roman" pitchFamily="18" charset="0"/>
              </a:rPr>
              <a:t> Formülü İle Akıllı Toplama </a:t>
            </a:r>
            <a:r>
              <a:rPr lang="tr-TR" dirty="0" smtClean="0">
                <a:latin typeface="Times New Roman" pitchFamily="18" charset="0"/>
                <a:cs typeface="Times New Roman" pitchFamily="18" charset="0"/>
              </a:rPr>
              <a:t>İşlemi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12588126"/>
              </p:ext>
            </p:extLst>
          </p:nvPr>
        </p:nvGraphicFramePr>
        <p:xfrm>
          <a:off x="1187624" y="1628800"/>
          <a:ext cx="6359373" cy="4860462"/>
        </p:xfrm>
        <a:graphic>
          <a:graphicData uri="http://schemas.openxmlformats.org/drawingml/2006/table">
            <a:tbl>
              <a:tblPr firstRow="1" firstCol="1" bandRow="1">
                <a:tableStyleId>{5C22544A-7EE6-4342-B048-85BDC9FD1C3A}</a:tableStyleId>
              </a:tblPr>
              <a:tblGrid>
                <a:gridCol w="746691"/>
                <a:gridCol w="768692"/>
                <a:gridCol w="1500049"/>
                <a:gridCol w="129587"/>
                <a:gridCol w="746024"/>
                <a:gridCol w="2338743"/>
                <a:gridCol w="129587"/>
              </a:tblGrid>
              <a:tr h="121308">
                <a:tc gridSpan="7">
                  <a:txBody>
                    <a:bodyPr/>
                    <a:lstStyle/>
                    <a:p>
                      <a:pPr algn="ctr">
                        <a:lnSpc>
                          <a:spcPct val="115000"/>
                        </a:lnSpc>
                        <a:spcAft>
                          <a:spcPts val="0"/>
                        </a:spcAft>
                      </a:pPr>
                      <a:r>
                        <a:rPr lang="tr-TR" sz="900" dirty="0">
                          <a:effectLst/>
                        </a:rPr>
                        <a:t>MESAİ ÜCRETLERİ</a:t>
                      </a:r>
                      <a:endParaRPr lang="tr-TR" sz="800" dirty="0">
                        <a:effectLst/>
                        <a:latin typeface="Calibri"/>
                        <a:ea typeface="Calibri"/>
                        <a:cs typeface="Times New Roman"/>
                      </a:endParaRPr>
                    </a:p>
                  </a:txBody>
                  <a:tcPr marL="33249" marR="33249"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1308">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Çalışan İsmi</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Tarih</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Kaç Saat Mesaiye Kaldı?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Çalışan İsmi</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Ayda Toplam Kaç Saat Mesai Yapmış?</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A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2</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B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2.04.2021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5</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A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C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3.04.2021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3</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B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D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4.04.2021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6</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C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E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5.04.2021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4</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D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A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6.04.2021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2</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E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B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7.04.2021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5</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C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8.04.2021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3</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35426">
                <a:tc>
                  <a:txBody>
                    <a:bodyPr/>
                    <a:lstStyle/>
                    <a:p>
                      <a:pPr>
                        <a:lnSpc>
                          <a:spcPct val="115000"/>
                        </a:lnSpc>
                        <a:spcAft>
                          <a:spcPts val="0"/>
                        </a:spcAft>
                      </a:pPr>
                      <a:r>
                        <a:rPr lang="tr-TR" sz="900">
                          <a:effectLst/>
                        </a:rPr>
                        <a:t>D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9.04.2021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6</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E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10.04.2021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4</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dirty="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A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11.04.2021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2</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B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12.04.2021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5</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C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13.04.2021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3</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D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14.04.2021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6</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E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15.04.2021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4</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A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16.04.2021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2</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B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17.04.2021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5</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a:effectLst/>
                        <a:latin typeface="Calibri"/>
                        <a:cs typeface="Times New Roman"/>
                      </a:endParaRPr>
                    </a:p>
                  </a:txBody>
                  <a:tcPr marL="33249" marR="33249" marT="0" marB="0" anchor="b"/>
                </a:tc>
              </a:tr>
              <a:tr h="242616">
                <a:tc>
                  <a:txBody>
                    <a:bodyPr/>
                    <a:lstStyle/>
                    <a:p>
                      <a:pPr>
                        <a:lnSpc>
                          <a:spcPct val="115000"/>
                        </a:lnSpc>
                        <a:spcAft>
                          <a:spcPts val="0"/>
                        </a:spcAft>
                      </a:pPr>
                      <a:r>
                        <a:rPr lang="tr-TR" sz="900">
                          <a:effectLst/>
                        </a:rPr>
                        <a:t>C Çalışanı</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18.04.2021</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3</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spcAft>
                          <a:spcPts val="0"/>
                        </a:spcAft>
                      </a:pPr>
                      <a:r>
                        <a:rPr lang="tr-TR" sz="900">
                          <a:effectLst/>
                        </a:rPr>
                        <a:t> </a:t>
                      </a:r>
                      <a:endParaRPr lang="tr-TR" sz="800">
                        <a:effectLst/>
                        <a:latin typeface="Calibri"/>
                        <a:ea typeface="Calibri"/>
                        <a:cs typeface="Times New Roman"/>
                      </a:endParaRPr>
                    </a:p>
                  </a:txBody>
                  <a:tcPr marL="33249" marR="33249" marT="0" marB="0" anchor="b"/>
                </a:tc>
                <a:tc>
                  <a:txBody>
                    <a:bodyPr/>
                    <a:lstStyle/>
                    <a:p>
                      <a:pPr>
                        <a:lnSpc>
                          <a:spcPct val="115000"/>
                        </a:lnSpc>
                      </a:pPr>
                      <a:endParaRPr lang="tr-TR" sz="800" dirty="0">
                        <a:effectLst/>
                        <a:latin typeface="Calibri"/>
                        <a:cs typeface="Times New Roman"/>
                      </a:endParaRPr>
                    </a:p>
                  </a:txBody>
                  <a:tcPr marL="33249" marR="33249" marT="0" marB="0" anchor="b"/>
                </a:tc>
              </a:tr>
            </a:tbl>
          </a:graphicData>
        </a:graphic>
      </p:graphicFrame>
    </p:spTree>
    <p:extLst>
      <p:ext uri="{BB962C8B-B14F-4D97-AF65-F5344CB8AC3E}">
        <p14:creationId xmlns:p14="http://schemas.microsoft.com/office/powerpoint/2010/main" val="2739587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784304"/>
          </a:xfrm>
        </p:spPr>
        <p:txBody>
          <a:bodyPr/>
          <a:lstStyle/>
          <a:p>
            <a:r>
              <a:rPr lang="tr-TR" dirty="0" smtClean="0">
                <a:latin typeface="Times New Roman" pitchFamily="18" charset="0"/>
                <a:cs typeface="Times New Roman" pitchFamily="18" charset="0"/>
              </a:rPr>
              <a:t>Tablodan faydalanarak  çalışanların ay içerisinde toplam kaç saat mesai yatıklarını hesaplayınız ve tabloda boş olan ilgili kısma bu bilgileri giriniz.</a:t>
            </a:r>
          </a:p>
          <a:p>
            <a:pPr marL="0" indent="0">
              <a:buNone/>
            </a:pPr>
            <a:r>
              <a:rPr lang="tr-TR" b="1" dirty="0" smtClean="0">
                <a:latin typeface="Times New Roman" pitchFamily="18" charset="0"/>
                <a:cs typeface="Times New Roman" pitchFamily="18" charset="0"/>
              </a:rPr>
              <a:t>Not: </a:t>
            </a:r>
            <a:r>
              <a:rPr lang="tr-TR" dirty="0" smtClean="0">
                <a:latin typeface="Times New Roman" pitchFamily="18" charset="0"/>
                <a:cs typeface="Times New Roman" pitchFamily="18" charset="0"/>
              </a:rPr>
              <a:t>Tablonun doldurulmasında </a:t>
            </a:r>
            <a:r>
              <a:rPr lang="tr-TR" dirty="0" err="1" smtClean="0">
                <a:latin typeface="Times New Roman" pitchFamily="18" charset="0"/>
                <a:cs typeface="Times New Roman" pitchFamily="18" charset="0"/>
              </a:rPr>
              <a:t>Etopla</a:t>
            </a:r>
            <a:r>
              <a:rPr lang="tr-TR" dirty="0" smtClean="0">
                <a:latin typeface="Times New Roman" pitchFamily="18" charset="0"/>
                <a:cs typeface="Times New Roman" pitchFamily="18" charset="0"/>
              </a:rPr>
              <a:t> formülünü kullanınız.</a:t>
            </a:r>
          </a:p>
          <a:p>
            <a:pPr marL="0" indent="0">
              <a:buNone/>
            </a:pPr>
            <a:endParaRPr lang="tr-TR" b="1" dirty="0" smtClean="0">
              <a:latin typeface="Times New Roman" pitchFamily="18" charset="0"/>
              <a:cs typeface="Times New Roman" pitchFamily="18" charset="0"/>
            </a:endParaRPr>
          </a:p>
          <a:p>
            <a:pPr marL="0" indent="0">
              <a:buNone/>
            </a:pPr>
            <a:r>
              <a:rPr lang="tr-TR" b="1" dirty="0" smtClean="0">
                <a:latin typeface="Times New Roman" pitchFamily="18" charset="0"/>
                <a:cs typeface="Times New Roman" pitchFamily="18" charset="0"/>
              </a:rPr>
              <a:t>Örnek.) </a:t>
            </a:r>
            <a:r>
              <a:rPr lang="tr-TR" dirty="0" smtClean="0">
                <a:latin typeface="Times New Roman" pitchFamily="18" charset="0"/>
                <a:cs typeface="Times New Roman" pitchFamily="18" charset="0"/>
              </a:rPr>
              <a:t>Formül Kullanımı</a:t>
            </a:r>
          </a:p>
          <a:p>
            <a:pPr marL="0" indent="0" algn="just">
              <a:buNone/>
            </a:pPr>
            <a:r>
              <a:rPr lang="tr-TR" b="1" dirty="0"/>
              <a:t>=</a:t>
            </a:r>
            <a:r>
              <a:rPr lang="tr-TR" b="1" dirty="0" smtClean="0"/>
              <a:t>ETOPLA(A:A; «A Çalışanı» ;C:C</a:t>
            </a:r>
            <a:r>
              <a:rPr lang="tr-TR" b="1" dirty="0"/>
              <a:t>)</a:t>
            </a:r>
          </a:p>
          <a:p>
            <a:pPr marL="0" indent="0">
              <a:buNone/>
            </a:pPr>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2368243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latin typeface="Times New Roman" pitchFamily="18" charset="0"/>
                <a:cs typeface="Times New Roman" pitchFamily="18" charset="0"/>
              </a:rPr>
              <a:t>Çoketopla</a:t>
            </a:r>
            <a:r>
              <a:rPr lang="tr-TR" dirty="0" smtClean="0">
                <a:latin typeface="Times New Roman" pitchFamily="18" charset="0"/>
                <a:cs typeface="Times New Roman" pitchFamily="18" charset="0"/>
              </a:rPr>
              <a:t> Formülü İl Akıllı Toplama</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lvl="0" algn="just"/>
            <a:r>
              <a:rPr lang="tr-TR" dirty="0" err="1">
                <a:latin typeface="Times New Roman" pitchFamily="18" charset="0"/>
                <a:cs typeface="Times New Roman" pitchFamily="18" charset="0"/>
              </a:rPr>
              <a:t>Etopla</a:t>
            </a:r>
            <a:r>
              <a:rPr lang="tr-TR" dirty="0">
                <a:latin typeface="Times New Roman" pitchFamily="18" charset="0"/>
                <a:cs typeface="Times New Roman" pitchFamily="18" charset="0"/>
              </a:rPr>
              <a:t> fonksiyonu ile yalnızca tek bir ölçüte göre tek bir aralıktaki değerler toplanabiliyordu. </a:t>
            </a:r>
            <a:endParaRPr lang="tr-TR" dirty="0" smtClean="0">
              <a:latin typeface="Times New Roman" pitchFamily="18" charset="0"/>
              <a:cs typeface="Times New Roman" pitchFamily="18" charset="0"/>
            </a:endParaRPr>
          </a:p>
          <a:p>
            <a:pPr lvl="0" algn="just"/>
            <a:endParaRPr lang="tr-TR" dirty="0">
              <a:latin typeface="Times New Roman" pitchFamily="18" charset="0"/>
              <a:cs typeface="Times New Roman" pitchFamily="18" charset="0"/>
            </a:endParaRPr>
          </a:p>
          <a:p>
            <a:pPr lvl="0" algn="just"/>
            <a:r>
              <a:rPr lang="tr-TR" dirty="0" err="1" smtClean="0">
                <a:latin typeface="Times New Roman" pitchFamily="18" charset="0"/>
                <a:cs typeface="Times New Roman" pitchFamily="18" charset="0"/>
              </a:rPr>
              <a:t>Çoketopla</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ile daha çok sayıda ölçüt ve aralık için de akıllı toplama yapılabilir</a:t>
            </a: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a:p>
            <a:pPr lvl="0" algn="just"/>
            <a:endParaRPr lang="tr-TR" dirty="0" smtClean="0">
              <a:latin typeface="Times New Roman" pitchFamily="18" charset="0"/>
              <a:cs typeface="Times New Roman" pitchFamily="18" charset="0"/>
            </a:endParaRPr>
          </a:p>
          <a:p>
            <a:pPr lvl="0" algn="just"/>
            <a:r>
              <a:rPr lang="tr-TR" dirty="0" err="1" smtClean="0">
                <a:latin typeface="Times New Roman" pitchFamily="18" charset="0"/>
                <a:cs typeface="Times New Roman" pitchFamily="18" charset="0"/>
              </a:rPr>
              <a:t>Etopla</a:t>
            </a:r>
            <a:r>
              <a:rPr lang="tr-TR" dirty="0" smtClean="0">
                <a:latin typeface="Times New Roman" pitchFamily="18" charset="0"/>
                <a:cs typeface="Times New Roman" pitchFamily="18" charset="0"/>
              </a:rPr>
              <a:t> formülünün daha çok sayıda ölçüt için geliştirilmiş hali olarak düşünülebilir.</a:t>
            </a:r>
            <a:endParaRPr lang="tr-TR" dirty="0">
              <a:latin typeface="Times New Roman" pitchFamily="18" charset="0"/>
              <a:cs typeface="Times New Roman" pitchFamily="18" charset="0"/>
            </a:endParaRPr>
          </a:p>
          <a:p>
            <a:endParaRPr lang="tr-TR" dirty="0" smtClean="0"/>
          </a:p>
          <a:p>
            <a:r>
              <a:rPr lang="tr-TR" dirty="0" err="1" smtClean="0">
                <a:latin typeface="Times New Roman" pitchFamily="18" charset="0"/>
                <a:cs typeface="Times New Roman" pitchFamily="18" charset="0"/>
              </a:rPr>
              <a:t>Çoketopla</a:t>
            </a:r>
            <a:r>
              <a:rPr lang="tr-TR" dirty="0" smtClean="0">
                <a:latin typeface="Times New Roman" pitchFamily="18" charset="0"/>
                <a:cs typeface="Times New Roman" pitchFamily="18" charset="0"/>
              </a:rPr>
              <a:t> formülünün yapısı:</a:t>
            </a:r>
          </a:p>
          <a:p>
            <a:pPr marL="0" indent="0">
              <a:buNone/>
            </a:pPr>
            <a:endParaRPr lang="tr-TR" dirty="0" smtClean="0">
              <a:latin typeface="Times New Roman" pitchFamily="18" charset="0"/>
              <a:cs typeface="Times New Roman" pitchFamily="18" charset="0"/>
            </a:endParaRPr>
          </a:p>
          <a:p>
            <a:pPr marL="0" indent="0">
              <a:buNone/>
            </a:pPr>
            <a:r>
              <a:rPr lang="tr-TR" sz="1200" b="1" dirty="0">
                <a:latin typeface="Times New Roman" pitchFamily="18" charset="0"/>
                <a:cs typeface="Times New Roman" pitchFamily="18" charset="0"/>
              </a:rPr>
              <a:t>ÇOKETOPLA(</a:t>
            </a:r>
            <a:r>
              <a:rPr lang="tr-TR" sz="1200" b="1" dirty="0">
                <a:solidFill>
                  <a:srgbClr val="002060"/>
                </a:solidFill>
                <a:latin typeface="Times New Roman" pitchFamily="18" charset="0"/>
                <a:cs typeface="Times New Roman" pitchFamily="18" charset="0"/>
              </a:rPr>
              <a:t>TOPLAM_ARALIĞI</a:t>
            </a:r>
            <a:r>
              <a:rPr lang="tr-TR" sz="1200" b="1" dirty="0" smtClean="0">
                <a:latin typeface="Times New Roman" pitchFamily="18" charset="0"/>
                <a:cs typeface="Times New Roman" pitchFamily="18" charset="0"/>
              </a:rPr>
              <a:t>; </a:t>
            </a:r>
            <a:r>
              <a:rPr lang="tr-TR" sz="1200" b="1" dirty="0" smtClean="0">
                <a:solidFill>
                  <a:srgbClr val="FFC000"/>
                </a:solidFill>
                <a:latin typeface="Times New Roman" pitchFamily="18" charset="0"/>
                <a:cs typeface="Times New Roman" pitchFamily="18" charset="0"/>
              </a:rPr>
              <a:t>ÖLÇÜT_ARALIĞI_1</a:t>
            </a:r>
            <a:r>
              <a:rPr lang="tr-TR" sz="1200" b="1" dirty="0" smtClean="0">
                <a:latin typeface="Times New Roman" pitchFamily="18" charset="0"/>
                <a:cs typeface="Times New Roman" pitchFamily="18" charset="0"/>
              </a:rPr>
              <a:t>; </a:t>
            </a:r>
            <a:r>
              <a:rPr lang="tr-TR" sz="1200" b="1" dirty="0" smtClean="0">
                <a:solidFill>
                  <a:srgbClr val="FFC000"/>
                </a:solidFill>
                <a:latin typeface="Times New Roman" pitchFamily="18" charset="0"/>
                <a:cs typeface="Times New Roman" pitchFamily="18" charset="0"/>
              </a:rPr>
              <a:t>ÖLÇÜT_1</a:t>
            </a:r>
            <a:r>
              <a:rPr lang="tr-TR" sz="1200" b="1" dirty="0" smtClean="0">
                <a:latin typeface="Times New Roman" pitchFamily="18" charset="0"/>
                <a:cs typeface="Times New Roman" pitchFamily="18" charset="0"/>
              </a:rPr>
              <a:t>; </a:t>
            </a:r>
            <a:r>
              <a:rPr lang="tr-TR" sz="1200" b="1" dirty="0" smtClean="0">
                <a:solidFill>
                  <a:srgbClr val="FF0000"/>
                </a:solidFill>
                <a:latin typeface="Times New Roman" pitchFamily="18" charset="0"/>
                <a:cs typeface="Times New Roman" pitchFamily="18" charset="0"/>
              </a:rPr>
              <a:t>ÖLÇÜT_ARALIĞI_2</a:t>
            </a:r>
            <a:r>
              <a:rPr lang="tr-TR" sz="1200" b="1" dirty="0" smtClean="0">
                <a:latin typeface="Times New Roman" pitchFamily="18" charset="0"/>
                <a:cs typeface="Times New Roman" pitchFamily="18" charset="0"/>
              </a:rPr>
              <a:t>; </a:t>
            </a:r>
            <a:r>
              <a:rPr lang="tr-TR" sz="1200" b="1" dirty="0" smtClean="0">
                <a:solidFill>
                  <a:srgbClr val="FF0000"/>
                </a:solidFill>
                <a:latin typeface="Times New Roman" pitchFamily="18" charset="0"/>
                <a:cs typeface="Times New Roman" pitchFamily="18" charset="0"/>
              </a:rPr>
              <a:t>ÖLÇÜT_2</a:t>
            </a:r>
            <a:r>
              <a:rPr lang="tr-TR" sz="1200" b="1" dirty="0">
                <a:latin typeface="Times New Roman" pitchFamily="18" charset="0"/>
                <a:cs typeface="Times New Roman" pitchFamily="18" charset="0"/>
              </a:rPr>
              <a:t>;…)</a:t>
            </a:r>
          </a:p>
          <a:p>
            <a:pPr marL="0" indent="0">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547839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640288"/>
          </a:xfrm>
        </p:spPr>
        <p:txBody>
          <a:bodyPr/>
          <a:lstStyle/>
          <a:p>
            <a:r>
              <a:rPr lang="tr-TR" dirty="0" smtClean="0"/>
              <a:t>Formül incelenecek olursa:</a:t>
            </a:r>
          </a:p>
          <a:p>
            <a:r>
              <a:rPr lang="tr-TR" dirty="0" smtClean="0"/>
              <a:t>1-Toplam Aralığı: Koşullara göre toplanacak değerlerin seçilip alınacağı aralıktır.</a:t>
            </a:r>
          </a:p>
          <a:p>
            <a:endParaRPr lang="tr-TR" dirty="0" smtClean="0"/>
          </a:p>
          <a:p>
            <a:r>
              <a:rPr lang="tr-TR" dirty="0" smtClean="0"/>
              <a:t>2-Ölçüt Aralığı (N): Ölçüt aralığı toplama işlemi için belirtilecek koşulun kontrol edileceği aralıktır. (N ölçüt sayısıdır. </a:t>
            </a:r>
            <a:r>
              <a:rPr lang="tr-TR" dirty="0" err="1" smtClean="0"/>
              <a:t>Çoketopla</a:t>
            </a:r>
            <a:r>
              <a:rPr lang="tr-TR" dirty="0" smtClean="0"/>
              <a:t> için istenen sayıda ölçüt belirtilebilir. Her bir ölçüt için ölçüt aralığı belirtilmelidir.) </a:t>
            </a:r>
          </a:p>
          <a:p>
            <a:endParaRPr lang="tr-TR" dirty="0" smtClean="0"/>
          </a:p>
          <a:p>
            <a:r>
              <a:rPr lang="tr-TR" dirty="0" smtClean="0"/>
              <a:t>3-Ölçüt (Koşul): Toplama işleminin hangi koşullar için yapılacağı belirtilir. Diğer bir değişle toplam aralığında toplanacak değerlerin uyması gereken statülerdir. </a:t>
            </a:r>
            <a:r>
              <a:rPr lang="tr-TR" dirty="0" err="1" smtClean="0"/>
              <a:t>Çoketoplada</a:t>
            </a:r>
            <a:r>
              <a:rPr lang="tr-TR" dirty="0" smtClean="0"/>
              <a:t> istenen sayıda ölçüt belirtilebilir.</a:t>
            </a:r>
            <a:endParaRPr lang="tr-TR" dirty="0"/>
          </a:p>
        </p:txBody>
      </p:sp>
    </p:spTree>
    <p:extLst>
      <p:ext uri="{BB962C8B-B14F-4D97-AF65-F5344CB8AC3E}">
        <p14:creationId xmlns:p14="http://schemas.microsoft.com/office/powerpoint/2010/main" val="4213375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latin typeface="Times New Roman" pitchFamily="18" charset="0"/>
                <a:cs typeface="Times New Roman" pitchFamily="18" charset="0"/>
              </a:rPr>
              <a:t>Çoketopla</a:t>
            </a:r>
            <a:r>
              <a:rPr lang="tr-TR" dirty="0" smtClean="0">
                <a:latin typeface="Times New Roman" pitchFamily="18" charset="0"/>
                <a:cs typeface="Times New Roman" pitchFamily="18" charset="0"/>
              </a:rPr>
              <a:t> Örnek</a:t>
            </a:r>
            <a:endParaRPr lang="tr-TR" dirty="0">
              <a:latin typeface="Times New Roman" pitchFamily="18" charset="0"/>
              <a:cs typeface="Times New Roman"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02114063"/>
              </p:ext>
            </p:extLst>
          </p:nvPr>
        </p:nvGraphicFramePr>
        <p:xfrm>
          <a:off x="611560" y="1412776"/>
          <a:ext cx="6272270" cy="4608510"/>
        </p:xfrm>
        <a:graphic>
          <a:graphicData uri="http://schemas.openxmlformats.org/drawingml/2006/table">
            <a:tbl>
              <a:tblPr firstRow="1" bandRow="1">
                <a:tableStyleId>{5C22544A-7EE6-4342-B048-85BDC9FD1C3A}</a:tableStyleId>
              </a:tblPr>
              <a:tblGrid>
                <a:gridCol w="762148"/>
                <a:gridCol w="897707"/>
                <a:gridCol w="1130418"/>
                <a:gridCol w="137436"/>
                <a:gridCol w="1894071"/>
                <a:gridCol w="1450490"/>
              </a:tblGrid>
              <a:tr h="221032">
                <a:tc gridSpan="6">
                  <a:txBody>
                    <a:bodyPr/>
                    <a:lstStyle/>
                    <a:p>
                      <a:pPr algn="ctr">
                        <a:lnSpc>
                          <a:spcPct val="115000"/>
                        </a:lnSpc>
                        <a:spcAft>
                          <a:spcPts val="0"/>
                        </a:spcAft>
                      </a:pPr>
                      <a:r>
                        <a:rPr lang="tr-TR" sz="1100" dirty="0">
                          <a:effectLst/>
                        </a:rPr>
                        <a:t>ÜRÜN SATIŞLARI</a:t>
                      </a:r>
                      <a:endParaRPr lang="tr-TR" sz="1100" dirty="0">
                        <a:effectLst/>
                        <a:latin typeface="Calibri"/>
                        <a:ea typeface="Calibri"/>
                        <a:cs typeface="Times New Roman"/>
                      </a:endParaRPr>
                    </a:p>
                  </a:txBody>
                  <a:tcPr marL="44450" marR="4445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23684">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r>
              <a:tr h="433001">
                <a:tc>
                  <a:txBody>
                    <a:bodyPr/>
                    <a:lstStyle/>
                    <a:p>
                      <a:pPr>
                        <a:lnSpc>
                          <a:spcPct val="115000"/>
                        </a:lnSpc>
                        <a:spcAft>
                          <a:spcPts val="0"/>
                        </a:spcAft>
                      </a:pPr>
                      <a:r>
                        <a:rPr lang="tr-TR" sz="1100" b="1" dirty="0">
                          <a:effectLst/>
                        </a:rPr>
                        <a:t>Şube</a:t>
                      </a:r>
                      <a:endParaRPr lang="tr-TR" sz="1100" b="1"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b="1">
                          <a:effectLst/>
                        </a:rPr>
                        <a:t>Ne Satıldı?</a:t>
                      </a:r>
                      <a:endParaRPr lang="tr-TR" sz="1100" b="1">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b="1">
                          <a:effectLst/>
                        </a:rPr>
                        <a:t>Toplam Ücret</a:t>
                      </a:r>
                      <a:endParaRPr lang="tr-TR" sz="1100" b="1">
                        <a:effectLst/>
                        <a:latin typeface="Calibri"/>
                        <a:ea typeface="Calibri"/>
                        <a:cs typeface="Times New Roman"/>
                      </a:endParaRPr>
                    </a:p>
                  </a:txBody>
                  <a:tcPr marL="44450" marR="44450" marT="0" marB="0" anchor="b"/>
                </a:tc>
                <a:tc>
                  <a:txBody>
                    <a:bodyPr/>
                    <a:lstStyle/>
                    <a:p>
                      <a:pPr>
                        <a:lnSpc>
                          <a:spcPct val="115000"/>
                        </a:lnSpc>
                      </a:pPr>
                      <a:endParaRPr lang="tr-TR" sz="1100" b="1">
                        <a:effectLst/>
                        <a:latin typeface="Calibri"/>
                        <a:cs typeface="Times New Roman"/>
                      </a:endParaRPr>
                    </a:p>
                  </a:txBody>
                  <a:tcPr marL="44450" marR="44450" marT="0" marB="0" anchor="b"/>
                </a:tc>
                <a:tc>
                  <a:txBody>
                    <a:bodyPr/>
                    <a:lstStyle/>
                    <a:p>
                      <a:pPr>
                        <a:lnSpc>
                          <a:spcPct val="115000"/>
                        </a:lnSpc>
                        <a:spcAft>
                          <a:spcPts val="0"/>
                        </a:spcAft>
                      </a:pPr>
                      <a:r>
                        <a:rPr lang="tr-TR" sz="1100" b="1">
                          <a:effectLst/>
                        </a:rPr>
                        <a:t>Satılan Ürün ve Şubesi</a:t>
                      </a:r>
                      <a:endParaRPr lang="tr-TR" sz="1100" b="1">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b="1" dirty="0">
                          <a:effectLst/>
                        </a:rPr>
                        <a:t>Kasa Toplamı</a:t>
                      </a:r>
                      <a:endParaRPr lang="tr-TR" sz="1100" b="1" dirty="0">
                        <a:effectLst/>
                        <a:latin typeface="Calibri"/>
                        <a:ea typeface="Calibri"/>
                        <a:cs typeface="Times New Roman"/>
                      </a:endParaRPr>
                    </a:p>
                  </a:txBody>
                  <a:tcPr marL="44450" marR="44450" marT="0" marB="0" anchor="b"/>
                </a:tc>
              </a:tr>
              <a:tr h="433001">
                <a:tc>
                  <a:txBody>
                    <a:bodyPr/>
                    <a:lstStyle/>
                    <a:p>
                      <a:pPr>
                        <a:lnSpc>
                          <a:spcPct val="115000"/>
                        </a:lnSpc>
                        <a:spcAft>
                          <a:spcPts val="0"/>
                        </a:spcAft>
                      </a:pPr>
                      <a:r>
                        <a:rPr lang="tr-TR" sz="1100" dirty="0">
                          <a:effectLst/>
                        </a:rPr>
                        <a:t>Bozüyük</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err="1">
                          <a:effectLst/>
                        </a:rPr>
                        <a:t>Tv</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1000</a:t>
                      </a:r>
                      <a:endParaRPr lang="tr-TR" sz="1100" dirty="0">
                        <a:effectLst/>
                        <a:latin typeface="Calibri"/>
                        <a:ea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spcAft>
                          <a:spcPts val="0"/>
                        </a:spcAft>
                      </a:pPr>
                      <a:endParaRPr lang="tr-TR" sz="1100" dirty="0" smtClean="0">
                        <a:effectLst/>
                        <a:latin typeface="Calibri"/>
                        <a:ea typeface="Calibri"/>
                        <a:cs typeface="Times New Roman"/>
                      </a:endParaRPr>
                    </a:p>
                  </a:txBody>
                  <a:tcPr marL="44450" marR="44450" marT="0" marB="0" anchor="b"/>
                </a:tc>
              </a:tr>
              <a:tr h="223684">
                <a:tc>
                  <a:txBody>
                    <a:bodyPr/>
                    <a:lstStyle/>
                    <a:p>
                      <a:pPr>
                        <a:lnSpc>
                          <a:spcPct val="115000"/>
                        </a:lnSpc>
                        <a:spcAft>
                          <a:spcPts val="0"/>
                        </a:spcAft>
                      </a:pPr>
                      <a:r>
                        <a:rPr lang="tr-TR" sz="1100">
                          <a:effectLst/>
                        </a:rPr>
                        <a:t>Bilecik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Tv</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1000</a:t>
                      </a:r>
                      <a:endParaRPr lang="tr-TR" sz="1100" dirty="0">
                        <a:effectLst/>
                        <a:latin typeface="Calibri"/>
                        <a:ea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rowSpan="3">
                  <a:txBody>
                    <a:bodyPr/>
                    <a:lstStyle/>
                    <a:p>
                      <a:pPr algn="ctr">
                        <a:lnSpc>
                          <a:spcPct val="115000"/>
                        </a:lnSpc>
                        <a:spcAft>
                          <a:spcPts val="0"/>
                        </a:spcAft>
                      </a:pPr>
                      <a:r>
                        <a:rPr lang="tr-TR" sz="1100" b="1" dirty="0">
                          <a:effectLst/>
                        </a:rPr>
                        <a:t>Bozüyük Şubesinde Satılan Klima Satışından Elde Edilen Ücret</a:t>
                      </a:r>
                      <a:endParaRPr lang="tr-TR" sz="1100" b="1" dirty="0">
                        <a:effectLst/>
                        <a:latin typeface="Calibri"/>
                        <a:ea typeface="Calibri"/>
                        <a:cs typeface="Times New Roman"/>
                      </a:endParaRPr>
                    </a:p>
                  </a:txBody>
                  <a:tcPr marL="44450" marR="44450" marT="0" marB="0" anchor="b"/>
                </a:tc>
                <a:tc rowSpan="3">
                  <a:txBody>
                    <a:bodyPr/>
                    <a:lstStyle/>
                    <a:p>
                      <a:pPr>
                        <a:lnSpc>
                          <a:spcPct val="115000"/>
                        </a:lnSpc>
                      </a:pPr>
                      <a:endParaRPr lang="tr-TR" sz="1100" dirty="0">
                        <a:effectLst/>
                        <a:latin typeface="Calibri"/>
                        <a:cs typeface="Times New Roman"/>
                      </a:endParaRPr>
                    </a:p>
                  </a:txBody>
                  <a:tcPr marL="44450" marR="44450" marT="0" marB="0" anchor="b"/>
                </a:tc>
              </a:tr>
              <a:tr h="433001">
                <a:tc>
                  <a:txBody>
                    <a:bodyPr/>
                    <a:lstStyle/>
                    <a:p>
                      <a:pPr>
                        <a:lnSpc>
                          <a:spcPct val="115000"/>
                        </a:lnSpc>
                        <a:spcAft>
                          <a:spcPts val="0"/>
                        </a:spcAft>
                      </a:pPr>
                      <a:r>
                        <a:rPr lang="tr-TR" sz="1100">
                          <a:effectLst/>
                        </a:rPr>
                        <a:t>Pazaryeri</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Tv</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c vMerge="1">
                  <a:txBody>
                    <a:bodyPr/>
                    <a:lstStyle/>
                    <a:p>
                      <a:endParaRPr lang="tr-TR"/>
                    </a:p>
                  </a:txBody>
                  <a:tcPr/>
                </a:tc>
                <a:tc vMerge="1">
                  <a:txBody>
                    <a:bodyPr/>
                    <a:lstStyle/>
                    <a:p>
                      <a:pPr>
                        <a:lnSpc>
                          <a:spcPct val="115000"/>
                        </a:lnSpc>
                      </a:pPr>
                      <a:endParaRPr lang="tr-TR" sz="1100" dirty="0">
                        <a:effectLst/>
                        <a:latin typeface="Calibri"/>
                        <a:cs typeface="Times New Roman"/>
                      </a:endParaRPr>
                    </a:p>
                  </a:txBody>
                  <a:tcPr marL="44450" marR="44450" marT="0" marB="0" anchor="b"/>
                </a:tc>
              </a:tr>
              <a:tr h="223684">
                <a:tc>
                  <a:txBody>
                    <a:bodyPr/>
                    <a:lstStyle/>
                    <a:p>
                      <a:pPr>
                        <a:lnSpc>
                          <a:spcPct val="115000"/>
                        </a:lnSpc>
                        <a:spcAft>
                          <a:spcPts val="0"/>
                        </a:spcAft>
                      </a:pPr>
                      <a:r>
                        <a:rPr lang="tr-TR" sz="1100">
                          <a:effectLst/>
                        </a:rPr>
                        <a:t>Bozüyük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Tv</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c vMerge="1">
                  <a:txBody>
                    <a:bodyPr/>
                    <a:lstStyle/>
                    <a:p>
                      <a:endParaRPr lang="tr-TR"/>
                    </a:p>
                  </a:txBody>
                  <a:tcPr/>
                </a:tc>
                <a:tc vMerge="1">
                  <a:txBody>
                    <a:bodyPr/>
                    <a:lstStyle/>
                    <a:p>
                      <a:pPr>
                        <a:lnSpc>
                          <a:spcPct val="115000"/>
                        </a:lnSpc>
                      </a:pPr>
                      <a:endParaRPr lang="tr-TR" sz="1100" dirty="0">
                        <a:effectLst/>
                        <a:latin typeface="Calibri"/>
                        <a:cs typeface="Times New Roman"/>
                      </a:endParaRPr>
                    </a:p>
                  </a:txBody>
                  <a:tcPr marL="44450" marR="44450" marT="0" marB="0" anchor="b"/>
                </a:tc>
              </a:tr>
              <a:tr h="223684">
                <a:tc>
                  <a:txBody>
                    <a:bodyPr/>
                    <a:lstStyle/>
                    <a:p>
                      <a:pPr>
                        <a:lnSpc>
                          <a:spcPct val="115000"/>
                        </a:lnSpc>
                        <a:spcAft>
                          <a:spcPts val="0"/>
                        </a:spcAft>
                      </a:pPr>
                      <a:r>
                        <a:rPr lang="tr-TR" sz="1100">
                          <a:effectLst/>
                        </a:rPr>
                        <a:t>Bilecik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Klima</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2000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rowSpan="3">
                  <a:txBody>
                    <a:bodyPr/>
                    <a:lstStyle/>
                    <a:p>
                      <a:pPr algn="ctr">
                        <a:lnSpc>
                          <a:spcPct val="115000"/>
                        </a:lnSpc>
                        <a:spcAft>
                          <a:spcPts val="0"/>
                        </a:spcAft>
                      </a:pPr>
                      <a:r>
                        <a:rPr lang="tr-TR" sz="1100" b="1" dirty="0">
                          <a:effectLst/>
                        </a:rPr>
                        <a:t>Bilecik Şubesinde Satılan </a:t>
                      </a:r>
                      <a:r>
                        <a:rPr lang="tr-TR" sz="1100" b="1" dirty="0" err="1">
                          <a:effectLst/>
                        </a:rPr>
                        <a:t>Tv</a:t>
                      </a:r>
                      <a:r>
                        <a:rPr lang="tr-TR" sz="1100" b="1" dirty="0">
                          <a:effectLst/>
                        </a:rPr>
                        <a:t> Satışından Elde Edilen Ücret</a:t>
                      </a:r>
                      <a:endParaRPr lang="tr-TR" sz="1100" b="1" dirty="0">
                        <a:effectLst/>
                        <a:latin typeface="Calibri"/>
                        <a:ea typeface="Calibri"/>
                        <a:cs typeface="Times New Roman"/>
                      </a:endParaRPr>
                    </a:p>
                  </a:txBody>
                  <a:tcPr marL="44450" marR="44450" marT="0" marB="0" anchor="b"/>
                </a:tc>
                <a:tc rowSpan="3">
                  <a:txBody>
                    <a:bodyPr/>
                    <a:lstStyle/>
                    <a:p>
                      <a:pPr>
                        <a:lnSpc>
                          <a:spcPct val="115000"/>
                        </a:lnSpc>
                      </a:pPr>
                      <a:endParaRPr lang="tr-TR" sz="1100" dirty="0">
                        <a:effectLst/>
                        <a:latin typeface="Calibri"/>
                        <a:cs typeface="Times New Roman"/>
                      </a:endParaRPr>
                    </a:p>
                  </a:txBody>
                  <a:tcPr marL="44450" marR="44450" marT="0" marB="0" anchor="b"/>
                </a:tc>
              </a:tr>
              <a:tr h="433001">
                <a:tc>
                  <a:txBody>
                    <a:bodyPr/>
                    <a:lstStyle/>
                    <a:p>
                      <a:pPr>
                        <a:lnSpc>
                          <a:spcPct val="115000"/>
                        </a:lnSpc>
                        <a:spcAft>
                          <a:spcPts val="0"/>
                        </a:spcAft>
                      </a:pPr>
                      <a:r>
                        <a:rPr lang="tr-TR" sz="1100">
                          <a:effectLst/>
                        </a:rPr>
                        <a:t>Pazaryeri</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Klima</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2000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c vMerge="1">
                  <a:txBody>
                    <a:bodyPr/>
                    <a:lstStyle/>
                    <a:p>
                      <a:endParaRPr lang="tr-TR"/>
                    </a:p>
                  </a:txBody>
                  <a:tcPr/>
                </a:tc>
                <a:tc vMerge="1">
                  <a:txBody>
                    <a:bodyPr/>
                    <a:lstStyle/>
                    <a:p>
                      <a:pPr>
                        <a:lnSpc>
                          <a:spcPct val="115000"/>
                        </a:lnSpc>
                      </a:pPr>
                      <a:endParaRPr lang="tr-TR" sz="1100" dirty="0">
                        <a:effectLst/>
                        <a:latin typeface="Calibri"/>
                        <a:cs typeface="Times New Roman"/>
                      </a:endParaRPr>
                    </a:p>
                  </a:txBody>
                  <a:tcPr marL="44450" marR="44450" marT="0" marB="0" anchor="b"/>
                </a:tc>
              </a:tr>
              <a:tr h="223684">
                <a:tc>
                  <a:txBody>
                    <a:bodyPr/>
                    <a:lstStyle/>
                    <a:p>
                      <a:pPr>
                        <a:lnSpc>
                          <a:spcPct val="115000"/>
                        </a:lnSpc>
                        <a:spcAft>
                          <a:spcPts val="0"/>
                        </a:spcAft>
                      </a:pPr>
                      <a:r>
                        <a:rPr lang="tr-TR" sz="1100">
                          <a:effectLst/>
                        </a:rPr>
                        <a:t>Bozüyük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Buzdolabı</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c vMerge="1">
                  <a:txBody>
                    <a:bodyPr/>
                    <a:lstStyle/>
                    <a:p>
                      <a:endParaRPr lang="tr-TR"/>
                    </a:p>
                  </a:txBody>
                  <a:tcPr/>
                </a:tc>
                <a:tc vMerge="1">
                  <a:txBody>
                    <a:bodyPr/>
                    <a:lstStyle/>
                    <a:p>
                      <a:pPr>
                        <a:lnSpc>
                          <a:spcPct val="115000"/>
                        </a:lnSpc>
                      </a:pPr>
                      <a:endParaRPr lang="tr-TR" sz="1100" dirty="0">
                        <a:effectLst/>
                        <a:latin typeface="Calibri"/>
                        <a:cs typeface="Times New Roman"/>
                      </a:endParaRPr>
                    </a:p>
                  </a:txBody>
                  <a:tcPr marL="44450" marR="44450" marT="0" marB="0" anchor="b"/>
                </a:tc>
              </a:tr>
              <a:tr h="223684">
                <a:tc>
                  <a:txBody>
                    <a:bodyPr/>
                    <a:lstStyle/>
                    <a:p>
                      <a:pPr>
                        <a:lnSpc>
                          <a:spcPct val="115000"/>
                        </a:lnSpc>
                        <a:spcAft>
                          <a:spcPts val="0"/>
                        </a:spcAft>
                      </a:pPr>
                      <a:r>
                        <a:rPr lang="tr-TR" sz="1100">
                          <a:effectLst/>
                        </a:rPr>
                        <a:t>Bilecik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Tv</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r>
              <a:tr h="433001">
                <a:tc>
                  <a:txBody>
                    <a:bodyPr/>
                    <a:lstStyle/>
                    <a:p>
                      <a:pPr>
                        <a:lnSpc>
                          <a:spcPct val="115000"/>
                        </a:lnSpc>
                        <a:spcAft>
                          <a:spcPts val="0"/>
                        </a:spcAft>
                      </a:pPr>
                      <a:r>
                        <a:rPr lang="tr-TR" sz="1100">
                          <a:effectLst/>
                        </a:rPr>
                        <a:t>Pazaryeri</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Tv</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r>
              <a:tr h="223684">
                <a:tc>
                  <a:txBody>
                    <a:bodyPr/>
                    <a:lstStyle/>
                    <a:p>
                      <a:pPr>
                        <a:lnSpc>
                          <a:spcPct val="115000"/>
                        </a:lnSpc>
                        <a:spcAft>
                          <a:spcPts val="0"/>
                        </a:spcAft>
                      </a:pPr>
                      <a:r>
                        <a:rPr lang="tr-TR" sz="1100">
                          <a:effectLst/>
                        </a:rPr>
                        <a:t>Bozüyük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Klima</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2000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r>
              <a:tr h="223684">
                <a:tc>
                  <a:txBody>
                    <a:bodyPr/>
                    <a:lstStyle/>
                    <a:p>
                      <a:pPr>
                        <a:lnSpc>
                          <a:spcPct val="115000"/>
                        </a:lnSpc>
                        <a:spcAft>
                          <a:spcPts val="0"/>
                        </a:spcAft>
                      </a:pPr>
                      <a:r>
                        <a:rPr lang="tr-TR" sz="1100">
                          <a:effectLst/>
                        </a:rPr>
                        <a:t>Bilecik</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Tv</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r>
              <a:tr h="433001">
                <a:tc>
                  <a:txBody>
                    <a:bodyPr/>
                    <a:lstStyle/>
                    <a:p>
                      <a:pPr>
                        <a:lnSpc>
                          <a:spcPct val="115000"/>
                        </a:lnSpc>
                        <a:spcAft>
                          <a:spcPts val="0"/>
                        </a:spcAft>
                      </a:pPr>
                      <a:r>
                        <a:rPr lang="tr-TR" sz="1100">
                          <a:effectLst/>
                        </a:rPr>
                        <a:t>Pazaryeri</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Klima</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3000</a:t>
                      </a:r>
                      <a:endParaRPr lang="tr-TR" sz="1100">
                        <a:effectLst/>
                        <a:latin typeface="Calibri"/>
                        <a:ea typeface="Calibri"/>
                        <a:cs typeface="Times New Roman"/>
                      </a:endParaRPr>
                    </a:p>
                  </a:txBody>
                  <a:tcPr marL="44450" marR="44450" marT="0" marB="0" anchor="b"/>
                </a:tc>
                <a:tc>
                  <a:txBody>
                    <a:bodyPr/>
                    <a:lstStyle/>
                    <a:p>
                      <a:pPr>
                        <a:lnSpc>
                          <a:spcPct val="115000"/>
                        </a:lnSpc>
                      </a:pPr>
                      <a:endParaRPr lang="tr-TR" sz="1100">
                        <a:effectLst/>
                        <a:latin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c>
                  <a:txBody>
                    <a:bodyPr/>
                    <a:lstStyle/>
                    <a:p>
                      <a:pPr>
                        <a:lnSpc>
                          <a:spcPct val="115000"/>
                        </a:lnSpc>
                      </a:pPr>
                      <a:endParaRPr lang="tr-TR" sz="1100" dirty="0">
                        <a:effectLst/>
                        <a:latin typeface="Calibri"/>
                        <a:cs typeface="Times New Roman"/>
                      </a:endParaRPr>
                    </a:p>
                  </a:txBody>
                  <a:tcPr marL="44450" marR="44450" marT="0" marB="0" anchor="b"/>
                </a:tc>
              </a:tr>
            </a:tbl>
          </a:graphicData>
        </a:graphic>
      </p:graphicFrame>
      <p:sp>
        <p:nvSpPr>
          <p:cNvPr id="5" name="Metin kutusu 4"/>
          <p:cNvSpPr txBox="1"/>
          <p:nvPr/>
        </p:nvSpPr>
        <p:spPr>
          <a:xfrm>
            <a:off x="539552" y="6165304"/>
            <a:ext cx="6624736" cy="369332"/>
          </a:xfrm>
          <a:prstGeom prst="rect">
            <a:avLst/>
          </a:prstGeom>
          <a:noFill/>
        </p:spPr>
        <p:txBody>
          <a:bodyPr wrap="square" rtlCol="0">
            <a:spAutoFit/>
          </a:bodyPr>
          <a:lstStyle/>
          <a:p>
            <a:pPr marL="285750" indent="-285750">
              <a:buFont typeface="Arial" pitchFamily="34" charset="0"/>
              <a:buChar char="•"/>
            </a:pPr>
            <a:r>
              <a:rPr lang="tr-TR" dirty="0" smtClean="0">
                <a:latin typeface="Times New Roman" pitchFamily="18" charset="0"/>
                <a:cs typeface="Times New Roman" pitchFamily="18" charset="0"/>
              </a:rPr>
              <a:t>Tabloda boş alanları doldurunuz.</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540489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Times New Roman" pitchFamily="18" charset="0"/>
                <a:cs typeface="Times New Roman" pitchFamily="18" charset="0"/>
              </a:rPr>
              <a:t>Grafik Ekleme</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lvl="0" algn="just"/>
            <a:r>
              <a:rPr lang="tr-TR" dirty="0">
                <a:latin typeface="Times New Roman" pitchFamily="18" charset="0"/>
                <a:cs typeface="Times New Roman" pitchFamily="18" charset="0"/>
              </a:rPr>
              <a:t>Grafik ekleme işlemi, Excel’de Ekle sekmesinin altından gerçekleştirilmektedir</a:t>
            </a:r>
            <a:r>
              <a:rPr lang="tr-TR" dirty="0" smtClean="0">
                <a:latin typeface="Times New Roman" pitchFamily="18" charset="0"/>
                <a:cs typeface="Times New Roman" pitchFamily="18" charset="0"/>
              </a:rPr>
              <a:t>.</a:t>
            </a:r>
          </a:p>
          <a:p>
            <a:pPr marL="0" lvl="0" indent="0" algn="just">
              <a:buNone/>
            </a:pPr>
            <a:endParaRPr lang="tr-TR" dirty="0" smtClean="0">
              <a:latin typeface="Times New Roman" pitchFamily="18" charset="0"/>
              <a:cs typeface="Times New Roman" pitchFamily="18" charset="0"/>
            </a:endParaRPr>
          </a:p>
          <a:p>
            <a:pPr lvl="0" algn="just"/>
            <a:r>
              <a:rPr lang="tr-TR" dirty="0" smtClean="0">
                <a:latin typeface="Times New Roman" pitchFamily="18" charset="0"/>
                <a:cs typeface="Times New Roman" pitchFamily="18" charset="0"/>
              </a:rPr>
              <a:t>Ekleme </a:t>
            </a:r>
            <a:r>
              <a:rPr lang="tr-TR" dirty="0">
                <a:latin typeface="Times New Roman" pitchFamily="18" charset="0"/>
                <a:cs typeface="Times New Roman" pitchFamily="18" charset="0"/>
              </a:rPr>
              <a:t>öncesi grafiğe ilişkin tablonun hazırlanması gerekmektedir. Bu tabloda başlıklar koyu renkle yazılarak ifade edilebilir</a:t>
            </a:r>
            <a:r>
              <a:rPr lang="tr-TR" dirty="0" smtClean="0">
                <a:latin typeface="Times New Roman" pitchFamily="18" charset="0"/>
                <a:cs typeface="Times New Roman" pitchFamily="18" charset="0"/>
              </a:rPr>
              <a:t>.</a:t>
            </a:r>
          </a:p>
          <a:p>
            <a:pPr lvl="0" algn="just"/>
            <a:endParaRPr lang="tr-TR" dirty="0">
              <a:latin typeface="Times New Roman" pitchFamily="18" charset="0"/>
              <a:cs typeface="Times New Roman" pitchFamily="18" charset="0"/>
            </a:endParaRPr>
          </a:p>
          <a:p>
            <a:pPr lvl="0" algn="just"/>
            <a:r>
              <a:rPr lang="tr-TR" dirty="0">
                <a:latin typeface="Times New Roman" pitchFamily="18" charset="0"/>
                <a:cs typeface="Times New Roman" pitchFamily="18" charset="0"/>
              </a:rPr>
              <a:t>Tablo Excel’e eklendikten sonra tablo alanı seçilerek Ekle sekmesinde yer alan Grafik kısmından istenen grafik tipi seçilerek grafiğin eklenmesi sağlanabilir</a:t>
            </a:r>
            <a:r>
              <a:rPr lang="tr-TR" dirty="0" smtClean="0">
                <a:latin typeface="Times New Roman" pitchFamily="18" charset="0"/>
                <a:cs typeface="Times New Roman" pitchFamily="18" charset="0"/>
              </a:rPr>
              <a:t>.</a:t>
            </a:r>
          </a:p>
          <a:p>
            <a:pPr marL="0" lvl="0" indent="0" algn="just">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772395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Times New Roman" pitchFamily="18" charset="0"/>
                <a:cs typeface="Times New Roman" pitchFamily="18" charset="0"/>
              </a:rPr>
              <a:t>Grafik </a:t>
            </a:r>
            <a:r>
              <a:rPr lang="tr-TR" b="1" dirty="0" smtClean="0">
                <a:latin typeface="Times New Roman" pitchFamily="18" charset="0"/>
                <a:cs typeface="Times New Roman" pitchFamily="18" charset="0"/>
              </a:rPr>
              <a:t>Ekleme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99425481"/>
              </p:ext>
            </p:extLst>
          </p:nvPr>
        </p:nvGraphicFramePr>
        <p:xfrm>
          <a:off x="611560" y="1628800"/>
          <a:ext cx="3302000" cy="944690"/>
        </p:xfrm>
        <a:graphic>
          <a:graphicData uri="http://schemas.openxmlformats.org/drawingml/2006/table">
            <a:tbl>
              <a:tblPr firstRow="1" firstCol="1" bandRow="1">
                <a:tableStyleId>{5C22544A-7EE6-4342-B048-85BDC9FD1C3A}</a:tableStyleId>
              </a:tblPr>
              <a:tblGrid>
                <a:gridCol w="609600"/>
                <a:gridCol w="609600"/>
                <a:gridCol w="863600"/>
                <a:gridCol w="609600"/>
                <a:gridCol w="609600"/>
              </a:tblGrid>
              <a:tr h="190500">
                <a:tc>
                  <a:txBody>
                    <a:bodyPr/>
                    <a:lstStyle/>
                    <a:p>
                      <a:pPr algn="ctr">
                        <a:lnSpc>
                          <a:spcPct val="115000"/>
                        </a:lnSpc>
                        <a:spcAft>
                          <a:spcPts val="0"/>
                        </a:spcAft>
                      </a:pPr>
                      <a:r>
                        <a:rPr lang="tr-TR" sz="1100" dirty="0">
                          <a:effectLst/>
                        </a:rPr>
                        <a:t> </a:t>
                      </a:r>
                      <a:endParaRPr lang="tr-TR"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Tv</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Cep Telefonu</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Klima</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Ütü</a:t>
                      </a:r>
                      <a:endParaRPr lang="tr-TR" sz="11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1100">
                          <a:effectLst/>
                        </a:rPr>
                        <a:t>2012</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500</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150</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100</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200</a:t>
                      </a:r>
                      <a:endParaRPr lang="tr-TR" sz="11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1100">
                          <a:effectLst/>
                        </a:rPr>
                        <a:t>2013</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600</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200</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90</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250</a:t>
                      </a:r>
                      <a:endParaRPr lang="tr-TR" sz="1100">
                        <a:effectLst/>
                        <a:latin typeface="Calibri"/>
                        <a:ea typeface="Calibri"/>
                        <a:cs typeface="Times New Roman"/>
                      </a:endParaRPr>
                    </a:p>
                  </a:txBody>
                  <a:tcPr marL="44450" marR="44450" marT="0" marB="0" anchor="b"/>
                </a:tc>
              </a:tr>
              <a:tr h="190500">
                <a:tc>
                  <a:txBody>
                    <a:bodyPr/>
                    <a:lstStyle/>
                    <a:p>
                      <a:pPr algn="ctr">
                        <a:lnSpc>
                          <a:spcPct val="115000"/>
                        </a:lnSpc>
                        <a:spcAft>
                          <a:spcPts val="0"/>
                        </a:spcAft>
                      </a:pPr>
                      <a:r>
                        <a:rPr lang="tr-TR" sz="1100" dirty="0">
                          <a:effectLst/>
                        </a:rPr>
                        <a:t>2014</a:t>
                      </a:r>
                      <a:endParaRPr lang="tr-TR"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700</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a:effectLst/>
                        </a:rPr>
                        <a:t>250</a:t>
                      </a:r>
                      <a:endParaRPr lang="tr-TR" sz="110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dirty="0">
                          <a:effectLst/>
                        </a:rPr>
                        <a:t>80</a:t>
                      </a:r>
                      <a:endParaRPr lang="tr-TR"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tr-TR" sz="1100" dirty="0">
                          <a:effectLst/>
                        </a:rPr>
                        <a:t>300</a:t>
                      </a:r>
                      <a:endParaRPr lang="tr-TR" sz="1100" dirty="0">
                        <a:effectLst/>
                        <a:latin typeface="Calibri"/>
                        <a:ea typeface="Calibri"/>
                        <a:cs typeface="Times New Roman"/>
                      </a:endParaRPr>
                    </a:p>
                  </a:txBody>
                  <a:tcPr marL="44450" marR="44450" marT="0" marB="0" anchor="b"/>
                </a:tc>
              </a:tr>
            </a:tbl>
          </a:graphicData>
        </a:graphic>
      </p:graphicFrame>
      <p:sp>
        <p:nvSpPr>
          <p:cNvPr id="5" name="Metin kutusu 4"/>
          <p:cNvSpPr txBox="1"/>
          <p:nvPr/>
        </p:nvSpPr>
        <p:spPr>
          <a:xfrm>
            <a:off x="595937" y="2852936"/>
            <a:ext cx="8136904" cy="1569660"/>
          </a:xfrm>
          <a:prstGeom prst="rect">
            <a:avLst/>
          </a:prstGeom>
          <a:noFill/>
        </p:spPr>
        <p:txBody>
          <a:bodyPr wrap="square" rtlCol="0">
            <a:spAutoFit/>
          </a:bodyPr>
          <a:lstStyle/>
          <a:p>
            <a:pPr marL="285750" indent="-285750" algn="just">
              <a:buFont typeface="Arial" pitchFamily="34" charset="0"/>
              <a:buChar char="•"/>
            </a:pPr>
            <a:r>
              <a:rPr lang="tr-TR" sz="2400" dirty="0" smtClean="0">
                <a:latin typeface="Times New Roman" pitchFamily="18" charset="0"/>
                <a:cs typeface="Times New Roman" pitchFamily="18" charset="0"/>
              </a:rPr>
              <a:t>Yukarıda verilen tabloda yer alan verileri </a:t>
            </a:r>
            <a:r>
              <a:rPr lang="tr-TR" sz="2400" dirty="0" err="1" smtClean="0">
                <a:latin typeface="Times New Roman" pitchFamily="18" charset="0"/>
                <a:cs typeface="Times New Roman" pitchFamily="18" charset="0"/>
              </a:rPr>
              <a:t>excele</a:t>
            </a:r>
            <a:r>
              <a:rPr lang="tr-TR" sz="2400" dirty="0" smtClean="0">
                <a:latin typeface="Times New Roman" pitchFamily="18" charset="0"/>
                <a:cs typeface="Times New Roman" pitchFamily="18" charset="0"/>
              </a:rPr>
              <a:t> giriniz. Sonrasında tabloya özgü bir grafik eklemesi yapınız.</a:t>
            </a:r>
          </a:p>
          <a:p>
            <a:pPr marL="285750" indent="-285750" algn="just">
              <a:buFont typeface="Arial" pitchFamily="34" charset="0"/>
              <a:buChar char="•"/>
            </a:pPr>
            <a:endParaRPr lang="tr-TR" sz="2400" dirty="0">
              <a:latin typeface="Times New Roman" pitchFamily="18" charset="0"/>
              <a:cs typeface="Times New Roman" pitchFamily="18" charset="0"/>
            </a:endParaRPr>
          </a:p>
          <a:p>
            <a:endParaRPr lang="tr-TR"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451854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784304"/>
          </a:xfrm>
        </p:spPr>
        <p:txBody>
          <a:bodyPr/>
          <a:lstStyle/>
          <a:p>
            <a:pPr marL="0" indent="0">
              <a:buNone/>
            </a:pPr>
            <a:r>
              <a:rPr lang="tr-TR" b="1" dirty="0" smtClean="0">
                <a:latin typeface="Times New Roman" pitchFamily="18" charset="0"/>
                <a:cs typeface="Times New Roman" pitchFamily="18" charset="0"/>
              </a:rPr>
              <a:t>Not:</a:t>
            </a:r>
          </a:p>
          <a:p>
            <a:pPr marL="0" lvl="0" indent="0">
              <a:buNone/>
            </a:pPr>
            <a:r>
              <a:rPr lang="tr-TR" b="1" dirty="0" smtClean="0">
                <a:latin typeface="Times New Roman" pitchFamily="18" charset="0"/>
                <a:cs typeface="Times New Roman" pitchFamily="18" charset="0"/>
              </a:rPr>
              <a:t>1- </a:t>
            </a:r>
            <a:r>
              <a:rPr lang="tr-TR" dirty="0" smtClean="0">
                <a:latin typeface="Times New Roman" pitchFamily="18" charset="0"/>
                <a:cs typeface="Times New Roman" pitchFamily="18" charset="0"/>
              </a:rPr>
              <a:t>Grafik </a:t>
            </a:r>
            <a:r>
              <a:rPr lang="tr-TR" dirty="0">
                <a:latin typeface="Times New Roman" pitchFamily="18" charset="0"/>
                <a:cs typeface="Times New Roman" pitchFamily="18" charset="0"/>
              </a:rPr>
              <a:t>eklendikten sonra değerlerin rahat bir şekilde okunması için </a:t>
            </a:r>
            <a:r>
              <a:rPr lang="tr-TR" u="sng" dirty="0">
                <a:latin typeface="Times New Roman" pitchFamily="18" charset="0"/>
                <a:cs typeface="Times New Roman" pitchFamily="18" charset="0"/>
              </a:rPr>
              <a:t>Grafik </a:t>
            </a:r>
            <a:r>
              <a:rPr lang="tr-TR" u="sng" dirty="0" smtClean="0">
                <a:latin typeface="Times New Roman" pitchFamily="18" charset="0"/>
                <a:cs typeface="Times New Roman" pitchFamily="18" charset="0"/>
              </a:rPr>
              <a:t>Araçları </a:t>
            </a:r>
            <a:r>
              <a:rPr lang="tr-TR" u="sng" dirty="0" smtClean="0">
                <a:latin typeface="Times New Roman" pitchFamily="18" charset="0"/>
                <a:cs typeface="Times New Roman" pitchFamily="18" charset="0"/>
                <a:sym typeface="Wingdings"/>
              </a:rPr>
              <a:t> </a:t>
            </a:r>
            <a:r>
              <a:rPr lang="tr-TR" u="sng" dirty="0" smtClean="0">
                <a:latin typeface="Times New Roman" pitchFamily="18" charset="0"/>
                <a:cs typeface="Times New Roman" pitchFamily="18" charset="0"/>
              </a:rPr>
              <a:t>Düzen </a:t>
            </a:r>
            <a:r>
              <a:rPr lang="tr-TR" u="sng" dirty="0" smtClean="0">
                <a:latin typeface="Times New Roman" pitchFamily="18" charset="0"/>
                <a:cs typeface="Times New Roman" pitchFamily="18" charset="0"/>
                <a:sym typeface="Wingdings"/>
              </a:rPr>
              <a:t> </a:t>
            </a:r>
            <a:r>
              <a:rPr lang="tr-TR" u="sng" dirty="0" smtClean="0">
                <a:latin typeface="Times New Roman" pitchFamily="18" charset="0"/>
                <a:cs typeface="Times New Roman" pitchFamily="18" charset="0"/>
              </a:rPr>
              <a:t>Veri </a:t>
            </a:r>
            <a:r>
              <a:rPr lang="tr-TR" u="sng" dirty="0">
                <a:latin typeface="Times New Roman" pitchFamily="18" charset="0"/>
                <a:cs typeface="Times New Roman" pitchFamily="18" charset="0"/>
              </a:rPr>
              <a:t>Etiketleri </a:t>
            </a:r>
            <a:r>
              <a:rPr lang="tr-TR" dirty="0">
                <a:latin typeface="Times New Roman" pitchFamily="18" charset="0"/>
                <a:cs typeface="Times New Roman" pitchFamily="18" charset="0"/>
              </a:rPr>
              <a:t>kısmından grafik sütunları üzerine veri etiketi eklemesi yapılabilir.</a:t>
            </a:r>
          </a:p>
          <a:p>
            <a:pPr marL="0" indent="0">
              <a:buNone/>
            </a:pPr>
            <a:endParaRPr lang="tr-TR" dirty="0" smtClean="0">
              <a:latin typeface="Times New Roman" pitchFamily="18" charset="0"/>
              <a:cs typeface="Times New Roman" pitchFamily="18" charset="0"/>
            </a:endParaRPr>
          </a:p>
          <a:p>
            <a:pPr marL="0" lvl="0" indent="0">
              <a:buNone/>
            </a:pPr>
            <a:r>
              <a:rPr lang="tr-TR" b="1"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 </a:t>
            </a:r>
            <a:r>
              <a:rPr lang="tr-TR" u="sng" dirty="0">
                <a:latin typeface="Times New Roman" pitchFamily="18" charset="0"/>
                <a:cs typeface="Times New Roman" pitchFamily="18" charset="0"/>
              </a:rPr>
              <a:t>Grafik </a:t>
            </a:r>
            <a:r>
              <a:rPr lang="tr-TR" u="sng" dirty="0" smtClean="0">
                <a:latin typeface="Times New Roman" pitchFamily="18" charset="0"/>
                <a:cs typeface="Times New Roman" pitchFamily="18" charset="0"/>
              </a:rPr>
              <a:t>Araçları </a:t>
            </a:r>
            <a:r>
              <a:rPr lang="tr-TR" u="sng" dirty="0" smtClean="0">
                <a:latin typeface="Times New Roman" pitchFamily="18" charset="0"/>
                <a:cs typeface="Times New Roman" pitchFamily="18" charset="0"/>
                <a:sym typeface="Wingdings"/>
              </a:rPr>
              <a:t> </a:t>
            </a:r>
            <a:r>
              <a:rPr lang="tr-TR" u="sng" dirty="0" smtClean="0">
                <a:latin typeface="Times New Roman" pitchFamily="18" charset="0"/>
                <a:cs typeface="Times New Roman" pitchFamily="18" charset="0"/>
              </a:rPr>
              <a:t>Düzen </a:t>
            </a:r>
            <a:r>
              <a:rPr lang="tr-TR" u="sng" dirty="0" smtClean="0">
                <a:latin typeface="Times New Roman" pitchFamily="18" charset="0"/>
                <a:cs typeface="Times New Roman" pitchFamily="18" charset="0"/>
                <a:sym typeface="Wingdings"/>
              </a:rPr>
              <a:t> </a:t>
            </a:r>
            <a:r>
              <a:rPr lang="tr-TR" u="sng" dirty="0" smtClean="0">
                <a:latin typeface="Times New Roman" pitchFamily="18" charset="0"/>
                <a:cs typeface="Times New Roman" pitchFamily="18" charset="0"/>
              </a:rPr>
              <a:t>Veri </a:t>
            </a:r>
            <a:r>
              <a:rPr lang="tr-TR" u="sng" dirty="0">
                <a:latin typeface="Times New Roman" pitchFamily="18" charset="0"/>
                <a:cs typeface="Times New Roman" pitchFamily="18" charset="0"/>
              </a:rPr>
              <a:t>Tablosu </a:t>
            </a:r>
            <a:r>
              <a:rPr lang="tr-TR" dirty="0">
                <a:latin typeface="Times New Roman" pitchFamily="18" charset="0"/>
                <a:cs typeface="Times New Roman" pitchFamily="18" charset="0"/>
              </a:rPr>
              <a:t>kısmından grafik grafiğe veri tablosu da eklenmesi sağlanabilir. Aynı zamanda Veri Tablosunu Gösterge Anahtarlarıyla Görüntüle seçimi ile grafiğe hem tablo hem de gösterge eklemesi yapılması sağlanabilir.</a:t>
            </a:r>
          </a:p>
          <a:p>
            <a:pPr marL="0" indent="0">
              <a:buNone/>
            </a:pPr>
            <a:endParaRPr lang="tr-TR" dirty="0"/>
          </a:p>
        </p:txBody>
      </p:sp>
    </p:spTree>
    <p:extLst>
      <p:ext uri="{BB962C8B-B14F-4D97-AF65-F5344CB8AC3E}">
        <p14:creationId xmlns:p14="http://schemas.microsoft.com/office/powerpoint/2010/main" val="4130922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Veri Filtreleme</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lvl="0" algn="just"/>
            <a:r>
              <a:rPr lang="tr-TR" dirty="0" smtClean="0">
                <a:latin typeface="Times New Roman" pitchFamily="18" charset="0"/>
                <a:cs typeface="Times New Roman" pitchFamily="18" charset="0"/>
              </a:rPr>
              <a:t>Excel’de girişi yapılan verilerin belirli koşullara göre filtrelemesi gerçekleştirilebilir.</a:t>
            </a:r>
          </a:p>
          <a:p>
            <a:pPr lvl="0" algn="just"/>
            <a:endParaRPr lang="tr-TR" dirty="0">
              <a:latin typeface="Times New Roman" pitchFamily="18" charset="0"/>
              <a:cs typeface="Times New Roman" pitchFamily="18" charset="0"/>
            </a:endParaRPr>
          </a:p>
          <a:p>
            <a:pPr lvl="0" algn="just"/>
            <a:r>
              <a:rPr lang="tr-TR" dirty="0" smtClean="0">
                <a:latin typeface="Times New Roman" pitchFamily="18" charset="0"/>
                <a:cs typeface="Times New Roman" pitchFamily="18" charset="0"/>
              </a:rPr>
              <a:t>Filtre </a:t>
            </a:r>
            <a:r>
              <a:rPr lang="tr-TR" dirty="0">
                <a:latin typeface="Times New Roman" pitchFamily="18" charset="0"/>
                <a:cs typeface="Times New Roman" pitchFamily="18" charset="0"/>
              </a:rPr>
              <a:t>eklemek için öncelikle tüm belgenin seçilmesi gerekir. Bunun için satır ve sütunların kesiştiği köşe kısmına tıklanarak önce belgenin seçilmesi sağlanır</a:t>
            </a:r>
            <a:r>
              <a:rPr lang="tr-TR" dirty="0" smtClean="0">
                <a:latin typeface="Times New Roman" pitchFamily="18" charset="0"/>
                <a:cs typeface="Times New Roman" pitchFamily="18" charset="0"/>
              </a:rPr>
              <a:t>.</a:t>
            </a:r>
          </a:p>
          <a:p>
            <a:pPr lvl="0" algn="just"/>
            <a:endParaRPr lang="tr-TR" dirty="0">
              <a:latin typeface="Times New Roman" pitchFamily="18" charset="0"/>
              <a:cs typeface="Times New Roman" pitchFamily="18" charset="0"/>
            </a:endParaRPr>
          </a:p>
          <a:p>
            <a:pPr lvl="0" algn="just"/>
            <a:r>
              <a:rPr lang="tr-TR" dirty="0">
                <a:latin typeface="Times New Roman" pitchFamily="18" charset="0"/>
                <a:cs typeface="Times New Roman" pitchFamily="18" charset="0"/>
              </a:rPr>
              <a:t>Belge seçildikten sonra filtreleme işlemleri </a:t>
            </a:r>
            <a:r>
              <a:rPr lang="tr-TR" dirty="0" err="1">
                <a:latin typeface="Times New Roman" pitchFamily="18" charset="0"/>
                <a:cs typeface="Times New Roman" pitchFamily="18" charset="0"/>
              </a:rPr>
              <a:t>Veri</a:t>
            </a:r>
            <a:r>
              <a:rPr lang="tr-TR" dirty="0" err="1">
                <a:latin typeface="Times New Roman" pitchFamily="18" charset="0"/>
                <a:cs typeface="Times New Roman" pitchFamily="18" charset="0"/>
                <a:sym typeface="Wingdings"/>
              </a:rPr>
              <a:t></a:t>
            </a:r>
            <a:r>
              <a:rPr lang="tr-TR" dirty="0" err="1">
                <a:latin typeface="Times New Roman" pitchFamily="18" charset="0"/>
                <a:cs typeface="Times New Roman" pitchFamily="18" charset="0"/>
              </a:rPr>
              <a:t>Filtre</a:t>
            </a:r>
            <a:r>
              <a:rPr lang="tr-TR" dirty="0">
                <a:latin typeface="Times New Roman" pitchFamily="18" charset="0"/>
                <a:cs typeface="Times New Roman" pitchFamily="18" charset="0"/>
              </a:rPr>
              <a:t> kısmından yapılmaktadır</a:t>
            </a:r>
            <a:r>
              <a:rPr lang="tr-TR" dirty="0" smtClean="0">
                <a:latin typeface="Times New Roman" pitchFamily="18" charset="0"/>
                <a:cs typeface="Times New Roman" pitchFamily="18" charset="0"/>
              </a:rPr>
              <a:t>.</a:t>
            </a:r>
          </a:p>
          <a:p>
            <a:pPr lvl="0"/>
            <a:endParaRPr lang="tr-TR" dirty="0"/>
          </a:p>
          <a:p>
            <a:endParaRPr lang="tr-TR" dirty="0" smtClean="0"/>
          </a:p>
          <a:p>
            <a:endParaRPr lang="tr-TR" dirty="0"/>
          </a:p>
        </p:txBody>
      </p:sp>
    </p:spTree>
    <p:extLst>
      <p:ext uri="{BB962C8B-B14F-4D97-AF65-F5344CB8AC3E}">
        <p14:creationId xmlns:p14="http://schemas.microsoft.com/office/powerpoint/2010/main" val="2669027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Times New Roman" pitchFamily="18" charset="0"/>
                <a:cs typeface="Times New Roman" pitchFamily="18" charset="0"/>
              </a:rPr>
              <a:t>Veri </a:t>
            </a:r>
            <a:r>
              <a:rPr lang="tr-TR" dirty="0" smtClean="0">
                <a:latin typeface="Times New Roman" pitchFamily="18" charset="0"/>
                <a:cs typeface="Times New Roman" pitchFamily="18" charset="0"/>
              </a:rPr>
              <a:t>Filtreleme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86752807"/>
              </p:ext>
            </p:extLst>
          </p:nvPr>
        </p:nvGraphicFramePr>
        <p:xfrm>
          <a:off x="755576" y="1556792"/>
          <a:ext cx="3816423" cy="2376263"/>
        </p:xfrm>
        <a:graphic>
          <a:graphicData uri="http://schemas.openxmlformats.org/drawingml/2006/table">
            <a:tbl>
              <a:tblPr>
                <a:tableStyleId>{5C22544A-7EE6-4342-B048-85BDC9FD1C3A}</a:tableStyleId>
              </a:tblPr>
              <a:tblGrid>
                <a:gridCol w="628407"/>
                <a:gridCol w="582426"/>
                <a:gridCol w="919620"/>
                <a:gridCol w="873639"/>
                <a:gridCol w="812331"/>
              </a:tblGrid>
              <a:tr h="420023">
                <a:tc>
                  <a:txBody>
                    <a:bodyPr/>
                    <a:lstStyle/>
                    <a:p>
                      <a:pPr algn="ctr" fontAlgn="ctr"/>
                      <a:r>
                        <a:rPr lang="tr-TR" sz="1100" u="none" strike="noStrike">
                          <a:effectLst/>
                        </a:rPr>
                        <a:t>Adı</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İl</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Branş</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Sınav Puanı</a:t>
                      </a:r>
                      <a:endParaRPr lang="tr-TR" sz="1100" b="1"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Durumu</a:t>
                      </a:r>
                      <a:endParaRPr lang="tr-TR" sz="1100" b="1" i="0" u="none" strike="noStrike">
                        <a:solidFill>
                          <a:srgbClr val="000000"/>
                        </a:solidFill>
                        <a:effectLst/>
                        <a:latin typeface="Calibri"/>
                      </a:endParaRPr>
                    </a:p>
                  </a:txBody>
                  <a:tcPr marL="9525" marR="9525" marT="9525" marB="0" anchor="ctr"/>
                </a:tc>
              </a:tr>
              <a:tr h="232057">
                <a:tc>
                  <a:txBody>
                    <a:bodyPr/>
                    <a:lstStyle/>
                    <a:p>
                      <a:pPr algn="ctr" fontAlgn="ctr"/>
                      <a:r>
                        <a:rPr lang="tr-TR" sz="1100" u="none" strike="noStrike">
                          <a:effectLst/>
                        </a:rPr>
                        <a:t>Necmi</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Ankara</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Almanca</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64</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BAŞARILI</a:t>
                      </a:r>
                      <a:endParaRPr lang="tr-TR" sz="1100" b="0" i="0" u="none" strike="noStrike">
                        <a:solidFill>
                          <a:srgbClr val="000000"/>
                        </a:solidFill>
                        <a:effectLst/>
                        <a:latin typeface="Calibri"/>
                      </a:endParaRPr>
                    </a:p>
                  </a:txBody>
                  <a:tcPr marL="9525" marR="9525" marT="9525" marB="0" anchor="ctr"/>
                </a:tc>
              </a:tr>
              <a:tr h="232057">
                <a:tc>
                  <a:txBody>
                    <a:bodyPr/>
                    <a:lstStyle/>
                    <a:p>
                      <a:pPr algn="ctr" fontAlgn="ctr"/>
                      <a:r>
                        <a:rPr lang="tr-TR" sz="1100" u="none" strike="noStrike">
                          <a:effectLst/>
                        </a:rPr>
                        <a:t>Ahmet</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Ankara</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Beden E.</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63</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BAŞARILI</a:t>
                      </a:r>
                      <a:endParaRPr lang="tr-TR" sz="1100" b="0" i="0" u="none" strike="noStrike">
                        <a:solidFill>
                          <a:srgbClr val="000000"/>
                        </a:solidFill>
                        <a:effectLst/>
                        <a:latin typeface="Calibri"/>
                      </a:endParaRPr>
                    </a:p>
                  </a:txBody>
                  <a:tcPr marL="9525" marR="9525" marT="9525" marB="0" anchor="ctr"/>
                </a:tc>
              </a:tr>
              <a:tr h="420023">
                <a:tc>
                  <a:txBody>
                    <a:bodyPr/>
                    <a:lstStyle/>
                    <a:p>
                      <a:pPr algn="ctr" fontAlgn="ctr"/>
                      <a:r>
                        <a:rPr lang="tr-TR" sz="1100" u="none" strike="noStrike">
                          <a:effectLst/>
                        </a:rPr>
                        <a:t>Özgür</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Adana</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Bilgisayar T.</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63</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BAŞARILI</a:t>
                      </a:r>
                      <a:endParaRPr lang="tr-TR" sz="1100" b="0" i="0" u="none" strike="noStrike">
                        <a:solidFill>
                          <a:srgbClr val="000000"/>
                        </a:solidFill>
                        <a:effectLst/>
                        <a:latin typeface="Calibri"/>
                      </a:endParaRPr>
                    </a:p>
                  </a:txBody>
                  <a:tcPr marL="9525" marR="9525" marT="9525" marB="0" anchor="ctr"/>
                </a:tc>
              </a:tr>
              <a:tr h="232057">
                <a:tc>
                  <a:txBody>
                    <a:bodyPr/>
                    <a:lstStyle/>
                    <a:p>
                      <a:pPr algn="ctr" fontAlgn="ctr"/>
                      <a:r>
                        <a:rPr lang="tr-TR" sz="1100" u="none" strike="noStrike">
                          <a:effectLst/>
                        </a:rPr>
                        <a:t>Nermin</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Adana</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Türkçe</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63</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BAŞARILI</a:t>
                      </a:r>
                      <a:endParaRPr lang="tr-TR" sz="1100" b="0" i="0" u="none" strike="noStrike">
                        <a:solidFill>
                          <a:srgbClr val="000000"/>
                        </a:solidFill>
                        <a:effectLst/>
                        <a:latin typeface="Calibri"/>
                      </a:endParaRPr>
                    </a:p>
                  </a:txBody>
                  <a:tcPr marL="9525" marR="9525" marT="9525" marB="0" anchor="ctr"/>
                </a:tc>
              </a:tr>
              <a:tr h="420023">
                <a:tc>
                  <a:txBody>
                    <a:bodyPr/>
                    <a:lstStyle/>
                    <a:p>
                      <a:pPr algn="ctr" fontAlgn="ctr"/>
                      <a:r>
                        <a:rPr lang="tr-TR" sz="1100" u="none" strike="noStrike">
                          <a:effectLst/>
                        </a:rPr>
                        <a:t>Handan</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Mersin</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Matematik</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58</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BAŞARISIZ</a:t>
                      </a:r>
                      <a:endParaRPr lang="tr-TR" sz="1100" b="0" i="0" u="none" strike="noStrike">
                        <a:solidFill>
                          <a:srgbClr val="000000"/>
                        </a:solidFill>
                        <a:effectLst/>
                        <a:latin typeface="Calibri"/>
                      </a:endParaRPr>
                    </a:p>
                  </a:txBody>
                  <a:tcPr marL="9525" marR="9525" marT="9525" marB="0" anchor="ctr"/>
                </a:tc>
              </a:tr>
              <a:tr h="420023">
                <a:tc>
                  <a:txBody>
                    <a:bodyPr/>
                    <a:lstStyle/>
                    <a:p>
                      <a:pPr algn="ctr" fontAlgn="ctr"/>
                      <a:r>
                        <a:rPr lang="tr-TR" sz="1100" u="none" strike="noStrike">
                          <a:effectLst/>
                        </a:rPr>
                        <a:t>Fatoş</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Mersin</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Fen B.</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58</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dirty="0">
                          <a:effectLst/>
                        </a:rPr>
                        <a:t>BAŞARISIZ</a:t>
                      </a:r>
                      <a:endParaRPr lang="tr-TR" sz="1100" b="0" i="0" u="none" strike="noStrike" dirty="0">
                        <a:solidFill>
                          <a:srgbClr val="000000"/>
                        </a:solidFill>
                        <a:effectLst/>
                        <a:latin typeface="Calibri"/>
                      </a:endParaRPr>
                    </a:p>
                  </a:txBody>
                  <a:tcPr marL="9525" marR="9525" marT="9525" marB="0" anchor="ctr"/>
                </a:tc>
              </a:tr>
            </a:tbl>
          </a:graphicData>
        </a:graphic>
      </p:graphicFrame>
      <p:sp>
        <p:nvSpPr>
          <p:cNvPr id="5" name="Metin kutusu 4"/>
          <p:cNvSpPr txBox="1"/>
          <p:nvPr/>
        </p:nvSpPr>
        <p:spPr>
          <a:xfrm>
            <a:off x="827584" y="4149080"/>
            <a:ext cx="7848872" cy="1569660"/>
          </a:xfrm>
          <a:prstGeom prst="rect">
            <a:avLst/>
          </a:prstGeom>
          <a:noFill/>
        </p:spPr>
        <p:txBody>
          <a:bodyPr wrap="square" rtlCol="0">
            <a:spAutoFit/>
          </a:bodyPr>
          <a:lstStyle/>
          <a:p>
            <a:pPr marL="342900" indent="-342900">
              <a:buFont typeface="Arial" pitchFamily="34" charset="0"/>
              <a:buChar char="•"/>
            </a:pPr>
            <a:r>
              <a:rPr lang="tr-TR" sz="2400" dirty="0" smtClean="0">
                <a:latin typeface="Times New Roman" pitchFamily="18" charset="0"/>
                <a:cs typeface="Times New Roman" pitchFamily="18" charset="0"/>
              </a:rPr>
              <a:t>Yukarıda verilen tabloya filtre uygulayınız. Uyguladığınız filtre sonucu ilk olarak Mersin’de ikamet eden öğrencileri filtreleyiniz. Ardından ikinci olarak durumu başarısız olan öğrencileri filtreleyiniz.</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3536408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Times New Roman" pitchFamily="18" charset="0"/>
                <a:cs typeface="Times New Roman" pitchFamily="18" charset="0"/>
              </a:rPr>
              <a:t>Dolu Olan Hücreleri </a:t>
            </a:r>
            <a:r>
              <a:rPr lang="tr-TR" b="1" dirty="0" smtClean="0">
                <a:latin typeface="Times New Roman" pitchFamily="18" charset="0"/>
                <a:cs typeface="Times New Roman" pitchFamily="18" charset="0"/>
              </a:rPr>
              <a:t>Sayma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01461543"/>
              </p:ext>
            </p:extLst>
          </p:nvPr>
        </p:nvGraphicFramePr>
        <p:xfrm>
          <a:off x="827584" y="1772816"/>
          <a:ext cx="7704857" cy="4320477"/>
        </p:xfrm>
        <a:graphic>
          <a:graphicData uri="http://schemas.openxmlformats.org/drawingml/2006/table">
            <a:tbl>
              <a:tblPr firstRow="1" firstCol="1" bandRow="1">
                <a:tableStyleId>{5C22544A-7EE6-4342-B048-85BDC9FD1C3A}</a:tableStyleId>
              </a:tblPr>
              <a:tblGrid>
                <a:gridCol w="1514257"/>
                <a:gridCol w="1062333"/>
                <a:gridCol w="807786"/>
                <a:gridCol w="1120332"/>
                <a:gridCol w="1261651"/>
                <a:gridCol w="1938498"/>
              </a:tblGrid>
              <a:tr h="411474">
                <a:tc>
                  <a:txBody>
                    <a:bodyPr/>
                    <a:lstStyle/>
                    <a:p>
                      <a:pPr algn="l">
                        <a:lnSpc>
                          <a:spcPct val="115000"/>
                        </a:lnSpc>
                        <a:spcAft>
                          <a:spcPts val="0"/>
                        </a:spcAft>
                      </a:pPr>
                      <a:r>
                        <a:rPr lang="tr-TR" sz="1100" dirty="0">
                          <a:effectLst/>
                        </a:rPr>
                        <a:t>4A Sınıfı</a:t>
                      </a:r>
                      <a:endParaRPr lang="tr-TR" sz="1100" dirty="0">
                        <a:effectLst/>
                        <a:latin typeface="Calibri"/>
                        <a:ea typeface="Calibri"/>
                        <a:cs typeface="Times New Roman"/>
                      </a:endParaRPr>
                    </a:p>
                  </a:txBody>
                  <a:tcPr marL="44450" marR="44450" marT="0" marB="0"/>
                </a:tc>
                <a:tc>
                  <a:txBody>
                    <a:bodyPr/>
                    <a:lstStyle/>
                    <a:p>
                      <a:pPr algn="l">
                        <a:lnSpc>
                          <a:spcPct val="115000"/>
                        </a:lnSpc>
                        <a:spcAft>
                          <a:spcPts val="0"/>
                        </a:spcAft>
                      </a:pPr>
                      <a:r>
                        <a:rPr lang="tr-TR" sz="1100">
                          <a:effectLst/>
                        </a:rPr>
                        <a:t>4B Sınıfı</a:t>
                      </a:r>
                      <a:endParaRPr lang="tr-TR" sz="1100">
                        <a:effectLst/>
                        <a:latin typeface="Calibri"/>
                        <a:ea typeface="Calibri"/>
                        <a:cs typeface="Times New Roman"/>
                      </a:endParaRPr>
                    </a:p>
                  </a:txBody>
                  <a:tcPr marL="44450" marR="44450" marT="0" marB="0"/>
                </a:tc>
                <a:tc>
                  <a:txBody>
                    <a:bodyPr/>
                    <a:lstStyle/>
                    <a:p>
                      <a:pPr algn="l">
                        <a:lnSpc>
                          <a:spcPct val="115000"/>
                        </a:lnSpc>
                        <a:spcAft>
                          <a:spcPts val="0"/>
                        </a:spcAft>
                      </a:pPr>
                      <a:r>
                        <a:rPr lang="tr-TR" sz="1100">
                          <a:effectLst/>
                        </a:rPr>
                        <a:t>4C Sınıfı</a:t>
                      </a:r>
                      <a:endParaRPr lang="tr-TR" sz="1100">
                        <a:effectLst/>
                        <a:latin typeface="Calibri"/>
                        <a:ea typeface="Calibri"/>
                        <a:cs typeface="Times New Roman"/>
                      </a:endParaRPr>
                    </a:p>
                  </a:txBody>
                  <a:tcPr marL="44450" marR="44450" marT="0" marB="0"/>
                </a:tc>
                <a:tc>
                  <a:txBody>
                    <a:bodyPr/>
                    <a:lstStyle/>
                    <a:p>
                      <a:pPr algn="l">
                        <a:lnSpc>
                          <a:spcPct val="115000"/>
                        </a:lnSpc>
                      </a:pPr>
                      <a:endParaRPr lang="tr-TR" sz="1100">
                        <a:effectLst/>
                        <a:latin typeface="Calibri"/>
                        <a:cs typeface="Times New Roman"/>
                      </a:endParaRPr>
                    </a:p>
                  </a:txBody>
                  <a:tcPr marL="44450" marR="44450" marT="0" marB="0"/>
                </a:tc>
                <a:tc>
                  <a:txBody>
                    <a:bodyPr/>
                    <a:lstStyle/>
                    <a:p>
                      <a:pPr algn="l">
                        <a:lnSpc>
                          <a:spcPct val="115000"/>
                        </a:lnSpc>
                        <a:spcAft>
                          <a:spcPts val="0"/>
                        </a:spcAft>
                      </a:pPr>
                      <a:r>
                        <a:rPr lang="tr-TR" sz="1100">
                          <a:effectLst/>
                        </a:rPr>
                        <a:t>4A Sınıf Mevcudu</a:t>
                      </a:r>
                      <a:endParaRPr lang="tr-TR" sz="1100">
                        <a:effectLst/>
                        <a:latin typeface="Calibri"/>
                        <a:ea typeface="Calibri"/>
                        <a:cs typeface="Times New Roman"/>
                      </a:endParaRPr>
                    </a:p>
                  </a:txBody>
                  <a:tcPr marL="44450" marR="44450" marT="0" marB="0"/>
                </a:tc>
                <a:tc>
                  <a:txBody>
                    <a:bodyPr/>
                    <a:lstStyle/>
                    <a:p>
                      <a:pPr algn="l">
                        <a:lnSpc>
                          <a:spcPct val="115000"/>
                        </a:lnSpc>
                        <a:spcAft>
                          <a:spcPts val="0"/>
                        </a:spcAft>
                      </a:pPr>
                      <a:r>
                        <a:rPr lang="tr-TR" sz="1100">
                          <a:effectLst/>
                        </a:rPr>
                        <a:t> </a:t>
                      </a:r>
                      <a:endParaRPr lang="tr-TR" sz="1100">
                        <a:effectLst/>
                        <a:latin typeface="Calibri"/>
                        <a:ea typeface="Calibri"/>
                        <a:cs typeface="Times New Roman"/>
                      </a:endParaRPr>
                    </a:p>
                  </a:txBody>
                  <a:tcPr marL="44450" marR="44450" marT="0" marB="0"/>
                </a:tc>
              </a:tr>
              <a:tr h="411474">
                <a:tc>
                  <a:txBody>
                    <a:bodyPr/>
                    <a:lstStyle/>
                    <a:p>
                      <a:pPr algn="l">
                        <a:lnSpc>
                          <a:spcPct val="115000"/>
                        </a:lnSpc>
                        <a:spcAft>
                          <a:spcPts val="0"/>
                        </a:spcAft>
                      </a:pPr>
                      <a:r>
                        <a:rPr lang="tr-TR" sz="1100" b="0" dirty="0">
                          <a:solidFill>
                            <a:schemeClr val="tx1"/>
                          </a:solidFill>
                          <a:effectLst/>
                        </a:rPr>
                        <a:t>Ali</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Ali</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Ali</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4B Sınıf Mevcudu</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solidFill>
                      <a:schemeClr val="bg2"/>
                    </a:solidFill>
                  </a:tcPr>
                </a:tc>
              </a:tr>
              <a:tr h="411474">
                <a:tc>
                  <a:txBody>
                    <a:bodyPr/>
                    <a:lstStyle/>
                    <a:p>
                      <a:pPr algn="l">
                        <a:lnSpc>
                          <a:spcPct val="115000"/>
                        </a:lnSpc>
                        <a:spcAft>
                          <a:spcPts val="0"/>
                        </a:spcAft>
                      </a:pPr>
                      <a:r>
                        <a:rPr lang="tr-TR" sz="1100" b="0">
                          <a:solidFill>
                            <a:schemeClr val="tx1"/>
                          </a:solidFill>
                          <a:effectLst/>
                        </a:rPr>
                        <a:t>Osman</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Osman</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Osman</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4C Sınıf Mevcudu</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solidFill>
                      <a:schemeClr val="bg2"/>
                    </a:solidFill>
                  </a:tcPr>
                </a:tc>
              </a:tr>
              <a:tr h="205737">
                <a:tc>
                  <a:txBody>
                    <a:bodyPr/>
                    <a:lstStyle/>
                    <a:p>
                      <a:pPr algn="l">
                        <a:lnSpc>
                          <a:spcPct val="115000"/>
                        </a:lnSpc>
                        <a:spcAft>
                          <a:spcPts val="0"/>
                        </a:spcAft>
                      </a:pPr>
                      <a:r>
                        <a:rPr lang="tr-TR" sz="1100" b="0">
                          <a:solidFill>
                            <a:schemeClr val="tx1"/>
                          </a:solidFill>
                          <a:effectLst/>
                        </a:rPr>
                        <a:t>Ahmet</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Ahmet</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Ahmet</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r>
              <a:tr h="205737">
                <a:tc>
                  <a:txBody>
                    <a:bodyPr/>
                    <a:lstStyle/>
                    <a:p>
                      <a:pPr algn="l">
                        <a:lnSpc>
                          <a:spcPct val="115000"/>
                        </a:lnSpc>
                        <a:spcAft>
                          <a:spcPts val="0"/>
                        </a:spcAft>
                      </a:pPr>
                      <a:r>
                        <a:rPr lang="tr-TR" sz="1100" b="0">
                          <a:solidFill>
                            <a:schemeClr val="tx1"/>
                          </a:solidFill>
                          <a:effectLst/>
                        </a:rPr>
                        <a:t>Ahmet</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Ahmet</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Ahmet</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r>
              <a:tr h="411474">
                <a:tc>
                  <a:txBody>
                    <a:bodyPr/>
                    <a:lstStyle/>
                    <a:p>
                      <a:pPr algn="l">
                        <a:lnSpc>
                          <a:spcPct val="115000"/>
                        </a:lnSpc>
                        <a:spcAft>
                          <a:spcPts val="0"/>
                        </a:spcAft>
                      </a:pPr>
                      <a:r>
                        <a:rPr lang="tr-TR" sz="1100" b="0">
                          <a:solidFill>
                            <a:schemeClr val="tx1"/>
                          </a:solidFill>
                          <a:effectLst/>
                        </a:rPr>
                        <a:t>Mehmet</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Mehmet</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Mehmet</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r>
              <a:tr h="205737">
                <a:tc>
                  <a:txBody>
                    <a:bodyPr/>
                    <a:lstStyle/>
                    <a:p>
                      <a:pPr algn="l">
                        <a:lnSpc>
                          <a:spcPct val="115000"/>
                        </a:lnSpc>
                        <a:spcAft>
                          <a:spcPts val="0"/>
                        </a:spcAft>
                      </a:pPr>
                      <a:r>
                        <a:rPr lang="tr-TR" sz="1100" b="0">
                          <a:solidFill>
                            <a:schemeClr val="tx1"/>
                          </a:solidFill>
                          <a:effectLst/>
                        </a:rPr>
                        <a:t>Hakan</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Hakan</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Hakan</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r>
              <a:tr h="205737">
                <a:tc>
                  <a:txBody>
                    <a:bodyPr/>
                    <a:lstStyle/>
                    <a:p>
                      <a:pPr algn="l">
                        <a:lnSpc>
                          <a:spcPct val="115000"/>
                        </a:lnSpc>
                        <a:spcAft>
                          <a:spcPts val="0"/>
                        </a:spcAft>
                      </a:pPr>
                      <a:r>
                        <a:rPr lang="tr-TR" sz="1100" b="0">
                          <a:solidFill>
                            <a:schemeClr val="tx1"/>
                          </a:solidFill>
                          <a:effectLst/>
                        </a:rPr>
                        <a:t>Veysel</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Veysel</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Veysel</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nchor="ctr">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ctr">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ctr">
                    <a:solidFill>
                      <a:schemeClr val="bg2"/>
                    </a:solidFill>
                  </a:tcPr>
                </a:tc>
              </a:tr>
              <a:tr h="205737">
                <a:tc>
                  <a:txBody>
                    <a:bodyPr/>
                    <a:lstStyle/>
                    <a:p>
                      <a:pPr algn="l">
                        <a:lnSpc>
                          <a:spcPct val="115000"/>
                        </a:lnSpc>
                        <a:spcAft>
                          <a:spcPts val="0"/>
                        </a:spcAft>
                      </a:pPr>
                      <a:r>
                        <a:rPr lang="tr-TR" sz="1100" b="0">
                          <a:solidFill>
                            <a:schemeClr val="tx1"/>
                          </a:solidFill>
                          <a:effectLst/>
                        </a:rPr>
                        <a:t>Ayşe</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Ayşe</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Ayşe</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r>
              <a:tr h="205737">
                <a:tc>
                  <a:txBody>
                    <a:bodyPr/>
                    <a:lstStyle/>
                    <a:p>
                      <a:pPr algn="l">
                        <a:lnSpc>
                          <a:spcPct val="115000"/>
                        </a:lnSpc>
                        <a:spcAft>
                          <a:spcPts val="0"/>
                        </a:spcAft>
                      </a:pPr>
                      <a:r>
                        <a:rPr lang="tr-TR" sz="1100" b="0">
                          <a:solidFill>
                            <a:schemeClr val="tx1"/>
                          </a:solidFill>
                          <a:effectLst/>
                        </a:rPr>
                        <a:t>İbrahim</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İbrahim</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İbrahim</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r>
              <a:tr h="205737">
                <a:tc>
                  <a:txBody>
                    <a:bodyPr/>
                    <a:lstStyle/>
                    <a:p>
                      <a:pPr algn="l">
                        <a:lnSpc>
                          <a:spcPct val="115000"/>
                        </a:lnSpc>
                        <a:spcAft>
                          <a:spcPts val="0"/>
                        </a:spcAft>
                      </a:pPr>
                      <a:r>
                        <a:rPr lang="tr-TR" sz="1100" b="0" dirty="0">
                          <a:solidFill>
                            <a:schemeClr val="tx1"/>
                          </a:solidFill>
                          <a:effectLst/>
                        </a:rPr>
                        <a:t>Samet</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Samet</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dirty="0">
                          <a:solidFill>
                            <a:schemeClr val="tx1"/>
                          </a:solidFill>
                          <a:effectLst/>
                        </a:rPr>
                        <a:t>Samet</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solidFill>
                      <a:schemeClr val="bg2"/>
                    </a:solidFill>
                  </a:tcPr>
                </a:tc>
              </a:tr>
              <a:tr h="205737">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a:solidFill>
                            <a:schemeClr val="tx1"/>
                          </a:solidFill>
                          <a:effectLst/>
                        </a:rPr>
                        <a:t>Ebru</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Ebru</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r>
              <a:tr h="205737">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a:solidFill>
                            <a:schemeClr val="tx1"/>
                          </a:solidFill>
                          <a:effectLst/>
                        </a:rPr>
                        <a:t>Osman</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spcAft>
                          <a:spcPts val="0"/>
                        </a:spcAft>
                      </a:pPr>
                      <a:r>
                        <a:rPr lang="tr-TR" sz="1100" b="0">
                          <a:solidFill>
                            <a:schemeClr val="tx1"/>
                          </a:solidFill>
                          <a:effectLst/>
                        </a:rPr>
                        <a:t>Osman</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r>
              <a:tr h="205737">
                <a:tc>
                  <a:txBody>
                    <a:bodyPr/>
                    <a:lstStyle/>
                    <a:p>
                      <a:pPr algn="l">
                        <a:lnSpc>
                          <a:spcPct val="115000"/>
                        </a:lnSpc>
                        <a:spcAft>
                          <a:spcPts val="0"/>
                        </a:spcAft>
                      </a:pPr>
                      <a:r>
                        <a:rPr lang="tr-TR" sz="1100" b="0" dirty="0">
                          <a:solidFill>
                            <a:schemeClr val="tx1"/>
                          </a:solidFill>
                          <a:effectLst/>
                        </a:rPr>
                        <a:t> </a:t>
                      </a:r>
                      <a:endParaRPr lang="tr-TR" sz="1100" b="0" dirty="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a:solidFill>
                            <a:schemeClr val="tx1"/>
                          </a:solidFill>
                          <a:effectLst/>
                        </a:rPr>
                        <a:t>Hamit</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r>
              <a:tr h="205737">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a:solidFill>
                            <a:schemeClr val="tx1"/>
                          </a:solidFill>
                          <a:effectLst/>
                        </a:rPr>
                        <a:t>Fevzi</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r>
              <a:tr h="205737">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a:solidFill>
                            <a:schemeClr val="tx1"/>
                          </a:solidFill>
                          <a:effectLst/>
                        </a:rPr>
                        <a:t> </a:t>
                      </a:r>
                      <a:endParaRPr lang="tr-TR" sz="1100" b="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a:solidFill>
                            <a:schemeClr val="tx1"/>
                          </a:solidFill>
                          <a:effectLst/>
                        </a:rPr>
                        <a:t>Bekir</a:t>
                      </a:r>
                      <a:endParaRPr lang="tr-TR" sz="1100" b="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r>
              <a:tr h="205737">
                <a:tc>
                  <a:txBody>
                    <a:bodyPr/>
                    <a:lstStyle/>
                    <a:p>
                      <a:pPr algn="l">
                        <a:lnSpc>
                          <a:spcPct val="115000"/>
                        </a:lnSpc>
                        <a:spcAft>
                          <a:spcPts val="0"/>
                        </a:spcAft>
                      </a:pPr>
                      <a:r>
                        <a:rPr lang="tr-TR" sz="1100" b="0" dirty="0">
                          <a:solidFill>
                            <a:schemeClr val="tx1"/>
                          </a:solidFill>
                          <a:effectLst/>
                        </a:rPr>
                        <a:t> </a:t>
                      </a:r>
                      <a:endParaRPr lang="tr-TR" sz="1100" b="0" dirty="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dirty="0">
                          <a:solidFill>
                            <a:schemeClr val="tx1"/>
                          </a:solidFill>
                          <a:effectLst/>
                        </a:rPr>
                        <a:t> </a:t>
                      </a:r>
                      <a:endParaRPr lang="tr-TR" sz="1100" b="0" dirty="0">
                        <a:solidFill>
                          <a:schemeClr val="tx1"/>
                        </a:solidFill>
                        <a:effectLst/>
                        <a:latin typeface="Calibri"/>
                        <a:ea typeface="Calibri"/>
                        <a:cs typeface="Times New Roman"/>
                      </a:endParaRPr>
                    </a:p>
                  </a:txBody>
                  <a:tcPr marL="44450" marR="44450" marT="0" marB="0" anchor="b">
                    <a:solidFill>
                      <a:schemeClr val="bg2"/>
                    </a:solidFill>
                  </a:tcPr>
                </a:tc>
                <a:tc>
                  <a:txBody>
                    <a:bodyPr/>
                    <a:lstStyle/>
                    <a:p>
                      <a:pPr algn="l">
                        <a:lnSpc>
                          <a:spcPct val="115000"/>
                        </a:lnSpc>
                        <a:spcAft>
                          <a:spcPts val="0"/>
                        </a:spcAft>
                      </a:pPr>
                      <a:r>
                        <a:rPr lang="tr-TR" sz="1100" b="0" dirty="0">
                          <a:solidFill>
                            <a:schemeClr val="tx1"/>
                          </a:solidFill>
                          <a:effectLst/>
                        </a:rPr>
                        <a:t>Cansu</a:t>
                      </a:r>
                      <a:endParaRPr lang="tr-TR" sz="1100" b="0" dirty="0">
                        <a:solidFill>
                          <a:schemeClr val="tx1"/>
                        </a:solidFill>
                        <a:effectLst/>
                        <a:latin typeface="Calibri"/>
                        <a:ea typeface="Calibri"/>
                        <a:cs typeface="Times New Roman"/>
                      </a:endParaRPr>
                    </a:p>
                  </a:txBody>
                  <a:tcPr marL="44450" marR="44450" marT="0" marB="0">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a:solidFill>
                          <a:schemeClr val="tx1"/>
                        </a:solidFill>
                        <a:effectLst/>
                        <a:latin typeface="Calibri"/>
                        <a:cs typeface="Times New Roman"/>
                      </a:endParaRPr>
                    </a:p>
                  </a:txBody>
                  <a:tcPr marL="44450" marR="44450" marT="0" marB="0" anchor="b">
                    <a:solidFill>
                      <a:schemeClr val="bg2"/>
                    </a:solidFill>
                  </a:tcPr>
                </a:tc>
                <a:tc>
                  <a:txBody>
                    <a:bodyPr/>
                    <a:lstStyle/>
                    <a:p>
                      <a:pPr algn="l">
                        <a:lnSpc>
                          <a:spcPct val="115000"/>
                        </a:lnSpc>
                      </a:pPr>
                      <a:endParaRPr lang="tr-TR" sz="1100" b="0" dirty="0">
                        <a:solidFill>
                          <a:schemeClr val="tx1"/>
                        </a:solidFill>
                        <a:effectLst/>
                        <a:latin typeface="Calibri"/>
                        <a:cs typeface="Times New Roman"/>
                      </a:endParaRPr>
                    </a:p>
                  </a:txBody>
                  <a:tcPr marL="44450" marR="44450" marT="0" marB="0" anchor="b">
                    <a:solidFill>
                      <a:schemeClr val="bg2"/>
                    </a:solidFill>
                  </a:tcPr>
                </a:tc>
              </a:tr>
            </a:tbl>
          </a:graphicData>
        </a:graphic>
      </p:graphicFrame>
    </p:spTree>
    <p:extLst>
      <p:ext uri="{BB962C8B-B14F-4D97-AF65-F5344CB8AC3E}">
        <p14:creationId xmlns:p14="http://schemas.microsoft.com/office/powerpoint/2010/main" val="1895461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Veri </a:t>
            </a:r>
            <a:r>
              <a:rPr lang="tr-TR" dirty="0" err="1" smtClean="0">
                <a:latin typeface="Times New Roman" pitchFamily="18" charset="0"/>
                <a:cs typeface="Times New Roman" pitchFamily="18" charset="0"/>
              </a:rPr>
              <a:t>Alttoplam</a:t>
            </a:r>
            <a:r>
              <a:rPr lang="tr-TR" dirty="0" smtClean="0">
                <a:latin typeface="Times New Roman" pitchFamily="18" charset="0"/>
                <a:cs typeface="Times New Roman" pitchFamily="18" charset="0"/>
              </a:rPr>
              <a:t> Kullanımı</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lvl="0"/>
            <a:endParaRPr lang="tr-TR" dirty="0" smtClean="0">
              <a:latin typeface="Times New Roman" pitchFamily="18" charset="0"/>
              <a:cs typeface="Times New Roman" pitchFamily="18" charset="0"/>
            </a:endParaRPr>
          </a:p>
          <a:p>
            <a:pPr lvl="0"/>
            <a:r>
              <a:rPr lang="tr-TR" dirty="0" err="1" smtClean="0">
                <a:latin typeface="Times New Roman" pitchFamily="18" charset="0"/>
                <a:cs typeface="Times New Roman" pitchFamily="18" charset="0"/>
              </a:rPr>
              <a:t>Alttoplam</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adından da anlaşılacağı gibi farklı kategoriler içeren bir sütunda alt </a:t>
            </a:r>
            <a:r>
              <a:rPr lang="tr-TR" dirty="0" err="1">
                <a:latin typeface="Times New Roman" pitchFamily="18" charset="0"/>
                <a:cs typeface="Times New Roman" pitchFamily="18" charset="0"/>
              </a:rPr>
              <a:t>kırılımlar</a:t>
            </a:r>
            <a:r>
              <a:rPr lang="tr-TR" dirty="0">
                <a:latin typeface="Times New Roman" pitchFamily="18" charset="0"/>
                <a:cs typeface="Times New Roman" pitchFamily="18" charset="0"/>
              </a:rPr>
              <a:t> için işlem yaptırmada kullanılır. </a:t>
            </a:r>
            <a:endParaRPr lang="tr-TR" dirty="0" smtClean="0">
              <a:latin typeface="Times New Roman" pitchFamily="18" charset="0"/>
              <a:cs typeface="Times New Roman" pitchFamily="18" charset="0"/>
            </a:endParaRPr>
          </a:p>
          <a:p>
            <a:pPr lvl="0"/>
            <a:endParaRPr lang="tr-TR" dirty="0" smtClean="0">
              <a:latin typeface="Times New Roman" pitchFamily="18" charset="0"/>
              <a:cs typeface="Times New Roman" pitchFamily="18" charset="0"/>
            </a:endParaRPr>
          </a:p>
          <a:p>
            <a:pPr lvl="0"/>
            <a:r>
              <a:rPr lang="tr-TR" dirty="0" smtClean="0">
                <a:latin typeface="Times New Roman" pitchFamily="18" charset="0"/>
                <a:cs typeface="Times New Roman" pitchFamily="18" charset="0"/>
              </a:rPr>
              <a:t>Örneğin </a:t>
            </a:r>
            <a:r>
              <a:rPr lang="tr-TR" dirty="0">
                <a:latin typeface="Times New Roman" pitchFamily="18" charset="0"/>
                <a:cs typeface="Times New Roman" pitchFamily="18" charset="0"/>
              </a:rPr>
              <a:t>elimizde üniversiteler, fakülteler ve mezun sayıları içeren bir tablo olsun. Bu tabloda her bir farklı fakülte için toplam mezun sayısı veya farklı üniversite için toplam mezun sayısı hesaplatılabilir.</a:t>
            </a:r>
          </a:p>
          <a:p>
            <a:endParaRPr lang="tr-TR" dirty="0"/>
          </a:p>
        </p:txBody>
      </p:sp>
    </p:spTree>
    <p:extLst>
      <p:ext uri="{BB962C8B-B14F-4D97-AF65-F5344CB8AC3E}">
        <p14:creationId xmlns:p14="http://schemas.microsoft.com/office/powerpoint/2010/main" val="3938023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784304"/>
          </a:xfrm>
        </p:spPr>
        <p:txBody>
          <a:bodyPr/>
          <a:lstStyle/>
          <a:p>
            <a:pPr lvl="0"/>
            <a:r>
              <a:rPr lang="tr-TR" dirty="0" err="1">
                <a:latin typeface="Times New Roman" pitchFamily="18" charset="0"/>
                <a:cs typeface="Times New Roman" pitchFamily="18" charset="0"/>
              </a:rPr>
              <a:t>Alttoplam</a:t>
            </a:r>
            <a:r>
              <a:rPr lang="tr-TR" dirty="0">
                <a:latin typeface="Times New Roman" pitchFamily="18" charset="0"/>
                <a:cs typeface="Times New Roman" pitchFamily="18" charset="0"/>
              </a:rPr>
              <a:t> kullanımı için:</a:t>
            </a:r>
          </a:p>
          <a:p>
            <a:pPr marL="0" lvl="0" indent="0">
              <a:buNone/>
            </a:pPr>
            <a:r>
              <a:rPr lang="tr-TR" dirty="0" smtClean="0">
                <a:latin typeface="Times New Roman" pitchFamily="18" charset="0"/>
                <a:cs typeface="Times New Roman" pitchFamily="18" charset="0"/>
              </a:rPr>
              <a:t>1- İlgili </a:t>
            </a:r>
            <a:r>
              <a:rPr lang="tr-TR" dirty="0">
                <a:latin typeface="Times New Roman" pitchFamily="18" charset="0"/>
                <a:cs typeface="Times New Roman" pitchFamily="18" charset="0"/>
              </a:rPr>
              <a:t>tablo fare ile seçilir.</a:t>
            </a:r>
          </a:p>
          <a:p>
            <a:pPr marL="0" lvl="0" indent="0">
              <a:buNone/>
            </a:pPr>
            <a:r>
              <a:rPr lang="tr-TR" dirty="0" smtClean="0">
                <a:latin typeface="Times New Roman" pitchFamily="18" charset="0"/>
                <a:cs typeface="Times New Roman" pitchFamily="18" charset="0"/>
              </a:rPr>
              <a:t>2- Veri </a:t>
            </a:r>
            <a:r>
              <a:rPr lang="tr-TR" dirty="0" smtClean="0">
                <a:latin typeface="Times New Roman" pitchFamily="18" charset="0"/>
                <a:cs typeface="Times New Roman" pitchFamily="18" charset="0"/>
                <a:sym typeface="Wingdings"/>
              </a:rPr>
              <a:t> </a:t>
            </a:r>
            <a:r>
              <a:rPr lang="tr-TR" dirty="0" err="1" smtClean="0">
                <a:latin typeface="Times New Roman" pitchFamily="18" charset="0"/>
                <a:cs typeface="Times New Roman" pitchFamily="18" charset="0"/>
              </a:rPr>
              <a:t>Anahat</a:t>
            </a:r>
            <a:r>
              <a:rPr lang="tr-TR" dirty="0" smtClean="0">
                <a:latin typeface="Times New Roman" pitchFamily="18" charset="0"/>
                <a:cs typeface="Times New Roman" pitchFamily="18" charset="0"/>
              </a:rPr>
              <a:t> </a:t>
            </a:r>
            <a:r>
              <a:rPr lang="tr-TR" dirty="0" smtClean="0">
                <a:latin typeface="Times New Roman" pitchFamily="18" charset="0"/>
                <a:cs typeface="Times New Roman" pitchFamily="18" charset="0"/>
                <a:sym typeface="Wingdings"/>
              </a:rPr>
              <a:t> </a:t>
            </a:r>
            <a:r>
              <a:rPr lang="tr-TR" dirty="0" err="1" smtClean="0">
                <a:latin typeface="Times New Roman" pitchFamily="18" charset="0"/>
                <a:cs typeface="Times New Roman" pitchFamily="18" charset="0"/>
              </a:rPr>
              <a:t>Alttoplam</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seçeneği seçilir. Pencere açılır.</a:t>
            </a:r>
          </a:p>
          <a:p>
            <a:pPr marL="0" lvl="0" indent="0">
              <a:buNone/>
            </a:pPr>
            <a:r>
              <a:rPr lang="tr-TR" dirty="0" smtClean="0">
                <a:latin typeface="Times New Roman" pitchFamily="18" charset="0"/>
                <a:cs typeface="Times New Roman" pitchFamily="18" charset="0"/>
              </a:rPr>
              <a:t>3- Açılan </a:t>
            </a:r>
            <a:r>
              <a:rPr lang="tr-TR" dirty="0">
                <a:latin typeface="Times New Roman" pitchFamily="18" charset="0"/>
                <a:cs typeface="Times New Roman" pitchFamily="18" charset="0"/>
              </a:rPr>
              <a:t>pencerede, farklı değerleri için işlem yapılacak kategori seçilir.</a:t>
            </a:r>
          </a:p>
          <a:p>
            <a:pPr marL="0" lvl="0" indent="0">
              <a:buNone/>
            </a:pPr>
            <a:r>
              <a:rPr lang="tr-TR" dirty="0" smtClean="0">
                <a:latin typeface="Times New Roman" pitchFamily="18" charset="0"/>
                <a:cs typeface="Times New Roman" pitchFamily="18" charset="0"/>
              </a:rPr>
              <a:t>4- Açılan </a:t>
            </a:r>
            <a:r>
              <a:rPr lang="tr-TR" dirty="0">
                <a:latin typeface="Times New Roman" pitchFamily="18" charset="0"/>
                <a:cs typeface="Times New Roman" pitchFamily="18" charset="0"/>
              </a:rPr>
              <a:t>pencerede, kullanılacak işlev seçilir. (Toplam, Say, Ortalama vs.)</a:t>
            </a:r>
          </a:p>
          <a:p>
            <a:pPr marL="0" lvl="0" indent="0">
              <a:buNone/>
            </a:pPr>
            <a:r>
              <a:rPr lang="tr-TR" dirty="0" smtClean="0">
                <a:latin typeface="Times New Roman" pitchFamily="18" charset="0"/>
                <a:cs typeface="Times New Roman" pitchFamily="18" charset="0"/>
              </a:rPr>
              <a:t>5- Açılan </a:t>
            </a:r>
            <a:r>
              <a:rPr lang="tr-TR" dirty="0">
                <a:latin typeface="Times New Roman" pitchFamily="18" charset="0"/>
                <a:cs typeface="Times New Roman" pitchFamily="18" charset="0"/>
              </a:rPr>
              <a:t>pencerede, sonuç ekleme yeri seçilir. (Sütun olarak)</a:t>
            </a:r>
          </a:p>
          <a:p>
            <a:pPr marL="0" indent="0">
              <a:buNone/>
            </a:pPr>
            <a:r>
              <a:rPr lang="tr-TR" dirty="0" smtClean="0">
                <a:latin typeface="Times New Roman" pitchFamily="18" charset="0"/>
                <a:cs typeface="Times New Roman" pitchFamily="18" charset="0"/>
              </a:rPr>
              <a:t>6- Tamam </a:t>
            </a:r>
            <a:r>
              <a:rPr lang="tr-TR" dirty="0">
                <a:latin typeface="Times New Roman" pitchFamily="18" charset="0"/>
                <a:cs typeface="Times New Roman" pitchFamily="18" charset="0"/>
              </a:rPr>
              <a:t>denilerek işlem tamamlanır.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705354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Times New Roman" pitchFamily="18" charset="0"/>
                <a:cs typeface="Times New Roman" pitchFamily="18" charset="0"/>
              </a:rPr>
              <a:t>Veri </a:t>
            </a:r>
            <a:r>
              <a:rPr lang="tr-TR" dirty="0" err="1">
                <a:latin typeface="Times New Roman" pitchFamily="18" charset="0"/>
                <a:cs typeface="Times New Roman" pitchFamily="18" charset="0"/>
              </a:rPr>
              <a:t>Alttoplam</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Kullanımı Örnek</a:t>
            </a:r>
            <a:endParaRPr lang="tr-TR"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1311518673"/>
              </p:ext>
            </p:extLst>
          </p:nvPr>
        </p:nvGraphicFramePr>
        <p:xfrm>
          <a:off x="1475656" y="1628801"/>
          <a:ext cx="5832648" cy="3256005"/>
        </p:xfrm>
        <a:graphic>
          <a:graphicData uri="http://schemas.openxmlformats.org/drawingml/2006/table">
            <a:tbl>
              <a:tblPr>
                <a:tableStyleId>{5C22544A-7EE6-4342-B048-85BDC9FD1C3A}</a:tableStyleId>
              </a:tblPr>
              <a:tblGrid>
                <a:gridCol w="1670658"/>
                <a:gridCol w="1758587"/>
                <a:gridCol w="2403403"/>
              </a:tblGrid>
              <a:tr h="169596">
                <a:tc>
                  <a:txBody>
                    <a:bodyPr/>
                    <a:lstStyle/>
                    <a:p>
                      <a:pPr algn="l" fontAlgn="b"/>
                      <a:r>
                        <a:rPr lang="tr-TR" sz="1200" b="1" u="none" strike="noStrike" dirty="0">
                          <a:effectLst/>
                        </a:rPr>
                        <a:t>Üniversite</a:t>
                      </a:r>
                      <a:endParaRPr lang="tr-TR" sz="1200" b="1" i="0" u="none" strike="noStrike" dirty="0">
                        <a:solidFill>
                          <a:srgbClr val="000000"/>
                        </a:solidFill>
                        <a:effectLst/>
                        <a:latin typeface="Times New Roman"/>
                      </a:endParaRPr>
                    </a:p>
                  </a:txBody>
                  <a:tcPr marL="9525" marR="9525" marT="9525" marB="0" anchor="b"/>
                </a:tc>
                <a:tc>
                  <a:txBody>
                    <a:bodyPr/>
                    <a:lstStyle/>
                    <a:p>
                      <a:pPr algn="l" fontAlgn="b"/>
                      <a:r>
                        <a:rPr lang="tr-TR" sz="1200" b="1" u="none" strike="noStrike">
                          <a:effectLst/>
                        </a:rPr>
                        <a:t>Fakülte</a:t>
                      </a:r>
                      <a:endParaRPr lang="tr-TR" sz="1200" b="1" i="0" u="none" strike="noStrike">
                        <a:solidFill>
                          <a:srgbClr val="000000"/>
                        </a:solidFill>
                        <a:effectLst/>
                        <a:latin typeface="Times New Roman"/>
                      </a:endParaRPr>
                    </a:p>
                  </a:txBody>
                  <a:tcPr marL="9525" marR="9525" marT="9525" marB="0" anchor="b"/>
                </a:tc>
                <a:tc>
                  <a:txBody>
                    <a:bodyPr/>
                    <a:lstStyle/>
                    <a:p>
                      <a:pPr algn="l" fontAlgn="b"/>
                      <a:r>
                        <a:rPr lang="tr-TR" sz="1200" b="1" u="none" strike="noStrike" dirty="0">
                          <a:effectLst/>
                        </a:rPr>
                        <a:t>Mezun Sayıları</a:t>
                      </a:r>
                      <a:endParaRPr lang="tr-TR" sz="1200" b="1" i="0" u="none" strike="noStrike" dirty="0">
                        <a:solidFill>
                          <a:srgbClr val="000000"/>
                        </a:solidFill>
                        <a:effectLst/>
                        <a:latin typeface="Times New Roman"/>
                      </a:endParaRPr>
                    </a:p>
                  </a:txBody>
                  <a:tcPr marL="9525" marR="9525" marT="9525" marB="0" anchor="b"/>
                </a:tc>
              </a:tr>
              <a:tr h="169596">
                <a:tc>
                  <a:txBody>
                    <a:bodyPr/>
                    <a:lstStyle/>
                    <a:p>
                      <a:pPr algn="l" fontAlgn="ctr"/>
                      <a:r>
                        <a:rPr lang="tr-TR" sz="1200" u="none" strike="noStrike">
                          <a:effectLst/>
                        </a:rPr>
                        <a:t>Anadolu</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İİBF</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320</a:t>
                      </a:r>
                      <a:endParaRPr lang="tr-TR" sz="1200" b="0" i="0" u="none" strike="noStrike" dirty="0">
                        <a:solidFill>
                          <a:srgbClr val="000000"/>
                        </a:solidFill>
                        <a:effectLst/>
                        <a:latin typeface="Times New Roman"/>
                      </a:endParaRPr>
                    </a:p>
                  </a:txBody>
                  <a:tcPr marL="9525" marR="9525" marT="9525" marB="0" anchor="ctr"/>
                </a:tc>
              </a:tr>
              <a:tr h="318195">
                <a:tc>
                  <a:txBody>
                    <a:bodyPr/>
                    <a:lstStyle/>
                    <a:p>
                      <a:pPr algn="l" fontAlgn="ctr"/>
                      <a:r>
                        <a:rPr lang="tr-TR" sz="1200" u="none" strike="noStrike">
                          <a:effectLst/>
                        </a:rPr>
                        <a:t>Osmangazi</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İİBF</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240</a:t>
                      </a:r>
                      <a:endParaRPr lang="tr-TR" sz="1200" b="0" i="0" u="none" strike="noStrike" dirty="0">
                        <a:solidFill>
                          <a:srgbClr val="000000"/>
                        </a:solidFill>
                        <a:effectLst/>
                        <a:latin typeface="Times New Roman"/>
                      </a:endParaRPr>
                    </a:p>
                  </a:txBody>
                  <a:tcPr marL="9525" marR="9525" marT="9525" marB="0" anchor="ctr"/>
                </a:tc>
              </a:tr>
              <a:tr h="169596">
                <a:tc>
                  <a:txBody>
                    <a:bodyPr/>
                    <a:lstStyle/>
                    <a:p>
                      <a:pPr algn="l" fontAlgn="ctr"/>
                      <a:r>
                        <a:rPr lang="tr-TR" sz="1200" u="none" strike="noStrike">
                          <a:effectLst/>
                        </a:rPr>
                        <a:t>Hacettepe</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İİBF</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470</a:t>
                      </a:r>
                      <a:endParaRPr lang="tr-TR" sz="1200" b="0" i="0" u="none" strike="noStrike" dirty="0">
                        <a:solidFill>
                          <a:srgbClr val="000000"/>
                        </a:solidFill>
                        <a:effectLst/>
                        <a:latin typeface="Times New Roman"/>
                      </a:endParaRPr>
                    </a:p>
                  </a:txBody>
                  <a:tcPr marL="9525" marR="9525" marT="9525" marB="0" anchor="ctr"/>
                </a:tc>
              </a:tr>
              <a:tr h="169596">
                <a:tc>
                  <a:txBody>
                    <a:bodyPr/>
                    <a:lstStyle/>
                    <a:p>
                      <a:pPr algn="l" fontAlgn="ctr"/>
                      <a:r>
                        <a:rPr lang="tr-TR" sz="1200" u="none" strike="noStrike">
                          <a:effectLst/>
                        </a:rPr>
                        <a:t>Sakarya</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İİBF</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196</a:t>
                      </a:r>
                      <a:endParaRPr lang="tr-TR" sz="1200" b="0" i="0" u="none" strike="noStrike" dirty="0">
                        <a:solidFill>
                          <a:srgbClr val="000000"/>
                        </a:solidFill>
                        <a:effectLst/>
                        <a:latin typeface="Times New Roman"/>
                      </a:endParaRPr>
                    </a:p>
                  </a:txBody>
                  <a:tcPr marL="9525" marR="9525" marT="9525" marB="0" anchor="ctr"/>
                </a:tc>
              </a:tr>
              <a:tr h="169596">
                <a:tc>
                  <a:txBody>
                    <a:bodyPr/>
                    <a:lstStyle/>
                    <a:p>
                      <a:pPr algn="l" fontAlgn="ctr"/>
                      <a:r>
                        <a:rPr lang="tr-TR" sz="1200" u="none" strike="noStrike">
                          <a:effectLst/>
                        </a:rPr>
                        <a:t>Anadolu</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Eğitim</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127</a:t>
                      </a:r>
                      <a:endParaRPr lang="tr-TR" sz="1200" b="0" i="0" u="none" strike="noStrike" dirty="0">
                        <a:solidFill>
                          <a:srgbClr val="000000"/>
                        </a:solidFill>
                        <a:effectLst/>
                        <a:latin typeface="Times New Roman"/>
                      </a:endParaRPr>
                    </a:p>
                  </a:txBody>
                  <a:tcPr marL="9525" marR="9525" marT="9525" marB="0" anchor="ctr"/>
                </a:tc>
              </a:tr>
              <a:tr h="318195">
                <a:tc>
                  <a:txBody>
                    <a:bodyPr/>
                    <a:lstStyle/>
                    <a:p>
                      <a:pPr algn="l" fontAlgn="ctr"/>
                      <a:r>
                        <a:rPr lang="tr-TR" sz="1200" u="none" strike="noStrike">
                          <a:effectLst/>
                        </a:rPr>
                        <a:t>Osmangazi</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Eğitim</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156</a:t>
                      </a:r>
                      <a:endParaRPr lang="tr-TR" sz="1200" b="0" i="0" u="none" strike="noStrike" dirty="0">
                        <a:solidFill>
                          <a:srgbClr val="000000"/>
                        </a:solidFill>
                        <a:effectLst/>
                        <a:latin typeface="Times New Roman"/>
                      </a:endParaRPr>
                    </a:p>
                  </a:txBody>
                  <a:tcPr marL="9525" marR="9525" marT="9525" marB="0" anchor="ctr"/>
                </a:tc>
              </a:tr>
              <a:tr h="169596">
                <a:tc>
                  <a:txBody>
                    <a:bodyPr/>
                    <a:lstStyle/>
                    <a:p>
                      <a:pPr algn="l" fontAlgn="ctr"/>
                      <a:r>
                        <a:rPr lang="tr-TR" sz="1200" u="none" strike="noStrike">
                          <a:effectLst/>
                        </a:rPr>
                        <a:t>Hacettepe</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Eğitim</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198</a:t>
                      </a:r>
                      <a:endParaRPr lang="tr-TR" sz="1200" b="0" i="0" u="none" strike="noStrike" dirty="0">
                        <a:solidFill>
                          <a:srgbClr val="000000"/>
                        </a:solidFill>
                        <a:effectLst/>
                        <a:latin typeface="Times New Roman"/>
                      </a:endParaRPr>
                    </a:p>
                  </a:txBody>
                  <a:tcPr marL="9525" marR="9525" marT="9525" marB="0" anchor="ctr"/>
                </a:tc>
              </a:tr>
              <a:tr h="169596">
                <a:tc>
                  <a:txBody>
                    <a:bodyPr/>
                    <a:lstStyle/>
                    <a:p>
                      <a:pPr algn="l" fontAlgn="ctr"/>
                      <a:r>
                        <a:rPr lang="tr-TR" sz="1200" u="none" strike="noStrike">
                          <a:effectLst/>
                        </a:rPr>
                        <a:t>Sakarya</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Eğitim</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156</a:t>
                      </a:r>
                      <a:endParaRPr lang="tr-TR" sz="1200" b="0" i="0" u="none" strike="noStrike" dirty="0">
                        <a:solidFill>
                          <a:srgbClr val="000000"/>
                        </a:solidFill>
                        <a:effectLst/>
                        <a:latin typeface="Times New Roman"/>
                      </a:endParaRPr>
                    </a:p>
                  </a:txBody>
                  <a:tcPr marL="9525" marR="9525" marT="9525" marB="0" anchor="ctr"/>
                </a:tc>
              </a:tr>
              <a:tr h="318195">
                <a:tc>
                  <a:txBody>
                    <a:bodyPr/>
                    <a:lstStyle/>
                    <a:p>
                      <a:pPr algn="l" fontAlgn="ctr"/>
                      <a:r>
                        <a:rPr lang="tr-TR" sz="1200" u="none" strike="noStrike">
                          <a:effectLst/>
                        </a:rPr>
                        <a:t>Anadolu</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Mühendislik</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560</a:t>
                      </a:r>
                      <a:endParaRPr lang="tr-TR" sz="1200" b="0" i="0" u="none" strike="noStrike" dirty="0">
                        <a:solidFill>
                          <a:srgbClr val="000000"/>
                        </a:solidFill>
                        <a:effectLst/>
                        <a:latin typeface="Times New Roman"/>
                      </a:endParaRPr>
                    </a:p>
                  </a:txBody>
                  <a:tcPr marL="9525" marR="9525" marT="9525" marB="0" anchor="ctr"/>
                </a:tc>
              </a:tr>
              <a:tr h="318195">
                <a:tc>
                  <a:txBody>
                    <a:bodyPr/>
                    <a:lstStyle/>
                    <a:p>
                      <a:pPr algn="l" fontAlgn="ctr"/>
                      <a:r>
                        <a:rPr lang="tr-TR" sz="1200" u="none" strike="noStrike">
                          <a:effectLst/>
                        </a:rPr>
                        <a:t>Osmangazi</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Mühendislik</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450</a:t>
                      </a:r>
                      <a:endParaRPr lang="tr-TR" sz="1200" b="0" i="0" u="none" strike="noStrike" dirty="0">
                        <a:solidFill>
                          <a:srgbClr val="000000"/>
                        </a:solidFill>
                        <a:effectLst/>
                        <a:latin typeface="Times New Roman"/>
                      </a:endParaRPr>
                    </a:p>
                  </a:txBody>
                  <a:tcPr marL="9525" marR="9525" marT="9525" marB="0" anchor="ctr"/>
                </a:tc>
              </a:tr>
              <a:tr h="318195">
                <a:tc>
                  <a:txBody>
                    <a:bodyPr/>
                    <a:lstStyle/>
                    <a:p>
                      <a:pPr algn="l" fontAlgn="ctr"/>
                      <a:r>
                        <a:rPr lang="tr-TR" sz="1200" u="none" strike="noStrike">
                          <a:effectLst/>
                        </a:rPr>
                        <a:t>Hacettepe</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Mühendislik</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458</a:t>
                      </a:r>
                      <a:endParaRPr lang="tr-TR" sz="1200" b="0" i="0" u="none" strike="noStrike" dirty="0">
                        <a:solidFill>
                          <a:srgbClr val="000000"/>
                        </a:solidFill>
                        <a:effectLst/>
                        <a:latin typeface="Times New Roman"/>
                      </a:endParaRPr>
                    </a:p>
                  </a:txBody>
                  <a:tcPr marL="9525" marR="9525" marT="9525" marB="0" anchor="ctr"/>
                </a:tc>
              </a:tr>
              <a:tr h="318195">
                <a:tc>
                  <a:txBody>
                    <a:bodyPr/>
                    <a:lstStyle/>
                    <a:p>
                      <a:pPr algn="l" fontAlgn="ctr"/>
                      <a:r>
                        <a:rPr lang="tr-TR" sz="1200" u="none" strike="noStrike">
                          <a:effectLst/>
                        </a:rPr>
                        <a:t>Sakarya</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a:effectLst/>
                        </a:rPr>
                        <a:t>Mühendislik</a:t>
                      </a:r>
                      <a:endParaRPr lang="tr-TR" sz="1200" b="0" i="0" u="none" strike="noStrike">
                        <a:solidFill>
                          <a:srgbClr val="000000"/>
                        </a:solidFill>
                        <a:effectLst/>
                        <a:latin typeface="Times New Roman"/>
                      </a:endParaRPr>
                    </a:p>
                  </a:txBody>
                  <a:tcPr marL="9525" marR="9525" marT="9525" marB="0" anchor="ctr"/>
                </a:tc>
                <a:tc>
                  <a:txBody>
                    <a:bodyPr/>
                    <a:lstStyle/>
                    <a:p>
                      <a:pPr algn="l" fontAlgn="ctr"/>
                      <a:r>
                        <a:rPr lang="tr-TR" sz="1200" u="none" strike="noStrike" dirty="0">
                          <a:effectLst/>
                        </a:rPr>
                        <a:t>450</a:t>
                      </a:r>
                      <a:endParaRPr lang="tr-TR" sz="1200" b="0" i="0" u="none" strike="noStrike" dirty="0">
                        <a:solidFill>
                          <a:srgbClr val="000000"/>
                        </a:solidFill>
                        <a:effectLst/>
                        <a:latin typeface="Times New Roman"/>
                      </a:endParaRPr>
                    </a:p>
                  </a:txBody>
                  <a:tcPr marL="9525" marR="9525" marT="9525" marB="0" anchor="ctr"/>
                </a:tc>
              </a:tr>
            </a:tbl>
          </a:graphicData>
        </a:graphic>
      </p:graphicFrame>
      <p:sp>
        <p:nvSpPr>
          <p:cNvPr id="8" name="Metin kutusu 7"/>
          <p:cNvSpPr txBox="1"/>
          <p:nvPr/>
        </p:nvSpPr>
        <p:spPr>
          <a:xfrm>
            <a:off x="816864" y="5080656"/>
            <a:ext cx="7056784" cy="1200329"/>
          </a:xfrm>
          <a:prstGeom prst="rect">
            <a:avLst/>
          </a:prstGeom>
          <a:noFill/>
        </p:spPr>
        <p:txBody>
          <a:bodyPr wrap="square" rtlCol="0">
            <a:spAutoFit/>
          </a:bodyPr>
          <a:lstStyle/>
          <a:p>
            <a:pPr marL="285750" indent="-285750" algn="just">
              <a:buFont typeface="Arial" pitchFamily="34" charset="0"/>
              <a:buChar char="•"/>
            </a:pPr>
            <a:r>
              <a:rPr lang="tr-TR" sz="2400" dirty="0" smtClean="0">
                <a:latin typeface="Times New Roman" pitchFamily="18" charset="0"/>
                <a:cs typeface="Times New Roman" pitchFamily="18" charset="0"/>
              </a:rPr>
              <a:t>Yukarıda verilen tablo için her fakültenin ve her üniversitenin ayrı olarak mezun sayılarını hesaplatınız</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1802811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C:\Users\43123291498\YandexDisk\Ekran görüntüleri\2022-04-04_09-25-34.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036496" cy="6858000"/>
          </a:xfrm>
          <a:prstGeom prst="rect">
            <a:avLst/>
          </a:prstGeom>
          <a:noFill/>
          <a:ln>
            <a:noFill/>
          </a:ln>
        </p:spPr>
      </p:pic>
    </p:spTree>
    <p:extLst>
      <p:ext uri="{BB962C8B-B14F-4D97-AF65-F5344CB8AC3E}">
        <p14:creationId xmlns:p14="http://schemas.microsoft.com/office/powerpoint/2010/main" val="586037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712296"/>
          </a:xfrm>
        </p:spPr>
        <p:txBody>
          <a:bodyPr/>
          <a:lstStyle/>
          <a:p>
            <a:pPr marL="0" indent="0" algn="just">
              <a:buNone/>
            </a:pPr>
            <a:r>
              <a:rPr lang="tr-TR" b="1" dirty="0" smtClean="0">
                <a:latin typeface="Times New Roman" pitchFamily="18" charset="0"/>
                <a:cs typeface="Times New Roman" pitchFamily="18" charset="0"/>
              </a:rPr>
              <a:t>Not: </a:t>
            </a:r>
            <a:r>
              <a:rPr lang="tr-TR" dirty="0" smtClean="0">
                <a:latin typeface="Times New Roman" pitchFamily="18" charset="0"/>
                <a:cs typeface="Times New Roman" pitchFamily="18" charset="0"/>
              </a:rPr>
              <a:t>Veri </a:t>
            </a:r>
            <a:r>
              <a:rPr lang="tr-TR" dirty="0" smtClean="0">
                <a:latin typeface="Times New Roman" pitchFamily="18" charset="0"/>
                <a:cs typeface="Times New Roman" pitchFamily="18" charset="0"/>
                <a:sym typeface="Wingdings" pitchFamily="2" charset="2"/>
              </a:rPr>
              <a:t> Sırala ve Filtre Uygula  Sırala bölümünde verilerin istenen bir sütunda alfabetik veya tersi bir sırada sıralanması sağlanabilir. Bu örnekte de üniversite adına göre verilerin alfabetik olarak sıralanmasını sağlayarak pratik yapabilirsiniz.</a:t>
            </a:r>
          </a:p>
          <a:p>
            <a:pPr marL="0" indent="0" algn="just">
              <a:buNone/>
            </a:pPr>
            <a:endParaRPr lang="tr-TR" dirty="0">
              <a:latin typeface="Times New Roman" pitchFamily="18" charset="0"/>
              <a:cs typeface="Times New Roman" pitchFamily="18" charset="0"/>
              <a:sym typeface="Wingdings" pitchFamily="2" charset="2"/>
            </a:endParaRPr>
          </a:p>
          <a:p>
            <a:pPr marL="0" lvl="0" indent="0" algn="just">
              <a:buNone/>
            </a:pPr>
            <a:r>
              <a:rPr lang="tr-TR" b="1" dirty="0" smtClean="0">
                <a:latin typeface="Times New Roman" pitchFamily="18" charset="0"/>
                <a:cs typeface="Times New Roman" pitchFamily="18" charset="0"/>
                <a:sym typeface="Wingdings" pitchFamily="2" charset="2"/>
              </a:rPr>
              <a:t>Not2: </a:t>
            </a:r>
            <a:r>
              <a:rPr lang="tr-TR" dirty="0">
                <a:latin typeface="Times New Roman" pitchFamily="18" charset="0"/>
                <a:cs typeface="Times New Roman" pitchFamily="18" charset="0"/>
              </a:rPr>
              <a:t>Yapılan işlem sonrası </a:t>
            </a:r>
            <a:r>
              <a:rPr lang="tr-TR" dirty="0" err="1">
                <a:latin typeface="Times New Roman" pitchFamily="18" charset="0"/>
                <a:cs typeface="Times New Roman" pitchFamily="18" charset="0"/>
              </a:rPr>
              <a:t>excel</a:t>
            </a:r>
            <a:r>
              <a:rPr lang="tr-TR" dirty="0">
                <a:latin typeface="Times New Roman" pitchFamily="18" charset="0"/>
                <a:cs typeface="Times New Roman" pitchFamily="18" charset="0"/>
              </a:rPr>
              <a:t> ‘de solda + ve – butonları belirir. Bu butonlar ile de tablonun büyütülüp, küçültülmesi </a:t>
            </a:r>
            <a:r>
              <a:rPr lang="tr-TR" dirty="0" smtClean="0">
                <a:latin typeface="Times New Roman" pitchFamily="18" charset="0"/>
                <a:cs typeface="Times New Roman" pitchFamily="18" charset="0"/>
              </a:rPr>
              <a:t>sağlanabilir. Bu </a:t>
            </a:r>
            <a:r>
              <a:rPr lang="tr-TR" dirty="0">
                <a:latin typeface="Times New Roman" pitchFamily="18" charset="0"/>
                <a:cs typeface="Times New Roman" pitchFamily="18" charset="0"/>
              </a:rPr>
              <a:t>işlev örneğin personel maaşlarının toplamını hesaplatmada idealdir.</a:t>
            </a:r>
          </a:p>
          <a:p>
            <a:pPr marL="0" indent="0">
              <a:buNone/>
            </a:pPr>
            <a:endParaRPr lang="tr-TR" dirty="0"/>
          </a:p>
        </p:txBody>
      </p:sp>
    </p:spTree>
    <p:extLst>
      <p:ext uri="{BB962C8B-B14F-4D97-AF65-F5344CB8AC3E}">
        <p14:creationId xmlns:p14="http://schemas.microsoft.com/office/powerpoint/2010/main" val="3719575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Özet tablo (</a:t>
            </a:r>
            <a:r>
              <a:rPr lang="tr-TR" dirty="0" err="1" smtClean="0">
                <a:latin typeface="Times New Roman" pitchFamily="18" charset="0"/>
                <a:cs typeface="Times New Roman" pitchFamily="18" charset="0"/>
              </a:rPr>
              <a:t>Pivottable</a:t>
            </a:r>
            <a:r>
              <a:rPr lang="tr-TR" dirty="0" smtClean="0">
                <a:latin typeface="Times New Roman" pitchFamily="18" charset="0"/>
                <a:cs typeface="Times New Roman" pitchFamily="18" charset="0"/>
              </a:rPr>
              <a:t>)</a:t>
            </a:r>
            <a:endParaRPr lang="tr-TR" dirty="0"/>
          </a:p>
        </p:txBody>
      </p:sp>
      <p:sp>
        <p:nvSpPr>
          <p:cNvPr id="3" name="İçerik Yer Tutucusu 2"/>
          <p:cNvSpPr>
            <a:spLocks noGrp="1"/>
          </p:cNvSpPr>
          <p:nvPr>
            <p:ph idx="1"/>
          </p:nvPr>
        </p:nvSpPr>
        <p:spPr/>
        <p:txBody>
          <a:bodyPr/>
          <a:lstStyle/>
          <a:p>
            <a:pPr lvl="0" algn="just"/>
            <a:r>
              <a:rPr lang="tr-TR" dirty="0">
                <a:latin typeface="Times New Roman" pitchFamily="18" charset="0"/>
                <a:cs typeface="Times New Roman" pitchFamily="18" charset="0"/>
              </a:rPr>
              <a:t>Adından da anlaşılacağı üzere </a:t>
            </a:r>
            <a:r>
              <a:rPr lang="tr-TR" dirty="0" err="1" smtClean="0">
                <a:latin typeface="Times New Roman" pitchFamily="18" charset="0"/>
                <a:cs typeface="Times New Roman" pitchFamily="18" charset="0"/>
              </a:rPr>
              <a:t>pivottable</a:t>
            </a:r>
            <a:r>
              <a:rPr lang="tr-TR" dirty="0" smtClean="0">
                <a:latin typeface="Times New Roman" pitchFamily="18" charset="0"/>
                <a:cs typeface="Times New Roman" pitchFamily="18" charset="0"/>
              </a:rPr>
              <a:t>, tablo </a:t>
            </a:r>
            <a:r>
              <a:rPr lang="tr-TR" dirty="0">
                <a:latin typeface="Times New Roman" pitchFamily="18" charset="0"/>
                <a:cs typeface="Times New Roman" pitchFamily="18" charset="0"/>
              </a:rPr>
              <a:t>özeti çıkarmada kullanılır</a:t>
            </a:r>
            <a:r>
              <a:rPr lang="tr-TR" dirty="0" smtClean="0">
                <a:latin typeface="Times New Roman" pitchFamily="18" charset="0"/>
                <a:cs typeface="Times New Roman" pitchFamily="18" charset="0"/>
              </a:rPr>
              <a:t>.</a:t>
            </a:r>
          </a:p>
          <a:p>
            <a:pPr lvl="0" algn="just"/>
            <a:endParaRPr lang="tr-TR" dirty="0">
              <a:latin typeface="Times New Roman" pitchFamily="18" charset="0"/>
              <a:cs typeface="Times New Roman" pitchFamily="18" charset="0"/>
            </a:endParaRPr>
          </a:p>
          <a:p>
            <a:pPr lvl="0" algn="just"/>
            <a:r>
              <a:rPr lang="tr-TR" dirty="0">
                <a:latin typeface="Times New Roman" pitchFamily="18" charset="0"/>
                <a:cs typeface="Times New Roman" pitchFamily="18" charset="0"/>
              </a:rPr>
              <a:t>Binlerce verinin olduğu bir tabloda analiz yapma noktasında kullanışlı olabilir</a:t>
            </a:r>
            <a:r>
              <a:rPr lang="tr-TR" dirty="0" smtClean="0">
                <a:latin typeface="Times New Roman" pitchFamily="18" charset="0"/>
                <a:cs typeface="Times New Roman" pitchFamily="18" charset="0"/>
              </a:rPr>
              <a:t>.</a:t>
            </a:r>
          </a:p>
          <a:p>
            <a:pPr lvl="0" algn="just"/>
            <a:endParaRPr lang="tr-TR" dirty="0">
              <a:latin typeface="Times New Roman" pitchFamily="18" charset="0"/>
              <a:cs typeface="Times New Roman" pitchFamily="18" charset="0"/>
            </a:endParaRPr>
          </a:p>
          <a:p>
            <a:pPr lvl="0" algn="just"/>
            <a:r>
              <a:rPr lang="tr-TR" dirty="0" err="1">
                <a:latin typeface="Times New Roman" pitchFamily="18" charset="0"/>
                <a:cs typeface="Times New Roman" pitchFamily="18" charset="0"/>
              </a:rPr>
              <a:t>Pivottable</a:t>
            </a:r>
            <a:r>
              <a:rPr lang="tr-TR" dirty="0">
                <a:latin typeface="Times New Roman" pitchFamily="18" charset="0"/>
                <a:cs typeface="Times New Roman" pitchFamily="18" charset="0"/>
              </a:rPr>
              <a:t> ile yapılan işlemler filtreleme ile de yapılabilir. Ancak bu zaman alacaktır. Bu anlamda </a:t>
            </a:r>
            <a:r>
              <a:rPr lang="tr-TR" dirty="0" err="1">
                <a:latin typeface="Times New Roman" pitchFamily="18" charset="0"/>
                <a:cs typeface="Times New Roman" pitchFamily="18" charset="0"/>
              </a:rPr>
              <a:t>pivottable</a:t>
            </a:r>
            <a:r>
              <a:rPr lang="tr-TR" dirty="0">
                <a:latin typeface="Times New Roman" pitchFamily="18" charset="0"/>
                <a:cs typeface="Times New Roman" pitchFamily="18" charset="0"/>
              </a:rPr>
              <a:t> kullanmak pratiklik sağlar.</a:t>
            </a:r>
          </a:p>
          <a:p>
            <a:endParaRPr lang="tr-TR" dirty="0"/>
          </a:p>
        </p:txBody>
      </p:sp>
    </p:spTree>
    <p:extLst>
      <p:ext uri="{BB962C8B-B14F-4D97-AF65-F5344CB8AC3E}">
        <p14:creationId xmlns:p14="http://schemas.microsoft.com/office/powerpoint/2010/main" val="30713687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algn="just"/>
            <a:r>
              <a:rPr lang="tr-TR" dirty="0" err="1" smtClean="0">
                <a:latin typeface="Times New Roman" pitchFamily="18" charset="0"/>
                <a:cs typeface="Times New Roman" pitchFamily="18" charset="0"/>
              </a:rPr>
              <a:t>Pivottable</a:t>
            </a:r>
            <a:r>
              <a:rPr lang="tr-TR" dirty="0" smtClean="0">
                <a:latin typeface="Times New Roman" pitchFamily="18" charset="0"/>
                <a:cs typeface="Times New Roman" pitchFamily="18" charset="0"/>
              </a:rPr>
              <a:t> kullanımı aşağıdaki gibidir:</a:t>
            </a:r>
          </a:p>
          <a:p>
            <a:pPr marL="0" indent="0" algn="just">
              <a:buNone/>
            </a:pPr>
            <a:endParaRPr lang="tr-TR" dirty="0" smtClean="0">
              <a:latin typeface="Times New Roman" pitchFamily="18" charset="0"/>
              <a:cs typeface="Times New Roman" pitchFamily="18" charset="0"/>
            </a:endParaRPr>
          </a:p>
          <a:p>
            <a:pPr marL="0" lvl="0" indent="0" algn="just">
              <a:buNone/>
            </a:pPr>
            <a:r>
              <a:rPr lang="tr-TR" b="1" dirty="0" smtClean="0">
                <a:latin typeface="Times New Roman" pitchFamily="18" charset="0"/>
                <a:cs typeface="Times New Roman" pitchFamily="18" charset="0"/>
              </a:rPr>
              <a:t>1-</a:t>
            </a:r>
            <a:r>
              <a:rPr lang="tr-TR" dirty="0" smtClean="0">
                <a:latin typeface="Times New Roman" pitchFamily="18" charset="0"/>
                <a:cs typeface="Times New Roman" pitchFamily="18" charset="0"/>
              </a:rPr>
              <a:t> Tablo </a:t>
            </a:r>
            <a:r>
              <a:rPr lang="tr-TR" dirty="0">
                <a:latin typeface="Times New Roman" pitchFamily="18" charset="0"/>
                <a:cs typeface="Times New Roman" pitchFamily="18" charset="0"/>
              </a:rPr>
              <a:t>fare ile seçilir</a:t>
            </a:r>
            <a:r>
              <a:rPr lang="tr-TR" dirty="0" smtClean="0">
                <a:latin typeface="Times New Roman" pitchFamily="18" charset="0"/>
                <a:cs typeface="Times New Roman" pitchFamily="18" charset="0"/>
              </a:rPr>
              <a:t>.</a:t>
            </a:r>
          </a:p>
          <a:p>
            <a:pPr marL="0" lvl="0" indent="0" algn="just">
              <a:buNone/>
            </a:pPr>
            <a:endParaRPr lang="tr-TR" dirty="0">
              <a:latin typeface="Times New Roman" pitchFamily="18" charset="0"/>
              <a:cs typeface="Times New Roman" pitchFamily="18" charset="0"/>
            </a:endParaRPr>
          </a:p>
          <a:p>
            <a:pPr marL="0" lvl="0" indent="0" algn="just">
              <a:buNone/>
            </a:pPr>
            <a:r>
              <a:rPr lang="tr-TR" b="1" dirty="0" smtClean="0">
                <a:latin typeface="Times New Roman" pitchFamily="18" charset="0"/>
                <a:cs typeface="Times New Roman" pitchFamily="18" charset="0"/>
              </a:rPr>
              <a:t>2- </a:t>
            </a:r>
            <a:r>
              <a:rPr lang="tr-TR" dirty="0" smtClean="0">
                <a:latin typeface="Times New Roman" pitchFamily="18" charset="0"/>
                <a:cs typeface="Times New Roman" pitchFamily="18" charset="0"/>
              </a:rPr>
              <a:t>Ekle </a:t>
            </a:r>
            <a:r>
              <a:rPr lang="tr-TR" dirty="0" smtClean="0">
                <a:latin typeface="Times New Roman" pitchFamily="18" charset="0"/>
                <a:cs typeface="Times New Roman" pitchFamily="18" charset="0"/>
                <a:sym typeface="Wingdings"/>
              </a:rPr>
              <a:t> </a:t>
            </a:r>
            <a:r>
              <a:rPr lang="tr-TR" dirty="0" err="1" smtClean="0">
                <a:latin typeface="Times New Roman" pitchFamily="18" charset="0"/>
                <a:cs typeface="Times New Roman" pitchFamily="18" charset="0"/>
              </a:rPr>
              <a:t>PivotTable</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seçilir. Yeni pencere açılır</a:t>
            </a:r>
            <a:r>
              <a:rPr lang="tr-TR" dirty="0" smtClean="0">
                <a:latin typeface="Times New Roman" pitchFamily="18" charset="0"/>
                <a:cs typeface="Times New Roman" pitchFamily="18" charset="0"/>
              </a:rPr>
              <a:t>.</a:t>
            </a:r>
          </a:p>
          <a:p>
            <a:pPr marL="0" lvl="0" indent="0" algn="just">
              <a:buNone/>
            </a:pP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4760717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pPr marL="0" lvl="0" indent="0">
              <a:buNone/>
            </a:pPr>
            <a:r>
              <a:rPr lang="tr-TR" b="1" dirty="0">
                <a:latin typeface="Times New Roman" pitchFamily="18" charset="0"/>
                <a:cs typeface="Times New Roman" pitchFamily="18" charset="0"/>
              </a:rPr>
              <a:t>3-</a:t>
            </a:r>
            <a:r>
              <a:rPr lang="tr-TR" dirty="0">
                <a:latin typeface="Times New Roman" pitchFamily="18" charset="0"/>
                <a:cs typeface="Times New Roman" pitchFamily="18" charset="0"/>
              </a:rPr>
              <a:t>  Açılan pencereden yeni çalışma sayfası seçilerek veya var olan çalışma sayfasında bir konum belirtilerek seçim yapılır. Yeni çalışma sayfası seçilirse tablo yeni bir sayfaya eklenir. </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Tamam seçimi ile işlem tamamlanır.</a:t>
            </a:r>
          </a:p>
          <a:p>
            <a:pPr marL="0" indent="0">
              <a:buNone/>
            </a:pPr>
            <a:endParaRPr lang="tr-TR" dirty="0"/>
          </a:p>
        </p:txBody>
      </p:sp>
      <p:pic>
        <p:nvPicPr>
          <p:cNvPr id="5" name="Resim 4" descr="C:\Users\43123291498\YandexDisk\Ekran görüntüleri\2022-04-04_09-56-47.png"/>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204274"/>
            <a:ext cx="5400600" cy="4392487"/>
          </a:xfrm>
          <a:prstGeom prst="rect">
            <a:avLst/>
          </a:prstGeom>
          <a:noFill/>
          <a:ln>
            <a:noFill/>
          </a:ln>
        </p:spPr>
      </p:pic>
    </p:spTree>
    <p:extLst>
      <p:ext uri="{BB962C8B-B14F-4D97-AF65-F5344CB8AC3E}">
        <p14:creationId xmlns:p14="http://schemas.microsoft.com/office/powerpoint/2010/main" val="6015394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marL="0" lvl="0" indent="0" algn="just">
              <a:buNone/>
            </a:pPr>
            <a:r>
              <a:rPr lang="tr-TR" b="1" dirty="0" smtClean="0">
                <a:latin typeface="Times New Roman" pitchFamily="18" charset="0"/>
                <a:cs typeface="Times New Roman" pitchFamily="18" charset="0"/>
              </a:rPr>
              <a:t>4- </a:t>
            </a:r>
            <a:r>
              <a:rPr lang="tr-TR" dirty="0" err="1" smtClean="0">
                <a:latin typeface="Times New Roman" pitchFamily="18" charset="0"/>
                <a:cs typeface="Times New Roman" pitchFamily="18" charset="0"/>
              </a:rPr>
              <a:t>Pivottable</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eklemesinin ardında tabloda bir alana tıklanır. </a:t>
            </a:r>
            <a:r>
              <a:rPr lang="tr-TR" dirty="0">
                <a:latin typeface="Times New Roman" pitchFamily="18" charset="0"/>
                <a:cs typeface="Times New Roman" pitchFamily="18" charset="0"/>
                <a:sym typeface="Wingdings"/>
              </a:rPr>
              <a:t></a:t>
            </a:r>
            <a:r>
              <a:rPr lang="tr-TR" dirty="0">
                <a:latin typeface="Times New Roman" pitchFamily="18" charset="0"/>
                <a:cs typeface="Times New Roman" pitchFamily="18" charset="0"/>
              </a:rPr>
              <a:t> Excel’in sağında </a:t>
            </a:r>
            <a:r>
              <a:rPr lang="tr-TR" dirty="0" err="1">
                <a:latin typeface="Times New Roman" pitchFamily="18" charset="0"/>
                <a:cs typeface="Times New Roman" pitchFamily="18" charset="0"/>
              </a:rPr>
              <a:t>PivotTable</a:t>
            </a:r>
            <a:r>
              <a:rPr lang="tr-TR" dirty="0">
                <a:latin typeface="Times New Roman" pitchFamily="18" charset="0"/>
                <a:cs typeface="Times New Roman" pitchFamily="18" charset="0"/>
              </a:rPr>
              <a:t> Alan Listesi açılır. Bu listeden tabloda olması istenen sütunlar seçilebilir</a:t>
            </a:r>
            <a:r>
              <a:rPr lang="tr-TR" dirty="0" smtClean="0">
                <a:latin typeface="Times New Roman" pitchFamily="18" charset="0"/>
                <a:cs typeface="Times New Roman" pitchFamily="18" charset="0"/>
              </a:rPr>
              <a:t>.</a:t>
            </a:r>
          </a:p>
          <a:p>
            <a:pPr marL="0" lvl="0" indent="0" algn="just">
              <a:buNone/>
            </a:pPr>
            <a:endParaRPr lang="tr-TR" dirty="0">
              <a:latin typeface="Times New Roman" pitchFamily="18" charset="0"/>
              <a:cs typeface="Times New Roman" pitchFamily="18" charset="0"/>
            </a:endParaRPr>
          </a:p>
          <a:p>
            <a:pPr marL="0" lvl="0" indent="0" algn="just">
              <a:buNone/>
            </a:pPr>
            <a:r>
              <a:rPr lang="tr-TR" b="1" dirty="0" smtClean="0">
                <a:latin typeface="Times New Roman" pitchFamily="18" charset="0"/>
                <a:cs typeface="Times New Roman" pitchFamily="18" charset="0"/>
              </a:rPr>
              <a:t>5- </a:t>
            </a:r>
            <a:r>
              <a:rPr lang="tr-TR" dirty="0" err="1" smtClean="0">
                <a:latin typeface="Times New Roman" pitchFamily="18" charset="0"/>
                <a:cs typeface="Times New Roman" pitchFamily="18" charset="0"/>
              </a:rPr>
              <a:t>Pivottable</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alan listesinin hemen altından satır, sütun etiketleri ve değerler ayarlanabilir.</a:t>
            </a:r>
          </a:p>
          <a:p>
            <a:endParaRPr lang="tr-TR" dirty="0"/>
          </a:p>
        </p:txBody>
      </p:sp>
    </p:spTree>
    <p:extLst>
      <p:ext uri="{BB962C8B-B14F-4D97-AF65-F5344CB8AC3E}">
        <p14:creationId xmlns:p14="http://schemas.microsoft.com/office/powerpoint/2010/main" val="1789058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Özet tablo </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Pivottable</a:t>
            </a:r>
            <a:r>
              <a:rPr lang="tr-TR" dirty="0" smtClean="0">
                <a:latin typeface="Times New Roman" pitchFamily="18" charset="0"/>
                <a:cs typeface="Times New Roman" pitchFamily="18" charset="0"/>
              </a:rPr>
              <a:t>)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66851188"/>
              </p:ext>
            </p:extLst>
          </p:nvPr>
        </p:nvGraphicFramePr>
        <p:xfrm>
          <a:off x="899592" y="1484784"/>
          <a:ext cx="3888432" cy="2880321"/>
        </p:xfrm>
        <a:graphic>
          <a:graphicData uri="http://schemas.openxmlformats.org/drawingml/2006/table">
            <a:tbl>
              <a:tblPr firstRow="1">
                <a:tableStyleId>{5C22544A-7EE6-4342-B048-85BDC9FD1C3A}</a:tableStyleId>
              </a:tblPr>
              <a:tblGrid>
                <a:gridCol w="1174236"/>
                <a:gridCol w="1673285"/>
                <a:gridCol w="1040911"/>
              </a:tblGrid>
              <a:tr h="406611">
                <a:tc>
                  <a:txBody>
                    <a:bodyPr/>
                    <a:lstStyle/>
                    <a:p>
                      <a:pPr>
                        <a:lnSpc>
                          <a:spcPct val="115000"/>
                        </a:lnSpc>
                        <a:spcAft>
                          <a:spcPts val="0"/>
                        </a:spcAft>
                      </a:pPr>
                      <a:r>
                        <a:rPr lang="tr-TR" sz="1100" dirty="0">
                          <a:effectLst/>
                        </a:rPr>
                        <a:t>Firma Adı</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Alacak Miktarı</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Tahsilat Ayı</a:t>
                      </a:r>
                      <a:endParaRPr lang="tr-TR" sz="1100">
                        <a:effectLst/>
                        <a:latin typeface="Calibri"/>
                        <a:ea typeface="Calibri"/>
                        <a:cs typeface="Times New Roman"/>
                      </a:endParaRPr>
                    </a:p>
                  </a:txBody>
                  <a:tcPr marL="44450" marR="44450" marT="0" marB="0" anchor="b"/>
                </a:tc>
              </a:tr>
              <a:tr h="207561">
                <a:tc>
                  <a:txBody>
                    <a:bodyPr/>
                    <a:lstStyle/>
                    <a:p>
                      <a:pPr>
                        <a:lnSpc>
                          <a:spcPct val="115000"/>
                        </a:lnSpc>
                        <a:spcAft>
                          <a:spcPts val="0"/>
                        </a:spcAft>
                      </a:pPr>
                      <a:r>
                        <a:rPr lang="tr-TR" sz="1100" dirty="0">
                          <a:effectLst/>
                        </a:rPr>
                        <a:t>A </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1.200</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Ocak</a:t>
                      </a:r>
                      <a:endParaRPr lang="tr-TR" sz="1100">
                        <a:effectLst/>
                        <a:latin typeface="Calibri"/>
                        <a:ea typeface="Calibri"/>
                        <a:cs typeface="Times New Roman"/>
                      </a:endParaRPr>
                    </a:p>
                  </a:txBody>
                  <a:tcPr marL="44450" marR="44450" marT="0" marB="0" anchor="b"/>
                </a:tc>
              </a:tr>
              <a:tr h="207561">
                <a:tc>
                  <a:txBody>
                    <a:bodyPr/>
                    <a:lstStyle/>
                    <a:p>
                      <a:pPr>
                        <a:lnSpc>
                          <a:spcPct val="115000"/>
                        </a:lnSpc>
                        <a:spcAft>
                          <a:spcPts val="0"/>
                        </a:spcAft>
                      </a:pPr>
                      <a:r>
                        <a:rPr lang="tr-TR" sz="1100">
                          <a:effectLst/>
                        </a:rPr>
                        <a:t>B</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1.500</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Şubat</a:t>
                      </a:r>
                      <a:endParaRPr lang="tr-TR" sz="1100">
                        <a:effectLst/>
                        <a:latin typeface="Calibri"/>
                        <a:ea typeface="Calibri"/>
                        <a:cs typeface="Times New Roman"/>
                      </a:endParaRPr>
                    </a:p>
                  </a:txBody>
                  <a:tcPr marL="44450" marR="44450" marT="0" marB="0" anchor="b"/>
                </a:tc>
              </a:tr>
              <a:tr h="207561">
                <a:tc>
                  <a:txBody>
                    <a:bodyPr/>
                    <a:lstStyle/>
                    <a:p>
                      <a:pPr>
                        <a:lnSpc>
                          <a:spcPct val="115000"/>
                        </a:lnSpc>
                        <a:spcAft>
                          <a:spcPts val="0"/>
                        </a:spcAft>
                      </a:pPr>
                      <a:r>
                        <a:rPr lang="tr-TR" sz="1100">
                          <a:effectLst/>
                        </a:rPr>
                        <a:t>C</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3.200</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Nisan</a:t>
                      </a:r>
                      <a:endParaRPr lang="tr-TR" sz="1100">
                        <a:effectLst/>
                        <a:latin typeface="Calibri"/>
                        <a:ea typeface="Calibri"/>
                        <a:cs typeface="Times New Roman"/>
                      </a:endParaRPr>
                    </a:p>
                  </a:txBody>
                  <a:tcPr marL="44450" marR="44450" marT="0" marB="0" anchor="b"/>
                </a:tc>
              </a:tr>
              <a:tr h="207561">
                <a:tc>
                  <a:txBody>
                    <a:bodyPr/>
                    <a:lstStyle/>
                    <a:p>
                      <a:pPr>
                        <a:lnSpc>
                          <a:spcPct val="115000"/>
                        </a:lnSpc>
                        <a:spcAft>
                          <a:spcPts val="0"/>
                        </a:spcAft>
                      </a:pPr>
                      <a:r>
                        <a:rPr lang="tr-TR" sz="1100">
                          <a:effectLst/>
                        </a:rPr>
                        <a:t>D</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2.300</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Mayıs</a:t>
                      </a:r>
                      <a:endParaRPr lang="tr-TR" sz="1100">
                        <a:effectLst/>
                        <a:latin typeface="Calibri"/>
                        <a:ea typeface="Calibri"/>
                        <a:cs typeface="Times New Roman"/>
                      </a:endParaRPr>
                    </a:p>
                  </a:txBody>
                  <a:tcPr marL="44450" marR="44450" marT="0" marB="0" anchor="b"/>
                </a:tc>
              </a:tr>
              <a:tr h="406611">
                <a:tc>
                  <a:txBody>
                    <a:bodyPr/>
                    <a:lstStyle/>
                    <a:p>
                      <a:pPr>
                        <a:lnSpc>
                          <a:spcPct val="115000"/>
                        </a:lnSpc>
                        <a:spcAft>
                          <a:spcPts val="0"/>
                        </a:spcAft>
                      </a:pPr>
                      <a:r>
                        <a:rPr lang="tr-TR" sz="1100">
                          <a:effectLst/>
                        </a:rPr>
                        <a:t>E</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4.300</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Haziran</a:t>
                      </a:r>
                      <a:endParaRPr lang="tr-TR" sz="1100">
                        <a:effectLst/>
                        <a:latin typeface="Calibri"/>
                        <a:ea typeface="Calibri"/>
                        <a:cs typeface="Times New Roman"/>
                      </a:endParaRPr>
                    </a:p>
                  </a:txBody>
                  <a:tcPr marL="44450" marR="44450" marT="0" marB="0" anchor="b"/>
                </a:tc>
              </a:tr>
              <a:tr h="207561">
                <a:tc>
                  <a:txBody>
                    <a:bodyPr/>
                    <a:lstStyle/>
                    <a:p>
                      <a:pPr>
                        <a:lnSpc>
                          <a:spcPct val="115000"/>
                        </a:lnSpc>
                        <a:spcAft>
                          <a:spcPts val="0"/>
                        </a:spcAft>
                      </a:pPr>
                      <a:r>
                        <a:rPr lang="tr-TR" sz="1100">
                          <a:effectLst/>
                        </a:rPr>
                        <a:t>A </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1.200</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Ocak</a:t>
                      </a:r>
                      <a:endParaRPr lang="tr-TR" sz="1100">
                        <a:effectLst/>
                        <a:latin typeface="Calibri"/>
                        <a:ea typeface="Calibri"/>
                        <a:cs typeface="Times New Roman"/>
                      </a:endParaRPr>
                    </a:p>
                  </a:txBody>
                  <a:tcPr marL="44450" marR="44450" marT="0" marB="0" anchor="b"/>
                </a:tc>
              </a:tr>
              <a:tr h="207561">
                <a:tc>
                  <a:txBody>
                    <a:bodyPr/>
                    <a:lstStyle/>
                    <a:p>
                      <a:pPr>
                        <a:lnSpc>
                          <a:spcPct val="115000"/>
                        </a:lnSpc>
                        <a:spcAft>
                          <a:spcPts val="0"/>
                        </a:spcAft>
                      </a:pPr>
                      <a:r>
                        <a:rPr lang="tr-TR" sz="1100">
                          <a:effectLst/>
                        </a:rPr>
                        <a:t>B</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1.500</a:t>
                      </a:r>
                      <a:endParaRPr lang="tr-TR" sz="1100" dirty="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Şubat</a:t>
                      </a:r>
                      <a:endParaRPr lang="tr-TR" sz="1100" dirty="0">
                        <a:effectLst/>
                        <a:latin typeface="Calibri"/>
                        <a:ea typeface="Calibri"/>
                        <a:cs typeface="Times New Roman"/>
                      </a:endParaRPr>
                    </a:p>
                  </a:txBody>
                  <a:tcPr marL="44450" marR="44450" marT="0" marB="0" anchor="b"/>
                </a:tc>
              </a:tr>
              <a:tr h="207561">
                <a:tc>
                  <a:txBody>
                    <a:bodyPr/>
                    <a:lstStyle/>
                    <a:p>
                      <a:pPr>
                        <a:lnSpc>
                          <a:spcPct val="115000"/>
                        </a:lnSpc>
                        <a:spcAft>
                          <a:spcPts val="0"/>
                        </a:spcAft>
                      </a:pPr>
                      <a:r>
                        <a:rPr lang="tr-TR" sz="1100">
                          <a:effectLst/>
                        </a:rPr>
                        <a:t>C</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3.200</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Nisan</a:t>
                      </a:r>
                      <a:endParaRPr lang="tr-TR" sz="1100" dirty="0">
                        <a:effectLst/>
                        <a:latin typeface="Calibri"/>
                        <a:ea typeface="Calibri"/>
                        <a:cs typeface="Times New Roman"/>
                      </a:endParaRPr>
                    </a:p>
                  </a:txBody>
                  <a:tcPr marL="44450" marR="44450" marT="0" marB="0" anchor="b"/>
                </a:tc>
              </a:tr>
              <a:tr h="207561">
                <a:tc>
                  <a:txBody>
                    <a:bodyPr/>
                    <a:lstStyle/>
                    <a:p>
                      <a:pPr>
                        <a:lnSpc>
                          <a:spcPct val="115000"/>
                        </a:lnSpc>
                        <a:spcAft>
                          <a:spcPts val="0"/>
                        </a:spcAft>
                      </a:pPr>
                      <a:r>
                        <a:rPr lang="tr-TR" sz="1100">
                          <a:effectLst/>
                        </a:rPr>
                        <a:t>D</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2.300</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Mayıs</a:t>
                      </a:r>
                      <a:endParaRPr lang="tr-TR" sz="1100" dirty="0">
                        <a:effectLst/>
                        <a:latin typeface="Calibri"/>
                        <a:ea typeface="Calibri"/>
                        <a:cs typeface="Times New Roman"/>
                      </a:endParaRPr>
                    </a:p>
                  </a:txBody>
                  <a:tcPr marL="44450" marR="44450" marT="0" marB="0" anchor="b"/>
                </a:tc>
              </a:tr>
              <a:tr h="406611">
                <a:tc>
                  <a:txBody>
                    <a:bodyPr/>
                    <a:lstStyle/>
                    <a:p>
                      <a:pPr>
                        <a:lnSpc>
                          <a:spcPct val="115000"/>
                        </a:lnSpc>
                        <a:spcAft>
                          <a:spcPts val="0"/>
                        </a:spcAft>
                      </a:pPr>
                      <a:r>
                        <a:rPr lang="tr-TR" sz="1100">
                          <a:effectLst/>
                        </a:rPr>
                        <a:t>E</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a:effectLst/>
                        </a:rPr>
                        <a:t>4.300</a:t>
                      </a:r>
                      <a:endParaRPr lang="tr-TR" sz="1100">
                        <a:effectLst/>
                        <a:latin typeface="Calibri"/>
                        <a:ea typeface="Calibri"/>
                        <a:cs typeface="Times New Roman"/>
                      </a:endParaRPr>
                    </a:p>
                  </a:txBody>
                  <a:tcPr marL="44450" marR="44450" marT="0" marB="0" anchor="b"/>
                </a:tc>
                <a:tc>
                  <a:txBody>
                    <a:bodyPr/>
                    <a:lstStyle/>
                    <a:p>
                      <a:pPr>
                        <a:lnSpc>
                          <a:spcPct val="115000"/>
                        </a:lnSpc>
                        <a:spcAft>
                          <a:spcPts val="0"/>
                        </a:spcAft>
                      </a:pPr>
                      <a:r>
                        <a:rPr lang="tr-TR" sz="1100" dirty="0">
                          <a:effectLst/>
                        </a:rPr>
                        <a:t>Haziran</a:t>
                      </a:r>
                      <a:endParaRPr lang="tr-TR" sz="1100" dirty="0">
                        <a:effectLst/>
                        <a:latin typeface="Calibri"/>
                        <a:ea typeface="Calibri"/>
                        <a:cs typeface="Times New Roman"/>
                      </a:endParaRPr>
                    </a:p>
                  </a:txBody>
                  <a:tcPr marL="44450" marR="44450" marT="0" marB="0" anchor="b"/>
                </a:tc>
              </a:tr>
            </a:tbl>
          </a:graphicData>
        </a:graphic>
      </p:graphicFrame>
      <p:sp>
        <p:nvSpPr>
          <p:cNvPr id="5" name="Metin kutusu 4"/>
          <p:cNvSpPr txBox="1"/>
          <p:nvPr/>
        </p:nvSpPr>
        <p:spPr>
          <a:xfrm>
            <a:off x="827584" y="4725144"/>
            <a:ext cx="7992888" cy="830997"/>
          </a:xfrm>
          <a:prstGeom prst="rect">
            <a:avLst/>
          </a:prstGeom>
          <a:noFill/>
        </p:spPr>
        <p:txBody>
          <a:bodyPr wrap="square" rtlCol="0">
            <a:spAutoFit/>
          </a:bodyPr>
          <a:lstStyle/>
          <a:p>
            <a:pPr marL="342900" indent="-342900" algn="just">
              <a:buFont typeface="Arial" pitchFamily="34" charset="0"/>
              <a:buChar char="•"/>
            </a:pPr>
            <a:r>
              <a:rPr lang="tr-TR" sz="2400" dirty="0" smtClean="0">
                <a:latin typeface="Times New Roman" pitchFamily="18" charset="0"/>
                <a:cs typeface="Times New Roman" pitchFamily="18" charset="0"/>
              </a:rPr>
              <a:t>Yukarıdaki tabloya özgü bir özet tablo eklemesi gerçekleştiriniz.</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1350289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r>
              <a:rPr lang="tr-TR" dirty="0" smtClean="0"/>
              <a:t>Tabloda verilen sınıflar için sınıf mevcutlarını </a:t>
            </a:r>
            <a:r>
              <a:rPr lang="tr-TR" dirty="0" err="1" smtClean="0"/>
              <a:t>bağ_değ_dolu_say</a:t>
            </a:r>
            <a:r>
              <a:rPr lang="tr-TR" dirty="0" smtClean="0"/>
              <a:t>  formülünü kullanarak hesaplayınız.</a:t>
            </a:r>
          </a:p>
          <a:p>
            <a:r>
              <a:rPr lang="tr-TR" dirty="0" smtClean="0"/>
              <a:t>Bulunması gereken sonuçlar aşağıdaki tablodaki gibidir:</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821987517"/>
              </p:ext>
            </p:extLst>
          </p:nvPr>
        </p:nvGraphicFramePr>
        <p:xfrm>
          <a:off x="3707904" y="2420888"/>
          <a:ext cx="1714500" cy="1034415"/>
        </p:xfrm>
        <a:graphic>
          <a:graphicData uri="http://schemas.openxmlformats.org/drawingml/2006/table">
            <a:tbl>
              <a:tblPr firstRow="1" firstCol="1" bandRow="1">
                <a:tableStyleId>{5940675A-B579-460E-94D1-54222C63F5DA}</a:tableStyleId>
              </a:tblPr>
              <a:tblGrid>
                <a:gridCol w="1104900"/>
                <a:gridCol w="609600"/>
              </a:tblGrid>
              <a:tr h="190500">
                <a:tc>
                  <a:txBody>
                    <a:bodyPr/>
                    <a:lstStyle/>
                    <a:p>
                      <a:pPr algn="l" fontAlgn="b"/>
                      <a:r>
                        <a:rPr lang="tr-TR" sz="1100" u="none" strike="noStrike" dirty="0">
                          <a:effectLst/>
                        </a:rPr>
                        <a:t>4A Sınıf Mevcudu</a:t>
                      </a:r>
                      <a:endParaRPr lang="tr-TR" sz="1100" b="1" i="0" u="none" strike="noStrike" dirty="0">
                        <a:solidFill>
                          <a:srgbClr val="000000"/>
                        </a:solidFill>
                        <a:effectLst/>
                        <a:latin typeface="Calibri"/>
                      </a:endParaRPr>
                    </a:p>
                  </a:txBody>
                  <a:tcPr marL="9525" marR="9525" marT="9525" marB="0" anchor="b"/>
                </a:tc>
                <a:tc>
                  <a:txBody>
                    <a:bodyPr/>
                    <a:lstStyle/>
                    <a:p>
                      <a:pPr algn="r" fontAlgn="b"/>
                      <a:r>
                        <a:rPr lang="tr-TR" sz="1100" u="none" strike="noStrike">
                          <a:effectLst/>
                        </a:rPr>
                        <a:t>10</a:t>
                      </a:r>
                      <a:endParaRPr lang="tr-TR" sz="1100" b="0" i="0" u="none" strike="noStrike">
                        <a:solidFill>
                          <a:srgbClr val="000000"/>
                        </a:solidFill>
                        <a:effectLst/>
                        <a:latin typeface="Calibri"/>
                      </a:endParaRPr>
                    </a:p>
                  </a:txBody>
                  <a:tcPr marL="9525" marR="9525" marT="9525" marB="0" anchor="b"/>
                </a:tc>
              </a:tr>
              <a:tr h="190500">
                <a:tc>
                  <a:txBody>
                    <a:bodyPr/>
                    <a:lstStyle/>
                    <a:p>
                      <a:pPr algn="l" fontAlgn="b"/>
                      <a:r>
                        <a:rPr lang="tr-TR" sz="1100" u="none" strike="noStrike">
                          <a:effectLst/>
                        </a:rPr>
                        <a:t>4B Sınıf Mevcudu</a:t>
                      </a:r>
                      <a:endParaRPr lang="tr-TR" sz="1100" b="1"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12</a:t>
                      </a:r>
                      <a:endParaRPr lang="tr-TR" sz="1100" b="0" i="0" u="none" strike="noStrike">
                        <a:solidFill>
                          <a:srgbClr val="000000"/>
                        </a:solidFill>
                        <a:effectLst/>
                        <a:latin typeface="Calibri"/>
                      </a:endParaRPr>
                    </a:p>
                  </a:txBody>
                  <a:tcPr marL="9525" marR="9525" marT="9525" marB="0" anchor="b"/>
                </a:tc>
              </a:tr>
              <a:tr h="190500">
                <a:tc>
                  <a:txBody>
                    <a:bodyPr/>
                    <a:lstStyle/>
                    <a:p>
                      <a:pPr algn="l" fontAlgn="b"/>
                      <a:r>
                        <a:rPr lang="tr-TR" sz="1100" u="none" strike="noStrike" dirty="0">
                          <a:effectLst/>
                        </a:rPr>
                        <a:t>4C Sınıf Mevcudu</a:t>
                      </a:r>
                      <a:endParaRPr lang="tr-TR" sz="1100" b="1" i="0" u="none" strike="noStrike" dirty="0">
                        <a:solidFill>
                          <a:srgbClr val="000000"/>
                        </a:solidFill>
                        <a:effectLst/>
                        <a:latin typeface="Calibri"/>
                      </a:endParaRPr>
                    </a:p>
                  </a:txBody>
                  <a:tcPr marL="9525" marR="9525" marT="9525" marB="0" anchor="b"/>
                </a:tc>
                <a:tc>
                  <a:txBody>
                    <a:bodyPr/>
                    <a:lstStyle/>
                    <a:p>
                      <a:pPr algn="r" fontAlgn="b"/>
                      <a:r>
                        <a:rPr lang="tr-TR" sz="1100" u="none" strike="noStrike" dirty="0">
                          <a:effectLst/>
                        </a:rPr>
                        <a:t>16</a:t>
                      </a:r>
                      <a:endParaRPr lang="tr-TR"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1268557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pPr lvl="0"/>
            <a:r>
              <a:rPr lang="tr-TR" dirty="0"/>
              <a:t>Tabloya bakıldığında aylar ve aylara karşılık her bir firmanın ödeyeceği tutarlar görülmektedir</a:t>
            </a:r>
            <a:r>
              <a:rPr lang="tr-TR" dirty="0" smtClean="0"/>
              <a:t>.</a:t>
            </a:r>
          </a:p>
          <a:p>
            <a:pPr lvl="0"/>
            <a:endParaRPr lang="tr-TR" dirty="0"/>
          </a:p>
          <a:p>
            <a:pPr lvl="0"/>
            <a:r>
              <a:rPr lang="tr-TR" dirty="0"/>
              <a:t>Bu tabloda satır ve sütun etiketleri bölümünden </a:t>
            </a:r>
            <a:r>
              <a:rPr lang="tr-TR" dirty="0" smtClean="0"/>
              <a:t>istenirse </a:t>
            </a:r>
            <a:r>
              <a:rPr lang="tr-TR" dirty="0"/>
              <a:t>satırlar sütun ve sütunlar da satır olarak ayarlanabilir</a:t>
            </a:r>
            <a:r>
              <a:rPr lang="tr-TR" dirty="0" smtClean="0"/>
              <a:t>.</a:t>
            </a:r>
          </a:p>
          <a:p>
            <a:pPr lvl="0"/>
            <a:endParaRPr lang="tr-TR" dirty="0"/>
          </a:p>
          <a:p>
            <a:pPr lvl="0"/>
            <a:r>
              <a:rPr lang="tr-TR" dirty="0" err="1"/>
              <a:t>Pivottable</a:t>
            </a:r>
            <a:r>
              <a:rPr lang="tr-TR"/>
              <a:t> </a:t>
            </a:r>
            <a:r>
              <a:rPr lang="tr-TR" smtClean="0"/>
              <a:t>çok </a:t>
            </a:r>
            <a:r>
              <a:rPr lang="tr-TR" dirty="0"/>
              <a:t>verili tablolarda analizde büyük kolaylıklar sağlayabilir.</a:t>
            </a:r>
          </a:p>
          <a:p>
            <a:endParaRPr lang="tr-TR" dirty="0"/>
          </a:p>
        </p:txBody>
      </p:sp>
    </p:spTree>
    <p:extLst>
      <p:ext uri="{BB962C8B-B14F-4D97-AF65-F5344CB8AC3E}">
        <p14:creationId xmlns:p14="http://schemas.microsoft.com/office/powerpoint/2010/main" val="75955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marL="0" indent="0" algn="just">
              <a:buNone/>
            </a:pPr>
            <a:r>
              <a:rPr lang="tr-TR" b="1" dirty="0" smtClean="0">
                <a:latin typeface="Times New Roman" pitchFamily="18" charset="0"/>
                <a:cs typeface="Times New Roman" pitchFamily="18" charset="0"/>
              </a:rPr>
              <a:t>Not: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Bağ_değ_dolu_say</a:t>
            </a:r>
            <a:r>
              <a:rPr lang="tr-TR" dirty="0" smtClean="0">
                <a:latin typeface="Times New Roman" pitchFamily="18" charset="0"/>
                <a:cs typeface="Times New Roman" pitchFamily="18" charset="0"/>
              </a:rPr>
              <a:t> formülü farklı sayfadaki veriler için de uygulanabilir. Uygulamada formül çağrıldıktan sonra aralık kısmı seçilirken istenen bir sayfaya gidilerek aralık fare ile taranarak seçilebilir. Formülün farklı bir sayfadan aralık alması durumunda yapısı aşağıdaki şekilde olacaktır:</a:t>
            </a:r>
          </a:p>
          <a:p>
            <a:pPr marL="0" indent="0" algn="just">
              <a:buNone/>
            </a:pPr>
            <a:endParaRPr lang="tr-TR" b="1" dirty="0">
              <a:latin typeface="Times New Roman" pitchFamily="18" charset="0"/>
              <a:cs typeface="Times New Roman" pitchFamily="18" charset="0"/>
            </a:endParaRPr>
          </a:p>
          <a:p>
            <a:pPr marL="0" indent="0" algn="ctr">
              <a:buNone/>
            </a:pPr>
            <a:r>
              <a:rPr lang="tr-TR" sz="2000" b="1" dirty="0">
                <a:latin typeface="Times New Roman" pitchFamily="18" charset="0"/>
                <a:cs typeface="Times New Roman" pitchFamily="18" charset="0"/>
              </a:rPr>
              <a:t>BAĞ_DEĞ_DOLU_SAY(SAYFAADI!SÜTUNADI:SÜTUNADI)</a:t>
            </a:r>
          </a:p>
          <a:p>
            <a:pPr marL="0" indent="0" algn="just">
              <a:buNone/>
            </a:pPr>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2394127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Times New Roman" pitchFamily="18" charset="0"/>
                <a:cs typeface="Times New Roman" pitchFamily="18" charset="0"/>
              </a:rPr>
              <a:t>Dolu Olan Hücreleri Sayma </a:t>
            </a:r>
            <a:r>
              <a:rPr lang="tr-TR" b="1" dirty="0" smtClean="0">
                <a:latin typeface="Times New Roman" pitchFamily="18" charset="0"/>
                <a:cs typeface="Times New Roman" pitchFamily="18" charset="0"/>
              </a:rPr>
              <a:t>Örnek 2</a:t>
            </a:r>
            <a:endParaRPr lang="tr-TR" dirty="0"/>
          </a:p>
        </p:txBody>
      </p:sp>
      <p:sp>
        <p:nvSpPr>
          <p:cNvPr id="3" name="İçerik Yer Tutucusu 2"/>
          <p:cNvSpPr>
            <a:spLocks noGrp="1"/>
          </p:cNvSpPr>
          <p:nvPr>
            <p:ph idx="1"/>
          </p:nvPr>
        </p:nvSpPr>
        <p:spPr/>
        <p:txBody>
          <a:bodyPr/>
          <a:lstStyle/>
          <a:p>
            <a:r>
              <a:rPr lang="tr-TR" dirty="0" smtClean="0">
                <a:latin typeface="Times New Roman" pitchFamily="18" charset="0"/>
                <a:cs typeface="Times New Roman" pitchFamily="18" charset="0"/>
              </a:rPr>
              <a:t>Excel’de 4 adet farklı sayfa açınız. Sayfalara 1-Bilgi, 2-Kadrolu, 3-Sözleşmeli ve 4-Ücretli  şeklinde isim veriniz.</a:t>
            </a:r>
          </a:p>
          <a:p>
            <a:pPr marL="0" indent="0">
              <a:buNone/>
            </a:pPr>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Sayfalara aşağıda belirtilen şekilde veri girişi yapınız.</a:t>
            </a:r>
          </a:p>
          <a:p>
            <a:endParaRPr lang="tr-TR" dirty="0">
              <a:latin typeface="Times New Roman" pitchFamily="18" charset="0"/>
              <a:cs typeface="Times New Roman" pitchFamily="18" charset="0"/>
            </a:endParaRPr>
          </a:p>
          <a:p>
            <a:r>
              <a:rPr lang="tr-TR" dirty="0">
                <a:latin typeface="Times New Roman" pitchFamily="18" charset="0"/>
                <a:cs typeface="Times New Roman" pitchFamily="18" charset="0"/>
              </a:rPr>
              <a:t>1-Bilgi</a:t>
            </a:r>
          </a:p>
          <a:p>
            <a:endParaRPr lang="tr-TR" dirty="0">
              <a:latin typeface="Times New Roman" pitchFamily="18" charset="0"/>
              <a:cs typeface="Times New Roman" pitchFamily="18" charset="0"/>
            </a:endParaRPr>
          </a:p>
        </p:txBody>
      </p:sp>
      <p:graphicFrame>
        <p:nvGraphicFramePr>
          <p:cNvPr id="6" name="Tablo 5"/>
          <p:cNvGraphicFramePr>
            <a:graphicFrameLocks noGrp="1"/>
          </p:cNvGraphicFramePr>
          <p:nvPr>
            <p:extLst>
              <p:ext uri="{D42A27DB-BD31-4B8C-83A1-F6EECF244321}">
                <p14:modId xmlns:p14="http://schemas.microsoft.com/office/powerpoint/2010/main" val="3751614095"/>
              </p:ext>
            </p:extLst>
          </p:nvPr>
        </p:nvGraphicFramePr>
        <p:xfrm>
          <a:off x="683568" y="3789040"/>
          <a:ext cx="2088232" cy="1080120"/>
        </p:xfrm>
        <a:graphic>
          <a:graphicData uri="http://schemas.openxmlformats.org/drawingml/2006/table">
            <a:tbl>
              <a:tblPr>
                <a:tableStyleId>{5C22544A-7EE6-4342-B048-85BDC9FD1C3A}</a:tableStyleId>
              </a:tblPr>
              <a:tblGrid>
                <a:gridCol w="2088232"/>
              </a:tblGrid>
              <a:tr h="360040">
                <a:tc>
                  <a:txBody>
                    <a:bodyPr/>
                    <a:lstStyle/>
                    <a:p>
                      <a:pPr>
                        <a:lnSpc>
                          <a:spcPct val="115000"/>
                        </a:lnSpc>
                        <a:spcAft>
                          <a:spcPts val="0"/>
                        </a:spcAft>
                      </a:pPr>
                      <a:r>
                        <a:rPr lang="tr-TR" sz="1100" dirty="0">
                          <a:effectLst/>
                        </a:rPr>
                        <a:t>Kadrolu Personel Sayısı</a:t>
                      </a:r>
                      <a:endParaRPr lang="tr-TR" sz="1100" dirty="0">
                        <a:effectLst/>
                        <a:latin typeface="Calibri"/>
                        <a:ea typeface="Calibri"/>
                        <a:cs typeface="Times New Roman"/>
                      </a:endParaRPr>
                    </a:p>
                  </a:txBody>
                  <a:tcPr marL="44450" marR="44450" marT="0" marB="0" anchor="b"/>
                </a:tc>
              </a:tr>
              <a:tr h="362441">
                <a:tc>
                  <a:txBody>
                    <a:bodyPr/>
                    <a:lstStyle/>
                    <a:p>
                      <a:pPr>
                        <a:lnSpc>
                          <a:spcPct val="115000"/>
                        </a:lnSpc>
                        <a:spcAft>
                          <a:spcPts val="0"/>
                        </a:spcAft>
                      </a:pPr>
                      <a:r>
                        <a:rPr lang="tr-TR" sz="1100" dirty="0">
                          <a:effectLst/>
                        </a:rPr>
                        <a:t>Sözleşmeli Personel Sayısı</a:t>
                      </a:r>
                      <a:endParaRPr lang="tr-TR" sz="1100" dirty="0">
                        <a:effectLst/>
                        <a:latin typeface="Calibri"/>
                        <a:ea typeface="Calibri"/>
                        <a:cs typeface="Times New Roman"/>
                      </a:endParaRPr>
                    </a:p>
                  </a:txBody>
                  <a:tcPr marL="44450" marR="44450" marT="0" marB="0" anchor="b"/>
                </a:tc>
              </a:tr>
              <a:tr h="357639">
                <a:tc>
                  <a:txBody>
                    <a:bodyPr/>
                    <a:lstStyle/>
                    <a:p>
                      <a:pPr>
                        <a:lnSpc>
                          <a:spcPct val="115000"/>
                        </a:lnSpc>
                        <a:spcAft>
                          <a:spcPts val="0"/>
                        </a:spcAft>
                      </a:pPr>
                      <a:r>
                        <a:rPr lang="tr-TR" sz="1100" dirty="0">
                          <a:effectLst/>
                        </a:rPr>
                        <a:t>Ücretli Personel Sayısı</a:t>
                      </a:r>
                      <a:endParaRPr lang="tr-TR" sz="1100" dirty="0">
                        <a:effectLst/>
                        <a:latin typeface="Calibri"/>
                        <a:ea typeface="Calibri"/>
                        <a:cs typeface="Times New Roman"/>
                      </a:endParaRPr>
                    </a:p>
                  </a:txBody>
                  <a:tcPr marL="44450" marR="44450" marT="0" marB="0" anchor="b"/>
                </a:tc>
              </a:tr>
            </a:tbl>
          </a:graphicData>
        </a:graphic>
      </p:graphicFrame>
    </p:spTree>
    <p:extLst>
      <p:ext uri="{BB962C8B-B14F-4D97-AF65-F5344CB8AC3E}">
        <p14:creationId xmlns:p14="http://schemas.microsoft.com/office/powerpoint/2010/main" val="27703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pPr marL="0" indent="0">
              <a:buNone/>
            </a:pPr>
            <a:r>
              <a:rPr lang="tr-TR" dirty="0" smtClean="0"/>
              <a:t>2-Kadrolu</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a:t>3-Sözleşmeli</a:t>
            </a:r>
          </a:p>
          <a:p>
            <a:pPr marL="0" indent="0">
              <a:buNone/>
            </a:pPr>
            <a:endParaRPr lang="tr-TR" dirty="0"/>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112296670"/>
              </p:ext>
            </p:extLst>
          </p:nvPr>
        </p:nvGraphicFramePr>
        <p:xfrm>
          <a:off x="539552" y="1196752"/>
          <a:ext cx="1728192" cy="1080120"/>
        </p:xfrm>
        <a:graphic>
          <a:graphicData uri="http://schemas.openxmlformats.org/drawingml/2006/table">
            <a:tbl>
              <a:tblPr>
                <a:tableStyleId>{5C22544A-7EE6-4342-B048-85BDC9FD1C3A}</a:tableStyleId>
              </a:tblPr>
              <a:tblGrid>
                <a:gridCol w="1728192"/>
              </a:tblGrid>
              <a:tr h="270030">
                <a:tc>
                  <a:txBody>
                    <a:bodyPr/>
                    <a:lstStyle/>
                    <a:p>
                      <a:pPr>
                        <a:lnSpc>
                          <a:spcPct val="115000"/>
                        </a:lnSpc>
                        <a:spcAft>
                          <a:spcPts val="0"/>
                        </a:spcAft>
                      </a:pPr>
                      <a:r>
                        <a:rPr lang="tr-TR" sz="1100" dirty="0">
                          <a:effectLst/>
                        </a:rPr>
                        <a:t>Özgür A</a:t>
                      </a:r>
                      <a:endParaRPr lang="tr-TR" sz="1100" dirty="0">
                        <a:effectLst/>
                        <a:latin typeface="Calibri"/>
                        <a:ea typeface="Calibri"/>
                        <a:cs typeface="Times New Roman"/>
                      </a:endParaRPr>
                    </a:p>
                  </a:txBody>
                  <a:tcPr marL="44450" marR="44450" marT="0" marB="0"/>
                </a:tc>
              </a:tr>
              <a:tr h="270030">
                <a:tc>
                  <a:txBody>
                    <a:bodyPr/>
                    <a:lstStyle/>
                    <a:p>
                      <a:pPr>
                        <a:lnSpc>
                          <a:spcPct val="115000"/>
                        </a:lnSpc>
                        <a:spcAft>
                          <a:spcPts val="0"/>
                        </a:spcAft>
                      </a:pPr>
                      <a:r>
                        <a:rPr lang="tr-TR" sz="1100">
                          <a:effectLst/>
                        </a:rPr>
                        <a:t>Ayşe C</a:t>
                      </a:r>
                      <a:endParaRPr lang="tr-TR" sz="1100">
                        <a:effectLst/>
                        <a:latin typeface="Calibri"/>
                        <a:ea typeface="Calibri"/>
                        <a:cs typeface="Times New Roman"/>
                      </a:endParaRPr>
                    </a:p>
                  </a:txBody>
                  <a:tcPr marL="44450" marR="44450" marT="0" marB="0"/>
                </a:tc>
              </a:tr>
              <a:tr h="270030">
                <a:tc>
                  <a:txBody>
                    <a:bodyPr/>
                    <a:lstStyle/>
                    <a:p>
                      <a:pPr>
                        <a:lnSpc>
                          <a:spcPct val="115000"/>
                        </a:lnSpc>
                        <a:spcAft>
                          <a:spcPts val="0"/>
                        </a:spcAft>
                      </a:pPr>
                      <a:r>
                        <a:rPr lang="tr-TR" sz="1100">
                          <a:effectLst/>
                        </a:rPr>
                        <a:t>Fatma G</a:t>
                      </a:r>
                      <a:endParaRPr lang="tr-TR" sz="1100">
                        <a:effectLst/>
                        <a:latin typeface="Calibri"/>
                        <a:ea typeface="Calibri"/>
                        <a:cs typeface="Times New Roman"/>
                      </a:endParaRPr>
                    </a:p>
                  </a:txBody>
                  <a:tcPr marL="44450" marR="44450" marT="0" marB="0"/>
                </a:tc>
              </a:tr>
              <a:tr h="270030">
                <a:tc>
                  <a:txBody>
                    <a:bodyPr/>
                    <a:lstStyle/>
                    <a:p>
                      <a:pPr>
                        <a:lnSpc>
                          <a:spcPct val="115000"/>
                        </a:lnSpc>
                        <a:spcAft>
                          <a:spcPts val="0"/>
                        </a:spcAft>
                      </a:pPr>
                      <a:r>
                        <a:rPr lang="tr-TR" sz="1100" dirty="0">
                          <a:effectLst/>
                        </a:rPr>
                        <a:t>Halis M</a:t>
                      </a:r>
                      <a:endParaRPr lang="tr-TR" sz="1100" dirty="0">
                        <a:effectLst/>
                        <a:latin typeface="Calibri"/>
                        <a:ea typeface="Calibri"/>
                        <a:cs typeface="Times New Roman"/>
                      </a:endParaRPr>
                    </a:p>
                  </a:txBody>
                  <a:tcPr marL="44450" marR="44450" marT="0" marB="0"/>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489975036"/>
              </p:ext>
            </p:extLst>
          </p:nvPr>
        </p:nvGraphicFramePr>
        <p:xfrm>
          <a:off x="539552" y="3356992"/>
          <a:ext cx="1666602" cy="1785428"/>
        </p:xfrm>
        <a:graphic>
          <a:graphicData uri="http://schemas.openxmlformats.org/drawingml/2006/table">
            <a:tbl>
              <a:tblPr>
                <a:tableStyleId>{5C22544A-7EE6-4342-B048-85BDC9FD1C3A}</a:tableStyleId>
              </a:tblPr>
              <a:tblGrid>
                <a:gridCol w="1666602"/>
              </a:tblGrid>
              <a:tr h="356155">
                <a:tc>
                  <a:txBody>
                    <a:bodyPr/>
                    <a:lstStyle/>
                    <a:p>
                      <a:pPr>
                        <a:lnSpc>
                          <a:spcPct val="115000"/>
                        </a:lnSpc>
                        <a:spcAft>
                          <a:spcPts val="0"/>
                        </a:spcAft>
                      </a:pPr>
                      <a:r>
                        <a:rPr lang="tr-TR" sz="1100">
                          <a:effectLst/>
                        </a:rPr>
                        <a:t>Özgür A</a:t>
                      </a:r>
                      <a:endParaRPr lang="tr-TR" sz="1100">
                        <a:effectLst/>
                        <a:latin typeface="Calibri"/>
                        <a:ea typeface="Calibri"/>
                        <a:cs typeface="Times New Roman"/>
                      </a:endParaRPr>
                    </a:p>
                  </a:txBody>
                  <a:tcPr marL="44450" marR="44450" marT="0" marB="0"/>
                </a:tc>
              </a:tr>
              <a:tr h="172169">
                <a:tc>
                  <a:txBody>
                    <a:bodyPr/>
                    <a:lstStyle/>
                    <a:p>
                      <a:pPr>
                        <a:lnSpc>
                          <a:spcPct val="115000"/>
                        </a:lnSpc>
                        <a:spcAft>
                          <a:spcPts val="0"/>
                        </a:spcAft>
                      </a:pPr>
                      <a:r>
                        <a:rPr lang="tr-TR" sz="1100">
                          <a:effectLst/>
                        </a:rPr>
                        <a:t>Ayşe C</a:t>
                      </a:r>
                      <a:endParaRPr lang="tr-TR" sz="1100">
                        <a:effectLst/>
                        <a:latin typeface="Calibri"/>
                        <a:ea typeface="Calibri"/>
                        <a:cs typeface="Times New Roman"/>
                      </a:endParaRPr>
                    </a:p>
                  </a:txBody>
                  <a:tcPr marL="44450" marR="44450" marT="0" marB="0"/>
                </a:tc>
              </a:tr>
              <a:tr h="356155">
                <a:tc>
                  <a:txBody>
                    <a:bodyPr/>
                    <a:lstStyle/>
                    <a:p>
                      <a:pPr>
                        <a:lnSpc>
                          <a:spcPct val="115000"/>
                        </a:lnSpc>
                        <a:spcAft>
                          <a:spcPts val="0"/>
                        </a:spcAft>
                      </a:pPr>
                      <a:r>
                        <a:rPr lang="tr-TR" sz="1100">
                          <a:effectLst/>
                        </a:rPr>
                        <a:t>Fatma G</a:t>
                      </a:r>
                      <a:endParaRPr lang="tr-TR" sz="1100">
                        <a:effectLst/>
                        <a:latin typeface="Calibri"/>
                        <a:ea typeface="Calibri"/>
                        <a:cs typeface="Times New Roman"/>
                      </a:endParaRPr>
                    </a:p>
                  </a:txBody>
                  <a:tcPr marL="44450" marR="44450" marT="0" marB="0"/>
                </a:tc>
              </a:tr>
              <a:tr h="172169">
                <a:tc>
                  <a:txBody>
                    <a:bodyPr/>
                    <a:lstStyle/>
                    <a:p>
                      <a:pPr>
                        <a:lnSpc>
                          <a:spcPct val="115000"/>
                        </a:lnSpc>
                        <a:spcAft>
                          <a:spcPts val="0"/>
                        </a:spcAft>
                      </a:pPr>
                      <a:r>
                        <a:rPr lang="tr-TR" sz="1100">
                          <a:effectLst/>
                        </a:rPr>
                        <a:t>Halis M</a:t>
                      </a:r>
                      <a:endParaRPr lang="tr-TR" sz="1100">
                        <a:effectLst/>
                        <a:latin typeface="Calibri"/>
                        <a:ea typeface="Calibri"/>
                        <a:cs typeface="Times New Roman"/>
                      </a:endParaRPr>
                    </a:p>
                  </a:txBody>
                  <a:tcPr marL="44450" marR="44450" marT="0" marB="0"/>
                </a:tc>
              </a:tr>
              <a:tr h="356155">
                <a:tc>
                  <a:txBody>
                    <a:bodyPr/>
                    <a:lstStyle/>
                    <a:p>
                      <a:pPr>
                        <a:lnSpc>
                          <a:spcPct val="115000"/>
                        </a:lnSpc>
                        <a:spcAft>
                          <a:spcPts val="0"/>
                        </a:spcAft>
                      </a:pPr>
                      <a:r>
                        <a:rPr lang="tr-TR" sz="1100">
                          <a:effectLst/>
                        </a:rPr>
                        <a:t>Kerem C</a:t>
                      </a:r>
                      <a:endParaRPr lang="tr-TR" sz="1100">
                        <a:effectLst/>
                        <a:latin typeface="Calibri"/>
                        <a:ea typeface="Calibri"/>
                        <a:cs typeface="Times New Roman"/>
                      </a:endParaRPr>
                    </a:p>
                  </a:txBody>
                  <a:tcPr marL="44450" marR="44450" marT="0" marB="0"/>
                </a:tc>
              </a:tr>
              <a:tr h="356155">
                <a:tc>
                  <a:txBody>
                    <a:bodyPr/>
                    <a:lstStyle/>
                    <a:p>
                      <a:pPr>
                        <a:lnSpc>
                          <a:spcPct val="115000"/>
                        </a:lnSpc>
                        <a:spcAft>
                          <a:spcPts val="0"/>
                        </a:spcAft>
                      </a:pPr>
                      <a:r>
                        <a:rPr lang="tr-TR" sz="1100" dirty="0">
                          <a:effectLst/>
                        </a:rPr>
                        <a:t>Kerem A</a:t>
                      </a:r>
                      <a:endParaRPr lang="tr-TR" sz="1100" dirty="0">
                        <a:effectLst/>
                        <a:latin typeface="Calibri"/>
                        <a:ea typeface="Calibri"/>
                        <a:cs typeface="Times New Roman"/>
                      </a:endParaRPr>
                    </a:p>
                  </a:txBody>
                  <a:tcPr marL="44450" marR="44450" marT="0" marB="0"/>
                </a:tc>
              </a:tr>
            </a:tbl>
          </a:graphicData>
        </a:graphic>
      </p:graphicFrame>
    </p:spTree>
    <p:extLst>
      <p:ext uri="{BB962C8B-B14F-4D97-AF65-F5344CB8AC3E}">
        <p14:creationId xmlns:p14="http://schemas.microsoft.com/office/powerpoint/2010/main" val="3789534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r>
              <a:rPr lang="tr-TR" dirty="0" smtClean="0"/>
              <a:t>4-Ücretli</a:t>
            </a:r>
          </a:p>
          <a:p>
            <a:endParaRPr lang="tr-TR" dirty="0"/>
          </a:p>
          <a:p>
            <a:endParaRPr lang="tr-TR" dirty="0" smtClean="0"/>
          </a:p>
          <a:p>
            <a:endParaRPr lang="tr-TR" dirty="0"/>
          </a:p>
          <a:p>
            <a:endParaRPr lang="tr-TR" dirty="0" smtClean="0"/>
          </a:p>
          <a:p>
            <a:endParaRPr lang="tr-TR" dirty="0" smtClean="0"/>
          </a:p>
          <a:p>
            <a:endParaRPr lang="tr-TR" dirty="0"/>
          </a:p>
          <a:p>
            <a:pPr algn="just"/>
            <a:r>
              <a:rPr lang="tr-TR" dirty="0" smtClean="0">
                <a:latin typeface="Times New Roman" pitchFamily="18" charset="0"/>
                <a:cs typeface="Times New Roman" pitchFamily="18" charset="0"/>
              </a:rPr>
              <a:t>Verileri sayfalara ekledikten sonra bilgi sayfasında </a:t>
            </a:r>
            <a:r>
              <a:rPr lang="tr-TR" dirty="0" err="1" smtClean="0">
                <a:latin typeface="Times New Roman" pitchFamily="18" charset="0"/>
                <a:cs typeface="Times New Roman" pitchFamily="18" charset="0"/>
              </a:rPr>
              <a:t>bağ_değ_dolu_say</a:t>
            </a:r>
            <a:r>
              <a:rPr lang="tr-TR" dirty="0" smtClean="0">
                <a:latin typeface="Times New Roman" pitchFamily="18" charset="0"/>
                <a:cs typeface="Times New Roman" pitchFamily="18" charset="0"/>
              </a:rPr>
              <a:t> kullanarak kadrolu, sözleşmeli ve ücretli personel sayılarını hesaplayıp yazdırınız.</a:t>
            </a:r>
            <a:endParaRPr lang="tr-TR" dirty="0">
              <a:latin typeface="Times New Roman" pitchFamily="18" charset="0"/>
              <a:cs typeface="Times New Roman" pitchFamily="18" charset="0"/>
            </a:endParaRP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133987169"/>
              </p:ext>
            </p:extLst>
          </p:nvPr>
        </p:nvGraphicFramePr>
        <p:xfrm>
          <a:off x="611560" y="1124744"/>
          <a:ext cx="1440160" cy="1944216"/>
        </p:xfrm>
        <a:graphic>
          <a:graphicData uri="http://schemas.openxmlformats.org/drawingml/2006/table">
            <a:tbl>
              <a:tblPr>
                <a:tableStyleId>{5C22544A-7EE6-4342-B048-85BDC9FD1C3A}</a:tableStyleId>
              </a:tblPr>
              <a:tblGrid>
                <a:gridCol w="1440160"/>
              </a:tblGrid>
              <a:tr h="243027">
                <a:tc>
                  <a:txBody>
                    <a:bodyPr/>
                    <a:lstStyle/>
                    <a:p>
                      <a:pPr>
                        <a:lnSpc>
                          <a:spcPct val="115000"/>
                        </a:lnSpc>
                        <a:spcAft>
                          <a:spcPts val="0"/>
                        </a:spcAft>
                      </a:pPr>
                      <a:r>
                        <a:rPr lang="tr-TR" sz="1100">
                          <a:effectLst/>
                        </a:rPr>
                        <a:t>Özgür A</a:t>
                      </a:r>
                      <a:endParaRPr lang="tr-TR" sz="1100">
                        <a:effectLst/>
                        <a:latin typeface="Calibri"/>
                        <a:ea typeface="Calibri"/>
                        <a:cs typeface="Times New Roman"/>
                      </a:endParaRPr>
                    </a:p>
                  </a:txBody>
                  <a:tcPr marL="44450" marR="44450" marT="0" marB="0"/>
                </a:tc>
              </a:tr>
              <a:tr h="243027">
                <a:tc>
                  <a:txBody>
                    <a:bodyPr/>
                    <a:lstStyle/>
                    <a:p>
                      <a:pPr>
                        <a:lnSpc>
                          <a:spcPct val="115000"/>
                        </a:lnSpc>
                        <a:spcAft>
                          <a:spcPts val="0"/>
                        </a:spcAft>
                      </a:pPr>
                      <a:r>
                        <a:rPr lang="tr-TR" sz="1100">
                          <a:effectLst/>
                        </a:rPr>
                        <a:t>Ayşe C</a:t>
                      </a:r>
                      <a:endParaRPr lang="tr-TR" sz="1100">
                        <a:effectLst/>
                        <a:latin typeface="Calibri"/>
                        <a:ea typeface="Calibri"/>
                        <a:cs typeface="Times New Roman"/>
                      </a:endParaRPr>
                    </a:p>
                  </a:txBody>
                  <a:tcPr marL="44450" marR="44450" marT="0" marB="0"/>
                </a:tc>
              </a:tr>
              <a:tr h="243027">
                <a:tc>
                  <a:txBody>
                    <a:bodyPr/>
                    <a:lstStyle/>
                    <a:p>
                      <a:pPr>
                        <a:lnSpc>
                          <a:spcPct val="115000"/>
                        </a:lnSpc>
                        <a:spcAft>
                          <a:spcPts val="0"/>
                        </a:spcAft>
                      </a:pPr>
                      <a:r>
                        <a:rPr lang="tr-TR" sz="1100">
                          <a:effectLst/>
                        </a:rPr>
                        <a:t>Fatma G</a:t>
                      </a:r>
                      <a:endParaRPr lang="tr-TR" sz="1100">
                        <a:effectLst/>
                        <a:latin typeface="Calibri"/>
                        <a:ea typeface="Calibri"/>
                        <a:cs typeface="Times New Roman"/>
                      </a:endParaRPr>
                    </a:p>
                  </a:txBody>
                  <a:tcPr marL="44450" marR="44450" marT="0" marB="0"/>
                </a:tc>
              </a:tr>
              <a:tr h="243027">
                <a:tc>
                  <a:txBody>
                    <a:bodyPr/>
                    <a:lstStyle/>
                    <a:p>
                      <a:pPr>
                        <a:lnSpc>
                          <a:spcPct val="115000"/>
                        </a:lnSpc>
                        <a:spcAft>
                          <a:spcPts val="0"/>
                        </a:spcAft>
                      </a:pPr>
                      <a:r>
                        <a:rPr lang="tr-TR" sz="1100">
                          <a:effectLst/>
                        </a:rPr>
                        <a:t>Halis M</a:t>
                      </a:r>
                      <a:endParaRPr lang="tr-TR" sz="1100">
                        <a:effectLst/>
                        <a:latin typeface="Calibri"/>
                        <a:ea typeface="Calibri"/>
                        <a:cs typeface="Times New Roman"/>
                      </a:endParaRPr>
                    </a:p>
                  </a:txBody>
                  <a:tcPr marL="44450" marR="44450" marT="0" marB="0"/>
                </a:tc>
              </a:tr>
              <a:tr h="243027">
                <a:tc>
                  <a:txBody>
                    <a:bodyPr/>
                    <a:lstStyle/>
                    <a:p>
                      <a:pPr>
                        <a:lnSpc>
                          <a:spcPct val="115000"/>
                        </a:lnSpc>
                        <a:spcAft>
                          <a:spcPts val="0"/>
                        </a:spcAft>
                      </a:pPr>
                      <a:r>
                        <a:rPr lang="tr-TR" sz="1100">
                          <a:effectLst/>
                        </a:rPr>
                        <a:t>Kerem C</a:t>
                      </a:r>
                      <a:endParaRPr lang="tr-TR" sz="1100">
                        <a:effectLst/>
                        <a:latin typeface="Calibri"/>
                        <a:ea typeface="Calibri"/>
                        <a:cs typeface="Times New Roman"/>
                      </a:endParaRPr>
                    </a:p>
                  </a:txBody>
                  <a:tcPr marL="44450" marR="44450" marT="0" marB="0"/>
                </a:tc>
              </a:tr>
              <a:tr h="243027">
                <a:tc>
                  <a:txBody>
                    <a:bodyPr/>
                    <a:lstStyle/>
                    <a:p>
                      <a:pPr>
                        <a:lnSpc>
                          <a:spcPct val="115000"/>
                        </a:lnSpc>
                        <a:spcAft>
                          <a:spcPts val="0"/>
                        </a:spcAft>
                      </a:pPr>
                      <a:r>
                        <a:rPr lang="tr-TR" sz="1100">
                          <a:effectLst/>
                        </a:rPr>
                        <a:t>Kerem A</a:t>
                      </a:r>
                      <a:endParaRPr lang="tr-TR" sz="1100">
                        <a:effectLst/>
                        <a:latin typeface="Calibri"/>
                        <a:ea typeface="Calibri"/>
                        <a:cs typeface="Times New Roman"/>
                      </a:endParaRPr>
                    </a:p>
                  </a:txBody>
                  <a:tcPr marL="44450" marR="44450" marT="0" marB="0"/>
                </a:tc>
              </a:tr>
              <a:tr h="243027">
                <a:tc>
                  <a:txBody>
                    <a:bodyPr/>
                    <a:lstStyle/>
                    <a:p>
                      <a:pPr>
                        <a:lnSpc>
                          <a:spcPct val="115000"/>
                        </a:lnSpc>
                        <a:spcAft>
                          <a:spcPts val="0"/>
                        </a:spcAft>
                      </a:pPr>
                      <a:r>
                        <a:rPr lang="tr-TR" sz="1100">
                          <a:effectLst/>
                        </a:rPr>
                        <a:t>Ata P</a:t>
                      </a:r>
                      <a:endParaRPr lang="tr-TR" sz="1100">
                        <a:effectLst/>
                        <a:latin typeface="Calibri"/>
                        <a:ea typeface="Calibri"/>
                        <a:cs typeface="Times New Roman"/>
                      </a:endParaRPr>
                    </a:p>
                  </a:txBody>
                  <a:tcPr marL="44450" marR="44450" marT="0" marB="0"/>
                </a:tc>
              </a:tr>
              <a:tr h="243027">
                <a:tc>
                  <a:txBody>
                    <a:bodyPr/>
                    <a:lstStyle/>
                    <a:p>
                      <a:pPr>
                        <a:lnSpc>
                          <a:spcPct val="115000"/>
                        </a:lnSpc>
                        <a:spcAft>
                          <a:spcPts val="0"/>
                        </a:spcAft>
                      </a:pPr>
                      <a:r>
                        <a:rPr lang="tr-TR" sz="1100" dirty="0">
                          <a:effectLst/>
                        </a:rPr>
                        <a:t>Gündüz R</a:t>
                      </a:r>
                      <a:endParaRPr lang="tr-TR" sz="1100" dirty="0">
                        <a:effectLst/>
                        <a:latin typeface="Calibri"/>
                        <a:ea typeface="Calibri"/>
                        <a:cs typeface="Times New Roman"/>
                      </a:endParaRPr>
                    </a:p>
                  </a:txBody>
                  <a:tcPr marL="44450" marR="44450" marT="0" marB="0"/>
                </a:tc>
              </a:tr>
            </a:tbl>
          </a:graphicData>
        </a:graphic>
      </p:graphicFrame>
    </p:spTree>
    <p:extLst>
      <p:ext uri="{BB962C8B-B14F-4D97-AF65-F5344CB8AC3E}">
        <p14:creationId xmlns:p14="http://schemas.microsoft.com/office/powerpoint/2010/main" val="2681611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smtClean="0"/>
              <a:t>Düşeyara</a:t>
            </a:r>
            <a:r>
              <a:rPr lang="tr-TR" dirty="0" smtClean="0"/>
              <a:t> Fonksiyonu İle Bir Tablodan Veri Alma</a:t>
            </a:r>
            <a:endParaRPr lang="tr-TR" dirty="0"/>
          </a:p>
        </p:txBody>
      </p:sp>
      <p:sp>
        <p:nvSpPr>
          <p:cNvPr id="3" name="İçerik Yer Tutucusu 2"/>
          <p:cNvSpPr>
            <a:spLocks noGrp="1"/>
          </p:cNvSpPr>
          <p:nvPr>
            <p:ph idx="1"/>
          </p:nvPr>
        </p:nvSpPr>
        <p:spPr/>
        <p:txBody>
          <a:bodyPr/>
          <a:lstStyle/>
          <a:p>
            <a:pPr algn="just"/>
            <a:r>
              <a:rPr lang="tr-TR" dirty="0" err="1" smtClean="0"/>
              <a:t>Düşeyara</a:t>
            </a:r>
            <a:r>
              <a:rPr lang="tr-TR" dirty="0" smtClean="0"/>
              <a:t> fonksiyonu istenen bir tablodan istenen verilerin alınmasında kullanılmaktadır.</a:t>
            </a:r>
          </a:p>
          <a:p>
            <a:pPr algn="just"/>
            <a:endParaRPr lang="tr-TR" dirty="0" smtClean="0"/>
          </a:p>
          <a:p>
            <a:pPr algn="just"/>
            <a:r>
              <a:rPr lang="tr-TR" dirty="0" smtClean="0"/>
              <a:t>Bir tablodan veri alınmasında sadece formül içerisinde belirtilen parametrelere uygun verilerin tablodan alınması sağlanır.</a:t>
            </a:r>
          </a:p>
          <a:p>
            <a:pPr algn="just"/>
            <a:endParaRPr lang="tr-TR" dirty="0" smtClean="0"/>
          </a:p>
          <a:p>
            <a:pPr algn="just"/>
            <a:r>
              <a:rPr lang="tr-TR" dirty="0" smtClean="0"/>
              <a:t>Formül örneğin 2 farklı tablo birleştirileceğinde kullanılabilir. Birinci tabloda, belirli sütunlarda yer alan verilerin durumuna göre ikinci tablodan sadece ilgili verilerin alınması sağlanarak, birinci tabloya alınan veriler eklenebilir.</a:t>
            </a:r>
            <a:endParaRPr lang="tr-TR" dirty="0"/>
          </a:p>
        </p:txBody>
      </p:sp>
    </p:spTree>
    <p:extLst>
      <p:ext uri="{BB962C8B-B14F-4D97-AF65-F5344CB8AC3E}">
        <p14:creationId xmlns:p14="http://schemas.microsoft.com/office/powerpoint/2010/main" val="1216079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700</TotalTime>
  <Words>2309</Words>
  <Application>Microsoft Office PowerPoint</Application>
  <PresentationFormat>Ekran Gösterisi (4:3)</PresentationFormat>
  <Paragraphs>978</Paragraphs>
  <Slides>40</Slides>
  <Notes>0</Notes>
  <HiddenSlides>0</HiddenSlides>
  <MMClips>0</MMClips>
  <ScaleCrop>false</ScaleCrop>
  <HeadingPairs>
    <vt:vector size="4" baseType="variant">
      <vt:variant>
        <vt:lpstr>Tema</vt:lpstr>
      </vt:variant>
      <vt:variant>
        <vt:i4>1</vt:i4>
      </vt:variant>
      <vt:variant>
        <vt:lpstr>Slayt Başlıkları</vt:lpstr>
      </vt:variant>
      <vt:variant>
        <vt:i4>40</vt:i4>
      </vt:variant>
    </vt:vector>
  </HeadingPairs>
  <TitlesOfParts>
    <vt:vector size="41" baseType="lpstr">
      <vt:lpstr>Netlik</vt:lpstr>
      <vt:lpstr>EXCEL PROGRAMI DERS NOTLARI - IV</vt:lpstr>
      <vt:lpstr>Dolu Olan Hücreleri Sayma</vt:lpstr>
      <vt:lpstr>Dolu Olan Hücreleri Sayma Örnek</vt:lpstr>
      <vt:lpstr>PowerPoint Sunusu</vt:lpstr>
      <vt:lpstr>PowerPoint Sunusu</vt:lpstr>
      <vt:lpstr>Dolu Olan Hücreleri Sayma Örnek 2</vt:lpstr>
      <vt:lpstr>PowerPoint Sunusu</vt:lpstr>
      <vt:lpstr>PowerPoint Sunusu</vt:lpstr>
      <vt:lpstr>Düşeyara Fonksiyonu İle Bir Tablodan Veri Alma</vt:lpstr>
      <vt:lpstr>PowerPoint Sunusu</vt:lpstr>
      <vt:lpstr>PowerPoint Sunusu</vt:lpstr>
      <vt:lpstr>Bir Tablodan Veri Alma Örnek</vt:lpstr>
      <vt:lpstr>PowerPoint Sunusu</vt:lpstr>
      <vt:lpstr>Bir Tablodan Veri Alma Örnek 2</vt:lpstr>
      <vt:lpstr>PowerPoint Sunusu</vt:lpstr>
      <vt:lpstr>Bir Tablodan Veri Alma 3</vt:lpstr>
      <vt:lpstr>PowerPoint Sunusu</vt:lpstr>
      <vt:lpstr>Etopla Formülü İle Akıllı Toplama İşlemi</vt:lpstr>
      <vt:lpstr>PowerPoint Sunusu</vt:lpstr>
      <vt:lpstr>Etopla Formülü İle Akıllı Toplama İşlemi Örnek</vt:lpstr>
      <vt:lpstr>PowerPoint Sunusu</vt:lpstr>
      <vt:lpstr>Çoketopla Formülü İl Akıllı Toplama</vt:lpstr>
      <vt:lpstr>PowerPoint Sunusu</vt:lpstr>
      <vt:lpstr>Çoketopla Örnek</vt:lpstr>
      <vt:lpstr>Grafik Ekleme</vt:lpstr>
      <vt:lpstr>Grafik Ekleme Örnek</vt:lpstr>
      <vt:lpstr>PowerPoint Sunusu</vt:lpstr>
      <vt:lpstr>Veri Filtreleme</vt:lpstr>
      <vt:lpstr>Veri Filtreleme Örnek</vt:lpstr>
      <vt:lpstr>Veri Alttoplam Kullanımı</vt:lpstr>
      <vt:lpstr>PowerPoint Sunusu</vt:lpstr>
      <vt:lpstr>Veri Alttoplam Kullanımı Örnek</vt:lpstr>
      <vt:lpstr>PowerPoint Sunusu</vt:lpstr>
      <vt:lpstr>PowerPoint Sunusu</vt:lpstr>
      <vt:lpstr>Özet tablo (Pivottable)</vt:lpstr>
      <vt:lpstr>PowerPoint Sunusu</vt:lpstr>
      <vt:lpstr>PowerPoint Sunusu</vt:lpstr>
      <vt:lpstr>PowerPoint Sunusu</vt:lpstr>
      <vt:lpstr>Özet tablo (Pivottable) Örnek</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PROGRAMI DERS NOTLARI - III</dc:title>
  <dc:creator>Doğuş GÜLGÜN</dc:creator>
  <cp:lastModifiedBy>Doğuş GÜLGÜN</cp:lastModifiedBy>
  <cp:revision>226</cp:revision>
  <dcterms:created xsi:type="dcterms:W3CDTF">2022-04-18T07:25:58Z</dcterms:created>
  <dcterms:modified xsi:type="dcterms:W3CDTF">2022-04-25T11:06:48Z</dcterms:modified>
</cp:coreProperties>
</file>