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4" r:id="rId5"/>
    <p:sldId id="260" r:id="rId6"/>
    <p:sldId id="261" r:id="rId7"/>
    <p:sldId id="265" r:id="rId8"/>
    <p:sldId id="262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15.12.2021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543800" cy="2150095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Tebligatın Yokluğu ve Usulsüz Tebliğ</a:t>
            </a:r>
          </a:p>
        </p:txBody>
      </p:sp>
    </p:spTree>
    <p:extLst>
      <p:ext uri="{BB962C8B-B14F-4D97-AF65-F5344CB8AC3E}">
        <p14:creationId xmlns:p14="http://schemas.microsoft.com/office/powerpoint/2010/main" val="4245766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Usulsüz Tebliğ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Tebligatın usule uygun yapılması, adil yargılanma ve hukuki dinlenilme hakkı bakımından önemlidir.</a:t>
            </a:r>
          </a:p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Usulsüz tebliğ;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 * Kanun veya yönetmelik hükümlerinde belirtilen usulde yapılmaması 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*   belgelendirilmemesi 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err="1">
                <a:latin typeface="Book Antiqua" panose="02040602050305030304" pitchFamily="18" charset="0"/>
              </a:rPr>
              <a:t>Teb</a:t>
            </a:r>
            <a:r>
              <a:rPr lang="tr-TR" dirty="0">
                <a:latin typeface="Book Antiqua" panose="02040602050305030304" pitchFamily="18" charset="0"/>
              </a:rPr>
              <a:t>. K. m.32: </a:t>
            </a:r>
            <a:r>
              <a:rPr lang="tr-TR" i="1" dirty="0">
                <a:latin typeface="Book Antiqua" panose="02040602050305030304" pitchFamily="18" charset="0"/>
              </a:rPr>
              <a:t>«Tebliğ usulüne aykırı yapılmış olsa bile, muhatabı tebliğe muttali olmuş ise muteber sayılır. Muhatabın beyan ettiği tarih, tebliğ tarihi addolunur.»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34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Usule aykırı tebliğ, kural olarak tekrarlanmaz. Muhatap öğrenmişse, geçerli; öğrenememişse, tebliğ yapılmamış sayılır.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b="1" dirty="0" err="1">
                <a:latin typeface="Book Antiqua" panose="02040602050305030304" pitchFamily="18" charset="0"/>
              </a:rPr>
              <a:t>Teb</a:t>
            </a:r>
            <a:r>
              <a:rPr lang="tr-TR" b="1" dirty="0">
                <a:latin typeface="Book Antiqua" panose="02040602050305030304" pitchFamily="18" charset="0"/>
              </a:rPr>
              <a:t>. Yön. m. 53 –</a:t>
            </a:r>
            <a:r>
              <a:rPr lang="tr-TR" dirty="0">
                <a:latin typeface="Book Antiqua" panose="02040602050305030304" pitchFamily="18" charset="0"/>
              </a:rPr>
              <a:t> </a:t>
            </a:r>
          </a:p>
          <a:p>
            <a:pPr marL="114300" indent="0" algn="just">
              <a:buNone/>
            </a:pPr>
            <a:r>
              <a:rPr lang="tr-TR" i="1" dirty="0">
                <a:latin typeface="Book Antiqua" panose="02040602050305030304" pitchFamily="18" charset="0"/>
              </a:rPr>
              <a:t>«(1) Tebliğ, usulüne aykırı yapılmış olsa bile, muhatabı </a:t>
            </a:r>
            <a:r>
              <a:rPr lang="tr-TR" i="1" u="sng" dirty="0">
                <a:latin typeface="Book Antiqua" panose="02040602050305030304" pitchFamily="18" charset="0"/>
              </a:rPr>
              <a:t>tebliği öğrenmiş ise geçerlidir</a:t>
            </a:r>
            <a:r>
              <a:rPr lang="tr-TR" i="1" dirty="0">
                <a:latin typeface="Book Antiqua" panose="02040602050305030304" pitchFamily="18" charset="0"/>
              </a:rPr>
              <a:t>. </a:t>
            </a:r>
            <a:r>
              <a:rPr lang="tr-TR" i="1" u="sng" dirty="0">
                <a:latin typeface="Book Antiqua" panose="02040602050305030304" pitchFamily="18" charset="0"/>
              </a:rPr>
              <a:t>Aksi takdirde tebligat yapılmamış sayılır.</a:t>
            </a:r>
            <a:r>
              <a:rPr lang="tr-TR" i="1" dirty="0">
                <a:latin typeface="Book Antiqua" panose="02040602050305030304" pitchFamily="18" charset="0"/>
              </a:rPr>
              <a:t> Muhatap, her ne şekilde olursa olsun tebliğ evrakını veya davetiyeyi </a:t>
            </a:r>
            <a:r>
              <a:rPr lang="tr-TR" i="1" u="sng" dirty="0">
                <a:latin typeface="Book Antiqua" panose="02040602050305030304" pitchFamily="18" charset="0"/>
              </a:rPr>
              <a:t>alırsa</a:t>
            </a:r>
            <a:r>
              <a:rPr lang="tr-TR" i="1" dirty="0">
                <a:latin typeface="Book Antiqua" panose="02040602050305030304" pitchFamily="18" charset="0"/>
              </a:rPr>
              <a:t> ya da bunların içeriğini </a:t>
            </a:r>
            <a:r>
              <a:rPr lang="tr-TR" i="1" u="sng" dirty="0">
                <a:latin typeface="Book Antiqua" panose="02040602050305030304" pitchFamily="18" charset="0"/>
              </a:rPr>
              <a:t>öğrenirse</a:t>
            </a:r>
            <a:r>
              <a:rPr lang="tr-TR" i="1" dirty="0">
                <a:latin typeface="Book Antiqua" panose="02040602050305030304" pitchFamily="18" charset="0"/>
              </a:rPr>
              <a:t> tebliği öğrenmiş sayılır.</a:t>
            </a:r>
          </a:p>
          <a:p>
            <a:pPr marL="114300" indent="0" algn="just">
              <a:buNone/>
            </a:pPr>
            <a:r>
              <a:rPr lang="tr-TR" i="1" dirty="0">
                <a:latin typeface="Book Antiqua" panose="02040602050305030304" pitchFamily="18" charset="0"/>
              </a:rPr>
              <a:t>(2) Muhatabın tebliği öğrendiğini beyan ettiği tarih, tebliğ tarihi olarak kabul edilir.</a:t>
            </a:r>
          </a:p>
          <a:p>
            <a:pPr marL="114300" indent="0" algn="just">
              <a:buNone/>
            </a:pPr>
            <a:r>
              <a:rPr lang="tr-TR" i="1" dirty="0">
                <a:latin typeface="Book Antiqua" panose="02040602050305030304" pitchFamily="18" charset="0"/>
              </a:rPr>
              <a:t>(3) </a:t>
            </a:r>
            <a:r>
              <a:rPr lang="tr-TR" i="1" u="sng" dirty="0">
                <a:latin typeface="Book Antiqua" panose="02040602050305030304" pitchFamily="18" charset="0"/>
              </a:rPr>
              <a:t>Tebliğin usulüne aykırı yapılmış olması halinde, muhatabın tebliği öğrendiğinin ve bunun tarihinin iddia ve ispatı mümkün değildir.»</a:t>
            </a: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27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Öğrenme kavramı ?</a:t>
            </a: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Tebliğ tarihi, muhatabın öğrendiğini beyan ettiği tarih olarak kabul edilir (</a:t>
            </a:r>
            <a:r>
              <a:rPr lang="tr-TR" dirty="0" err="1">
                <a:latin typeface="Book Antiqua" panose="02040602050305030304" pitchFamily="18" charset="0"/>
              </a:rPr>
              <a:t>Teb</a:t>
            </a:r>
            <a:r>
              <a:rPr lang="tr-TR" dirty="0">
                <a:latin typeface="Book Antiqua" panose="02040602050305030304" pitchFamily="18" charset="0"/>
              </a:rPr>
              <a:t>. K.m.32/2; </a:t>
            </a:r>
            <a:r>
              <a:rPr lang="tr-TR" dirty="0" err="1">
                <a:latin typeface="Book Antiqua" panose="02040602050305030304" pitchFamily="18" charset="0"/>
              </a:rPr>
              <a:t>Teb</a:t>
            </a:r>
            <a:r>
              <a:rPr lang="tr-TR" dirty="0">
                <a:latin typeface="Book Antiqua" panose="02040602050305030304" pitchFamily="18" charset="0"/>
              </a:rPr>
              <a:t>. Yön. m.53/2).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- Beyan ya da makama bildirme anı.</a:t>
            </a: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Muhatap, öğrendiğini iddia ettiği tarihten önceki bir tarihte öğrenmişse bu durum iddia ve ispat edilebilir mi?</a:t>
            </a:r>
          </a:p>
          <a:p>
            <a:pPr marL="114300" indent="0" algn="just">
              <a:buNone/>
            </a:pPr>
            <a:r>
              <a:rPr lang="tr-TR" dirty="0" err="1">
                <a:latin typeface="Book Antiqua" panose="02040602050305030304" pitchFamily="18" charset="0"/>
              </a:rPr>
              <a:t>Teb</a:t>
            </a:r>
            <a:r>
              <a:rPr lang="tr-TR" dirty="0">
                <a:latin typeface="Book Antiqua" panose="02040602050305030304" pitchFamily="18" charset="0"/>
              </a:rPr>
              <a:t>. Yön. m.53/3 ve dürüstlük kuralı?</a:t>
            </a: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34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Öğrenme anından itibaren, tebliğ konu işleme bağlı sonuçlar doğar. Ancak bunun için tebliğ işleminin usulsüz olduğunun ileri sürülmesi gerekir.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Usulsüzlüğü kim ileri sürmelidir? Nereye ileri sürmelidir?</a:t>
            </a: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İcra takibinde Yargıtay’ın uygulaması nasıldır? Genel haciz yoluyla takipte ve Kambiyo senetlerine mahsus haciz yoluyla takipte ?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43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Gecikmiş itiraz (İİK m.63), eski hale getirme (HMK m.95) ve usulsüz tebliğ ?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Gecikmiş itirazda, borçlu, </a:t>
            </a:r>
            <a:r>
              <a:rPr lang="tr-TR" b="1" u="sng" dirty="0">
                <a:latin typeface="Book Antiqua" panose="02040602050305030304" pitchFamily="18" charset="0"/>
              </a:rPr>
              <a:t>usulüne uygun tebliğ işlemi </a:t>
            </a:r>
            <a:r>
              <a:rPr lang="tr-TR" dirty="0">
                <a:latin typeface="Book Antiqua" panose="02040602050305030304" pitchFamily="18" charset="0"/>
              </a:rPr>
              <a:t>yapılmış olmasına rağmen, kendisine izafe edilemeyen bir kusur olmaksızın ortaya çıkan bir engel sebebiyle ödeme emrine itiraz eder.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Eski hale getirmede, objektif nedenlerle kesin süre içinde bir işlemin yapılamaması halinde başvurulacak bir yoldur.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Tebliğin usulsüzlüğün tespitine, tebliği çıkartan merci, «resen» karar verebilir mi?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46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7681664" cy="55640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Tebliğin usulsüz olmasından kaynaklı olarak tebliğ çıkaran merciin ya da PTT memurunun sorumluluğu yoluna başvuru mümkün müdür? İcra memurunun sorumluluğu? Hakimlerin sorumluluğu?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Örneğin borçluya karşı başlatılan icra takibinde, borçtan haberdar edilmeyen borçlunun cebri icrada ihale ile aracının satılmış olması ihtimalinde durum nasıl değerlendirilebilir?</a:t>
            </a: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endParaRPr lang="tr-TR" i="1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algn="just">
              <a:buFont typeface="Arial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183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05B894-6746-4F8A-A7EB-49FEEB38F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Tebliğin Yokluğu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334879-089D-4DF9-BCA5-356F37934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>
            <a:normAutofit fontScale="92500" lnSpcReduction="20000"/>
          </a:bodyPr>
          <a:lstStyle/>
          <a:p>
            <a:endParaRPr lang="tr-TR" dirty="0"/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Usulsüz tebliğde, </a:t>
            </a:r>
            <a:r>
              <a:rPr lang="tr-TR" dirty="0" err="1">
                <a:latin typeface="Book Antiqua" panose="02040602050305030304" pitchFamily="18" charset="0"/>
              </a:rPr>
              <a:t>Teb</a:t>
            </a:r>
            <a:r>
              <a:rPr lang="tr-TR" dirty="0">
                <a:latin typeface="Book Antiqua" panose="02040602050305030304" pitchFamily="18" charset="0"/>
              </a:rPr>
              <a:t>. K. m.32’deki sonucun doğabilmesi için usulsüzde olsa bir tebliğ işlemi vardır.</a:t>
            </a: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Tebliğin yokluğunda ise;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	usulsüz tebliğ söz konusu değildir.</a:t>
            </a:r>
          </a:p>
          <a:p>
            <a:pPr marL="114300" indent="0" algn="just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	Örnek haller: * taahhütlü mektupla yapılmak 				istenen tebligat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			*Muhataptan başka kimseye 					çıkartılan tebligat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			*Tebliğ zarfının içine hiçbir evrak 				konulmaması veya eksik evrak 					konulması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			*Tebliğ çıkarmaya yetkili olmayan bir 				kimse tarafından tebliğ çıkarılmışsa</a:t>
            </a:r>
          </a:p>
          <a:p>
            <a:pPr marL="114300" indent="0" algn="just">
              <a:buNone/>
            </a:pPr>
            <a:r>
              <a:rPr lang="tr-TR" dirty="0">
                <a:latin typeface="Book Antiqua" panose="02040602050305030304" pitchFamily="18" charset="0"/>
              </a:rPr>
              <a:t>Bu hallerde tebliğ, yok hükmündedir. Muhataba tebligatın yeniden yapılması gerekir.</a:t>
            </a:r>
          </a:p>
        </p:txBody>
      </p:sp>
    </p:spTree>
    <p:extLst>
      <p:ext uri="{BB962C8B-B14F-4D97-AF65-F5344CB8AC3E}">
        <p14:creationId xmlns:p14="http://schemas.microsoft.com/office/powerpoint/2010/main" val="564577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AA5A7C-4845-465F-8167-A2693C009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620688"/>
            <a:ext cx="7825680" cy="5780112"/>
          </a:xfrm>
        </p:spPr>
        <p:txBody>
          <a:bodyPr/>
          <a:lstStyle/>
          <a:p>
            <a:r>
              <a:rPr lang="tr-TR" dirty="0">
                <a:latin typeface="Book Antiqua" panose="02040602050305030304" pitchFamily="18" charset="0"/>
              </a:rPr>
              <a:t>Yok tebliğ ve geçersiz tebliğ esasında farklı kavramlardır. Sonuçları ise aynıdır.</a:t>
            </a:r>
          </a:p>
          <a:p>
            <a:pPr marL="11430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Geçersiz tebliğe örnek olarak, tebliğ mazbatasında bulunması gereken bazı unsurlardaki eksiklikler verilebilir: tebliği çıkaran merciin adı olmaması, tebliğ isteyenin adı soyadı olmaması, muhatabın adı olmaması veya imzanın eksikliği.</a:t>
            </a:r>
          </a:p>
        </p:txBody>
      </p:sp>
    </p:spTree>
    <p:extLst>
      <p:ext uri="{BB962C8B-B14F-4D97-AF65-F5344CB8AC3E}">
        <p14:creationId xmlns:p14="http://schemas.microsoft.com/office/powerpoint/2010/main" val="291698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354</TotalTime>
  <Words>584</Words>
  <Application>Microsoft Office PowerPoint</Application>
  <PresentationFormat>Ekran Gösterisi (4:3)</PresentationFormat>
  <Paragraphs>96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Book Antiqua</vt:lpstr>
      <vt:lpstr>Calibri</vt:lpstr>
      <vt:lpstr>Cambria</vt:lpstr>
      <vt:lpstr>Bitişiklik</vt:lpstr>
      <vt:lpstr>Tebligatın Yokluğu ve Usulsüz Tebliğ</vt:lpstr>
      <vt:lpstr>Usulsüz Tebliğ</vt:lpstr>
      <vt:lpstr>PowerPoint Sunusu</vt:lpstr>
      <vt:lpstr>PowerPoint Sunusu</vt:lpstr>
      <vt:lpstr>PowerPoint Sunusu</vt:lpstr>
      <vt:lpstr>PowerPoint Sunusu</vt:lpstr>
      <vt:lpstr>PowerPoint Sunusu</vt:lpstr>
      <vt:lpstr>Tebliğin Yokluğu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Tebligatın Talep Üzerine Yapılması</dc:title>
  <dc:creator>Orkun TAT</dc:creator>
  <cp:lastModifiedBy>Nurdan</cp:lastModifiedBy>
  <cp:revision>27</cp:revision>
  <dcterms:created xsi:type="dcterms:W3CDTF">2021-09-07T19:58:42Z</dcterms:created>
  <dcterms:modified xsi:type="dcterms:W3CDTF">2021-12-15T12:13:39Z</dcterms:modified>
</cp:coreProperties>
</file>