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5"/>
  </p:notesMasterIdLst>
  <p:sldIdLst>
    <p:sldId id="256" r:id="rId2"/>
    <p:sldId id="257" r:id="rId3"/>
    <p:sldId id="523" r:id="rId4"/>
    <p:sldId id="258" r:id="rId5"/>
    <p:sldId id="260" r:id="rId6"/>
    <p:sldId id="379" r:id="rId7"/>
    <p:sldId id="510" r:id="rId8"/>
    <p:sldId id="381" r:id="rId9"/>
    <p:sldId id="526" r:id="rId10"/>
    <p:sldId id="382" r:id="rId11"/>
    <p:sldId id="511" r:id="rId12"/>
    <p:sldId id="383" r:id="rId13"/>
    <p:sldId id="413" r:id="rId14"/>
    <p:sldId id="512" r:id="rId15"/>
    <p:sldId id="384" r:id="rId16"/>
    <p:sldId id="385" r:id="rId17"/>
    <p:sldId id="513" r:id="rId18"/>
    <p:sldId id="386" r:id="rId19"/>
    <p:sldId id="387" r:id="rId20"/>
    <p:sldId id="414" r:id="rId21"/>
    <p:sldId id="388" r:id="rId22"/>
    <p:sldId id="389" r:id="rId23"/>
    <p:sldId id="514" r:id="rId24"/>
    <p:sldId id="263" r:id="rId25"/>
    <p:sldId id="502" r:id="rId26"/>
    <p:sldId id="390" r:id="rId27"/>
    <p:sldId id="504" r:id="rId28"/>
    <p:sldId id="409" r:id="rId29"/>
    <p:sldId id="391" r:id="rId30"/>
    <p:sldId id="392" r:id="rId31"/>
    <p:sldId id="505" r:id="rId32"/>
    <p:sldId id="306" r:id="rId33"/>
    <p:sldId id="394" r:id="rId34"/>
    <p:sldId id="529" r:id="rId35"/>
    <p:sldId id="515" r:id="rId36"/>
    <p:sldId id="268" r:id="rId37"/>
    <p:sldId id="269" r:id="rId38"/>
    <p:sldId id="395" r:id="rId39"/>
    <p:sldId id="270" r:id="rId40"/>
    <p:sldId id="524" r:id="rId41"/>
    <p:sldId id="507" r:id="rId42"/>
    <p:sldId id="516" r:id="rId43"/>
    <p:sldId id="271" r:id="rId44"/>
    <p:sldId id="397" r:id="rId45"/>
    <p:sldId id="532" r:id="rId46"/>
    <p:sldId id="398" r:id="rId47"/>
    <p:sldId id="273" r:id="rId48"/>
    <p:sldId id="517" r:id="rId49"/>
    <p:sldId id="275" r:id="rId50"/>
    <p:sldId id="509" r:id="rId51"/>
    <p:sldId id="495" r:id="rId52"/>
    <p:sldId id="518" r:id="rId53"/>
    <p:sldId id="278" r:id="rId54"/>
    <p:sldId id="503" r:id="rId55"/>
    <p:sldId id="508" r:id="rId56"/>
    <p:sldId id="496" r:id="rId57"/>
    <p:sldId id="519" r:id="rId58"/>
    <p:sldId id="283" r:id="rId59"/>
    <p:sldId id="531" r:id="rId60"/>
    <p:sldId id="525" r:id="rId61"/>
    <p:sldId id="520" r:id="rId62"/>
    <p:sldId id="285" r:id="rId63"/>
    <p:sldId id="506" r:id="rId64"/>
    <p:sldId id="521" r:id="rId65"/>
    <p:sldId id="401" r:id="rId66"/>
    <p:sldId id="403" r:id="rId67"/>
    <p:sldId id="404" r:id="rId68"/>
    <p:sldId id="410" r:id="rId69"/>
    <p:sldId id="405" r:id="rId70"/>
    <p:sldId id="406" r:id="rId71"/>
    <p:sldId id="411" r:id="rId72"/>
    <p:sldId id="407" r:id="rId73"/>
    <p:sldId id="522" r:id="rId74"/>
    <p:sldId id="289" r:id="rId75"/>
    <p:sldId id="497" r:id="rId76"/>
    <p:sldId id="500" r:id="rId77"/>
    <p:sldId id="498" r:id="rId78"/>
    <p:sldId id="501" r:id="rId79"/>
    <p:sldId id="530" r:id="rId80"/>
    <p:sldId id="355" r:id="rId81"/>
    <p:sldId id="412" r:id="rId82"/>
    <p:sldId id="357" r:id="rId83"/>
    <p:sldId id="292" r:id="rId8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17A96-C283-4DA6-BA2F-A07A1FB9B18E}" type="datetimeFigureOut">
              <a:rPr lang="tr-TR" smtClean="0"/>
              <a:pPr/>
              <a:t>2.07.2023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74ADB-77AF-443B-B458-A52C9556BF5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86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146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234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8296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58</a:t>
            </a:fld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538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9964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77932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70</a:t>
            </a:fld>
            <a:endParaRPr lang="tr-T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74</a:t>
            </a:fld>
            <a:endParaRPr lang="tr-T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75</a:t>
            </a:fld>
            <a:endParaRPr lang="tr-T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926DF-44CA-4A8D-826A-FF3B584131B0}" type="slidenum">
              <a:rPr lang="en-US"/>
              <a:pPr/>
              <a:t>83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4ADB-77AF-443B-B458-A52C9556BF59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C35E9-2CF2-492A-AABE-17C968DF1E6C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41F-93D2-4ED0-AF1B-288B42D201E6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82E8-3F17-4FF3-AFAF-E9EEA6B14AD7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DA3F-EFBB-4A2B-BD06-7689036EBFC9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C771-6206-495C-A96D-9A58EA36E3F6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5133-AB5C-4EF1-8A7C-AC2A21D1ACD8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A583-7DA7-4A62-A1BA-710BD6006D62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9259-D6B5-4072-BCB0-472B6AEE473F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70ED-4D99-4BDE-8B47-FBEFA19D3933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A1B5-999F-4A0C-92E0-5BB95C9FC1A5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F415-7CCC-44FA-AEBA-3CD6E98C83B1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A02F-565E-4516-BD22-F0F882595D80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en-US" b="1" dirty="0"/>
              <a:t>TOOLS OF </a:t>
            </a:r>
            <a:br>
              <a:rPr lang="tr-TR" b="1" dirty="0"/>
            </a:br>
            <a:r>
              <a:rPr lang="en-US" b="1" dirty="0"/>
              <a:t>MONETARY POLICY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Open Market Operations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Open market purchases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expand reserves and monetary base,</a:t>
            </a:r>
            <a:r>
              <a:rPr lang="en-US" dirty="0"/>
              <a:t>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thereby </a:t>
            </a:r>
            <a:r>
              <a:rPr lang="en-US" dirty="0">
                <a:solidFill>
                  <a:srgbClr val="0070C0"/>
                </a:solidFill>
              </a:rPr>
              <a:t>increasing the money supply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lowering short-term interest rates.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Open market sales decrease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monetary base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money supply</a:t>
            </a:r>
            <a:r>
              <a:rPr lang="en-US" dirty="0"/>
              <a:t>,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increase the interest rate</a:t>
            </a:r>
            <a:r>
              <a:rPr lang="en-US" dirty="0"/>
              <a:t>. 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Discount Lending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097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Discount Lending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facility at which </a:t>
            </a:r>
            <a:r>
              <a:rPr lang="tr-TR" dirty="0"/>
              <a:t>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banks can </a:t>
            </a:r>
            <a:r>
              <a:rPr lang="en-US" sz="32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borrow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reserves</a:t>
            </a:r>
            <a:r>
              <a:rPr lang="en-US" dirty="0"/>
              <a:t> </a:t>
            </a:r>
            <a:r>
              <a:rPr lang="tr-TR" dirty="0"/>
              <a:t>                                     </a:t>
            </a:r>
            <a:r>
              <a:rPr lang="en-US" dirty="0"/>
              <a:t>from the CB is called </a:t>
            </a:r>
            <a:r>
              <a:rPr lang="tr-TR" dirty="0"/>
              <a:t>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discount lending.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Discount Lending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Discount lending allows commercial bank</a:t>
            </a:r>
            <a:r>
              <a:rPr lang="tr-TR" dirty="0"/>
              <a:t>s</a:t>
            </a:r>
            <a:r>
              <a:rPr lang="en-US" dirty="0"/>
              <a:t> </a:t>
            </a:r>
            <a:r>
              <a:rPr lang="tr-TR" dirty="0"/>
              <a:t>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borrow</a:t>
            </a:r>
            <a:r>
              <a:rPr lang="en-US" dirty="0"/>
              <a:t> money from the CB, </a:t>
            </a:r>
            <a:endParaRPr lang="tr-TR" dirty="0"/>
          </a:p>
          <a:p>
            <a:pPr marL="0" indent="360363">
              <a:spcBef>
                <a:spcPts val="0"/>
              </a:spcBef>
              <a:buNone/>
            </a:pPr>
            <a:r>
              <a:rPr lang="en-US" dirty="0"/>
              <a:t>usually on a </a:t>
            </a:r>
            <a:r>
              <a:rPr lang="en-US" dirty="0">
                <a:solidFill>
                  <a:srgbClr val="0070C0"/>
                </a:solidFill>
              </a:rPr>
              <a:t>short-term basis,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meet temporary shortages of liquidity.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interest rate charged on such loans </a:t>
            </a:r>
            <a:r>
              <a:rPr lang="tr-TR" dirty="0"/>
              <a:t>                             </a:t>
            </a:r>
            <a:r>
              <a:rPr lang="en-US" dirty="0"/>
              <a:t>by the CB is called 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 </a:t>
            </a:r>
            <a:r>
              <a:rPr lang="en-US" dirty="0">
                <a:solidFill>
                  <a:srgbClr val="0070C0"/>
                </a:solidFill>
              </a:rPr>
              <a:t>discount rate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Reserve Requirements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774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Reserve Requirements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Commercial banks have to hold </a:t>
            </a:r>
            <a:r>
              <a:rPr lang="tr-TR" dirty="0"/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a fraction of their deposits as reserves.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reserve requirement ratio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is determined by </a:t>
            </a:r>
            <a:r>
              <a:rPr lang="en-US" dirty="0">
                <a:solidFill>
                  <a:srgbClr val="0070C0"/>
                </a:solidFill>
              </a:rPr>
              <a:t>the CB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These required reserves are </a:t>
            </a:r>
            <a:endParaRPr lang="tr-TR" dirty="0"/>
          </a:p>
          <a:p>
            <a:pPr marL="0" indent="360363">
              <a:spcBef>
                <a:spcPts val="0"/>
              </a:spcBef>
              <a:buNone/>
            </a:pPr>
            <a:r>
              <a:rPr lang="en-US" dirty="0"/>
              <a:t>in the form of </a:t>
            </a:r>
            <a:r>
              <a:rPr lang="en-US" dirty="0">
                <a:solidFill>
                  <a:srgbClr val="0070C0"/>
                </a:solidFill>
              </a:rPr>
              <a:t>deposits made with the CB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 cash stored physically in the bank vault</a:t>
            </a:r>
            <a:r>
              <a:rPr lang="en-US" dirty="0"/>
              <a:t>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Reserve Requirements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/>
          </a:bodyPr>
          <a:lstStyle/>
          <a:p>
            <a:r>
              <a:rPr lang="en-US" dirty="0"/>
              <a:t>In Chapter </a:t>
            </a:r>
            <a:r>
              <a:rPr lang="tr-TR" dirty="0"/>
              <a:t>6, </a:t>
            </a:r>
            <a:r>
              <a:rPr lang="en-US" dirty="0"/>
              <a:t>we have seen </a:t>
            </a:r>
            <a:r>
              <a:rPr lang="tr-TR" dirty="0"/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the changes in the required reserve ratio </a:t>
            </a:r>
            <a:r>
              <a:rPr lang="en-US" dirty="0"/>
              <a:t>affect </a:t>
            </a:r>
            <a:endParaRPr lang="tr-TR" dirty="0"/>
          </a:p>
          <a:p>
            <a:pPr marL="0" indent="36036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bank reserves,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monetary base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money supply.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Interest on Reserves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004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Interest on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CB generally makes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interest payment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commercial banks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their deposits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 difference between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market interest rate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interest rate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>
                <a:solidFill>
                  <a:srgbClr val="0070C0"/>
                </a:solidFill>
              </a:rPr>
              <a:t>on reserves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the opportunity cost of holding excess reserves </a:t>
            </a:r>
            <a:r>
              <a:rPr lang="en-US" dirty="0"/>
              <a:t>by commercial banks.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Interest on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Thus, </a:t>
            </a:r>
            <a:r>
              <a:rPr lang="tr-TR" dirty="0"/>
              <a:t>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CB can influence the commercial banks’ willingness </a:t>
            </a:r>
            <a:r>
              <a:rPr lang="en-US" sz="32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hold 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excess reserves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by changing the </a:t>
            </a:r>
            <a:r>
              <a:rPr lang="en-US" dirty="0">
                <a:solidFill>
                  <a:srgbClr val="0070C0"/>
                </a:solidFill>
              </a:rPr>
              <a:t>interest rate on reserves</a:t>
            </a:r>
            <a:r>
              <a:rPr lang="tr-TR" dirty="0">
                <a:solidFill>
                  <a:srgbClr val="0070C0"/>
                </a:solidFill>
              </a:rPr>
              <a:t> </a:t>
            </a: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and therefore</a:t>
            </a:r>
            <a:r>
              <a:rPr lang="tr-TR" dirty="0"/>
              <a:t>,                                         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opportunity cost </a:t>
            </a:r>
            <a:r>
              <a:rPr lang="en-US" dirty="0"/>
              <a:t>of holding them.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39"/>
            <a:ext cx="8229600" cy="1375643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51571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this lesson we examine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conventional  tools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of monetary policy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that the CB uses to control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money supply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interest rate.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Interest on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As we have already seen,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excess reserve ratio</a:t>
            </a:r>
            <a:r>
              <a:rPr lang="en-US" dirty="0"/>
              <a:t> is one of the determinants of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money multiplier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money supply. </a:t>
            </a:r>
            <a:r>
              <a:rPr lang="tr-TR" dirty="0">
                <a:solidFill>
                  <a:srgbClr val="0070C0"/>
                </a:solidFill>
              </a:rPr>
              <a:t>*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4000" b="1" dirty="0">
                <a:latin typeface="Calibri" pitchFamily="34" charset="0"/>
              </a:rPr>
              <a:t>THE MARKET</a:t>
            </a:r>
            <a:r>
              <a:rPr lang="tr-TR" sz="4000" b="1" dirty="0">
                <a:latin typeface="Calibri" pitchFamily="34" charset="0"/>
              </a:rPr>
              <a:t> </a:t>
            </a:r>
            <a:r>
              <a:rPr lang="en-US" sz="4000" b="1" dirty="0">
                <a:latin typeface="Calibri" pitchFamily="34" charset="0"/>
              </a:rPr>
              <a:t>FOR RESERVES </a:t>
            </a:r>
            <a:br>
              <a:rPr lang="tr-TR" sz="4000" b="1" dirty="0">
                <a:latin typeface="Calibri" pitchFamily="34" charset="0"/>
              </a:rPr>
            </a:br>
            <a:r>
              <a:rPr lang="en-US" sz="4000" b="1" dirty="0">
                <a:latin typeface="Calibri" pitchFamily="34" charset="0"/>
              </a:rPr>
              <a:t>AND </a:t>
            </a:r>
            <a:br>
              <a:rPr lang="tr-TR" sz="4000" b="1" dirty="0">
                <a:latin typeface="Calibri" pitchFamily="34" charset="0"/>
              </a:rPr>
            </a:br>
            <a:r>
              <a:rPr lang="en-US" sz="4000" b="1" dirty="0">
                <a:latin typeface="Calibri" pitchFamily="34" charset="0"/>
              </a:rPr>
              <a:t>THE </a:t>
            </a: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INTERBANK INTEREST </a:t>
            </a:r>
            <a:r>
              <a:rPr lang="en-US" sz="4000" b="1" dirty="0">
                <a:latin typeface="Calibri" pitchFamily="34" charset="0"/>
              </a:rPr>
              <a:t>RATE</a:t>
            </a:r>
            <a:br>
              <a:rPr lang="tr-TR" sz="4000" dirty="0">
                <a:latin typeface="Calibri" pitchFamily="34" charset="0"/>
              </a:rPr>
            </a:br>
            <a:endParaRPr lang="tr-TR" sz="4000" dirty="0">
              <a:latin typeface="Calibri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4000" b="1" dirty="0">
                <a:latin typeface="Calibri" pitchFamily="34" charset="0"/>
              </a:rPr>
              <a:t>THE MARKET FOR RESERVES </a:t>
            </a:r>
            <a:br>
              <a:rPr lang="tr-TR" sz="4000" b="1" dirty="0">
                <a:latin typeface="Calibri" pitchFamily="34" charset="0"/>
              </a:rPr>
            </a:br>
            <a:r>
              <a:rPr lang="en-US" sz="4000" b="1" dirty="0">
                <a:latin typeface="Calibri" pitchFamily="34" charset="0"/>
              </a:rPr>
              <a:t>AND THE FUNDS RATE</a:t>
            </a:r>
            <a:br>
              <a:rPr lang="tr-TR" sz="4000" dirty="0">
                <a:latin typeface="Calibri" pitchFamily="34" charset="0"/>
              </a:rPr>
            </a:br>
            <a:endParaRPr lang="tr-TR" sz="4000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 interest rate charged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loans in the interbank money market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is determined in </a:t>
            </a:r>
            <a:r>
              <a:rPr lang="en-US" dirty="0">
                <a:solidFill>
                  <a:srgbClr val="0070C0"/>
                </a:solidFill>
              </a:rPr>
              <a:t>the interbank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funds</a:t>
            </a:r>
            <a:r>
              <a:rPr lang="en-US" dirty="0">
                <a:solidFill>
                  <a:srgbClr val="0070C0"/>
                </a:solidFill>
              </a:rPr>
              <a:t> market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supply of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demand for reserves.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Demand For Reserves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2076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484784"/>
            <a:ext cx="8105554" cy="53732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Bank reserves have two components: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required reserves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excess reserves.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Required reserves </a:t>
            </a:r>
            <a:r>
              <a:rPr lang="en-US" dirty="0"/>
              <a:t>equal </a:t>
            </a:r>
            <a:r>
              <a:rPr lang="en-US" dirty="0">
                <a:solidFill>
                  <a:srgbClr val="0070C0"/>
                </a:solidFill>
              </a:rPr>
              <a:t>the required reserve ratio </a:t>
            </a:r>
            <a:r>
              <a:rPr lang="en-US" dirty="0"/>
              <a:t>times </a:t>
            </a: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quantity</a:t>
            </a:r>
            <a:r>
              <a:rPr lang="en-US" dirty="0">
                <a:solidFill>
                  <a:srgbClr val="0070C0"/>
                </a:solidFill>
              </a:rPr>
              <a:t> of deposits </a:t>
            </a:r>
            <a:r>
              <a:rPr lang="en-US" dirty="0"/>
              <a:t>on which reserves are required.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Excess reserves </a:t>
            </a:r>
            <a:r>
              <a:rPr lang="en-US" dirty="0"/>
              <a:t>are </a:t>
            </a:r>
            <a:r>
              <a:rPr lang="en-US" dirty="0">
                <a:solidFill>
                  <a:srgbClr val="0070C0"/>
                </a:solidFill>
              </a:rPr>
              <a:t>the additional reserves </a:t>
            </a:r>
            <a:r>
              <a:rPr lang="en-US" dirty="0"/>
              <a:t>banks choose to hold.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484784"/>
            <a:ext cx="7961538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</a:t>
            </a:r>
            <a:r>
              <a:rPr lang="tr-TR" dirty="0"/>
              <a:t>,</a:t>
            </a:r>
          </a:p>
          <a:p>
            <a:pPr marL="360363" indent="-6350">
              <a:spcBef>
                <a:spcPts val="12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quantity of reserves demanded by banks </a:t>
            </a:r>
            <a:r>
              <a:rPr lang="tr-TR" dirty="0"/>
              <a:t>=</a:t>
            </a:r>
            <a:r>
              <a:rPr lang="en-US" dirty="0"/>
              <a:t> required reserves </a:t>
            </a:r>
            <a:r>
              <a:rPr lang="tr-TR" dirty="0"/>
              <a:t>+</a:t>
            </a:r>
            <a:r>
              <a:rPr lang="en-US" dirty="0"/>
              <a:t> the quantity of excess</a:t>
            </a:r>
            <a:endParaRPr lang="tr-TR" dirty="0"/>
          </a:p>
          <a:p>
            <a:pPr marL="360363" indent="-635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  </a:t>
            </a:r>
            <a:r>
              <a:rPr lang="en-US" dirty="0"/>
              <a:t> reserves demanded.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569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There are three different interest rates in the funds market: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The discount rate</a:t>
            </a:r>
            <a:r>
              <a:rPr lang="en-US" b="1" dirty="0"/>
              <a:t> (CB lending rate</a:t>
            </a:r>
            <a:r>
              <a:rPr lang="tr-TR" b="1" dirty="0"/>
              <a:t>)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interest rate on reserves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b="1" dirty="0"/>
              <a:t>(CB borrowing rate</a:t>
            </a:r>
            <a:r>
              <a:rPr lang="tr-TR" b="1" dirty="0"/>
              <a:t>)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interbank interest rate</a:t>
            </a:r>
            <a:r>
              <a:rPr lang="tr-TR" sz="3200">
                <a:solidFill>
                  <a:srgbClr val="0070C0"/>
                </a:solidFill>
              </a:rPr>
              <a:t>**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sz="2400" b="1" dirty="0"/>
              <a:t>Figure </a:t>
            </a:r>
            <a:r>
              <a:rPr lang="tr-TR" sz="2400" b="1" dirty="0"/>
              <a:t>7</a:t>
            </a:r>
            <a:r>
              <a:rPr lang="en-US" sz="2400" b="1" dirty="0"/>
              <a:t>.</a:t>
            </a:r>
            <a:r>
              <a:rPr lang="tr-TR" sz="2400" b="1" dirty="0"/>
              <a:t>1</a:t>
            </a:r>
            <a:r>
              <a:rPr lang="en-US" sz="2400" b="1" dirty="0"/>
              <a:t>: Operational Framework of CB’s Monetary Policy</a:t>
            </a:r>
          </a:p>
        </p:txBody>
      </p:sp>
      <p:cxnSp>
        <p:nvCxnSpPr>
          <p:cNvPr id="7" name="6 Düz Ok Bağlayıcısı"/>
          <p:cNvCxnSpPr/>
          <p:nvPr/>
        </p:nvCxnSpPr>
        <p:spPr>
          <a:xfrm rot="5400000" flipH="1" flipV="1">
            <a:off x="-785453" y="3357165"/>
            <a:ext cx="442915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>
            <a:off x="1428728" y="5572140"/>
            <a:ext cx="578647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Bağlayıcı"/>
          <p:cNvCxnSpPr/>
          <p:nvPr/>
        </p:nvCxnSpPr>
        <p:spPr>
          <a:xfrm>
            <a:off x="1428728" y="2714620"/>
            <a:ext cx="271464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Bağlayıcı"/>
          <p:cNvCxnSpPr/>
          <p:nvPr/>
        </p:nvCxnSpPr>
        <p:spPr>
          <a:xfrm>
            <a:off x="1428728" y="3714752"/>
            <a:ext cx="285752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1428728" y="4643446"/>
            <a:ext cx="2714644" cy="158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23 Serbest Form"/>
          <p:cNvSpPr/>
          <p:nvPr/>
        </p:nvSpPr>
        <p:spPr>
          <a:xfrm>
            <a:off x="1571604" y="3500438"/>
            <a:ext cx="2786082" cy="571504"/>
          </a:xfrm>
          <a:custGeom>
            <a:avLst/>
            <a:gdLst>
              <a:gd name="connsiteX0" fmla="*/ 0 w 2649894"/>
              <a:gd name="connsiteY0" fmla="*/ 466531 h 541175"/>
              <a:gd name="connsiteX1" fmla="*/ 130629 w 2649894"/>
              <a:gd name="connsiteY1" fmla="*/ 74645 h 541175"/>
              <a:gd name="connsiteX2" fmla="*/ 597159 w 2649894"/>
              <a:gd name="connsiteY2" fmla="*/ 522514 h 541175"/>
              <a:gd name="connsiteX3" fmla="*/ 1138335 w 2649894"/>
              <a:gd name="connsiteY3" fmla="*/ 37322 h 541175"/>
              <a:gd name="connsiteX4" fmla="*/ 1586204 w 2649894"/>
              <a:gd name="connsiteY4" fmla="*/ 485192 h 541175"/>
              <a:gd name="connsiteX5" fmla="*/ 1996751 w 2649894"/>
              <a:gd name="connsiteY5" fmla="*/ 0 h 541175"/>
              <a:gd name="connsiteX6" fmla="*/ 2631233 w 2649894"/>
              <a:gd name="connsiteY6" fmla="*/ 485192 h 541175"/>
              <a:gd name="connsiteX7" fmla="*/ 2631233 w 2649894"/>
              <a:gd name="connsiteY7" fmla="*/ 485192 h 541175"/>
              <a:gd name="connsiteX8" fmla="*/ 2649894 w 2649894"/>
              <a:gd name="connsiteY8" fmla="*/ 541175 h 54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9894" h="541175">
                <a:moveTo>
                  <a:pt x="0" y="466531"/>
                </a:moveTo>
                <a:cubicBezTo>
                  <a:pt x="15551" y="265923"/>
                  <a:pt x="31103" y="65315"/>
                  <a:pt x="130629" y="74645"/>
                </a:cubicBezTo>
                <a:cubicBezTo>
                  <a:pt x="230155" y="83975"/>
                  <a:pt x="429208" y="528734"/>
                  <a:pt x="597159" y="522514"/>
                </a:cubicBezTo>
                <a:cubicBezTo>
                  <a:pt x="765110" y="516294"/>
                  <a:pt x="973494" y="43542"/>
                  <a:pt x="1138335" y="37322"/>
                </a:cubicBezTo>
                <a:cubicBezTo>
                  <a:pt x="1303176" y="31102"/>
                  <a:pt x="1443135" y="491412"/>
                  <a:pt x="1586204" y="485192"/>
                </a:cubicBezTo>
                <a:cubicBezTo>
                  <a:pt x="1729273" y="478972"/>
                  <a:pt x="1822580" y="0"/>
                  <a:pt x="1996751" y="0"/>
                </a:cubicBezTo>
                <a:cubicBezTo>
                  <a:pt x="2170922" y="0"/>
                  <a:pt x="2631233" y="485192"/>
                  <a:pt x="2631233" y="485192"/>
                </a:cubicBezTo>
                <a:lnTo>
                  <a:pt x="2631233" y="485192"/>
                </a:lnTo>
                <a:lnTo>
                  <a:pt x="2649894" y="541175"/>
                </a:lnTo>
              </a:path>
            </a:pathLst>
          </a:cu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24 Metin kutusu"/>
          <p:cNvSpPr txBox="1"/>
          <p:nvPr/>
        </p:nvSpPr>
        <p:spPr>
          <a:xfrm>
            <a:off x="4357686" y="2546560"/>
            <a:ext cx="443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CB Lending Rate</a:t>
            </a:r>
            <a:r>
              <a:rPr lang="tr-TR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(discount rate, i</a:t>
            </a:r>
            <a:r>
              <a:rPr lang="en-US" sz="2000" b="1" baseline="-25000" dirty="0">
                <a:solidFill>
                  <a:srgbClr val="0070C0"/>
                </a:solidFill>
              </a:rPr>
              <a:t>d</a:t>
            </a:r>
            <a:r>
              <a:rPr lang="en-US" sz="2000" b="1" dirty="0">
                <a:solidFill>
                  <a:srgbClr val="0070C0"/>
                </a:solidFill>
              </a:rPr>
              <a:t>) </a:t>
            </a:r>
          </a:p>
        </p:txBody>
      </p:sp>
      <p:cxnSp>
        <p:nvCxnSpPr>
          <p:cNvPr id="29" name="28 Düz Ok Bağlayıcısı"/>
          <p:cNvCxnSpPr/>
          <p:nvPr/>
        </p:nvCxnSpPr>
        <p:spPr>
          <a:xfrm>
            <a:off x="4429124" y="4071942"/>
            <a:ext cx="448249" cy="20199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Metin kutusu"/>
          <p:cNvSpPr txBox="1"/>
          <p:nvPr/>
        </p:nvSpPr>
        <p:spPr>
          <a:xfrm>
            <a:off x="4857752" y="4071942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Interbank Interest Rate (</a:t>
            </a:r>
            <a:r>
              <a:rPr lang="en-US" sz="2000" b="1" dirty="0" err="1">
                <a:solidFill>
                  <a:srgbClr val="00B050"/>
                </a:solidFill>
              </a:rPr>
              <a:t>i</a:t>
            </a:r>
            <a:r>
              <a:rPr lang="en-US" sz="2000" b="1" baseline="-25000" dirty="0" err="1">
                <a:solidFill>
                  <a:srgbClr val="00B050"/>
                </a:solidFill>
              </a:rPr>
              <a:t>m</a:t>
            </a:r>
            <a:r>
              <a:rPr lang="en-US" sz="2000" b="1" dirty="0">
                <a:solidFill>
                  <a:srgbClr val="00B050"/>
                </a:solidFill>
              </a:rPr>
              <a:t>) </a:t>
            </a:r>
          </a:p>
        </p:txBody>
      </p:sp>
      <p:sp>
        <p:nvSpPr>
          <p:cNvPr id="34" name="33 Metin kutusu"/>
          <p:cNvSpPr txBox="1"/>
          <p:nvPr/>
        </p:nvSpPr>
        <p:spPr>
          <a:xfrm>
            <a:off x="4429124" y="357187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CB Policy Rate</a:t>
            </a:r>
            <a:r>
              <a:rPr lang="tr-TR" sz="2000" b="1" dirty="0"/>
              <a:t> </a:t>
            </a:r>
            <a:endParaRPr lang="en-US" sz="2000" b="1" dirty="0"/>
          </a:p>
        </p:txBody>
      </p:sp>
      <p:sp>
        <p:nvSpPr>
          <p:cNvPr id="36" name="35 Dikdörtgen"/>
          <p:cNvSpPr/>
          <p:nvPr/>
        </p:nvSpPr>
        <p:spPr>
          <a:xfrm>
            <a:off x="6000760" y="3571876"/>
            <a:ext cx="785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baseline="-25000" dirty="0" err="1"/>
              <a:t>p</a:t>
            </a:r>
            <a:r>
              <a:rPr lang="en-US" sz="2000" b="1" dirty="0"/>
              <a:t>)</a:t>
            </a:r>
            <a:endParaRPr lang="tr-TR" sz="2000" b="1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4286248" y="4429132"/>
            <a:ext cx="4677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CB Borrowing Rate (interest rate on reserves, </a:t>
            </a:r>
            <a:r>
              <a:rPr lang="en-US" sz="2000" b="1" dirty="0" err="1">
                <a:solidFill>
                  <a:srgbClr val="0070C0"/>
                </a:solidFill>
              </a:rPr>
              <a:t>i</a:t>
            </a:r>
            <a:r>
              <a:rPr lang="en-US" sz="2000" b="1" baseline="-25000" dirty="0" err="1">
                <a:solidFill>
                  <a:srgbClr val="0070C0"/>
                </a:solidFill>
              </a:rPr>
              <a:t>b</a:t>
            </a:r>
            <a:r>
              <a:rPr lang="en-US" sz="2000" b="1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62370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discount rate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interest rate on reserves </a:t>
            </a:r>
            <a:r>
              <a:rPr lang="en-US" dirty="0"/>
              <a:t>are decided and implemented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by the CB.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Interbank interest rate </a:t>
            </a:r>
            <a:r>
              <a:rPr lang="en-US" dirty="0"/>
              <a:t>is determined </a:t>
            </a:r>
            <a:r>
              <a:rPr lang="tr-TR" dirty="0"/>
              <a:t>                               </a:t>
            </a:r>
            <a:r>
              <a:rPr lang="en-US" dirty="0"/>
              <a:t>in the interbank funds market </a:t>
            </a:r>
            <a:r>
              <a:rPr lang="tr-TR" dirty="0"/>
              <a:t>    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supply of and demand for funds.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opportunity cost of holding excess reserves </a:t>
            </a:r>
            <a:r>
              <a:rPr lang="en-US" dirty="0"/>
              <a:t>is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 difference between </a:t>
            </a:r>
            <a:r>
              <a:rPr lang="en-US" dirty="0">
                <a:solidFill>
                  <a:srgbClr val="0070C0"/>
                </a:solidFill>
              </a:rPr>
              <a:t>the interest rate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that could have been earned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on lending these reserves to other banks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baseline="-25000" dirty="0" err="1"/>
              <a:t>m</a:t>
            </a:r>
            <a:r>
              <a:rPr lang="en-US" dirty="0"/>
              <a:t>)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interest rate that is earned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on the reserves</a:t>
            </a:r>
            <a:r>
              <a:rPr lang="en-US" dirty="0"/>
              <a:t>, (</a:t>
            </a:r>
            <a:r>
              <a:rPr lang="en-US" dirty="0" err="1"/>
              <a:t>i</a:t>
            </a:r>
            <a:r>
              <a:rPr lang="en-US" baseline="-25000" dirty="0" err="1"/>
              <a:t>b</a:t>
            </a:r>
            <a:r>
              <a:rPr lang="en-US" dirty="0"/>
              <a:t>). </a:t>
            </a:r>
            <a:endParaRPr lang="tr-TR" dirty="0"/>
          </a:p>
          <a:p>
            <a:pPr marL="0" indent="0">
              <a:spcAft>
                <a:spcPts val="1200"/>
              </a:spcAft>
              <a:buNone/>
            </a:pPr>
            <a:r>
              <a:rPr lang="tr-TR" dirty="0"/>
              <a:t>		                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baseline="-25000" dirty="0" err="1"/>
              <a:t>m</a:t>
            </a:r>
            <a:r>
              <a:rPr lang="tr-TR" dirty="0"/>
              <a:t>- </a:t>
            </a:r>
            <a:r>
              <a:rPr lang="en-US" dirty="0" err="1"/>
              <a:t>i</a:t>
            </a:r>
            <a:r>
              <a:rPr lang="en-US" baseline="-25000" dirty="0" err="1"/>
              <a:t>b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39"/>
            <a:ext cx="8229600" cy="1159619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5229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</a:t>
            </a:r>
            <a:r>
              <a:rPr lang="en-US" dirty="0"/>
              <a:t>he CB’s use of these policy tools has an important effect on </a:t>
            </a:r>
            <a:r>
              <a:rPr lang="tr-TR" dirty="0"/>
              <a:t>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interest rates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economic activity.</a:t>
            </a:r>
          </a:p>
          <a:p>
            <a:pPr>
              <a:spcBef>
                <a:spcPts val="1200"/>
              </a:spcBef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it is vital to understand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how CB wields them in practice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how relatively useful each tool is.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5479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When the interbank interest rate is above </a:t>
            </a:r>
            <a:r>
              <a:rPr lang="tr-TR" dirty="0"/>
              <a:t>                      </a:t>
            </a:r>
            <a:r>
              <a:rPr lang="en-US" dirty="0"/>
              <a:t>the rate paid on reserves (</a:t>
            </a:r>
            <a:r>
              <a:rPr lang="en-US" dirty="0" err="1"/>
              <a:t>i</a:t>
            </a:r>
            <a:r>
              <a:rPr lang="en-US" baseline="-25000" dirty="0" err="1"/>
              <a:t>b</a:t>
            </a:r>
            <a:r>
              <a:rPr lang="en-US" dirty="0"/>
              <a:t>),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as the interbank rate decreases,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opportunity cost of holding excess reserves falls.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quantity of reserves demanded rises</a:t>
            </a:r>
            <a:r>
              <a:rPr lang="en-US" dirty="0"/>
              <a:t>, </a:t>
            </a:r>
            <a:r>
              <a:rPr lang="en-US" i="1" dirty="0"/>
              <a:t>ceteris paribus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Consequently, there is </a:t>
            </a:r>
            <a:r>
              <a:rPr lang="tr-TR" dirty="0"/>
              <a:t>a </a:t>
            </a: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negative relationship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interbank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interest rate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quantity of fund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demanded.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When the interbank interest rate falls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quantity of fund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demanded increases.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6383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However,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if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interbank rate begins to fall below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the interest rate paid on reserves (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baseline="-25000" dirty="0" err="1">
                <a:solidFill>
                  <a:srgbClr val="0070C0"/>
                </a:solidFill>
              </a:rPr>
              <a:t>b</a:t>
            </a:r>
            <a:r>
              <a:rPr lang="en-US" dirty="0">
                <a:solidFill>
                  <a:srgbClr val="0070C0"/>
                </a:solidFill>
              </a:rPr>
              <a:t>),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banks would not lend to other banks </a:t>
            </a:r>
            <a:r>
              <a:rPr lang="tr-TR" dirty="0"/>
              <a:t>                                      </a:t>
            </a:r>
            <a:r>
              <a:rPr lang="en-US" dirty="0"/>
              <a:t>in the overnight market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at a lower interest rate.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9665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1772816"/>
            <a:ext cx="7962108" cy="5085184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Instead, 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0363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they would just keep on adding to their holdings of excess reserves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the form of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deposits at the central bank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indefinitely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result is that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interbank interest rate cannot be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lower than</a:t>
            </a:r>
            <a:r>
              <a:rPr lang="en-US" dirty="0">
                <a:solidFill>
                  <a:srgbClr val="0070C0"/>
                </a:solidFill>
              </a:rPr>
              <a:t> the interest rate on reserves</a:t>
            </a: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(Figure 7.2)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9665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Demand For Reserves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1772816"/>
            <a:ext cx="7962108" cy="5085184"/>
          </a:xfrm>
        </p:spPr>
        <p:txBody>
          <a:bodyPr>
            <a:normAutofit/>
          </a:bodyPr>
          <a:lstStyle/>
          <a:p>
            <a:pPr marL="354013" indent="-354013"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CB targets an interest rate </a:t>
            </a:r>
            <a:r>
              <a:rPr lang="tr-TR" dirty="0"/>
              <a:t>                                         </a:t>
            </a:r>
            <a:r>
              <a:rPr lang="en-US" dirty="0"/>
              <a:t>for the interbank money market</a:t>
            </a:r>
            <a:r>
              <a:rPr lang="tr-TR" dirty="0"/>
              <a:t>.</a:t>
            </a:r>
            <a:r>
              <a:rPr lang="en-US" dirty="0"/>
              <a:t> </a:t>
            </a:r>
            <a:r>
              <a:rPr lang="tr-TR" dirty="0"/>
              <a:t> </a:t>
            </a:r>
          </a:p>
          <a:p>
            <a:pPr marL="354013" indent="-354013"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This targeted interest rate is called </a:t>
            </a:r>
            <a:r>
              <a:rPr lang="tr-TR" dirty="0"/>
              <a:t>          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policy rate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baseline="-25000" dirty="0" err="1"/>
              <a:t>p</a:t>
            </a:r>
            <a:r>
              <a:rPr lang="en-US" dirty="0"/>
              <a:t>)</a:t>
            </a:r>
            <a:r>
              <a:rPr lang="en-US" b="1" dirty="0"/>
              <a:t>.</a:t>
            </a:r>
            <a:endParaRPr lang="tr-TR" dirty="0"/>
          </a:p>
          <a:p>
            <a:pPr marL="360363" indent="0">
              <a:spcAft>
                <a:spcPts val="6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9021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Supply of Reserves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5933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/>
          </a:bodyPr>
          <a:lstStyle/>
          <a:p>
            <a:r>
              <a:rPr lang="en-US" sz="4000" b="1" dirty="0"/>
              <a:t>Supply of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544522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 supply of </a:t>
            </a:r>
            <a:r>
              <a:rPr lang="en-US" dirty="0">
                <a:solidFill>
                  <a:srgbClr val="0070C0"/>
                </a:solidFill>
              </a:rPr>
              <a:t>reserves</a:t>
            </a:r>
            <a:r>
              <a:rPr lang="en-US" dirty="0"/>
              <a:t>, R</a:t>
            </a:r>
            <a:r>
              <a:rPr lang="en-US" baseline="30000" dirty="0"/>
              <a:t>s</a:t>
            </a:r>
            <a:r>
              <a:rPr lang="en-US" dirty="0"/>
              <a:t>, can be broken up into </a:t>
            </a:r>
            <a:r>
              <a:rPr lang="en-US" dirty="0">
                <a:solidFill>
                  <a:srgbClr val="0070C0"/>
                </a:solidFill>
              </a:rPr>
              <a:t>two components</a:t>
            </a:r>
            <a:r>
              <a:rPr lang="en-US" dirty="0"/>
              <a:t>: </a:t>
            </a:r>
            <a:endParaRPr lang="tr-TR" dirty="0"/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non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borrowed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reserves (NBR)</a:t>
            </a:r>
            <a:r>
              <a:rPr lang="tr-TR" dirty="0"/>
              <a:t>:                                         </a:t>
            </a:r>
            <a:r>
              <a:rPr lang="en-US" dirty="0"/>
              <a:t>the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quantity</a:t>
            </a:r>
            <a:r>
              <a:rPr lang="en-US" dirty="0"/>
              <a:t> of reserves that are supplied </a:t>
            </a:r>
            <a:r>
              <a:rPr lang="tr-TR" dirty="0"/>
              <a:t>                     </a:t>
            </a:r>
            <a:r>
              <a:rPr lang="en-US" dirty="0"/>
              <a:t>by the CB’s </a:t>
            </a:r>
            <a:r>
              <a:rPr lang="tr-TR" dirty="0"/>
              <a:t>OMO.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borrowed reserves (BR)</a:t>
            </a:r>
            <a:r>
              <a:rPr lang="tr-TR" dirty="0"/>
              <a:t>:                                             </a:t>
            </a:r>
            <a:r>
              <a:rPr lang="en-US" dirty="0"/>
              <a:t>the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quantity</a:t>
            </a:r>
            <a:r>
              <a:rPr lang="en-US" dirty="0"/>
              <a:t> of reserves borrowed </a:t>
            </a:r>
            <a:r>
              <a:rPr lang="tr-TR" dirty="0"/>
              <a:t>                                </a:t>
            </a:r>
            <a:r>
              <a:rPr lang="en-US" dirty="0"/>
              <a:t>from the CB</a:t>
            </a:r>
            <a:r>
              <a:rPr lang="tr-TR" dirty="0"/>
              <a:t>.</a:t>
            </a:r>
          </a:p>
          <a:p>
            <a:pPr>
              <a:spcAft>
                <a:spcPts val="1200"/>
              </a:spcAft>
              <a:buNone/>
            </a:pPr>
            <a:r>
              <a:rPr lang="tr-TR" dirty="0"/>
              <a:t>			</a:t>
            </a:r>
            <a:r>
              <a:rPr lang="en-US" dirty="0"/>
              <a:t>R</a:t>
            </a:r>
            <a:r>
              <a:rPr lang="en-US" baseline="30000" dirty="0"/>
              <a:t>s </a:t>
            </a:r>
            <a:r>
              <a:rPr lang="tr-TR" dirty="0"/>
              <a:t>=NBR+BR   **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40096"/>
          </a:xfrm>
        </p:spPr>
        <p:txBody>
          <a:bodyPr>
            <a:normAutofit/>
          </a:bodyPr>
          <a:lstStyle/>
          <a:p>
            <a:r>
              <a:rPr lang="en-US" sz="4000" b="1" dirty="0"/>
              <a:t>Supply of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571612"/>
            <a:ext cx="7992888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primary </a:t>
            </a:r>
            <a:r>
              <a:rPr lang="en-US" dirty="0">
                <a:solidFill>
                  <a:srgbClr val="0070C0"/>
                </a:solidFill>
              </a:rPr>
              <a:t>cost of borrowing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the CB </a:t>
            </a:r>
            <a:r>
              <a:rPr lang="tr-TR" dirty="0">
                <a:solidFill>
                  <a:srgbClr val="0070C0"/>
                </a:solidFill>
              </a:rPr>
              <a:t> is </a:t>
            </a:r>
            <a:r>
              <a:rPr lang="en-US" dirty="0">
                <a:solidFill>
                  <a:srgbClr val="0070C0"/>
                </a:solidFill>
              </a:rPr>
              <a:t>the discount rate (</a:t>
            </a:r>
            <a:r>
              <a:rPr lang="tr-TR" dirty="0">
                <a:solidFill>
                  <a:srgbClr val="0070C0"/>
                </a:solidFill>
              </a:rPr>
              <a:t>i</a:t>
            </a:r>
            <a:r>
              <a:rPr lang="en-US" baseline="-25000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discount rate is generally </a:t>
            </a:r>
            <a:r>
              <a:rPr lang="en-US" dirty="0">
                <a:solidFill>
                  <a:srgbClr val="0070C0"/>
                </a:solidFill>
              </a:rPr>
              <a:t>above the interbank target rate</a:t>
            </a:r>
            <a:r>
              <a:rPr lang="tr-TR" dirty="0"/>
              <a:t> (</a:t>
            </a:r>
            <a:r>
              <a:rPr lang="en-US" dirty="0"/>
              <a:t>policy rate).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/>
          </a:bodyPr>
          <a:lstStyle/>
          <a:p>
            <a:r>
              <a:rPr lang="en-US" sz="4000" b="1" dirty="0"/>
              <a:t>Supply of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571612"/>
            <a:ext cx="8136904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Borrowing funds </a:t>
            </a:r>
            <a:r>
              <a:rPr lang="en-US" dirty="0">
                <a:solidFill>
                  <a:srgbClr val="0070C0"/>
                </a:solidFill>
              </a:rPr>
              <a:t>from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other banks </a:t>
            </a:r>
            <a:r>
              <a:rPr lang="en-US" dirty="0"/>
              <a:t>is a substitute for borrowing </a:t>
            </a:r>
            <a:r>
              <a:rPr lang="en-US" dirty="0">
                <a:solidFill>
                  <a:srgbClr val="0070C0"/>
                </a:solidFill>
              </a:rPr>
              <a:t>from the CB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if the interbank rate (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baseline="-25000" dirty="0" err="1">
                <a:solidFill>
                  <a:srgbClr val="0070C0"/>
                </a:solidFill>
              </a:rPr>
              <a:t>m</a:t>
            </a:r>
            <a:r>
              <a:rPr lang="en-US" dirty="0">
                <a:solidFill>
                  <a:srgbClr val="0070C0"/>
                </a:solidFill>
              </a:rPr>
              <a:t>) is below the discount rate (i</a:t>
            </a:r>
            <a:r>
              <a:rPr lang="en-US" baseline="-25000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),</a:t>
            </a:r>
            <a:r>
              <a:rPr lang="en-US" dirty="0"/>
              <a:t> for any bank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borrowing from other banks would be cheaper than borrowing from the CB.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en-US" sz="4000" b="1" dirty="0"/>
              <a:t>Supply of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390736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However,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as the interbank rate begins to rise above the discount rate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banks would want to </a:t>
            </a:r>
            <a:r>
              <a:rPr lang="en-US" dirty="0">
                <a:solidFill>
                  <a:srgbClr val="0070C0"/>
                </a:solidFill>
              </a:rPr>
              <a:t>keep borrowing more from the CB </a:t>
            </a:r>
            <a:r>
              <a:rPr lang="en-US" dirty="0"/>
              <a:t>at (i</a:t>
            </a:r>
            <a:r>
              <a:rPr lang="en-US" baseline="-25000" dirty="0"/>
              <a:t>d</a:t>
            </a:r>
            <a:r>
              <a:rPr lang="en-US" dirty="0"/>
              <a:t>)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then lending out the proceeds in the funds market at the higher rate</a:t>
            </a:r>
            <a:r>
              <a:rPr lang="en-US" dirty="0"/>
              <a:t>, (</a:t>
            </a:r>
            <a:r>
              <a:rPr lang="en-US" dirty="0" err="1"/>
              <a:t>i</a:t>
            </a:r>
            <a:r>
              <a:rPr lang="en-US" baseline="-25000" dirty="0" err="1"/>
              <a:t>m</a:t>
            </a:r>
            <a:r>
              <a:rPr lang="en-US" dirty="0"/>
              <a:t>). </a:t>
            </a:r>
            <a:endParaRPr lang="tr-T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71612"/>
            <a:ext cx="8136904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begin with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tools of monetary policy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Then we study </a:t>
            </a:r>
            <a:r>
              <a:rPr lang="tr-TR" dirty="0"/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supply and demand analysis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of the market for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funds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to explain </a:t>
            </a:r>
            <a:r>
              <a:rPr lang="tr-TR" dirty="0"/>
              <a:t>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the CB’s setting for the tools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of monetary policy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influence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the interest rate.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tr-TR" sz="3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en-US" sz="4000" b="1" dirty="0"/>
              <a:t>Supply of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390736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result is that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interbank interest rate cannot be </a:t>
            </a:r>
            <a:r>
              <a:rPr lang="en-US" dirty="0"/>
              <a:t>higher than</a:t>
            </a:r>
            <a:r>
              <a:rPr lang="en-US" dirty="0">
                <a:solidFill>
                  <a:srgbClr val="0070C0"/>
                </a:solidFill>
              </a:rPr>
              <a:t> the discount rate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(Figure 7.2)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7033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en-US" sz="4000" b="1" dirty="0"/>
              <a:t>Supply of Reserves</a:t>
            </a:r>
            <a:endParaRPr lang="tr-TR" sz="4000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390736" cy="508518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When the interbank interest rate is lower than the discount rate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</a:t>
            </a:r>
            <a:r>
              <a:rPr lang="en-US" dirty="0"/>
              <a:t>banks do not prefer borrowing from the CB, and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borrowed reserves are zero.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Therefore,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total supply of funds is limited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non-borrowed reserves</a:t>
            </a:r>
            <a:r>
              <a:rPr lang="en-US" dirty="0"/>
              <a:t>;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that is, reserves provided by the CB through </a:t>
            </a:r>
            <a:r>
              <a:rPr lang="tr-TR" dirty="0"/>
              <a:t>OMO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841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/>
          <a:lstStyle/>
          <a:p>
            <a:r>
              <a:rPr lang="en-US" b="1" dirty="0"/>
              <a:t>Market Equilibrium</a:t>
            </a:r>
            <a:r>
              <a:rPr lang="en-US" dirty="0"/>
              <a:t>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2009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r>
              <a:rPr lang="en-US" sz="4000" b="1" dirty="0"/>
              <a:t>Market Equilibrium</a:t>
            </a:r>
            <a:r>
              <a:rPr lang="en-US" sz="4000" dirty="0"/>
              <a:t>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Market equilibrium </a:t>
            </a:r>
            <a:r>
              <a:rPr lang="en-US" dirty="0"/>
              <a:t>occurs when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 quantity of reserves demanded equals the quantity supplied, R</a:t>
            </a:r>
            <a:r>
              <a:rPr lang="en-US" baseline="30000" dirty="0"/>
              <a:t>s </a:t>
            </a:r>
            <a:r>
              <a:rPr lang="en-US" dirty="0"/>
              <a:t>= R</a:t>
            </a:r>
            <a:r>
              <a:rPr lang="en-US" baseline="30000" dirty="0"/>
              <a:t>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When the interbank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interest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rate is above the equilibrium rate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more reserves are supplied than demanded (</a:t>
            </a:r>
            <a:r>
              <a:rPr lang="en-US" dirty="0">
                <a:solidFill>
                  <a:srgbClr val="0070C0"/>
                </a:solidFill>
              </a:rPr>
              <a:t>excess supply</a:t>
            </a:r>
            <a:r>
              <a:rPr lang="en-US" dirty="0"/>
              <a:t>)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so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interbank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interest</a:t>
            </a:r>
            <a:r>
              <a:rPr lang="en-US" dirty="0">
                <a:solidFill>
                  <a:srgbClr val="0070C0"/>
                </a:solidFill>
              </a:rPr>
              <a:t> rate falls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/>
          </a:bodyPr>
          <a:lstStyle/>
          <a:p>
            <a:r>
              <a:rPr lang="en-US" sz="4000" b="1" dirty="0"/>
              <a:t>Market Equilibrium</a:t>
            </a:r>
            <a:r>
              <a:rPr lang="en-US" sz="4000" dirty="0"/>
              <a:t>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2" cy="51571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When the interbank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interest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rate is below 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>
                <a:solidFill>
                  <a:srgbClr val="0070C0"/>
                </a:solidFill>
              </a:rPr>
              <a:t>the equilibrium rate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buNone/>
              <a:tabLst>
                <a:tab pos="176213" algn="l"/>
              </a:tabLst>
            </a:pPr>
            <a:r>
              <a:rPr lang="en-US" dirty="0"/>
              <a:t>more reserves are demanded than supplied (</a:t>
            </a:r>
            <a:r>
              <a:rPr lang="en-US" dirty="0">
                <a:solidFill>
                  <a:srgbClr val="0070C0"/>
                </a:solidFill>
              </a:rPr>
              <a:t>excess demand</a:t>
            </a:r>
            <a:r>
              <a:rPr lang="en-US" dirty="0"/>
              <a:t>) </a:t>
            </a:r>
            <a:endParaRPr lang="tr-TR" dirty="0"/>
          </a:p>
          <a:p>
            <a:pPr marL="354013" indent="0">
              <a:buNone/>
              <a:tabLst>
                <a:tab pos="176213" algn="l"/>
              </a:tabLst>
            </a:pPr>
            <a:r>
              <a:rPr lang="en-US" dirty="0"/>
              <a:t>and so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interbank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interest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rate rises. 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tabLst>
                <a:tab pos="176213" algn="l"/>
              </a:tabLs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Düz Bağlayıcı"/>
          <p:cNvCxnSpPr/>
          <p:nvPr/>
        </p:nvCxnSpPr>
        <p:spPr>
          <a:xfrm>
            <a:off x="2627784" y="1484784"/>
            <a:ext cx="0" cy="35283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Bağlayıcı"/>
          <p:cNvCxnSpPr/>
          <p:nvPr/>
        </p:nvCxnSpPr>
        <p:spPr>
          <a:xfrm>
            <a:off x="2627784" y="5013176"/>
            <a:ext cx="4536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 rot="16200000" flipH="1">
            <a:off x="3131840" y="1988840"/>
            <a:ext cx="2512300" cy="23682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>
            <a:off x="5572132" y="4429132"/>
            <a:ext cx="10081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Bağlayıcı"/>
          <p:cNvCxnSpPr/>
          <p:nvPr/>
        </p:nvCxnSpPr>
        <p:spPr>
          <a:xfrm>
            <a:off x="4499992" y="2204864"/>
            <a:ext cx="0" cy="28083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Bağlayıcı"/>
          <p:cNvCxnSpPr/>
          <p:nvPr/>
        </p:nvCxnSpPr>
        <p:spPr>
          <a:xfrm>
            <a:off x="4499992" y="2204864"/>
            <a:ext cx="1584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Bağlayıcı"/>
          <p:cNvCxnSpPr/>
          <p:nvPr/>
        </p:nvCxnSpPr>
        <p:spPr>
          <a:xfrm flipH="1">
            <a:off x="2627784" y="3284984"/>
            <a:ext cx="187220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Bağlayıcı"/>
          <p:cNvCxnSpPr/>
          <p:nvPr/>
        </p:nvCxnSpPr>
        <p:spPr>
          <a:xfrm>
            <a:off x="2627784" y="2204864"/>
            <a:ext cx="187220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Bağlayıcı"/>
          <p:cNvCxnSpPr>
            <a:cxnSpLocks/>
          </p:cNvCxnSpPr>
          <p:nvPr/>
        </p:nvCxnSpPr>
        <p:spPr>
          <a:xfrm>
            <a:off x="2627784" y="4408172"/>
            <a:ext cx="2944348" cy="209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Metin kutusu"/>
          <p:cNvSpPr txBox="1"/>
          <p:nvPr/>
        </p:nvSpPr>
        <p:spPr>
          <a:xfrm>
            <a:off x="1403648" y="119675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/>
              <a:t>Interest</a:t>
            </a:r>
            <a:r>
              <a:rPr lang="en-US" sz="1600" b="1" dirty="0"/>
              <a:t> Rate</a:t>
            </a:r>
          </a:p>
        </p:txBody>
      </p:sp>
      <p:sp>
        <p:nvSpPr>
          <p:cNvPr id="23" name="22 Metin kutusu"/>
          <p:cNvSpPr txBox="1"/>
          <p:nvPr/>
        </p:nvSpPr>
        <p:spPr>
          <a:xfrm>
            <a:off x="6553200" y="5085184"/>
            <a:ext cx="2411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Quantity of Reserves</a:t>
            </a:r>
          </a:p>
        </p:txBody>
      </p:sp>
      <p:sp>
        <p:nvSpPr>
          <p:cNvPr id="24" name="23 Metin kutusu"/>
          <p:cNvSpPr txBox="1"/>
          <p:nvPr/>
        </p:nvSpPr>
        <p:spPr>
          <a:xfrm>
            <a:off x="4211960" y="50851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/>
              <a:t>NBR</a:t>
            </a:r>
          </a:p>
        </p:txBody>
      </p:sp>
      <p:sp>
        <p:nvSpPr>
          <p:cNvPr id="25" name="24 Metin kutusu"/>
          <p:cNvSpPr txBox="1"/>
          <p:nvPr/>
        </p:nvSpPr>
        <p:spPr>
          <a:xfrm>
            <a:off x="2040423" y="1998056"/>
            <a:ext cx="4320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  i</a:t>
            </a:r>
            <a:r>
              <a:rPr lang="tr-TR" sz="1000" b="1" dirty="0"/>
              <a:t>d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r>
              <a:rPr lang="tr-TR" b="1" dirty="0"/>
              <a:t> i</a:t>
            </a:r>
            <a:r>
              <a:rPr lang="tr-TR" sz="1000" b="1" dirty="0"/>
              <a:t>m</a:t>
            </a:r>
            <a:r>
              <a:rPr lang="en-US" sz="1050" b="1" dirty="0"/>
              <a:t>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9" name="28 Metin kutusu"/>
          <p:cNvSpPr txBox="1"/>
          <p:nvPr/>
        </p:nvSpPr>
        <p:spPr>
          <a:xfrm>
            <a:off x="6156176" y="206084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</a:t>
            </a:r>
            <a:r>
              <a:rPr lang="en-US" b="1" baseline="30000" dirty="0"/>
              <a:t>S</a:t>
            </a:r>
            <a:endParaRPr lang="tr-TR" b="1" dirty="0"/>
          </a:p>
          <a:p>
            <a:endParaRPr lang="tr-TR" b="1" dirty="0"/>
          </a:p>
        </p:txBody>
      </p:sp>
      <p:sp>
        <p:nvSpPr>
          <p:cNvPr id="32" name="31 Metin kutusu"/>
          <p:cNvSpPr txBox="1"/>
          <p:nvPr/>
        </p:nvSpPr>
        <p:spPr>
          <a:xfrm>
            <a:off x="6516216" y="421481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</a:t>
            </a:r>
            <a:r>
              <a:rPr lang="tr-TR" b="1" baseline="30000" dirty="0"/>
              <a:t>d</a:t>
            </a:r>
            <a:endParaRPr lang="tr-TR" b="1" dirty="0"/>
          </a:p>
          <a:p>
            <a:endParaRPr lang="tr-TR" dirty="0"/>
          </a:p>
        </p:txBody>
      </p:sp>
      <p:sp>
        <p:nvSpPr>
          <p:cNvPr id="33" name="32 Metin kutusu"/>
          <p:cNvSpPr txBox="1"/>
          <p:nvPr/>
        </p:nvSpPr>
        <p:spPr>
          <a:xfrm>
            <a:off x="357158" y="5500702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Discount rate:</a:t>
            </a:r>
            <a:r>
              <a:rPr lang="tr-TR" b="1" dirty="0"/>
              <a:t> </a:t>
            </a:r>
            <a:r>
              <a:rPr lang="tr-TR" b="1" dirty="0" err="1"/>
              <a:t>i</a:t>
            </a:r>
            <a:r>
              <a:rPr lang="tr-TR" b="1" baseline="-25000" dirty="0" err="1"/>
              <a:t>d</a:t>
            </a:r>
            <a:endParaRPr lang="tr-TR" b="1" dirty="0"/>
          </a:p>
          <a:p>
            <a:r>
              <a:rPr lang="tr-TR" b="1" dirty="0"/>
              <a:t>Market interest</a:t>
            </a:r>
            <a:r>
              <a:rPr lang="en-US" b="1" dirty="0"/>
              <a:t> rate:</a:t>
            </a:r>
            <a:r>
              <a:rPr lang="tr-TR" b="1" dirty="0"/>
              <a:t> İ</a:t>
            </a:r>
            <a:r>
              <a:rPr lang="tr-TR" b="1" baseline="-25000" dirty="0"/>
              <a:t>m</a:t>
            </a:r>
            <a:endParaRPr lang="tr-TR" b="1" dirty="0"/>
          </a:p>
          <a:p>
            <a:r>
              <a:rPr lang="en-US" b="1" dirty="0"/>
              <a:t>Interest rate paid </a:t>
            </a:r>
            <a:r>
              <a:rPr lang="tr-TR" b="1" dirty="0"/>
              <a:t>o</a:t>
            </a:r>
            <a:r>
              <a:rPr lang="en-US" b="1" dirty="0"/>
              <a:t>n reserves:</a:t>
            </a:r>
            <a:r>
              <a:rPr lang="tr-TR" b="1" dirty="0"/>
              <a:t> İ</a:t>
            </a:r>
            <a:r>
              <a:rPr lang="tr-TR" b="1" baseline="-25000" dirty="0"/>
              <a:t>b</a:t>
            </a:r>
            <a:endParaRPr lang="tr-TR" b="1" dirty="0"/>
          </a:p>
        </p:txBody>
      </p:sp>
      <p:sp>
        <p:nvSpPr>
          <p:cNvPr id="34" name="33 Metin kutusu"/>
          <p:cNvSpPr txBox="1"/>
          <p:nvPr/>
        </p:nvSpPr>
        <p:spPr>
          <a:xfrm>
            <a:off x="2428860" y="1643050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/>
              <a:t>.</a:t>
            </a:r>
          </a:p>
        </p:txBody>
      </p:sp>
      <p:sp>
        <p:nvSpPr>
          <p:cNvPr id="41" name="40 Metin kutusu"/>
          <p:cNvSpPr txBox="1"/>
          <p:nvPr/>
        </p:nvSpPr>
        <p:spPr>
          <a:xfrm>
            <a:off x="2500298" y="3857628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9310CC-8E77-442C-8BEF-A0EEEDC82A73}"/>
              </a:ext>
            </a:extLst>
          </p:cNvPr>
          <p:cNvSpPr txBox="1"/>
          <p:nvPr/>
        </p:nvSpPr>
        <p:spPr>
          <a:xfrm>
            <a:off x="1979712" y="4214818"/>
            <a:ext cx="520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   i</a:t>
            </a:r>
            <a:r>
              <a:rPr lang="tr-TR" sz="1000" b="1" dirty="0"/>
              <a:t>b</a:t>
            </a:r>
            <a:r>
              <a:rPr lang="en-US" sz="1800" b="1" dirty="0"/>
              <a:t> 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831C0-A9B4-48AC-A138-F0D3C0BC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54"/>
            <a:ext cx="8229600" cy="1178380"/>
          </a:xfrm>
        </p:spPr>
        <p:txBody>
          <a:bodyPr>
            <a:normAutofit fontScale="90000"/>
          </a:bodyPr>
          <a:lstStyle/>
          <a:p>
            <a:br>
              <a:rPr lang="tr-TR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Figure</a:t>
            </a:r>
            <a:r>
              <a:rPr lang="tr-TR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7.2</a:t>
            </a: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tr-TR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Equilibrium in the Market for Reserves</a:t>
            </a:r>
            <a:br>
              <a:rPr lang="tr-T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6279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+mj-lt"/>
              </a:rPr>
              <a:t>HOW CAN THE CB AFFECT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MARKET </a:t>
            </a: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INTEREST </a:t>
            </a:r>
            <a:r>
              <a:rPr lang="en-US" sz="4000" b="1" dirty="0">
                <a:latin typeface="+mj-lt"/>
              </a:rPr>
              <a:t>RATE</a:t>
            </a:r>
            <a:r>
              <a:rPr lang="tr-TR" sz="4000" b="1" dirty="0">
                <a:latin typeface="+mj-lt"/>
              </a:rPr>
              <a:t>?</a:t>
            </a:r>
            <a:br>
              <a:rPr lang="tr-TR" sz="4000" dirty="0"/>
            </a:br>
            <a:br>
              <a:rPr lang="tr-TR" sz="4000" dirty="0"/>
            </a:br>
            <a:endParaRPr lang="tr-TR" sz="4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51216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HOW </a:t>
            </a:r>
            <a:r>
              <a:rPr lang="en-US" sz="4400" b="1" dirty="0">
                <a:latin typeface="+mj-lt"/>
              </a:rPr>
              <a:t>CAN </a:t>
            </a:r>
            <a:r>
              <a:rPr lang="en-US" b="1" dirty="0"/>
              <a:t>THE CB AFFECT </a:t>
            </a:r>
            <a:br>
              <a:rPr lang="tr-TR" b="1" dirty="0"/>
            </a:br>
            <a:r>
              <a:rPr lang="en-US" b="1" dirty="0"/>
              <a:t>THE MARKET RATE</a:t>
            </a:r>
            <a:br>
              <a:rPr lang="tr-TR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844824"/>
            <a:ext cx="8176422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CB can influence</a:t>
            </a:r>
            <a:r>
              <a:rPr lang="en-US" dirty="0">
                <a:solidFill>
                  <a:srgbClr val="0070C0"/>
                </a:solidFill>
              </a:rPr>
              <a:t>                                                                                           the market for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funds</a:t>
            </a:r>
            <a:r>
              <a:rPr lang="en-US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equilibrium interest rate                                        </a:t>
            </a:r>
            <a:r>
              <a:rPr lang="en-US" dirty="0"/>
              <a:t>by using </a:t>
            </a:r>
            <a:r>
              <a:rPr lang="en-US" dirty="0">
                <a:solidFill>
                  <a:srgbClr val="0070C0"/>
                </a:solidFill>
              </a:rPr>
              <a:t>monetary policy tools.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CB can do this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by changing </a:t>
            </a:r>
            <a:r>
              <a:rPr lang="tr-TR" dirty="0"/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demand </a:t>
            </a:r>
            <a:r>
              <a:rPr lang="en-US" dirty="0"/>
              <a:t>for 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supply </a:t>
            </a:r>
            <a:r>
              <a:rPr lang="en-US" dirty="0"/>
              <a:t>of 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funds</a:t>
            </a:r>
            <a:r>
              <a:rPr lang="en-US" dirty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Open Market Operations</a:t>
            </a:r>
            <a:r>
              <a:rPr lang="en-US" dirty="0"/>
              <a:t>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112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r>
              <a:rPr lang="en-US" sz="4000" b="1" dirty="0"/>
              <a:t>Open Market Operations</a:t>
            </a:r>
            <a:r>
              <a:rPr lang="en-US" sz="4000" dirty="0"/>
              <a:t>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208912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OMO of the CB change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non-borrowed reserves </a:t>
            </a:r>
            <a:r>
              <a:rPr lang="en-US" dirty="0"/>
              <a:t>(NBR),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and therefore, the supply of funds.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effect of an </a:t>
            </a:r>
            <a:r>
              <a:rPr lang="tr-TR" dirty="0">
                <a:solidFill>
                  <a:srgbClr val="0070C0"/>
                </a:solidFill>
              </a:rPr>
              <a:t>OMO</a:t>
            </a:r>
            <a:r>
              <a:rPr lang="en-US" dirty="0">
                <a:solidFill>
                  <a:srgbClr val="0070C0"/>
                </a:solidFill>
              </a:rPr>
              <a:t> on the interbank interest rate </a:t>
            </a:r>
            <a:r>
              <a:rPr lang="en-US" dirty="0"/>
              <a:t>depends on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whether this rate is higher than</a:t>
            </a:r>
            <a:r>
              <a:rPr lang="en-US" dirty="0"/>
              <a:t> </a:t>
            </a:r>
            <a:r>
              <a:rPr lang="tr-TR" dirty="0"/>
              <a:t>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equal to the interest rate paid on reserves. </a:t>
            </a:r>
            <a:endParaRPr lang="tr-TR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b="1" dirty="0">
                <a:latin typeface="Calibri" pitchFamily="34" charset="0"/>
              </a:rPr>
              <a:t>CONVENTIONAL </a:t>
            </a:r>
            <a:br>
              <a:rPr lang="tr-TR" sz="4400" b="1" dirty="0">
                <a:latin typeface="Calibri" pitchFamily="34" charset="0"/>
              </a:rPr>
            </a:br>
            <a:r>
              <a:rPr lang="tr-TR" sz="4400" b="1" dirty="0">
                <a:latin typeface="Calibri" pitchFamily="34" charset="0"/>
              </a:rPr>
              <a:t>MONETARY POLICY TOOLS</a:t>
            </a:r>
            <a:br>
              <a:rPr lang="tr-TR" sz="4400" dirty="0">
                <a:latin typeface="Calibri" pitchFamily="34" charset="0"/>
              </a:rPr>
            </a:br>
            <a:endParaRPr lang="tr-TR" sz="4400" dirty="0">
              <a:latin typeface="Calibri" pitchFamily="34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/>
          </a:bodyPr>
          <a:lstStyle/>
          <a:p>
            <a:r>
              <a:rPr lang="en-US" sz="4000" b="1" dirty="0"/>
              <a:t>Open Market Operations</a:t>
            </a:r>
            <a:r>
              <a:rPr lang="en-US" sz="4000" dirty="0"/>
              <a:t>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Normally, </a:t>
            </a:r>
            <a:r>
              <a:rPr lang="tr-TR" dirty="0"/>
              <a:t>                                                                               </a:t>
            </a:r>
            <a:r>
              <a:rPr lang="en-US" dirty="0"/>
              <a:t>the interbank interest rate is higher than the interest rate paid on reserves,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an increase in money supply (NBR) </a:t>
            </a:r>
            <a:r>
              <a:rPr lang="en-US" dirty="0"/>
              <a:t>by open market purchase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will lower the interbank interest rate.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701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/>
          </a:bodyPr>
          <a:lstStyle/>
          <a:p>
            <a:r>
              <a:rPr lang="en-US" sz="4000" b="1" dirty="0"/>
              <a:t>Open Market Operations</a:t>
            </a:r>
            <a:r>
              <a:rPr lang="en-US" sz="4000" dirty="0"/>
              <a:t>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340768"/>
            <a:ext cx="8032976" cy="55172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On the other hand</a:t>
            </a:r>
            <a:r>
              <a:rPr lang="tr-TR" dirty="0"/>
              <a:t>,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open market sale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decreases the quantity of reserves supplied</a:t>
            </a:r>
            <a:r>
              <a:rPr lang="tr-TR" dirty="0">
                <a:solidFill>
                  <a:srgbClr val="0070C0"/>
                </a:solidFill>
              </a:rPr>
              <a:t> (NBR)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cause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the interbank rate to rise.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conclusion is:</a:t>
            </a:r>
            <a:r>
              <a:rPr lang="tr-TR" dirty="0"/>
              <a:t>                                                              In most cases, </a:t>
            </a:r>
            <a:r>
              <a:rPr lang="tr-TR" dirty="0">
                <a:solidFill>
                  <a:srgbClr val="0070C0"/>
                </a:solidFill>
              </a:rPr>
              <a:t>a</a:t>
            </a:r>
            <a:r>
              <a:rPr lang="en-US" dirty="0">
                <a:solidFill>
                  <a:srgbClr val="0070C0"/>
                </a:solidFill>
              </a:rPr>
              <a:t>n open market purchase causes the interbank rate to fall,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whereas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open market sale causes it to rise. </a:t>
            </a:r>
            <a:endParaRPr lang="tr-TR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r>
              <a:rPr lang="en-US" b="1" dirty="0"/>
              <a:t>Discount Lending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9778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/>
          </a:bodyPr>
          <a:lstStyle/>
          <a:p>
            <a:r>
              <a:rPr lang="en-US" sz="4000" b="1" dirty="0"/>
              <a:t>Discount Lending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700808"/>
            <a:ext cx="8105554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Changes in discount rate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</a:t>
            </a:r>
            <a:r>
              <a:rPr lang="en-US" dirty="0">
                <a:solidFill>
                  <a:srgbClr val="0070C0"/>
                </a:solidFill>
              </a:rPr>
              <a:t>affect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the borrowed reserves</a:t>
            </a:r>
            <a:r>
              <a:rPr lang="en-US" dirty="0"/>
              <a:t> (BR), </a:t>
            </a:r>
            <a:r>
              <a:rPr lang="tr-TR" dirty="0"/>
              <a:t>                                                        </a:t>
            </a:r>
            <a:r>
              <a:rPr lang="en-US" dirty="0"/>
              <a:t>and therefore,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supply of funds.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/>
              <a:t>The effect of a discount rate change </a:t>
            </a:r>
            <a:r>
              <a:rPr lang="en-US" dirty="0">
                <a:solidFill>
                  <a:srgbClr val="0070C0"/>
                </a:solidFill>
              </a:rPr>
              <a:t>depends on </a:t>
            </a:r>
            <a:r>
              <a:rPr lang="en-US" dirty="0"/>
              <a:t>whether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interbank interest rate is lower than the discount rate.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/>
          </a:bodyPr>
          <a:lstStyle/>
          <a:p>
            <a:r>
              <a:rPr lang="en-US" sz="4000" b="1" dirty="0"/>
              <a:t>Discount Lending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52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When the interbank interest rate is lower than the discount rate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</a:t>
            </a:r>
            <a:r>
              <a:rPr lang="en-US" dirty="0"/>
              <a:t>if the CB lowers the discount rate, </a:t>
            </a:r>
            <a:r>
              <a:rPr lang="tr-TR" dirty="0"/>
              <a:t>                                        </a:t>
            </a:r>
            <a:r>
              <a:rPr lang="en-US" dirty="0">
                <a:solidFill>
                  <a:srgbClr val="0070C0"/>
                </a:solidFill>
              </a:rPr>
              <a:t>no change occurs in the equilibrium interbank rate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Aft>
                <a:spcPts val="1200"/>
              </a:spcAft>
              <a:buNone/>
            </a:pPr>
            <a:r>
              <a:rPr lang="en-US" dirty="0"/>
              <a:t>unless the reduction in discount rate is higher than the difference between discount rate and interbank rate.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2259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Discount Lending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The reason is that, </a:t>
            </a:r>
            <a:endParaRPr lang="tr-TR" dirty="0"/>
          </a:p>
          <a:p>
            <a:pPr marL="360363" indent="0">
              <a:buNone/>
            </a:pPr>
            <a:r>
              <a:rPr lang="en-US" dirty="0"/>
              <a:t>when the interbank interest rate is lower than the discount rate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 marL="360363" indent="0">
              <a:buNone/>
            </a:pPr>
            <a:r>
              <a:rPr lang="en-US" dirty="0">
                <a:solidFill>
                  <a:srgbClr val="0070C0"/>
                </a:solidFill>
              </a:rPr>
              <a:t>borrowed reserves will be zero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reduction in discount rate will have no effect on the funds supply.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697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en-US" sz="4000" b="1" dirty="0"/>
              <a:t>Discount Lending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136904" cy="5085184"/>
          </a:xfrm>
        </p:spPr>
        <p:txBody>
          <a:bodyPr>
            <a:normAutofit/>
          </a:bodyPr>
          <a:lstStyle/>
          <a:p>
            <a:r>
              <a:rPr lang="en-US" dirty="0"/>
              <a:t>Since the CB usually keeps the discount rate above its target for the interbank rate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this is the typical situation. </a:t>
            </a:r>
            <a:endParaRPr lang="tr-TR" dirty="0"/>
          </a:p>
          <a:p>
            <a:r>
              <a:rPr lang="en-US" dirty="0"/>
              <a:t>The conclusion is: </a:t>
            </a:r>
            <a:endParaRPr lang="tr-TR" dirty="0"/>
          </a:p>
          <a:p>
            <a:pPr marL="354013" indent="0"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Most changes in the discount rate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have no effect</a:t>
            </a:r>
            <a:r>
              <a:rPr lang="en-US" dirty="0">
                <a:solidFill>
                  <a:srgbClr val="0070C0"/>
                </a:solidFill>
              </a:rPr>
              <a:t> on the interbank interest rate.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Reserve Requirements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7838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231627"/>
          </a:xfrm>
        </p:spPr>
        <p:txBody>
          <a:bodyPr>
            <a:normAutofit/>
          </a:bodyPr>
          <a:lstStyle/>
          <a:p>
            <a:r>
              <a:rPr lang="en-US" sz="4000" b="1" dirty="0"/>
              <a:t>Reserve Requirements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628800"/>
            <a:ext cx="7961538" cy="52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In the usual case,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where the market interest rate is higher </a:t>
            </a:r>
            <a:r>
              <a:rPr lang="tr-TR" dirty="0">
                <a:solidFill>
                  <a:srgbClr val="0070C0"/>
                </a:solidFill>
              </a:rPr>
              <a:t>     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the interest rate paid on reserves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>
                <a:solidFill>
                  <a:srgbClr val="0070C0"/>
                </a:solidFill>
              </a:rPr>
              <a:t>and lower </a:t>
            </a:r>
            <a:r>
              <a:rPr lang="en-US" dirty="0"/>
              <a:t>than</a:t>
            </a:r>
            <a:r>
              <a:rPr lang="en-US" dirty="0">
                <a:solidFill>
                  <a:srgbClr val="0070C0"/>
                </a:solidFill>
              </a:rPr>
              <a:t> the discount rate,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changes in the reserve requirement ratio </a:t>
            </a:r>
            <a:r>
              <a:rPr lang="tr-TR" dirty="0">
                <a:solidFill>
                  <a:srgbClr val="0070C0"/>
                </a:solidFill>
              </a:rPr>
              <a:t>  </a:t>
            </a:r>
            <a:r>
              <a:rPr lang="en-US" dirty="0">
                <a:solidFill>
                  <a:srgbClr val="0070C0"/>
                </a:solidFill>
              </a:rPr>
              <a:t>will affect the market interest rate.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231627"/>
          </a:xfrm>
        </p:spPr>
        <p:txBody>
          <a:bodyPr>
            <a:normAutofit/>
          </a:bodyPr>
          <a:lstStyle/>
          <a:p>
            <a:r>
              <a:rPr lang="en-US" sz="4000" b="1" dirty="0"/>
              <a:t>Reserve Requirements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628800"/>
            <a:ext cx="7961538" cy="52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When the required reserve ratio is increased by the CB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600"/>
              </a:spcBef>
              <a:buNone/>
            </a:pPr>
            <a:r>
              <a:rPr lang="en-US" dirty="0"/>
              <a:t>required reserves increase and the </a:t>
            </a:r>
            <a:r>
              <a:rPr lang="en-US" dirty="0">
                <a:solidFill>
                  <a:srgbClr val="0070C0"/>
                </a:solidFill>
              </a:rPr>
              <a:t>demand for reserves rises</a:t>
            </a:r>
            <a:r>
              <a:rPr lang="en-US" dirty="0"/>
              <a:t> at any given interest rate,</a:t>
            </a:r>
            <a:endParaRPr lang="tr-TR" dirty="0"/>
          </a:p>
          <a:p>
            <a:pPr marL="360363" indent="0">
              <a:spcBef>
                <a:spcPts val="600"/>
              </a:spcBef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interbank interest rate rises.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48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537321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The CB uses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four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conventional monetary policy tools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to control the money supply and interest rates</a:t>
            </a:r>
            <a:r>
              <a:rPr lang="tr-TR" dirty="0"/>
              <a:t>.</a:t>
            </a:r>
          </a:p>
          <a:p>
            <a:pPr>
              <a:spcBef>
                <a:spcPts val="600"/>
              </a:spcBef>
            </a:pPr>
            <a:r>
              <a:rPr lang="en-US" dirty="0"/>
              <a:t>These are</a:t>
            </a:r>
            <a:r>
              <a:rPr lang="tr-TR" dirty="0"/>
              <a:t>: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open market operations</a:t>
            </a:r>
            <a:r>
              <a:rPr lang="tr-TR" sz="3200" dirty="0">
                <a:solidFill>
                  <a:srgbClr val="0070C0"/>
                </a:solidFill>
              </a:rPr>
              <a:t> (OMO)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discount policy, 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reserve requirements, 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the interest paid on reserves.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303635"/>
          </a:xfrm>
        </p:spPr>
        <p:txBody>
          <a:bodyPr>
            <a:normAutofit/>
          </a:bodyPr>
          <a:lstStyle/>
          <a:p>
            <a:r>
              <a:rPr lang="en-US" sz="4000" b="1" dirty="0"/>
              <a:t>Reserve Requirements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700808"/>
            <a:ext cx="7961538" cy="5157192"/>
          </a:xfrm>
        </p:spPr>
        <p:txBody>
          <a:bodyPr>
            <a:normAutofit/>
          </a:bodyPr>
          <a:lstStyle/>
          <a:p>
            <a:pPr marL="354013" indent="-354013"/>
            <a:r>
              <a:rPr lang="en-US" dirty="0">
                <a:solidFill>
                  <a:srgbClr val="0070C0"/>
                </a:solidFill>
              </a:rPr>
              <a:t>When the CB lowers the required reserve ratio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        </a:t>
            </a:r>
            <a:r>
              <a:rPr lang="en-US" dirty="0"/>
              <a:t>on the contrary, </a:t>
            </a:r>
            <a:endParaRPr lang="tr-TR" dirty="0"/>
          </a:p>
          <a:p>
            <a:pPr marL="360363" indent="0">
              <a:buNone/>
            </a:pPr>
            <a:r>
              <a:rPr lang="en-US" dirty="0">
                <a:solidFill>
                  <a:srgbClr val="0070C0"/>
                </a:solidFill>
              </a:rPr>
              <a:t>the quantity of reserves demanded falls</a:t>
            </a:r>
            <a:r>
              <a:rPr lang="en-US" dirty="0"/>
              <a:t>,</a:t>
            </a:r>
            <a:endParaRPr lang="tr-TR" dirty="0"/>
          </a:p>
          <a:p>
            <a:pPr marL="360363" indent="0"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interbank interest rate falls</a:t>
            </a:r>
            <a:r>
              <a:rPr lang="en-US" dirty="0"/>
              <a:t>. </a:t>
            </a:r>
            <a:r>
              <a:rPr lang="en-US" b="1" dirty="0"/>
              <a:t> </a:t>
            </a:r>
            <a:endParaRPr lang="tr-TR" dirty="0"/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1459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Interest on Reserves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9824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080120"/>
          </a:xfrm>
        </p:spPr>
        <p:txBody>
          <a:bodyPr>
            <a:normAutofit/>
          </a:bodyPr>
          <a:lstStyle/>
          <a:p>
            <a:r>
              <a:rPr lang="en-US" sz="4000" b="1" dirty="0"/>
              <a:t>Interest on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5445224"/>
          </a:xfrm>
        </p:spPr>
        <p:txBody>
          <a:bodyPr>
            <a:normAutofit/>
          </a:bodyPr>
          <a:lstStyle/>
          <a:p>
            <a:r>
              <a:rPr lang="en-US" dirty="0"/>
              <a:t>In the usual case,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where the interbank interest rate is higher than the interest rate on reserves,</a:t>
            </a:r>
            <a:r>
              <a:rPr lang="en-US" dirty="0"/>
              <a:t>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when the interest rate on reserves is raised </a:t>
            </a:r>
            <a:r>
              <a:rPr lang="en-US" dirty="0">
                <a:solidFill>
                  <a:srgbClr val="0070C0"/>
                </a:solidFill>
              </a:rPr>
              <a:t>the interbank rate does not change</a:t>
            </a:r>
            <a:r>
              <a:rPr lang="en-US" b="1" dirty="0"/>
              <a:t>, </a:t>
            </a:r>
            <a:endParaRPr lang="tr-TR" b="1" dirty="0"/>
          </a:p>
          <a:p>
            <a:pPr marL="354013" indent="0">
              <a:spcAft>
                <a:spcPts val="1200"/>
              </a:spcAft>
              <a:buNone/>
            </a:pPr>
            <a:r>
              <a:rPr lang="en-US" dirty="0"/>
              <a:t>unless the rise in the interest paid on reserves is higher than the difference between the two rates.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080120"/>
          </a:xfrm>
        </p:spPr>
        <p:txBody>
          <a:bodyPr>
            <a:normAutofit/>
          </a:bodyPr>
          <a:lstStyle/>
          <a:p>
            <a:r>
              <a:rPr lang="en-US" sz="4000" b="1" dirty="0"/>
              <a:t>Interest on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53012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However,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if</a:t>
            </a:r>
            <a:r>
              <a:rPr lang="en-US" b="1" dirty="0"/>
              <a:t> </a:t>
            </a:r>
            <a:r>
              <a:rPr lang="en-US" dirty="0">
                <a:solidFill>
                  <a:srgbClr val="0070C0"/>
                </a:solidFill>
              </a:rPr>
              <a:t>the interbank rate is at the interest rate paid on reserves,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a rise in the interest rate on reserves will raise the interbank rate.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7005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Relative Advantages</a:t>
            </a:r>
            <a:r>
              <a:rPr lang="tr-TR" b="1" dirty="0"/>
              <a:t> </a:t>
            </a:r>
            <a:r>
              <a:rPr lang="en-US" b="1" dirty="0"/>
              <a:t>of </a:t>
            </a:r>
            <a:br>
              <a:rPr lang="tr-TR" b="1" dirty="0"/>
            </a:br>
            <a:r>
              <a:rPr lang="en-US" b="1" dirty="0"/>
              <a:t>the Different Tools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6968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158417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Relative Advantages</a:t>
            </a:r>
            <a:r>
              <a:rPr lang="tr-TR" b="1" dirty="0"/>
              <a:t> </a:t>
            </a:r>
            <a:r>
              <a:rPr lang="en-US" b="1" dirty="0"/>
              <a:t>of </a:t>
            </a:r>
            <a:br>
              <a:rPr lang="tr-TR" b="1" dirty="0"/>
            </a:br>
            <a:r>
              <a:rPr lang="en-US" b="1" dirty="0"/>
              <a:t>the Different Tools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700808"/>
            <a:ext cx="8249000" cy="5157192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70C0"/>
                </a:solidFill>
              </a:rPr>
              <a:t>OMO</a:t>
            </a:r>
            <a:r>
              <a:rPr lang="en-US" dirty="0">
                <a:solidFill>
                  <a:srgbClr val="0070C0"/>
                </a:solidFill>
              </a:rPr>
              <a:t> are the most important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conventional monetary policy tool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because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they have </a:t>
            </a:r>
            <a:r>
              <a:rPr lang="en-US" dirty="0">
                <a:solidFill>
                  <a:srgbClr val="0070C0"/>
                </a:solidFill>
              </a:rPr>
              <a:t>four basic advantages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over the other tools:</a:t>
            </a:r>
            <a:endParaRPr lang="tr-TR" dirty="0"/>
          </a:p>
          <a:p>
            <a:pPr marL="360363" indent="-360363">
              <a:spcBef>
                <a:spcPts val="1200"/>
              </a:spcBef>
              <a:buNone/>
            </a:pPr>
            <a:r>
              <a:rPr lang="tr-TR" dirty="0"/>
              <a:t>1)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CB has complete control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over</a:t>
            </a:r>
            <a:r>
              <a:rPr lang="en-US" dirty="0">
                <a:solidFill>
                  <a:srgbClr val="0070C0"/>
                </a:solidFill>
              </a:rPr>
              <a:t> the volume of OMO.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14290"/>
            <a:ext cx="8568952" cy="100013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Relative Advantages</a:t>
            </a:r>
            <a:r>
              <a:rPr lang="tr-TR" b="1" dirty="0"/>
              <a:t> </a:t>
            </a:r>
            <a:br>
              <a:rPr lang="tr-TR" b="1" dirty="0"/>
            </a:br>
            <a:r>
              <a:rPr lang="en-US" b="1" dirty="0"/>
              <a:t>of the Different Tools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537321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dirty="0"/>
              <a:t>2)</a:t>
            </a:r>
            <a:r>
              <a:rPr lang="en-US" dirty="0">
                <a:solidFill>
                  <a:srgbClr val="0070C0"/>
                </a:solidFill>
              </a:rPr>
              <a:t>O</a:t>
            </a:r>
            <a:r>
              <a:rPr lang="tr-TR" dirty="0">
                <a:solidFill>
                  <a:srgbClr val="0070C0"/>
                </a:solidFill>
              </a:rPr>
              <a:t>MO</a:t>
            </a:r>
            <a:r>
              <a:rPr lang="en-US" dirty="0">
                <a:solidFill>
                  <a:srgbClr val="0070C0"/>
                </a:solidFill>
              </a:rPr>
              <a:t> are flexible and precise: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they can be  used to any extent. </a:t>
            </a:r>
            <a:endParaRPr lang="tr-TR" dirty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tr-TR" dirty="0"/>
              <a:t>	</a:t>
            </a:r>
            <a:r>
              <a:rPr lang="en-US" dirty="0"/>
              <a:t>No matter how small a change in reserves or monetary base is desired, </a:t>
            </a:r>
            <a:r>
              <a:rPr lang="tr-TR" dirty="0"/>
              <a:t>OMO</a:t>
            </a:r>
            <a:r>
              <a:rPr lang="en-US" dirty="0"/>
              <a:t> can achieve it </a:t>
            </a:r>
            <a:r>
              <a:rPr lang="en-US" dirty="0">
                <a:solidFill>
                  <a:srgbClr val="0070C0"/>
                </a:solidFill>
              </a:rPr>
              <a:t>with a small purchase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sale of securities. </a:t>
            </a:r>
            <a:endParaRPr lang="tr-TR" dirty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tr-TR" dirty="0"/>
              <a:t>	</a:t>
            </a:r>
            <a:r>
              <a:rPr lang="en-US" dirty="0"/>
              <a:t>Conversely, if the desired change in reserves or the monetary base is very large, the </a:t>
            </a:r>
            <a:r>
              <a:rPr lang="tr-TR" dirty="0"/>
              <a:t>OMO</a:t>
            </a:r>
            <a:r>
              <a:rPr lang="en-US" dirty="0"/>
              <a:t> tool is strong enough to do the job through </a:t>
            </a:r>
            <a:r>
              <a:rPr lang="en-US" dirty="0">
                <a:solidFill>
                  <a:srgbClr val="0070C0"/>
                </a:solidFill>
              </a:rPr>
              <a:t>a very large purchase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sale of securities.</a:t>
            </a:r>
            <a:endParaRPr lang="tr-TR" dirty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tr-TR" dirty="0"/>
              <a:t>	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Relative Advantages</a:t>
            </a:r>
            <a:r>
              <a:rPr lang="tr-TR" b="1" dirty="0"/>
              <a:t> </a:t>
            </a:r>
            <a:br>
              <a:rPr lang="tr-TR" b="1" dirty="0"/>
            </a:br>
            <a:r>
              <a:rPr lang="en-US" b="1" dirty="0"/>
              <a:t>of the Different Tools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772816"/>
            <a:ext cx="8176992" cy="5085184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buNone/>
            </a:pPr>
            <a:r>
              <a:rPr lang="tr-TR" dirty="0">
                <a:solidFill>
                  <a:srgbClr val="0070C0"/>
                </a:solidFill>
              </a:rPr>
              <a:t>3)OMO</a:t>
            </a:r>
            <a:r>
              <a:rPr lang="en-US" dirty="0">
                <a:solidFill>
                  <a:srgbClr val="0070C0"/>
                </a:solidFill>
              </a:rPr>
              <a:t> are easily reversed. </a:t>
            </a:r>
            <a:endParaRPr lang="tr-TR" dirty="0">
              <a:solidFill>
                <a:srgbClr val="0070C0"/>
              </a:solidFill>
            </a:endParaRPr>
          </a:p>
          <a:p>
            <a:pPr lvl="0">
              <a:lnSpc>
                <a:spcPct val="110000"/>
              </a:lnSpc>
              <a:buNone/>
            </a:pPr>
            <a:r>
              <a:rPr lang="tr-TR" dirty="0"/>
              <a:t>	</a:t>
            </a:r>
            <a:r>
              <a:rPr lang="en-US" dirty="0"/>
              <a:t>If a mistake is made in conducting an </a:t>
            </a:r>
            <a:r>
              <a:rPr lang="tr-TR" dirty="0"/>
              <a:t>OMO</a:t>
            </a:r>
            <a:r>
              <a:rPr lang="en-US" dirty="0"/>
              <a:t>, the CB can immediately reverse it. </a:t>
            </a:r>
            <a:endParaRPr lang="tr-TR" dirty="0"/>
          </a:p>
          <a:p>
            <a:pPr lvl="0">
              <a:lnSpc>
                <a:spcPct val="110000"/>
              </a:lnSpc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1454980"/>
          </a:xfrm>
        </p:spPr>
        <p:txBody>
          <a:bodyPr>
            <a:normAutofit/>
          </a:bodyPr>
          <a:lstStyle/>
          <a:p>
            <a:r>
              <a:rPr lang="en-US" sz="4000" b="1" dirty="0"/>
              <a:t>Relative Advantages</a:t>
            </a:r>
            <a:r>
              <a:rPr lang="tr-TR" sz="4000" b="1" dirty="0"/>
              <a:t> </a:t>
            </a:r>
            <a:br>
              <a:rPr lang="tr-TR" sz="4000" b="1" dirty="0"/>
            </a:br>
            <a:r>
              <a:rPr lang="en-US" sz="4000" b="1" dirty="0"/>
              <a:t>of the Different Tools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785926"/>
            <a:ext cx="8176992" cy="5072074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buNone/>
            </a:pPr>
            <a:r>
              <a:rPr lang="tr-TR" dirty="0">
                <a:solidFill>
                  <a:srgbClr val="0070C0"/>
                </a:solidFill>
              </a:rPr>
              <a:t>4)</a:t>
            </a:r>
            <a:r>
              <a:rPr lang="en-US" dirty="0">
                <a:solidFill>
                  <a:srgbClr val="0070C0"/>
                </a:solidFill>
              </a:rPr>
              <a:t>O</a:t>
            </a:r>
            <a:r>
              <a:rPr lang="tr-TR" dirty="0">
                <a:solidFill>
                  <a:srgbClr val="0070C0"/>
                </a:solidFill>
              </a:rPr>
              <a:t>MO</a:t>
            </a:r>
            <a:r>
              <a:rPr lang="en-US" dirty="0">
                <a:solidFill>
                  <a:srgbClr val="0070C0"/>
                </a:solidFill>
              </a:rPr>
              <a:t> can be implemented quickly</a:t>
            </a:r>
            <a:r>
              <a:rPr lang="en-US" dirty="0"/>
              <a:t>; </a:t>
            </a:r>
            <a:r>
              <a:rPr lang="tr-TR" dirty="0"/>
              <a:t>                        </a:t>
            </a:r>
            <a:r>
              <a:rPr lang="en-US" dirty="0"/>
              <a:t>they involve no administrative delays. </a:t>
            </a:r>
            <a:endParaRPr lang="tr-TR" dirty="0"/>
          </a:p>
          <a:p>
            <a:pPr lvl="0">
              <a:lnSpc>
                <a:spcPct val="110000"/>
              </a:lnSpc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Changes to reserve requirements</a:t>
            </a:r>
            <a:r>
              <a:rPr lang="en-US" dirty="0"/>
              <a:t>, </a:t>
            </a:r>
            <a:r>
              <a:rPr lang="tr-TR" dirty="0"/>
              <a:t>                        </a:t>
            </a:r>
            <a:r>
              <a:rPr lang="en-US" dirty="0"/>
              <a:t>on the other hand, </a:t>
            </a:r>
            <a:r>
              <a:rPr lang="tr-TR" dirty="0"/>
              <a:t>                                                           </a:t>
            </a:r>
            <a:r>
              <a:rPr lang="en-US" dirty="0"/>
              <a:t>take time to implement because banks </a:t>
            </a:r>
            <a:r>
              <a:rPr lang="tr-TR" dirty="0"/>
              <a:t>                    </a:t>
            </a:r>
            <a:r>
              <a:rPr lang="en-US" dirty="0"/>
              <a:t>must be given </a:t>
            </a:r>
            <a:r>
              <a:rPr lang="en-US" dirty="0">
                <a:solidFill>
                  <a:srgbClr val="0070C0"/>
                </a:solidFill>
              </a:rPr>
              <a:t>advance warning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so they can adjust their computer system </a:t>
            </a:r>
            <a:r>
              <a:rPr lang="tr-TR" dirty="0"/>
              <a:t>                       </a:t>
            </a:r>
            <a:r>
              <a:rPr lang="en-US" dirty="0"/>
              <a:t>to calculate required reserves.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2961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Relative Advantages</a:t>
            </a:r>
            <a:r>
              <a:rPr lang="tr-TR" b="1" dirty="0"/>
              <a:t> </a:t>
            </a:r>
            <a:br>
              <a:rPr lang="tr-TR" b="1" dirty="0"/>
            </a:br>
            <a:r>
              <a:rPr lang="en-US" b="1" dirty="0"/>
              <a:t>of the Different Tools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916832"/>
            <a:ext cx="8032976" cy="4941168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Also, </a:t>
            </a:r>
            <a:r>
              <a:rPr lang="tr-TR" dirty="0"/>
              <a:t>                                                                                     </a:t>
            </a:r>
            <a:r>
              <a:rPr lang="en-US" dirty="0"/>
              <a:t>since it is costly to adjust computer systems, </a:t>
            </a:r>
            <a:r>
              <a:rPr lang="en-US" dirty="0">
                <a:solidFill>
                  <a:srgbClr val="0070C0"/>
                </a:solidFill>
              </a:rPr>
              <a:t>reversing a change in reserve requirements would be burdensome to banks. </a:t>
            </a:r>
            <a:endParaRPr lang="tr-TR" dirty="0">
              <a:solidFill>
                <a:srgbClr val="0070C0"/>
              </a:solidFill>
            </a:endParaRPr>
          </a:p>
          <a:p>
            <a:pPr lvl="0">
              <a:spcAft>
                <a:spcPts val="1200"/>
              </a:spcAft>
              <a:buNone/>
            </a:pPr>
            <a:r>
              <a:rPr lang="tr-TR" dirty="0"/>
              <a:t>	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Open Market Operations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63318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sz="4000" b="1" dirty="0"/>
              <a:t>Relative Advantages </a:t>
            </a:r>
            <a:br>
              <a:rPr lang="tr-TR" sz="4000" b="1" dirty="0"/>
            </a:br>
            <a:r>
              <a:rPr lang="en-US" sz="4000" b="1" dirty="0"/>
              <a:t>of the Different Tools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136904" cy="50131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There are </a:t>
            </a:r>
            <a:r>
              <a:rPr lang="en-US" dirty="0">
                <a:solidFill>
                  <a:srgbClr val="0070C0"/>
                </a:solidFill>
              </a:rPr>
              <a:t>two situations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/>
              <a:t>in which </a:t>
            </a:r>
            <a:r>
              <a:rPr lang="tr-TR" dirty="0"/>
              <a:t>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other tools have advantages </a:t>
            </a:r>
            <a:r>
              <a:rPr lang="en-US" dirty="0"/>
              <a:t>over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OMO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Relative Advantages </a:t>
            </a:r>
            <a:br>
              <a:rPr lang="tr-TR" b="1" dirty="0"/>
            </a:br>
            <a:r>
              <a:rPr lang="en-US" b="1" dirty="0"/>
              <a:t>of the Different Tools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136904" cy="52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u="sng" dirty="0">
                <a:solidFill>
                  <a:srgbClr val="0070C0"/>
                </a:solidFill>
              </a:rPr>
              <a:t>One </a:t>
            </a:r>
            <a:r>
              <a:rPr lang="en-US" dirty="0">
                <a:solidFill>
                  <a:srgbClr val="0070C0"/>
                </a:solidFill>
              </a:rPr>
              <a:t>is when the CB wants to raise interest rates </a:t>
            </a:r>
            <a:r>
              <a:rPr lang="en-US" dirty="0"/>
              <a:t>after banks have accumulated </a:t>
            </a:r>
            <a:r>
              <a:rPr lang="tr-TR" dirty="0"/>
              <a:t>                       </a:t>
            </a:r>
            <a:r>
              <a:rPr lang="tr-TR" dirty="0">
                <a:solidFill>
                  <a:schemeClr val="accent1"/>
                </a:solidFill>
              </a:rPr>
              <a:t>a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large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quantity</a:t>
            </a:r>
            <a:r>
              <a:rPr lang="en-US" dirty="0">
                <a:solidFill>
                  <a:srgbClr val="0070C0"/>
                </a:solidFill>
              </a:rPr>
              <a:t> of excess reserves.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In this case,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tr-TR" dirty="0">
                <a:solidFill>
                  <a:srgbClr val="0070C0"/>
                </a:solidFill>
              </a:rPr>
              <a:t>market</a:t>
            </a:r>
            <a:r>
              <a:rPr lang="en-US" dirty="0">
                <a:solidFill>
                  <a:srgbClr val="0070C0"/>
                </a:solidFill>
              </a:rPr>
              <a:t> rate can be raised by increasing the interest rates on reserves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which avoids the need to conduct massive </a:t>
            </a:r>
            <a:r>
              <a:rPr lang="tr-TR" dirty="0"/>
              <a:t>OMO</a:t>
            </a:r>
            <a:r>
              <a:rPr lang="en-US" dirty="0"/>
              <a:t> to raise the </a:t>
            </a:r>
            <a:r>
              <a:rPr lang="tr-TR" dirty="0"/>
              <a:t>market</a:t>
            </a:r>
            <a:r>
              <a:rPr lang="en-US" dirty="0"/>
              <a:t> rate </a:t>
            </a:r>
            <a:r>
              <a:rPr lang="tr-TR" dirty="0"/>
              <a:t>                                             </a:t>
            </a:r>
            <a:r>
              <a:rPr lang="en-US" dirty="0"/>
              <a:t>by reducing reserves.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84176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Relative Advantages </a:t>
            </a:r>
            <a:br>
              <a:rPr lang="tr-TR" b="1" dirty="0"/>
            </a:br>
            <a:r>
              <a:rPr lang="en-US" b="1" dirty="0"/>
              <a:t>of the Different Tools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132856"/>
            <a:ext cx="8136904" cy="472514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en-US" u="sng" dirty="0">
                <a:solidFill>
                  <a:srgbClr val="0070C0"/>
                </a:solidFill>
              </a:rPr>
              <a:t>second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</a:t>
            </a:r>
            <a:endParaRPr lang="tr-TR" dirty="0"/>
          </a:p>
          <a:p>
            <a:pPr marL="360363" indent="0">
              <a:spcBef>
                <a:spcPts val="600"/>
              </a:spcBef>
              <a:buNone/>
            </a:pPr>
            <a:r>
              <a:rPr lang="en-US" dirty="0"/>
              <a:t>when discount policy can be used </a:t>
            </a:r>
            <a:r>
              <a:rPr lang="tr-TR" dirty="0"/>
              <a:t>                               </a:t>
            </a:r>
            <a:r>
              <a:rPr lang="en-US" dirty="0"/>
              <a:t>by the CB to perform its role of </a:t>
            </a:r>
            <a:r>
              <a:rPr lang="tr-TR" dirty="0"/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lender of last resort.</a:t>
            </a:r>
            <a:r>
              <a:rPr lang="tr-TR" dirty="0">
                <a:solidFill>
                  <a:srgbClr val="0070C0"/>
                </a:solidFill>
              </a:rPr>
              <a:t>*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tr-TR" b="1" dirty="0"/>
              <a:t>How t</a:t>
            </a:r>
            <a:r>
              <a:rPr lang="en-US" b="1" dirty="0"/>
              <a:t>he CB Limit</a:t>
            </a:r>
            <a:r>
              <a:rPr lang="tr-TR" b="1" dirty="0"/>
              <a:t>s</a:t>
            </a:r>
            <a:r>
              <a:rPr lang="en-US" b="1" dirty="0"/>
              <a:t> Fluctuation</a:t>
            </a:r>
            <a:r>
              <a:rPr lang="tr-TR" b="1" dirty="0"/>
              <a:t>s</a:t>
            </a:r>
            <a:r>
              <a:rPr lang="en-US" b="1" dirty="0"/>
              <a:t> </a:t>
            </a:r>
            <a:br>
              <a:rPr lang="tr-TR" b="1" dirty="0"/>
            </a:br>
            <a:r>
              <a:rPr lang="tr-TR" b="1" dirty="0"/>
              <a:t>i</a:t>
            </a:r>
            <a:r>
              <a:rPr lang="en-US" b="1" dirty="0"/>
              <a:t>n </a:t>
            </a:r>
            <a:r>
              <a:rPr lang="tr-TR" b="1" dirty="0"/>
              <a:t>t</a:t>
            </a:r>
            <a:r>
              <a:rPr lang="en-US" b="1" dirty="0"/>
              <a:t>he Interbank  Rate</a:t>
            </a:r>
            <a:r>
              <a:rPr lang="tr-TR" b="1" dirty="0"/>
              <a:t>?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63167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1451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The CB Limit</a:t>
            </a:r>
            <a:r>
              <a:rPr lang="tr-TR" b="1" dirty="0"/>
              <a:t>s</a:t>
            </a:r>
            <a:r>
              <a:rPr lang="en-US" b="1" dirty="0"/>
              <a:t> Fluctuation</a:t>
            </a:r>
            <a:r>
              <a:rPr lang="tr-TR" b="1" dirty="0"/>
              <a:t>s</a:t>
            </a:r>
            <a:r>
              <a:rPr lang="en-US" b="1" dirty="0"/>
              <a:t> </a:t>
            </a:r>
            <a:br>
              <a:rPr lang="tr-TR" b="1" dirty="0"/>
            </a:br>
            <a:r>
              <a:rPr lang="tr-TR" b="1" dirty="0"/>
              <a:t>i</a:t>
            </a:r>
            <a:r>
              <a:rPr lang="en-US" b="1" dirty="0"/>
              <a:t>n </a:t>
            </a:r>
            <a:r>
              <a:rPr lang="tr-TR" b="1" dirty="0"/>
              <a:t>t</a:t>
            </a:r>
            <a:r>
              <a:rPr lang="en-US" b="1" dirty="0"/>
              <a:t>he Interbank  Rate</a:t>
            </a:r>
            <a:br>
              <a:rPr lang="tr-TR" dirty="0"/>
            </a:br>
            <a:br>
              <a:rPr lang="tr-TR" b="1" dirty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500034" y="1844824"/>
            <a:ext cx="821537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 CB limits fluctuations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interbank interest rate</a:t>
            </a:r>
            <a:endParaRPr lang="tr-TR" dirty="0"/>
          </a:p>
          <a:p>
            <a:pPr marL="0" indent="360363">
              <a:spcBef>
                <a:spcPts val="0"/>
              </a:spcBef>
              <a:buNone/>
            </a:pP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discount lending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paying interest on reserves</a:t>
            </a:r>
            <a:r>
              <a:rPr lang="en-US" dirty="0"/>
              <a:t>. 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can use our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supply and demand analysis </a:t>
            </a:r>
            <a:r>
              <a:rPr lang="en-US" dirty="0"/>
              <a:t>of the market </a:t>
            </a:r>
            <a:r>
              <a:rPr lang="tr-TR" dirty="0"/>
              <a:t>                      </a:t>
            </a:r>
            <a:r>
              <a:rPr lang="en-US" dirty="0"/>
              <a:t>for reserves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to see why.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1451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The CB Limit</a:t>
            </a:r>
            <a:r>
              <a:rPr lang="tr-TR" b="1" dirty="0"/>
              <a:t>s</a:t>
            </a:r>
            <a:r>
              <a:rPr lang="en-US" b="1" dirty="0"/>
              <a:t> Fluctuation</a:t>
            </a:r>
            <a:r>
              <a:rPr lang="tr-TR" b="1" dirty="0"/>
              <a:t>s</a:t>
            </a:r>
            <a:br>
              <a:rPr lang="tr-TR" b="1" dirty="0"/>
            </a:br>
            <a:r>
              <a:rPr lang="en-US" b="1" dirty="0"/>
              <a:t> </a:t>
            </a:r>
            <a:r>
              <a:rPr lang="tr-TR" b="1" dirty="0"/>
              <a:t>i</a:t>
            </a:r>
            <a:r>
              <a:rPr lang="en-US" b="1" dirty="0"/>
              <a:t>n </a:t>
            </a:r>
            <a:r>
              <a:rPr lang="tr-TR" b="1" dirty="0"/>
              <a:t>t</a:t>
            </a:r>
            <a:r>
              <a:rPr lang="en-US" b="1" dirty="0"/>
              <a:t>he Interbank </a:t>
            </a:r>
            <a:br>
              <a:rPr lang="tr-TR" dirty="0"/>
            </a:br>
            <a:br>
              <a:rPr lang="tr-TR" b="1" dirty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500034" y="1916832"/>
            <a:ext cx="821537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Suppose that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initially the interbank interest rate is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the interest rate paid on reserves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discount rate.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demand for reserves has a large unexpected increase</a:t>
            </a:r>
            <a:r>
              <a:rPr lang="en-US" dirty="0"/>
              <a:t>, </a:t>
            </a:r>
            <a:r>
              <a:rPr lang="tr-TR" dirty="0"/>
              <a:t>                                                          </a:t>
            </a:r>
            <a:r>
              <a:rPr lang="en-US" dirty="0"/>
              <a:t>this will </a:t>
            </a:r>
            <a:r>
              <a:rPr lang="en-US" dirty="0">
                <a:solidFill>
                  <a:srgbClr val="0070C0"/>
                </a:solidFill>
              </a:rPr>
              <a:t>push the interbank interest rate up </a:t>
            </a:r>
            <a:r>
              <a:rPr lang="en-US" dirty="0"/>
              <a:t>until </a:t>
            </a:r>
            <a:r>
              <a:rPr lang="en-US" dirty="0">
                <a:solidFill>
                  <a:srgbClr val="0070C0"/>
                </a:solidFill>
              </a:rPr>
              <a:t>it will be equal to discount rate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1451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The CB Limit</a:t>
            </a:r>
            <a:r>
              <a:rPr lang="tr-TR" b="1" dirty="0"/>
              <a:t>s</a:t>
            </a:r>
            <a:r>
              <a:rPr lang="en-US" b="1" dirty="0"/>
              <a:t> Fluctuation</a:t>
            </a:r>
            <a:r>
              <a:rPr lang="tr-TR" b="1" dirty="0"/>
              <a:t>s</a:t>
            </a:r>
            <a:br>
              <a:rPr lang="tr-TR" b="1" dirty="0"/>
            </a:br>
            <a:r>
              <a:rPr lang="en-US" b="1" dirty="0"/>
              <a:t> </a:t>
            </a:r>
            <a:r>
              <a:rPr lang="tr-TR" b="1" dirty="0"/>
              <a:t>i</a:t>
            </a:r>
            <a:r>
              <a:rPr lang="en-US" b="1" dirty="0"/>
              <a:t>n </a:t>
            </a:r>
            <a:r>
              <a:rPr lang="tr-TR" b="1" dirty="0"/>
              <a:t>t</a:t>
            </a:r>
            <a:r>
              <a:rPr lang="en-US" b="1" dirty="0"/>
              <a:t>he Interbank </a:t>
            </a:r>
            <a:br>
              <a:rPr lang="tr-TR" dirty="0"/>
            </a:br>
            <a:br>
              <a:rPr lang="tr-TR" b="1" dirty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500034" y="2060848"/>
            <a:ext cx="8215370" cy="4797152"/>
          </a:xfrm>
        </p:spPr>
        <p:txBody>
          <a:bodyPr>
            <a:normAutofit/>
          </a:bodyPr>
          <a:lstStyle/>
          <a:p>
            <a:r>
              <a:rPr lang="en-US" dirty="0"/>
              <a:t>No matter how big the increase </a:t>
            </a:r>
            <a:r>
              <a:rPr lang="tr-TR" dirty="0"/>
              <a:t>                                           </a:t>
            </a:r>
            <a:r>
              <a:rPr lang="en-US" dirty="0"/>
              <a:t>in the demand is, </a:t>
            </a:r>
            <a:endParaRPr lang="tr-TR" dirty="0"/>
          </a:p>
          <a:p>
            <a:pPr marL="360363" indent="0">
              <a:buNone/>
            </a:pPr>
            <a:r>
              <a:rPr lang="en-US" dirty="0"/>
              <a:t>the interbank interest rate will stay at this level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banks will increase their borrowing from the CB to match the increase in demand. 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1451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The CB Limit</a:t>
            </a:r>
            <a:r>
              <a:rPr lang="tr-TR" b="1" dirty="0"/>
              <a:t>s</a:t>
            </a:r>
            <a:r>
              <a:rPr lang="en-US" b="1" dirty="0"/>
              <a:t> Fluctuation</a:t>
            </a:r>
            <a:r>
              <a:rPr lang="tr-TR" b="1" dirty="0"/>
              <a:t>s</a:t>
            </a:r>
            <a:r>
              <a:rPr lang="en-US" b="1" dirty="0"/>
              <a:t> </a:t>
            </a:r>
            <a:br>
              <a:rPr lang="tr-TR" b="1" dirty="0"/>
            </a:br>
            <a:r>
              <a:rPr lang="tr-TR" b="1" dirty="0"/>
              <a:t>i</a:t>
            </a:r>
            <a:r>
              <a:rPr lang="en-US" b="1" dirty="0"/>
              <a:t>n </a:t>
            </a:r>
            <a:r>
              <a:rPr lang="tr-TR" b="1" dirty="0"/>
              <a:t>t</a:t>
            </a:r>
            <a:r>
              <a:rPr lang="en-US" b="1" dirty="0"/>
              <a:t>he Interbank </a:t>
            </a:r>
            <a:br>
              <a:rPr lang="tr-TR" dirty="0"/>
            </a:br>
            <a:br>
              <a:rPr lang="tr-TR" b="1" dirty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500034" y="2060848"/>
            <a:ext cx="8215370" cy="4797152"/>
          </a:xfrm>
        </p:spPr>
        <p:txBody>
          <a:bodyPr>
            <a:normAutofit/>
          </a:bodyPr>
          <a:lstStyle/>
          <a:p>
            <a:r>
              <a:rPr lang="en-US" dirty="0"/>
              <a:t>Similarly, </a:t>
            </a:r>
            <a:endParaRPr lang="tr-TR" dirty="0"/>
          </a:p>
          <a:p>
            <a:pPr marL="360363" indent="0">
              <a:buNone/>
            </a:pPr>
            <a:r>
              <a:rPr lang="en-US" dirty="0">
                <a:solidFill>
                  <a:srgbClr val="0070C0"/>
                </a:solidFill>
              </a:rPr>
              <a:t>if the demand for reserves has a large unexpected decrease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buNone/>
            </a:pPr>
            <a:r>
              <a:rPr lang="en-US" dirty="0"/>
              <a:t>this will </a:t>
            </a:r>
            <a:r>
              <a:rPr lang="en-US" dirty="0">
                <a:solidFill>
                  <a:srgbClr val="0070C0"/>
                </a:solidFill>
              </a:rPr>
              <a:t>push the interbank interest rate down </a:t>
            </a:r>
            <a:r>
              <a:rPr lang="en-US" dirty="0"/>
              <a:t>until </a:t>
            </a:r>
            <a:r>
              <a:rPr lang="en-US" dirty="0">
                <a:solidFill>
                  <a:srgbClr val="0070C0"/>
                </a:solidFill>
              </a:rPr>
              <a:t>it become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equal to the interest rate paid on reserves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1451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The CB Limit</a:t>
            </a:r>
            <a:r>
              <a:rPr lang="tr-TR" b="1" dirty="0"/>
              <a:t>s</a:t>
            </a:r>
            <a:r>
              <a:rPr lang="en-US" b="1" dirty="0"/>
              <a:t> Fluctuation</a:t>
            </a:r>
            <a:r>
              <a:rPr lang="tr-TR" b="1" dirty="0"/>
              <a:t>s</a:t>
            </a:r>
            <a:r>
              <a:rPr lang="en-US" b="1" dirty="0"/>
              <a:t> </a:t>
            </a:r>
            <a:br>
              <a:rPr lang="tr-TR" b="1" dirty="0"/>
            </a:br>
            <a:r>
              <a:rPr lang="tr-TR" b="1" dirty="0"/>
              <a:t>i</a:t>
            </a:r>
            <a:r>
              <a:rPr lang="en-US" b="1" dirty="0"/>
              <a:t>n </a:t>
            </a:r>
            <a:r>
              <a:rPr lang="tr-TR" b="1" dirty="0"/>
              <a:t>t</a:t>
            </a:r>
            <a:r>
              <a:rPr lang="en-US" b="1" dirty="0"/>
              <a:t>he Interbank </a:t>
            </a:r>
            <a:br>
              <a:rPr lang="tr-TR" dirty="0"/>
            </a:br>
            <a:br>
              <a:rPr lang="tr-TR" b="1" dirty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500034" y="2060848"/>
            <a:ext cx="8215370" cy="4797152"/>
          </a:xfrm>
        </p:spPr>
        <p:txBody>
          <a:bodyPr>
            <a:normAutofit/>
          </a:bodyPr>
          <a:lstStyle/>
          <a:p>
            <a:r>
              <a:rPr lang="en-US" dirty="0"/>
              <a:t>No matter how big the fall in demand is,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the interbank rate</a:t>
            </a:r>
            <a:r>
              <a:rPr lang="en-US" baseline="-25000" dirty="0"/>
              <a:t> </a:t>
            </a:r>
            <a:r>
              <a:rPr lang="en-US" dirty="0"/>
              <a:t>will stay at this rate,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excess reserves will keep on increasing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</a:t>
            </a:r>
            <a:r>
              <a:rPr lang="en-US" dirty="0"/>
              <a:t>so that </a:t>
            </a:r>
            <a:r>
              <a:rPr lang="en-US" dirty="0">
                <a:solidFill>
                  <a:srgbClr val="0070C0"/>
                </a:solidFill>
              </a:rPr>
              <a:t>the quantity demanded of reserves equals the quantity of reserves supplied.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Düz Ok Bağlayıcısı"/>
          <p:cNvCxnSpPr/>
          <p:nvPr/>
        </p:nvCxnSpPr>
        <p:spPr>
          <a:xfrm rot="5400000" flipH="1" flipV="1">
            <a:off x="-785453" y="3357165"/>
            <a:ext cx="442915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>
            <a:off x="1428728" y="5572140"/>
            <a:ext cx="578647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Bağlayıcı"/>
          <p:cNvCxnSpPr/>
          <p:nvPr/>
        </p:nvCxnSpPr>
        <p:spPr>
          <a:xfrm>
            <a:off x="1428728" y="2714620"/>
            <a:ext cx="271464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Bağlayıcı"/>
          <p:cNvCxnSpPr/>
          <p:nvPr/>
        </p:nvCxnSpPr>
        <p:spPr>
          <a:xfrm>
            <a:off x="1428728" y="3714752"/>
            <a:ext cx="285752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1428728" y="4643446"/>
            <a:ext cx="2714644" cy="158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23 Serbest Form"/>
          <p:cNvSpPr/>
          <p:nvPr/>
        </p:nvSpPr>
        <p:spPr>
          <a:xfrm>
            <a:off x="1571604" y="3500438"/>
            <a:ext cx="2786082" cy="571504"/>
          </a:xfrm>
          <a:custGeom>
            <a:avLst/>
            <a:gdLst>
              <a:gd name="connsiteX0" fmla="*/ 0 w 2649894"/>
              <a:gd name="connsiteY0" fmla="*/ 466531 h 541175"/>
              <a:gd name="connsiteX1" fmla="*/ 130629 w 2649894"/>
              <a:gd name="connsiteY1" fmla="*/ 74645 h 541175"/>
              <a:gd name="connsiteX2" fmla="*/ 597159 w 2649894"/>
              <a:gd name="connsiteY2" fmla="*/ 522514 h 541175"/>
              <a:gd name="connsiteX3" fmla="*/ 1138335 w 2649894"/>
              <a:gd name="connsiteY3" fmla="*/ 37322 h 541175"/>
              <a:gd name="connsiteX4" fmla="*/ 1586204 w 2649894"/>
              <a:gd name="connsiteY4" fmla="*/ 485192 h 541175"/>
              <a:gd name="connsiteX5" fmla="*/ 1996751 w 2649894"/>
              <a:gd name="connsiteY5" fmla="*/ 0 h 541175"/>
              <a:gd name="connsiteX6" fmla="*/ 2631233 w 2649894"/>
              <a:gd name="connsiteY6" fmla="*/ 485192 h 541175"/>
              <a:gd name="connsiteX7" fmla="*/ 2631233 w 2649894"/>
              <a:gd name="connsiteY7" fmla="*/ 485192 h 541175"/>
              <a:gd name="connsiteX8" fmla="*/ 2649894 w 2649894"/>
              <a:gd name="connsiteY8" fmla="*/ 541175 h 54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9894" h="541175">
                <a:moveTo>
                  <a:pt x="0" y="466531"/>
                </a:moveTo>
                <a:cubicBezTo>
                  <a:pt x="15551" y="265923"/>
                  <a:pt x="31103" y="65315"/>
                  <a:pt x="130629" y="74645"/>
                </a:cubicBezTo>
                <a:cubicBezTo>
                  <a:pt x="230155" y="83975"/>
                  <a:pt x="429208" y="528734"/>
                  <a:pt x="597159" y="522514"/>
                </a:cubicBezTo>
                <a:cubicBezTo>
                  <a:pt x="765110" y="516294"/>
                  <a:pt x="973494" y="43542"/>
                  <a:pt x="1138335" y="37322"/>
                </a:cubicBezTo>
                <a:cubicBezTo>
                  <a:pt x="1303176" y="31102"/>
                  <a:pt x="1443135" y="491412"/>
                  <a:pt x="1586204" y="485192"/>
                </a:cubicBezTo>
                <a:cubicBezTo>
                  <a:pt x="1729273" y="478972"/>
                  <a:pt x="1822580" y="0"/>
                  <a:pt x="1996751" y="0"/>
                </a:cubicBezTo>
                <a:cubicBezTo>
                  <a:pt x="2170922" y="0"/>
                  <a:pt x="2631233" y="485192"/>
                  <a:pt x="2631233" y="485192"/>
                </a:cubicBezTo>
                <a:lnTo>
                  <a:pt x="2631233" y="485192"/>
                </a:lnTo>
                <a:lnTo>
                  <a:pt x="2649894" y="541175"/>
                </a:lnTo>
              </a:path>
            </a:pathLst>
          </a:cu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24 Metin kutusu"/>
          <p:cNvSpPr txBox="1"/>
          <p:nvPr/>
        </p:nvSpPr>
        <p:spPr>
          <a:xfrm>
            <a:off x="4357686" y="2546560"/>
            <a:ext cx="443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CB Lending Rate</a:t>
            </a:r>
            <a:r>
              <a:rPr lang="tr-TR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(discount rate, i</a:t>
            </a:r>
            <a:r>
              <a:rPr lang="en-US" sz="2000" b="1" baseline="-25000" dirty="0">
                <a:solidFill>
                  <a:srgbClr val="0070C0"/>
                </a:solidFill>
              </a:rPr>
              <a:t>d</a:t>
            </a:r>
            <a:r>
              <a:rPr lang="en-US" sz="2000" b="1" dirty="0">
                <a:solidFill>
                  <a:srgbClr val="0070C0"/>
                </a:solidFill>
              </a:rPr>
              <a:t>) </a:t>
            </a:r>
          </a:p>
        </p:txBody>
      </p:sp>
      <p:cxnSp>
        <p:nvCxnSpPr>
          <p:cNvPr id="29" name="28 Düz Ok Bağlayıcısı"/>
          <p:cNvCxnSpPr/>
          <p:nvPr/>
        </p:nvCxnSpPr>
        <p:spPr>
          <a:xfrm>
            <a:off x="4429124" y="4071942"/>
            <a:ext cx="448249" cy="20199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Metin kutusu"/>
          <p:cNvSpPr txBox="1"/>
          <p:nvPr/>
        </p:nvSpPr>
        <p:spPr>
          <a:xfrm>
            <a:off x="4857752" y="4071942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Interbank Interest Rate (</a:t>
            </a:r>
            <a:r>
              <a:rPr lang="en-US" sz="2000" b="1" dirty="0" err="1">
                <a:solidFill>
                  <a:srgbClr val="00B050"/>
                </a:solidFill>
              </a:rPr>
              <a:t>i</a:t>
            </a:r>
            <a:r>
              <a:rPr lang="en-US" sz="2000" b="1" baseline="-25000" dirty="0" err="1">
                <a:solidFill>
                  <a:srgbClr val="00B050"/>
                </a:solidFill>
              </a:rPr>
              <a:t>m</a:t>
            </a:r>
            <a:r>
              <a:rPr lang="en-US" sz="2000" b="1" dirty="0">
                <a:solidFill>
                  <a:srgbClr val="00B050"/>
                </a:solidFill>
              </a:rPr>
              <a:t>) </a:t>
            </a:r>
          </a:p>
        </p:txBody>
      </p:sp>
      <p:sp>
        <p:nvSpPr>
          <p:cNvPr id="34" name="33 Metin kutusu"/>
          <p:cNvSpPr txBox="1"/>
          <p:nvPr/>
        </p:nvSpPr>
        <p:spPr>
          <a:xfrm>
            <a:off x="4429124" y="357187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CB Policy Rate</a:t>
            </a:r>
            <a:r>
              <a:rPr lang="tr-TR" sz="2000" b="1" dirty="0"/>
              <a:t> </a:t>
            </a:r>
            <a:endParaRPr lang="en-US" sz="2000" b="1" dirty="0"/>
          </a:p>
        </p:txBody>
      </p:sp>
      <p:sp>
        <p:nvSpPr>
          <p:cNvPr id="36" name="35 Dikdörtgen"/>
          <p:cNvSpPr/>
          <p:nvPr/>
        </p:nvSpPr>
        <p:spPr>
          <a:xfrm>
            <a:off x="6000760" y="3571876"/>
            <a:ext cx="785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baseline="-25000" dirty="0" err="1"/>
              <a:t>p</a:t>
            </a:r>
            <a:r>
              <a:rPr lang="en-US" sz="2000" b="1" dirty="0"/>
              <a:t>)</a:t>
            </a:r>
            <a:endParaRPr lang="tr-TR" sz="2000" b="1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4286248" y="4429132"/>
            <a:ext cx="4677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CB Borrowing Rate (interest rate on reserves, </a:t>
            </a:r>
            <a:r>
              <a:rPr lang="en-US" sz="2000" b="1" dirty="0" err="1">
                <a:solidFill>
                  <a:srgbClr val="0070C0"/>
                </a:solidFill>
              </a:rPr>
              <a:t>i</a:t>
            </a:r>
            <a:r>
              <a:rPr lang="en-US" sz="2000" b="1" baseline="-25000" dirty="0" err="1">
                <a:solidFill>
                  <a:srgbClr val="0070C0"/>
                </a:solidFill>
              </a:rPr>
              <a:t>b</a:t>
            </a:r>
            <a:r>
              <a:rPr lang="en-US" sz="2000" b="1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882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Open Market Operations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Open market operations</a:t>
            </a:r>
            <a:r>
              <a:rPr lang="tr-TR" dirty="0"/>
              <a:t> (OMO)</a:t>
            </a:r>
            <a:r>
              <a:rPr lang="en-US" dirty="0"/>
              <a:t> are </a:t>
            </a:r>
            <a:r>
              <a:rPr lang="tr-TR" dirty="0"/>
              <a:t>                                       </a:t>
            </a:r>
            <a:r>
              <a:rPr lang="en-US" dirty="0"/>
              <a:t>the central bank’s </a:t>
            </a:r>
            <a:r>
              <a:rPr lang="en-US" dirty="0">
                <a:solidFill>
                  <a:srgbClr val="0070C0"/>
                </a:solidFill>
              </a:rPr>
              <a:t>purchases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sales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securities </a:t>
            </a:r>
            <a:r>
              <a:rPr lang="en-US" dirty="0"/>
              <a:t>in the open market.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/>
          </a:p>
        </p:txBody>
      </p:sp>
      <p:sp>
        <p:nvSpPr>
          <p:cNvPr id="2088" name="AutoShape 40"/>
          <p:cNvSpPr>
            <a:spLocks noChangeShapeType="1"/>
          </p:cNvSpPr>
          <p:nvPr/>
        </p:nvSpPr>
        <p:spPr bwMode="auto">
          <a:xfrm>
            <a:off x="2214546" y="1500174"/>
            <a:ext cx="2071702" cy="2286016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785786" y="857233"/>
            <a:ext cx="857256" cy="5715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Funds Rate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572000" y="4572008"/>
            <a:ext cx="1214446" cy="5000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Quantity of Reserves,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2643174" y="4572008"/>
            <a:ext cx="1500198" cy="5715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NBR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NBR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143240" y="2143116"/>
            <a:ext cx="428628" cy="3571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071934" y="3000372"/>
            <a:ext cx="428628" cy="5000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0" y="5445224"/>
            <a:ext cx="9144000" cy="14127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Supply curve initially intersects demand curve in its downward sloping section</a:t>
            </a:r>
            <a:r>
              <a:rPr lang="tr-TR" sz="1600" dirty="0">
                <a:latin typeface="Calibri" pitchFamily="34" charset="0"/>
                <a:cs typeface="Arial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 open market purchase increases non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borrowed reserves and hence the reserves supplied, and shifts the supply curve R</a:t>
            </a:r>
            <a:r>
              <a:rPr kumimoji="0" 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to R</a:t>
            </a:r>
            <a:r>
              <a:rPr kumimoji="0" 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he equilibrium moves from point 1 to point 2, lowering the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market equilibrium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rate from i</a:t>
            </a:r>
            <a:r>
              <a:rPr kumimoji="0" 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to i</a:t>
            </a:r>
            <a:r>
              <a:rPr kumimoji="0" 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214414" y="2857496"/>
            <a:ext cx="500066" cy="11430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i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tr-TR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i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000364" y="1428736"/>
            <a:ext cx="500066" cy="3571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tr-TR" sz="1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tr-TR" sz="1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786182" y="1500174"/>
            <a:ext cx="428628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tr-TR" sz="14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tr-TR" sz="1400" b="0" i="0" u="none" strike="noStrike" cap="none" normalizeH="0" baseline="3000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5000628" y="3571876"/>
            <a:ext cx="642942" cy="5000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tr-TR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57158" y="142852"/>
            <a:ext cx="81439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Response to an Open Market Operation</a:t>
            </a:r>
            <a:endParaRPr kumimoji="0" 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55 Metin kutusu"/>
          <p:cNvSpPr txBox="1"/>
          <p:nvPr/>
        </p:nvSpPr>
        <p:spPr>
          <a:xfrm>
            <a:off x="1142976" y="150017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tr-TR" dirty="0" err="1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tr-TR" baseline="-30000" dirty="0" err="1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1214414" y="207167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</a:t>
            </a:r>
            <a:r>
              <a:rPr lang="tr-TR" baseline="-30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tr-TR" baseline="30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cxnSp>
        <p:nvCxnSpPr>
          <p:cNvPr id="63" name="62 Düz Bağlayıcı"/>
          <p:cNvCxnSpPr/>
          <p:nvPr/>
        </p:nvCxnSpPr>
        <p:spPr>
          <a:xfrm>
            <a:off x="1785918" y="4357694"/>
            <a:ext cx="3499322" cy="5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Düz Bağlayıcı"/>
          <p:cNvCxnSpPr/>
          <p:nvPr/>
        </p:nvCxnSpPr>
        <p:spPr>
          <a:xfrm rot="5400000" flipH="1" flipV="1">
            <a:off x="72200" y="2642388"/>
            <a:ext cx="342902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Düz Bağlayıcı"/>
          <p:cNvCxnSpPr/>
          <p:nvPr/>
        </p:nvCxnSpPr>
        <p:spPr>
          <a:xfrm rot="5400000">
            <a:off x="1643042" y="3071810"/>
            <a:ext cx="2571768" cy="15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Düz Bağlayıcı"/>
          <p:cNvCxnSpPr/>
          <p:nvPr/>
        </p:nvCxnSpPr>
        <p:spPr>
          <a:xfrm rot="5400000">
            <a:off x="2429654" y="3071016"/>
            <a:ext cx="2571768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Düz Bağlayıcı"/>
          <p:cNvCxnSpPr/>
          <p:nvPr/>
        </p:nvCxnSpPr>
        <p:spPr>
          <a:xfrm>
            <a:off x="2928926" y="1785926"/>
            <a:ext cx="207170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Düz Bağlayıcı"/>
          <p:cNvCxnSpPr/>
          <p:nvPr/>
        </p:nvCxnSpPr>
        <p:spPr>
          <a:xfrm rot="10800000">
            <a:off x="1785918" y="2285992"/>
            <a:ext cx="114300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Düz Bağlayıcı"/>
          <p:cNvCxnSpPr>
            <a:cxnSpLocks/>
          </p:cNvCxnSpPr>
          <p:nvPr/>
        </p:nvCxnSpPr>
        <p:spPr>
          <a:xfrm flipH="1" flipV="1">
            <a:off x="1814734" y="3152391"/>
            <a:ext cx="1857389" cy="14137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Düz Ok Bağlayıcısı"/>
          <p:cNvCxnSpPr/>
          <p:nvPr/>
        </p:nvCxnSpPr>
        <p:spPr>
          <a:xfrm>
            <a:off x="3071802" y="3786190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Düz Bağlayıcı"/>
          <p:cNvCxnSpPr>
            <a:cxnSpLocks/>
          </p:cNvCxnSpPr>
          <p:nvPr/>
        </p:nvCxnSpPr>
        <p:spPr>
          <a:xfrm>
            <a:off x="4286248" y="3786190"/>
            <a:ext cx="6863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/>
          <p:nvPr/>
        </p:nvCxnSpPr>
        <p:spPr>
          <a:xfrm rot="5400000">
            <a:off x="1964513" y="2821777"/>
            <a:ext cx="64294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FE9716-B2C2-4C74-ACCC-BC061B44C186}"/>
              </a:ext>
            </a:extLst>
          </p:cNvPr>
          <p:cNvCxnSpPr>
            <a:cxnSpLocks/>
          </p:cNvCxnSpPr>
          <p:nvPr/>
        </p:nvCxnSpPr>
        <p:spPr>
          <a:xfrm>
            <a:off x="1785917" y="3743370"/>
            <a:ext cx="2500331" cy="428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922F12-29D8-42E2-98E3-89CAEBD96EE1}"/>
              </a:ext>
            </a:extLst>
          </p:cNvPr>
          <p:cNvCxnSpPr/>
          <p:nvPr/>
        </p:nvCxnSpPr>
        <p:spPr>
          <a:xfrm flipH="1">
            <a:off x="1785917" y="1785926"/>
            <a:ext cx="114221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  <p:sp>
        <p:nvSpPr>
          <p:cNvPr id="2088" name="AutoShape 40"/>
          <p:cNvSpPr>
            <a:spLocks noChangeShapeType="1"/>
          </p:cNvSpPr>
          <p:nvPr/>
        </p:nvSpPr>
        <p:spPr bwMode="auto">
          <a:xfrm>
            <a:off x="3000364" y="2071678"/>
            <a:ext cx="1357322" cy="2000264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785918" y="1142984"/>
            <a:ext cx="714380" cy="5715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Funds Rate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214810" y="4714884"/>
            <a:ext cx="3000396" cy="5715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Quantity of Reserves,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3286116" y="4714884"/>
            <a:ext cx="714380" cy="7858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NBR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929058" y="3000372"/>
            <a:ext cx="500066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143108" y="3786190"/>
            <a:ext cx="357190" cy="57488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5286380" y="1857364"/>
            <a:ext cx="500066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tr-TR" sz="1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tr-TR" sz="1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5357818" y="2357430"/>
            <a:ext cx="500066" cy="5000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tr-TR" sz="14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tr-TR" sz="1400" b="0" i="0" u="none" strike="noStrike" cap="none" normalizeH="0" baseline="3000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5143504" y="3929066"/>
            <a:ext cx="500066" cy="5000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tr-TR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57158" y="214290"/>
            <a:ext cx="81439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Response to a Change in the Discount Rate</a:t>
            </a:r>
            <a:endParaRPr kumimoji="0" lang="tr-T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No discount lending (BR=0)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55 Metin kutusu"/>
          <p:cNvSpPr txBox="1"/>
          <p:nvPr/>
        </p:nvSpPr>
        <p:spPr>
          <a:xfrm>
            <a:off x="2071670" y="18573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i</a:t>
            </a:r>
            <a:r>
              <a:rPr lang="tr-TR" baseline="-25000" dirty="0"/>
              <a:t>d</a:t>
            </a:r>
            <a:r>
              <a:rPr lang="tr-TR" baseline="30000" dirty="0"/>
              <a:t>1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2000231" y="2928934"/>
            <a:ext cx="500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tr-TR" baseline="-30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cxnSp>
        <p:nvCxnSpPr>
          <p:cNvPr id="63" name="62 Düz Bağlayıcı"/>
          <p:cNvCxnSpPr/>
          <p:nvPr/>
        </p:nvCxnSpPr>
        <p:spPr>
          <a:xfrm>
            <a:off x="2643174" y="4572008"/>
            <a:ext cx="4075386" cy="5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Düz Bağlayıcı"/>
          <p:cNvCxnSpPr/>
          <p:nvPr/>
        </p:nvCxnSpPr>
        <p:spPr>
          <a:xfrm rot="5400000" flipH="1" flipV="1">
            <a:off x="1036613" y="2963859"/>
            <a:ext cx="32147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Düz Bağlayıcı"/>
          <p:cNvCxnSpPr/>
          <p:nvPr/>
        </p:nvCxnSpPr>
        <p:spPr>
          <a:xfrm rot="5400000">
            <a:off x="2429654" y="3285330"/>
            <a:ext cx="2571768" cy="15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Düz Bağlayıcı"/>
          <p:cNvCxnSpPr/>
          <p:nvPr/>
        </p:nvCxnSpPr>
        <p:spPr>
          <a:xfrm>
            <a:off x="3714744" y="2571744"/>
            <a:ext cx="1571636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Düz Bağlayıcı"/>
          <p:cNvCxnSpPr/>
          <p:nvPr/>
        </p:nvCxnSpPr>
        <p:spPr>
          <a:xfrm rot="10800000">
            <a:off x="2643174" y="3143248"/>
            <a:ext cx="107157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Düz Bağlayıcı"/>
          <p:cNvCxnSpPr/>
          <p:nvPr/>
        </p:nvCxnSpPr>
        <p:spPr>
          <a:xfrm>
            <a:off x="4357686" y="4071942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Bağlayıcı"/>
          <p:cNvCxnSpPr/>
          <p:nvPr/>
        </p:nvCxnSpPr>
        <p:spPr>
          <a:xfrm>
            <a:off x="3714744" y="2000240"/>
            <a:ext cx="150019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Düz Ok Bağlayıcısı"/>
          <p:cNvCxnSpPr/>
          <p:nvPr/>
        </p:nvCxnSpPr>
        <p:spPr>
          <a:xfrm rot="5400000">
            <a:off x="4072728" y="2285198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Metin kutusu"/>
          <p:cNvSpPr txBox="1"/>
          <p:nvPr/>
        </p:nvSpPr>
        <p:spPr>
          <a:xfrm>
            <a:off x="2071670" y="24288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</a:t>
            </a:r>
            <a:r>
              <a:rPr lang="tr-TR" dirty="0">
                <a:solidFill>
                  <a:srgbClr val="C00000"/>
                </a:solidFill>
              </a:rPr>
              <a:t>i</a:t>
            </a:r>
            <a:r>
              <a:rPr lang="tr-TR" baseline="-25000" dirty="0">
                <a:solidFill>
                  <a:srgbClr val="C00000"/>
                </a:solidFill>
              </a:rPr>
              <a:t>d</a:t>
            </a:r>
            <a:r>
              <a:rPr lang="tr-TR" baseline="30000" dirty="0">
                <a:solidFill>
                  <a:srgbClr val="C00000"/>
                </a:solidFill>
              </a:rPr>
              <a:t>2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29" name="28 Metin kutusu"/>
          <p:cNvSpPr txBox="1"/>
          <p:nvPr/>
        </p:nvSpPr>
        <p:spPr>
          <a:xfrm>
            <a:off x="571472" y="5500702"/>
            <a:ext cx="7929618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W</a:t>
            </a:r>
            <a:r>
              <a:rPr lang="en-US" dirty="0"/>
              <a:t>hen the discount rate is lowered by the CB from i</a:t>
            </a:r>
            <a:r>
              <a:rPr lang="en-US" baseline="30000" dirty="0"/>
              <a:t>1</a:t>
            </a:r>
            <a:r>
              <a:rPr lang="en-US" baseline="-25000" dirty="0"/>
              <a:t>d</a:t>
            </a:r>
            <a:r>
              <a:rPr lang="en-US" dirty="0"/>
              <a:t> to i</a:t>
            </a:r>
            <a:r>
              <a:rPr lang="en-US" baseline="30000" dirty="0"/>
              <a:t>2</a:t>
            </a:r>
            <a:r>
              <a:rPr lang="en-US" baseline="-25000" dirty="0"/>
              <a:t>d</a:t>
            </a:r>
            <a:r>
              <a:rPr lang="en-US" dirty="0"/>
              <a:t>, the horizontal section of the supply curve falls, as in R</a:t>
            </a:r>
            <a:r>
              <a:rPr lang="en-US" baseline="30000" dirty="0"/>
              <a:t>S</a:t>
            </a:r>
            <a:r>
              <a:rPr lang="en-US" baseline="-25000" dirty="0"/>
              <a:t>2</a:t>
            </a:r>
            <a:r>
              <a:rPr lang="en-US" dirty="0"/>
              <a:t>, and the </a:t>
            </a:r>
            <a:r>
              <a:rPr lang="tr-TR" dirty="0"/>
              <a:t>market </a:t>
            </a:r>
            <a:r>
              <a:rPr lang="en-US" dirty="0"/>
              <a:t>equilibrium rate remains unchanged at i</a:t>
            </a:r>
            <a:r>
              <a:rPr lang="en-US" baseline="30000" dirty="0"/>
              <a:t>1</a:t>
            </a:r>
            <a:r>
              <a:rPr lang="tr-TR" baseline="-25000" dirty="0"/>
              <a:t>m</a:t>
            </a:r>
            <a:r>
              <a:rPr lang="en-US" baseline="-25000" dirty="0"/>
              <a:t> 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FB65EC8-9C1D-4232-9B17-F7076309EF5C}"/>
              </a:ext>
            </a:extLst>
          </p:cNvPr>
          <p:cNvCxnSpPr/>
          <p:nvPr/>
        </p:nvCxnSpPr>
        <p:spPr>
          <a:xfrm flipH="1">
            <a:off x="2643173" y="2000240"/>
            <a:ext cx="107157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0602C5F-67E8-47A7-B736-586BBA3E038B}"/>
              </a:ext>
            </a:extLst>
          </p:cNvPr>
          <p:cNvCxnSpPr/>
          <p:nvPr/>
        </p:nvCxnSpPr>
        <p:spPr>
          <a:xfrm flipH="1">
            <a:off x="2643173" y="4071942"/>
            <a:ext cx="178595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74D7DE-DF1F-447B-B5AA-FB2D40AD1C46}"/>
              </a:ext>
            </a:extLst>
          </p:cNvPr>
          <p:cNvCxnSpPr/>
          <p:nvPr/>
        </p:nvCxnSpPr>
        <p:spPr>
          <a:xfrm flipH="1">
            <a:off x="2643173" y="2571744"/>
            <a:ext cx="1071571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82</a:t>
            </a:fld>
            <a:endParaRPr lang="tr-TR"/>
          </a:p>
        </p:txBody>
      </p:sp>
      <p:sp>
        <p:nvSpPr>
          <p:cNvPr id="2088" name="AutoShape 40"/>
          <p:cNvSpPr>
            <a:spLocks noChangeShapeType="1"/>
          </p:cNvSpPr>
          <p:nvPr/>
        </p:nvSpPr>
        <p:spPr bwMode="auto">
          <a:xfrm>
            <a:off x="3214678" y="2143116"/>
            <a:ext cx="1357322" cy="2000264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63" name="AutoShape 15"/>
          <p:cNvSpPr>
            <a:spLocks noChangeShapeType="1"/>
          </p:cNvSpPr>
          <p:nvPr/>
        </p:nvSpPr>
        <p:spPr bwMode="auto">
          <a:xfrm>
            <a:off x="3786182" y="1857364"/>
            <a:ext cx="1571636" cy="2286016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928794" y="857233"/>
            <a:ext cx="785818" cy="5715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Funds Rate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5357818" y="4929198"/>
            <a:ext cx="250033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Quantity of Reserves,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3786182" y="5000636"/>
            <a:ext cx="785818" cy="3571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NBR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4357686" y="3429000"/>
            <a:ext cx="357190" cy="3571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0" y="5715016"/>
            <a:ext cx="9144000" cy="11429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/>
              <a:t>When the CB raises reserve  requirements, required reserves increase,  which raises the demand for reserves. The  demand curve shifts to the right from R</a:t>
            </a:r>
            <a:r>
              <a:rPr lang="en-US" sz="1600" baseline="30000" dirty="0"/>
              <a:t>d</a:t>
            </a:r>
            <a:r>
              <a:rPr lang="en-US" sz="1600" baseline="-25000" dirty="0"/>
              <a:t>1</a:t>
            </a:r>
            <a:r>
              <a:rPr lang="en-US" sz="1600" dirty="0"/>
              <a:t> to R</a:t>
            </a:r>
            <a:r>
              <a:rPr lang="en-US" sz="1600" baseline="30000" dirty="0"/>
              <a:t>d</a:t>
            </a:r>
            <a:r>
              <a:rPr lang="en-US" sz="1600" baseline="-25000" dirty="0"/>
              <a:t>2</a:t>
            </a:r>
            <a:r>
              <a:rPr lang="en-US" sz="1600" dirty="0"/>
              <a:t>, the equilibrium moves from point  1 to point 2, and the </a:t>
            </a:r>
            <a:r>
              <a:rPr lang="tr-TR" sz="1600" dirty="0"/>
              <a:t>market</a:t>
            </a:r>
            <a:r>
              <a:rPr lang="en-US" sz="1600" dirty="0"/>
              <a:t> rate rises from i</a:t>
            </a:r>
            <a:r>
              <a:rPr lang="en-US" sz="1600" baseline="30000" dirty="0"/>
              <a:t>1</a:t>
            </a:r>
            <a:r>
              <a:rPr lang="tr-TR" sz="1600" baseline="-25000" dirty="0"/>
              <a:t>m</a:t>
            </a:r>
            <a:r>
              <a:rPr lang="en-US" sz="1600" dirty="0"/>
              <a:t> to i</a:t>
            </a:r>
            <a:r>
              <a:rPr lang="en-US" sz="1600" baseline="30000" dirty="0"/>
              <a:t>2</a:t>
            </a:r>
            <a:r>
              <a:rPr lang="tr-TR" sz="1600" baseline="-25000" dirty="0"/>
              <a:t>m</a:t>
            </a:r>
            <a:r>
              <a:rPr lang="en-US" sz="1600" dirty="0"/>
              <a:t>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000232" y="4000504"/>
            <a:ext cx="714380" cy="5715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6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5857884" y="1928802"/>
            <a:ext cx="428628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tr-TR" sz="1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tr-TR" sz="1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endParaRPr kumimoji="0" lang="tr-T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357686" y="4214818"/>
            <a:ext cx="642942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tr-TR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tr-TR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endParaRPr kumimoji="0" 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57158" y="142852"/>
            <a:ext cx="81439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Response to a Change in </a:t>
            </a:r>
            <a:r>
              <a:rPr lang="en-US" sz="2000" b="1" dirty="0"/>
              <a:t>in Required Reserves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55 Metin kutusu"/>
          <p:cNvSpPr txBox="1"/>
          <p:nvPr/>
        </p:nvSpPr>
        <p:spPr>
          <a:xfrm>
            <a:off x="2071670" y="157161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 </a:t>
            </a:r>
          </a:p>
          <a:p>
            <a:r>
              <a:rPr lang="tr-TR" dirty="0"/>
              <a:t>    i</a:t>
            </a:r>
            <a:r>
              <a:rPr lang="tr-TR" baseline="-25000" dirty="0"/>
              <a:t>d</a:t>
            </a:r>
            <a:r>
              <a:rPr lang="tr-TR" baseline="30000" dirty="0"/>
              <a:t>1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2285984" y="350043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tr-TR" baseline="-30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tr-TR" baseline="30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cxnSp>
        <p:nvCxnSpPr>
          <p:cNvPr id="63" name="62 Düz Bağlayıcı"/>
          <p:cNvCxnSpPr/>
          <p:nvPr/>
        </p:nvCxnSpPr>
        <p:spPr>
          <a:xfrm>
            <a:off x="2857488" y="4786322"/>
            <a:ext cx="428628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Düz Bağlayıcı"/>
          <p:cNvCxnSpPr/>
          <p:nvPr/>
        </p:nvCxnSpPr>
        <p:spPr>
          <a:xfrm rot="5400000" flipH="1" flipV="1">
            <a:off x="964381" y="2893215"/>
            <a:ext cx="37862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Düz Bağlayıcı"/>
          <p:cNvCxnSpPr/>
          <p:nvPr/>
        </p:nvCxnSpPr>
        <p:spPr>
          <a:xfrm rot="5400000">
            <a:off x="2857488" y="3429000"/>
            <a:ext cx="2714644" cy="15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Düz Bağlayıcı"/>
          <p:cNvCxnSpPr/>
          <p:nvPr/>
        </p:nvCxnSpPr>
        <p:spPr>
          <a:xfrm rot="10800000">
            <a:off x="2857488" y="3643314"/>
            <a:ext cx="135732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Düz Bağlayıcı"/>
          <p:cNvCxnSpPr/>
          <p:nvPr/>
        </p:nvCxnSpPr>
        <p:spPr>
          <a:xfrm>
            <a:off x="4572000" y="4143380"/>
            <a:ext cx="128588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Bağlayıcı"/>
          <p:cNvCxnSpPr/>
          <p:nvPr/>
        </p:nvCxnSpPr>
        <p:spPr>
          <a:xfrm>
            <a:off x="4214810" y="2071678"/>
            <a:ext cx="150019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Metin kutusu"/>
          <p:cNvSpPr txBox="1"/>
          <p:nvPr/>
        </p:nvSpPr>
        <p:spPr>
          <a:xfrm>
            <a:off x="2000232" y="228599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    </a:t>
            </a:r>
            <a:r>
              <a:rPr lang="tr-TR" dirty="0">
                <a:solidFill>
                  <a:srgbClr val="C00000"/>
                </a:solidFill>
              </a:rPr>
              <a:t>i</a:t>
            </a:r>
            <a:r>
              <a:rPr lang="tr-TR" baseline="-25000" dirty="0">
                <a:solidFill>
                  <a:srgbClr val="C00000"/>
                </a:solidFill>
              </a:rPr>
              <a:t>m</a:t>
            </a:r>
            <a:r>
              <a:rPr lang="tr-TR" baseline="30000" dirty="0">
                <a:solidFill>
                  <a:srgbClr val="C00000"/>
                </a:solidFill>
              </a:rPr>
              <a:t>2</a:t>
            </a:r>
            <a:endParaRPr lang="tr-TR" dirty="0">
              <a:solidFill>
                <a:srgbClr val="C00000"/>
              </a:solidFill>
            </a:endParaRPr>
          </a:p>
        </p:txBody>
      </p:sp>
      <p:cxnSp>
        <p:nvCxnSpPr>
          <p:cNvPr id="68" name="67 Düz Ok Bağlayıcısı"/>
          <p:cNvCxnSpPr/>
          <p:nvPr/>
        </p:nvCxnSpPr>
        <p:spPr>
          <a:xfrm>
            <a:off x="3428992" y="2214554"/>
            <a:ext cx="500066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Düz Bağlayıcı"/>
          <p:cNvCxnSpPr/>
          <p:nvPr/>
        </p:nvCxnSpPr>
        <p:spPr>
          <a:xfrm rot="10800000">
            <a:off x="2857488" y="2500306"/>
            <a:ext cx="1357322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Metin kutusu"/>
          <p:cNvSpPr txBox="1"/>
          <p:nvPr/>
        </p:nvSpPr>
        <p:spPr>
          <a:xfrm>
            <a:off x="4429124" y="2214554"/>
            <a:ext cx="4286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77" name="76 Metin kutusu"/>
          <p:cNvSpPr txBox="1"/>
          <p:nvPr/>
        </p:nvSpPr>
        <p:spPr>
          <a:xfrm>
            <a:off x="5286380" y="378619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tr-TR" baseline="-30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tr-TR" baseline="30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sp>
        <p:nvSpPr>
          <p:cNvPr id="79" name="78 Metin kutusu"/>
          <p:cNvSpPr txBox="1"/>
          <p:nvPr/>
        </p:nvSpPr>
        <p:spPr>
          <a:xfrm>
            <a:off x="6215074" y="2500306"/>
            <a:ext cx="2714644" cy="135421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Increasing the reserve requirement causes the demand curve to shift to the right and the funds rate rises. </a:t>
            </a:r>
          </a:p>
          <a:p>
            <a:endParaRPr lang="tr-TR" dirty="0"/>
          </a:p>
        </p:txBody>
      </p:sp>
      <p:cxnSp>
        <p:nvCxnSpPr>
          <p:cNvPr id="82" name="81 Düz Ok Bağlayıcısı"/>
          <p:cNvCxnSpPr/>
          <p:nvPr/>
        </p:nvCxnSpPr>
        <p:spPr>
          <a:xfrm rot="5400000" flipH="1" flipV="1">
            <a:off x="2893207" y="3107529"/>
            <a:ext cx="64294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11DE66C-B820-44A4-8C7B-39343C398597}"/>
              </a:ext>
            </a:extLst>
          </p:cNvPr>
          <p:cNvCxnSpPr/>
          <p:nvPr/>
        </p:nvCxnSpPr>
        <p:spPr>
          <a:xfrm flipH="1">
            <a:off x="2856694" y="2071678"/>
            <a:ext cx="135732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48E47C4-2B0E-4A84-8A42-CB217B52C7FE}"/>
              </a:ext>
            </a:extLst>
          </p:cNvPr>
          <p:cNvCxnSpPr/>
          <p:nvPr/>
        </p:nvCxnSpPr>
        <p:spPr>
          <a:xfrm flipH="1">
            <a:off x="2856694" y="4143380"/>
            <a:ext cx="17153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r>
              <a:rPr lang="en-US" sz="2800" b="1" dirty="0"/>
              <a:t>Response to a Change in the Interest  Rate on Reserves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83</a:t>
            </a:fld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dirty="0"/>
              <a:t>W</a:t>
            </a:r>
            <a:r>
              <a:rPr lang="en-US" sz="2000" dirty="0"/>
              <a:t>hen the </a:t>
            </a:r>
            <a:r>
              <a:rPr lang="tr-TR" sz="2000" dirty="0"/>
              <a:t>market </a:t>
            </a:r>
            <a:r>
              <a:rPr lang="en-US" sz="2000" dirty="0"/>
              <a:t>equilibrium rate is above the interest rate paid on reserves, a rise  in the interest rate on reserves from</a:t>
            </a:r>
            <a:r>
              <a:rPr lang="tr-TR" sz="2000" dirty="0"/>
              <a:t> i</a:t>
            </a:r>
            <a:r>
              <a:rPr lang="en-US" sz="2000" baseline="30000" dirty="0"/>
              <a:t>1</a:t>
            </a:r>
            <a:r>
              <a:rPr lang="tr-TR" sz="2000" baseline="-25000" dirty="0"/>
              <a:t>b</a:t>
            </a:r>
            <a:r>
              <a:rPr lang="en-US" sz="2000" dirty="0"/>
              <a:t> to i</a:t>
            </a:r>
            <a:r>
              <a:rPr lang="en-US" sz="2000" baseline="30000" dirty="0"/>
              <a:t>2</a:t>
            </a:r>
            <a:r>
              <a:rPr lang="tr-TR" sz="2000" baseline="-25000" dirty="0"/>
              <a:t>b</a:t>
            </a:r>
            <a:r>
              <a:rPr lang="en-US" sz="2000" dirty="0"/>
              <a:t>, raises the horizontal section of  the demand curve , as in R</a:t>
            </a:r>
            <a:r>
              <a:rPr lang="en-US" sz="2000" baseline="30000" dirty="0"/>
              <a:t>d</a:t>
            </a:r>
            <a:r>
              <a:rPr lang="en-US" sz="2000" baseline="-25000" dirty="0"/>
              <a:t>2</a:t>
            </a:r>
            <a:r>
              <a:rPr lang="en-US" sz="2000" dirty="0"/>
              <a:t>, but the </a:t>
            </a:r>
            <a:r>
              <a:rPr lang="tr-TR" sz="2000" dirty="0"/>
              <a:t>market </a:t>
            </a:r>
            <a:r>
              <a:rPr lang="en-US" sz="2000" dirty="0"/>
              <a:t>equilibrium rate remains unchanged at i</a:t>
            </a:r>
            <a:r>
              <a:rPr lang="en-US" sz="2000" baseline="30000" dirty="0"/>
              <a:t>1</a:t>
            </a:r>
            <a:r>
              <a:rPr lang="tr-TR" sz="2000" baseline="-25000" dirty="0"/>
              <a:t>m</a:t>
            </a:r>
            <a:r>
              <a:rPr lang="en-US" sz="2000" baseline="-25000" dirty="0"/>
              <a:t> </a:t>
            </a:r>
            <a:r>
              <a:rPr lang="en-US" sz="2000" dirty="0"/>
              <a:t>. </a:t>
            </a:r>
          </a:p>
        </p:txBody>
      </p:sp>
      <p:cxnSp>
        <p:nvCxnSpPr>
          <p:cNvPr id="12" name="11 Düz Bağlayıcı"/>
          <p:cNvCxnSpPr/>
          <p:nvPr/>
        </p:nvCxnSpPr>
        <p:spPr>
          <a:xfrm>
            <a:off x="1259632" y="1196752"/>
            <a:ext cx="0" cy="32403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Bağlayıcı"/>
          <p:cNvCxnSpPr/>
          <p:nvPr/>
        </p:nvCxnSpPr>
        <p:spPr>
          <a:xfrm>
            <a:off x="1259632" y="4437112"/>
            <a:ext cx="41764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Metin kutusu"/>
          <p:cNvSpPr txBox="1"/>
          <p:nvPr/>
        </p:nvSpPr>
        <p:spPr>
          <a:xfrm>
            <a:off x="285720" y="112474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Funds Rate</a:t>
            </a:r>
          </a:p>
        </p:txBody>
      </p:sp>
      <p:sp>
        <p:nvSpPr>
          <p:cNvPr id="20" name="19 Metin kutusu"/>
          <p:cNvSpPr txBox="1"/>
          <p:nvPr/>
        </p:nvSpPr>
        <p:spPr>
          <a:xfrm>
            <a:off x="3275856" y="458112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Quantity of Reserves, R </a:t>
            </a:r>
          </a:p>
        </p:txBody>
      </p:sp>
      <p:sp>
        <p:nvSpPr>
          <p:cNvPr id="23" name="22 Metin kutusu"/>
          <p:cNvSpPr txBox="1"/>
          <p:nvPr/>
        </p:nvSpPr>
        <p:spPr>
          <a:xfrm>
            <a:off x="683568" y="1772816"/>
            <a:ext cx="50405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</a:t>
            </a:r>
            <a:r>
              <a:rPr lang="tr-TR" dirty="0" err="1"/>
              <a:t>İ</a:t>
            </a:r>
            <a:r>
              <a:rPr lang="tr-TR" sz="1100" dirty="0" err="1"/>
              <a:t>d</a:t>
            </a:r>
            <a:endParaRPr lang="tr-TR" dirty="0"/>
          </a:p>
          <a:p>
            <a:endParaRPr lang="tr-TR" dirty="0"/>
          </a:p>
          <a:p>
            <a:endParaRPr lang="tr-TR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en-US" dirty="0"/>
              <a:t>İ</a:t>
            </a:r>
            <a:r>
              <a:rPr lang="en-US" baseline="30000" dirty="0"/>
              <a:t>1</a:t>
            </a:r>
            <a:r>
              <a:rPr lang="tr-TR" baseline="-25000" dirty="0"/>
              <a:t>m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İ</a:t>
            </a:r>
            <a:r>
              <a:rPr lang="tr-TR" baseline="30000" dirty="0">
                <a:solidFill>
                  <a:srgbClr val="C00000"/>
                </a:solidFill>
              </a:rPr>
              <a:t>2</a:t>
            </a:r>
            <a:r>
              <a:rPr lang="tr-TR" baseline="-25000" dirty="0">
                <a:solidFill>
                  <a:srgbClr val="C00000"/>
                </a:solidFill>
              </a:rPr>
              <a:t>b</a:t>
            </a:r>
            <a:endParaRPr lang="tr-TR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en-US" dirty="0"/>
              <a:t>İ</a:t>
            </a:r>
            <a:r>
              <a:rPr lang="tr-TR" baseline="30000" dirty="0"/>
              <a:t>1</a:t>
            </a:r>
            <a:r>
              <a:rPr lang="tr-TR" baseline="-25000" dirty="0"/>
              <a:t>b</a:t>
            </a:r>
            <a:endParaRPr lang="tr-TR" dirty="0"/>
          </a:p>
          <a:p>
            <a:endParaRPr lang="tr-TR" sz="1400" dirty="0"/>
          </a:p>
          <a:p>
            <a:endParaRPr lang="tr-TR" dirty="0"/>
          </a:p>
        </p:txBody>
      </p:sp>
      <p:cxnSp>
        <p:nvCxnSpPr>
          <p:cNvPr id="26" name="25 Düz Bağlayıcı"/>
          <p:cNvCxnSpPr/>
          <p:nvPr/>
        </p:nvCxnSpPr>
        <p:spPr>
          <a:xfrm>
            <a:off x="1547664" y="2060848"/>
            <a:ext cx="1080120" cy="17281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Bağlayıcı"/>
          <p:cNvCxnSpPr/>
          <p:nvPr/>
        </p:nvCxnSpPr>
        <p:spPr>
          <a:xfrm>
            <a:off x="2627784" y="3789040"/>
            <a:ext cx="10081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Bağlayıcı"/>
          <p:cNvCxnSpPr/>
          <p:nvPr/>
        </p:nvCxnSpPr>
        <p:spPr>
          <a:xfrm>
            <a:off x="2123728" y="2060848"/>
            <a:ext cx="0" cy="23762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Düz Bağlayıcı"/>
          <p:cNvCxnSpPr/>
          <p:nvPr/>
        </p:nvCxnSpPr>
        <p:spPr>
          <a:xfrm>
            <a:off x="2123728" y="2060848"/>
            <a:ext cx="13681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Düz Bağlayıcı"/>
          <p:cNvCxnSpPr/>
          <p:nvPr/>
        </p:nvCxnSpPr>
        <p:spPr>
          <a:xfrm>
            <a:off x="2339752" y="3356992"/>
            <a:ext cx="12241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Metin kutusu"/>
          <p:cNvSpPr txBox="1"/>
          <p:nvPr/>
        </p:nvSpPr>
        <p:spPr>
          <a:xfrm>
            <a:off x="2195736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1</a:t>
            </a:r>
          </a:p>
        </p:txBody>
      </p:sp>
      <p:sp>
        <p:nvSpPr>
          <p:cNvPr id="38" name="37 Metin kutusu"/>
          <p:cNvSpPr txBox="1"/>
          <p:nvPr/>
        </p:nvSpPr>
        <p:spPr>
          <a:xfrm>
            <a:off x="1835696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NBR</a:t>
            </a:r>
          </a:p>
        </p:txBody>
      </p:sp>
      <p:sp>
        <p:nvSpPr>
          <p:cNvPr id="39" name="38 Metin kutusu"/>
          <p:cNvSpPr txBox="1"/>
          <p:nvPr/>
        </p:nvSpPr>
        <p:spPr>
          <a:xfrm>
            <a:off x="3419872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tr-TR" baseline="30000" dirty="0"/>
              <a:t>S</a:t>
            </a:r>
            <a:endParaRPr lang="tr-TR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3563888" y="3212976"/>
            <a:ext cx="5040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</a:t>
            </a:r>
            <a:r>
              <a:rPr lang="en-US" baseline="30000" dirty="0">
                <a:solidFill>
                  <a:srgbClr val="C00000"/>
                </a:solidFill>
              </a:rPr>
              <a:t>d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3563888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baseline="30000" dirty="0"/>
              <a:t>d</a:t>
            </a:r>
            <a:r>
              <a:rPr lang="tr-TR" baseline="-25000" dirty="0"/>
              <a:t>1</a:t>
            </a:r>
            <a:endParaRPr lang="tr-TR" dirty="0"/>
          </a:p>
        </p:txBody>
      </p:sp>
      <p:cxnSp>
        <p:nvCxnSpPr>
          <p:cNvPr id="43" name="42 Düz Bağlayıcı"/>
          <p:cNvCxnSpPr/>
          <p:nvPr/>
        </p:nvCxnSpPr>
        <p:spPr>
          <a:xfrm flipH="1">
            <a:off x="1259632" y="2996952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31EF79D-449C-4D67-A61C-7CBC046AB607}"/>
              </a:ext>
            </a:extLst>
          </p:cNvPr>
          <p:cNvCxnSpPr/>
          <p:nvPr/>
        </p:nvCxnSpPr>
        <p:spPr>
          <a:xfrm flipH="1">
            <a:off x="1259632" y="3789040"/>
            <a:ext cx="136815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F586A36-7266-4C4D-84D1-A9204E95A855}"/>
              </a:ext>
            </a:extLst>
          </p:cNvPr>
          <p:cNvCxnSpPr/>
          <p:nvPr/>
        </p:nvCxnSpPr>
        <p:spPr>
          <a:xfrm flipH="1">
            <a:off x="1259632" y="3356992"/>
            <a:ext cx="108012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BFECC99-83CE-4EBE-9684-781426A05369}"/>
              </a:ext>
            </a:extLst>
          </p:cNvPr>
          <p:cNvCxnSpPr/>
          <p:nvPr/>
        </p:nvCxnSpPr>
        <p:spPr>
          <a:xfrm flipV="1">
            <a:off x="1691680" y="3356992"/>
            <a:ext cx="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Open Market Operations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O</a:t>
            </a:r>
            <a:r>
              <a:rPr lang="tr-TR" dirty="0"/>
              <a:t>MO</a:t>
            </a:r>
            <a:r>
              <a:rPr lang="en-US" dirty="0"/>
              <a:t> are </a:t>
            </a:r>
            <a:r>
              <a:rPr lang="en-US" dirty="0">
                <a:solidFill>
                  <a:srgbClr val="0070C0"/>
                </a:solidFill>
              </a:rPr>
              <a:t>the most important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conventional monetary policy tool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because 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they are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primary determinants of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changes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monetary base,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money supply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interest rates</a:t>
            </a:r>
            <a:r>
              <a:rPr lang="tr-TR" dirty="0">
                <a:solidFill>
                  <a:srgbClr val="0070C0"/>
                </a:solidFill>
              </a:rPr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0050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16543</TotalTime>
  <Words>3218</Words>
  <Application>Microsoft Office PowerPoint</Application>
  <PresentationFormat>On-screen Show (4:3)</PresentationFormat>
  <Paragraphs>473</Paragraphs>
  <Slides>83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6" baseType="lpstr">
      <vt:lpstr>Arial</vt:lpstr>
      <vt:lpstr>Calibri</vt:lpstr>
      <vt:lpstr>Ofis Teması</vt:lpstr>
      <vt:lpstr>TOOLS OF  MONETARY POLICY </vt:lpstr>
      <vt:lpstr> INTRODUCTION </vt:lpstr>
      <vt:lpstr> INTRODUCTION </vt:lpstr>
      <vt:lpstr> INTRODUCTION </vt:lpstr>
      <vt:lpstr>CONVENTIONAL  MONETARY POLICY TOOLS </vt:lpstr>
      <vt:lpstr> INTRODUCTION </vt:lpstr>
      <vt:lpstr>Open Market Operations</vt:lpstr>
      <vt:lpstr> Open Market Operations </vt:lpstr>
      <vt:lpstr> Open Market Operations </vt:lpstr>
      <vt:lpstr> Open Market Operations </vt:lpstr>
      <vt:lpstr>Discount Lending</vt:lpstr>
      <vt:lpstr> Discount Lending </vt:lpstr>
      <vt:lpstr> Discount Lending </vt:lpstr>
      <vt:lpstr>Reserve Requirements </vt:lpstr>
      <vt:lpstr> Reserve Requirements </vt:lpstr>
      <vt:lpstr> Reserve Requirements </vt:lpstr>
      <vt:lpstr>Interest on Reserves </vt:lpstr>
      <vt:lpstr> Interest on Reserves </vt:lpstr>
      <vt:lpstr> Interest on Reserves </vt:lpstr>
      <vt:lpstr> Interest on Reserves </vt:lpstr>
      <vt:lpstr> THE MARKET FOR RESERVES  AND  THE INTERBANK INTEREST RATE </vt:lpstr>
      <vt:lpstr> THE MARKET FOR RESERVES  AND THE FUNDS RATE </vt:lpstr>
      <vt:lpstr>Demand For Reserves</vt:lpstr>
      <vt:lpstr> Demand For Reserves  </vt:lpstr>
      <vt:lpstr> Demand For Reserves </vt:lpstr>
      <vt:lpstr> Demand For Reserves  </vt:lpstr>
      <vt:lpstr>Figure 7.1: Operational Framework of CB’s Monetary Policy</vt:lpstr>
      <vt:lpstr> Demand For Reserves </vt:lpstr>
      <vt:lpstr> Demand For Reserves </vt:lpstr>
      <vt:lpstr> Demand For Reserves </vt:lpstr>
      <vt:lpstr> Demand For Reserves </vt:lpstr>
      <vt:lpstr> Demand For Reserves </vt:lpstr>
      <vt:lpstr> Demand For Reserves </vt:lpstr>
      <vt:lpstr> Demand For Reserves </vt:lpstr>
      <vt:lpstr>Supply of Reserves</vt:lpstr>
      <vt:lpstr>Supply of Reserves</vt:lpstr>
      <vt:lpstr>Supply of Reserves</vt:lpstr>
      <vt:lpstr>Supply of Reserves</vt:lpstr>
      <vt:lpstr>Supply of Reserves</vt:lpstr>
      <vt:lpstr>Supply of Reserves</vt:lpstr>
      <vt:lpstr>Supply of Reserves</vt:lpstr>
      <vt:lpstr>Market Equilibrium </vt:lpstr>
      <vt:lpstr>Market Equilibrium </vt:lpstr>
      <vt:lpstr>Market Equilibrium </vt:lpstr>
      <vt:lpstr> Figure 7.2  Equilibrium in the Market for Reserves </vt:lpstr>
      <vt:lpstr>HOW CAN THE CB AFFECT  THE MARKET INTEREST RATE?  </vt:lpstr>
      <vt:lpstr> HOW CAN THE CB AFFECT  THE MARKET RATE </vt:lpstr>
      <vt:lpstr>Open Market Operations </vt:lpstr>
      <vt:lpstr>Open Market Operations </vt:lpstr>
      <vt:lpstr>Open Market Operations </vt:lpstr>
      <vt:lpstr>Open Market Operations </vt:lpstr>
      <vt:lpstr>Discount Lending</vt:lpstr>
      <vt:lpstr>Discount Lending</vt:lpstr>
      <vt:lpstr>Discount Lending</vt:lpstr>
      <vt:lpstr>Discount Lending</vt:lpstr>
      <vt:lpstr>Discount Lending</vt:lpstr>
      <vt:lpstr>Reserve Requirements</vt:lpstr>
      <vt:lpstr>Reserve Requirements</vt:lpstr>
      <vt:lpstr>Reserve Requirements</vt:lpstr>
      <vt:lpstr>Reserve Requirements</vt:lpstr>
      <vt:lpstr>Interest on Reserves</vt:lpstr>
      <vt:lpstr>Interest on Reserves</vt:lpstr>
      <vt:lpstr>Interest on Reserves</vt:lpstr>
      <vt:lpstr>Relative Advantages of  the Different Tools </vt:lpstr>
      <vt:lpstr> Relative Advantages of  the Different Tools </vt:lpstr>
      <vt:lpstr> Relative Advantages  of the Different Tools </vt:lpstr>
      <vt:lpstr>Relative Advantages  of the Different Tools</vt:lpstr>
      <vt:lpstr>Relative Advantages  of the Different Tools</vt:lpstr>
      <vt:lpstr>Relative Advantages  of the Different Tools</vt:lpstr>
      <vt:lpstr> Relative Advantages  of the Different Tools </vt:lpstr>
      <vt:lpstr> Relative Advantages  of the Different Tools </vt:lpstr>
      <vt:lpstr> Relative Advantages  of the Different Tools </vt:lpstr>
      <vt:lpstr>How the CB Limits Fluctuations  in the Interbank  Rate? </vt:lpstr>
      <vt:lpstr>  The CB Limits Fluctuations  in the Interbank  Rate  </vt:lpstr>
      <vt:lpstr>  The CB Limits Fluctuations  in the Interbank   </vt:lpstr>
      <vt:lpstr>  The CB Limits Fluctuations  in the Interbank   </vt:lpstr>
      <vt:lpstr>  The CB Limits Fluctuations  in the Interbank   </vt:lpstr>
      <vt:lpstr>  The CB Limits Fluctuations  in the Interbank   </vt:lpstr>
      <vt:lpstr>PowerPoint Presentation</vt:lpstr>
      <vt:lpstr>PowerPoint Presentation</vt:lpstr>
      <vt:lpstr>PowerPoint Presentation</vt:lpstr>
      <vt:lpstr>PowerPoint Presentation</vt:lpstr>
      <vt:lpstr>Response to a Change in the Interest  Rate on Reserves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OF  MONETARY POLICY </dc:title>
  <dc:creator>user</dc:creator>
  <cp:lastModifiedBy>Mehmet Sezgi</cp:lastModifiedBy>
  <cp:revision>307</cp:revision>
  <dcterms:created xsi:type="dcterms:W3CDTF">2012-11-10T18:42:56Z</dcterms:created>
  <dcterms:modified xsi:type="dcterms:W3CDTF">2023-07-02T19:50:02Z</dcterms:modified>
</cp:coreProperties>
</file>