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8" r:id="rId2"/>
    <p:sldId id="260" r:id="rId3"/>
    <p:sldId id="275" r:id="rId4"/>
    <p:sldId id="276"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7" r:id="rId22"/>
    <p:sldId id="308" r:id="rId23"/>
    <p:sldId id="309" r:id="rId24"/>
    <p:sldId id="317" r:id="rId25"/>
    <p:sldId id="318" r:id="rId26"/>
    <p:sldId id="319" r:id="rId27"/>
    <p:sldId id="320" r:id="rId28"/>
    <p:sldId id="321" r:id="rId29"/>
    <p:sldId id="322" r:id="rId30"/>
    <p:sldId id="323" r:id="rId31"/>
    <p:sldId id="310" r:id="rId32"/>
    <p:sldId id="311" r:id="rId33"/>
    <p:sldId id="312" r:id="rId34"/>
    <p:sldId id="313" r:id="rId35"/>
    <p:sldId id="314" r:id="rId36"/>
    <p:sldId id="315" r:id="rId37"/>
    <p:sldId id="316" r:id="rId38"/>
    <p:sldId id="324" r:id="rId39"/>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869" y="48"/>
      </p:cViewPr>
      <p:guideLst/>
    </p:cSldViewPr>
  </p:slideViewPr>
  <p:notesTextViewPr>
    <p:cViewPr>
      <p:scale>
        <a:sx n="1" d="1"/>
        <a:sy n="1" d="1"/>
      </p:scale>
      <p:origin x="0" y="0"/>
    </p:cViewPr>
  </p:notesTextViewPr>
  <p:notesViewPr>
    <p:cSldViewPr snapToGrid="0">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3E2DF99-ABA1-4B67-A69A-C92E10774CEC}" type="datetime1">
              <a:rPr lang="tr-TR" smtClean="0"/>
              <a:t>21.04.2025</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tr-TR" smtClean="0"/>
              <a:t>‹#›</a:t>
            </a:fld>
            <a:endParaRPr lang="tr-T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6238F73-5F5A-4C97-9212-80B45EFF5D02}" type="datetime1">
              <a:rPr lang="tr-TR" smtClean="0"/>
              <a:t>21.04.2025</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tr-TR" smtClean="0"/>
              <a:t>‹#›</a:t>
            </a:fld>
            <a:endParaRPr lang="tr-T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1</a:t>
            </a:fld>
            <a:endParaRPr lang="tr-TR" dirty="0"/>
          </a:p>
        </p:txBody>
      </p:sp>
    </p:spTree>
    <p:extLst>
      <p:ext uri="{BB962C8B-B14F-4D97-AF65-F5344CB8AC3E}">
        <p14:creationId xmlns:p14="http://schemas.microsoft.com/office/powerpoint/2010/main" val="187758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0A098-AA4C-D16F-AB64-F173E8AB7763}"/>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46B62BB-3543-CFF1-AF2C-7FA338DDE58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F06C2F1-0662-4C52-BDC8-C19F8639292D}"/>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3C5492A3-6F38-315C-EA78-3698F22EC5B7}"/>
              </a:ext>
            </a:extLst>
          </p:cNvPr>
          <p:cNvSpPr>
            <a:spLocks noGrp="1"/>
          </p:cNvSpPr>
          <p:nvPr>
            <p:ph type="sldNum" sz="quarter" idx="10"/>
          </p:nvPr>
        </p:nvSpPr>
        <p:spPr/>
        <p:txBody>
          <a:bodyPr/>
          <a:lstStyle/>
          <a:p>
            <a:pPr rtl="0"/>
            <a:fld id="{DED491D0-8E1B-49C7-849B-A28568D94497}" type="slidenum">
              <a:rPr lang="tr-TR" smtClean="0"/>
              <a:t>10</a:t>
            </a:fld>
            <a:endParaRPr lang="tr-TR" dirty="0"/>
          </a:p>
        </p:txBody>
      </p:sp>
    </p:spTree>
    <p:extLst>
      <p:ext uri="{BB962C8B-B14F-4D97-AF65-F5344CB8AC3E}">
        <p14:creationId xmlns:p14="http://schemas.microsoft.com/office/powerpoint/2010/main" val="2448945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8F91B-2FA5-4A00-4E51-F0D4ACF6E11D}"/>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795212D0-F5B5-1BF7-44B6-03892F9CC46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09032E2-D521-E23D-1E7F-6D0094C6438A}"/>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8AB6DCB7-4E21-2650-77BC-5C0D971C6D9C}"/>
              </a:ext>
            </a:extLst>
          </p:cNvPr>
          <p:cNvSpPr>
            <a:spLocks noGrp="1"/>
          </p:cNvSpPr>
          <p:nvPr>
            <p:ph type="sldNum" sz="quarter" idx="10"/>
          </p:nvPr>
        </p:nvSpPr>
        <p:spPr/>
        <p:txBody>
          <a:bodyPr/>
          <a:lstStyle/>
          <a:p>
            <a:pPr rtl="0"/>
            <a:fld id="{DED491D0-8E1B-49C7-849B-A28568D94497}" type="slidenum">
              <a:rPr lang="tr-TR" smtClean="0"/>
              <a:t>11</a:t>
            </a:fld>
            <a:endParaRPr lang="tr-TR" dirty="0"/>
          </a:p>
        </p:txBody>
      </p:sp>
    </p:spTree>
    <p:extLst>
      <p:ext uri="{BB962C8B-B14F-4D97-AF65-F5344CB8AC3E}">
        <p14:creationId xmlns:p14="http://schemas.microsoft.com/office/powerpoint/2010/main" val="70174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5ED2B-DF7E-B38D-42F3-30F9EF35B24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23A43C6-D836-492D-7207-76D633DFB65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AE1625F-4730-5B67-449F-444EF60B771D}"/>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377B6F71-B0EF-2CA0-707E-5BA5CF0EC1ED}"/>
              </a:ext>
            </a:extLst>
          </p:cNvPr>
          <p:cNvSpPr>
            <a:spLocks noGrp="1"/>
          </p:cNvSpPr>
          <p:nvPr>
            <p:ph type="sldNum" sz="quarter" idx="10"/>
          </p:nvPr>
        </p:nvSpPr>
        <p:spPr/>
        <p:txBody>
          <a:bodyPr/>
          <a:lstStyle/>
          <a:p>
            <a:pPr rtl="0"/>
            <a:fld id="{DED491D0-8E1B-49C7-849B-A28568D94497}" type="slidenum">
              <a:rPr lang="tr-TR" smtClean="0"/>
              <a:t>12</a:t>
            </a:fld>
            <a:endParaRPr lang="tr-TR" dirty="0"/>
          </a:p>
        </p:txBody>
      </p:sp>
    </p:spTree>
    <p:extLst>
      <p:ext uri="{BB962C8B-B14F-4D97-AF65-F5344CB8AC3E}">
        <p14:creationId xmlns:p14="http://schemas.microsoft.com/office/powerpoint/2010/main" val="55112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0D606-AEE6-5747-B629-003741CBF4F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E91171D-B55B-D526-1651-79C153E442F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F7E7AC3-817D-F59B-E8E9-DFD2E527DAEE}"/>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83EB908B-D5D0-84F6-FD6B-FADF458C2650}"/>
              </a:ext>
            </a:extLst>
          </p:cNvPr>
          <p:cNvSpPr>
            <a:spLocks noGrp="1"/>
          </p:cNvSpPr>
          <p:nvPr>
            <p:ph type="sldNum" sz="quarter" idx="10"/>
          </p:nvPr>
        </p:nvSpPr>
        <p:spPr/>
        <p:txBody>
          <a:bodyPr/>
          <a:lstStyle/>
          <a:p>
            <a:pPr rtl="0"/>
            <a:fld id="{DED491D0-8E1B-49C7-849B-A28568D94497}" type="slidenum">
              <a:rPr lang="tr-TR" smtClean="0"/>
              <a:t>13</a:t>
            </a:fld>
            <a:endParaRPr lang="tr-TR" dirty="0"/>
          </a:p>
        </p:txBody>
      </p:sp>
    </p:spTree>
    <p:extLst>
      <p:ext uri="{BB962C8B-B14F-4D97-AF65-F5344CB8AC3E}">
        <p14:creationId xmlns:p14="http://schemas.microsoft.com/office/powerpoint/2010/main" val="398490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A52EB-0544-5C9E-14ED-6EBB679DCB5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E8812EF-90EC-4DE4-1ED5-50476C7E7EC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DBF0DCF-7A5B-CD4A-BBEE-DE3D6BD0B753}"/>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1C316C05-3537-8BE4-5FDD-A92B50BB935E}"/>
              </a:ext>
            </a:extLst>
          </p:cNvPr>
          <p:cNvSpPr>
            <a:spLocks noGrp="1"/>
          </p:cNvSpPr>
          <p:nvPr>
            <p:ph type="sldNum" sz="quarter" idx="10"/>
          </p:nvPr>
        </p:nvSpPr>
        <p:spPr/>
        <p:txBody>
          <a:bodyPr/>
          <a:lstStyle/>
          <a:p>
            <a:pPr rtl="0"/>
            <a:fld id="{DED491D0-8E1B-49C7-849B-A28568D94497}" type="slidenum">
              <a:rPr lang="tr-TR" smtClean="0"/>
              <a:t>14</a:t>
            </a:fld>
            <a:endParaRPr lang="tr-TR" dirty="0"/>
          </a:p>
        </p:txBody>
      </p:sp>
    </p:spTree>
    <p:extLst>
      <p:ext uri="{BB962C8B-B14F-4D97-AF65-F5344CB8AC3E}">
        <p14:creationId xmlns:p14="http://schemas.microsoft.com/office/powerpoint/2010/main" val="334143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1FB27-EBD7-E80C-FE5C-E228D1D9561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084C727-E4A9-B8D9-A447-A6B0206549C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B53AEE8-74BE-83AF-78BB-E40D88D1B4A0}"/>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29ABA664-FEE3-EE8F-F5AA-2EC0010C77F0}"/>
              </a:ext>
            </a:extLst>
          </p:cNvPr>
          <p:cNvSpPr>
            <a:spLocks noGrp="1"/>
          </p:cNvSpPr>
          <p:nvPr>
            <p:ph type="sldNum" sz="quarter" idx="10"/>
          </p:nvPr>
        </p:nvSpPr>
        <p:spPr/>
        <p:txBody>
          <a:bodyPr/>
          <a:lstStyle/>
          <a:p>
            <a:pPr rtl="0"/>
            <a:fld id="{DED491D0-8E1B-49C7-849B-A28568D94497}" type="slidenum">
              <a:rPr lang="tr-TR" smtClean="0"/>
              <a:t>15</a:t>
            </a:fld>
            <a:endParaRPr lang="tr-TR" dirty="0"/>
          </a:p>
        </p:txBody>
      </p:sp>
    </p:spTree>
    <p:extLst>
      <p:ext uri="{BB962C8B-B14F-4D97-AF65-F5344CB8AC3E}">
        <p14:creationId xmlns:p14="http://schemas.microsoft.com/office/powerpoint/2010/main" val="2011319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46483-2E60-7898-9233-ED7C32BF5CE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B857AEB-1330-367B-D14B-CF341EE0DC5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4C06868-0BD2-D13B-7508-C5D1CA956FF1}"/>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E6DE08E1-E1BB-94C6-4667-4AAC3A10DF50}"/>
              </a:ext>
            </a:extLst>
          </p:cNvPr>
          <p:cNvSpPr>
            <a:spLocks noGrp="1"/>
          </p:cNvSpPr>
          <p:nvPr>
            <p:ph type="sldNum" sz="quarter" idx="10"/>
          </p:nvPr>
        </p:nvSpPr>
        <p:spPr/>
        <p:txBody>
          <a:bodyPr/>
          <a:lstStyle/>
          <a:p>
            <a:pPr rtl="0"/>
            <a:fld id="{DED491D0-8E1B-49C7-849B-A28568D94497}" type="slidenum">
              <a:rPr lang="tr-TR" smtClean="0"/>
              <a:t>16</a:t>
            </a:fld>
            <a:endParaRPr lang="tr-TR" dirty="0"/>
          </a:p>
        </p:txBody>
      </p:sp>
    </p:spTree>
    <p:extLst>
      <p:ext uri="{BB962C8B-B14F-4D97-AF65-F5344CB8AC3E}">
        <p14:creationId xmlns:p14="http://schemas.microsoft.com/office/powerpoint/2010/main" val="943142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2A4B1-61C4-00B1-63DE-4928D93E52C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A06A10A-3319-4542-0B88-1853D2F51F0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3CFBFFB-72F1-8061-8015-0BC6764D689B}"/>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C9D9D6AB-6F26-333D-C649-ABE6E7F401AB}"/>
              </a:ext>
            </a:extLst>
          </p:cNvPr>
          <p:cNvSpPr>
            <a:spLocks noGrp="1"/>
          </p:cNvSpPr>
          <p:nvPr>
            <p:ph type="sldNum" sz="quarter" idx="10"/>
          </p:nvPr>
        </p:nvSpPr>
        <p:spPr/>
        <p:txBody>
          <a:bodyPr/>
          <a:lstStyle/>
          <a:p>
            <a:pPr rtl="0"/>
            <a:fld id="{DED491D0-8E1B-49C7-849B-A28568D94497}" type="slidenum">
              <a:rPr lang="tr-TR" smtClean="0"/>
              <a:t>17</a:t>
            </a:fld>
            <a:endParaRPr lang="tr-TR" dirty="0"/>
          </a:p>
        </p:txBody>
      </p:sp>
    </p:spTree>
    <p:extLst>
      <p:ext uri="{BB962C8B-B14F-4D97-AF65-F5344CB8AC3E}">
        <p14:creationId xmlns:p14="http://schemas.microsoft.com/office/powerpoint/2010/main" val="134235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A8C4E-0467-C4DA-3625-30212AF5890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8FF4A38-C66A-850E-0706-636243AE75D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E291586-E65E-218E-261E-9C38D4FA958A}"/>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BF8C27EF-D902-7291-D955-8C2BE9E4695B}"/>
              </a:ext>
            </a:extLst>
          </p:cNvPr>
          <p:cNvSpPr>
            <a:spLocks noGrp="1"/>
          </p:cNvSpPr>
          <p:nvPr>
            <p:ph type="sldNum" sz="quarter" idx="10"/>
          </p:nvPr>
        </p:nvSpPr>
        <p:spPr/>
        <p:txBody>
          <a:bodyPr/>
          <a:lstStyle/>
          <a:p>
            <a:pPr rtl="0"/>
            <a:fld id="{DED491D0-8E1B-49C7-849B-A28568D94497}" type="slidenum">
              <a:rPr lang="tr-TR" smtClean="0"/>
              <a:t>18</a:t>
            </a:fld>
            <a:endParaRPr lang="tr-TR" dirty="0"/>
          </a:p>
        </p:txBody>
      </p:sp>
    </p:spTree>
    <p:extLst>
      <p:ext uri="{BB962C8B-B14F-4D97-AF65-F5344CB8AC3E}">
        <p14:creationId xmlns:p14="http://schemas.microsoft.com/office/powerpoint/2010/main" val="2848459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12CF7-3B63-07D7-B191-57DE78ECAF4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2F8229E-2432-2360-D52D-98CF0459091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9406763-D312-FD43-2566-A202AE23706B}"/>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EEE2EC67-604D-72B3-D415-46F32C9F7034}"/>
              </a:ext>
            </a:extLst>
          </p:cNvPr>
          <p:cNvSpPr>
            <a:spLocks noGrp="1"/>
          </p:cNvSpPr>
          <p:nvPr>
            <p:ph type="sldNum" sz="quarter" idx="10"/>
          </p:nvPr>
        </p:nvSpPr>
        <p:spPr/>
        <p:txBody>
          <a:bodyPr/>
          <a:lstStyle/>
          <a:p>
            <a:pPr rtl="0"/>
            <a:fld id="{DED491D0-8E1B-49C7-849B-A28568D94497}" type="slidenum">
              <a:rPr lang="tr-TR" smtClean="0"/>
              <a:t>19</a:t>
            </a:fld>
            <a:endParaRPr lang="tr-TR" dirty="0"/>
          </a:p>
        </p:txBody>
      </p:sp>
    </p:spTree>
    <p:extLst>
      <p:ext uri="{BB962C8B-B14F-4D97-AF65-F5344CB8AC3E}">
        <p14:creationId xmlns:p14="http://schemas.microsoft.com/office/powerpoint/2010/main" val="276154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2</a:t>
            </a:fld>
            <a:endParaRPr lang="tr-TR" dirty="0"/>
          </a:p>
        </p:txBody>
      </p:sp>
    </p:spTree>
    <p:extLst>
      <p:ext uri="{BB962C8B-B14F-4D97-AF65-F5344CB8AC3E}">
        <p14:creationId xmlns:p14="http://schemas.microsoft.com/office/powerpoint/2010/main" val="171455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9ED33-0656-3953-40CC-F9D62EEA847D}"/>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04DA287B-8437-48F4-41C5-9D9A56913F8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5B00E91-7A09-594E-75E4-A1A094767DAC}"/>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C75B463A-5BCF-7B65-020B-150C9C8D7210}"/>
              </a:ext>
            </a:extLst>
          </p:cNvPr>
          <p:cNvSpPr>
            <a:spLocks noGrp="1"/>
          </p:cNvSpPr>
          <p:nvPr>
            <p:ph type="sldNum" sz="quarter" idx="10"/>
          </p:nvPr>
        </p:nvSpPr>
        <p:spPr/>
        <p:txBody>
          <a:bodyPr/>
          <a:lstStyle/>
          <a:p>
            <a:pPr rtl="0"/>
            <a:fld id="{DED491D0-8E1B-49C7-849B-A28568D94497}" type="slidenum">
              <a:rPr lang="tr-TR" smtClean="0"/>
              <a:t>20</a:t>
            </a:fld>
            <a:endParaRPr lang="tr-TR" dirty="0"/>
          </a:p>
        </p:txBody>
      </p:sp>
    </p:spTree>
    <p:extLst>
      <p:ext uri="{BB962C8B-B14F-4D97-AF65-F5344CB8AC3E}">
        <p14:creationId xmlns:p14="http://schemas.microsoft.com/office/powerpoint/2010/main" val="1104504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45289-2526-FE04-08D9-84A820CD2FC1}"/>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4585205-5D6C-FB52-74FB-F18D7FCC902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79B2B1E-208F-5B96-047F-A1AAB172CE15}"/>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E979BADE-0EF5-9BF6-3A2D-2A880F8152DA}"/>
              </a:ext>
            </a:extLst>
          </p:cNvPr>
          <p:cNvSpPr>
            <a:spLocks noGrp="1"/>
          </p:cNvSpPr>
          <p:nvPr>
            <p:ph type="sldNum" sz="quarter" idx="10"/>
          </p:nvPr>
        </p:nvSpPr>
        <p:spPr/>
        <p:txBody>
          <a:bodyPr/>
          <a:lstStyle/>
          <a:p>
            <a:pPr rtl="0"/>
            <a:fld id="{DED491D0-8E1B-49C7-849B-A28568D94497}" type="slidenum">
              <a:rPr lang="tr-TR" smtClean="0"/>
              <a:t>21</a:t>
            </a:fld>
            <a:endParaRPr lang="tr-TR" dirty="0"/>
          </a:p>
        </p:txBody>
      </p:sp>
    </p:spTree>
    <p:extLst>
      <p:ext uri="{BB962C8B-B14F-4D97-AF65-F5344CB8AC3E}">
        <p14:creationId xmlns:p14="http://schemas.microsoft.com/office/powerpoint/2010/main" val="1123587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D2FEA-58F3-6BB2-398F-E87DBD25E431}"/>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CC2B8F9-C964-C233-D2C2-B87517DBB64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C6D1C04-07C7-58C3-A1A7-CC0564394F3E}"/>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23D1574F-60CC-1341-5EBD-8A28B2E85F37}"/>
              </a:ext>
            </a:extLst>
          </p:cNvPr>
          <p:cNvSpPr>
            <a:spLocks noGrp="1"/>
          </p:cNvSpPr>
          <p:nvPr>
            <p:ph type="sldNum" sz="quarter" idx="10"/>
          </p:nvPr>
        </p:nvSpPr>
        <p:spPr/>
        <p:txBody>
          <a:bodyPr/>
          <a:lstStyle/>
          <a:p>
            <a:pPr rtl="0"/>
            <a:fld id="{DED491D0-8E1B-49C7-849B-A28568D94497}" type="slidenum">
              <a:rPr lang="tr-TR" smtClean="0"/>
              <a:t>22</a:t>
            </a:fld>
            <a:endParaRPr lang="tr-TR" dirty="0"/>
          </a:p>
        </p:txBody>
      </p:sp>
    </p:spTree>
    <p:extLst>
      <p:ext uri="{BB962C8B-B14F-4D97-AF65-F5344CB8AC3E}">
        <p14:creationId xmlns:p14="http://schemas.microsoft.com/office/powerpoint/2010/main" val="2015401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BDF6F-1EBF-8EFB-4578-50605041A79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E23B328-04CD-1E25-74D3-D0519384202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A862CA8-3FC5-6E34-1901-3CB90304AFFF}"/>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627AC818-50E3-16E9-F574-CFFFBC4BD4D6}"/>
              </a:ext>
            </a:extLst>
          </p:cNvPr>
          <p:cNvSpPr>
            <a:spLocks noGrp="1"/>
          </p:cNvSpPr>
          <p:nvPr>
            <p:ph type="sldNum" sz="quarter" idx="10"/>
          </p:nvPr>
        </p:nvSpPr>
        <p:spPr/>
        <p:txBody>
          <a:bodyPr/>
          <a:lstStyle/>
          <a:p>
            <a:pPr rtl="0"/>
            <a:fld id="{DED491D0-8E1B-49C7-849B-A28568D94497}" type="slidenum">
              <a:rPr lang="tr-TR" smtClean="0"/>
              <a:t>23</a:t>
            </a:fld>
            <a:endParaRPr lang="tr-TR" dirty="0"/>
          </a:p>
        </p:txBody>
      </p:sp>
    </p:spTree>
    <p:extLst>
      <p:ext uri="{BB962C8B-B14F-4D97-AF65-F5344CB8AC3E}">
        <p14:creationId xmlns:p14="http://schemas.microsoft.com/office/powerpoint/2010/main" val="311066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CE922-0E34-B9ED-4CC0-79C20DC30EC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446C079-548E-F11A-434E-3F1F9E7DCD5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AC11410-0ED3-3770-43C3-0368DB5EDB7C}"/>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ADC1F98C-E21C-3022-18E4-6586E41D360D}"/>
              </a:ext>
            </a:extLst>
          </p:cNvPr>
          <p:cNvSpPr>
            <a:spLocks noGrp="1"/>
          </p:cNvSpPr>
          <p:nvPr>
            <p:ph type="sldNum" sz="quarter" idx="10"/>
          </p:nvPr>
        </p:nvSpPr>
        <p:spPr/>
        <p:txBody>
          <a:bodyPr/>
          <a:lstStyle/>
          <a:p>
            <a:pPr rtl="0"/>
            <a:fld id="{DED491D0-8E1B-49C7-849B-A28568D94497}" type="slidenum">
              <a:rPr lang="tr-TR" smtClean="0"/>
              <a:t>24</a:t>
            </a:fld>
            <a:endParaRPr lang="tr-TR" dirty="0"/>
          </a:p>
        </p:txBody>
      </p:sp>
    </p:spTree>
    <p:extLst>
      <p:ext uri="{BB962C8B-B14F-4D97-AF65-F5344CB8AC3E}">
        <p14:creationId xmlns:p14="http://schemas.microsoft.com/office/powerpoint/2010/main" val="1991220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A1827-02BC-ACEF-9873-0096F299621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FBE8317-BF5A-66EF-8384-814247DC879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314C4AC-E57E-E14F-56A9-00D5C1E37AD1}"/>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87C73C56-39EF-ED1B-1E15-31F6F978F866}"/>
              </a:ext>
            </a:extLst>
          </p:cNvPr>
          <p:cNvSpPr>
            <a:spLocks noGrp="1"/>
          </p:cNvSpPr>
          <p:nvPr>
            <p:ph type="sldNum" sz="quarter" idx="10"/>
          </p:nvPr>
        </p:nvSpPr>
        <p:spPr/>
        <p:txBody>
          <a:bodyPr/>
          <a:lstStyle/>
          <a:p>
            <a:pPr rtl="0"/>
            <a:fld id="{DED491D0-8E1B-49C7-849B-A28568D94497}" type="slidenum">
              <a:rPr lang="tr-TR" smtClean="0"/>
              <a:t>25</a:t>
            </a:fld>
            <a:endParaRPr lang="tr-TR" dirty="0"/>
          </a:p>
        </p:txBody>
      </p:sp>
    </p:spTree>
    <p:extLst>
      <p:ext uri="{BB962C8B-B14F-4D97-AF65-F5344CB8AC3E}">
        <p14:creationId xmlns:p14="http://schemas.microsoft.com/office/powerpoint/2010/main" val="3440539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683A2-0361-91DE-00EB-5EA20211D18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E8F01F7-F446-AE32-D427-0BB18BD4D37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27BBB2F-D161-22BD-971A-BD22FECEA5FB}"/>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67B67AE9-6FE9-5AC9-8425-ACFCE459588C}"/>
              </a:ext>
            </a:extLst>
          </p:cNvPr>
          <p:cNvSpPr>
            <a:spLocks noGrp="1"/>
          </p:cNvSpPr>
          <p:nvPr>
            <p:ph type="sldNum" sz="quarter" idx="10"/>
          </p:nvPr>
        </p:nvSpPr>
        <p:spPr/>
        <p:txBody>
          <a:bodyPr/>
          <a:lstStyle/>
          <a:p>
            <a:pPr rtl="0"/>
            <a:fld id="{DED491D0-8E1B-49C7-849B-A28568D94497}" type="slidenum">
              <a:rPr lang="tr-TR" smtClean="0"/>
              <a:t>26</a:t>
            </a:fld>
            <a:endParaRPr lang="tr-TR" dirty="0"/>
          </a:p>
        </p:txBody>
      </p:sp>
    </p:spTree>
    <p:extLst>
      <p:ext uri="{BB962C8B-B14F-4D97-AF65-F5344CB8AC3E}">
        <p14:creationId xmlns:p14="http://schemas.microsoft.com/office/powerpoint/2010/main" val="139153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7832C-0AFF-6DCF-50BB-474AECFAF171}"/>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F1D99A3-F9D0-8946-F519-C4C30721963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0C1C384-03D5-9C54-F051-2320C4106C80}"/>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077CD0DA-AB75-72CA-6E25-5A533A97603D}"/>
              </a:ext>
            </a:extLst>
          </p:cNvPr>
          <p:cNvSpPr>
            <a:spLocks noGrp="1"/>
          </p:cNvSpPr>
          <p:nvPr>
            <p:ph type="sldNum" sz="quarter" idx="10"/>
          </p:nvPr>
        </p:nvSpPr>
        <p:spPr/>
        <p:txBody>
          <a:bodyPr/>
          <a:lstStyle/>
          <a:p>
            <a:pPr rtl="0"/>
            <a:fld id="{DED491D0-8E1B-49C7-849B-A28568D94497}" type="slidenum">
              <a:rPr lang="tr-TR" smtClean="0"/>
              <a:t>27</a:t>
            </a:fld>
            <a:endParaRPr lang="tr-TR" dirty="0"/>
          </a:p>
        </p:txBody>
      </p:sp>
    </p:spTree>
    <p:extLst>
      <p:ext uri="{BB962C8B-B14F-4D97-AF65-F5344CB8AC3E}">
        <p14:creationId xmlns:p14="http://schemas.microsoft.com/office/powerpoint/2010/main" val="652088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32717-27D2-6B6D-B8E4-B906DC6ABAD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CCA0DA9-82C7-078E-1749-2F2B4F88291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B12418B-E2C1-C564-011B-31C21976142B}"/>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CBEEDFBF-87CB-8A6C-5BD5-7E35CB3CCE38}"/>
              </a:ext>
            </a:extLst>
          </p:cNvPr>
          <p:cNvSpPr>
            <a:spLocks noGrp="1"/>
          </p:cNvSpPr>
          <p:nvPr>
            <p:ph type="sldNum" sz="quarter" idx="10"/>
          </p:nvPr>
        </p:nvSpPr>
        <p:spPr/>
        <p:txBody>
          <a:bodyPr/>
          <a:lstStyle/>
          <a:p>
            <a:pPr rtl="0"/>
            <a:fld id="{DED491D0-8E1B-49C7-849B-A28568D94497}" type="slidenum">
              <a:rPr lang="tr-TR" smtClean="0"/>
              <a:t>28</a:t>
            </a:fld>
            <a:endParaRPr lang="tr-TR" dirty="0"/>
          </a:p>
        </p:txBody>
      </p:sp>
    </p:spTree>
    <p:extLst>
      <p:ext uri="{BB962C8B-B14F-4D97-AF65-F5344CB8AC3E}">
        <p14:creationId xmlns:p14="http://schemas.microsoft.com/office/powerpoint/2010/main" val="958635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62843-08FF-0EB3-CFE7-6E3BE148243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06A675E-92C8-973D-74FE-964F90D6B54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6FB41DB-7B54-5267-F2F0-C3B7639C1275}"/>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2FF9D94C-F501-8818-D6B9-F04163902085}"/>
              </a:ext>
            </a:extLst>
          </p:cNvPr>
          <p:cNvSpPr>
            <a:spLocks noGrp="1"/>
          </p:cNvSpPr>
          <p:nvPr>
            <p:ph type="sldNum" sz="quarter" idx="10"/>
          </p:nvPr>
        </p:nvSpPr>
        <p:spPr/>
        <p:txBody>
          <a:bodyPr/>
          <a:lstStyle/>
          <a:p>
            <a:pPr rtl="0"/>
            <a:fld id="{DED491D0-8E1B-49C7-849B-A28568D94497}" type="slidenum">
              <a:rPr lang="tr-TR" smtClean="0"/>
              <a:t>29</a:t>
            </a:fld>
            <a:endParaRPr lang="tr-TR" dirty="0"/>
          </a:p>
        </p:txBody>
      </p:sp>
    </p:spTree>
    <p:extLst>
      <p:ext uri="{BB962C8B-B14F-4D97-AF65-F5344CB8AC3E}">
        <p14:creationId xmlns:p14="http://schemas.microsoft.com/office/powerpoint/2010/main" val="118228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55DE8-ED96-83D1-4659-B2441C8F426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7B03D0B-A1AB-5A82-C689-32134E6F306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A6646D7-3A79-0C84-6FA4-BD0F66BB56C4}"/>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F19F6DD3-40A6-B09F-2BFE-401C7C154C7C}"/>
              </a:ext>
            </a:extLst>
          </p:cNvPr>
          <p:cNvSpPr>
            <a:spLocks noGrp="1"/>
          </p:cNvSpPr>
          <p:nvPr>
            <p:ph type="sldNum" sz="quarter" idx="10"/>
          </p:nvPr>
        </p:nvSpPr>
        <p:spPr/>
        <p:txBody>
          <a:bodyPr/>
          <a:lstStyle/>
          <a:p>
            <a:pPr rtl="0"/>
            <a:fld id="{DED491D0-8E1B-49C7-849B-A28568D94497}" type="slidenum">
              <a:rPr lang="tr-TR" smtClean="0"/>
              <a:t>3</a:t>
            </a:fld>
            <a:endParaRPr lang="tr-TR" dirty="0"/>
          </a:p>
        </p:txBody>
      </p:sp>
    </p:spTree>
    <p:extLst>
      <p:ext uri="{BB962C8B-B14F-4D97-AF65-F5344CB8AC3E}">
        <p14:creationId xmlns:p14="http://schemas.microsoft.com/office/powerpoint/2010/main" val="1647418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96406-B96A-F712-6263-0BB90504AB7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72FD70F-5939-C44E-33D9-BF50A0E2EFD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2B62F31-8686-AFD3-3120-7A396350DA3F}"/>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B9FB6E7E-503F-13C9-15FB-07C5E3B61401}"/>
              </a:ext>
            </a:extLst>
          </p:cNvPr>
          <p:cNvSpPr>
            <a:spLocks noGrp="1"/>
          </p:cNvSpPr>
          <p:nvPr>
            <p:ph type="sldNum" sz="quarter" idx="10"/>
          </p:nvPr>
        </p:nvSpPr>
        <p:spPr/>
        <p:txBody>
          <a:bodyPr/>
          <a:lstStyle/>
          <a:p>
            <a:pPr rtl="0"/>
            <a:fld id="{DED491D0-8E1B-49C7-849B-A28568D94497}" type="slidenum">
              <a:rPr lang="tr-TR" smtClean="0"/>
              <a:t>30</a:t>
            </a:fld>
            <a:endParaRPr lang="tr-TR" dirty="0"/>
          </a:p>
        </p:txBody>
      </p:sp>
    </p:spTree>
    <p:extLst>
      <p:ext uri="{BB962C8B-B14F-4D97-AF65-F5344CB8AC3E}">
        <p14:creationId xmlns:p14="http://schemas.microsoft.com/office/powerpoint/2010/main" val="2145921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52C0E-9985-4B09-6E05-A145FDA1AFB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71FECA93-BE73-EA90-E0FA-32E6818DE6B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B8EAB73-D649-6D54-20B9-C2A1C621F3D3}"/>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2F753C3D-59A6-A0CE-95F4-B325C290C445}"/>
              </a:ext>
            </a:extLst>
          </p:cNvPr>
          <p:cNvSpPr>
            <a:spLocks noGrp="1"/>
          </p:cNvSpPr>
          <p:nvPr>
            <p:ph type="sldNum" sz="quarter" idx="10"/>
          </p:nvPr>
        </p:nvSpPr>
        <p:spPr/>
        <p:txBody>
          <a:bodyPr/>
          <a:lstStyle/>
          <a:p>
            <a:pPr rtl="0"/>
            <a:fld id="{DED491D0-8E1B-49C7-849B-A28568D94497}" type="slidenum">
              <a:rPr lang="tr-TR" smtClean="0"/>
              <a:t>31</a:t>
            </a:fld>
            <a:endParaRPr lang="tr-TR" dirty="0"/>
          </a:p>
        </p:txBody>
      </p:sp>
    </p:spTree>
    <p:extLst>
      <p:ext uri="{BB962C8B-B14F-4D97-AF65-F5344CB8AC3E}">
        <p14:creationId xmlns:p14="http://schemas.microsoft.com/office/powerpoint/2010/main" val="597388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81C51-8C83-7D49-8146-774762A2F1C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23E7605-5C5D-ECCB-6495-F598341AA6A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9E7DE35-F0DD-5C92-5A9D-11EACE5D30D4}"/>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F807F9C8-B525-80D5-F997-924F979DD346}"/>
              </a:ext>
            </a:extLst>
          </p:cNvPr>
          <p:cNvSpPr>
            <a:spLocks noGrp="1"/>
          </p:cNvSpPr>
          <p:nvPr>
            <p:ph type="sldNum" sz="quarter" idx="10"/>
          </p:nvPr>
        </p:nvSpPr>
        <p:spPr/>
        <p:txBody>
          <a:bodyPr/>
          <a:lstStyle/>
          <a:p>
            <a:pPr rtl="0"/>
            <a:fld id="{DED491D0-8E1B-49C7-849B-A28568D94497}" type="slidenum">
              <a:rPr lang="tr-TR" smtClean="0"/>
              <a:t>32</a:t>
            </a:fld>
            <a:endParaRPr lang="tr-TR" dirty="0"/>
          </a:p>
        </p:txBody>
      </p:sp>
    </p:spTree>
    <p:extLst>
      <p:ext uri="{BB962C8B-B14F-4D97-AF65-F5344CB8AC3E}">
        <p14:creationId xmlns:p14="http://schemas.microsoft.com/office/powerpoint/2010/main" val="438193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04A86-32CA-EA51-44AC-51438CCD34F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759F0DC-692C-0D72-A320-C7598BDC17D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E7ACAD4-799F-EC7A-4FE8-949E50C01412}"/>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5FEFD1C1-94C3-32C2-5A10-38AAC64476F9}"/>
              </a:ext>
            </a:extLst>
          </p:cNvPr>
          <p:cNvSpPr>
            <a:spLocks noGrp="1"/>
          </p:cNvSpPr>
          <p:nvPr>
            <p:ph type="sldNum" sz="quarter" idx="10"/>
          </p:nvPr>
        </p:nvSpPr>
        <p:spPr/>
        <p:txBody>
          <a:bodyPr/>
          <a:lstStyle/>
          <a:p>
            <a:pPr rtl="0"/>
            <a:fld id="{DED491D0-8E1B-49C7-849B-A28568D94497}" type="slidenum">
              <a:rPr lang="tr-TR" smtClean="0"/>
              <a:t>33</a:t>
            </a:fld>
            <a:endParaRPr lang="tr-TR" dirty="0"/>
          </a:p>
        </p:txBody>
      </p:sp>
    </p:spTree>
    <p:extLst>
      <p:ext uri="{BB962C8B-B14F-4D97-AF65-F5344CB8AC3E}">
        <p14:creationId xmlns:p14="http://schemas.microsoft.com/office/powerpoint/2010/main" val="2460802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6F874-A851-E566-ADA8-82DAECA126F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9159080-F9C0-BF39-CC5A-C3DD5D62BBC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2F9DDAB-35CB-AD8C-C5A8-D043D100144F}"/>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D4154FFA-5B86-3394-5891-3A4AB30DCE8A}"/>
              </a:ext>
            </a:extLst>
          </p:cNvPr>
          <p:cNvSpPr>
            <a:spLocks noGrp="1"/>
          </p:cNvSpPr>
          <p:nvPr>
            <p:ph type="sldNum" sz="quarter" idx="10"/>
          </p:nvPr>
        </p:nvSpPr>
        <p:spPr/>
        <p:txBody>
          <a:bodyPr/>
          <a:lstStyle/>
          <a:p>
            <a:pPr rtl="0"/>
            <a:fld id="{DED491D0-8E1B-49C7-849B-A28568D94497}" type="slidenum">
              <a:rPr lang="tr-TR" smtClean="0"/>
              <a:t>34</a:t>
            </a:fld>
            <a:endParaRPr lang="tr-TR" dirty="0"/>
          </a:p>
        </p:txBody>
      </p:sp>
    </p:spTree>
    <p:extLst>
      <p:ext uri="{BB962C8B-B14F-4D97-AF65-F5344CB8AC3E}">
        <p14:creationId xmlns:p14="http://schemas.microsoft.com/office/powerpoint/2010/main" val="288088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85363-AF86-6BF1-AC64-B6C3160CFA1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A4B841E-2B6C-AB19-89AB-192DC25EF1F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5E0E3AF-CF3E-A219-4F0E-9C41579DFF61}"/>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AD652D65-A04F-60DC-7964-9AE22A7839CD}"/>
              </a:ext>
            </a:extLst>
          </p:cNvPr>
          <p:cNvSpPr>
            <a:spLocks noGrp="1"/>
          </p:cNvSpPr>
          <p:nvPr>
            <p:ph type="sldNum" sz="quarter" idx="10"/>
          </p:nvPr>
        </p:nvSpPr>
        <p:spPr/>
        <p:txBody>
          <a:bodyPr/>
          <a:lstStyle/>
          <a:p>
            <a:pPr rtl="0"/>
            <a:fld id="{DED491D0-8E1B-49C7-849B-A28568D94497}" type="slidenum">
              <a:rPr lang="tr-TR" smtClean="0"/>
              <a:t>35</a:t>
            </a:fld>
            <a:endParaRPr lang="tr-TR" dirty="0"/>
          </a:p>
        </p:txBody>
      </p:sp>
    </p:spTree>
    <p:extLst>
      <p:ext uri="{BB962C8B-B14F-4D97-AF65-F5344CB8AC3E}">
        <p14:creationId xmlns:p14="http://schemas.microsoft.com/office/powerpoint/2010/main" val="708095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68223-3EBB-7A1C-78DA-BCE0DD1C212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50402EB-4EBB-F3B3-0E0F-E073069603F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F2139CC-B414-6AB7-AC5D-976899FF5173}"/>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4C0EA83B-B4AB-BB6D-CEDA-C96D8670C740}"/>
              </a:ext>
            </a:extLst>
          </p:cNvPr>
          <p:cNvSpPr>
            <a:spLocks noGrp="1"/>
          </p:cNvSpPr>
          <p:nvPr>
            <p:ph type="sldNum" sz="quarter" idx="10"/>
          </p:nvPr>
        </p:nvSpPr>
        <p:spPr/>
        <p:txBody>
          <a:bodyPr/>
          <a:lstStyle/>
          <a:p>
            <a:pPr rtl="0"/>
            <a:fld id="{DED491D0-8E1B-49C7-849B-A28568D94497}" type="slidenum">
              <a:rPr lang="tr-TR" smtClean="0"/>
              <a:t>36</a:t>
            </a:fld>
            <a:endParaRPr lang="tr-TR" dirty="0"/>
          </a:p>
        </p:txBody>
      </p:sp>
    </p:spTree>
    <p:extLst>
      <p:ext uri="{BB962C8B-B14F-4D97-AF65-F5344CB8AC3E}">
        <p14:creationId xmlns:p14="http://schemas.microsoft.com/office/powerpoint/2010/main" val="3354381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2A420-FE3A-0534-4C7B-A4C350B2709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75DF6A55-08B6-9B5E-CBF4-9A47052D6F4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9A080B7-0934-94C8-2EB5-704F94000300}"/>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B9E54C78-F4CC-0675-E2AB-12590D7FCE65}"/>
              </a:ext>
            </a:extLst>
          </p:cNvPr>
          <p:cNvSpPr>
            <a:spLocks noGrp="1"/>
          </p:cNvSpPr>
          <p:nvPr>
            <p:ph type="sldNum" sz="quarter" idx="10"/>
          </p:nvPr>
        </p:nvSpPr>
        <p:spPr/>
        <p:txBody>
          <a:bodyPr/>
          <a:lstStyle/>
          <a:p>
            <a:pPr rtl="0"/>
            <a:fld id="{DED491D0-8E1B-49C7-849B-A28568D94497}" type="slidenum">
              <a:rPr lang="tr-TR" smtClean="0"/>
              <a:t>37</a:t>
            </a:fld>
            <a:endParaRPr lang="tr-TR" dirty="0"/>
          </a:p>
        </p:txBody>
      </p:sp>
    </p:spTree>
    <p:extLst>
      <p:ext uri="{BB962C8B-B14F-4D97-AF65-F5344CB8AC3E}">
        <p14:creationId xmlns:p14="http://schemas.microsoft.com/office/powerpoint/2010/main" val="248665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F0D9B-3524-22A8-AE2E-BC4176D0B392}"/>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9C2AB44-2856-5F03-69E6-67ED76760F9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F933EE0-3B80-A5EF-0C43-808CBA13E8F0}"/>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F83FE93D-5AF8-CBB9-E816-9A717AE4DCBF}"/>
              </a:ext>
            </a:extLst>
          </p:cNvPr>
          <p:cNvSpPr>
            <a:spLocks noGrp="1"/>
          </p:cNvSpPr>
          <p:nvPr>
            <p:ph type="sldNum" sz="quarter" idx="10"/>
          </p:nvPr>
        </p:nvSpPr>
        <p:spPr/>
        <p:txBody>
          <a:bodyPr/>
          <a:lstStyle/>
          <a:p>
            <a:pPr rtl="0"/>
            <a:fld id="{DED491D0-8E1B-49C7-849B-A28568D94497}" type="slidenum">
              <a:rPr lang="tr-TR" smtClean="0"/>
              <a:t>4</a:t>
            </a:fld>
            <a:endParaRPr lang="tr-TR" dirty="0"/>
          </a:p>
        </p:txBody>
      </p:sp>
    </p:spTree>
    <p:extLst>
      <p:ext uri="{BB962C8B-B14F-4D97-AF65-F5344CB8AC3E}">
        <p14:creationId xmlns:p14="http://schemas.microsoft.com/office/powerpoint/2010/main" val="1090314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92C0F-C045-7661-50D0-9A91263AC79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BE95DA5-6940-3D99-D398-A598D0E5278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864CAEC-A53F-7EEE-57BD-C6030C42B9B5}"/>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B9FF1778-40AF-E178-1A71-64AF61EF5E7E}"/>
              </a:ext>
            </a:extLst>
          </p:cNvPr>
          <p:cNvSpPr>
            <a:spLocks noGrp="1"/>
          </p:cNvSpPr>
          <p:nvPr>
            <p:ph type="sldNum" sz="quarter" idx="10"/>
          </p:nvPr>
        </p:nvSpPr>
        <p:spPr/>
        <p:txBody>
          <a:bodyPr/>
          <a:lstStyle/>
          <a:p>
            <a:pPr rtl="0"/>
            <a:fld id="{DED491D0-8E1B-49C7-849B-A28568D94497}" type="slidenum">
              <a:rPr lang="tr-TR" smtClean="0"/>
              <a:t>5</a:t>
            </a:fld>
            <a:endParaRPr lang="tr-TR" dirty="0"/>
          </a:p>
        </p:txBody>
      </p:sp>
    </p:spTree>
    <p:extLst>
      <p:ext uri="{BB962C8B-B14F-4D97-AF65-F5344CB8AC3E}">
        <p14:creationId xmlns:p14="http://schemas.microsoft.com/office/powerpoint/2010/main" val="2348414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44834-5777-E662-6894-D29DE24D6C3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84FCECC-A5CF-74E7-5E8F-37D0821F0F5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6D5514D-2C08-B813-A854-6B5C0BD2A24F}"/>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967F4B2A-D1F2-3F35-3A0A-894079CD4CE2}"/>
              </a:ext>
            </a:extLst>
          </p:cNvPr>
          <p:cNvSpPr>
            <a:spLocks noGrp="1"/>
          </p:cNvSpPr>
          <p:nvPr>
            <p:ph type="sldNum" sz="quarter" idx="10"/>
          </p:nvPr>
        </p:nvSpPr>
        <p:spPr/>
        <p:txBody>
          <a:bodyPr/>
          <a:lstStyle/>
          <a:p>
            <a:pPr rtl="0"/>
            <a:fld id="{DED491D0-8E1B-49C7-849B-A28568D94497}" type="slidenum">
              <a:rPr lang="tr-TR" smtClean="0"/>
              <a:t>6</a:t>
            </a:fld>
            <a:endParaRPr lang="tr-TR" dirty="0"/>
          </a:p>
        </p:txBody>
      </p:sp>
    </p:spTree>
    <p:extLst>
      <p:ext uri="{BB962C8B-B14F-4D97-AF65-F5344CB8AC3E}">
        <p14:creationId xmlns:p14="http://schemas.microsoft.com/office/powerpoint/2010/main" val="1318055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E5833-0EEC-6DD3-872F-F913F11D0CB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0648A22-7E85-BD36-3E0A-A3F0C38F765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810200D-C677-90EF-A4FA-CDC7C950410F}"/>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01BC870E-7657-BA36-3E14-E0C7FA651A8E}"/>
              </a:ext>
            </a:extLst>
          </p:cNvPr>
          <p:cNvSpPr>
            <a:spLocks noGrp="1"/>
          </p:cNvSpPr>
          <p:nvPr>
            <p:ph type="sldNum" sz="quarter" idx="10"/>
          </p:nvPr>
        </p:nvSpPr>
        <p:spPr/>
        <p:txBody>
          <a:bodyPr/>
          <a:lstStyle/>
          <a:p>
            <a:pPr rtl="0"/>
            <a:fld id="{DED491D0-8E1B-49C7-849B-A28568D94497}" type="slidenum">
              <a:rPr lang="tr-TR" smtClean="0"/>
              <a:t>7</a:t>
            </a:fld>
            <a:endParaRPr lang="tr-TR" dirty="0"/>
          </a:p>
        </p:txBody>
      </p:sp>
    </p:spTree>
    <p:extLst>
      <p:ext uri="{BB962C8B-B14F-4D97-AF65-F5344CB8AC3E}">
        <p14:creationId xmlns:p14="http://schemas.microsoft.com/office/powerpoint/2010/main" val="3785439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7331E-8ED2-0639-B620-A677F53E7CB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DD33DF4-96BA-DA84-58D1-177C18A1559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DCDF339-711F-AAB6-7675-18ABF2A897BD}"/>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906C4C36-5F33-C18D-0047-9DFE2B525AD8}"/>
              </a:ext>
            </a:extLst>
          </p:cNvPr>
          <p:cNvSpPr>
            <a:spLocks noGrp="1"/>
          </p:cNvSpPr>
          <p:nvPr>
            <p:ph type="sldNum" sz="quarter" idx="10"/>
          </p:nvPr>
        </p:nvSpPr>
        <p:spPr/>
        <p:txBody>
          <a:bodyPr/>
          <a:lstStyle/>
          <a:p>
            <a:pPr rtl="0"/>
            <a:fld id="{DED491D0-8E1B-49C7-849B-A28568D94497}" type="slidenum">
              <a:rPr lang="tr-TR" smtClean="0"/>
              <a:t>8</a:t>
            </a:fld>
            <a:endParaRPr lang="tr-TR" dirty="0"/>
          </a:p>
        </p:txBody>
      </p:sp>
    </p:spTree>
    <p:extLst>
      <p:ext uri="{BB962C8B-B14F-4D97-AF65-F5344CB8AC3E}">
        <p14:creationId xmlns:p14="http://schemas.microsoft.com/office/powerpoint/2010/main" val="29676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47393-BB98-9C9E-E0BF-35D8100027A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6E2D26A-5AE3-ADCA-5D1C-A6DAC63FF64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FDC982B-FA68-31CD-721C-AA7284137544}"/>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B9476F99-C71D-DF12-0A81-91C052FA44DA}"/>
              </a:ext>
            </a:extLst>
          </p:cNvPr>
          <p:cNvSpPr>
            <a:spLocks noGrp="1"/>
          </p:cNvSpPr>
          <p:nvPr>
            <p:ph type="sldNum" sz="quarter" idx="10"/>
          </p:nvPr>
        </p:nvSpPr>
        <p:spPr/>
        <p:txBody>
          <a:bodyPr/>
          <a:lstStyle/>
          <a:p>
            <a:pPr rtl="0"/>
            <a:fld id="{DED491D0-8E1B-49C7-849B-A28568D94497}" type="slidenum">
              <a:rPr lang="tr-TR" smtClean="0"/>
              <a:t>9</a:t>
            </a:fld>
            <a:endParaRPr lang="tr-TR" dirty="0"/>
          </a:p>
        </p:txBody>
      </p:sp>
    </p:spTree>
    <p:extLst>
      <p:ext uri="{BB962C8B-B14F-4D97-AF65-F5344CB8AC3E}">
        <p14:creationId xmlns:p14="http://schemas.microsoft.com/office/powerpoint/2010/main" val="3542644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0" name="Dikdörtgen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 name="Başlık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tr-TR"/>
              <a:t>Asıl başlık stilini düzenlemek için tıklayın</a:t>
            </a:r>
            <a:endParaRPr lang="tr-TR" dirty="0"/>
          </a:p>
        </p:txBody>
      </p:sp>
      <p:sp>
        <p:nvSpPr>
          <p:cNvPr id="3" name="Alt Başlık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t>Asıl alt başlık stilini düzenlemek için tıklayın</a:t>
            </a:r>
            <a:endParaRPr lang="tr-TR" dirty="0"/>
          </a:p>
        </p:txBody>
      </p:sp>
      <p:sp>
        <p:nvSpPr>
          <p:cNvPr id="11" name="Tarih Yer Tutucusu 3"/>
          <p:cNvSpPr>
            <a:spLocks noGrp="1"/>
          </p:cNvSpPr>
          <p:nvPr>
            <p:ph type="dt" sz="half" idx="10"/>
          </p:nvPr>
        </p:nvSpPr>
        <p:spPr/>
        <p:txBody>
          <a:bodyPr rtlCol="0"/>
          <a:lstStyle>
            <a:lvl1pPr>
              <a:defRPr>
                <a:solidFill>
                  <a:schemeClr val="bg2"/>
                </a:solidFill>
              </a:defRPr>
            </a:lvl1pPr>
          </a:lstStyle>
          <a:p>
            <a:pPr rtl="0"/>
            <a:fld id="{DFFBA00A-AD06-4EA1-84B1-7C3431D37A98}" type="datetime1">
              <a:rPr lang="tr-TR" smtClean="0"/>
              <a:t>21.04.2025</a:t>
            </a:fld>
            <a:endParaRPr lang="tr-TR" dirty="0"/>
          </a:p>
        </p:txBody>
      </p:sp>
      <p:sp>
        <p:nvSpPr>
          <p:cNvPr id="12" name="Alt Bilgi Yer Tutucusu 4"/>
          <p:cNvSpPr>
            <a:spLocks noGrp="1"/>
          </p:cNvSpPr>
          <p:nvPr>
            <p:ph type="ftr" sz="quarter" idx="11"/>
          </p:nvPr>
        </p:nvSpPr>
        <p:spPr/>
        <p:txBody>
          <a:bodyPr rtlCol="0"/>
          <a:lstStyle>
            <a:lvl1pPr>
              <a:defRPr>
                <a:solidFill>
                  <a:schemeClr val="bg2"/>
                </a:solidFill>
              </a:defRPr>
            </a:lvl1pPr>
          </a:lstStyle>
          <a:p>
            <a:pPr rtl="0"/>
            <a:endParaRPr lang="tr-TR" dirty="0"/>
          </a:p>
        </p:txBody>
      </p:sp>
      <p:sp>
        <p:nvSpPr>
          <p:cNvPr id="13" name="Slayt Numarası Yer Tutucusu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tr-TR" smtClean="0"/>
              <a:pPr/>
              <a:t>‹#›</a:t>
            </a:fld>
            <a:endParaRPr lang="tr-TR"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Dikey Metin Yer Tutucusu 2"/>
          <p:cNvSpPr>
            <a:spLocks noGrp="1"/>
          </p:cNvSpPr>
          <p:nvPr>
            <p:ph type="body" orient="vert" idx="1"/>
          </p:nvPr>
        </p:nvSpPr>
        <p:spPr/>
        <p:txBody>
          <a:bodyPr vert="eaVert"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p:txBody>
          <a:bodyPr rtlCol="0"/>
          <a:lstStyle/>
          <a:p>
            <a:pPr rtl="0"/>
            <a:fld id="{3646E5C5-19AB-4BDF-8220-4C82D8475DE7}" type="datetime1">
              <a:rPr lang="tr-TR" smtClean="0"/>
              <a:t>21.04.2025</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6" name="Slayt Numarası Yer Tutucusu 5"/>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10" name="Dikdörtgen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Dikey Başlık 1"/>
          <p:cNvSpPr>
            <a:spLocks noGrp="1"/>
          </p:cNvSpPr>
          <p:nvPr>
            <p:ph type="title" orient="vert"/>
          </p:nvPr>
        </p:nvSpPr>
        <p:spPr>
          <a:xfrm>
            <a:off x="10266348" y="462249"/>
            <a:ext cx="1370886" cy="5714714"/>
          </a:xfrm>
        </p:spPr>
        <p:txBody>
          <a:bodyPr vert="eaVert" rtlCol="0"/>
          <a:lstStyle/>
          <a:p>
            <a:pPr rtl="0"/>
            <a:r>
              <a:rPr lang="tr-TR"/>
              <a:t>Asıl başlık stilini düzenlemek için tıklayın</a:t>
            </a:r>
            <a:endParaRPr lang="tr-TR" dirty="0"/>
          </a:p>
        </p:txBody>
      </p:sp>
      <p:sp>
        <p:nvSpPr>
          <p:cNvPr id="3" name="Dikey Metin Yer Tutucusu 2"/>
          <p:cNvSpPr>
            <a:spLocks noGrp="1"/>
          </p:cNvSpPr>
          <p:nvPr>
            <p:ph type="body" orient="vert" idx="1"/>
          </p:nvPr>
        </p:nvSpPr>
        <p:spPr>
          <a:xfrm>
            <a:off x="378199" y="462249"/>
            <a:ext cx="9693088" cy="5714714"/>
          </a:xfrm>
        </p:spPr>
        <p:txBody>
          <a:bodyPr vert="eaVert"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a:xfrm>
            <a:off x="378199" y="6356350"/>
            <a:ext cx="1971947" cy="365125"/>
          </a:xfrm>
        </p:spPr>
        <p:txBody>
          <a:bodyPr rtlCol="0"/>
          <a:lstStyle/>
          <a:p>
            <a:pPr rtl="0"/>
            <a:fld id="{B743EFEE-F39A-4B15-A1F2-81EA4CA51E65}" type="datetime1">
              <a:rPr lang="tr-TR" smtClean="0"/>
              <a:t>21.04.2025</a:t>
            </a:fld>
            <a:endParaRPr lang="tr-TR" dirty="0"/>
          </a:p>
        </p:txBody>
      </p:sp>
      <p:sp>
        <p:nvSpPr>
          <p:cNvPr id="5" name="Alt Bilgi Yer Tutucusu 4"/>
          <p:cNvSpPr>
            <a:spLocks noGrp="1"/>
          </p:cNvSpPr>
          <p:nvPr>
            <p:ph type="ftr" sz="quarter" idx="11"/>
          </p:nvPr>
        </p:nvSpPr>
        <p:spPr>
          <a:xfrm>
            <a:off x="2382374" y="6356350"/>
            <a:ext cx="5687786" cy="365125"/>
          </a:xfrm>
        </p:spPr>
        <p:txBody>
          <a:bodyPr rtlCol="0"/>
          <a:lstStyle/>
          <a:p>
            <a:pPr rtl="0"/>
            <a:endParaRPr lang="tr-TR" dirty="0"/>
          </a:p>
        </p:txBody>
      </p:sp>
      <p:sp>
        <p:nvSpPr>
          <p:cNvPr id="6" name="Slayt Numarası Yer Tutucusu 5"/>
          <p:cNvSpPr>
            <a:spLocks noGrp="1"/>
          </p:cNvSpPr>
          <p:nvPr>
            <p:ph type="sldNum" sz="quarter" idx="12"/>
          </p:nvPr>
        </p:nvSpPr>
        <p:spPr>
          <a:xfrm>
            <a:off x="8102389" y="6356350"/>
            <a:ext cx="1968898" cy="365125"/>
          </a:xfrm>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İçerik Yer Tutucusu 2"/>
          <p:cNvSpPr>
            <a:spLocks noGrp="1"/>
          </p:cNvSpPr>
          <p:nvPr>
            <p:ph idx="1"/>
          </p:nvPr>
        </p:nvSpPr>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p:txBody>
          <a:bodyPr rtlCol="0"/>
          <a:lstStyle/>
          <a:p>
            <a:pPr rtl="0"/>
            <a:fld id="{25FD9E7B-8DA6-451A-8055-981E55AE9133}" type="datetime1">
              <a:rPr lang="tr-TR" smtClean="0"/>
              <a:t>21.04.2025</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6" name="Slayt Numarası Yer Tutucusu 5"/>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ikdörtgen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9" name="Dikdörtgen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 name="Başlık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a:t>Asıl metin stillerini düzenlemek için tıklayın</a:t>
            </a:r>
          </a:p>
        </p:txBody>
      </p:sp>
      <p:sp>
        <p:nvSpPr>
          <p:cNvPr id="4" name="Tarih Yer Tutucusu 3"/>
          <p:cNvSpPr>
            <a:spLocks noGrp="1"/>
          </p:cNvSpPr>
          <p:nvPr>
            <p:ph type="dt" sz="half" idx="10"/>
          </p:nvPr>
        </p:nvSpPr>
        <p:spPr/>
        <p:txBody>
          <a:bodyPr rtlCol="0"/>
          <a:lstStyle>
            <a:lvl1pPr>
              <a:defRPr>
                <a:solidFill>
                  <a:schemeClr val="bg2"/>
                </a:solidFill>
              </a:defRPr>
            </a:lvl1pPr>
          </a:lstStyle>
          <a:p>
            <a:pPr rtl="0"/>
            <a:fld id="{696733D6-1F76-4DCA-B098-26C668967E84}" type="datetime1">
              <a:rPr lang="tr-TR" smtClean="0"/>
              <a:t>21.04.2025</a:t>
            </a:fld>
            <a:endParaRPr lang="tr-TR" dirty="0"/>
          </a:p>
        </p:txBody>
      </p:sp>
      <p:sp>
        <p:nvSpPr>
          <p:cNvPr id="5" name="Alt Bilgi Yer Tutucusu 4"/>
          <p:cNvSpPr>
            <a:spLocks noGrp="1"/>
          </p:cNvSpPr>
          <p:nvPr>
            <p:ph type="ftr" sz="quarter" idx="11"/>
          </p:nvPr>
        </p:nvSpPr>
        <p:spPr/>
        <p:txBody>
          <a:bodyPr rtlCol="0"/>
          <a:lstStyle>
            <a:lvl1pPr>
              <a:defRPr>
                <a:solidFill>
                  <a:schemeClr val="bg2"/>
                </a:solidFill>
              </a:defRPr>
            </a:lvl1pPr>
          </a:lstStyle>
          <a:p>
            <a:pPr rtl="0"/>
            <a:endParaRPr lang="tr-TR" dirty="0"/>
          </a:p>
        </p:txBody>
      </p:sp>
      <p:sp>
        <p:nvSpPr>
          <p:cNvPr id="6" name="Slayt Numarası Yer Tutucusu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tr-TR" smtClean="0"/>
              <a:pPr/>
              <a:t>‹#›</a:t>
            </a:fld>
            <a:endParaRPr lang="tr-TR"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İçerik Yer Tutucusu 2"/>
          <p:cNvSpPr>
            <a:spLocks noGrp="1"/>
          </p:cNvSpPr>
          <p:nvPr>
            <p:ph sz="half" idx="1"/>
          </p:nvPr>
        </p:nvSpPr>
        <p:spPr>
          <a:xfrm>
            <a:off x="1280160" y="2194560"/>
            <a:ext cx="4489704" cy="3986784"/>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İçerik Yer Tutucusu 3"/>
          <p:cNvSpPr>
            <a:spLocks noGrp="1"/>
          </p:cNvSpPr>
          <p:nvPr>
            <p:ph sz="half" idx="2"/>
          </p:nvPr>
        </p:nvSpPr>
        <p:spPr>
          <a:xfrm>
            <a:off x="6415368" y="2194560"/>
            <a:ext cx="4493424" cy="3986784"/>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Tarih Yer Tutucusu 4"/>
          <p:cNvSpPr>
            <a:spLocks noGrp="1"/>
          </p:cNvSpPr>
          <p:nvPr>
            <p:ph type="dt" sz="half" idx="10"/>
          </p:nvPr>
        </p:nvSpPr>
        <p:spPr/>
        <p:txBody>
          <a:bodyPr rtlCol="0"/>
          <a:lstStyle/>
          <a:p>
            <a:pPr rtl="0"/>
            <a:fld id="{C11D0E82-9113-4B82-90C4-7C1489FBC59E}" type="datetime1">
              <a:rPr lang="tr-TR" smtClean="0"/>
              <a:t>21.04.2025</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7" name="Slayt Numarası Yer Tutucusu 6"/>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280160" y="2743194"/>
            <a:ext cx="4489704" cy="3433769"/>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Metin Yer Tutucusu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6" name="İçerik Yer Tutucusu 5"/>
          <p:cNvSpPr>
            <a:spLocks noGrp="1"/>
          </p:cNvSpPr>
          <p:nvPr>
            <p:ph sz="quarter" idx="4"/>
          </p:nvPr>
        </p:nvSpPr>
        <p:spPr>
          <a:xfrm>
            <a:off x="6419088" y="2743194"/>
            <a:ext cx="4489704" cy="3433769"/>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7" name="Tarih Yer Tutucusu 6"/>
          <p:cNvSpPr>
            <a:spLocks noGrp="1"/>
          </p:cNvSpPr>
          <p:nvPr>
            <p:ph type="dt" sz="half" idx="10"/>
          </p:nvPr>
        </p:nvSpPr>
        <p:spPr/>
        <p:txBody>
          <a:bodyPr rtlCol="0"/>
          <a:lstStyle/>
          <a:p>
            <a:pPr rtl="0"/>
            <a:fld id="{FC3D9337-CB75-4070-8150-B8A4FDCCAACE}" type="datetime1">
              <a:rPr lang="tr-TR" smtClean="0"/>
              <a:t>21.04.2025</a:t>
            </a:fld>
            <a:endParaRPr lang="tr-TR" dirty="0"/>
          </a:p>
        </p:txBody>
      </p:sp>
      <p:sp>
        <p:nvSpPr>
          <p:cNvPr id="8" name="Alt Bilgi Yer Tutucusu 7"/>
          <p:cNvSpPr>
            <a:spLocks noGrp="1"/>
          </p:cNvSpPr>
          <p:nvPr>
            <p:ph type="ftr" sz="quarter" idx="11"/>
          </p:nvPr>
        </p:nvSpPr>
        <p:spPr/>
        <p:txBody>
          <a:bodyPr rtlCol="0"/>
          <a:lstStyle/>
          <a:p>
            <a:pPr rtl="0"/>
            <a:endParaRPr lang="tr-TR" dirty="0"/>
          </a:p>
        </p:txBody>
      </p:sp>
      <p:sp>
        <p:nvSpPr>
          <p:cNvPr id="9" name="Slayt Numarası Yer Tutucusu 8"/>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Tarih Yer Tutucusu 2"/>
          <p:cNvSpPr>
            <a:spLocks noGrp="1"/>
          </p:cNvSpPr>
          <p:nvPr>
            <p:ph type="dt" sz="half" idx="10"/>
          </p:nvPr>
        </p:nvSpPr>
        <p:spPr/>
        <p:txBody>
          <a:bodyPr rtlCol="0"/>
          <a:lstStyle/>
          <a:p>
            <a:pPr rtl="0"/>
            <a:fld id="{35DFEC4D-1850-4737-A25B-88E01F55364F}" type="datetime1">
              <a:rPr lang="tr-TR" smtClean="0"/>
              <a:t>21.04.2025</a:t>
            </a:fld>
            <a:endParaRPr lang="tr-TR" dirty="0"/>
          </a:p>
        </p:txBody>
      </p:sp>
      <p:sp>
        <p:nvSpPr>
          <p:cNvPr id="4" name="Alt Bilgi Yer Tutucusu 3"/>
          <p:cNvSpPr>
            <a:spLocks noGrp="1"/>
          </p:cNvSpPr>
          <p:nvPr>
            <p:ph type="ftr" sz="quarter" idx="11"/>
          </p:nvPr>
        </p:nvSpPr>
        <p:spPr/>
        <p:txBody>
          <a:bodyPr rtlCol="0"/>
          <a:lstStyle/>
          <a:p>
            <a:pPr rtl="0"/>
            <a:endParaRPr lang="tr-TR" dirty="0"/>
          </a:p>
        </p:txBody>
      </p:sp>
      <p:sp>
        <p:nvSpPr>
          <p:cNvPr id="5" name="Slayt Numarası Yer Tutucusu 4"/>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0D70E2B0-6716-4F02-9334-FF52A815F5DF}" type="datetime1">
              <a:rPr lang="tr-TR" smtClean="0"/>
              <a:t>21.04.2025</a:t>
            </a:fld>
            <a:endParaRPr lang="tr-TR" dirty="0"/>
          </a:p>
        </p:txBody>
      </p:sp>
      <p:sp>
        <p:nvSpPr>
          <p:cNvPr id="3" name="Alt Bilgi Yer Tutucusu 2"/>
          <p:cNvSpPr>
            <a:spLocks noGrp="1"/>
          </p:cNvSpPr>
          <p:nvPr>
            <p:ph type="ftr" sz="quarter" idx="11"/>
          </p:nvPr>
        </p:nvSpPr>
        <p:spPr/>
        <p:txBody>
          <a:bodyPr rtlCol="0"/>
          <a:lstStyle/>
          <a:p>
            <a:pPr rtl="0"/>
            <a:endParaRPr lang="tr-TR" dirty="0"/>
          </a:p>
        </p:txBody>
      </p:sp>
      <p:sp>
        <p:nvSpPr>
          <p:cNvPr id="4" name="Slayt Numarası Yer Tutucusu 3"/>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ctr">
            <a:normAutofit/>
          </a:bodyPr>
          <a:lstStyle>
            <a:lvl1pPr>
              <a:defRPr sz="3000"/>
            </a:lvl1pPr>
          </a:lstStyle>
          <a:p>
            <a:pPr rtl="0"/>
            <a:r>
              <a:rPr lang="tr-TR"/>
              <a:t>Asıl başlık stilini düzenlemek için tıklayın</a:t>
            </a:r>
            <a:endParaRPr lang="tr-TR" dirty="0"/>
          </a:p>
        </p:txBody>
      </p:sp>
      <p:sp>
        <p:nvSpPr>
          <p:cNvPr id="4" name="Metin Yer Tutucusu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düzenlemek için tıklayın</a:t>
            </a:r>
          </a:p>
        </p:txBody>
      </p:sp>
      <p:sp>
        <p:nvSpPr>
          <p:cNvPr id="3" name="İçerik Yer Tutucusu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Tarih Yer Tutucusu 4"/>
          <p:cNvSpPr>
            <a:spLocks noGrp="1"/>
          </p:cNvSpPr>
          <p:nvPr>
            <p:ph type="dt" sz="half" idx="10"/>
          </p:nvPr>
        </p:nvSpPr>
        <p:spPr/>
        <p:txBody>
          <a:bodyPr rtlCol="0"/>
          <a:lstStyle/>
          <a:p>
            <a:pPr rtl="0"/>
            <a:fld id="{947224D0-8A0E-48F7-9877-D861B8AF989D}" type="datetime1">
              <a:rPr lang="tr-TR" smtClean="0"/>
              <a:t>21.04.2025</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7" name="Slayt Numarası Yer Tutucusu 6"/>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sı İçeren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ctr">
            <a:normAutofit/>
          </a:bodyPr>
          <a:lstStyle>
            <a:lvl1pPr>
              <a:defRPr sz="3000"/>
            </a:lvl1pPr>
          </a:lstStyle>
          <a:p>
            <a:pPr rtl="0"/>
            <a:r>
              <a:rPr lang="tr-TR"/>
              <a:t>Asıl başlık stilini düzenlemek için tıklayın</a:t>
            </a:r>
            <a:endParaRPr lang="tr-TR" dirty="0"/>
          </a:p>
        </p:txBody>
      </p:sp>
      <p:sp>
        <p:nvSpPr>
          <p:cNvPr id="4" name="Metin Yer Tutucusu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düzenlemek için tıklayın</a:t>
            </a:r>
          </a:p>
        </p:txBody>
      </p:sp>
      <p:sp>
        <p:nvSpPr>
          <p:cNvPr id="3" name="Resim Yer Tutucusu 2" descr="Resim eklemek için boş yer tutucu. Yer tutucuya tıklayın ve eklemek istediğiniz resmi seçin"/>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simgeye tıklayın</a:t>
            </a:r>
            <a:endParaRPr lang="tr-TR" dirty="0"/>
          </a:p>
        </p:txBody>
      </p:sp>
      <p:sp>
        <p:nvSpPr>
          <p:cNvPr id="5" name="Tarih Yer Tutucusu 4"/>
          <p:cNvSpPr>
            <a:spLocks noGrp="1"/>
          </p:cNvSpPr>
          <p:nvPr>
            <p:ph type="dt" sz="half" idx="10"/>
          </p:nvPr>
        </p:nvSpPr>
        <p:spPr/>
        <p:txBody>
          <a:bodyPr rtlCol="0"/>
          <a:lstStyle/>
          <a:p>
            <a:pPr rtl="0"/>
            <a:fld id="{BABFE397-9824-4C3E-B256-C6F148CE29C6}" type="datetime1">
              <a:rPr lang="tr-TR" smtClean="0"/>
              <a:t>21.04.2025</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7" name="Slayt Numarası Yer Tutucusu 6"/>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8" name="Resim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Başlık Yer Tutucusu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tr-TR" dirty="0"/>
              <a:t>Asıl başlık stili için tıklatın</a:t>
            </a:r>
          </a:p>
        </p:txBody>
      </p:sp>
      <p:sp>
        <p:nvSpPr>
          <p:cNvPr id="3" name="Metin Yer Tutucusu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a:p>
            <a:pPr lvl="5" rtl="0"/>
            <a:r>
              <a:rPr lang="tr-TR" dirty="0"/>
              <a:t>Altıncı</a:t>
            </a:r>
          </a:p>
          <a:p>
            <a:pPr lvl="6" rtl="0"/>
            <a:r>
              <a:rPr lang="tr-TR" dirty="0"/>
              <a:t>Yedinci</a:t>
            </a:r>
          </a:p>
          <a:p>
            <a:pPr lvl="7" rtl="0"/>
            <a:r>
              <a:rPr lang="tr-TR" dirty="0"/>
              <a:t>Sekizinci</a:t>
            </a:r>
          </a:p>
          <a:p>
            <a:pPr lvl="8" rtl="0"/>
            <a:r>
              <a:rPr lang="tr-TR" dirty="0"/>
              <a:t>Dokuzuncu</a:t>
            </a:r>
          </a:p>
        </p:txBody>
      </p:sp>
      <p:sp>
        <p:nvSpPr>
          <p:cNvPr id="4" name="Tarih Yer Tutucusu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pPr rtl="0"/>
            <a:fld id="{CCA0A13F-F1E4-4DC9-96AA-548982DE48D2}" type="datetime1">
              <a:rPr lang="tr-TR" smtClean="0"/>
              <a:t>21.04.2025</a:t>
            </a:fld>
            <a:endParaRPr lang="tr-TR" dirty="0"/>
          </a:p>
        </p:txBody>
      </p:sp>
      <p:sp>
        <p:nvSpPr>
          <p:cNvPr id="5" name="Alt Bilgi Yer Tutucusu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tr-TR" dirty="0"/>
          </a:p>
        </p:txBody>
      </p:sp>
      <p:sp>
        <p:nvSpPr>
          <p:cNvPr id="6" name="Slayt Numarası Yer Tutucusu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tr-TR" smtClean="0"/>
              <a:pPr/>
              <a:t>‹#›</a:t>
            </a:fld>
            <a:endParaRPr lang="tr-TR"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a:bodyPr>
          <a:lstStyle/>
          <a:p>
            <a:pPr algn="ctr" rtl="0"/>
            <a:r>
              <a:rPr lang="tr-TR" sz="4800" dirty="0">
                <a:latin typeface="Times New Roman" panose="02020603050405020304" pitchFamily="18" charset="0"/>
                <a:cs typeface="Times New Roman" panose="02020603050405020304" pitchFamily="18" charset="0"/>
              </a:rPr>
              <a:t>SÖZCÜK TÜRLERİ</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54367-3BEB-E766-9CB0-9D94A40A8AF8}"/>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F3D1EAF6-274D-F3D5-3817-5E8661A5D73B}"/>
              </a:ext>
            </a:extLst>
          </p:cNvPr>
          <p:cNvSpPr>
            <a:spLocks noGrp="1"/>
          </p:cNvSpPr>
          <p:nvPr>
            <p:ph idx="1"/>
          </p:nvPr>
        </p:nvSpPr>
        <p:spPr/>
        <p:txBody>
          <a:bodyPr rtlCol="0"/>
          <a:lstStyle/>
          <a:p>
            <a:pPr marL="0" indent="0" algn="just">
              <a:buNone/>
            </a:pPr>
            <a:endParaRPr lang="tr-TR" sz="2400" b="1" i="1" u="none" strike="noStrike" baseline="0" dirty="0">
              <a:latin typeface="Times New Roman" panose="02020603050405020304" pitchFamily="18" charset="0"/>
              <a:cs typeface="Times New Roman" panose="02020603050405020304" pitchFamily="18" charset="0"/>
            </a:endParaRPr>
          </a:p>
          <a:p>
            <a:pPr marL="0" indent="0" algn="just">
              <a:buNone/>
            </a:pPr>
            <a:r>
              <a:rPr lang="tr-TR" sz="2400" b="1" i="1" u="none" strike="noStrike" baseline="0" dirty="0">
                <a:latin typeface="Times New Roman" panose="02020603050405020304" pitchFamily="18" charset="0"/>
                <a:cs typeface="Times New Roman" panose="02020603050405020304" pitchFamily="18" charset="0"/>
              </a:rPr>
              <a:t>Yerlileştirme </a:t>
            </a:r>
            <a:r>
              <a:rPr lang="tr-TR" sz="2400" b="0" i="0" u="none" strike="noStrike" baseline="0" dirty="0">
                <a:latin typeface="Times New Roman" panose="02020603050405020304" pitchFamily="18" charset="0"/>
                <a:cs typeface="Times New Roman" panose="02020603050405020304" pitchFamily="18" charset="0"/>
              </a:rPr>
              <a:t>(Halk </a:t>
            </a:r>
            <a:r>
              <a:rPr lang="tr-TR" sz="2400" dirty="0">
                <a:latin typeface="Times New Roman" panose="02020603050405020304" pitchFamily="18" charset="0"/>
                <a:cs typeface="Times New Roman" panose="02020603050405020304" pitchFamily="18" charset="0"/>
              </a:rPr>
              <a:t>E</a:t>
            </a:r>
            <a:r>
              <a:rPr lang="tr-TR" sz="2400" b="0" i="0" u="none" strike="noStrike" baseline="0" dirty="0">
                <a:latin typeface="Times New Roman" panose="02020603050405020304" pitchFamily="18" charset="0"/>
                <a:cs typeface="Times New Roman" panose="02020603050405020304" pitchFamily="18" charset="0"/>
              </a:rPr>
              <a:t>timolojisi)</a:t>
            </a:r>
            <a:r>
              <a:rPr lang="tr-TR" sz="2400" b="1" i="1" u="none" strike="noStrike" baseline="0" dirty="0">
                <a:latin typeface="Times New Roman" panose="02020603050405020304" pitchFamily="18" charset="0"/>
                <a:cs typeface="Times New Roman" panose="02020603050405020304" pitchFamily="18" charset="0"/>
              </a:rPr>
              <a:t>: </a:t>
            </a:r>
            <a:r>
              <a:rPr lang="tr-TR" sz="2400" b="0" i="0" u="none" strike="noStrike" baseline="0" dirty="0">
                <a:latin typeface="Times New Roman" panose="02020603050405020304" pitchFamily="18" charset="0"/>
                <a:cs typeface="Times New Roman" panose="02020603050405020304" pitchFamily="18" charset="0"/>
              </a:rPr>
              <a:t>Halkın, anlamını bilmediği ya da unuttuğu bir sözcüğü ses ve anlam bakımından kendi dilinin sözcüklerinden birine benzetmesidir. </a:t>
            </a:r>
            <a:r>
              <a:rPr lang="tr-TR" sz="2400" b="0" i="1" u="none" strike="noStrike" baseline="0" dirty="0">
                <a:latin typeface="Times New Roman" panose="02020603050405020304" pitchFamily="18" charset="0"/>
                <a:cs typeface="Times New Roman" panose="02020603050405020304" pitchFamily="18" charset="0"/>
              </a:rPr>
              <a:t>Çorum </a:t>
            </a:r>
            <a:r>
              <a:rPr lang="tr-TR" sz="2400" b="0" i="0" u="none" strike="noStrike" baseline="0" dirty="0">
                <a:latin typeface="Times New Roman" panose="02020603050405020304" pitchFamily="18" charset="0"/>
                <a:cs typeface="Times New Roman" panose="02020603050405020304" pitchFamily="18" charset="0"/>
              </a:rPr>
              <a:t>sözcüğünün, çoğu </a:t>
            </a:r>
            <a:r>
              <a:rPr lang="tr-TR" sz="2400" b="0" i="1" u="none" strike="noStrike" baseline="0" dirty="0">
                <a:latin typeface="Times New Roman" panose="02020603050405020304" pitchFamily="18" charset="0"/>
                <a:cs typeface="Times New Roman" panose="02020603050405020304" pitchFamily="18" charset="0"/>
              </a:rPr>
              <a:t>Rum</a:t>
            </a:r>
            <a:r>
              <a:rPr lang="tr-TR" sz="2400" b="0" i="0" u="none" strike="noStrike" baseline="0" dirty="0">
                <a:latin typeface="Times New Roman" panose="02020603050405020304" pitchFamily="18" charset="0"/>
                <a:cs typeface="Times New Roman" panose="02020603050405020304" pitchFamily="18" charset="0"/>
              </a:rPr>
              <a:t>’dan, </a:t>
            </a:r>
            <a:r>
              <a:rPr lang="tr-TR" sz="2400" i="1" dirty="0">
                <a:latin typeface="Times New Roman" panose="02020603050405020304" pitchFamily="18" charset="0"/>
                <a:cs typeface="Times New Roman" panose="02020603050405020304" pitchFamily="18" charset="0"/>
              </a:rPr>
              <a:t>İ</a:t>
            </a:r>
            <a:r>
              <a:rPr lang="tr-TR" sz="2400" b="0" i="1" u="none" strike="noStrike" baseline="0" dirty="0">
                <a:latin typeface="Times New Roman" panose="02020603050405020304" pitchFamily="18" charset="0"/>
                <a:cs typeface="Times New Roman" panose="02020603050405020304" pitchFamily="18" charset="0"/>
              </a:rPr>
              <a:t>stanbul</a:t>
            </a:r>
            <a:r>
              <a:rPr lang="tr-TR" sz="2400" b="0" i="0" u="none" strike="noStrike" baseline="0" dirty="0">
                <a:latin typeface="Times New Roman" panose="02020603050405020304" pitchFamily="18" charset="0"/>
                <a:cs typeface="Times New Roman" panose="02020603050405020304" pitchFamily="18" charset="0"/>
              </a:rPr>
              <a:t>’un </a:t>
            </a:r>
            <a:r>
              <a:rPr lang="tr-TR" sz="2400" i="1" dirty="0">
                <a:latin typeface="Times New Roman" panose="02020603050405020304" pitchFamily="18" charset="0"/>
                <a:cs typeface="Times New Roman" panose="02020603050405020304" pitchFamily="18" charset="0"/>
              </a:rPr>
              <a:t>İ</a:t>
            </a:r>
            <a:r>
              <a:rPr lang="tr-TR" sz="2400" b="0" i="1" u="none" strike="noStrike" baseline="0" dirty="0">
                <a:latin typeface="Times New Roman" panose="02020603050405020304" pitchFamily="18" charset="0"/>
                <a:cs typeface="Times New Roman" panose="02020603050405020304" pitchFamily="18" charset="0"/>
              </a:rPr>
              <a:t>slam </a:t>
            </a:r>
            <a:r>
              <a:rPr lang="tr-TR" sz="2400" b="0" i="0" u="none" strike="noStrike" baseline="0" dirty="0">
                <a:latin typeface="Times New Roman" panose="02020603050405020304" pitchFamily="18" charset="0"/>
                <a:cs typeface="Times New Roman" panose="02020603050405020304" pitchFamily="18" charset="0"/>
              </a:rPr>
              <a:t>ve </a:t>
            </a:r>
            <a:r>
              <a:rPr lang="tr-TR" sz="2400" b="0" i="1" u="none" strike="noStrike" baseline="0" dirty="0">
                <a:latin typeface="Times New Roman" panose="02020603050405020304" pitchFamily="18" charset="0"/>
                <a:cs typeface="Times New Roman" panose="02020603050405020304" pitchFamily="18" charset="0"/>
              </a:rPr>
              <a:t>bol </a:t>
            </a:r>
            <a:r>
              <a:rPr lang="tr-TR" sz="2400" b="0" i="0" u="none" strike="noStrike" baseline="0" dirty="0">
                <a:latin typeface="Times New Roman" panose="02020603050405020304" pitchFamily="18" charset="0"/>
                <a:cs typeface="Times New Roman" panose="02020603050405020304" pitchFamily="18" charset="0"/>
              </a:rPr>
              <a:t>sözcüklerinden geldiği açıklaması birer yerlileştirme etimolojisi örneğidir.</a:t>
            </a:r>
            <a:endParaRPr lang="tr-TR" dirty="0">
              <a:latin typeface="Times New Roman" panose="02020603050405020304" pitchFamily="18" charset="0"/>
              <a:cs typeface="Times New Roman" panose="02020603050405020304" pitchFamily="18" charset="0"/>
            </a:endParaRPr>
          </a:p>
          <a:p>
            <a:pPr marL="0" indent="0" rtl="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391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04F70-2569-08D1-060C-C2BBA6D90C04}"/>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1B72A4DD-549A-5412-CF7B-F83E210C13D0}"/>
              </a:ext>
            </a:extLst>
          </p:cNvPr>
          <p:cNvSpPr>
            <a:spLocks noGrp="1"/>
          </p:cNvSpPr>
          <p:nvPr>
            <p:ph idx="1"/>
          </p:nvPr>
        </p:nvSpPr>
        <p:spPr/>
        <p:txBody>
          <a:bodyPr rtlCol="0"/>
          <a:lstStyle/>
          <a:p>
            <a:pPr marL="0" indent="0" algn="ctr" rtl="0">
              <a:buNone/>
            </a:pPr>
            <a:endParaRPr lang="tr-TR" dirty="0">
              <a:latin typeface="Times New Roman" panose="02020603050405020304" pitchFamily="18" charset="0"/>
              <a:cs typeface="Times New Roman" panose="02020603050405020304" pitchFamily="18" charset="0"/>
            </a:endParaRPr>
          </a:p>
          <a:p>
            <a:pPr marL="0" indent="0" algn="ctr" rtl="0">
              <a:buNone/>
            </a:pPr>
            <a:r>
              <a:rPr lang="tr-TR" dirty="0">
                <a:latin typeface="Times New Roman" panose="02020603050405020304" pitchFamily="18" charset="0"/>
                <a:cs typeface="Times New Roman" panose="02020603050405020304" pitchFamily="18" charset="0"/>
              </a:rPr>
              <a:t>Konya </a:t>
            </a:r>
          </a:p>
          <a:p>
            <a:pPr marL="0" indent="0" algn="ctr" rtl="0">
              <a:buNone/>
            </a:pPr>
            <a:r>
              <a:rPr lang="tr-TR" dirty="0">
                <a:latin typeface="Times New Roman" panose="02020603050405020304" pitchFamily="18" charset="0"/>
                <a:cs typeface="Times New Roman" panose="02020603050405020304" pitchFamily="18" charset="0"/>
              </a:rPr>
              <a:t>Hasankeyf</a:t>
            </a:r>
          </a:p>
          <a:p>
            <a:pPr marL="0" indent="0" algn="ctr" rtl="0">
              <a:buNone/>
            </a:pPr>
            <a:r>
              <a:rPr lang="tr-TR" dirty="0">
                <a:latin typeface="Times New Roman" panose="02020603050405020304" pitchFamily="18" charset="0"/>
                <a:cs typeface="Times New Roman" panose="02020603050405020304" pitchFamily="18" charset="0"/>
              </a:rPr>
              <a:t>Anadolu</a:t>
            </a:r>
          </a:p>
        </p:txBody>
      </p:sp>
    </p:spTree>
    <p:extLst>
      <p:ext uri="{BB962C8B-B14F-4D97-AF65-F5344CB8AC3E}">
        <p14:creationId xmlns:p14="http://schemas.microsoft.com/office/powerpoint/2010/main" val="412309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C099D-AB9D-0E41-2BB1-700480F85EDC}"/>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418E8240-8458-DF43-9210-6F73FEFA733E}"/>
              </a:ext>
            </a:extLst>
          </p:cNvPr>
          <p:cNvSpPr>
            <a:spLocks noGrp="1"/>
          </p:cNvSpPr>
          <p:nvPr>
            <p:ph idx="1"/>
          </p:nvPr>
        </p:nvSpPr>
        <p:spPr/>
        <p:txBody>
          <a:bodyPr rtlCol="0"/>
          <a:lstStyle/>
          <a:p>
            <a:pPr marL="0" indent="0" rtl="0">
              <a:buNone/>
            </a:pPr>
            <a:r>
              <a:rPr lang="tr-TR" dirty="0">
                <a:latin typeface="Times New Roman" panose="02020603050405020304" pitchFamily="18" charset="0"/>
                <a:cs typeface="Times New Roman" panose="02020603050405020304" pitchFamily="18" charset="0"/>
              </a:rPr>
              <a:t>Halk Etimolojisi örnekler:</a:t>
            </a:r>
          </a:p>
          <a:p>
            <a:pPr marL="0" indent="0" rtl="0">
              <a:buNone/>
            </a:pPr>
            <a:r>
              <a:rPr lang="tr-TR" dirty="0">
                <a:latin typeface="Times New Roman" panose="02020603050405020304" pitchFamily="18" charset="0"/>
                <a:cs typeface="Times New Roman" panose="02020603050405020304" pitchFamily="18" charset="0"/>
              </a:rPr>
              <a:t>Konya &lt; Kon ya ! (derviş)</a:t>
            </a:r>
          </a:p>
          <a:p>
            <a:pPr marL="0" indent="0" rtl="0">
              <a:buNone/>
            </a:pPr>
            <a:r>
              <a:rPr lang="tr-TR" dirty="0">
                <a:latin typeface="Times New Roman" panose="02020603050405020304" pitchFamily="18" charset="0"/>
                <a:cs typeface="Times New Roman" panose="02020603050405020304" pitchFamily="18" charset="0"/>
              </a:rPr>
              <a:t>Hasankeyf &lt; Bir kişi ismine atfedilir.</a:t>
            </a:r>
          </a:p>
          <a:p>
            <a:pPr marL="0" indent="0" rtl="0">
              <a:buNone/>
            </a:pPr>
            <a:r>
              <a:rPr lang="tr-TR" dirty="0">
                <a:latin typeface="Times New Roman" panose="02020603050405020304" pitchFamily="18" charset="0"/>
                <a:cs typeface="Times New Roman" panose="02020603050405020304" pitchFamily="18" charset="0"/>
              </a:rPr>
              <a:t>Anadolu &lt; Anaların dolu olduğu yer.</a:t>
            </a:r>
          </a:p>
        </p:txBody>
      </p:sp>
    </p:spTree>
    <p:extLst>
      <p:ext uri="{BB962C8B-B14F-4D97-AF65-F5344CB8AC3E}">
        <p14:creationId xmlns:p14="http://schemas.microsoft.com/office/powerpoint/2010/main" val="180693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C9143-1997-0D61-7C5A-B48392556FB0}"/>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74070999-4C5D-E0BD-949C-CD83A261026B}"/>
              </a:ext>
            </a:extLst>
          </p:cNvPr>
          <p:cNvSpPr>
            <a:spLocks noGrp="1"/>
          </p:cNvSpPr>
          <p:nvPr>
            <p:ph idx="1"/>
          </p:nvPr>
        </p:nvSpPr>
        <p:spPr/>
        <p:txBody>
          <a:bodyPr rtlCol="0"/>
          <a:lstStyle/>
          <a:p>
            <a:pPr marL="0" indent="0" rtl="0">
              <a:buNone/>
            </a:pPr>
            <a:r>
              <a:rPr lang="tr-TR" dirty="0">
                <a:latin typeface="Times New Roman" panose="02020603050405020304" pitchFamily="18" charset="0"/>
                <a:cs typeface="Times New Roman" panose="02020603050405020304" pitchFamily="18" charset="0"/>
              </a:rPr>
              <a:t>Doğrudan etimoloji kaynaklarına bakıldığında:</a:t>
            </a:r>
          </a:p>
          <a:p>
            <a:pPr marL="0" indent="0" rtl="0">
              <a:buNone/>
            </a:pPr>
            <a:endParaRPr lang="tr-TR" dirty="0">
              <a:latin typeface="Times New Roman" panose="02020603050405020304" pitchFamily="18" charset="0"/>
              <a:cs typeface="Times New Roman" panose="02020603050405020304" pitchFamily="18" charset="0"/>
            </a:endParaRPr>
          </a:p>
          <a:p>
            <a:pPr marL="0" indent="0" rtl="0">
              <a:buNone/>
            </a:pPr>
            <a:r>
              <a:rPr lang="tr-TR" dirty="0">
                <a:latin typeface="Times New Roman" panose="02020603050405020304" pitchFamily="18" charset="0"/>
                <a:cs typeface="Times New Roman" panose="02020603050405020304" pitchFamily="18" charset="0"/>
              </a:rPr>
              <a:t>Konya &lt; Latince </a:t>
            </a:r>
            <a:r>
              <a:rPr lang="tr-TR" dirty="0" err="1">
                <a:latin typeface="Times New Roman" panose="02020603050405020304" pitchFamily="18" charset="0"/>
                <a:cs typeface="Times New Roman" panose="02020603050405020304" pitchFamily="18" charset="0"/>
              </a:rPr>
              <a:t>İkonia</a:t>
            </a:r>
            <a:endParaRPr lang="tr-TR" dirty="0">
              <a:latin typeface="Times New Roman" panose="02020603050405020304" pitchFamily="18" charset="0"/>
              <a:cs typeface="Times New Roman" panose="02020603050405020304" pitchFamily="18" charset="0"/>
            </a:endParaRPr>
          </a:p>
          <a:p>
            <a:pPr marL="0" indent="0" rtl="0">
              <a:buNone/>
            </a:pPr>
            <a:r>
              <a:rPr lang="tr-TR" dirty="0">
                <a:latin typeface="Times New Roman" panose="02020603050405020304" pitchFamily="18" charset="0"/>
                <a:cs typeface="Times New Roman" panose="02020603050405020304" pitchFamily="18" charset="0"/>
              </a:rPr>
              <a:t>Hasankeyf &lt; </a:t>
            </a:r>
            <a:r>
              <a:rPr lang="tr-TR" dirty="0" err="1">
                <a:latin typeface="Times New Roman" panose="02020603050405020304" pitchFamily="18" charset="0"/>
                <a:cs typeface="Times New Roman" panose="02020603050405020304" pitchFamily="18" charset="0"/>
              </a:rPr>
              <a:t>Hısn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keyfa</a:t>
            </a:r>
            <a:r>
              <a:rPr lang="tr-TR" dirty="0">
                <a:latin typeface="Times New Roman" panose="02020603050405020304" pitchFamily="18" charset="0"/>
                <a:cs typeface="Times New Roman" panose="02020603050405020304" pitchFamily="18" charset="0"/>
              </a:rPr>
              <a:t> &lt; Arapça </a:t>
            </a:r>
            <a:r>
              <a:rPr lang="tr-TR" dirty="0" err="1">
                <a:latin typeface="Times New Roman" panose="02020603050405020304" pitchFamily="18" charset="0"/>
                <a:cs typeface="Times New Roman" panose="02020603050405020304" pitchFamily="18" charset="0"/>
              </a:rPr>
              <a:t>Hısn</a:t>
            </a:r>
            <a:r>
              <a:rPr lang="tr-TR" dirty="0">
                <a:latin typeface="Times New Roman" panose="02020603050405020304" pitchFamily="18" charset="0"/>
                <a:cs typeface="Times New Roman" panose="02020603050405020304" pitchFamily="18" charset="0"/>
              </a:rPr>
              <a:t> «kale» demek yani </a:t>
            </a:r>
            <a:r>
              <a:rPr lang="tr-TR" dirty="0" err="1">
                <a:latin typeface="Times New Roman" panose="02020603050405020304" pitchFamily="18" charset="0"/>
                <a:cs typeface="Times New Roman" panose="02020603050405020304" pitchFamily="18" charset="0"/>
              </a:rPr>
              <a:t>Keyfa</a:t>
            </a:r>
            <a:r>
              <a:rPr lang="tr-TR" dirty="0">
                <a:latin typeface="Times New Roman" panose="02020603050405020304" pitchFamily="18" charset="0"/>
                <a:cs typeface="Times New Roman" panose="02020603050405020304" pitchFamily="18" charset="0"/>
              </a:rPr>
              <a:t> kalesi </a:t>
            </a:r>
          </a:p>
          <a:p>
            <a:pPr marL="0" indent="0" rtl="0">
              <a:buNone/>
            </a:pPr>
            <a:r>
              <a:rPr lang="tr-TR" dirty="0">
                <a:latin typeface="Times New Roman" panose="02020603050405020304" pitchFamily="18" charset="0"/>
                <a:cs typeface="Times New Roman" panose="02020603050405020304" pitchFamily="18" charset="0"/>
              </a:rPr>
              <a:t>Anadolu &lt; Eski Yunanca </a:t>
            </a:r>
            <a:r>
              <a:rPr lang="tr-TR" dirty="0" err="1">
                <a:latin typeface="Times New Roman" panose="02020603050405020304" pitchFamily="18" charset="0"/>
                <a:cs typeface="Times New Roman" panose="02020603050405020304" pitchFamily="18" charset="0"/>
              </a:rPr>
              <a:t>Anatoli</a:t>
            </a:r>
            <a:r>
              <a:rPr lang="tr-TR" dirty="0">
                <a:latin typeface="Times New Roman" panose="02020603050405020304" pitchFamily="18" charset="0"/>
                <a:cs typeface="Times New Roman" panose="02020603050405020304" pitchFamily="18" charset="0"/>
              </a:rPr>
              <a:t> «Güneşin doğuşu» </a:t>
            </a:r>
          </a:p>
        </p:txBody>
      </p:sp>
    </p:spTree>
    <p:extLst>
      <p:ext uri="{BB962C8B-B14F-4D97-AF65-F5344CB8AC3E}">
        <p14:creationId xmlns:p14="http://schemas.microsoft.com/office/powerpoint/2010/main" val="424606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EA175-05D9-6EFC-B046-3BE662CAEECF}"/>
            </a:ext>
          </a:extLst>
        </p:cNvPr>
        <p:cNvGrpSpPr/>
        <p:nvPr/>
      </p:nvGrpSpPr>
      <p:grpSpPr>
        <a:xfrm>
          <a:off x="0" y="0"/>
          <a:ext cx="0" cy="0"/>
          <a:chOff x="0" y="0"/>
          <a:chExt cx="0" cy="0"/>
        </a:xfrm>
      </p:grpSpPr>
      <p:sp>
        <p:nvSpPr>
          <p:cNvPr id="13" name="Başlık 1">
            <a:extLst>
              <a:ext uri="{FF2B5EF4-FFF2-40B4-BE49-F238E27FC236}">
                <a16:creationId xmlns:a16="http://schemas.microsoft.com/office/drawing/2014/main" id="{7E6E5B2B-C526-E4B5-8491-04E3B110D5C3}"/>
              </a:ext>
            </a:extLst>
          </p:cNvPr>
          <p:cNvSpPr>
            <a:spLocks noGrp="1"/>
          </p:cNvSpPr>
          <p:nvPr>
            <p:ph type="title"/>
          </p:nvPr>
        </p:nvSpPr>
        <p:spPr/>
        <p:txBody>
          <a:bodyPr rtlCol="0"/>
          <a:lstStyle/>
          <a:p>
            <a:pPr algn="ctr" rtl="0"/>
            <a:r>
              <a:rPr lang="tr-TR" dirty="0">
                <a:latin typeface="Times New Roman" panose="02020603050405020304" pitchFamily="18" charset="0"/>
                <a:cs typeface="Times New Roman" panose="02020603050405020304" pitchFamily="18" charset="0"/>
              </a:rPr>
              <a:t>Tür ve Görev Bakımından Sözcük Türleri</a:t>
            </a:r>
          </a:p>
        </p:txBody>
      </p:sp>
      <p:sp>
        <p:nvSpPr>
          <p:cNvPr id="14" name="İçerik Yer Tutucusu 2">
            <a:extLst>
              <a:ext uri="{FF2B5EF4-FFF2-40B4-BE49-F238E27FC236}">
                <a16:creationId xmlns:a16="http://schemas.microsoft.com/office/drawing/2014/main" id="{95B334F1-A9E5-FA95-2C62-0821177CD878}"/>
              </a:ext>
            </a:extLst>
          </p:cNvPr>
          <p:cNvSpPr>
            <a:spLocks noGrp="1"/>
          </p:cNvSpPr>
          <p:nvPr>
            <p:ph idx="1"/>
          </p:nvPr>
        </p:nvSpPr>
        <p:spPr/>
        <p:txBody>
          <a:bodyPr rtlCol="0">
            <a:normAutofit/>
          </a:bodyPr>
          <a:lstStyle/>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Türkçede sözcükler geleneksel olarak </a:t>
            </a:r>
            <a:r>
              <a:rPr lang="tr-TR" sz="1800" b="0" i="1" u="none" strike="noStrike" baseline="0" dirty="0">
                <a:latin typeface="Times New Roman" panose="02020603050405020304" pitchFamily="18" charset="0"/>
                <a:cs typeface="Times New Roman" panose="02020603050405020304" pitchFamily="18" charset="0"/>
              </a:rPr>
              <a:t>ad, sıfat, zarf, zamir, edat, bağlaç, ünlem </a:t>
            </a:r>
            <a:r>
              <a:rPr lang="tr-TR" sz="1800" b="0" i="0" u="none" strike="noStrike" baseline="0" dirty="0">
                <a:latin typeface="Times New Roman" panose="02020603050405020304" pitchFamily="18" charset="0"/>
                <a:cs typeface="Times New Roman" panose="02020603050405020304" pitchFamily="18" charset="0"/>
              </a:rPr>
              <a:t>ve </a:t>
            </a:r>
            <a:r>
              <a:rPr lang="tr-TR" sz="1800" b="0" i="1" u="none" strike="noStrike" baseline="0" dirty="0">
                <a:latin typeface="Times New Roman" panose="02020603050405020304" pitchFamily="18" charset="0"/>
                <a:cs typeface="Times New Roman" panose="02020603050405020304" pitchFamily="18" charset="0"/>
              </a:rPr>
              <a:t>eylem </a:t>
            </a:r>
            <a:r>
              <a:rPr lang="tr-TR" sz="1800" b="0" i="0" u="none" strike="noStrike" baseline="0" dirty="0">
                <a:latin typeface="Times New Roman" panose="02020603050405020304" pitchFamily="18" charset="0"/>
                <a:cs typeface="Times New Roman" panose="02020603050405020304" pitchFamily="18" charset="0"/>
              </a:rPr>
              <a:t>olmak üzere sekiz türde toplanmaktadır.</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Adlar</a:t>
            </a: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Adlar; canlı, cansız bütün varlık ve kavramları karşılayan sözcüklerdir. Eylemlerle birlikte dilin söz varlığının en önemli türü kabul edilen adlar tek sözcükten ya da birden çok sözcükten meydana gelen bir öbek olabilir. Türkçede, adlarda Arapça, Fransızca, </a:t>
            </a:r>
            <a:r>
              <a:rPr lang="tr-TR" sz="1800" dirty="0">
                <a:latin typeface="Times New Roman" panose="02020603050405020304" pitchFamily="18" charset="0"/>
                <a:cs typeface="Times New Roman" panose="02020603050405020304" pitchFamily="18" charset="0"/>
              </a:rPr>
              <a:t>İ</a:t>
            </a:r>
            <a:r>
              <a:rPr lang="tr-TR" sz="1800" b="0" i="0" u="none" strike="noStrike" baseline="0" dirty="0">
                <a:latin typeface="Times New Roman" panose="02020603050405020304" pitchFamily="18" charset="0"/>
                <a:cs typeface="Times New Roman" panose="02020603050405020304" pitchFamily="18" charset="0"/>
              </a:rPr>
              <a:t>ngilizce vb. pek çok dilin aksine dil bilgisel erillik, dişillik özelliği yoktur. Ancak Arapçadan </a:t>
            </a:r>
            <a:r>
              <a:rPr lang="tr-TR" sz="1800" b="0" i="1" u="none" strike="noStrike" baseline="0" dirty="0">
                <a:latin typeface="Times New Roman" panose="02020603050405020304" pitchFamily="18" charset="0"/>
                <a:cs typeface="Times New Roman" panose="02020603050405020304" pitchFamily="18" charset="0"/>
              </a:rPr>
              <a:t>müdür-müdüre, </a:t>
            </a:r>
            <a:r>
              <a:rPr lang="tr-TR" sz="1800" b="0" i="0" u="none" strike="noStrike" baseline="0" dirty="0">
                <a:latin typeface="Times New Roman" panose="02020603050405020304" pitchFamily="18" charset="0"/>
                <a:cs typeface="Times New Roman" panose="02020603050405020304" pitchFamily="18" charset="0"/>
              </a:rPr>
              <a:t>Fransızcadan </a:t>
            </a:r>
            <a:r>
              <a:rPr lang="tr-TR" sz="1800" i="1" dirty="0">
                <a:latin typeface="Times New Roman" panose="02020603050405020304" pitchFamily="18" charset="0"/>
                <a:cs typeface="Times New Roman" panose="02020603050405020304" pitchFamily="18" charset="0"/>
              </a:rPr>
              <a:t>ş</a:t>
            </a:r>
            <a:r>
              <a:rPr lang="tr-TR" sz="1800" b="0" i="1" u="none" strike="noStrike" baseline="0" dirty="0">
                <a:latin typeface="Times New Roman" panose="02020603050405020304" pitchFamily="18" charset="0"/>
                <a:cs typeface="Times New Roman" panose="02020603050405020304" pitchFamily="18" charset="0"/>
              </a:rPr>
              <a:t>antöz-</a:t>
            </a:r>
            <a:r>
              <a:rPr lang="tr-TR" sz="1800" i="1" dirty="0">
                <a:latin typeface="Times New Roman" panose="02020603050405020304" pitchFamily="18" charset="0"/>
                <a:cs typeface="Times New Roman" panose="02020603050405020304" pitchFamily="18" charset="0"/>
              </a:rPr>
              <a:t>ş</a:t>
            </a:r>
            <a:r>
              <a:rPr lang="tr-TR" sz="1800" b="0" i="1" u="none" strike="noStrike" baseline="0" dirty="0">
                <a:latin typeface="Times New Roman" panose="02020603050405020304" pitchFamily="18" charset="0"/>
                <a:cs typeface="Times New Roman" panose="02020603050405020304" pitchFamily="18" charset="0"/>
              </a:rPr>
              <a:t>antör </a:t>
            </a:r>
            <a:r>
              <a:rPr lang="tr-TR" sz="1800" b="0" i="0" u="none" strike="noStrike" baseline="0" dirty="0">
                <a:latin typeface="Times New Roman" panose="02020603050405020304" pitchFamily="18" charset="0"/>
                <a:cs typeface="Times New Roman" panose="02020603050405020304" pitchFamily="18" charset="0"/>
              </a:rPr>
              <a:t>gibi erillik-dişillik ayrımı bulunan sözcükler kopyalanmıştır.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58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F55FF-CB34-E0FC-39F6-F6B91ACEF35A}"/>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0BFBEEB9-E7B0-113F-B5BF-373C7814A9AC}"/>
              </a:ext>
            </a:extLst>
          </p:cNvPr>
          <p:cNvSpPr>
            <a:spLocks noGrp="1"/>
          </p:cNvSpPr>
          <p:nvPr>
            <p:ph idx="1"/>
          </p:nvPr>
        </p:nvSpPr>
        <p:spPr/>
        <p:txBody>
          <a:bodyPr rtlCol="0"/>
          <a:lstStyle/>
          <a:p>
            <a:pPr marL="0" indent="0" algn="just">
              <a:buNone/>
            </a:pP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-Türkçe adlar, çoğul yapılırken tamlanan ad çoğul eki almaz: 30 insanlar var. (demeyiz) &lt; 30 insan var.</a:t>
            </a:r>
          </a:p>
          <a:p>
            <a:pPr marL="0" indent="0" algn="just">
              <a:buNone/>
            </a:pPr>
            <a:r>
              <a:rPr lang="tr-TR" sz="180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Beşevler, Kırk Haramiler, Yedi Cüceler, Yedi Uyurlar </a:t>
            </a:r>
            <a:r>
              <a:rPr lang="tr-TR" sz="1800" b="0" i="0" u="none" strike="noStrike" baseline="0" dirty="0">
                <a:latin typeface="Times New Roman" panose="02020603050405020304" pitchFamily="18" charset="0"/>
                <a:cs typeface="Times New Roman" panose="02020603050405020304" pitchFamily="18" charset="0"/>
              </a:rPr>
              <a:t>vb. yer adları, efsaneler, masallar gibi istisnalar vardır. </a:t>
            </a:r>
          </a:p>
        </p:txBody>
      </p:sp>
    </p:spTree>
    <p:extLst>
      <p:ext uri="{BB962C8B-B14F-4D97-AF65-F5344CB8AC3E}">
        <p14:creationId xmlns:p14="http://schemas.microsoft.com/office/powerpoint/2010/main" val="31212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78472-608D-19C3-C01B-49486558CABC}"/>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096C2A06-3E56-46C1-FD1C-8A4F707DDF24}"/>
              </a:ext>
            </a:extLst>
          </p:cNvPr>
          <p:cNvSpPr>
            <a:spLocks noGrp="1"/>
          </p:cNvSpPr>
          <p:nvPr>
            <p:ph idx="1"/>
          </p:nvPr>
        </p:nvSpPr>
        <p:spPr/>
        <p:txBody>
          <a:bodyPr rtlCol="0">
            <a:normAutofit/>
          </a:bodyPr>
          <a:lstStyle/>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r>
              <a:rPr lang="tr-TR" sz="2000" dirty="0">
                <a:latin typeface="Times New Roman" panose="02020603050405020304" pitchFamily="18" charset="0"/>
                <a:cs typeface="Times New Roman" panose="02020603050405020304" pitchFamily="18" charset="0"/>
              </a:rPr>
              <a:t>-</a:t>
            </a:r>
            <a:r>
              <a:rPr lang="tr-TR" sz="2000" b="0" i="0" u="none" strike="noStrike" baseline="0" dirty="0">
                <a:latin typeface="Times New Roman" panose="02020603050405020304" pitchFamily="18" charset="0"/>
                <a:cs typeface="Times New Roman" panose="02020603050405020304" pitchFamily="18" charset="0"/>
              </a:rPr>
              <a:t>Arapçadan ve Farsçadan bazı çokluk gösteren sözcükler ve ekler de kopyalanmıştır.</a:t>
            </a:r>
            <a:endParaRPr lang="tr-TR" sz="2000" dirty="0">
              <a:latin typeface="Times New Roman" panose="02020603050405020304" pitchFamily="18" charset="0"/>
              <a:cs typeface="Times New Roman" panose="02020603050405020304" pitchFamily="18" charset="0"/>
            </a:endParaRPr>
          </a:p>
          <a:p>
            <a:pPr marL="0" indent="0" rtl="0">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18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C29D6-D7BD-09B2-E61F-D3FC523E6462}"/>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D123BD34-136B-3D5E-CDF7-BF79611527B2}"/>
              </a:ext>
            </a:extLst>
          </p:cNvPr>
          <p:cNvSpPr>
            <a:spLocks noGrp="1"/>
          </p:cNvSpPr>
          <p:nvPr>
            <p:ph idx="1"/>
          </p:nvPr>
        </p:nvSpPr>
        <p:spPr/>
        <p:txBody>
          <a:bodyPr rtlCol="0">
            <a:normAutofit/>
          </a:bodyPr>
          <a:lstStyle/>
          <a:p>
            <a:pPr marL="0" indent="0" algn="ctr" rtl="0">
              <a:buNone/>
            </a:pPr>
            <a:endParaRPr lang="tr-TR" sz="2000" b="0" i="1" u="none" strike="noStrike" baseline="0" dirty="0">
              <a:latin typeface="Times New Roman" panose="02020603050405020304" pitchFamily="18" charset="0"/>
              <a:cs typeface="Times New Roman" panose="02020603050405020304" pitchFamily="18" charset="0"/>
            </a:endParaRPr>
          </a:p>
          <a:p>
            <a:pPr marL="0" indent="0" algn="ctr" rtl="0">
              <a:buNone/>
            </a:pPr>
            <a:endParaRPr lang="tr-TR" sz="2000" i="1" dirty="0">
              <a:latin typeface="Times New Roman" panose="02020603050405020304" pitchFamily="18" charset="0"/>
              <a:cs typeface="Times New Roman" panose="02020603050405020304" pitchFamily="18" charset="0"/>
            </a:endParaRPr>
          </a:p>
          <a:p>
            <a:pPr marL="0" indent="0" algn="ctr" rtl="0">
              <a:buNone/>
            </a:pPr>
            <a:endParaRPr lang="tr-TR" sz="2000" b="0" i="1" u="none" strike="noStrike" baseline="0" dirty="0">
              <a:latin typeface="Times New Roman" panose="02020603050405020304" pitchFamily="18" charset="0"/>
              <a:cs typeface="Times New Roman" panose="02020603050405020304" pitchFamily="18" charset="0"/>
            </a:endParaRPr>
          </a:p>
          <a:p>
            <a:pPr marL="0" indent="0" algn="ctr" rtl="0">
              <a:buNone/>
            </a:pPr>
            <a:r>
              <a:rPr lang="tr-TR" sz="2000" dirty="0">
                <a:latin typeface="Times New Roman" panose="02020603050405020304" pitchFamily="18" charset="0"/>
                <a:cs typeface="Times New Roman" panose="02020603050405020304" pitchFamily="18" charset="0"/>
              </a:rPr>
              <a:t>Örneğin Arapça </a:t>
            </a:r>
            <a:r>
              <a:rPr lang="tr-TR" sz="2000" b="0" i="1" u="none" strike="noStrike" baseline="0" dirty="0">
                <a:latin typeface="Times New Roman" panose="02020603050405020304" pitchFamily="18" charset="0"/>
                <a:cs typeface="Times New Roman" panose="02020603050405020304" pitchFamily="18" charset="0"/>
              </a:rPr>
              <a:t>eşya, </a:t>
            </a:r>
            <a:r>
              <a:rPr lang="tr-TR" sz="2000" b="0" i="1" u="none" strike="noStrike" baseline="0" dirty="0" err="1">
                <a:latin typeface="Times New Roman" panose="02020603050405020304" pitchFamily="18" charset="0"/>
                <a:cs typeface="Times New Roman" panose="02020603050405020304" pitchFamily="18" charset="0"/>
              </a:rPr>
              <a:t>evlad</a:t>
            </a:r>
            <a:r>
              <a:rPr lang="tr-TR" sz="2000" b="0" i="1" u="none" strike="noStrike" baseline="0" dirty="0">
                <a:latin typeface="Times New Roman" panose="02020603050405020304" pitchFamily="18" charset="0"/>
                <a:cs typeface="Times New Roman" panose="02020603050405020304" pitchFamily="18" charset="0"/>
              </a:rPr>
              <a:t>, talebe, ulema </a:t>
            </a:r>
            <a:r>
              <a:rPr lang="tr-TR" sz="2000" b="0" u="none" strike="noStrike" baseline="0" dirty="0">
                <a:latin typeface="Times New Roman" panose="02020603050405020304" pitchFamily="18" charset="0"/>
                <a:cs typeface="Times New Roman" panose="02020603050405020304" pitchFamily="18" charset="0"/>
              </a:rPr>
              <a:t>sözcükleri tekil mi, çoğul mu?</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18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EE927-3EE1-15B9-04A0-D08C64062F71}"/>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5B0D5E77-3CBA-35E6-FA1C-95361FD5FA47}"/>
              </a:ext>
            </a:extLst>
          </p:cNvPr>
          <p:cNvSpPr>
            <a:spLocks noGrp="1"/>
          </p:cNvSpPr>
          <p:nvPr>
            <p:ph idx="1"/>
          </p:nvPr>
        </p:nvSpPr>
        <p:spPr>
          <a:xfrm>
            <a:off x="1281684" y="2291233"/>
            <a:ext cx="9628632" cy="3986213"/>
          </a:xfrm>
        </p:spPr>
        <p:txBody>
          <a:bodyPr rtlCol="0"/>
          <a:lstStyle/>
          <a:p>
            <a:pPr marL="0" indent="0" algn="ctr" rtl="0">
              <a:buNone/>
            </a:pPr>
            <a:r>
              <a:rPr lang="tr-TR" dirty="0">
                <a:latin typeface="Times New Roman" panose="02020603050405020304" pitchFamily="18" charset="0"/>
                <a:cs typeface="Times New Roman" panose="02020603050405020304" pitchFamily="18" charset="0"/>
              </a:rPr>
              <a:t>eşya &lt; Ar. şey</a:t>
            </a:r>
          </a:p>
          <a:p>
            <a:pPr marL="0" indent="0" algn="ctr" rtl="0">
              <a:buNone/>
            </a:pPr>
            <a:r>
              <a:rPr lang="tr-TR" dirty="0" err="1">
                <a:latin typeface="Times New Roman" panose="02020603050405020304" pitchFamily="18" charset="0"/>
                <a:cs typeface="Times New Roman" panose="02020603050405020304" pitchFamily="18" charset="0"/>
              </a:rPr>
              <a:t>evlâd</a:t>
            </a:r>
            <a:r>
              <a:rPr lang="tr-TR" dirty="0">
                <a:latin typeface="Times New Roman" panose="02020603050405020304" pitchFamily="18" charset="0"/>
                <a:cs typeface="Times New Roman" panose="02020603050405020304" pitchFamily="18" charset="0"/>
              </a:rPr>
              <a:t> &lt; Ar. </a:t>
            </a:r>
            <a:r>
              <a:rPr lang="tr-TR" dirty="0" err="1">
                <a:latin typeface="Times New Roman" panose="02020603050405020304" pitchFamily="18" charset="0"/>
                <a:cs typeface="Times New Roman" panose="02020603050405020304" pitchFamily="18" charset="0"/>
              </a:rPr>
              <a:t>veled</a:t>
            </a:r>
            <a:r>
              <a:rPr lang="tr-TR" dirty="0">
                <a:latin typeface="Times New Roman" panose="02020603050405020304" pitchFamily="18" charset="0"/>
                <a:cs typeface="Times New Roman" panose="02020603050405020304" pitchFamily="18" charset="0"/>
              </a:rPr>
              <a:t> ‘çocuk’</a:t>
            </a:r>
          </a:p>
          <a:p>
            <a:pPr marL="0" indent="0" algn="ctr" rtl="0">
              <a:buNone/>
            </a:pPr>
            <a:r>
              <a:rPr lang="tr-TR" dirty="0">
                <a:latin typeface="Times New Roman" panose="02020603050405020304" pitchFamily="18" charset="0"/>
                <a:cs typeface="Times New Roman" panose="02020603050405020304" pitchFamily="18" charset="0"/>
              </a:rPr>
              <a:t>talebe &lt; Ar. </a:t>
            </a:r>
            <a:r>
              <a:rPr lang="tr-TR" dirty="0" err="1">
                <a:latin typeface="Times New Roman" panose="02020603050405020304" pitchFamily="18" charset="0"/>
                <a:cs typeface="Times New Roman" panose="02020603050405020304" pitchFamily="18" charset="0"/>
              </a:rPr>
              <a:t>tâlib</a:t>
            </a:r>
            <a:r>
              <a:rPr lang="tr-TR" dirty="0">
                <a:latin typeface="Times New Roman" panose="02020603050405020304" pitchFamily="18" charset="0"/>
                <a:cs typeface="Times New Roman" panose="02020603050405020304" pitchFamily="18" charset="0"/>
              </a:rPr>
              <a:t> «isteyen, öğrenci»</a:t>
            </a:r>
          </a:p>
          <a:p>
            <a:pPr marL="0" indent="0" algn="ctr" rtl="0">
              <a:buNone/>
            </a:pP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ulemâ</a:t>
            </a:r>
            <a:r>
              <a:rPr lang="tr-TR" dirty="0">
                <a:latin typeface="Times New Roman" panose="02020603050405020304" pitchFamily="18" charset="0"/>
                <a:cs typeface="Times New Roman" panose="02020603050405020304" pitchFamily="18" charset="0"/>
              </a:rPr>
              <a:t> &lt; Ar. âlim «‘</a:t>
            </a:r>
            <a:r>
              <a:rPr lang="tr-TR" dirty="0" err="1">
                <a:latin typeface="Times New Roman" panose="02020603050405020304" pitchFamily="18" charset="0"/>
                <a:cs typeface="Times New Roman" panose="02020603050405020304" pitchFamily="18" charset="0"/>
              </a:rPr>
              <a:t>ilm</a:t>
            </a:r>
            <a:r>
              <a:rPr lang="tr-TR" dirty="0">
                <a:latin typeface="Times New Roman" panose="02020603050405020304" pitchFamily="18" charset="0"/>
                <a:cs typeface="Times New Roman" panose="02020603050405020304" pitchFamily="18" charset="0"/>
              </a:rPr>
              <a:t> ‘bilmek’&gt;âlim»</a:t>
            </a:r>
          </a:p>
        </p:txBody>
      </p:sp>
    </p:spTree>
    <p:extLst>
      <p:ext uri="{BB962C8B-B14F-4D97-AF65-F5344CB8AC3E}">
        <p14:creationId xmlns:p14="http://schemas.microsoft.com/office/powerpoint/2010/main" val="177746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D7B10-C7A7-A0BB-9E40-022BDC0B8ED4}"/>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68409BAF-47D1-E3A0-6388-D797893975A0}"/>
              </a:ext>
            </a:extLst>
          </p:cNvPr>
          <p:cNvSpPr>
            <a:spLocks noGrp="1"/>
          </p:cNvSpPr>
          <p:nvPr>
            <p:ph idx="1"/>
          </p:nvPr>
        </p:nvSpPr>
        <p:spPr/>
        <p:txBody>
          <a:bodyPr rtlCol="0"/>
          <a:lstStyle/>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r>
              <a:rPr lang="tr-TR" sz="1800" dirty="0">
                <a:latin typeface="Times New Roman" panose="02020603050405020304" pitchFamily="18" charset="0"/>
                <a:cs typeface="Times New Roman" panose="02020603050405020304" pitchFamily="18" charset="0"/>
              </a:rPr>
              <a:t>-</a:t>
            </a:r>
            <a:r>
              <a:rPr lang="tr-TR" sz="1800" i="1" dirty="0">
                <a:latin typeface="Times New Roman" panose="02020603050405020304" pitchFamily="18" charset="0"/>
                <a:cs typeface="Times New Roman" panose="02020603050405020304" pitchFamily="18" charset="0"/>
              </a:rPr>
              <a:t>E</a:t>
            </a:r>
            <a:r>
              <a:rPr lang="tr-TR" sz="1800" b="0" i="1" u="none" strike="noStrike" baseline="0" dirty="0">
                <a:latin typeface="Times New Roman" panose="02020603050405020304" pitchFamily="18" charset="0"/>
                <a:cs typeface="Times New Roman" panose="02020603050405020304" pitchFamily="18" charset="0"/>
              </a:rPr>
              <a:t>beveyn, tarafeyn </a:t>
            </a:r>
            <a:r>
              <a:rPr lang="tr-TR" sz="1800" b="0" u="none" strike="noStrike" baseline="0" dirty="0">
                <a:latin typeface="Times New Roman" panose="02020603050405020304" pitchFamily="18" charset="0"/>
                <a:cs typeface="Times New Roman" panose="02020603050405020304" pitchFamily="18" charset="0"/>
              </a:rPr>
              <a:t>gibi b</a:t>
            </a:r>
            <a:r>
              <a:rPr lang="tr-TR" sz="1800" dirty="0">
                <a:latin typeface="Times New Roman" panose="02020603050405020304" pitchFamily="18" charset="0"/>
                <a:cs typeface="Times New Roman" panose="02020603050405020304" pitchFamily="18" charset="0"/>
              </a:rPr>
              <a:t>azı alıntı sözcükler </a:t>
            </a:r>
            <a:r>
              <a:rPr lang="tr-TR" sz="1800" b="0" i="0" u="none" strike="noStrike" baseline="0" dirty="0">
                <a:latin typeface="Times New Roman" panose="02020603050405020304" pitchFamily="18" charset="0"/>
                <a:cs typeface="Times New Roman" panose="02020603050405020304" pitchFamily="18" charset="0"/>
              </a:rPr>
              <a:t>ikilik bildirir.</a:t>
            </a:r>
          </a:p>
          <a:p>
            <a:pPr marL="0" indent="0" algn="just">
              <a:buNone/>
            </a:pPr>
            <a:r>
              <a:rPr lang="tr-TR" sz="1800" dirty="0">
                <a:latin typeface="Times New Roman" panose="02020603050405020304" pitchFamily="18" charset="0"/>
                <a:cs typeface="Times New Roman" panose="02020603050405020304" pitchFamily="18" charset="0"/>
              </a:rPr>
              <a:t>-Y</a:t>
            </a:r>
            <a:r>
              <a:rPr lang="tr-TR" sz="1800" b="0" i="0" u="none" strike="noStrike" baseline="0" dirty="0">
                <a:latin typeface="Times New Roman" panose="02020603050405020304" pitchFamily="18" charset="0"/>
                <a:cs typeface="Times New Roman" panose="02020603050405020304" pitchFamily="18" charset="0"/>
              </a:rPr>
              <a:t>ine Arapça </a:t>
            </a:r>
            <a:r>
              <a:rPr lang="tr-TR" sz="1800" b="0" i="1" u="none" strike="noStrike" baseline="0" dirty="0">
                <a:latin typeface="Times New Roman" panose="02020603050405020304" pitchFamily="18" charset="0"/>
                <a:cs typeface="Times New Roman" panose="02020603050405020304" pitchFamily="18" charset="0"/>
              </a:rPr>
              <a:t>Türkiyat</a:t>
            </a:r>
            <a:r>
              <a:rPr lang="tr-TR" sz="1800" i="1" u="none" strike="noStrike" baseline="0" dirty="0">
                <a:latin typeface="Times New Roman" panose="02020603050405020304" pitchFamily="18" charset="0"/>
                <a:cs typeface="Times New Roman" panose="02020603050405020304" pitchFamily="18" charset="0"/>
              </a:rPr>
              <a:t>,</a:t>
            </a:r>
            <a:r>
              <a:rPr lang="tr-TR" sz="1800" b="1" i="1"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hayvanat </a:t>
            </a:r>
            <a:r>
              <a:rPr lang="tr-TR" sz="1800" b="0" i="0" u="none" strike="noStrike" baseline="0" dirty="0">
                <a:latin typeface="Times New Roman" panose="02020603050405020304" pitchFamily="18" charset="0"/>
                <a:cs typeface="Times New Roman" panose="02020603050405020304" pitchFamily="18" charset="0"/>
              </a:rPr>
              <a:t>gibi </a:t>
            </a:r>
            <a:r>
              <a:rPr lang="tr-TR" sz="1800" b="0" i="1" u="none" strike="noStrike" baseline="0" dirty="0">
                <a:latin typeface="Times New Roman" panose="02020603050405020304" pitchFamily="18" charset="0"/>
                <a:cs typeface="Times New Roman" panose="02020603050405020304" pitchFamily="18" charset="0"/>
              </a:rPr>
              <a:t>-</a:t>
            </a:r>
            <a:r>
              <a:rPr lang="tr-TR" sz="1800" b="0" i="1" u="none" strike="noStrike" baseline="0" dirty="0" err="1">
                <a:latin typeface="Times New Roman" panose="02020603050405020304" pitchFamily="18" charset="0"/>
                <a:cs typeface="Times New Roman" panose="02020603050405020304" pitchFamily="18" charset="0"/>
              </a:rPr>
              <a:t>ât</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çokluk ek bulunan sözcükler de dilimize girmiştir.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51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1"/>
          </p:nvPr>
        </p:nvSpPr>
        <p:spPr/>
        <p:txBody>
          <a:bodyPr rtlCol="0"/>
          <a:lstStyle/>
          <a:p>
            <a:pPr marL="0" indent="0" algn="just">
              <a:lnSpc>
                <a:spcPct val="150000"/>
              </a:lnSpc>
              <a:spcBef>
                <a:spcPts val="0"/>
              </a:spcBef>
              <a:buNone/>
            </a:pPr>
            <a:r>
              <a:rPr lang="tr-TR" sz="1800" b="0" i="0" u="none" strike="noStrike" baseline="0" dirty="0">
                <a:latin typeface="Times New Roman" panose="02020603050405020304" pitchFamily="18" charset="0"/>
                <a:cs typeface="Times New Roman" panose="02020603050405020304" pitchFamily="18" charset="0"/>
              </a:rPr>
              <a:t>Sözcüklerin sınıflandırılması, Eski </a:t>
            </a:r>
            <a:r>
              <a:rPr lang="tr-TR" sz="1800" dirty="0">
                <a:latin typeface="Times New Roman" panose="02020603050405020304" pitchFamily="18" charset="0"/>
                <a:cs typeface="Times New Roman" panose="02020603050405020304" pitchFamily="18" charset="0"/>
              </a:rPr>
              <a:t>H</a:t>
            </a:r>
            <a:r>
              <a:rPr lang="tr-TR" sz="1800" b="0" i="0" u="none" strike="noStrike" baseline="0" dirty="0">
                <a:latin typeface="Times New Roman" panose="02020603050405020304" pitchFamily="18" charset="0"/>
                <a:cs typeface="Times New Roman" panose="02020603050405020304" pitchFamily="18" charset="0"/>
              </a:rPr>
              <a:t>int ve Eski </a:t>
            </a:r>
            <a:r>
              <a:rPr lang="tr-TR" sz="1800" dirty="0">
                <a:latin typeface="Times New Roman" panose="02020603050405020304" pitchFamily="18" charset="0"/>
                <a:cs typeface="Times New Roman" panose="02020603050405020304" pitchFamily="18" charset="0"/>
              </a:rPr>
              <a:t>Y</a:t>
            </a:r>
            <a:r>
              <a:rPr lang="tr-TR" sz="1800" b="0" i="0" u="none" strike="noStrike" baseline="0" dirty="0">
                <a:latin typeface="Times New Roman" panose="02020603050405020304" pitchFamily="18" charset="0"/>
                <a:cs typeface="Times New Roman" panose="02020603050405020304" pitchFamily="18" charset="0"/>
              </a:rPr>
              <a:t>unan dönemlerinden bu yana düşünürlerin, bilim insanlarının uğraş alanlarından biri olmuştur. Eflatun sözcükleri </a:t>
            </a:r>
            <a:r>
              <a:rPr lang="tr-TR" sz="1800" b="0" i="1" u="none" strike="noStrike" baseline="0" dirty="0" err="1">
                <a:latin typeface="Times New Roman" panose="02020603050405020304" pitchFamily="18" charset="0"/>
                <a:cs typeface="Times New Roman" panose="02020603050405020304" pitchFamily="18" charset="0"/>
              </a:rPr>
              <a:t>onoma</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ve </a:t>
            </a:r>
            <a:r>
              <a:rPr lang="tr-TR" sz="1800" i="1" dirty="0" err="1">
                <a:latin typeface="Times New Roman" panose="02020603050405020304" pitchFamily="18" charset="0"/>
                <a:cs typeface="Times New Roman" panose="02020603050405020304" pitchFamily="18" charset="0"/>
              </a:rPr>
              <a:t>r</a:t>
            </a:r>
            <a:r>
              <a:rPr lang="tr-TR" sz="1800" b="0" i="1" u="none" strike="noStrike" baseline="0" dirty="0" err="1">
                <a:latin typeface="Times New Roman" panose="02020603050405020304" pitchFamily="18" charset="0"/>
                <a:cs typeface="Times New Roman" panose="02020603050405020304" pitchFamily="18" charset="0"/>
              </a:rPr>
              <a:t>ema</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yani ad ve eylem olmak üzere ikiye ayırmıştır. Bugün kullandığımız görevsel sözcük sınıflandırma sistemi MÖ ikinci ve birinci yüzyıllarda yaşayan </a:t>
            </a:r>
            <a:r>
              <a:rPr lang="tr-TR" sz="1800" dirty="0">
                <a:latin typeface="Times New Roman" panose="02020603050405020304" pitchFamily="18" charset="0"/>
                <a:cs typeface="Times New Roman" panose="02020603050405020304" pitchFamily="18" charset="0"/>
              </a:rPr>
              <a:t>Y</a:t>
            </a:r>
            <a:r>
              <a:rPr lang="tr-TR" sz="1800" b="0" i="0" u="none" strike="noStrike" baseline="0" dirty="0">
                <a:latin typeface="Times New Roman" panose="02020603050405020304" pitchFamily="18" charset="0"/>
                <a:cs typeface="Times New Roman" panose="02020603050405020304" pitchFamily="18" charset="0"/>
              </a:rPr>
              <a:t>unanlı D. </a:t>
            </a:r>
            <a:r>
              <a:rPr lang="tr-TR" sz="1800" b="0" i="0" u="none" strike="noStrike" baseline="0" dirty="0" err="1">
                <a:latin typeface="Times New Roman" panose="02020603050405020304" pitchFamily="18" charset="0"/>
                <a:cs typeface="Times New Roman" panose="02020603050405020304" pitchFamily="18" charset="0"/>
              </a:rPr>
              <a:t>Thrax’ın</a:t>
            </a:r>
            <a:r>
              <a:rPr lang="tr-TR" sz="1800" b="0" i="0" u="none" strike="noStrike" baseline="0" dirty="0">
                <a:latin typeface="Times New Roman" panose="02020603050405020304" pitchFamily="18" charset="0"/>
                <a:cs typeface="Times New Roman" panose="02020603050405020304" pitchFamily="18" charset="0"/>
              </a:rPr>
              <a:t> </a:t>
            </a:r>
            <a:r>
              <a:rPr lang="tr-TR" sz="1800" i="1" dirty="0">
                <a:latin typeface="Times New Roman" panose="02020603050405020304" pitchFamily="18" charset="0"/>
                <a:cs typeface="Times New Roman" panose="02020603050405020304" pitchFamily="18" charset="0"/>
              </a:rPr>
              <a:t>Di</a:t>
            </a:r>
            <a:r>
              <a:rPr lang="tr-TR" sz="1800" b="0" i="1" u="none" strike="noStrike" baseline="0" dirty="0">
                <a:latin typeface="Times New Roman" panose="02020603050405020304" pitchFamily="18" charset="0"/>
                <a:cs typeface="Times New Roman" panose="02020603050405020304" pitchFamily="18" charset="0"/>
              </a:rPr>
              <a:t>l Bilgisi </a:t>
            </a:r>
            <a:r>
              <a:rPr lang="tr-TR" sz="1800" i="1" dirty="0">
                <a:latin typeface="Times New Roman" panose="02020603050405020304" pitchFamily="18" charset="0"/>
                <a:cs typeface="Times New Roman" panose="02020603050405020304" pitchFamily="18" charset="0"/>
              </a:rPr>
              <a:t>S</a:t>
            </a:r>
            <a:r>
              <a:rPr lang="tr-TR" sz="1800" b="0" i="1" u="none" strike="noStrike" baseline="0" dirty="0">
                <a:latin typeface="Times New Roman" panose="02020603050405020304" pitchFamily="18" charset="0"/>
                <a:cs typeface="Times New Roman" panose="02020603050405020304" pitchFamily="18" charset="0"/>
              </a:rPr>
              <a:t>anatı </a:t>
            </a:r>
            <a:r>
              <a:rPr lang="tr-TR" sz="1800" b="0" i="0" u="none" strike="noStrike" baseline="0" dirty="0">
                <a:latin typeface="Times New Roman" panose="02020603050405020304" pitchFamily="18" charset="0"/>
                <a:cs typeface="Times New Roman" panose="02020603050405020304" pitchFamily="18" charset="0"/>
              </a:rPr>
              <a:t>adlı çalışmasına dayalıdır. </a:t>
            </a:r>
            <a:r>
              <a:rPr lang="tr-TR" sz="1800" b="0" i="0" u="none" strike="noStrike" baseline="0" dirty="0" err="1">
                <a:latin typeface="Times New Roman" panose="02020603050405020304" pitchFamily="18" charset="0"/>
                <a:cs typeface="Times New Roman" panose="02020603050405020304" pitchFamily="18" charset="0"/>
              </a:rPr>
              <a:t>Thrax</a:t>
            </a:r>
            <a:r>
              <a:rPr lang="tr-TR" sz="1800" b="0" i="0" u="none" strike="noStrike" baseline="0" dirty="0">
                <a:latin typeface="Times New Roman" panose="02020603050405020304" pitchFamily="18" charset="0"/>
                <a:cs typeface="Times New Roman" panose="02020603050405020304" pitchFamily="18" charset="0"/>
              </a:rPr>
              <a:t>, bu çalışmada sözcükleri </a:t>
            </a:r>
            <a:r>
              <a:rPr lang="tr-TR" sz="1800" b="0" i="1" u="none" strike="noStrike" baseline="0" dirty="0">
                <a:latin typeface="Times New Roman" panose="02020603050405020304" pitchFamily="18" charset="0"/>
                <a:cs typeface="Times New Roman" panose="02020603050405020304" pitchFamily="18" charset="0"/>
              </a:rPr>
              <a:t>ad</a:t>
            </a:r>
            <a:r>
              <a:rPr lang="tr-TR" sz="1800" b="1"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zamir, eylem, zarf, bağlaç </a:t>
            </a:r>
            <a:r>
              <a:rPr lang="tr-TR" sz="1800" b="0" i="0" u="none" strike="noStrike" baseline="0" dirty="0">
                <a:latin typeface="Times New Roman" panose="02020603050405020304" pitchFamily="18" charset="0"/>
                <a:cs typeface="Times New Roman" panose="02020603050405020304" pitchFamily="18" charset="0"/>
              </a:rPr>
              <a:t>vb. </a:t>
            </a:r>
            <a:r>
              <a:rPr lang="tr-TR" sz="1800" dirty="0">
                <a:latin typeface="Times New Roman" panose="02020603050405020304" pitchFamily="18" charset="0"/>
                <a:cs typeface="Times New Roman" panose="02020603050405020304" pitchFamily="18" charset="0"/>
              </a:rPr>
              <a:t>s</a:t>
            </a:r>
            <a:r>
              <a:rPr lang="tr-TR" sz="1800" b="0" i="0" u="none" strike="noStrike" baseline="0" dirty="0">
                <a:latin typeface="Times New Roman" panose="02020603050405020304" pitchFamily="18" charset="0"/>
                <a:cs typeface="Times New Roman" panose="02020603050405020304" pitchFamily="18" charset="0"/>
              </a:rPr>
              <a:t>ekize ayırmıştır. Bu sınıflandırma </a:t>
            </a:r>
            <a:r>
              <a:rPr lang="tr-TR" sz="1800" dirty="0">
                <a:latin typeface="Times New Roman" panose="02020603050405020304" pitchFamily="18" charset="0"/>
                <a:cs typeface="Times New Roman" panose="02020603050405020304" pitchFamily="18" charset="0"/>
              </a:rPr>
              <a:t>L</a:t>
            </a:r>
            <a:r>
              <a:rPr lang="tr-TR" sz="1800" b="0" i="0" u="none" strike="noStrike" baseline="0" dirty="0">
                <a:latin typeface="Times New Roman" panose="02020603050405020304" pitchFamily="18" charset="0"/>
                <a:cs typeface="Times New Roman" panose="02020603050405020304" pitchFamily="18" charset="0"/>
              </a:rPr>
              <a:t>atinceye, oradan Batı dillerine, Batı </a:t>
            </a:r>
            <a:r>
              <a:rPr lang="tr-TR" sz="1800" dirty="0">
                <a:latin typeface="Times New Roman" panose="02020603050405020304" pitchFamily="18" charset="0"/>
                <a:cs typeface="Times New Roman" panose="02020603050405020304" pitchFamily="18" charset="0"/>
              </a:rPr>
              <a:t>di</a:t>
            </a:r>
            <a:r>
              <a:rPr lang="tr-TR" sz="1800" b="0" i="0" u="none" strike="noStrike" baseline="0" dirty="0">
                <a:latin typeface="Times New Roman" panose="02020603050405020304" pitchFamily="18" charset="0"/>
                <a:cs typeface="Times New Roman" panose="02020603050405020304" pitchFamily="18" charset="0"/>
              </a:rPr>
              <a:t>llerinden J. </a:t>
            </a:r>
            <a:r>
              <a:rPr lang="tr-TR" sz="1800" b="0" i="0" u="none" strike="noStrike" baseline="0" dirty="0" err="1">
                <a:latin typeface="Times New Roman" panose="02020603050405020304" pitchFamily="18" charset="0"/>
                <a:cs typeface="Times New Roman" panose="02020603050405020304" pitchFamily="18" charset="0"/>
              </a:rPr>
              <a:t>Deny’nin</a:t>
            </a:r>
            <a:r>
              <a:rPr lang="tr-TR" sz="1800" b="0" i="0" u="none" strike="noStrike" baseline="0" dirty="0">
                <a:latin typeface="Times New Roman" panose="02020603050405020304" pitchFamily="18" charset="0"/>
                <a:cs typeface="Times New Roman" panose="02020603050405020304" pitchFamily="18" charset="0"/>
              </a:rPr>
              <a:t> yazdığı </a:t>
            </a:r>
            <a:r>
              <a:rPr lang="tr-TR" sz="1800" i="1" dirty="0">
                <a:latin typeface="Times New Roman" panose="02020603050405020304" pitchFamily="18" charset="0"/>
                <a:cs typeface="Times New Roman" panose="02020603050405020304" pitchFamily="18" charset="0"/>
              </a:rPr>
              <a:t>D</a:t>
            </a:r>
            <a:r>
              <a:rPr lang="tr-TR" sz="1800" b="0" i="1" u="none" strike="noStrike" baseline="0" dirty="0">
                <a:latin typeface="Times New Roman" panose="02020603050405020304" pitchFamily="18" charset="0"/>
                <a:cs typeface="Times New Roman" panose="02020603050405020304" pitchFamily="18" charset="0"/>
              </a:rPr>
              <a:t>il Bilgisi </a:t>
            </a:r>
            <a:r>
              <a:rPr lang="tr-TR" sz="1800" dirty="0">
                <a:latin typeface="Times New Roman" panose="02020603050405020304" pitchFamily="18" charset="0"/>
                <a:cs typeface="Times New Roman" panose="02020603050405020304" pitchFamily="18" charset="0"/>
              </a:rPr>
              <a:t>i</a:t>
            </a:r>
            <a:r>
              <a:rPr lang="tr-TR" sz="1800" b="0" i="0" u="none" strike="noStrike" baseline="0" dirty="0">
                <a:latin typeface="Times New Roman" panose="02020603050405020304" pitchFamily="18" charset="0"/>
                <a:cs typeface="Times New Roman" panose="02020603050405020304" pitchFamily="18" charset="0"/>
              </a:rPr>
              <a:t>le XX. yüzyılın başında </a:t>
            </a:r>
            <a:r>
              <a:rPr lang="tr-TR" sz="1800" dirty="0">
                <a:latin typeface="Times New Roman" panose="02020603050405020304" pitchFamily="18" charset="0"/>
                <a:cs typeface="Times New Roman" panose="02020603050405020304" pitchFamily="18" charset="0"/>
              </a:rPr>
              <a:t>T</a:t>
            </a:r>
            <a:r>
              <a:rPr lang="tr-TR" sz="1800" b="0" i="0" u="none" strike="noStrike" baseline="0" dirty="0">
                <a:latin typeface="Times New Roman" panose="02020603050405020304" pitchFamily="18" charset="0"/>
                <a:cs typeface="Times New Roman" panose="02020603050405020304" pitchFamily="18" charset="0"/>
              </a:rPr>
              <a:t>ürkçenin gramerine </a:t>
            </a:r>
            <a:r>
              <a:rPr lang="tr-TR" sz="1800" dirty="0">
                <a:latin typeface="Times New Roman" panose="02020603050405020304" pitchFamily="18" charset="0"/>
                <a:cs typeface="Times New Roman" panose="02020603050405020304" pitchFamily="18" charset="0"/>
              </a:rPr>
              <a:t>a</a:t>
            </a:r>
            <a:r>
              <a:rPr lang="tr-TR" sz="1800" b="0" i="0" u="none" strike="noStrike" baseline="0" dirty="0">
                <a:latin typeface="Times New Roman" panose="02020603050405020304" pitchFamily="18" charset="0"/>
                <a:cs typeface="Times New Roman" panose="02020603050405020304" pitchFamily="18" charset="0"/>
              </a:rPr>
              <a:t>ktarılmıştır.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5DC2F-9B3F-93DB-BDF1-A79B3229FF19}"/>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C7EEA9CB-67A3-EA33-081B-1D5614578416}"/>
              </a:ext>
            </a:extLst>
          </p:cNvPr>
          <p:cNvSpPr>
            <a:spLocks noGrp="1"/>
          </p:cNvSpPr>
          <p:nvPr>
            <p:ph idx="1"/>
          </p:nvPr>
        </p:nvSpPr>
        <p:spPr/>
        <p:txBody>
          <a:bodyPr rtlCol="0"/>
          <a:lstStyle/>
          <a:p>
            <a:pPr marL="0" indent="0" algn="just">
              <a:lnSpc>
                <a:spcPct val="150000"/>
              </a:lnSpc>
              <a:spcBef>
                <a:spcPts val="600"/>
              </a:spcBef>
              <a:buNone/>
            </a:pPr>
            <a:r>
              <a:rPr lang="tr-TR" sz="1800" b="1" i="0" u="none" strike="noStrike" baseline="0" dirty="0">
                <a:latin typeface="Times New Roman" panose="02020603050405020304" pitchFamily="18" charset="0"/>
                <a:cs typeface="Times New Roman" panose="02020603050405020304" pitchFamily="18" charset="0"/>
              </a:rPr>
              <a:t>Sıfatlar</a:t>
            </a: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Adları çeşitli yönlerden niteleyen veya belirten sözcüklerdir. Dolayısıyla sıfatları </a:t>
            </a:r>
            <a:r>
              <a:rPr lang="tr-TR" sz="1800" b="0" i="1" u="none" strike="noStrike" baseline="0" dirty="0">
                <a:latin typeface="Times New Roman" panose="02020603050405020304" pitchFamily="18" charset="0"/>
                <a:cs typeface="Times New Roman" panose="02020603050405020304" pitchFamily="18" charset="0"/>
              </a:rPr>
              <a:t>niteleme ve belirtme </a:t>
            </a:r>
            <a:r>
              <a:rPr lang="tr-TR" sz="1800" b="0" u="none" strike="noStrike" baseline="0" dirty="0">
                <a:latin typeface="Times New Roman" panose="02020603050405020304" pitchFamily="18" charset="0"/>
                <a:cs typeface="Times New Roman" panose="02020603050405020304" pitchFamily="18" charset="0"/>
              </a:rPr>
              <a:t>olmak üzere </a:t>
            </a:r>
            <a:r>
              <a:rPr lang="tr-TR" sz="1800" b="0" i="0" u="none" strike="noStrike" baseline="0" dirty="0">
                <a:latin typeface="Times New Roman" panose="02020603050405020304" pitchFamily="18" charset="0"/>
                <a:cs typeface="Times New Roman" panose="02020603050405020304" pitchFamily="18" charset="0"/>
              </a:rPr>
              <a:t>ikiye ayırabiliriz.</a:t>
            </a:r>
          </a:p>
          <a:p>
            <a:pPr marL="0" indent="0" algn="just">
              <a:lnSpc>
                <a:spcPct val="150000"/>
              </a:lnSpc>
              <a:spcBef>
                <a:spcPts val="600"/>
              </a:spcBef>
              <a:buNone/>
            </a:pPr>
            <a:r>
              <a:rPr lang="tr-TR" sz="180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büyük, sıcak, tatlı, yeşil </a:t>
            </a:r>
            <a:r>
              <a:rPr lang="tr-TR" sz="1800" b="0" i="0" u="none" strike="noStrike" baseline="0" dirty="0">
                <a:latin typeface="Times New Roman" panose="02020603050405020304" pitchFamily="18" charset="0"/>
                <a:cs typeface="Times New Roman" panose="02020603050405020304" pitchFamily="18" charset="0"/>
              </a:rPr>
              <a:t>vb. varlık ve kavramların niteliklerini gösteren </a:t>
            </a:r>
            <a:r>
              <a:rPr lang="tr-TR" sz="1800" b="0" i="1" u="none" strike="noStrike" baseline="0" dirty="0">
                <a:latin typeface="Times New Roman" panose="02020603050405020304" pitchFamily="18" charset="0"/>
                <a:cs typeface="Times New Roman" panose="02020603050405020304" pitchFamily="18" charset="0"/>
              </a:rPr>
              <a:t>niteleme sıfatları. </a:t>
            </a: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-varlık ve kavramları </a:t>
            </a:r>
            <a:r>
              <a:rPr lang="tr-TR" sz="1800" b="0" i="1" u="none" strike="noStrike" baseline="0" dirty="0">
                <a:latin typeface="Times New Roman" panose="02020603050405020304" pitchFamily="18" charset="0"/>
                <a:cs typeface="Times New Roman" panose="02020603050405020304" pitchFamily="18" charset="0"/>
              </a:rPr>
              <a:t>işaret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bu, su, o</a:t>
            </a:r>
            <a:r>
              <a:rPr lang="tr-TR" sz="1800" b="1"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sayı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bir, birinci, birer, beşte bir </a:t>
            </a:r>
            <a:r>
              <a:rPr lang="tr-TR" sz="1800" b="0" i="0" u="none" strike="noStrike" baseline="0" dirty="0">
                <a:latin typeface="Times New Roman" panose="02020603050405020304" pitchFamily="18" charset="0"/>
                <a:cs typeface="Times New Roman" panose="02020603050405020304" pitchFamily="18" charset="0"/>
              </a:rPr>
              <a:t>vb.), </a:t>
            </a:r>
            <a:r>
              <a:rPr lang="tr-TR" sz="1800" b="0" i="1" u="none" strike="noStrike" baseline="0" dirty="0">
                <a:latin typeface="Times New Roman" panose="02020603050405020304" pitchFamily="18" charset="0"/>
                <a:cs typeface="Times New Roman" panose="02020603050405020304" pitchFamily="18" charset="0"/>
              </a:rPr>
              <a:t>soru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kaç, kaçıncı, kaçar </a:t>
            </a:r>
            <a:r>
              <a:rPr lang="tr-TR" sz="1800" b="0" i="0" u="none" strike="noStrike" baseline="0" dirty="0">
                <a:latin typeface="Times New Roman" panose="02020603050405020304" pitchFamily="18" charset="0"/>
                <a:cs typeface="Times New Roman" panose="02020603050405020304" pitchFamily="18" charset="0"/>
              </a:rPr>
              <a:t>vb.), </a:t>
            </a:r>
            <a:r>
              <a:rPr lang="tr-TR" sz="1800" b="0" i="1" u="none" strike="noStrike" baseline="0" dirty="0">
                <a:latin typeface="Times New Roman" panose="02020603050405020304" pitchFamily="18" charset="0"/>
                <a:cs typeface="Times New Roman" panose="02020603050405020304" pitchFamily="18" charset="0"/>
              </a:rPr>
              <a:t>belirsizlik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birkaç, bütün, hiçbir </a:t>
            </a:r>
            <a:r>
              <a:rPr lang="tr-TR" sz="1800" b="0" i="0" u="none" strike="noStrike" baseline="0" dirty="0">
                <a:latin typeface="Times New Roman" panose="02020603050405020304" pitchFamily="18" charset="0"/>
                <a:cs typeface="Times New Roman" panose="02020603050405020304" pitchFamily="18" charset="0"/>
              </a:rPr>
              <a:t>vb.) bakımından niteleyen </a:t>
            </a:r>
            <a:r>
              <a:rPr lang="tr-TR" sz="1800" b="0" i="1" u="none" strike="noStrike" baseline="0" dirty="0">
                <a:latin typeface="Times New Roman" panose="02020603050405020304" pitchFamily="18" charset="0"/>
                <a:cs typeface="Times New Roman" panose="02020603050405020304" pitchFamily="18" charset="0"/>
              </a:rPr>
              <a:t>belirtme sıfatları </a:t>
            </a:r>
            <a:r>
              <a:rPr lang="tr-TR" sz="1800" b="0" i="0" u="none" strike="noStrike" baseline="0" dirty="0">
                <a:latin typeface="Times New Roman" panose="02020603050405020304" pitchFamily="18" charset="0"/>
                <a:cs typeface="Times New Roman" panose="02020603050405020304" pitchFamily="18" charset="0"/>
              </a:rPr>
              <a:t>olmak üzere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31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3EFAA-9711-CAAC-E465-3A3334EA94AA}"/>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6AC26D41-37E3-A4DB-5B95-508A585C0FB1}"/>
              </a:ext>
            </a:extLst>
          </p:cNvPr>
          <p:cNvSpPr>
            <a:spLocks noGrp="1"/>
          </p:cNvSpPr>
          <p:nvPr>
            <p:ph idx="1"/>
          </p:nvPr>
        </p:nvSpPr>
        <p:spPr/>
        <p:txBody>
          <a:bodyPr rtlCol="0"/>
          <a:lstStyle/>
          <a:p>
            <a:pPr marL="0" indent="0" rtl="0">
              <a:buNone/>
            </a:pPr>
            <a:endParaRPr lang="tr-TR" dirty="0">
              <a:latin typeface="Times New Roman" panose="02020603050405020304" pitchFamily="18" charset="0"/>
              <a:cs typeface="Times New Roman" panose="02020603050405020304" pitchFamily="18" charset="0"/>
            </a:endParaRPr>
          </a:p>
          <a:p>
            <a:pPr marL="0" indent="0" rtl="0">
              <a:buNone/>
            </a:pPr>
            <a:endParaRPr lang="tr-TR" dirty="0">
              <a:latin typeface="Times New Roman" panose="02020603050405020304" pitchFamily="18" charset="0"/>
              <a:cs typeface="Times New Roman" panose="02020603050405020304" pitchFamily="18" charset="0"/>
            </a:endParaRPr>
          </a:p>
          <a:p>
            <a:pPr marL="0" indent="0" algn="just" rtl="0">
              <a:buNone/>
            </a:pPr>
            <a:r>
              <a:rPr lang="tr-TR" b="1" dirty="0">
                <a:latin typeface="Times New Roman" panose="02020603050405020304" pitchFamily="18" charset="0"/>
                <a:cs typeface="Times New Roman" panose="02020603050405020304" pitchFamily="18" charset="0"/>
              </a:rPr>
              <a:t>Not: </a:t>
            </a:r>
            <a:r>
              <a:rPr lang="tr-TR" dirty="0">
                <a:latin typeface="Times New Roman" panose="02020603050405020304" pitchFamily="18" charset="0"/>
                <a:cs typeface="Times New Roman" panose="02020603050405020304" pitchFamily="18" charset="0"/>
              </a:rPr>
              <a:t>Türkçede ad ve sıfat arasında kesin bir ayrım yoktur. Sıfatlar herhangi bir sözcüğü nitelemedikleri zaman ad durum eklerini alabilirler, yani ad olurlar.</a:t>
            </a:r>
          </a:p>
        </p:txBody>
      </p:sp>
    </p:spTree>
    <p:extLst>
      <p:ext uri="{BB962C8B-B14F-4D97-AF65-F5344CB8AC3E}">
        <p14:creationId xmlns:p14="http://schemas.microsoft.com/office/powerpoint/2010/main" val="31833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0803D-8C4F-21DF-7580-E657E13E3DE6}"/>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FC9C04D9-F10E-04B8-597F-F165258C752E}"/>
              </a:ext>
            </a:extLst>
          </p:cNvPr>
          <p:cNvSpPr>
            <a:spLocks noGrp="1"/>
          </p:cNvSpPr>
          <p:nvPr>
            <p:ph idx="1"/>
          </p:nvPr>
        </p:nvSpPr>
        <p:spPr/>
        <p:txBody>
          <a:bodyPr rtlCol="0"/>
          <a:lstStyle/>
          <a:p>
            <a:pPr marL="0" indent="0" rtl="0">
              <a:buNone/>
            </a:pPr>
            <a:endParaRPr lang="tr-TR" dirty="0">
              <a:latin typeface="Times New Roman" panose="02020603050405020304" pitchFamily="18" charset="0"/>
              <a:cs typeface="Times New Roman" panose="02020603050405020304" pitchFamily="18" charset="0"/>
            </a:endParaRPr>
          </a:p>
          <a:p>
            <a:pPr marL="0" indent="0" rtl="0">
              <a:buNone/>
            </a:pPr>
            <a:r>
              <a:rPr lang="tr-TR" dirty="0">
                <a:latin typeface="Times New Roman" panose="02020603050405020304" pitchFamily="18" charset="0"/>
                <a:cs typeface="Times New Roman" panose="02020603050405020304" pitchFamily="18" charset="0"/>
              </a:rPr>
              <a:t>Genç, kırmızıyı seçti.</a:t>
            </a:r>
          </a:p>
          <a:p>
            <a:pPr marL="0" indent="0" rtl="0">
              <a:buNone/>
            </a:pPr>
            <a:r>
              <a:rPr lang="tr-TR" dirty="0">
                <a:latin typeface="Times New Roman" panose="02020603050405020304" pitchFamily="18" charset="0"/>
                <a:cs typeface="Times New Roman" panose="02020603050405020304" pitchFamily="18" charset="0"/>
              </a:rPr>
              <a:t>Kırmızı elbiseli kadın olayın kahramanı olmuştu.</a:t>
            </a:r>
          </a:p>
        </p:txBody>
      </p:sp>
    </p:spTree>
    <p:extLst>
      <p:ext uri="{BB962C8B-B14F-4D97-AF65-F5344CB8AC3E}">
        <p14:creationId xmlns:p14="http://schemas.microsoft.com/office/powerpoint/2010/main" val="131080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98E81-6340-FFB4-BCC6-83FA39C5CD76}"/>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C7FD413D-78B8-035B-F53A-6D7902AC5A98}"/>
              </a:ext>
            </a:extLst>
          </p:cNvPr>
          <p:cNvSpPr>
            <a:spLocks noGrp="1"/>
          </p:cNvSpPr>
          <p:nvPr>
            <p:ph idx="1"/>
          </p:nvPr>
        </p:nvSpPr>
        <p:spPr/>
        <p:txBody>
          <a:bodyPr rtlCol="0"/>
          <a:lstStyle/>
          <a:p>
            <a:pPr marL="0" indent="0" rtl="0">
              <a:buNone/>
            </a:pPr>
            <a:endParaRPr lang="tr-TR" dirty="0">
              <a:latin typeface="Times New Roman" panose="02020603050405020304" pitchFamily="18" charset="0"/>
              <a:cs typeface="Times New Roman" panose="02020603050405020304" pitchFamily="18" charset="0"/>
            </a:endParaRPr>
          </a:p>
          <a:p>
            <a:pPr marL="0" indent="0" rtl="0">
              <a:buNone/>
            </a:pPr>
            <a:r>
              <a:rPr lang="tr-TR" dirty="0">
                <a:latin typeface="Times New Roman" panose="02020603050405020304" pitchFamily="18" charset="0"/>
                <a:cs typeface="Times New Roman" panose="02020603050405020304" pitchFamily="18" charset="0"/>
              </a:rPr>
              <a:t>Genç, kırmızıyı seçti. (isim)</a:t>
            </a:r>
          </a:p>
          <a:p>
            <a:pPr marL="0" indent="0" rtl="0">
              <a:buNone/>
            </a:pPr>
            <a:r>
              <a:rPr lang="tr-TR" dirty="0">
                <a:latin typeface="Times New Roman" panose="02020603050405020304" pitchFamily="18" charset="0"/>
                <a:cs typeface="Times New Roman" panose="02020603050405020304" pitchFamily="18" charset="0"/>
              </a:rPr>
              <a:t>Kırmızı elbiseli kadın olayın kahramanı olmuştu. (sıfat)</a:t>
            </a:r>
          </a:p>
          <a:p>
            <a:pPr marL="0" indent="0" rtl="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40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86A04-91C0-62FC-A1F3-46BE0DF2E50B}"/>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314377C5-43C3-0423-751F-4D3FAF059D03}"/>
              </a:ext>
            </a:extLst>
          </p:cNvPr>
          <p:cNvSpPr>
            <a:spLocks noGrp="1"/>
          </p:cNvSpPr>
          <p:nvPr>
            <p:ph idx="1"/>
          </p:nvPr>
        </p:nvSpPr>
        <p:spPr/>
        <p:txBody>
          <a:bodyPr rtlCol="0"/>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Zarflar</a:t>
            </a: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Zarflar; eylemlerin, sıfatların ya da başka zarfların önüne gelerek onları </a:t>
            </a:r>
            <a:r>
              <a:rPr lang="tr-TR" sz="1800" b="0" i="1" u="none" strike="noStrike" baseline="0" dirty="0">
                <a:latin typeface="Times New Roman" panose="02020603050405020304" pitchFamily="18" charset="0"/>
                <a:cs typeface="Times New Roman" panose="02020603050405020304" pitchFamily="18" charset="0"/>
              </a:rPr>
              <a:t>yer, zaman, durum, ölçü </a:t>
            </a:r>
            <a:r>
              <a:rPr lang="tr-TR" sz="1800" b="0" i="0" u="none" strike="noStrike" baseline="0" dirty="0">
                <a:latin typeface="Times New Roman" panose="02020603050405020304" pitchFamily="18" charset="0"/>
                <a:cs typeface="Times New Roman" panose="02020603050405020304" pitchFamily="18" charset="0"/>
              </a:rPr>
              <a:t>ve </a:t>
            </a:r>
            <a:r>
              <a:rPr lang="tr-TR" sz="1800" b="0" i="1" u="none" strike="noStrike" baseline="0" dirty="0">
                <a:latin typeface="Times New Roman" panose="02020603050405020304" pitchFamily="18" charset="0"/>
                <a:cs typeface="Times New Roman" panose="02020603050405020304" pitchFamily="18" charset="0"/>
              </a:rPr>
              <a:t>soru </a:t>
            </a:r>
            <a:r>
              <a:rPr lang="tr-TR" sz="1800" b="0" i="0" u="none" strike="noStrike" baseline="0" dirty="0">
                <a:latin typeface="Times New Roman" panose="02020603050405020304" pitchFamily="18" charset="0"/>
                <a:cs typeface="Times New Roman" panose="02020603050405020304" pitchFamily="18" charset="0"/>
              </a:rPr>
              <a:t>bakımından niteleyen, açıklayan sözcüklerdir.</a:t>
            </a: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Zarflar; </a:t>
            </a:r>
            <a:r>
              <a:rPr lang="tr-TR" sz="1800" b="0" i="1" u="none" strike="noStrike" baseline="0" dirty="0">
                <a:latin typeface="Times New Roman" panose="02020603050405020304" pitchFamily="18" charset="0"/>
                <a:cs typeface="Times New Roman" panose="02020603050405020304" pitchFamily="18" charset="0"/>
              </a:rPr>
              <a:t>zaman </a:t>
            </a:r>
            <a:r>
              <a:rPr lang="tr-TR" sz="1800" b="0" i="0" u="none" strike="noStrike" baseline="0" dirty="0">
                <a:latin typeface="Times New Roman" panose="02020603050405020304" pitchFamily="18" charset="0"/>
                <a:cs typeface="Times New Roman" panose="02020603050405020304" pitchFamily="18" charset="0"/>
              </a:rPr>
              <a:t>(dün, bugün, </a:t>
            </a:r>
            <a:r>
              <a:rPr lang="tr-TR" sz="1800" dirty="0">
                <a:latin typeface="Times New Roman" panose="02020603050405020304" pitchFamily="18" charset="0"/>
                <a:cs typeface="Times New Roman" panose="02020603050405020304" pitchFamily="18" charset="0"/>
              </a:rPr>
              <a:t>şimdi</a:t>
            </a:r>
            <a:r>
              <a:rPr lang="tr-TR" sz="1800" b="0"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yer ve yön </a:t>
            </a:r>
            <a:r>
              <a:rPr lang="tr-TR" sz="1800" b="0" i="0" u="none" strike="noStrike" baseline="0" dirty="0">
                <a:latin typeface="Times New Roman" panose="02020603050405020304" pitchFamily="18" charset="0"/>
                <a:cs typeface="Times New Roman" panose="02020603050405020304" pitchFamily="18" charset="0"/>
              </a:rPr>
              <a:t>(ileri, geri, içeri, dışarı, yakın, uzak), </a:t>
            </a:r>
            <a:r>
              <a:rPr lang="tr-TR" sz="1800" b="0" i="1" u="none" strike="noStrike" baseline="0" dirty="0">
                <a:latin typeface="Times New Roman" panose="02020603050405020304" pitchFamily="18" charset="0"/>
                <a:cs typeface="Times New Roman" panose="02020603050405020304" pitchFamily="18" charset="0"/>
              </a:rPr>
              <a:t>niteleme ve tarz/ durum </a:t>
            </a:r>
            <a:r>
              <a:rPr lang="tr-TR" sz="1800" b="0" i="0" u="none" strike="noStrike" baseline="0" dirty="0">
                <a:latin typeface="Times New Roman" panose="02020603050405020304" pitchFamily="18" charset="0"/>
                <a:cs typeface="Times New Roman" panose="02020603050405020304" pitchFamily="18" charset="0"/>
              </a:rPr>
              <a:t>(iyi, kötü, böyle, şöyle, akıllıca), azlık-çokluk/ölçü (en, daha, pek, çok), </a:t>
            </a:r>
            <a:r>
              <a:rPr lang="tr-TR" sz="1800" b="0" i="1" u="none" strike="noStrike" baseline="0" dirty="0">
                <a:latin typeface="Times New Roman" panose="02020603050405020304" pitchFamily="18" charset="0"/>
                <a:cs typeface="Times New Roman" panose="02020603050405020304" pitchFamily="18" charset="0"/>
              </a:rPr>
              <a:t>soru </a:t>
            </a:r>
            <a:r>
              <a:rPr lang="tr-TR" sz="1800" b="0" i="0" u="none" strike="noStrike" baseline="0" dirty="0">
                <a:latin typeface="Times New Roman" panose="02020603050405020304" pitchFamily="18" charset="0"/>
                <a:cs typeface="Times New Roman" panose="02020603050405020304" pitchFamily="18" charset="0"/>
              </a:rPr>
              <a:t>(acaba, niçin) bakımlarından sınıflandırılır.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05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471E2-DE29-CF9B-867C-D881E3AA3B24}"/>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457CF738-B92D-B502-3F28-6D1D30C5BD46}"/>
              </a:ext>
            </a:extLst>
          </p:cNvPr>
          <p:cNvSpPr>
            <a:spLocks noGrp="1"/>
          </p:cNvSpPr>
          <p:nvPr>
            <p:ph idx="1"/>
          </p:nvPr>
        </p:nvSpPr>
        <p:spPr/>
        <p:txBody>
          <a:bodyPr rtlCol="0"/>
          <a:lstStyle/>
          <a:p>
            <a:pPr marL="0" indent="0" rtl="0">
              <a:buNone/>
            </a:pPr>
            <a:r>
              <a:rPr lang="tr-TR" sz="1800" b="1" i="0" u="none" strike="noStrike" baseline="0" dirty="0">
                <a:latin typeface="Times New Roman" panose="02020603050405020304" pitchFamily="18" charset="0"/>
                <a:cs typeface="Times New Roman" panose="02020603050405020304" pitchFamily="18" charset="0"/>
              </a:rPr>
              <a:t>Zamirler</a:t>
            </a: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Zamirler, geleneksel dil bilgisinde bir adın veya ad öbeğinin yerini tutabilen ad soylu sözcüklerdir. </a:t>
            </a:r>
          </a:p>
          <a:p>
            <a:pPr marL="0" indent="0" algn="just">
              <a:lnSpc>
                <a:spcPct val="150000"/>
              </a:lnSpc>
              <a:spcBef>
                <a:spcPts val="600"/>
              </a:spcBef>
              <a:buNone/>
            </a:pPr>
            <a:endParaRPr lang="tr-TR" sz="1800" dirty="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Örneğin, ‘Son sınıf öğrencileri diplomalarını almak üzere biz öğretim üyelerini bekliyorlardı.’ cümlesinde ‘</a:t>
            </a:r>
            <a:r>
              <a:rPr lang="tr-TR" sz="1800" b="1" i="0" u="none" strike="noStrike" baseline="0" dirty="0">
                <a:latin typeface="Times New Roman" panose="02020603050405020304" pitchFamily="18" charset="0"/>
                <a:cs typeface="Times New Roman" panose="02020603050405020304" pitchFamily="18" charset="0"/>
              </a:rPr>
              <a:t>son sınıf öğrencileri</a:t>
            </a:r>
            <a:r>
              <a:rPr lang="tr-TR" sz="1800" b="0" i="0" u="none" strike="noStrike" baseline="0" dirty="0">
                <a:latin typeface="Times New Roman" panose="02020603050405020304" pitchFamily="18" charset="0"/>
                <a:cs typeface="Times New Roman" panose="02020603050405020304" pitchFamily="18" charset="0"/>
              </a:rPr>
              <a:t>’ öbeği yerine </a:t>
            </a:r>
            <a:r>
              <a:rPr lang="tr-TR" sz="1800" b="1" i="1" u="none" strike="noStrike" baseline="0" dirty="0">
                <a:latin typeface="Times New Roman" panose="02020603050405020304" pitchFamily="18" charset="0"/>
                <a:cs typeface="Times New Roman" panose="02020603050405020304" pitchFamily="18" charset="0"/>
              </a:rPr>
              <a:t>onlar</a:t>
            </a:r>
            <a:r>
              <a:rPr lang="tr-TR" sz="1800" b="1"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a:t>
            </a:r>
            <a:r>
              <a:rPr lang="tr-TR" sz="1800" b="1" i="0" u="none" strike="noStrike" baseline="0" dirty="0">
                <a:latin typeface="Times New Roman" panose="02020603050405020304" pitchFamily="18" charset="0"/>
                <a:cs typeface="Times New Roman" panose="02020603050405020304" pitchFamily="18" charset="0"/>
              </a:rPr>
              <a:t>biz öğretim üyelerini</a:t>
            </a:r>
            <a:r>
              <a:rPr lang="tr-TR" sz="1800" b="0" i="0" u="none" strike="noStrike" baseline="0" dirty="0">
                <a:latin typeface="Times New Roman" panose="02020603050405020304" pitchFamily="18" charset="0"/>
                <a:cs typeface="Times New Roman" panose="02020603050405020304" pitchFamily="18" charset="0"/>
              </a:rPr>
              <a:t>’ yerine </a:t>
            </a:r>
            <a:r>
              <a:rPr lang="tr-TR" sz="1800" b="1" i="1" u="none" strike="noStrike" baseline="0" dirty="0">
                <a:latin typeface="Times New Roman" panose="02020603050405020304" pitchFamily="18" charset="0"/>
                <a:cs typeface="Times New Roman" panose="02020603050405020304" pitchFamily="18" charset="0"/>
              </a:rPr>
              <a:t>bizi</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zamirleri kullanılabilir.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64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28382-8618-2274-E01A-422E8CA0F01B}"/>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7D64C6BB-6C0C-B2BD-A594-702C8F8FF1D9}"/>
              </a:ext>
            </a:extLst>
          </p:cNvPr>
          <p:cNvSpPr>
            <a:spLocks noGrp="1"/>
          </p:cNvSpPr>
          <p:nvPr>
            <p:ph idx="1"/>
          </p:nvPr>
        </p:nvSpPr>
        <p:spPr/>
        <p:txBody>
          <a:bodyPr rtlCol="0"/>
          <a:lstStyle/>
          <a:p>
            <a:pPr marL="0" indent="0" algn="just">
              <a:lnSpc>
                <a:spcPct val="150000"/>
              </a:lnSpc>
              <a:spcBef>
                <a:spcPts val="600"/>
              </a:spcBef>
              <a:buNone/>
            </a:pP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1800" dirty="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Zamirler; </a:t>
            </a:r>
            <a:r>
              <a:rPr lang="tr-TR" sz="1800" i="1" dirty="0">
                <a:latin typeface="Times New Roman" panose="02020603050405020304" pitchFamily="18" charset="0"/>
                <a:cs typeface="Times New Roman" panose="02020603050405020304" pitchFamily="18" charset="0"/>
              </a:rPr>
              <a:t>ş</a:t>
            </a:r>
            <a:r>
              <a:rPr lang="tr-TR" sz="1800" b="0" i="1" u="none" strike="noStrike" baseline="0" dirty="0">
                <a:latin typeface="Times New Roman" panose="02020603050405020304" pitchFamily="18" charset="0"/>
                <a:cs typeface="Times New Roman" panose="02020603050405020304" pitchFamily="18" charset="0"/>
              </a:rPr>
              <a:t>ahıs zamirleri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ben, sen, o </a:t>
            </a:r>
            <a:r>
              <a:rPr lang="tr-TR" sz="1800" b="0" i="0" u="none" strike="noStrike" baseline="0" dirty="0">
                <a:latin typeface="Times New Roman" panose="02020603050405020304" pitchFamily="18" charset="0"/>
                <a:cs typeface="Times New Roman" panose="02020603050405020304" pitchFamily="18" charset="0"/>
              </a:rPr>
              <a:t>vd.), </a:t>
            </a:r>
            <a:r>
              <a:rPr lang="tr-TR" sz="1800" b="0" i="1" u="none" strike="noStrike" baseline="0" dirty="0">
                <a:latin typeface="Times New Roman" panose="02020603050405020304" pitchFamily="18" charset="0"/>
                <a:cs typeface="Times New Roman" panose="02020603050405020304" pitchFamily="18" charset="0"/>
              </a:rPr>
              <a:t>işaret </a:t>
            </a:r>
            <a:r>
              <a:rPr lang="tr-TR" sz="1800" b="0" i="0" u="none" strike="noStrike" baseline="0" dirty="0">
                <a:latin typeface="Times New Roman" panose="02020603050405020304" pitchFamily="18" charset="0"/>
                <a:cs typeface="Times New Roman" panose="02020603050405020304" pitchFamily="18" charset="0"/>
              </a:rPr>
              <a:t>zamirleri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bu, şu, o</a:t>
            </a:r>
            <a:r>
              <a:rPr lang="tr-TR" sz="1800" b="1"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bunlar, </a:t>
            </a:r>
            <a:r>
              <a:rPr lang="tr-TR" sz="1800" i="1" dirty="0">
                <a:latin typeface="Times New Roman" panose="02020603050405020304" pitchFamily="18" charset="0"/>
                <a:cs typeface="Times New Roman" panose="02020603050405020304" pitchFamily="18" charset="0"/>
              </a:rPr>
              <a:t>ş</a:t>
            </a:r>
            <a:r>
              <a:rPr lang="tr-TR" sz="1800" b="0" i="1" u="none" strike="noStrike" baseline="0" dirty="0">
                <a:latin typeface="Times New Roman" panose="02020603050405020304" pitchFamily="18" charset="0"/>
                <a:cs typeface="Times New Roman" panose="02020603050405020304" pitchFamily="18" charset="0"/>
              </a:rPr>
              <a:t>unlar, onlar</a:t>
            </a:r>
            <a:r>
              <a:rPr lang="tr-TR" sz="1800" b="1"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belirsizlik zamirleri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bazısı, birçoğu, birkaçı, diğeri, herkes, öbürü </a:t>
            </a:r>
            <a:r>
              <a:rPr lang="tr-TR" sz="1800" b="0" i="0" u="none" strike="noStrike" baseline="0" dirty="0">
                <a:latin typeface="Times New Roman" panose="02020603050405020304" pitchFamily="18" charset="0"/>
                <a:cs typeface="Times New Roman" panose="02020603050405020304" pitchFamily="18" charset="0"/>
              </a:rPr>
              <a:t>vb.), </a:t>
            </a:r>
            <a:r>
              <a:rPr lang="tr-TR" sz="1800" b="0" i="1" u="none" strike="noStrike" baseline="0" dirty="0">
                <a:latin typeface="Times New Roman" panose="02020603050405020304" pitchFamily="18" charset="0"/>
                <a:cs typeface="Times New Roman" panose="02020603050405020304" pitchFamily="18" charset="0"/>
              </a:rPr>
              <a:t>soru zamirler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kim, ne</a:t>
            </a:r>
            <a:r>
              <a:rPr lang="tr-TR" sz="1800" b="1"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hangi, kaçı, kaçınız </a:t>
            </a:r>
            <a:r>
              <a:rPr lang="tr-TR" sz="1800" b="0" i="0" u="none" strike="noStrike" baseline="0" dirty="0">
                <a:latin typeface="Times New Roman" panose="02020603050405020304" pitchFamily="18" charset="0"/>
                <a:cs typeface="Times New Roman" panose="02020603050405020304" pitchFamily="18" charset="0"/>
              </a:rPr>
              <a:t>vb.) olmak üzere dörde ayrılır.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311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58AFA-025F-56E0-2084-648A1FE130F5}"/>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DD3C0452-3838-E172-6438-293F575FD3D6}"/>
              </a:ext>
            </a:extLst>
          </p:cNvPr>
          <p:cNvSpPr>
            <a:spLocks noGrp="1"/>
          </p:cNvSpPr>
          <p:nvPr>
            <p:ph idx="1"/>
          </p:nvPr>
        </p:nvSpPr>
        <p:spPr/>
        <p:txBody>
          <a:bodyPr rtlCol="0"/>
          <a:lstStyle/>
          <a:p>
            <a:pPr marL="0" indent="0" algn="just">
              <a:lnSpc>
                <a:spcPct val="150000"/>
              </a:lnSpc>
              <a:spcBef>
                <a:spcPts val="600"/>
              </a:spcBef>
              <a:buNone/>
            </a:pPr>
            <a:endParaRPr lang="tr-TR" sz="1800" b="1" i="0" u="none" strike="noStrike" baseline="0" dirty="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1800" b="1" dirty="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tr-TR" sz="1800" b="1" i="0" u="none" strike="noStrike" baseline="0" dirty="0">
                <a:latin typeface="Times New Roman" panose="02020603050405020304" pitchFamily="18" charset="0"/>
                <a:cs typeface="Times New Roman" panose="02020603050405020304" pitchFamily="18" charset="0"/>
              </a:rPr>
              <a:t>Not: </a:t>
            </a:r>
            <a:r>
              <a:rPr lang="tr-TR" sz="1800" i="0" u="none" strike="noStrike" baseline="0" dirty="0">
                <a:latin typeface="Times New Roman" panose="02020603050405020304" pitchFamily="18" charset="0"/>
                <a:cs typeface="Times New Roman" panose="02020603050405020304" pitchFamily="18" charset="0"/>
              </a:rPr>
              <a:t>Türkçede zamirler </a:t>
            </a:r>
            <a:r>
              <a:rPr lang="tr-TR" sz="1800" dirty="0">
                <a:latin typeface="Times New Roman" panose="02020603050405020304" pitchFamily="18" charset="0"/>
                <a:cs typeface="Times New Roman" panose="02020603050405020304" pitchFamily="18" charset="0"/>
              </a:rPr>
              <a:t>İ</a:t>
            </a:r>
            <a:r>
              <a:rPr lang="tr-TR" sz="1800" i="0" u="none" strike="noStrike" baseline="0" dirty="0">
                <a:latin typeface="Times New Roman" panose="02020603050405020304" pitchFamily="18" charset="0"/>
                <a:cs typeface="Times New Roman" panose="02020603050405020304" pitchFamily="18" charset="0"/>
              </a:rPr>
              <a:t>ngilizcede olduğu gibi (</a:t>
            </a:r>
            <a:r>
              <a:rPr lang="tr-TR" sz="1800" i="1" u="none" strike="noStrike" baseline="0" dirty="0">
                <a:latin typeface="Times New Roman" panose="02020603050405020304" pitchFamily="18" charset="0"/>
                <a:cs typeface="Times New Roman" panose="02020603050405020304" pitchFamily="18" charset="0"/>
              </a:rPr>
              <a:t>I </a:t>
            </a:r>
            <a:r>
              <a:rPr lang="tr-TR" sz="1800" i="0" u="none" strike="noStrike" baseline="0" dirty="0">
                <a:latin typeface="Times New Roman" panose="02020603050405020304" pitchFamily="18" charset="0"/>
                <a:cs typeface="Times New Roman" panose="02020603050405020304" pitchFamily="18" charset="0"/>
              </a:rPr>
              <a:t>‘ben’, </a:t>
            </a:r>
            <a:r>
              <a:rPr lang="tr-TR" sz="1800" i="1" u="none" strike="noStrike" baseline="0" dirty="0">
                <a:latin typeface="Times New Roman" panose="02020603050405020304" pitchFamily="18" charset="0"/>
                <a:cs typeface="Times New Roman" panose="02020603050405020304" pitchFamily="18" charset="0"/>
              </a:rPr>
              <a:t>me </a:t>
            </a:r>
            <a:r>
              <a:rPr lang="tr-TR" sz="1800" i="0" u="none" strike="noStrike" baseline="0" dirty="0">
                <a:latin typeface="Times New Roman" panose="02020603050405020304" pitchFamily="18" charset="0"/>
                <a:cs typeface="Times New Roman" panose="02020603050405020304" pitchFamily="18" charset="0"/>
              </a:rPr>
              <a:t>‘beni’; </a:t>
            </a:r>
            <a:r>
              <a:rPr lang="tr-TR" sz="1800" i="1" u="none" strike="noStrike" baseline="0" dirty="0" err="1">
                <a:latin typeface="Times New Roman" panose="02020603050405020304" pitchFamily="18" charset="0"/>
                <a:cs typeface="Times New Roman" panose="02020603050405020304" pitchFamily="18" charset="0"/>
              </a:rPr>
              <a:t>we</a:t>
            </a:r>
            <a:r>
              <a:rPr lang="tr-TR" sz="1800" i="1" u="none" strike="noStrike" baseline="0" dirty="0">
                <a:latin typeface="Times New Roman" panose="02020603050405020304" pitchFamily="18" charset="0"/>
                <a:cs typeface="Times New Roman" panose="02020603050405020304" pitchFamily="18" charset="0"/>
              </a:rPr>
              <a:t> </a:t>
            </a:r>
            <a:r>
              <a:rPr lang="tr-TR" sz="1800" i="0" u="none" strike="noStrike" baseline="0" dirty="0">
                <a:latin typeface="Times New Roman" panose="02020603050405020304" pitchFamily="18" charset="0"/>
                <a:cs typeface="Times New Roman" panose="02020603050405020304" pitchFamily="18" charset="0"/>
              </a:rPr>
              <a:t>‘biz’, </a:t>
            </a:r>
            <a:r>
              <a:rPr lang="tr-TR" sz="1800" i="1" u="none" strike="noStrike" baseline="0" dirty="0">
                <a:latin typeface="Times New Roman" panose="02020603050405020304" pitchFamily="18" charset="0"/>
                <a:cs typeface="Times New Roman" panose="02020603050405020304" pitchFamily="18" charset="0"/>
              </a:rPr>
              <a:t>us </a:t>
            </a:r>
            <a:r>
              <a:rPr lang="tr-TR" sz="1800" i="0" u="none" strike="noStrike" baseline="0" dirty="0">
                <a:latin typeface="Times New Roman" panose="02020603050405020304" pitchFamily="18" charset="0"/>
                <a:cs typeface="Times New Roman" panose="02020603050405020304" pitchFamily="18" charset="0"/>
              </a:rPr>
              <a:t>‘bizi’) kimi dillerin aksine cümlede nesne olmaları durumunda yerlerin farklı sözcüklere bırakmaz (</a:t>
            </a:r>
            <a:r>
              <a:rPr lang="tr-TR" sz="1800" i="1" u="none" strike="noStrike" baseline="0" dirty="0">
                <a:latin typeface="Times New Roman" panose="02020603050405020304" pitchFamily="18" charset="0"/>
                <a:cs typeface="Times New Roman" panose="02020603050405020304" pitchFamily="18" charset="0"/>
              </a:rPr>
              <a:t>ben-beni, biz-bizi</a:t>
            </a:r>
            <a:r>
              <a:rPr lang="tr-TR" sz="1800" i="0" u="none" strike="noStrike" baseline="0" dirty="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90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46AB5-38CB-A80F-7F0B-13E26CAD0B60}"/>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894B8AD5-C779-F699-7ABD-7B408FB2D579}"/>
              </a:ext>
            </a:extLst>
          </p:cNvPr>
          <p:cNvSpPr>
            <a:spLocks noGrp="1"/>
          </p:cNvSpPr>
          <p:nvPr>
            <p:ph idx="1"/>
          </p:nvPr>
        </p:nvSpPr>
        <p:spPr/>
        <p:txBody>
          <a:bodyPr rtlCol="0"/>
          <a:lstStyle/>
          <a:p>
            <a:pPr marL="0" indent="0" algn="just">
              <a:lnSpc>
                <a:spcPct val="150000"/>
              </a:lnSpc>
              <a:spcBef>
                <a:spcPts val="600"/>
              </a:spcBef>
              <a:buNone/>
            </a:pPr>
            <a:r>
              <a:rPr lang="tr-TR" sz="1800" b="1" i="0" u="none" strike="noStrike" baseline="0" dirty="0">
                <a:latin typeface="Times New Roman" panose="02020603050405020304" pitchFamily="18" charset="0"/>
                <a:cs typeface="Times New Roman" panose="02020603050405020304" pitchFamily="18" charset="0"/>
              </a:rPr>
              <a:t>Edatlar</a:t>
            </a: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Kendilerinden önceki ad soylu sözcüklere </a:t>
            </a:r>
            <a:r>
              <a:rPr lang="tr-TR" sz="1800" b="1" i="1" u="none" strike="noStrike" baseline="0" dirty="0">
                <a:latin typeface="Times New Roman" panose="02020603050405020304" pitchFamily="18" charset="0"/>
                <a:cs typeface="Times New Roman" panose="02020603050405020304" pitchFamily="18" charset="0"/>
              </a:rPr>
              <a:t>yalın</a:t>
            </a:r>
            <a:r>
              <a:rPr lang="tr-TR" sz="1800" b="0" i="1" u="none" strike="noStrike" baseline="0" dirty="0">
                <a:latin typeface="Times New Roman" panose="02020603050405020304" pitchFamily="18" charset="0"/>
                <a:cs typeface="Times New Roman" panose="02020603050405020304" pitchFamily="18" charset="0"/>
              </a:rPr>
              <a:t>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başka, gibi, içre</a:t>
            </a:r>
            <a:r>
              <a:rPr lang="tr-TR" sz="1800" b="1" i="0" u="none" strike="noStrike" baseline="0" dirty="0">
                <a:latin typeface="Times New Roman" panose="02020603050405020304" pitchFamily="18" charset="0"/>
                <a:cs typeface="Times New Roman" panose="02020603050405020304" pitchFamily="18" charset="0"/>
              </a:rPr>
              <a:t>, </a:t>
            </a:r>
            <a:r>
              <a:rPr lang="tr-TR" sz="1800" i="1" u="none" strike="noStrike" baseline="0" dirty="0">
                <a:latin typeface="Times New Roman" panose="02020603050405020304" pitchFamily="18" charset="0"/>
                <a:cs typeface="Times New Roman" panose="02020603050405020304" pitchFamily="18" charset="0"/>
              </a:rPr>
              <a:t>i</a:t>
            </a:r>
            <a:r>
              <a:rPr lang="tr-TR" sz="1800" b="0" i="1" u="none" strike="noStrike" baseline="0" dirty="0">
                <a:latin typeface="Times New Roman" panose="02020603050405020304" pitchFamily="18" charset="0"/>
                <a:cs typeface="Times New Roman" panose="02020603050405020304" pitchFamily="18" charset="0"/>
              </a:rPr>
              <a:t>le, üzere</a:t>
            </a:r>
            <a:r>
              <a:rPr lang="tr-TR" sz="1800" b="1" i="0" u="none" strike="noStrike" baseline="0" dirty="0">
                <a:latin typeface="Times New Roman" panose="02020603050405020304" pitchFamily="18" charset="0"/>
                <a:cs typeface="Times New Roman" panose="02020603050405020304" pitchFamily="18" charset="0"/>
              </a:rPr>
              <a:t>), </a:t>
            </a:r>
            <a:r>
              <a:rPr lang="tr-TR" sz="1800" b="1" i="1" u="none" strike="noStrike" baseline="0" dirty="0">
                <a:latin typeface="Times New Roman" panose="02020603050405020304" pitchFamily="18" charset="0"/>
                <a:cs typeface="Times New Roman" panose="02020603050405020304" pitchFamily="18" charset="0"/>
              </a:rPr>
              <a:t>yaklaşma</a:t>
            </a:r>
            <a:r>
              <a:rPr lang="tr-TR" sz="1800" b="0" i="1" u="none" strike="noStrike" baseline="0" dirty="0">
                <a:latin typeface="Times New Roman" panose="02020603050405020304" pitchFamily="18" charset="0"/>
                <a:cs typeface="Times New Roman" panose="02020603050405020304" pitchFamily="18" charset="0"/>
              </a:rPr>
              <a:t>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doğru, göre, kadar, ilişkin, karşı, rağmen</a:t>
            </a:r>
            <a:r>
              <a:rPr lang="tr-TR" sz="1800" b="1" i="0" u="none" strike="noStrike" baseline="0" dirty="0">
                <a:latin typeface="Times New Roman" panose="02020603050405020304" pitchFamily="18" charset="0"/>
                <a:cs typeface="Times New Roman" panose="02020603050405020304" pitchFamily="18" charset="0"/>
              </a:rPr>
              <a:t>), </a:t>
            </a:r>
            <a:r>
              <a:rPr lang="tr-TR" sz="1800" b="1" i="1" u="none" strike="noStrike" baseline="0" dirty="0">
                <a:latin typeface="Times New Roman" panose="02020603050405020304" pitchFamily="18" charset="0"/>
                <a:cs typeface="Times New Roman" panose="02020603050405020304" pitchFamily="18" charset="0"/>
              </a:rPr>
              <a:t>uzaklaşma</a:t>
            </a:r>
            <a:r>
              <a:rPr lang="tr-TR" sz="1800" b="0" i="1" u="none" strike="noStrike" baseline="0" dirty="0">
                <a:latin typeface="Times New Roman" panose="02020603050405020304" pitchFamily="18" charset="0"/>
                <a:cs typeface="Times New Roman" panose="02020603050405020304" pitchFamily="18" charset="0"/>
              </a:rPr>
              <a:t>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başka, beri, bu yana, dolayı, </a:t>
            </a:r>
            <a:r>
              <a:rPr lang="tr-TR" sz="1800" i="1" dirty="0">
                <a:latin typeface="Times New Roman" panose="02020603050405020304" pitchFamily="18" charset="0"/>
                <a:cs typeface="Times New Roman" panose="02020603050405020304" pitchFamily="18" charset="0"/>
              </a:rPr>
              <a:t>i</a:t>
            </a:r>
            <a:r>
              <a:rPr lang="tr-TR" sz="1800" b="0" i="1" u="none" strike="noStrike" baseline="0" dirty="0">
                <a:latin typeface="Times New Roman" panose="02020603050405020304" pitchFamily="18" charset="0"/>
                <a:cs typeface="Times New Roman" panose="02020603050405020304" pitchFamily="18" charset="0"/>
              </a:rPr>
              <a:t>tibaren, önce, sonra</a:t>
            </a:r>
            <a:r>
              <a:rPr lang="tr-TR" sz="1800" b="1" i="0" u="none" strike="noStrike" baseline="0" dirty="0">
                <a:latin typeface="Times New Roman" panose="02020603050405020304" pitchFamily="18" charset="0"/>
                <a:cs typeface="Times New Roman" panose="02020603050405020304" pitchFamily="18" charset="0"/>
              </a:rPr>
              <a:t>), </a:t>
            </a:r>
            <a:r>
              <a:rPr lang="tr-TR" sz="1800" b="1" i="1" u="none" strike="noStrike" baseline="0" dirty="0">
                <a:latin typeface="Times New Roman" panose="02020603050405020304" pitchFamily="18" charset="0"/>
                <a:cs typeface="Times New Roman" panose="02020603050405020304" pitchFamily="18" charset="0"/>
              </a:rPr>
              <a:t>ilgi</a:t>
            </a:r>
            <a:r>
              <a:rPr lang="tr-TR" sz="1800" b="0" i="1" u="none" strike="noStrike" baseline="0" dirty="0">
                <a:latin typeface="Times New Roman" panose="02020603050405020304" pitchFamily="18" charset="0"/>
                <a:cs typeface="Times New Roman" panose="02020603050405020304" pitchFamily="18" charset="0"/>
              </a:rPr>
              <a:t>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gibi, için, ile, kadar</a:t>
            </a:r>
            <a:r>
              <a:rPr lang="tr-TR" sz="1800" b="1"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vb. ad durum ekleriyle bağlanarak cümle ögesi olabilen veya diğer sözcük ve sözcük öbekleriyle ilişki kuran, anlamdan çok görev yönü ağırlıkta olan çekimsiz sözcüklerdir: </a:t>
            </a:r>
            <a:r>
              <a:rPr lang="tr-TR" sz="1800" b="1" i="1" u="none" strike="noStrike" baseline="0" dirty="0">
                <a:latin typeface="Times New Roman" panose="02020603050405020304" pitchFamily="18" charset="0"/>
                <a:cs typeface="Times New Roman" panose="02020603050405020304" pitchFamily="18" charset="0"/>
              </a:rPr>
              <a:t>kum gibi, cihan içre; akşama doğru</a:t>
            </a:r>
            <a:r>
              <a:rPr lang="tr-TR" sz="1800" b="1" i="0" u="none" strike="noStrike" baseline="0" dirty="0">
                <a:latin typeface="Times New Roman" panose="02020603050405020304" pitchFamily="18" charset="0"/>
                <a:cs typeface="Times New Roman" panose="02020603050405020304" pitchFamily="18" charset="0"/>
              </a:rPr>
              <a:t>, </a:t>
            </a:r>
            <a:r>
              <a:rPr lang="tr-TR" sz="1800" b="1" i="1" u="none" strike="noStrike" baseline="0" dirty="0">
                <a:latin typeface="Times New Roman" panose="02020603050405020304" pitchFamily="18" charset="0"/>
                <a:cs typeface="Times New Roman" panose="02020603050405020304" pitchFamily="18" charset="0"/>
              </a:rPr>
              <a:t>konuya ilişkin; senin gibi, onun kadar</a:t>
            </a:r>
            <a:r>
              <a:rPr lang="tr-TR" sz="1800" b="1" i="0" u="none" strike="noStrike" baseline="0" dirty="0">
                <a:latin typeface="Times New Roman" panose="02020603050405020304" pitchFamily="18" charset="0"/>
                <a:cs typeface="Times New Roman" panose="02020603050405020304" pitchFamily="18" charset="0"/>
              </a:rPr>
              <a:t>; </a:t>
            </a:r>
            <a:r>
              <a:rPr lang="tr-TR" sz="1800" b="1" i="1" u="none" strike="noStrike" baseline="0" dirty="0">
                <a:latin typeface="Times New Roman" panose="02020603050405020304" pitchFamily="18" charset="0"/>
                <a:cs typeface="Times New Roman" panose="02020603050405020304" pitchFamily="18" charset="0"/>
              </a:rPr>
              <a:t>dünden itibaren, sabahtan beri </a:t>
            </a:r>
            <a:r>
              <a:rPr lang="tr-TR" sz="1800" b="0" i="0" u="none" strike="noStrike" baseline="0" dirty="0">
                <a:latin typeface="Times New Roman" panose="02020603050405020304" pitchFamily="18" charset="0"/>
                <a:cs typeface="Times New Roman" panose="02020603050405020304" pitchFamily="18" charset="0"/>
              </a:rPr>
              <a:t>vb.</a:t>
            </a:r>
          </a:p>
          <a:p>
            <a:pPr marL="0" indent="0" algn="just">
              <a:lnSpc>
                <a:spcPct val="150000"/>
              </a:lnSpc>
              <a:spcBef>
                <a:spcPts val="600"/>
              </a:spcBef>
              <a:buNone/>
            </a:pPr>
            <a:r>
              <a:rPr lang="tr-TR" sz="1800" dirty="0">
                <a:latin typeface="Times New Roman" panose="02020603050405020304" pitchFamily="18" charset="0"/>
                <a:cs typeface="Times New Roman" panose="02020603050405020304" pitchFamily="18" charset="0"/>
              </a:rPr>
              <a:t>Not: Edatlar, tek başlarına cümlede öge olamazlar.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71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C01C3-A3B1-7A6C-0B4D-450EF82736EB}"/>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00B460D2-F5B4-19CC-1491-31F2A6359E08}"/>
              </a:ext>
            </a:extLst>
          </p:cNvPr>
          <p:cNvSpPr>
            <a:spLocks noGrp="1"/>
          </p:cNvSpPr>
          <p:nvPr>
            <p:ph idx="1"/>
          </p:nvPr>
        </p:nvSpPr>
        <p:spPr/>
        <p:txBody>
          <a:bodyPr rtlCol="0"/>
          <a:lstStyle/>
          <a:p>
            <a:pPr marL="0" indent="0" algn="just">
              <a:lnSpc>
                <a:spcPct val="150000"/>
              </a:lnSpc>
              <a:spcBef>
                <a:spcPts val="600"/>
              </a:spcBef>
              <a:buNone/>
            </a:pPr>
            <a:r>
              <a:rPr lang="tr-TR" sz="1800" b="1" i="0" u="none" strike="noStrike" baseline="0" dirty="0">
                <a:latin typeface="Times New Roman" panose="02020603050405020304" pitchFamily="18" charset="0"/>
                <a:cs typeface="Times New Roman" panose="02020603050405020304" pitchFamily="18" charset="0"/>
              </a:rPr>
              <a:t>Bağlaçlar</a:t>
            </a: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Bağlaçlar, sözcükleri veya cümle ögelerini birbirine bağlayan çekimsiz sözcüklerdir. </a:t>
            </a: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Bağlaçlar </a:t>
            </a:r>
            <a:r>
              <a:rPr lang="tr-TR" sz="1800" b="0" i="1" u="none" strike="noStrike" baseline="0" dirty="0">
                <a:latin typeface="Times New Roman" panose="02020603050405020304" pitchFamily="18" charset="0"/>
                <a:cs typeface="Times New Roman" panose="02020603050405020304" pitchFamily="18" charset="0"/>
              </a:rPr>
              <a:t>sıralama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ve, ile</a:t>
            </a:r>
            <a:r>
              <a:rPr lang="tr-TR" sz="1800" b="1"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denkleştirme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veya, veyahut, yahut</a:t>
            </a:r>
            <a:r>
              <a:rPr lang="tr-TR" sz="1800" b="1"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karşılaştırma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err="1">
                <a:latin typeface="Times New Roman" panose="02020603050405020304" pitchFamily="18" charset="0"/>
                <a:cs typeface="Times New Roman" panose="02020603050405020304" pitchFamily="18" charset="0"/>
              </a:rPr>
              <a:t>dA</a:t>
            </a:r>
            <a:r>
              <a:rPr lang="tr-TR" sz="1800" b="0" i="1"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err="1">
                <a:latin typeface="Times New Roman" panose="02020603050405020304" pitchFamily="18" charset="0"/>
                <a:cs typeface="Times New Roman" panose="02020603050405020304" pitchFamily="18" charset="0"/>
              </a:rPr>
              <a:t>dA</a:t>
            </a:r>
            <a:r>
              <a:rPr lang="tr-TR" sz="1800" b="0" i="1" u="none" strike="noStrike" baseline="0" dirty="0">
                <a:latin typeface="Times New Roman" panose="02020603050405020304" pitchFamily="18" charset="0"/>
                <a:cs typeface="Times New Roman" panose="02020603050405020304" pitchFamily="18" charset="0"/>
              </a:rPr>
              <a:t>, hem… hem, ya… ya</a:t>
            </a:r>
            <a:r>
              <a:rPr lang="tr-TR" sz="1800" b="1" i="0" u="none" strike="noStrike" baseline="0" dirty="0">
                <a:latin typeface="Times New Roman" panose="02020603050405020304" pitchFamily="18" charset="0"/>
                <a:cs typeface="Times New Roman" panose="02020603050405020304" pitchFamily="18" charset="0"/>
              </a:rPr>
              <a:t>) </a:t>
            </a:r>
            <a:r>
              <a:rPr lang="tr-TR" sz="1800" i="0" u="none" strike="noStrike" baseline="0" dirty="0">
                <a:latin typeface="Times New Roman" panose="02020603050405020304" pitchFamily="18" charset="0"/>
                <a:cs typeface="Times New Roman" panose="02020603050405020304" pitchFamily="18" charset="0"/>
              </a:rPr>
              <a:t>i</a:t>
            </a:r>
            <a:r>
              <a:rPr lang="tr-TR" sz="1800" b="0" i="0" u="none" strike="noStrike" baseline="0" dirty="0">
                <a:latin typeface="Times New Roman" panose="02020603050405020304" pitchFamily="18" charset="0"/>
                <a:cs typeface="Times New Roman" panose="02020603050405020304" pitchFamily="18" charset="0"/>
              </a:rPr>
              <a:t>fade edebilir. </a:t>
            </a: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Cümle başı bağlaçları (ancak, fakat, hatta, lakin, yalnız vd.) aralarında bulunduğu cümleleri birbirine bağlar. Sona gelen edatlar da (bile, da, </a:t>
            </a:r>
            <a:r>
              <a:rPr lang="tr-TR" sz="1800" b="0" i="0" u="none" strike="noStrike" baseline="0" dirty="0" err="1">
                <a:latin typeface="Times New Roman" panose="02020603050405020304" pitchFamily="18" charset="0"/>
                <a:cs typeface="Times New Roman" panose="02020603050405020304" pitchFamily="18" charset="0"/>
              </a:rPr>
              <a:t>dahî</a:t>
            </a:r>
            <a:r>
              <a:rPr lang="tr-TR" sz="1800" b="0" i="0" u="none" strike="noStrike" baseline="0" dirty="0">
                <a:latin typeface="Times New Roman" panose="02020603050405020304" pitchFamily="18" charset="0"/>
                <a:cs typeface="Times New Roman" panose="02020603050405020304" pitchFamily="18" charset="0"/>
              </a:rPr>
              <a:t>, ise, ya) aynı </a:t>
            </a:r>
            <a:r>
              <a:rPr lang="tr-TR" sz="1800" dirty="0">
                <a:latin typeface="Times New Roman" panose="02020603050405020304" pitchFamily="18" charset="0"/>
                <a:cs typeface="Times New Roman" panose="02020603050405020304" pitchFamily="18" charset="0"/>
              </a:rPr>
              <a:t>ş</a:t>
            </a:r>
            <a:r>
              <a:rPr lang="tr-TR" sz="1800" b="0" i="0" u="none" strike="noStrike" baseline="0" dirty="0">
                <a:latin typeface="Times New Roman" panose="02020603050405020304" pitchFamily="18" charset="0"/>
                <a:cs typeface="Times New Roman" panose="02020603050405020304" pitchFamily="18" charset="0"/>
              </a:rPr>
              <a:t>ekilde sözcükler, sözcük öbeklerini ve cümleleri birbirine bağlar.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B2D3C-08A5-4140-7D32-7E541EF84484}"/>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3C7F40F8-CD23-E167-2BDB-C8C470CCDB02}"/>
              </a:ext>
            </a:extLst>
          </p:cNvPr>
          <p:cNvSpPr>
            <a:spLocks noGrp="1"/>
          </p:cNvSpPr>
          <p:nvPr>
            <p:ph idx="1"/>
          </p:nvPr>
        </p:nvSpPr>
        <p:spPr/>
        <p:txBody>
          <a:bodyPr rtlCol="0"/>
          <a:lstStyle/>
          <a:p>
            <a:pPr marL="0" indent="0" algn="just">
              <a:lnSpc>
                <a:spcPct val="150000"/>
              </a:lnSpc>
              <a:spcBef>
                <a:spcPts val="600"/>
              </a:spcBef>
              <a:buNone/>
            </a:pP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endParaRPr lang="tr-TR" sz="1800" dirty="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Sözcükleri; </a:t>
            </a:r>
            <a:r>
              <a:rPr lang="tr-TR" sz="1800" b="0" i="1" u="none" strike="noStrike" baseline="0" dirty="0">
                <a:latin typeface="Times New Roman" panose="02020603050405020304" pitchFamily="18" charset="0"/>
                <a:cs typeface="Times New Roman" panose="02020603050405020304" pitchFamily="18" charset="0"/>
              </a:rPr>
              <a:t>yapı</a:t>
            </a:r>
            <a:r>
              <a:rPr lang="tr-TR" sz="1800" b="1"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anlam</a:t>
            </a:r>
            <a:r>
              <a:rPr lang="tr-TR" sz="1800" b="1"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tür ve görev </a:t>
            </a:r>
            <a:r>
              <a:rPr lang="tr-TR" sz="1800" b="0" i="0" u="none" strike="noStrike" baseline="0" dirty="0">
                <a:latin typeface="Times New Roman" panose="02020603050405020304" pitchFamily="18" charset="0"/>
                <a:cs typeface="Times New Roman" panose="02020603050405020304" pitchFamily="18" charset="0"/>
              </a:rPr>
              <a:t>gibi ölçütlere göre farklı biçimlerde sınıflandırabiliriz. Bu derste, anlam bakımından sözcük türleri; tür ve görev bakımından sözcük türleri incelenecektir.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38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820E2-6BFF-E74F-5BE0-E345A245D0E5}"/>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1A04C737-0627-A29A-5B81-AE794EE5F32D}"/>
              </a:ext>
            </a:extLst>
          </p:cNvPr>
          <p:cNvSpPr>
            <a:spLocks noGrp="1"/>
          </p:cNvSpPr>
          <p:nvPr>
            <p:ph idx="1"/>
          </p:nvPr>
        </p:nvSpPr>
        <p:spPr/>
        <p:txBody>
          <a:bodyPr rtlCol="0"/>
          <a:lstStyle/>
          <a:p>
            <a:pPr marL="0" indent="0" algn="just">
              <a:lnSpc>
                <a:spcPct val="150000"/>
              </a:lnSpc>
              <a:spcBef>
                <a:spcPts val="600"/>
              </a:spcBef>
              <a:buNone/>
            </a:pPr>
            <a:r>
              <a:rPr lang="tr-TR" sz="1800" b="1" i="0" u="none" strike="noStrike" baseline="0" dirty="0">
                <a:latin typeface="Times New Roman" panose="02020603050405020304" pitchFamily="18" charset="0"/>
                <a:cs typeface="Times New Roman" panose="02020603050405020304" pitchFamily="18" charset="0"/>
              </a:rPr>
              <a:t>Ünlemler</a:t>
            </a: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Diğer sözcük ya da sözcük öbekleriyle doğrudan söz dizimsel ilişkisi bulunmayan ve çekime girmeyen ‘aşırı ve ani’ </a:t>
            </a:r>
            <a:r>
              <a:rPr lang="tr-TR" sz="1800" b="0" i="1" u="none" strike="noStrike" baseline="0" dirty="0">
                <a:latin typeface="Times New Roman" panose="02020603050405020304" pitchFamily="18" charset="0"/>
                <a:cs typeface="Times New Roman" panose="02020603050405020304" pitchFamily="18" charset="0"/>
              </a:rPr>
              <a:t>duygu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ah, vah</a:t>
            </a:r>
            <a:r>
              <a:rPr lang="tr-TR" sz="1800" b="1"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seslenme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bre, hey, yahu</a:t>
            </a:r>
            <a:r>
              <a:rPr lang="tr-TR" sz="1800" b="1"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sorma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hani, niçin</a:t>
            </a:r>
            <a:r>
              <a:rPr lang="tr-TR" sz="1800" b="1"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gösterme </a:t>
            </a:r>
            <a:r>
              <a:rPr lang="tr-TR" sz="1800" b="1" i="0" u="none" strike="noStrike" baseline="0" dirty="0">
                <a:latin typeface="Times New Roman" panose="02020603050405020304" pitchFamily="18" charset="0"/>
                <a:cs typeface="Times New Roman" panose="02020603050405020304" pitchFamily="18" charset="0"/>
              </a:rPr>
              <a:t>(</a:t>
            </a:r>
            <a:r>
              <a:rPr lang="tr-TR" sz="1800" i="1" dirty="0">
                <a:latin typeface="Times New Roman" panose="02020603050405020304" pitchFamily="18" charset="0"/>
                <a:cs typeface="Times New Roman" panose="02020603050405020304" pitchFamily="18" charset="0"/>
              </a:rPr>
              <a:t>iş</a:t>
            </a:r>
            <a:r>
              <a:rPr lang="tr-TR" sz="1800" b="0" i="1" u="none" strike="noStrike" baseline="0" dirty="0">
                <a:latin typeface="Times New Roman" panose="02020603050405020304" pitchFamily="18" charset="0"/>
                <a:cs typeface="Times New Roman" panose="02020603050405020304" pitchFamily="18" charset="0"/>
              </a:rPr>
              <a:t>te</a:t>
            </a:r>
            <a:r>
              <a:rPr lang="tr-TR" sz="1800" b="1"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cevap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evet, hayır, yok</a:t>
            </a:r>
            <a:r>
              <a:rPr lang="tr-TR" sz="1800" b="1"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vb. ifade eden veya doğa seslerini taklit eden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çat, fıs, pat</a:t>
            </a:r>
            <a:r>
              <a:rPr lang="tr-TR" sz="1800" b="1"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sözcükleridir.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753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9C27F-C99F-B154-BB10-49A9C987F529}"/>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8C7E4C67-3899-DF11-421C-A5C1CF644434}"/>
              </a:ext>
            </a:extLst>
          </p:cNvPr>
          <p:cNvSpPr>
            <a:spLocks noGrp="1"/>
          </p:cNvSpPr>
          <p:nvPr>
            <p:ph idx="1"/>
          </p:nvPr>
        </p:nvSpPr>
        <p:spPr/>
        <p:txBody>
          <a:bodyPr rtlCol="0"/>
          <a:lstStyle/>
          <a:p>
            <a:pPr marL="0" indent="0" algn="just">
              <a:lnSpc>
                <a:spcPct val="150000"/>
              </a:lnSpc>
              <a:spcBef>
                <a:spcPts val="600"/>
              </a:spcBef>
              <a:buNone/>
            </a:pPr>
            <a:r>
              <a:rPr lang="tr-TR" b="1" dirty="0">
                <a:latin typeface="Times New Roman" panose="02020603050405020304" pitchFamily="18" charset="0"/>
                <a:cs typeface="Times New Roman" panose="02020603050405020304" pitchFamily="18" charset="0"/>
              </a:rPr>
              <a:t>Eylemler</a:t>
            </a: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Eylemler kısaca cümlede yüklem görevinde bulunabilen sözcükler olarak tanımlayabiliriz. Geleneksel tanımıyla eylemler yapma, olma vb. bildiren sözcüklerdir. Daha ayrıntılı bir tanımla, </a:t>
            </a:r>
            <a:r>
              <a:rPr lang="tr-TR" sz="1800" b="0" i="1" u="none" strike="noStrike" baseline="0" dirty="0">
                <a:latin typeface="Times New Roman" panose="02020603050405020304" pitchFamily="18" charset="0"/>
                <a:cs typeface="Times New Roman" panose="02020603050405020304" pitchFamily="18" charset="0"/>
              </a:rPr>
              <a:t>eylemler </a:t>
            </a:r>
            <a:r>
              <a:rPr lang="tr-TR" sz="1800" b="0" i="0" u="none" strike="noStrike" baseline="0" dirty="0">
                <a:latin typeface="Times New Roman" panose="02020603050405020304" pitchFamily="18" charset="0"/>
                <a:cs typeface="Times New Roman" panose="02020603050405020304" pitchFamily="18" charset="0"/>
              </a:rPr>
              <a:t>cümle içinde </a:t>
            </a:r>
            <a:r>
              <a:rPr lang="tr-TR" sz="1800" b="1" i="0" u="none" strike="noStrike" baseline="0" dirty="0">
                <a:latin typeface="Times New Roman" panose="02020603050405020304" pitchFamily="18" charset="0"/>
                <a:cs typeface="Times New Roman" panose="02020603050405020304" pitchFamily="18" charset="0"/>
              </a:rPr>
              <a:t>sayı, görünüm, kişi, kip, çatı </a:t>
            </a:r>
            <a:r>
              <a:rPr lang="tr-TR" sz="1800" b="0" i="0" u="none" strike="noStrike" baseline="0" dirty="0">
                <a:latin typeface="Times New Roman" panose="02020603050405020304" pitchFamily="18" charset="0"/>
                <a:cs typeface="Times New Roman" panose="02020603050405020304" pitchFamily="18" charset="0"/>
              </a:rPr>
              <a:t>kavramlarını taşıyabilen sözcüklerdir.</a:t>
            </a:r>
          </a:p>
          <a:p>
            <a:pPr marL="0" indent="0" algn="just">
              <a:lnSpc>
                <a:spcPct val="150000"/>
              </a:lnSpc>
              <a:spcBef>
                <a:spcPts val="600"/>
              </a:spcBef>
              <a:buNone/>
            </a:pPr>
            <a:r>
              <a:rPr lang="tr-TR" sz="1800" dirty="0">
                <a:latin typeface="Times New Roman" panose="02020603050405020304" pitchFamily="18" charset="0"/>
                <a:cs typeface="Times New Roman" panose="02020603050405020304" pitchFamily="18" charset="0"/>
              </a:rPr>
              <a:t>Eylemler mutlaka çekim eki alırlar.</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25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04725-6389-3635-4300-5F3F482EB56B}"/>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48D85323-55FF-D6C4-33D8-4DA6D51F14A4}"/>
              </a:ext>
            </a:extLst>
          </p:cNvPr>
          <p:cNvSpPr>
            <a:spLocks noGrp="1"/>
          </p:cNvSpPr>
          <p:nvPr>
            <p:ph idx="1"/>
          </p:nvPr>
        </p:nvSpPr>
        <p:spPr/>
        <p:txBody>
          <a:bodyPr rtlCol="0"/>
          <a:lstStyle/>
          <a:p>
            <a:pPr marL="0" indent="0" algn="ctr">
              <a:lnSpc>
                <a:spcPct val="150000"/>
              </a:lnSpc>
              <a:spcBef>
                <a:spcPts val="600"/>
              </a:spcBef>
              <a:buNone/>
            </a:pPr>
            <a:endParaRPr lang="tr-TR" sz="1800" b="0" i="0" u="none" strike="noStrike" baseline="0" dirty="0">
              <a:latin typeface="Times New Roman" panose="02020603050405020304" pitchFamily="18" charset="0"/>
              <a:cs typeface="Times New Roman" panose="02020603050405020304" pitchFamily="18" charset="0"/>
            </a:endParaRPr>
          </a:p>
          <a:p>
            <a:pPr marL="0" indent="0" algn="ctr">
              <a:lnSpc>
                <a:spcPct val="150000"/>
              </a:lnSpc>
              <a:spcBef>
                <a:spcPts val="600"/>
              </a:spcBef>
              <a:buNone/>
            </a:pPr>
            <a:endParaRPr lang="tr-TR" sz="1800" dirty="0">
              <a:latin typeface="Times New Roman" panose="02020603050405020304" pitchFamily="18" charset="0"/>
              <a:cs typeface="Times New Roman" panose="02020603050405020304" pitchFamily="18" charset="0"/>
            </a:endParaRPr>
          </a:p>
          <a:p>
            <a:pPr marL="0" indent="0" algn="ctr">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Peki, eylemlerin ne zaman çekim eki almasına gerek yoktur? </a:t>
            </a:r>
          </a:p>
          <a:p>
            <a:pPr marL="0" indent="0" algn="just">
              <a:lnSpc>
                <a:spcPct val="150000"/>
              </a:lnSpc>
              <a:spcBef>
                <a:spcPts val="600"/>
              </a:spcBef>
              <a:buNone/>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27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06B30-B3CC-F305-9F13-34BBEFA15012}"/>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EF6F5BF3-95C5-F29E-AD59-4EB54A1239EF}"/>
              </a:ext>
            </a:extLst>
          </p:cNvPr>
          <p:cNvSpPr>
            <a:spLocks noGrp="1"/>
          </p:cNvSpPr>
          <p:nvPr>
            <p:ph idx="1"/>
          </p:nvPr>
        </p:nvSpPr>
        <p:spPr/>
        <p:txBody>
          <a:bodyPr rtlCol="0"/>
          <a:lstStyle/>
          <a:p>
            <a:pPr marL="0" indent="0">
              <a:buNone/>
            </a:pPr>
            <a:endParaRPr lang="tr-TR" sz="2400" b="0" i="0" u="none" strike="noStrike" baseline="0" dirty="0">
              <a:latin typeface="Times New Roman" panose="02020603050405020304" pitchFamily="18"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r>
              <a:rPr lang="tr-TR" sz="2400" b="0" i="0" u="none" strike="noStrike" baseline="0" dirty="0">
                <a:latin typeface="Times New Roman" panose="02020603050405020304" pitchFamily="18" charset="0"/>
                <a:cs typeface="Times New Roman" panose="02020603050405020304" pitchFamily="18" charset="0"/>
              </a:rPr>
              <a:t>Sadece </a:t>
            </a:r>
            <a:r>
              <a:rPr lang="tr-TR" sz="2400" dirty="0">
                <a:latin typeface="Times New Roman" panose="02020603050405020304" pitchFamily="18" charset="0"/>
                <a:cs typeface="Times New Roman" panose="02020603050405020304" pitchFamily="18" charset="0"/>
              </a:rPr>
              <a:t>e</a:t>
            </a:r>
            <a:r>
              <a:rPr lang="tr-TR" sz="2400" b="0" i="0" u="none" strike="noStrike" baseline="0" dirty="0">
                <a:latin typeface="Times New Roman" panose="02020603050405020304" pitchFamily="18" charset="0"/>
                <a:cs typeface="Times New Roman" panose="02020603050405020304" pitchFamily="18" charset="0"/>
              </a:rPr>
              <a:t>mir kipinin II. </a:t>
            </a:r>
            <a:r>
              <a:rPr lang="tr-TR" sz="2400" dirty="0">
                <a:latin typeface="Times New Roman" panose="02020603050405020304" pitchFamily="18" charset="0"/>
                <a:cs typeface="Times New Roman" panose="02020603050405020304" pitchFamily="18" charset="0"/>
              </a:rPr>
              <a:t>t</a:t>
            </a:r>
            <a:r>
              <a:rPr lang="tr-TR" sz="2400" b="0" i="0" u="none" strike="noStrike" baseline="0" dirty="0">
                <a:latin typeface="Times New Roman" panose="02020603050405020304" pitchFamily="18" charset="0"/>
                <a:cs typeface="Times New Roman" panose="02020603050405020304" pitchFamily="18" charset="0"/>
              </a:rPr>
              <a:t>ekil kişisinde çekim eki almazlar: </a:t>
            </a:r>
            <a:r>
              <a:rPr lang="tr-TR" sz="2400" dirty="0">
                <a:latin typeface="Times New Roman" panose="02020603050405020304" pitchFamily="18" charset="0"/>
                <a:cs typeface="Times New Roman" panose="02020603050405020304" pitchFamily="18" charset="0"/>
              </a:rPr>
              <a:t>gi</a:t>
            </a:r>
            <a:r>
              <a:rPr lang="tr-TR" sz="2400" b="0" i="0" u="none" strike="noStrike" baseline="0" dirty="0">
                <a:latin typeface="Times New Roman" panose="02020603050405020304" pitchFamily="18" charset="0"/>
                <a:cs typeface="Times New Roman" panose="02020603050405020304" pitchFamily="18" charset="0"/>
              </a:rPr>
              <a:t>t, koş, bak gibi.</a:t>
            </a:r>
            <a:endParaRPr lang="tr-TR" dirty="0">
              <a:latin typeface="Times New Roman" panose="02020603050405020304" pitchFamily="18" charset="0"/>
              <a:cs typeface="Times New Roman" panose="02020603050405020304" pitchFamily="18" charset="0"/>
            </a:endParaRPr>
          </a:p>
          <a:p>
            <a:pPr marL="0" indent="0" rtl="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01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0F069-9003-9EDC-F8A4-225223DE21F4}"/>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44506DC5-CE3F-EE45-47CF-D5C8FD34114C}"/>
              </a:ext>
            </a:extLst>
          </p:cNvPr>
          <p:cNvSpPr>
            <a:spLocks noGrp="1"/>
          </p:cNvSpPr>
          <p:nvPr>
            <p:ph idx="1"/>
          </p:nvPr>
        </p:nvSpPr>
        <p:spPr/>
        <p:txBody>
          <a:bodyPr rtlCol="0"/>
          <a:lstStyle/>
          <a:p>
            <a:pPr marL="0" indent="0" algn="just">
              <a:buNone/>
            </a:pPr>
            <a:endParaRPr lang="tr-TR" sz="1800" b="1" i="1" u="none" strike="noStrike" baseline="0" dirty="0">
              <a:latin typeface="Times New Roman" panose="02020603050405020304" pitchFamily="18" charset="0"/>
              <a:cs typeface="Times New Roman" panose="02020603050405020304" pitchFamily="18" charset="0"/>
            </a:endParaRPr>
          </a:p>
          <a:p>
            <a:pPr marL="0" indent="0" algn="just">
              <a:buNone/>
            </a:pPr>
            <a:endParaRPr lang="tr-TR" sz="1800" b="1" i="1" dirty="0">
              <a:latin typeface="Times New Roman" panose="02020603050405020304" pitchFamily="18" charset="0"/>
              <a:cs typeface="Times New Roman" panose="02020603050405020304" pitchFamily="18" charset="0"/>
            </a:endParaRPr>
          </a:p>
          <a:p>
            <a:pPr marL="0" indent="0" algn="just">
              <a:buNone/>
            </a:pPr>
            <a:r>
              <a:rPr lang="tr-TR" sz="1800" b="1" i="1" u="none" strike="noStrike" baseline="0" dirty="0">
                <a:latin typeface="Times New Roman" panose="02020603050405020304" pitchFamily="18" charset="0"/>
                <a:cs typeface="Times New Roman" panose="02020603050405020304" pitchFamily="18" charset="0"/>
              </a:rPr>
              <a:t>“Güzel bir günde, senle güzel güzel konuşurken o güzelin de gelmesiyle daha da güzelleştik.” </a:t>
            </a:r>
            <a:r>
              <a:rPr lang="tr-TR" sz="1800" i="1" u="none" strike="noStrike" baseline="0" dirty="0">
                <a:latin typeface="Times New Roman" panose="02020603050405020304" pitchFamily="18" charset="0"/>
                <a:cs typeface="Times New Roman" panose="02020603050405020304" pitchFamily="18" charset="0"/>
              </a:rPr>
              <a:t>cümlesindeki “güzel</a:t>
            </a:r>
            <a:r>
              <a:rPr lang="tr-TR" sz="1800" i="1" u="none" strike="noStrike" baseline="0">
                <a:latin typeface="Times New Roman" panose="02020603050405020304" pitchFamily="18" charset="0"/>
                <a:cs typeface="Times New Roman" panose="02020603050405020304" pitchFamily="18" charset="0"/>
              </a:rPr>
              <a:t>” sözcüğünün </a:t>
            </a:r>
            <a:r>
              <a:rPr lang="tr-TR" sz="1800" i="1" u="none" strike="noStrike" baseline="0" dirty="0">
                <a:latin typeface="Times New Roman" panose="02020603050405020304" pitchFamily="18" charset="0"/>
                <a:cs typeface="Times New Roman" panose="02020603050405020304" pitchFamily="18" charset="0"/>
              </a:rPr>
              <a:t>cümledeki tür ve görevi nedir?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33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860FC-9C15-AE21-0DCF-4C6D17EBA0E7}"/>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54465FFB-F00E-344E-1CAF-BC705FA930EB}"/>
              </a:ext>
            </a:extLst>
          </p:cNvPr>
          <p:cNvSpPr>
            <a:spLocks noGrp="1"/>
          </p:cNvSpPr>
          <p:nvPr>
            <p:ph idx="1"/>
          </p:nvPr>
        </p:nvSpPr>
        <p:spPr>
          <a:xfrm>
            <a:off x="1280160" y="2190749"/>
            <a:ext cx="10617088" cy="3986213"/>
          </a:xfrm>
        </p:spPr>
        <p:txBody>
          <a:bodyPr rtlCol="0"/>
          <a:lstStyle/>
          <a:p>
            <a:pPr marL="0" indent="0" algn="just">
              <a:lnSpc>
                <a:spcPct val="150000"/>
              </a:lnSpc>
              <a:spcBef>
                <a:spcPts val="0"/>
              </a:spcBef>
              <a:buNone/>
            </a:pPr>
            <a:r>
              <a:rPr lang="tr-TR" b="0" i="0" dirty="0">
                <a:solidFill>
                  <a:srgbClr val="000000"/>
                </a:solidFill>
                <a:effectLst/>
                <a:latin typeface="Times New Roman" panose="02020603050405020304" pitchFamily="18" charset="0"/>
                <a:cs typeface="Times New Roman" panose="02020603050405020304" pitchFamily="18" charset="0"/>
              </a:rPr>
              <a:t>Eski yıllarda olduğu gibi, (I)“</a:t>
            </a:r>
            <a:r>
              <a:rPr lang="tr-TR" b="0" i="0" u="sng" dirty="0">
                <a:solidFill>
                  <a:srgbClr val="000000"/>
                </a:solidFill>
                <a:effectLst/>
                <a:latin typeface="Times New Roman" panose="02020603050405020304" pitchFamily="18" charset="0"/>
                <a:cs typeface="Times New Roman" panose="02020603050405020304" pitchFamily="18" charset="0"/>
              </a:rPr>
              <a:t>bizi bize anlatan sanat</a:t>
            </a:r>
            <a:r>
              <a:rPr lang="tr-TR" b="0" i="0" dirty="0">
                <a:solidFill>
                  <a:srgbClr val="000000"/>
                </a:solidFill>
                <a:effectLst/>
                <a:latin typeface="Times New Roman" panose="02020603050405020304" pitchFamily="18" charset="0"/>
                <a:cs typeface="Times New Roman" panose="02020603050405020304" pitchFamily="18" charset="0"/>
              </a:rPr>
              <a:t>” yani tiyatro, izleyici tarafından (II) </a:t>
            </a:r>
            <a:r>
              <a:rPr lang="tr-TR" b="0" i="0" u="sng" dirty="0">
                <a:solidFill>
                  <a:srgbClr val="000000"/>
                </a:solidFill>
                <a:effectLst/>
                <a:latin typeface="Times New Roman" panose="02020603050405020304" pitchFamily="18" charset="0"/>
                <a:cs typeface="Times New Roman" panose="02020603050405020304" pitchFamily="18" charset="0"/>
              </a:rPr>
              <a:t>bu dönemde</a:t>
            </a:r>
            <a:r>
              <a:rPr lang="tr-TR" b="0" i="0" dirty="0">
                <a:solidFill>
                  <a:srgbClr val="000000"/>
                </a:solidFill>
                <a:effectLst/>
                <a:latin typeface="Times New Roman" panose="02020603050405020304" pitchFamily="18" charset="0"/>
                <a:cs typeface="Times New Roman" panose="02020603050405020304" pitchFamily="18" charset="0"/>
              </a:rPr>
              <a:t> de ilgiyle karşılandı. Özellikle (III) </a:t>
            </a:r>
            <a:r>
              <a:rPr lang="tr-TR" b="0" i="0" u="sng" dirty="0">
                <a:solidFill>
                  <a:srgbClr val="000000"/>
                </a:solidFill>
                <a:effectLst/>
                <a:latin typeface="Times New Roman" panose="02020603050405020304" pitchFamily="18" charset="0"/>
                <a:cs typeface="Times New Roman" panose="02020603050405020304" pitchFamily="18" charset="0"/>
              </a:rPr>
              <a:t>Devlet Tiyatroları</a:t>
            </a:r>
            <a:r>
              <a:rPr lang="tr-TR" b="0" i="0" dirty="0">
                <a:solidFill>
                  <a:srgbClr val="000000"/>
                </a:solidFill>
                <a:effectLst/>
                <a:latin typeface="Times New Roman" panose="02020603050405020304" pitchFamily="18" charset="0"/>
                <a:cs typeface="Times New Roman" panose="02020603050405020304" pitchFamily="18" charset="0"/>
              </a:rPr>
              <a:t>, hem düzenlediği festivaller hem de (IV) </a:t>
            </a:r>
            <a:r>
              <a:rPr lang="tr-TR" b="0" i="0" u="sng" dirty="0">
                <a:solidFill>
                  <a:srgbClr val="000000"/>
                </a:solidFill>
                <a:effectLst/>
                <a:latin typeface="Times New Roman" panose="02020603050405020304" pitchFamily="18" charset="0"/>
                <a:cs typeface="Times New Roman" panose="02020603050405020304" pitchFamily="18" charset="0"/>
              </a:rPr>
              <a:t>sahnelediği oyunlarla</a:t>
            </a:r>
            <a:r>
              <a:rPr lang="tr-TR" b="0" i="0" dirty="0">
                <a:solidFill>
                  <a:srgbClr val="000000"/>
                </a:solidFill>
                <a:effectLst/>
                <a:latin typeface="Times New Roman" panose="02020603050405020304" pitchFamily="18" charset="0"/>
                <a:cs typeface="Times New Roman" panose="02020603050405020304" pitchFamily="18" charset="0"/>
              </a:rPr>
              <a:t> (V) </a:t>
            </a:r>
            <a:r>
              <a:rPr lang="tr-TR" b="0" i="0" u="sng" dirty="0">
                <a:solidFill>
                  <a:srgbClr val="000000"/>
                </a:solidFill>
                <a:effectLst/>
                <a:latin typeface="Times New Roman" panose="02020603050405020304" pitchFamily="18" charset="0"/>
                <a:cs typeface="Times New Roman" panose="02020603050405020304" pitchFamily="18" charset="0"/>
              </a:rPr>
              <a:t>verimli bir yıl</a:t>
            </a:r>
            <a:r>
              <a:rPr lang="tr-TR" b="0" i="0" dirty="0">
                <a:solidFill>
                  <a:srgbClr val="000000"/>
                </a:solidFill>
                <a:effectLst/>
                <a:latin typeface="Times New Roman" panose="02020603050405020304" pitchFamily="18" charset="0"/>
                <a:cs typeface="Times New Roman" panose="02020603050405020304" pitchFamily="18" charset="0"/>
              </a:rPr>
              <a:t> geçirdi.</a:t>
            </a:r>
          </a:p>
          <a:p>
            <a:pPr marL="0" indent="0">
              <a:lnSpc>
                <a:spcPct val="150000"/>
              </a:lnSpc>
              <a:spcBef>
                <a:spcPts val="0"/>
              </a:spcBef>
              <a:buNone/>
            </a:pPr>
            <a:r>
              <a:rPr lang="tr-TR" b="1" i="0" dirty="0">
                <a:solidFill>
                  <a:srgbClr val="000000"/>
                </a:solidFill>
                <a:effectLst/>
                <a:latin typeface="Times New Roman" panose="02020603050405020304" pitchFamily="18" charset="0"/>
                <a:cs typeface="Times New Roman" panose="02020603050405020304" pitchFamily="18" charset="0"/>
              </a:rPr>
              <a:t>1- Yukarıdaki altı çizili tamlamalardan hangisi tür bakımından ötekilerden farklıdır?</a:t>
            </a:r>
            <a:br>
              <a:rPr lang="tr-TR" b="0" i="0" dirty="0">
                <a:solidFill>
                  <a:srgbClr val="000000"/>
                </a:solidFill>
                <a:effectLst/>
                <a:latin typeface="Times New Roman" panose="02020603050405020304" pitchFamily="18" charset="0"/>
                <a:cs typeface="Times New Roman" panose="02020603050405020304" pitchFamily="18" charset="0"/>
              </a:rPr>
            </a:br>
            <a:r>
              <a:rPr lang="tr-TR" b="0" i="0" dirty="0">
                <a:solidFill>
                  <a:srgbClr val="000000"/>
                </a:solidFill>
                <a:effectLst/>
                <a:latin typeface="Times New Roman" panose="02020603050405020304" pitchFamily="18" charset="0"/>
                <a:cs typeface="Times New Roman" panose="02020603050405020304" pitchFamily="18" charset="0"/>
              </a:rPr>
              <a:t>A) I.    B) II.    C) III.    D) IV.    E) V.  (2010 YGS)</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60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B100E-1D15-E541-959D-837A5F4ADD85}"/>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40F6F0AC-24C3-03DA-1E4B-7B4EE58F399B}"/>
              </a:ext>
            </a:extLst>
          </p:cNvPr>
          <p:cNvSpPr>
            <a:spLocks noGrp="1"/>
          </p:cNvSpPr>
          <p:nvPr>
            <p:ph idx="1"/>
          </p:nvPr>
        </p:nvSpPr>
        <p:spPr>
          <a:xfrm>
            <a:off x="1280159" y="2190749"/>
            <a:ext cx="10416121" cy="3986213"/>
          </a:xfrm>
        </p:spPr>
        <p:txBody>
          <a:bodyPr rtlCol="0">
            <a:normAutofit fontScale="77500" lnSpcReduction="20000"/>
          </a:bodyPr>
          <a:lstStyle/>
          <a:p>
            <a:pPr marL="0" indent="0" rtl="0">
              <a:lnSpc>
                <a:spcPct val="150000"/>
              </a:lnSpc>
              <a:spcBef>
                <a:spcPts val="0"/>
              </a:spcBef>
              <a:buNone/>
            </a:pPr>
            <a:r>
              <a:rPr lang="tr-TR" b="0" i="0" dirty="0">
                <a:solidFill>
                  <a:srgbClr val="000000"/>
                </a:solidFill>
                <a:effectLst/>
                <a:latin typeface="Times New Roman" panose="02020603050405020304" pitchFamily="18" charset="0"/>
                <a:cs typeface="Times New Roman" panose="02020603050405020304" pitchFamily="18" charset="0"/>
              </a:rPr>
              <a:t>(I) </a:t>
            </a:r>
            <a:r>
              <a:rPr lang="tr-TR" b="0" i="0" u="sng" dirty="0">
                <a:solidFill>
                  <a:srgbClr val="000000"/>
                </a:solidFill>
                <a:effectLst/>
                <a:latin typeface="Times New Roman" panose="02020603050405020304" pitchFamily="18" charset="0"/>
                <a:cs typeface="Times New Roman" panose="02020603050405020304" pitchFamily="18" charset="0"/>
              </a:rPr>
              <a:t>Azıcık</a:t>
            </a:r>
            <a:r>
              <a:rPr lang="tr-TR" b="0" i="0" dirty="0">
                <a:solidFill>
                  <a:srgbClr val="000000"/>
                </a:solidFill>
                <a:effectLst/>
                <a:latin typeface="Times New Roman" panose="02020603050405020304" pitchFamily="18" charset="0"/>
                <a:cs typeface="Times New Roman" panose="02020603050405020304" pitchFamily="18" charset="0"/>
              </a:rPr>
              <a:t> esinti olmasa insanı eritecek (II) </a:t>
            </a:r>
            <a:r>
              <a:rPr lang="tr-TR" b="0" i="0" u="sng" dirty="0">
                <a:solidFill>
                  <a:srgbClr val="000000"/>
                </a:solidFill>
                <a:effectLst/>
                <a:latin typeface="Times New Roman" panose="02020603050405020304" pitchFamily="18" charset="0"/>
                <a:cs typeface="Times New Roman" panose="02020603050405020304" pitchFamily="18" charset="0"/>
              </a:rPr>
              <a:t>kadar</a:t>
            </a:r>
            <a:r>
              <a:rPr lang="tr-TR" b="0" i="0" dirty="0">
                <a:solidFill>
                  <a:srgbClr val="000000"/>
                </a:solidFill>
                <a:effectLst/>
                <a:latin typeface="Times New Roman" panose="02020603050405020304" pitchFamily="18" charset="0"/>
                <a:cs typeface="Times New Roman" panose="02020603050405020304" pitchFamily="18" charset="0"/>
              </a:rPr>
              <a:t> sıcak bir İstanbul gününde şehrimin yağmurlarını özleyerek Tophane-i </a:t>
            </a:r>
            <a:r>
              <a:rPr lang="tr-TR" b="0" i="0" dirty="0" err="1">
                <a:solidFill>
                  <a:srgbClr val="000000"/>
                </a:solidFill>
                <a:effectLst/>
                <a:latin typeface="Times New Roman" panose="02020603050405020304" pitchFamily="18" charset="0"/>
                <a:cs typeface="Times New Roman" panose="02020603050405020304" pitchFamily="18" charset="0"/>
              </a:rPr>
              <a:t>Amire’deki</a:t>
            </a:r>
            <a:r>
              <a:rPr lang="tr-TR" b="0" i="0" dirty="0">
                <a:solidFill>
                  <a:srgbClr val="000000"/>
                </a:solidFill>
                <a:effectLst/>
                <a:latin typeface="Times New Roman" panose="02020603050405020304" pitchFamily="18" charset="0"/>
                <a:cs typeface="Times New Roman" panose="02020603050405020304" pitchFamily="18" charset="0"/>
              </a:rPr>
              <a:t> Büyük Ustalar Sergisi’ne doğru yol alıyorum. Rönesans’ın üç (III) </a:t>
            </a:r>
            <a:r>
              <a:rPr lang="tr-TR" b="0" i="0" u="sng" dirty="0">
                <a:solidFill>
                  <a:srgbClr val="000000"/>
                </a:solidFill>
                <a:effectLst/>
                <a:latin typeface="Times New Roman" panose="02020603050405020304" pitchFamily="18" charset="0"/>
                <a:cs typeface="Times New Roman" panose="02020603050405020304" pitchFamily="18" charset="0"/>
              </a:rPr>
              <a:t>büyüğü</a:t>
            </a:r>
            <a:r>
              <a:rPr lang="tr-TR" b="0" i="0" dirty="0">
                <a:solidFill>
                  <a:srgbClr val="000000"/>
                </a:solidFill>
                <a:effectLst/>
                <a:latin typeface="Times New Roman" panose="02020603050405020304" pitchFamily="18" charset="0"/>
                <a:cs typeface="Times New Roman" panose="02020603050405020304" pitchFamily="18" charset="0"/>
              </a:rPr>
              <a:t> Leonardo, Michelangelo ve Raphael... (IV) </a:t>
            </a:r>
            <a:r>
              <a:rPr lang="tr-TR" b="0" i="0" u="sng" dirty="0">
                <a:solidFill>
                  <a:srgbClr val="000000"/>
                </a:solidFill>
                <a:effectLst/>
                <a:latin typeface="Times New Roman" panose="02020603050405020304" pitchFamily="18" charset="0"/>
                <a:cs typeface="Times New Roman" panose="02020603050405020304" pitchFamily="18" charset="0"/>
              </a:rPr>
              <a:t>Nasıl</a:t>
            </a:r>
            <a:r>
              <a:rPr lang="tr-TR" b="0" i="0" dirty="0">
                <a:solidFill>
                  <a:srgbClr val="000000"/>
                </a:solidFill>
                <a:effectLst/>
                <a:latin typeface="Times New Roman" panose="02020603050405020304" pitchFamily="18" charset="0"/>
                <a:cs typeface="Times New Roman" panose="02020603050405020304" pitchFamily="18" charset="0"/>
              </a:rPr>
              <a:t> olmuş da üçü aynı zamanda, aynı coğrafyada yetişmiş?</a:t>
            </a:r>
            <a:br>
              <a:rPr lang="tr-TR" b="0" i="0" dirty="0">
                <a:solidFill>
                  <a:srgbClr val="000000"/>
                </a:solidFill>
                <a:effectLst/>
                <a:latin typeface="Times New Roman" panose="02020603050405020304" pitchFamily="18" charset="0"/>
                <a:cs typeface="Times New Roman" panose="02020603050405020304" pitchFamily="18" charset="0"/>
              </a:rPr>
            </a:br>
            <a:r>
              <a:rPr lang="tr-TR" b="1" dirty="0">
                <a:solidFill>
                  <a:srgbClr val="000000"/>
                </a:solidFill>
                <a:latin typeface="Times New Roman" panose="02020603050405020304" pitchFamily="18" charset="0"/>
                <a:cs typeface="Times New Roman" panose="02020603050405020304" pitchFamily="18" charset="0"/>
              </a:rPr>
              <a:t>2-</a:t>
            </a:r>
            <a:r>
              <a:rPr lang="tr-TR" b="1" i="0" dirty="0">
                <a:solidFill>
                  <a:srgbClr val="000000"/>
                </a:solidFill>
                <a:effectLst/>
                <a:latin typeface="Times New Roman" panose="02020603050405020304" pitchFamily="18" charset="0"/>
                <a:cs typeface="Times New Roman" panose="02020603050405020304" pitchFamily="18" charset="0"/>
              </a:rPr>
              <a:t> Bu parçada numaralanmış sözcüklerin türü aşağıdakilerin hangisinde sırasıyla doğru olarak verilmiştir?  </a:t>
            </a:r>
            <a:r>
              <a:rPr lang="tr-TR" b="0" i="0" dirty="0">
                <a:solidFill>
                  <a:srgbClr val="000000"/>
                </a:solidFill>
                <a:effectLst/>
                <a:latin typeface="Times New Roman" panose="02020603050405020304" pitchFamily="18" charset="0"/>
                <a:cs typeface="Times New Roman" panose="02020603050405020304" pitchFamily="18" charset="0"/>
              </a:rPr>
              <a:t>(2019)</a:t>
            </a:r>
            <a:br>
              <a:rPr lang="tr-TR" dirty="0">
                <a:latin typeface="Times New Roman" panose="02020603050405020304" pitchFamily="18" charset="0"/>
                <a:cs typeface="Times New Roman" panose="02020603050405020304" pitchFamily="18" charset="0"/>
              </a:rPr>
            </a:br>
            <a:r>
              <a:rPr lang="tr-TR" b="0" i="0" dirty="0">
                <a:solidFill>
                  <a:srgbClr val="000000"/>
                </a:solidFill>
                <a:effectLst/>
                <a:latin typeface="Times New Roman" panose="02020603050405020304" pitchFamily="18" charset="0"/>
                <a:cs typeface="Times New Roman" panose="02020603050405020304" pitchFamily="18" charset="0"/>
              </a:rPr>
              <a:t>A) Zarf - Edat - Sıfat - Zamir</a:t>
            </a:r>
            <a:br>
              <a:rPr lang="tr-TR" dirty="0">
                <a:latin typeface="Times New Roman" panose="02020603050405020304" pitchFamily="18" charset="0"/>
                <a:cs typeface="Times New Roman" panose="02020603050405020304" pitchFamily="18" charset="0"/>
              </a:rPr>
            </a:br>
            <a:r>
              <a:rPr lang="tr-TR" b="0" i="0" dirty="0">
                <a:solidFill>
                  <a:srgbClr val="000000"/>
                </a:solidFill>
                <a:effectLst/>
                <a:latin typeface="Times New Roman" panose="02020603050405020304" pitchFamily="18" charset="0"/>
                <a:cs typeface="Times New Roman" panose="02020603050405020304" pitchFamily="18" charset="0"/>
              </a:rPr>
              <a:t>B) Sıfat - Edat - İsim - Zarf</a:t>
            </a:r>
            <a:br>
              <a:rPr lang="tr-TR" dirty="0">
                <a:latin typeface="Times New Roman" panose="02020603050405020304" pitchFamily="18" charset="0"/>
                <a:cs typeface="Times New Roman" panose="02020603050405020304" pitchFamily="18" charset="0"/>
              </a:rPr>
            </a:br>
            <a:r>
              <a:rPr lang="tr-TR" b="0" i="0" dirty="0">
                <a:solidFill>
                  <a:srgbClr val="000000"/>
                </a:solidFill>
                <a:effectLst/>
                <a:latin typeface="Times New Roman" panose="02020603050405020304" pitchFamily="18" charset="0"/>
                <a:cs typeface="Times New Roman" panose="02020603050405020304" pitchFamily="18" charset="0"/>
              </a:rPr>
              <a:t>C) Sıfat - Zarf - Zamir - Edat</a:t>
            </a:r>
            <a:br>
              <a:rPr lang="tr-TR" dirty="0">
                <a:latin typeface="Times New Roman" panose="02020603050405020304" pitchFamily="18" charset="0"/>
                <a:cs typeface="Times New Roman" panose="02020603050405020304" pitchFamily="18" charset="0"/>
              </a:rPr>
            </a:br>
            <a:r>
              <a:rPr lang="tr-TR" b="0" i="0" dirty="0">
                <a:solidFill>
                  <a:srgbClr val="000000"/>
                </a:solidFill>
                <a:effectLst/>
                <a:latin typeface="Times New Roman" panose="02020603050405020304" pitchFamily="18" charset="0"/>
                <a:cs typeface="Times New Roman" panose="02020603050405020304" pitchFamily="18" charset="0"/>
              </a:rPr>
              <a:t>D) Zarf - Bağlaç - İsim - Sıfat</a:t>
            </a:r>
            <a:br>
              <a:rPr lang="tr-TR" dirty="0">
                <a:latin typeface="Times New Roman" panose="02020603050405020304" pitchFamily="18" charset="0"/>
                <a:cs typeface="Times New Roman" panose="02020603050405020304" pitchFamily="18" charset="0"/>
              </a:rPr>
            </a:br>
            <a:r>
              <a:rPr lang="tr-TR" b="0" i="0" dirty="0">
                <a:solidFill>
                  <a:srgbClr val="000000"/>
                </a:solidFill>
                <a:effectLst/>
                <a:latin typeface="Times New Roman" panose="02020603050405020304" pitchFamily="18" charset="0"/>
                <a:cs typeface="Times New Roman" panose="02020603050405020304" pitchFamily="18" charset="0"/>
              </a:rPr>
              <a:t>E) İsim - Bağlaç - Zamir - Zarf</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554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64B95-3906-DD6B-CEA2-C9761DF78864}"/>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E014BA90-1BE2-94DE-88CF-5CA1E3FCC967}"/>
              </a:ext>
            </a:extLst>
          </p:cNvPr>
          <p:cNvSpPr>
            <a:spLocks noGrp="1"/>
          </p:cNvSpPr>
          <p:nvPr>
            <p:ph idx="1"/>
          </p:nvPr>
        </p:nvSpPr>
        <p:spPr>
          <a:xfrm>
            <a:off x="1281684" y="2170652"/>
            <a:ext cx="9628632" cy="3986213"/>
          </a:xfrm>
        </p:spPr>
        <p:txBody>
          <a:bodyPr rtlCol="0">
            <a:normAutofit fontScale="92500" lnSpcReduction="20000"/>
          </a:bodyPr>
          <a:lstStyle/>
          <a:p>
            <a:pPr algn="just">
              <a:buNone/>
            </a:pPr>
            <a:r>
              <a:rPr lang="tr-TR" dirty="0">
                <a:latin typeface="Times New Roman" panose="02020603050405020304" pitchFamily="18" charset="0"/>
                <a:cs typeface="Times New Roman" panose="02020603050405020304" pitchFamily="18" charset="0"/>
              </a:rPr>
              <a:t>    </a:t>
            </a:r>
            <a:r>
              <a:rPr lang="tr-TR" b="0" i="0" dirty="0">
                <a:solidFill>
                  <a:srgbClr val="000000"/>
                </a:solidFill>
                <a:effectLst/>
                <a:latin typeface="arial" panose="020B0604020202020204" pitchFamily="34" charset="0"/>
              </a:rPr>
              <a:t>Ahmet Hamdi Tanpınar, ilk baskısı 1946’da yayımlanan Beş Şehir denemesinin (I) </a:t>
            </a:r>
            <a:r>
              <a:rPr lang="tr-TR" b="0" i="0" u="sng" dirty="0">
                <a:solidFill>
                  <a:srgbClr val="000000"/>
                </a:solidFill>
                <a:effectLst/>
                <a:latin typeface="arial" panose="020B0604020202020204" pitchFamily="34" charset="0"/>
              </a:rPr>
              <a:t>asıl</a:t>
            </a:r>
            <a:r>
              <a:rPr lang="tr-TR" b="0" i="0" dirty="0">
                <a:solidFill>
                  <a:srgbClr val="000000"/>
                </a:solidFill>
                <a:effectLst/>
                <a:latin typeface="arial" panose="020B0604020202020204" pitchFamily="34" charset="0"/>
              </a:rPr>
              <a:t> konusunun hayatımızda kaybolan şeylerin ardından duyulan üzüntü ile yeniye (II) </a:t>
            </a:r>
            <a:r>
              <a:rPr lang="tr-TR" b="0" i="0" u="sng" dirty="0">
                <a:solidFill>
                  <a:srgbClr val="000000"/>
                </a:solidFill>
                <a:effectLst/>
                <a:latin typeface="arial" panose="020B0604020202020204" pitchFamily="34" charset="0"/>
              </a:rPr>
              <a:t>karşı</a:t>
            </a:r>
            <a:r>
              <a:rPr lang="tr-TR" b="0" i="0" dirty="0">
                <a:solidFill>
                  <a:srgbClr val="000000"/>
                </a:solidFill>
                <a:effectLst/>
                <a:latin typeface="arial" panose="020B0604020202020204" pitchFamily="34" charset="0"/>
              </a:rPr>
              <a:t> beslenen özlem olduğunu söyler. Sadece milletlerin değil bireyin asıl manasını maziyle tanımlayabileceğini düşünen yazara göre mazi, (III) </a:t>
            </a:r>
            <a:r>
              <a:rPr lang="tr-TR" b="0" i="0" u="sng" dirty="0">
                <a:solidFill>
                  <a:srgbClr val="000000"/>
                </a:solidFill>
                <a:effectLst/>
                <a:latin typeface="arial" panose="020B0604020202020204" pitchFamily="34" charset="0"/>
              </a:rPr>
              <a:t>daima</a:t>
            </a:r>
            <a:r>
              <a:rPr lang="tr-TR" b="0" i="0" dirty="0">
                <a:solidFill>
                  <a:srgbClr val="000000"/>
                </a:solidFill>
                <a:effectLst/>
                <a:latin typeface="arial" panose="020B0604020202020204" pitchFamily="34" charset="0"/>
              </a:rPr>
              <a:t> vardır. Kendimiz olabilmek için maziyle hesaplaşmaya mecburuz. İşte Beş Şehir (IV) </a:t>
            </a:r>
            <a:r>
              <a:rPr lang="tr-TR" b="0" i="0" u="sng" dirty="0">
                <a:solidFill>
                  <a:srgbClr val="000000"/>
                </a:solidFill>
                <a:effectLst/>
                <a:latin typeface="arial" panose="020B0604020202020204" pitchFamily="34" charset="0"/>
              </a:rPr>
              <a:t>böyle</a:t>
            </a:r>
            <a:r>
              <a:rPr lang="tr-TR" b="0" i="0" dirty="0">
                <a:solidFill>
                  <a:srgbClr val="000000"/>
                </a:solidFill>
                <a:effectLst/>
                <a:latin typeface="arial" panose="020B0604020202020204" pitchFamily="34" charset="0"/>
              </a:rPr>
              <a:t> bir mecburiyetin sesidir.</a:t>
            </a:r>
            <a:endParaRPr lang="tr-TR" b="0" i="0" dirty="0">
              <a:solidFill>
                <a:srgbClr val="000000"/>
              </a:solidFill>
              <a:effectLst/>
              <a:latin typeface="Times New Roman" panose="02020603050405020304" pitchFamily="18" charset="0"/>
            </a:endParaRPr>
          </a:p>
          <a:p>
            <a:pPr algn="just">
              <a:buNone/>
            </a:pPr>
            <a:r>
              <a:rPr lang="tr-TR" b="1" i="0" dirty="0">
                <a:solidFill>
                  <a:srgbClr val="000000"/>
                </a:solidFill>
                <a:effectLst/>
                <a:latin typeface="arial" panose="020B0604020202020204" pitchFamily="34" charset="0"/>
              </a:rPr>
              <a:t>3</a:t>
            </a:r>
            <a:r>
              <a:rPr lang="tr-TR" b="1" dirty="0">
                <a:solidFill>
                  <a:srgbClr val="000000"/>
                </a:solidFill>
                <a:latin typeface="arial" panose="020B0604020202020204" pitchFamily="34" charset="0"/>
              </a:rPr>
              <a:t>-</a:t>
            </a:r>
            <a:r>
              <a:rPr lang="tr-TR" b="1" i="0" dirty="0">
                <a:solidFill>
                  <a:srgbClr val="000000"/>
                </a:solidFill>
                <a:effectLst/>
                <a:latin typeface="arial" panose="020B0604020202020204" pitchFamily="34" charset="0"/>
              </a:rPr>
              <a:t> Bu parçada numaralanmış sözcüklerin türü aşağıdakilerin hangisinde sırasıyla verilmiştir?</a:t>
            </a:r>
            <a:r>
              <a:rPr lang="tr-TR" b="0" i="0" dirty="0">
                <a:solidFill>
                  <a:srgbClr val="000000"/>
                </a:solidFill>
                <a:effectLst/>
                <a:latin typeface="arial" panose="020B0604020202020204" pitchFamily="34" charset="0"/>
              </a:rPr>
              <a:t> (2022)</a:t>
            </a:r>
            <a:endParaRPr lang="tr-TR" b="0" i="0" dirty="0">
              <a:solidFill>
                <a:srgbClr val="000000"/>
              </a:solidFill>
              <a:effectLst/>
              <a:latin typeface="Times New Roman" panose="02020603050405020304" pitchFamily="18" charset="0"/>
            </a:endParaRPr>
          </a:p>
          <a:p>
            <a:pPr marL="0" indent="0" algn="l">
              <a:buNone/>
            </a:pPr>
            <a:r>
              <a:rPr lang="tr-TR" b="0" i="0" dirty="0">
                <a:solidFill>
                  <a:srgbClr val="000000"/>
                </a:solidFill>
                <a:effectLst/>
                <a:latin typeface="arial" panose="020B0604020202020204" pitchFamily="34" charset="0"/>
              </a:rPr>
              <a:t>A) Sıfat - zarf - edat - zarf</a:t>
            </a:r>
            <a:br>
              <a:rPr lang="tr-TR" b="0" i="0" dirty="0">
                <a:solidFill>
                  <a:srgbClr val="000000"/>
                </a:solidFill>
                <a:effectLst/>
                <a:latin typeface="arial" panose="020B0604020202020204" pitchFamily="34" charset="0"/>
              </a:rPr>
            </a:br>
            <a:r>
              <a:rPr lang="tr-TR" b="0" i="0" dirty="0">
                <a:solidFill>
                  <a:srgbClr val="000000"/>
                </a:solidFill>
                <a:effectLst/>
                <a:latin typeface="arial" panose="020B0604020202020204" pitchFamily="34" charset="0"/>
              </a:rPr>
              <a:t>B) Sıfat - edat - zarf - sıfat</a:t>
            </a:r>
            <a:br>
              <a:rPr lang="tr-TR" b="0" i="0" dirty="0">
                <a:solidFill>
                  <a:srgbClr val="000000"/>
                </a:solidFill>
                <a:effectLst/>
                <a:latin typeface="arial" panose="020B0604020202020204" pitchFamily="34" charset="0"/>
              </a:rPr>
            </a:br>
            <a:r>
              <a:rPr lang="tr-TR" b="0" i="0" dirty="0">
                <a:solidFill>
                  <a:srgbClr val="000000"/>
                </a:solidFill>
                <a:effectLst/>
                <a:latin typeface="arial" panose="020B0604020202020204" pitchFamily="34" charset="0"/>
              </a:rPr>
              <a:t>C) İsim - edat - sıfat - zamir</a:t>
            </a:r>
            <a:br>
              <a:rPr lang="tr-TR" b="0" i="0" dirty="0">
                <a:solidFill>
                  <a:srgbClr val="000000"/>
                </a:solidFill>
                <a:effectLst/>
                <a:latin typeface="arial" panose="020B0604020202020204" pitchFamily="34" charset="0"/>
              </a:rPr>
            </a:br>
            <a:r>
              <a:rPr lang="tr-TR" b="0" i="0" dirty="0">
                <a:solidFill>
                  <a:srgbClr val="000000"/>
                </a:solidFill>
                <a:effectLst/>
                <a:latin typeface="arial" panose="020B0604020202020204" pitchFamily="34" charset="0"/>
              </a:rPr>
              <a:t>D) İsim - zarf - zarf - edat</a:t>
            </a:r>
            <a:br>
              <a:rPr lang="tr-TR" b="0" i="0" dirty="0">
                <a:solidFill>
                  <a:srgbClr val="000000"/>
                </a:solidFill>
                <a:effectLst/>
                <a:latin typeface="arial" panose="020B0604020202020204" pitchFamily="34" charset="0"/>
              </a:rPr>
            </a:br>
            <a:r>
              <a:rPr lang="tr-TR" b="0" i="0" dirty="0">
                <a:solidFill>
                  <a:srgbClr val="000000"/>
                </a:solidFill>
                <a:effectLst/>
                <a:latin typeface="arial" panose="020B0604020202020204" pitchFamily="34" charset="0"/>
              </a:rPr>
              <a:t>E) Zamir - sıfat - zarf - bağlaç</a:t>
            </a:r>
            <a:endParaRPr lang="tr-TR" b="0" i="0" dirty="0">
              <a:solidFill>
                <a:srgbClr val="000000"/>
              </a:solidFill>
              <a:effectLst/>
              <a:latin typeface="Times New Roman" panose="02020603050405020304" pitchFamily="18" charset="0"/>
            </a:endParaRPr>
          </a:p>
          <a:p>
            <a:pPr marL="0" indent="0" rtl="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99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2CDDAFF-EE3F-51EC-3162-72083C609475}"/>
              </a:ext>
            </a:extLst>
          </p:cNvPr>
          <p:cNvSpPr>
            <a:spLocks noGrp="1"/>
          </p:cNvSpPr>
          <p:nvPr>
            <p:ph idx="1"/>
          </p:nvPr>
        </p:nvSpPr>
        <p:spPr/>
        <p:txBody>
          <a:bodyPr/>
          <a:lstStyle/>
          <a:p>
            <a:pPr marL="0" indent="0">
              <a:buNone/>
            </a:pPr>
            <a:r>
              <a:rPr lang="tr-TR" dirty="0">
                <a:latin typeface="Times New Roman" panose="02020603050405020304" pitchFamily="18" charset="0"/>
                <a:cs typeface="Times New Roman" panose="02020603050405020304" pitchFamily="18" charset="0"/>
              </a:rPr>
              <a:t>Cevaplar</a:t>
            </a:r>
          </a:p>
          <a:p>
            <a:pPr marL="0" indent="0">
              <a:buNone/>
            </a:pPr>
            <a:r>
              <a:rPr lang="tr-TR" dirty="0">
                <a:latin typeface="Times New Roman" panose="02020603050405020304" pitchFamily="18" charset="0"/>
                <a:cs typeface="Times New Roman" panose="02020603050405020304" pitchFamily="18" charset="0"/>
              </a:rPr>
              <a:t>1- C</a:t>
            </a:r>
          </a:p>
          <a:p>
            <a:pPr marL="0" indent="0">
              <a:buNone/>
            </a:pPr>
            <a:r>
              <a:rPr lang="tr-TR" dirty="0">
                <a:latin typeface="Times New Roman" panose="02020603050405020304" pitchFamily="18" charset="0"/>
                <a:cs typeface="Times New Roman" panose="02020603050405020304" pitchFamily="18" charset="0"/>
              </a:rPr>
              <a:t>2- B</a:t>
            </a:r>
          </a:p>
          <a:p>
            <a:pPr marL="0" indent="0">
              <a:buNone/>
            </a:pPr>
            <a:r>
              <a:rPr lang="tr-TR" dirty="0">
                <a:latin typeface="Times New Roman" panose="02020603050405020304" pitchFamily="18" charset="0"/>
                <a:cs typeface="Times New Roman" panose="02020603050405020304" pitchFamily="18" charset="0"/>
              </a:rPr>
              <a:t>3- B</a:t>
            </a:r>
          </a:p>
        </p:txBody>
      </p:sp>
    </p:spTree>
    <p:extLst>
      <p:ext uri="{BB962C8B-B14F-4D97-AF65-F5344CB8AC3E}">
        <p14:creationId xmlns:p14="http://schemas.microsoft.com/office/powerpoint/2010/main" val="168061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C315B-6947-59A5-2141-831487EDBEB0}"/>
            </a:ext>
          </a:extLst>
        </p:cNvPr>
        <p:cNvGrpSpPr/>
        <p:nvPr/>
      </p:nvGrpSpPr>
      <p:grpSpPr>
        <a:xfrm>
          <a:off x="0" y="0"/>
          <a:ext cx="0" cy="0"/>
          <a:chOff x="0" y="0"/>
          <a:chExt cx="0" cy="0"/>
        </a:xfrm>
      </p:grpSpPr>
      <p:sp>
        <p:nvSpPr>
          <p:cNvPr id="13" name="Başlık 1">
            <a:extLst>
              <a:ext uri="{FF2B5EF4-FFF2-40B4-BE49-F238E27FC236}">
                <a16:creationId xmlns:a16="http://schemas.microsoft.com/office/drawing/2014/main" id="{2624DD85-A8CF-94B1-380B-705BE6D24CF1}"/>
              </a:ext>
            </a:extLst>
          </p:cNvPr>
          <p:cNvSpPr>
            <a:spLocks noGrp="1"/>
          </p:cNvSpPr>
          <p:nvPr>
            <p:ph type="title"/>
          </p:nvPr>
        </p:nvSpPr>
        <p:spPr/>
        <p:txBody>
          <a:bodyPr rtlCol="0"/>
          <a:lstStyle/>
          <a:p>
            <a:pPr algn="ctr" rtl="0"/>
            <a:r>
              <a:rPr lang="tr-TR" dirty="0">
                <a:latin typeface="Times New Roman" panose="02020603050405020304" pitchFamily="18" charset="0"/>
                <a:cs typeface="Times New Roman" panose="02020603050405020304" pitchFamily="18" charset="0"/>
              </a:rPr>
              <a:t>Anlam Bakımından Sözcük Türleri</a:t>
            </a:r>
          </a:p>
        </p:txBody>
      </p:sp>
      <p:sp>
        <p:nvSpPr>
          <p:cNvPr id="14" name="İçerik Yer Tutucusu 2">
            <a:extLst>
              <a:ext uri="{FF2B5EF4-FFF2-40B4-BE49-F238E27FC236}">
                <a16:creationId xmlns:a16="http://schemas.microsoft.com/office/drawing/2014/main" id="{2AF346C3-5A17-C051-EAAB-B20EF93095BC}"/>
              </a:ext>
            </a:extLst>
          </p:cNvPr>
          <p:cNvSpPr>
            <a:spLocks noGrp="1"/>
          </p:cNvSpPr>
          <p:nvPr>
            <p:ph idx="1"/>
          </p:nvPr>
        </p:nvSpPr>
        <p:spPr/>
        <p:txBody>
          <a:bodyPr rtlCol="0"/>
          <a:lstStyle/>
          <a:p>
            <a:pPr marL="0" indent="0" algn="just">
              <a:buNone/>
            </a:pPr>
            <a:r>
              <a:rPr lang="tr-TR" dirty="0">
                <a:latin typeface="Times New Roman" panose="02020603050405020304" pitchFamily="18" charset="0"/>
                <a:cs typeface="Times New Roman" panose="02020603050405020304" pitchFamily="18" charset="0"/>
              </a:rPr>
              <a:t>Bu bölümde temel başlıkları kısaca ele alalım:</a:t>
            </a:r>
          </a:p>
          <a:p>
            <a:pPr marL="0" indent="0" algn="just">
              <a:buNone/>
            </a:pPr>
            <a:endParaRPr lang="tr-TR" sz="1800" b="1" i="1" u="none" strike="noStrike" baseline="0" dirty="0">
              <a:latin typeface="Times New Roman" panose="02020603050405020304" pitchFamily="18" charset="0"/>
              <a:cs typeface="Times New Roman" panose="02020603050405020304" pitchFamily="18" charset="0"/>
            </a:endParaRPr>
          </a:p>
          <a:p>
            <a:pPr marL="0" indent="0" algn="just">
              <a:buNone/>
            </a:pPr>
            <a:r>
              <a:rPr lang="tr-TR" sz="1800" b="1" i="1" u="none" strike="noStrike" baseline="0" dirty="0">
                <a:latin typeface="Times New Roman" panose="02020603050405020304" pitchFamily="18" charset="0"/>
                <a:cs typeface="Times New Roman" panose="02020603050405020304" pitchFamily="18" charset="0"/>
              </a:rPr>
              <a:t>Temel anlam</a:t>
            </a:r>
            <a:r>
              <a:rPr lang="tr-TR" sz="1800" b="0" i="0" u="none" strike="noStrike" baseline="0" dirty="0">
                <a:latin typeface="Times New Roman" panose="02020603050405020304" pitchFamily="18" charset="0"/>
                <a:cs typeface="Times New Roman" panose="02020603050405020304" pitchFamily="18" charset="0"/>
              </a:rPr>
              <a:t>: Bir sözcüğün başlangıçta yansıttığı, ilk ve asıl kavrama </a:t>
            </a:r>
            <a:r>
              <a:rPr lang="tr-TR" sz="1800" b="0" i="1" u="none" strike="noStrike" baseline="0" dirty="0">
                <a:latin typeface="Times New Roman" panose="02020603050405020304" pitchFamily="18" charset="0"/>
                <a:cs typeface="Times New Roman" panose="02020603050405020304" pitchFamily="18" charset="0"/>
              </a:rPr>
              <a:t>temel anlam </a:t>
            </a:r>
            <a:r>
              <a:rPr lang="tr-TR" sz="1800" b="0" i="0" u="none" strike="noStrike" baseline="0" dirty="0">
                <a:latin typeface="Times New Roman" panose="02020603050405020304" pitchFamily="18" charset="0"/>
                <a:cs typeface="Times New Roman" panose="02020603050405020304" pitchFamily="18" charset="0"/>
              </a:rPr>
              <a:t>adı verilir. Örneğin, </a:t>
            </a:r>
            <a:r>
              <a:rPr lang="tr-TR" sz="1800" b="0" i="1" u="none" strike="noStrike" baseline="0" dirty="0">
                <a:latin typeface="Times New Roman" panose="02020603050405020304" pitchFamily="18" charset="0"/>
                <a:cs typeface="Times New Roman" panose="02020603050405020304" pitchFamily="18" charset="0"/>
              </a:rPr>
              <a:t>göz görmeye yarayan organın adı</a:t>
            </a:r>
            <a:r>
              <a:rPr lang="tr-TR" sz="1800" b="0" i="0" u="none" strike="noStrike" baseline="0" dirty="0">
                <a:latin typeface="Times New Roman" panose="02020603050405020304" pitchFamily="18" charset="0"/>
                <a:cs typeface="Times New Roman" panose="02020603050405020304" pitchFamily="18" charset="0"/>
              </a:rPr>
              <a:t>dır.</a:t>
            </a:r>
          </a:p>
          <a:p>
            <a:pPr marL="0" indent="0" algn="just">
              <a:buNone/>
            </a:pPr>
            <a:r>
              <a:rPr lang="tr-TR" sz="1800" b="1" i="1" u="none" strike="noStrike" baseline="0" dirty="0">
                <a:latin typeface="Times New Roman" panose="02020603050405020304" pitchFamily="18" charset="0"/>
                <a:cs typeface="Times New Roman" panose="02020603050405020304" pitchFamily="18" charset="0"/>
              </a:rPr>
              <a:t>Yan anlam </a:t>
            </a:r>
            <a:r>
              <a:rPr lang="tr-TR" sz="1800" b="0" i="0" u="none" strike="noStrike" baseline="0" dirty="0">
                <a:latin typeface="Times New Roman" panose="02020603050405020304" pitchFamily="18" charset="0"/>
                <a:cs typeface="Times New Roman" panose="02020603050405020304" pitchFamily="18" charset="0"/>
              </a:rPr>
              <a:t>(İkincil anlam): Sözcüğün, temel anlamla ilişkili edindiği bir başka anlam, yansıttığı yeni bir kavramdır. Göz sözcüğünün </a:t>
            </a:r>
            <a:r>
              <a:rPr lang="tr-TR" sz="1800" b="0" i="1" u="none" strike="noStrike" baseline="0" dirty="0">
                <a:latin typeface="Times New Roman" panose="02020603050405020304" pitchFamily="18" charset="0"/>
                <a:cs typeface="Times New Roman" panose="02020603050405020304" pitchFamily="18" charset="0"/>
              </a:rPr>
              <a:t>masanın gözü </a:t>
            </a:r>
            <a:r>
              <a:rPr lang="tr-TR" sz="1800" b="0" i="0" u="none" strike="noStrike" baseline="0" dirty="0">
                <a:latin typeface="Times New Roman" panose="02020603050405020304" pitchFamily="18" charset="0"/>
                <a:cs typeface="Times New Roman" panose="02020603050405020304" pitchFamily="18" charset="0"/>
              </a:rPr>
              <a:t>örneğinde olduğu gibi </a:t>
            </a:r>
            <a:r>
              <a:rPr lang="tr-TR" sz="1800" b="0" i="1" u="none" strike="noStrike" baseline="0" dirty="0">
                <a:latin typeface="Times New Roman" panose="02020603050405020304" pitchFamily="18" charset="0"/>
                <a:cs typeface="Times New Roman" panose="02020603050405020304" pitchFamily="18" charset="0"/>
              </a:rPr>
              <a:t>çekmece </a:t>
            </a:r>
            <a:r>
              <a:rPr lang="tr-TR" sz="1800" b="0" i="0" u="none" strike="noStrike" baseline="0" dirty="0">
                <a:latin typeface="Times New Roman" panose="02020603050405020304" pitchFamily="18" charset="0"/>
                <a:cs typeface="Times New Roman" panose="02020603050405020304" pitchFamily="18" charset="0"/>
              </a:rPr>
              <a:t>anlamında kullanılması bir yan anlam örneğidir.</a:t>
            </a: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93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D7347-9A43-2E14-7D53-94561528D00B}"/>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99768AC7-13D2-2644-4A07-590A4E17D061}"/>
              </a:ext>
            </a:extLst>
          </p:cNvPr>
          <p:cNvSpPr>
            <a:spLocks noGrp="1"/>
          </p:cNvSpPr>
          <p:nvPr>
            <p:ph idx="1"/>
          </p:nvPr>
        </p:nvSpPr>
        <p:spPr/>
        <p:txBody>
          <a:bodyPr rtlCol="0">
            <a:normAutofit/>
          </a:bodyPr>
          <a:lstStyle/>
          <a:p>
            <a:pPr marL="0" indent="0" algn="just">
              <a:lnSpc>
                <a:spcPct val="150000"/>
              </a:lnSpc>
              <a:spcBef>
                <a:spcPts val="600"/>
              </a:spcBef>
              <a:buNone/>
            </a:pPr>
            <a:endParaRPr lang="tr-TR" sz="1800" b="1" i="1" u="none" strike="noStrike" baseline="0" dirty="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tr-TR" sz="1800" b="1" i="1" u="none" strike="noStrike" baseline="0" dirty="0">
                <a:latin typeface="Times New Roman" panose="02020603050405020304" pitchFamily="18" charset="0"/>
                <a:cs typeface="Times New Roman" panose="02020603050405020304" pitchFamily="18" charset="0"/>
              </a:rPr>
              <a:t>Mecaz anlam</a:t>
            </a:r>
            <a:r>
              <a:rPr lang="tr-TR" sz="1800" b="0"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Mecazlar </a:t>
            </a:r>
            <a:r>
              <a:rPr lang="tr-TR" sz="1800" b="0" i="0" u="none" strike="noStrike" baseline="0" dirty="0">
                <a:latin typeface="Times New Roman" panose="02020603050405020304" pitchFamily="18" charset="0"/>
                <a:cs typeface="Times New Roman" panose="02020603050405020304" pitchFamily="18" charset="0"/>
              </a:rPr>
              <a:t>(metafor)</a:t>
            </a:r>
            <a:r>
              <a:rPr lang="tr-TR" sz="1800" b="1"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bir ilgi veya benzetme sonucu gerçek anlamından başka anlamda, başka bir sözcüğün yerine kullanılan sözlerdir. Mecazlarda sözcük, sözlük anlamının tamamen dışında ancak onunla ilintilidir. </a:t>
            </a:r>
            <a:r>
              <a:rPr lang="tr-TR" sz="1800" b="0" i="1" u="none" strike="noStrike" baseline="0" dirty="0">
                <a:latin typeface="Times New Roman" panose="02020603050405020304" pitchFamily="18" charset="0"/>
                <a:cs typeface="Times New Roman" panose="02020603050405020304" pitchFamily="18" charset="0"/>
              </a:rPr>
              <a:t>Kalbim kırıldı </a:t>
            </a:r>
            <a:r>
              <a:rPr lang="tr-TR" sz="1800" b="0" i="0" u="none" strike="noStrike" baseline="0" dirty="0">
                <a:latin typeface="Times New Roman" panose="02020603050405020304" pitchFamily="18" charset="0"/>
                <a:cs typeface="Times New Roman" panose="02020603050405020304" pitchFamily="18" charset="0"/>
              </a:rPr>
              <a:t>cümlesinde </a:t>
            </a:r>
            <a:r>
              <a:rPr lang="tr-TR" sz="1800" b="0" i="1" u="none" strike="noStrike" baseline="0" dirty="0">
                <a:latin typeface="Times New Roman" panose="02020603050405020304" pitchFamily="18" charset="0"/>
                <a:cs typeface="Times New Roman" panose="02020603050405020304" pitchFamily="18" charset="0"/>
              </a:rPr>
              <a:t>kırılmak </a:t>
            </a:r>
            <a:r>
              <a:rPr lang="tr-TR" sz="1800" b="0" i="0" u="none" strike="noStrike" baseline="0" dirty="0">
                <a:latin typeface="Times New Roman" panose="02020603050405020304" pitchFamily="18" charset="0"/>
                <a:cs typeface="Times New Roman" panose="02020603050405020304" pitchFamily="18" charset="0"/>
              </a:rPr>
              <a:t>mecaz anlamda kullanılmıştır.</a:t>
            </a:r>
          </a:p>
          <a:p>
            <a:pPr marL="0" indent="0" algn="just">
              <a:lnSpc>
                <a:spcPct val="150000"/>
              </a:lnSpc>
              <a:spcBef>
                <a:spcPts val="600"/>
              </a:spcBef>
              <a:buNone/>
            </a:pPr>
            <a:r>
              <a:rPr lang="tr-TR" sz="1800" b="1" i="1" u="none" strike="noStrike" baseline="0" dirty="0">
                <a:latin typeface="Times New Roman" panose="02020603050405020304" pitchFamily="18" charset="0"/>
                <a:cs typeface="Times New Roman" panose="02020603050405020304" pitchFamily="18" charset="0"/>
              </a:rPr>
              <a:t>Soyut anlam</a:t>
            </a:r>
            <a:r>
              <a:rPr lang="tr-TR" sz="1800" b="0" i="0" u="none" strike="noStrike" baseline="0" dirty="0">
                <a:latin typeface="Times New Roman" panose="02020603050405020304" pitchFamily="18" charset="0"/>
                <a:cs typeface="Times New Roman" panose="02020603050405020304" pitchFamily="18" charset="0"/>
              </a:rPr>
              <a:t>: Somut anlamın aksine, belirli bir nesneye ait olmayan, o nesneyi çağrıştırmayan, geleneksel tanımıyla beş duyu organı ile algılanmayan, yalnızca zihinde var olan anlamdır. Örneğin </a:t>
            </a:r>
            <a:r>
              <a:rPr lang="tr-TR" sz="1800" b="0" i="1" u="none" strike="noStrike" baseline="0" dirty="0">
                <a:latin typeface="Times New Roman" panose="02020603050405020304" pitchFamily="18" charset="0"/>
                <a:cs typeface="Times New Roman" panose="02020603050405020304" pitchFamily="18" charset="0"/>
              </a:rPr>
              <a:t>saat </a:t>
            </a:r>
            <a:r>
              <a:rPr lang="tr-TR" sz="1800" b="0" i="0" u="none" strike="noStrike" baseline="0" dirty="0">
                <a:latin typeface="Times New Roman" panose="02020603050405020304" pitchFamily="18" charset="0"/>
                <a:cs typeface="Times New Roman" panose="02020603050405020304" pitchFamily="18" charset="0"/>
              </a:rPr>
              <a:t>sözcüğünün </a:t>
            </a:r>
            <a:r>
              <a:rPr lang="tr-TR" sz="1800" b="0" i="1" u="none" strike="noStrike" baseline="0" dirty="0">
                <a:latin typeface="Times New Roman" panose="02020603050405020304" pitchFamily="18" charset="0"/>
                <a:cs typeface="Times New Roman" panose="02020603050405020304" pitchFamily="18" charset="0"/>
              </a:rPr>
              <a:t>kol saati, su saati </a:t>
            </a:r>
            <a:r>
              <a:rPr lang="tr-TR" sz="1800" b="0" i="0" u="none" strike="noStrike" baseline="0" dirty="0">
                <a:latin typeface="Times New Roman" panose="02020603050405020304" pitchFamily="18" charset="0"/>
                <a:cs typeface="Times New Roman" panose="02020603050405020304" pitchFamily="18" charset="0"/>
              </a:rPr>
              <a:t>vb. bağlamlardaki anlamı somut, ancak ‘vakit, zaman’ vd. anlamları soyuttur.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6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5B09B-50A5-FDC8-4CE9-2D45812A960B}"/>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4802DAF4-F842-A035-5B30-7578080082FE}"/>
              </a:ext>
            </a:extLst>
          </p:cNvPr>
          <p:cNvSpPr>
            <a:spLocks noGrp="1"/>
          </p:cNvSpPr>
          <p:nvPr>
            <p:ph idx="1"/>
          </p:nvPr>
        </p:nvSpPr>
        <p:spPr/>
        <p:txBody>
          <a:bodyPr rtlCol="0"/>
          <a:lstStyle/>
          <a:p>
            <a:pPr marL="0" indent="0" algn="just">
              <a:lnSpc>
                <a:spcPct val="150000"/>
              </a:lnSpc>
              <a:spcBef>
                <a:spcPts val="600"/>
              </a:spcBef>
              <a:buNone/>
            </a:pPr>
            <a:endParaRPr lang="tr-TR" sz="1800" b="1" i="1" u="none" strike="noStrike" baseline="0" dirty="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tr-TR" sz="1800" b="1" i="1" u="none" strike="noStrike" baseline="0" dirty="0">
                <a:latin typeface="Times New Roman" panose="02020603050405020304" pitchFamily="18" charset="0"/>
                <a:cs typeface="Times New Roman" panose="02020603050405020304" pitchFamily="18" charset="0"/>
              </a:rPr>
              <a:t>Terimler</a:t>
            </a:r>
            <a:r>
              <a:rPr lang="tr-TR" sz="1800" b="0" i="0" u="none" strike="noStrike" baseline="0" dirty="0">
                <a:latin typeface="Times New Roman" panose="02020603050405020304" pitchFamily="18" charset="0"/>
                <a:cs typeface="Times New Roman" panose="02020603050405020304" pitchFamily="18" charset="0"/>
              </a:rPr>
              <a:t>: Çeşitli bilim, sanat ve meslek alanlarında kullanılan özel anlamlı sözcüklerdir. Yazı dilinin kimi sözcükleri </a:t>
            </a:r>
            <a:r>
              <a:rPr lang="tr-TR" sz="1800" b="0" i="1" u="none" strike="noStrike" baseline="0" dirty="0">
                <a:latin typeface="Times New Roman" panose="02020603050405020304" pitchFamily="18" charset="0"/>
                <a:cs typeface="Times New Roman" panose="02020603050405020304" pitchFamily="18" charset="0"/>
              </a:rPr>
              <a:t>bilim, sanat, spor </a:t>
            </a:r>
            <a:r>
              <a:rPr lang="tr-TR" sz="1800" b="0" i="0" u="none" strike="noStrike" baseline="0" dirty="0">
                <a:latin typeface="Times New Roman" panose="02020603050405020304" pitchFamily="18" charset="0"/>
                <a:cs typeface="Times New Roman" panose="02020603050405020304" pitchFamily="18" charset="0"/>
              </a:rPr>
              <a:t>vb. alanlarda özel anlamlar kazanır ve terim olarak kullanılır.</a:t>
            </a:r>
          </a:p>
          <a:p>
            <a:pPr marL="0" indent="0" algn="just">
              <a:lnSpc>
                <a:spcPct val="150000"/>
              </a:lnSpc>
              <a:spcBef>
                <a:spcPts val="600"/>
              </a:spcBef>
              <a:buNone/>
            </a:pPr>
            <a:r>
              <a:rPr lang="tr-TR" sz="1800" b="1" i="1" u="none" strike="noStrike" baseline="0" dirty="0">
                <a:latin typeface="Times New Roman" panose="02020603050405020304" pitchFamily="18" charset="0"/>
                <a:cs typeface="Times New Roman" panose="02020603050405020304" pitchFamily="18" charset="0"/>
              </a:rPr>
              <a:t>Aktarma</a:t>
            </a:r>
            <a:r>
              <a:rPr lang="tr-TR" sz="1800" b="0" i="0" u="none" strike="noStrike" baseline="0" dirty="0">
                <a:latin typeface="Times New Roman" panose="02020603050405020304" pitchFamily="18" charset="0"/>
                <a:cs typeface="Times New Roman" panose="02020603050405020304" pitchFamily="18" charset="0"/>
              </a:rPr>
              <a:t>: Sözcüğün dile getirdiği kavramla, bir başka kavram arasında çoğu kez benzetme yoluyla bir ilişki kurarak sözcüğün anlamını o kavrama aktarma olayıdır. </a:t>
            </a:r>
            <a:r>
              <a:rPr lang="tr-TR" sz="1800" b="0" i="1" u="none" strike="noStrike" baseline="0" dirty="0">
                <a:latin typeface="Times New Roman" panose="02020603050405020304" pitchFamily="18" charset="0"/>
                <a:cs typeface="Times New Roman" panose="02020603050405020304" pitchFamily="18" charset="0"/>
              </a:rPr>
              <a:t>Kremlin </a:t>
            </a:r>
            <a:r>
              <a:rPr lang="tr-TR" sz="1800" b="0" i="0" u="none" strike="noStrike" baseline="0" dirty="0">
                <a:latin typeface="Times New Roman" panose="02020603050405020304" pitchFamily="18" charset="0"/>
                <a:cs typeface="Times New Roman" panose="02020603050405020304" pitchFamily="18" charset="0"/>
              </a:rPr>
              <a:t>sözcüğünün Rusya Federasyonu yönetiminin yerine kullanılması gibi.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51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5B75C-BD03-7E4D-2118-10BF826FAB19}"/>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434D5229-186E-FB3B-D380-FF5D4109B29C}"/>
              </a:ext>
            </a:extLst>
          </p:cNvPr>
          <p:cNvSpPr>
            <a:spLocks noGrp="1"/>
          </p:cNvSpPr>
          <p:nvPr>
            <p:ph idx="1"/>
          </p:nvPr>
        </p:nvSpPr>
        <p:spPr/>
        <p:txBody>
          <a:bodyPr rtlCol="0"/>
          <a:lstStyle/>
          <a:p>
            <a:pPr marL="0" indent="0" algn="just">
              <a:lnSpc>
                <a:spcPct val="150000"/>
              </a:lnSpc>
              <a:spcBef>
                <a:spcPts val="600"/>
              </a:spcBef>
              <a:buNone/>
            </a:pPr>
            <a:r>
              <a:rPr lang="tr-TR" sz="1800" b="1" i="1" u="none" strike="noStrike" baseline="0" dirty="0">
                <a:latin typeface="Times New Roman" panose="02020603050405020304" pitchFamily="18" charset="0"/>
                <a:cs typeface="Times New Roman" panose="02020603050405020304" pitchFamily="18" charset="0"/>
              </a:rPr>
              <a:t>Çok anlamlı: </a:t>
            </a:r>
            <a:r>
              <a:rPr lang="tr-TR" sz="1800" b="0" i="0" u="none" strike="noStrike" baseline="0" dirty="0">
                <a:latin typeface="Times New Roman" panose="02020603050405020304" pitchFamily="18" charset="0"/>
                <a:cs typeface="Times New Roman" panose="02020603050405020304" pitchFamily="18" charset="0"/>
              </a:rPr>
              <a:t>Aynı sözcüğün birbiriyle ilgili, örneğin açık sözcüğünün </a:t>
            </a:r>
            <a:r>
              <a:rPr lang="tr-TR" sz="1800" b="0" i="1" u="none" strike="noStrike" baseline="0" dirty="0">
                <a:latin typeface="Times New Roman" panose="02020603050405020304" pitchFamily="18" charset="0"/>
                <a:cs typeface="Times New Roman" panose="02020603050405020304" pitchFamily="18" charset="0"/>
              </a:rPr>
              <a:t>açık kapı, açık kadro, açık deniz </a:t>
            </a:r>
            <a:r>
              <a:rPr lang="tr-TR" sz="1800" b="0" i="0" u="none" strike="noStrike" baseline="0" dirty="0">
                <a:latin typeface="Times New Roman" panose="02020603050405020304" pitchFamily="18" charset="0"/>
                <a:cs typeface="Times New Roman" panose="02020603050405020304" pitchFamily="18" charset="0"/>
              </a:rPr>
              <a:t>vb. farklı kavramları ifade etmesidir.</a:t>
            </a:r>
          </a:p>
          <a:p>
            <a:pPr marL="0" indent="0" algn="just">
              <a:lnSpc>
                <a:spcPct val="150000"/>
              </a:lnSpc>
              <a:spcBef>
                <a:spcPts val="600"/>
              </a:spcBef>
              <a:buNone/>
            </a:pPr>
            <a:r>
              <a:rPr lang="tr-TR" sz="1800" b="1" i="1" u="none" strike="noStrike" baseline="0" dirty="0">
                <a:latin typeface="Times New Roman" panose="02020603050405020304" pitchFamily="18" charset="0"/>
                <a:cs typeface="Times New Roman" panose="02020603050405020304" pitchFamily="18" charset="0"/>
              </a:rPr>
              <a:t>Eş ve yakın anlamlı</a:t>
            </a:r>
            <a:r>
              <a:rPr lang="tr-TR" sz="1800" b="0" i="0" u="none"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Kara </a:t>
            </a:r>
            <a:r>
              <a:rPr lang="tr-TR" sz="1800" b="0" i="0" u="none" strike="noStrike" baseline="0" dirty="0">
                <a:latin typeface="Times New Roman" panose="02020603050405020304" pitchFamily="18" charset="0"/>
                <a:cs typeface="Times New Roman" panose="02020603050405020304" pitchFamily="18" charset="0"/>
              </a:rPr>
              <a:t>ve </a:t>
            </a:r>
            <a:r>
              <a:rPr lang="tr-TR" sz="1800" b="0" i="1" u="none" strike="noStrike" baseline="0" dirty="0">
                <a:latin typeface="Times New Roman" panose="02020603050405020304" pitchFamily="18" charset="0"/>
                <a:cs typeface="Times New Roman" panose="02020603050405020304" pitchFamily="18" charset="0"/>
              </a:rPr>
              <a:t>siyah, bık- </a:t>
            </a:r>
            <a:r>
              <a:rPr lang="tr-TR" sz="1800" b="0" i="0" u="none" strike="noStrike" baseline="0" dirty="0">
                <a:latin typeface="Times New Roman" panose="02020603050405020304" pitchFamily="18" charset="0"/>
                <a:cs typeface="Times New Roman" panose="02020603050405020304" pitchFamily="18" charset="0"/>
              </a:rPr>
              <a:t>ve </a:t>
            </a:r>
            <a:r>
              <a:rPr lang="tr-TR" sz="1800" b="0" i="1" u="none" strike="noStrike" baseline="0" dirty="0">
                <a:latin typeface="Times New Roman" panose="02020603050405020304" pitchFamily="18" charset="0"/>
                <a:cs typeface="Times New Roman" panose="02020603050405020304" pitchFamily="18" charset="0"/>
              </a:rPr>
              <a:t>usan-, gönder- </a:t>
            </a:r>
            <a:r>
              <a:rPr lang="tr-TR" sz="1800" b="0" i="0" u="none" strike="noStrike" baseline="0" dirty="0">
                <a:latin typeface="Times New Roman" panose="02020603050405020304" pitchFamily="18" charset="0"/>
                <a:cs typeface="Times New Roman" panose="02020603050405020304" pitchFamily="18" charset="0"/>
              </a:rPr>
              <a:t>ve </a:t>
            </a:r>
            <a:r>
              <a:rPr lang="tr-TR" sz="1800" b="0" i="1" u="none" strike="noStrike" baseline="0" dirty="0">
                <a:latin typeface="Times New Roman" panose="02020603050405020304" pitchFamily="18" charset="0"/>
                <a:cs typeface="Times New Roman" panose="02020603050405020304" pitchFamily="18" charset="0"/>
              </a:rPr>
              <a:t>yolla</a:t>
            </a:r>
            <a:r>
              <a:rPr lang="tr-TR" sz="1800" b="1"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gibi farklı sözcüklerin aynı kavramı ya da eylemi yansıtmasıdır. </a:t>
            </a:r>
          </a:p>
          <a:p>
            <a:pPr marL="0" indent="0" algn="just">
              <a:lnSpc>
                <a:spcPct val="150000"/>
              </a:lnSpc>
              <a:spcBef>
                <a:spcPts val="600"/>
              </a:spcBef>
              <a:buNone/>
            </a:pPr>
            <a:r>
              <a:rPr lang="tr-TR" sz="1800" b="0" i="0" u="none" strike="noStrike" baseline="0" dirty="0">
                <a:latin typeface="Times New Roman" panose="02020603050405020304" pitchFamily="18" charset="0"/>
                <a:cs typeface="Times New Roman" panose="02020603050405020304" pitchFamily="18" charset="0"/>
              </a:rPr>
              <a:t>Eş anlamlı sözcükler, aralarında anlamca ilgi ve bağıntı bulunmayan </a:t>
            </a:r>
            <a:r>
              <a:rPr lang="tr-TR" sz="1800" b="0" i="1" u="none" strike="noStrike" baseline="0" dirty="0">
                <a:latin typeface="Times New Roman" panose="02020603050405020304" pitchFamily="18" charset="0"/>
                <a:cs typeface="Times New Roman" panose="02020603050405020304" pitchFamily="18" charset="0"/>
              </a:rPr>
              <a:t>kara </a:t>
            </a:r>
            <a:r>
              <a:rPr lang="tr-TR" sz="1800" b="0" i="0" u="none" strike="noStrike" baseline="0" dirty="0">
                <a:latin typeface="Times New Roman" panose="02020603050405020304" pitchFamily="18" charset="0"/>
                <a:cs typeface="Times New Roman" panose="02020603050405020304" pitchFamily="18" charset="0"/>
              </a:rPr>
              <a:t>‘renk adı’, </a:t>
            </a:r>
            <a:r>
              <a:rPr lang="tr-TR" sz="1800" b="0" i="1" u="none" strike="noStrike" baseline="0" dirty="0">
                <a:latin typeface="Times New Roman" panose="02020603050405020304" pitchFamily="18" charset="0"/>
                <a:cs typeface="Times New Roman" panose="02020603050405020304" pitchFamily="18" charset="0"/>
              </a:rPr>
              <a:t>kara </a:t>
            </a:r>
            <a:r>
              <a:rPr lang="tr-TR" sz="1800" b="0" i="0" u="none" strike="noStrike" baseline="0" dirty="0">
                <a:latin typeface="Times New Roman" panose="02020603050405020304" pitchFamily="18" charset="0"/>
                <a:cs typeface="Times New Roman" panose="02020603050405020304" pitchFamily="18" charset="0"/>
              </a:rPr>
              <a:t>‘toprak’ gibi </a:t>
            </a:r>
            <a:r>
              <a:rPr lang="tr-TR" sz="1800" dirty="0">
                <a:latin typeface="Times New Roman" panose="02020603050405020304" pitchFamily="18" charset="0"/>
                <a:cs typeface="Times New Roman" panose="02020603050405020304" pitchFamily="18" charset="0"/>
              </a:rPr>
              <a:t>eş</a:t>
            </a:r>
            <a:r>
              <a:rPr lang="tr-TR" sz="1800" b="0" i="0" u="none" strike="noStrike" baseline="0" dirty="0">
                <a:latin typeface="Times New Roman" panose="02020603050405020304" pitchFamily="18" charset="0"/>
                <a:cs typeface="Times New Roman" panose="02020603050405020304" pitchFamily="18" charset="0"/>
              </a:rPr>
              <a:t> sesli sözcüklerle karıştırılmamalıdır.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40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59BA4-29BF-186E-BEBE-156935DECCEF}"/>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FCFB83AA-A272-88E5-258F-F67DFD04070E}"/>
              </a:ext>
            </a:extLst>
          </p:cNvPr>
          <p:cNvSpPr>
            <a:spLocks noGrp="1"/>
          </p:cNvSpPr>
          <p:nvPr>
            <p:ph idx="1"/>
          </p:nvPr>
        </p:nvSpPr>
        <p:spPr/>
        <p:txBody>
          <a:bodyPr rtlCol="0"/>
          <a:lstStyle/>
          <a:p>
            <a:pPr marL="0" indent="0" algn="just">
              <a:lnSpc>
                <a:spcPct val="150000"/>
              </a:lnSpc>
              <a:spcBef>
                <a:spcPts val="600"/>
              </a:spcBef>
              <a:buNone/>
            </a:pPr>
            <a:endParaRPr lang="tr-TR" sz="1800" b="1" i="1" u="none" strike="noStrike" baseline="0" dirty="0">
              <a:latin typeface="Times New Roman" panose="02020603050405020304" pitchFamily="18" charset="0"/>
              <a:cs typeface="Times New Roman" panose="02020603050405020304" pitchFamily="18" charset="0"/>
            </a:endParaRPr>
          </a:p>
          <a:p>
            <a:pPr marL="0" indent="0" algn="just">
              <a:lnSpc>
                <a:spcPct val="150000"/>
              </a:lnSpc>
              <a:spcBef>
                <a:spcPts val="600"/>
              </a:spcBef>
              <a:buNone/>
            </a:pPr>
            <a:r>
              <a:rPr lang="tr-TR" sz="1800" b="1" i="1" u="none" strike="noStrike" baseline="0" dirty="0">
                <a:latin typeface="Times New Roman" panose="02020603050405020304" pitchFamily="18" charset="0"/>
                <a:cs typeface="Times New Roman" panose="02020603050405020304" pitchFamily="18" charset="0"/>
              </a:rPr>
              <a:t>Karşıt anlamlı: </a:t>
            </a:r>
            <a:r>
              <a:rPr lang="tr-TR" sz="1800" i="1" dirty="0">
                <a:latin typeface="Times New Roman" panose="02020603050405020304" pitchFamily="18" charset="0"/>
                <a:cs typeface="Times New Roman" panose="02020603050405020304" pitchFamily="18" charset="0"/>
              </a:rPr>
              <a:t>İ</a:t>
            </a:r>
            <a:r>
              <a:rPr lang="tr-TR" sz="1800" b="0" i="1" u="none" strike="noStrike" baseline="0" dirty="0">
                <a:latin typeface="Times New Roman" panose="02020603050405020304" pitchFamily="18" charset="0"/>
                <a:cs typeface="Times New Roman" panose="02020603050405020304" pitchFamily="18" charset="0"/>
              </a:rPr>
              <a:t>yi x kötü, gece x gündüz </a:t>
            </a:r>
            <a:r>
              <a:rPr lang="tr-TR" sz="1800" b="0" i="0" u="none" strike="noStrike" baseline="0" dirty="0">
                <a:latin typeface="Times New Roman" panose="02020603050405020304" pitchFamily="18" charset="0"/>
                <a:cs typeface="Times New Roman" panose="02020603050405020304" pitchFamily="18" charset="0"/>
              </a:rPr>
              <a:t>gibi anlam bakımından birbirine karşıt sözcüklerd</a:t>
            </a:r>
            <a:r>
              <a:rPr lang="tr-TR" sz="1800" dirty="0">
                <a:latin typeface="Times New Roman" panose="02020603050405020304" pitchFamily="18" charset="0"/>
                <a:cs typeface="Times New Roman" panose="02020603050405020304" pitchFamily="18" charset="0"/>
              </a:rPr>
              <a:t>i</a:t>
            </a:r>
            <a:r>
              <a:rPr lang="tr-TR" sz="1800" b="0" i="0" u="none" strike="noStrike" baseline="0" dirty="0">
                <a:latin typeface="Times New Roman" panose="02020603050405020304" pitchFamily="18" charset="0"/>
                <a:cs typeface="Times New Roman" panose="02020603050405020304" pitchFamily="18" charset="0"/>
              </a:rPr>
              <a:t>r. Karşıt anlamlı sözcükler gece ve gündüz gibi birbirlerini tamamlayıcı olabilir.</a:t>
            </a:r>
          </a:p>
          <a:p>
            <a:pPr marL="0" indent="0" algn="just">
              <a:lnSpc>
                <a:spcPct val="150000"/>
              </a:lnSpc>
              <a:spcBef>
                <a:spcPts val="600"/>
              </a:spcBef>
              <a:buNone/>
            </a:pPr>
            <a:r>
              <a:rPr lang="tr-TR" sz="1800" b="1" i="1" u="none" strike="noStrike" baseline="0" dirty="0">
                <a:latin typeface="Times New Roman" panose="02020603050405020304" pitchFamily="18" charset="0"/>
                <a:cs typeface="Times New Roman" panose="02020603050405020304" pitchFamily="18" charset="0"/>
              </a:rPr>
              <a:t>Çağrıştırma anlamı</a:t>
            </a:r>
            <a:r>
              <a:rPr lang="tr-TR" sz="1800" b="0" i="0" u="none" strike="noStrike" baseline="0" dirty="0">
                <a:latin typeface="Times New Roman" panose="02020603050405020304" pitchFamily="18" charset="0"/>
                <a:cs typeface="Times New Roman" panose="02020603050405020304" pitchFamily="18" charset="0"/>
              </a:rPr>
              <a:t>: Herhangi bir sözcüğün akla getirdiği diğer bir anlam veya sözcüktür. Örneğin, </a:t>
            </a:r>
            <a:r>
              <a:rPr lang="tr-TR" sz="1800" b="1" i="1" u="none" strike="noStrike" baseline="0" dirty="0" err="1">
                <a:latin typeface="Times New Roman" panose="02020603050405020304" pitchFamily="18" charset="0"/>
                <a:cs typeface="Times New Roman" panose="02020603050405020304" pitchFamily="18" charset="0"/>
              </a:rPr>
              <a:t>führer</a:t>
            </a:r>
            <a:r>
              <a:rPr lang="tr-TR" sz="1800" b="1"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sözcüğünün </a:t>
            </a:r>
            <a:r>
              <a:rPr lang="tr-TR" sz="1800" b="0" i="1" u="none" strike="noStrike" baseline="0" dirty="0">
                <a:latin typeface="Times New Roman" panose="02020603050405020304" pitchFamily="18" charset="0"/>
                <a:cs typeface="Times New Roman" panose="02020603050405020304" pitchFamily="18" charset="0"/>
              </a:rPr>
              <a:t>Hitler’i</a:t>
            </a:r>
            <a:r>
              <a:rPr lang="tr-TR" sz="1800" b="0" i="0" u="none" strike="noStrike" baseline="0" dirty="0">
                <a:latin typeface="Times New Roman" panose="02020603050405020304" pitchFamily="18" charset="0"/>
                <a:cs typeface="Times New Roman" panose="02020603050405020304" pitchFamily="18" charset="0"/>
              </a:rPr>
              <a:t> çağrıştırması gibi.</a:t>
            </a:r>
          </a:p>
        </p:txBody>
      </p:sp>
    </p:spTree>
    <p:extLst>
      <p:ext uri="{BB962C8B-B14F-4D97-AF65-F5344CB8AC3E}">
        <p14:creationId xmlns:p14="http://schemas.microsoft.com/office/powerpoint/2010/main" val="141339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B3E53-51BC-B0B6-5F2D-0266ADF8375C}"/>
            </a:ext>
          </a:extLst>
        </p:cNvPr>
        <p:cNvGrpSpPr/>
        <p:nvPr/>
      </p:nvGrpSpPr>
      <p:grpSpPr>
        <a:xfrm>
          <a:off x="0" y="0"/>
          <a:ext cx="0" cy="0"/>
          <a:chOff x="0" y="0"/>
          <a:chExt cx="0" cy="0"/>
        </a:xfrm>
      </p:grpSpPr>
      <p:sp>
        <p:nvSpPr>
          <p:cNvPr id="14" name="İçerik Yer Tutucusu 2">
            <a:extLst>
              <a:ext uri="{FF2B5EF4-FFF2-40B4-BE49-F238E27FC236}">
                <a16:creationId xmlns:a16="http://schemas.microsoft.com/office/drawing/2014/main" id="{2E88FCEA-3FE1-6F60-12BB-D3C580FA35A0}"/>
              </a:ext>
            </a:extLst>
          </p:cNvPr>
          <p:cNvSpPr>
            <a:spLocks noGrp="1"/>
          </p:cNvSpPr>
          <p:nvPr>
            <p:ph idx="1"/>
          </p:nvPr>
        </p:nvSpPr>
        <p:spPr/>
        <p:txBody>
          <a:bodyPr rtlCol="0"/>
          <a:lstStyle/>
          <a:p>
            <a:pPr marL="0" indent="0" algn="ctr" rtl="0">
              <a:buNone/>
            </a:pPr>
            <a:endParaRPr lang="tr-TR" b="1" dirty="0">
              <a:latin typeface="Times New Roman" panose="02020603050405020304" pitchFamily="18" charset="0"/>
              <a:cs typeface="Times New Roman" panose="02020603050405020304" pitchFamily="18" charset="0"/>
            </a:endParaRPr>
          </a:p>
          <a:p>
            <a:pPr marL="0" indent="0" algn="ctr" rtl="0">
              <a:buNone/>
            </a:pPr>
            <a:endParaRPr lang="tr-TR" b="1" dirty="0">
              <a:latin typeface="Times New Roman" panose="02020603050405020304" pitchFamily="18" charset="0"/>
              <a:cs typeface="Times New Roman" panose="02020603050405020304" pitchFamily="18" charset="0"/>
            </a:endParaRPr>
          </a:p>
          <a:p>
            <a:pPr marL="0" indent="0" algn="ctr" rtl="0">
              <a:buNone/>
            </a:pPr>
            <a:r>
              <a:rPr lang="tr-TR" b="1" dirty="0">
                <a:latin typeface="Times New Roman" panose="02020603050405020304" pitchFamily="18" charset="0"/>
                <a:cs typeface="Times New Roman" panose="02020603050405020304" pitchFamily="18" charset="0"/>
              </a:rPr>
              <a:t>Yerlileştirme</a:t>
            </a:r>
            <a:r>
              <a:rPr lang="tr-TR" dirty="0">
                <a:latin typeface="Times New Roman" panose="02020603050405020304" pitchFamily="18" charset="0"/>
                <a:cs typeface="Times New Roman" panose="02020603050405020304" pitchFamily="18" charset="0"/>
              </a:rPr>
              <a:t> (Halk Etimolojisi): ? </a:t>
            </a:r>
          </a:p>
        </p:txBody>
      </p:sp>
    </p:spTree>
    <p:extLst>
      <p:ext uri="{BB962C8B-B14F-4D97-AF65-F5344CB8AC3E}">
        <p14:creationId xmlns:p14="http://schemas.microsoft.com/office/powerpoint/2010/main" val="21144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ğitim konuları 16 x 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625_TF03462902" id="{7B4C2E45-99C9-4ADD-BD2A-16D937FFF717}" vid="{A443C106-4964-4080-B8D6-2AC5C721CDF9}"/>
    </a:ext>
  </a:extLst>
</a:theme>
</file>

<file path=ppt/theme/theme2.xml><?xml version="1.0" encoding="utf-8"?>
<a:theme xmlns:a="http://schemas.openxmlformats.org/drawingml/2006/main" name="Ofis Teması">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Eğitim konulu sunu, kara tahta çizimleri tasarımı (geniş ekran)</Template>
  <TotalTime>1016</TotalTime>
  <Words>2017</Words>
  <Application>Microsoft Office PowerPoint</Application>
  <PresentationFormat>Geniş ekran</PresentationFormat>
  <Paragraphs>158</Paragraphs>
  <Slides>38</Slides>
  <Notes>37</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Calibri</vt:lpstr>
      <vt:lpstr>Times New Roman</vt:lpstr>
      <vt:lpstr>Wingdings</vt:lpstr>
      <vt:lpstr>Eğitim konuları 16 x 9</vt:lpstr>
      <vt:lpstr>SÖZCÜK TÜRLERİ</vt:lpstr>
      <vt:lpstr>PowerPoint Sunusu</vt:lpstr>
      <vt:lpstr>PowerPoint Sunusu</vt:lpstr>
      <vt:lpstr>Anlam Bakımından Sözcük Türleri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Tür ve Görev Bakımından Sözcük Türleri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Hakem</dc:creator>
  <cp:lastModifiedBy>Hakem</cp:lastModifiedBy>
  <cp:revision>69</cp:revision>
  <dcterms:created xsi:type="dcterms:W3CDTF">2025-04-20T09:41:34Z</dcterms:created>
  <dcterms:modified xsi:type="dcterms:W3CDTF">2025-04-21T11:51:58Z</dcterms:modified>
</cp:coreProperties>
</file>