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369" r:id="rId2"/>
    <p:sldId id="370" r:id="rId3"/>
    <p:sldId id="282" r:id="rId4"/>
    <p:sldId id="283" r:id="rId5"/>
    <p:sldId id="286" r:id="rId6"/>
    <p:sldId id="287" r:id="rId7"/>
    <p:sldId id="284" r:id="rId8"/>
    <p:sldId id="288" r:id="rId9"/>
    <p:sldId id="289" r:id="rId10"/>
    <p:sldId id="290" r:id="rId11"/>
    <p:sldId id="291" r:id="rId12"/>
    <p:sldId id="285" r:id="rId13"/>
    <p:sldId id="292" r:id="rId14"/>
    <p:sldId id="293" r:id="rId15"/>
    <p:sldId id="294" r:id="rId16"/>
    <p:sldId id="295" r:id="rId17"/>
    <p:sldId id="296" r:id="rId18"/>
    <p:sldId id="297" r:id="rId19"/>
    <p:sldId id="298" r:id="rId20"/>
    <p:sldId id="299" r:id="rId21"/>
    <p:sldId id="300" r:id="rId22"/>
    <p:sldId id="371"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934" autoAdjust="0"/>
  </p:normalViewPr>
  <p:slideViewPr>
    <p:cSldViewPr>
      <p:cViewPr varScale="1">
        <p:scale>
          <a:sx n="110" d="100"/>
          <a:sy n="110" d="100"/>
        </p:scale>
        <p:origin x="1680" y="176"/>
      </p:cViewPr>
      <p:guideLst>
        <p:guide orient="horz" pos="2160"/>
        <p:guide pos="2880"/>
      </p:guideLst>
    </p:cSldViewPr>
  </p:slideViewPr>
  <p:notesTextViewPr>
    <p:cViewPr>
      <p:scale>
        <a:sx n="100" d="100"/>
        <a:sy n="100" d="100"/>
      </p:scale>
      <p:origin x="0" y="0"/>
    </p:cViewPr>
  </p:notesTextViewPr>
  <p:sorterViewPr>
    <p:cViewPr>
      <p:scale>
        <a:sx n="82" d="100"/>
        <a:sy n="82" d="100"/>
      </p:scale>
      <p:origin x="0" y="22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550D3-87B5-44EE-B450-193DB73C9E84}" type="datetimeFigureOut">
              <a:rPr lang="tr-TR" smtClean="0"/>
              <a:pPr/>
              <a:t>1.10.2021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9B0EA-7103-4CFD-BA93-72A8EBAC5E2F}" type="slidenum">
              <a:rPr lang="tr-TR" smtClean="0"/>
              <a:pPr/>
              <a:t>‹#›</a:t>
            </a:fld>
            <a:endParaRPr lang="tr-TR"/>
          </a:p>
        </p:txBody>
      </p:sp>
    </p:spTree>
    <p:extLst>
      <p:ext uri="{BB962C8B-B14F-4D97-AF65-F5344CB8AC3E}">
        <p14:creationId xmlns:p14="http://schemas.microsoft.com/office/powerpoint/2010/main" val="33021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4044D013-340B-4B4D-A10A-DEC7F6FCD4EA}" type="datetime1">
              <a:rPr lang="tr-TR" smtClean="0"/>
              <a:pPr/>
              <a:t>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86B17DD-0D56-4699-B996-FAC99302D61E}" type="datetime1">
              <a:rPr lang="tr-TR" smtClean="0"/>
              <a:pPr/>
              <a:t>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D1F74CA-9674-4B77-9C47-5AAC434B4FDF}" type="datetime1">
              <a:rPr lang="tr-TR" smtClean="0"/>
              <a:pPr/>
              <a:t>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604E7B87-85DE-47C5-A9FE-815754F8C7BA}" type="datetime1">
              <a:rPr lang="tr-TR" smtClean="0"/>
              <a:pPr/>
              <a:t>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8A8FA2FE-D521-4F01-94AF-F34E04DD3499}" type="datetime1">
              <a:rPr lang="tr-TR" smtClean="0"/>
              <a:pPr/>
              <a:t>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022594C2-2396-48B5-98A5-66FECB6262FF}" type="datetime1">
              <a:rPr lang="tr-TR" smtClean="0"/>
              <a:pPr/>
              <a:t>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AD17660-4F4E-4536-B919-81414701759A}" type="datetime1">
              <a:rPr lang="tr-TR" smtClean="0"/>
              <a:pPr/>
              <a:t>1.10.2021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CD8EDB6B-0A56-4433-B95E-E3F1A595829D}" type="datetime1">
              <a:rPr lang="tr-TR" smtClean="0"/>
              <a:pPr/>
              <a:t>1.10.2021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8FA84AE-E80B-428C-A2E5-00761EB61186}" type="datetime1">
              <a:rPr lang="tr-TR" smtClean="0"/>
              <a:pPr/>
              <a:t>1.10.2021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774A0B9E-C731-4B72-A177-2AF27C06257A}" type="datetime1">
              <a:rPr lang="tr-TR" smtClean="0"/>
              <a:pPr/>
              <a:t>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219321CD-F4BF-442A-8649-31DA08D1AF17}" type="datetime1">
              <a:rPr lang="tr-TR" smtClean="0"/>
              <a:pPr/>
              <a:t>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267E0-C5DB-450F-AA48-E5CB308D78A2}" type="datetime1">
              <a:rPr lang="tr-TR" smtClean="0"/>
              <a:pPr/>
              <a:t>1.10.2021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tr.wikipedia.org/wiki/V._Mehmed_Re%C5%9Fad" TargetMode="External"/><Relationship Id="rId3" Type="http://schemas.openxmlformats.org/officeDocument/2006/relationships/hyperlink" Target="https://tr.wikipedia.org/wiki/3._Ordu_(Osmanl%C4%B1)" TargetMode="External"/><Relationship Id="rId7" Type="http://schemas.openxmlformats.org/officeDocument/2006/relationships/hyperlink" Target="https://tr.wikipedia.org/wiki/II._Abd%C3%BClhamit" TargetMode="External"/><Relationship Id="rId2" Type="http://schemas.openxmlformats.org/officeDocument/2006/relationships/hyperlink" Target="https://tr.wikipedia.org/wiki/Selanik" TargetMode="External"/><Relationship Id="rId1" Type="http://schemas.openxmlformats.org/officeDocument/2006/relationships/slideLayout" Target="../slideLayouts/slideLayout2.xml"/><Relationship Id="rId6" Type="http://schemas.openxmlformats.org/officeDocument/2006/relationships/hyperlink" Target="https://tr.wikipedia.org/wiki/Hareket_Ordusu" TargetMode="External"/><Relationship Id="rId5" Type="http://schemas.openxmlformats.org/officeDocument/2006/relationships/hyperlink" Target="https://tr.wikipedia.org/wiki/2._Ordu_(Osmanl%C4%B1)" TargetMode="External"/><Relationship Id="rId4" Type="http://schemas.openxmlformats.org/officeDocument/2006/relationships/hyperlink" Target="https://tr.wikipedia.org/wiki/Edirn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3068960"/>
            <a:ext cx="9144000" cy="2123658"/>
          </a:xfrm>
          <a:prstGeom prst="rect">
            <a:avLst/>
          </a:prstGeom>
        </p:spPr>
        <p:txBody>
          <a:bodyPr wrap="square">
            <a:spAutoFit/>
          </a:bodyPr>
          <a:lstStyle/>
          <a:p>
            <a:pPr algn="ctr"/>
            <a:r>
              <a:rPr lang="tr-TR" sz="2800" b="1" dirty="0">
                <a:solidFill>
                  <a:srgbClr val="FF0000"/>
                </a:solidFill>
                <a:latin typeface="Arial" pitchFamily="34" charset="0"/>
                <a:cs typeface="Arial" pitchFamily="34" charset="0"/>
              </a:rPr>
              <a:t>Türk İnkılâbı’nın Hazırlık Dönemi ve </a:t>
            </a:r>
          </a:p>
          <a:p>
            <a:pPr algn="ctr"/>
            <a:r>
              <a:rPr lang="tr-TR" sz="2800" b="1" dirty="0">
                <a:solidFill>
                  <a:srgbClr val="FF0000"/>
                </a:solidFill>
                <a:latin typeface="Arial" pitchFamily="34" charset="0"/>
                <a:cs typeface="Arial" pitchFamily="34" charset="0"/>
              </a:rPr>
              <a:t>Türk İstiklâl Savaşı</a:t>
            </a:r>
          </a:p>
          <a:p>
            <a:pPr algn="ctr"/>
            <a:r>
              <a:rPr lang="tr-TR" sz="2400" b="1" dirty="0">
                <a:solidFill>
                  <a:schemeClr val="accent6">
                    <a:lumMod val="75000"/>
                  </a:schemeClr>
                </a:solidFill>
                <a:latin typeface="Arial" pitchFamily="34" charset="0"/>
                <a:cs typeface="Arial" pitchFamily="34" charset="0"/>
              </a:rPr>
              <a:t>(-Osmanlı İmparatorluğu’nun Yıkılışını ve Türk İnkılâbını Hazırlayan Sebeplere Toplu Bakış)</a:t>
            </a:r>
            <a:endParaRPr lang="tr-TR" sz="2400" dirty="0">
              <a:solidFill>
                <a:schemeClr val="accent6">
                  <a:lumMod val="75000"/>
                </a:schemeClr>
              </a:solidFill>
              <a:latin typeface="Arial" pitchFamily="34" charset="0"/>
              <a:cs typeface="Arial" pitchFamily="34" charset="0"/>
            </a:endParaRPr>
          </a:p>
          <a:p>
            <a:pPr algn="ctr"/>
            <a:endParaRPr lang="tr-TR" sz="2800" dirty="0">
              <a:solidFill>
                <a:srgbClr val="FF0000"/>
              </a:solidFill>
              <a:latin typeface="Arial" pitchFamily="34" charset="0"/>
              <a:cs typeface="Arial" pitchFamily="34" charset="0"/>
            </a:endParaRPr>
          </a:p>
        </p:txBody>
      </p:sp>
      <p:sp>
        <p:nvSpPr>
          <p:cNvPr id="5" name="AutoShape 5"/>
          <p:cNvSpPr>
            <a:spLocks noGrp="1" noChangeArrowheads="1"/>
          </p:cNvSpPr>
          <p:nvPr>
            <p:ph type="subTitle" idx="1"/>
          </p:nvPr>
        </p:nvSpPr>
        <p:spPr bwMode="auto">
          <a:xfrm>
            <a:off x="605580" y="692696"/>
            <a:ext cx="7992888" cy="2088232"/>
          </a:xfrm>
          <a:prstGeom prst="ribbon">
            <a:avLst>
              <a:gd name="adj1" fmla="val 10963"/>
              <a:gd name="adj2" fmla="val 71750"/>
            </a:avLst>
          </a:prstGeom>
          <a:solidFill>
            <a:srgbClr val="FFFF00"/>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sz="2800" b="1" dirty="0">
                <a:solidFill>
                  <a:srgbClr val="FF0000"/>
                </a:solidFill>
                <a:latin typeface="Arial" pitchFamily="34" charset="0"/>
                <a:cs typeface="Arial" pitchFamily="34" charset="0"/>
              </a:rPr>
              <a:t>ATATÜRK İLKELERİ </a:t>
            </a:r>
          </a:p>
          <a:p>
            <a:r>
              <a:rPr lang="tr-TR" sz="2800" b="1" dirty="0">
                <a:solidFill>
                  <a:srgbClr val="FF0000"/>
                </a:solidFill>
                <a:latin typeface="Arial" pitchFamily="34" charset="0"/>
                <a:cs typeface="Arial" pitchFamily="34" charset="0"/>
              </a:rPr>
              <a:t>VE</a:t>
            </a:r>
          </a:p>
          <a:p>
            <a:r>
              <a:rPr lang="tr-TR" sz="2800" b="1" dirty="0">
                <a:solidFill>
                  <a:srgbClr val="FF0000"/>
                </a:solidFill>
                <a:latin typeface="Arial" pitchFamily="34" charset="0"/>
                <a:cs typeface="Arial" pitchFamily="34" charset="0"/>
              </a:rPr>
              <a:t> İNKILÂP TARİHİ I</a:t>
            </a:r>
            <a:endParaRPr lang="tr-TR" sz="2800" dirty="0">
              <a:solidFill>
                <a:srgbClr val="FF0000"/>
              </a:solidFill>
              <a:latin typeface="Arial" pitchFamily="34" charset="0"/>
              <a:cs typeface="Arial" pitchFamily="34" charset="0"/>
            </a:endParaRPr>
          </a:p>
        </p:txBody>
      </p:sp>
      <p:sp>
        <p:nvSpPr>
          <p:cNvPr id="6" name="Dikdörtgen 5"/>
          <p:cNvSpPr/>
          <p:nvPr/>
        </p:nvSpPr>
        <p:spPr>
          <a:xfrm>
            <a:off x="5233824" y="5589240"/>
            <a:ext cx="3445431" cy="707886"/>
          </a:xfrm>
          <a:prstGeom prst="rect">
            <a:avLst/>
          </a:prstGeom>
        </p:spPr>
        <p:txBody>
          <a:bodyPr wrap="none">
            <a:spAutoFit/>
          </a:bodyPr>
          <a:lstStyle/>
          <a:p>
            <a:pPr algn="ctr"/>
            <a:r>
              <a:rPr lang="tr-TR" sz="2000" b="1" dirty="0">
                <a:latin typeface="Arial" pitchFamily="34" charset="0"/>
                <a:cs typeface="Arial" pitchFamily="34" charset="0"/>
              </a:rPr>
              <a:t>Hazırlayan: Veli KÖROĞLU</a:t>
            </a:r>
            <a:endParaRPr lang="tr-TR" sz="2000" dirty="0">
              <a:latin typeface="Arial" pitchFamily="34" charset="0"/>
              <a:cs typeface="Arial" pitchFamily="34" charset="0"/>
            </a:endParaRPr>
          </a:p>
          <a:p>
            <a:pPr algn="just">
              <a:tabLst>
                <a:tab pos="1431925" algn="l"/>
              </a:tabLst>
            </a:pPr>
            <a:r>
              <a:rPr lang="tr-TR" sz="2000" b="1" dirty="0">
                <a:latin typeface="Arial" pitchFamily="34" charset="0"/>
                <a:cs typeface="Arial" pitchFamily="34" charset="0"/>
              </a:rPr>
              <a:t>	Dr. </a:t>
            </a:r>
            <a:r>
              <a:rPr lang="tr-TR" sz="2000" b="1" dirty="0" err="1">
                <a:latin typeface="Arial" pitchFamily="34" charset="0"/>
                <a:cs typeface="Arial" pitchFamily="34" charset="0"/>
              </a:rPr>
              <a:t>Öğr</a:t>
            </a:r>
            <a:r>
              <a:rPr lang="tr-TR" sz="2000" b="1" dirty="0">
                <a:latin typeface="Arial" pitchFamily="34" charset="0"/>
                <a:cs typeface="Arial" pitchFamily="34" charset="0"/>
              </a:rPr>
              <a:t>. </a:t>
            </a:r>
            <a:r>
              <a:rPr lang="tr-TR" sz="2000" b="1">
                <a:latin typeface="Arial" pitchFamily="34" charset="0"/>
                <a:cs typeface="Arial" pitchFamily="34" charset="0"/>
              </a:rPr>
              <a:t>üyesi</a:t>
            </a:r>
            <a:endParaRPr lang="tr-TR" sz="2000" b="1" dirty="0">
              <a:latin typeface="Arial" pitchFamily="34" charset="0"/>
              <a:cs typeface="Arial" pitchFamily="34" charset="0"/>
            </a:endParaRPr>
          </a:p>
        </p:txBody>
      </p:sp>
    </p:spTree>
    <p:extLst>
      <p:ext uri="{BB962C8B-B14F-4D97-AF65-F5344CB8AC3E}">
        <p14:creationId xmlns:p14="http://schemas.microsoft.com/office/powerpoint/2010/main" val="4193282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285720" y="1428736"/>
            <a:ext cx="8501122" cy="5262979"/>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r>
              <a:rPr lang="tr-TR" altLang="tr-TR" sz="2700" b="1" dirty="0">
                <a:solidFill>
                  <a:srgbClr val="FF0000"/>
                </a:solidFill>
                <a:latin typeface="Arial" pitchFamily="34" charset="0"/>
                <a:cs typeface="Arial" pitchFamily="34" charset="0"/>
              </a:rPr>
              <a:t>23 Temmuz 1908’de </a:t>
            </a:r>
            <a:r>
              <a:rPr lang="tr-TR" altLang="tr-TR" sz="2700" b="1" dirty="0">
                <a:latin typeface="Arial" pitchFamily="34" charset="0"/>
                <a:cs typeface="Arial" pitchFamily="34" charset="0"/>
              </a:rPr>
              <a:t>anayasa tekrar yürürlüğe konularak ülkede özgür bir ortam oluşturulmuştur.</a:t>
            </a:r>
          </a:p>
          <a:p>
            <a:pPr algn="just" eaLnBrk="0" hangingPunct="0">
              <a:spcBef>
                <a:spcPts val="600"/>
              </a:spcBef>
              <a:tabLst>
                <a:tab pos="365125" algn="l"/>
              </a:tabLst>
            </a:pPr>
            <a:endParaRPr lang="tr-TR" altLang="tr-TR" sz="1400" b="1" dirty="0">
              <a:latin typeface="Arial" pitchFamily="34" charset="0"/>
              <a:cs typeface="Arial" pitchFamily="34" charset="0"/>
            </a:endParaRPr>
          </a:p>
          <a:p>
            <a:pPr algn="just" eaLnBrk="0" hangingPunct="0">
              <a:spcBef>
                <a:spcPts val="600"/>
              </a:spcBef>
              <a:tabLst>
                <a:tab pos="365125" algn="l"/>
              </a:tabLst>
            </a:pPr>
            <a:r>
              <a:rPr lang="tr-TR" altLang="tr-TR" sz="2700" b="1" dirty="0">
                <a:latin typeface="Arial" pitchFamily="34" charset="0"/>
                <a:cs typeface="Arial" pitchFamily="34" charset="0"/>
              </a:rPr>
              <a:t>	Aralık 1908’de yapılan seçimlerde milletvekilliklerinin büyük bir çoğunluğunu </a:t>
            </a:r>
            <a:r>
              <a:rPr lang="tr-TR" altLang="tr-TR" sz="2700" b="1" dirty="0">
                <a:solidFill>
                  <a:schemeClr val="accent6">
                    <a:lumMod val="75000"/>
                  </a:schemeClr>
                </a:solidFill>
                <a:latin typeface="Arial" pitchFamily="34" charset="0"/>
                <a:cs typeface="Arial" pitchFamily="34" charset="0"/>
              </a:rPr>
              <a:t>İttihat ve Terakki Cemiyeti üyeleri kazanmıştır.</a:t>
            </a:r>
          </a:p>
          <a:p>
            <a:pPr algn="just" eaLnBrk="0" hangingPunct="0">
              <a:spcBef>
                <a:spcPts val="600"/>
              </a:spcBef>
              <a:tabLst>
                <a:tab pos="365125" algn="l"/>
              </a:tabLst>
            </a:pPr>
            <a:endParaRPr lang="tr-TR" altLang="tr-TR" sz="1400" b="1" dirty="0">
              <a:solidFill>
                <a:schemeClr val="accent6">
                  <a:lumMod val="75000"/>
                </a:schemeClr>
              </a:solidFill>
              <a:latin typeface="Arial" pitchFamily="34" charset="0"/>
              <a:cs typeface="Arial" pitchFamily="34" charset="0"/>
            </a:endParaRPr>
          </a:p>
          <a:p>
            <a:pPr algn="just" eaLnBrk="0" hangingPunct="0">
              <a:spcBef>
                <a:spcPts val="600"/>
              </a:spcBef>
              <a:tabLst>
                <a:tab pos="365125" algn="l"/>
              </a:tabLst>
            </a:pPr>
            <a:r>
              <a:rPr lang="tr-TR" altLang="tr-TR" sz="2700" b="1" dirty="0">
                <a:solidFill>
                  <a:schemeClr val="accent6">
                    <a:lumMod val="75000"/>
                  </a:schemeClr>
                </a:solidFill>
                <a:latin typeface="Arial" pitchFamily="34" charset="0"/>
                <a:cs typeface="Arial" pitchFamily="34" charset="0"/>
              </a:rPr>
              <a:t>	</a:t>
            </a:r>
            <a:r>
              <a:rPr lang="tr-TR" altLang="tr-TR" sz="2700" b="1" dirty="0">
                <a:latin typeface="Arial" pitchFamily="34" charset="0"/>
                <a:cs typeface="Arial" pitchFamily="34" charset="0"/>
              </a:rPr>
              <a:t>Yönetime gelen İttihat ve Terakki Cemiyeti yönetim tecrübesindeki eksiklikleri nedeniyle yönetimi eski sistemin adamlarına bırakmak zorunda kalmıştır.</a:t>
            </a:r>
          </a:p>
          <a:p>
            <a:pPr algn="just" eaLnBrk="0" hangingPunct="0">
              <a:spcBef>
                <a:spcPts val="600"/>
              </a:spcBef>
              <a:tabLst>
                <a:tab pos="365125" algn="l"/>
              </a:tabLst>
            </a:pPr>
            <a:r>
              <a:rPr lang="tr-TR" altLang="tr-TR" sz="2700" b="1" dirty="0">
                <a:latin typeface="Arial" pitchFamily="34" charset="0"/>
                <a:cs typeface="Arial" pitchFamily="34" charset="0"/>
              </a:rPr>
              <a:t>	</a:t>
            </a:r>
            <a:endParaRPr lang="tr-TR" altLang="tr-TR" sz="2700" b="1" dirty="0">
              <a:solidFill>
                <a:schemeClr val="accent6">
                  <a:lumMod val="75000"/>
                </a:schemeClr>
              </a:solidFill>
              <a:latin typeface="Arial" pitchFamily="34" charset="0"/>
              <a:cs typeface="Arial" pitchFamily="34" charset="0"/>
            </a:endParaRP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latin typeface="Arial" pitchFamily="34" charset="0"/>
                <a:cs typeface="Arial" pitchFamily="34" charset="0"/>
              </a:rPr>
              <a:t>II. Meşrutiyet </a:t>
            </a:r>
            <a:r>
              <a:rPr lang="tr-TR" altLang="zh-CN" sz="2800" b="1" dirty="0">
                <a:solidFill>
                  <a:srgbClr val="FF0000"/>
                </a:solidFill>
                <a:latin typeface="Arial" pitchFamily="34" charset="0"/>
                <a:cs typeface="Arial" pitchFamily="34" charset="0"/>
              </a:rPr>
              <a:t>(</a:t>
            </a:r>
            <a:r>
              <a:rPr lang="tr-TR" altLang="tr-TR" sz="2800" b="1" dirty="0">
                <a:solidFill>
                  <a:srgbClr val="FF0000"/>
                </a:solidFill>
                <a:latin typeface="Arial" pitchFamily="34" charset="0"/>
                <a:cs typeface="Arial" pitchFamily="34" charset="0"/>
              </a:rPr>
              <a:t>23 Temmuz 1908</a:t>
            </a:r>
            <a:r>
              <a:rPr lang="tr-TR" altLang="tr-TR" sz="2800" b="1" dirty="0">
                <a:latin typeface="Arial" pitchFamily="34" charset="0"/>
                <a:cs typeface="Arial" pitchFamily="34" charset="0"/>
              </a:rPr>
              <a:t> </a:t>
            </a:r>
            <a:r>
              <a:rPr lang="tr-TR" sz="2800" b="1" dirty="0">
                <a:solidFill>
                  <a:srgbClr val="FF0000"/>
                </a:solidFill>
                <a:latin typeface="Arial" pitchFamily="34" charset="0"/>
                <a:cs typeface="Arial" pitchFamily="34" charset="0"/>
              </a:rPr>
              <a:t>- 30 Ekim1918)  </a:t>
            </a:r>
            <a:endParaRPr lang="tr-TR" altLang="tr-TR"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933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331764"/>
            <a:ext cx="8143336" cy="5047536"/>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Meşrutiyet’in getirdiklerinden memnun olmayan gericiler örgütlenerek </a:t>
            </a:r>
            <a:r>
              <a:rPr lang="tr-TR" altLang="tr-TR" sz="2400" b="1" dirty="0">
                <a:solidFill>
                  <a:srgbClr val="FF0000"/>
                </a:solidFill>
                <a:latin typeface="Arial" pitchFamily="34" charset="0"/>
                <a:cs typeface="Arial" pitchFamily="34" charset="0"/>
              </a:rPr>
              <a:t>13 Nisan 1909 </a:t>
            </a:r>
            <a:r>
              <a:rPr lang="tr-TR" altLang="tr-TR" sz="2400" b="1" dirty="0">
                <a:solidFill>
                  <a:schemeClr val="accent6">
                    <a:lumMod val="75000"/>
                  </a:schemeClr>
                </a:solidFill>
                <a:latin typeface="Arial" pitchFamily="34" charset="0"/>
                <a:cs typeface="Arial" pitchFamily="34" charset="0"/>
              </a:rPr>
              <a:t>(Rumi, 31 Mart 1325) tarihinde bir ayaklanma çıkardılar </a:t>
            </a:r>
            <a:r>
              <a:rPr lang="tr-TR" altLang="tr-TR" sz="2400" b="1" dirty="0">
                <a:solidFill>
                  <a:srgbClr val="FF0000"/>
                </a:solidFill>
                <a:latin typeface="Arial" pitchFamily="34" charset="0"/>
                <a:cs typeface="Arial" pitchFamily="34" charset="0"/>
              </a:rPr>
              <a:t>(</a:t>
            </a:r>
            <a:r>
              <a:rPr lang="tr-TR" sz="2400" b="1" dirty="0">
                <a:solidFill>
                  <a:srgbClr val="FF0000"/>
                </a:solidFill>
                <a:latin typeface="Arial" pitchFamily="34" charset="0"/>
                <a:cs typeface="Arial" pitchFamily="34" charset="0"/>
              </a:rPr>
              <a:t>31 Mart Vakası)</a:t>
            </a:r>
            <a:r>
              <a:rPr lang="tr-TR" altLang="tr-TR" sz="2400" b="1" dirty="0">
                <a:solidFill>
                  <a:schemeClr val="accent6">
                    <a:lumMod val="75000"/>
                  </a:schemeClr>
                </a:solidFill>
                <a:latin typeface="Arial" pitchFamily="34" charset="0"/>
                <a:cs typeface="Arial" pitchFamily="34" charset="0"/>
              </a:rPr>
              <a:t>. </a:t>
            </a:r>
          </a:p>
          <a:p>
            <a:pPr algn="just" eaLnBrk="0" hangingPunct="0">
              <a:spcBef>
                <a:spcPts val="600"/>
              </a:spcBef>
              <a:tabLst>
                <a:tab pos="365125" algn="l"/>
              </a:tabLst>
            </a:pPr>
            <a:r>
              <a:rPr lang="tr-TR" sz="2400" b="1" dirty="0">
                <a:solidFill>
                  <a:schemeClr val="accent6">
                    <a:lumMod val="75000"/>
                  </a:schemeClr>
                </a:solidFill>
                <a:latin typeface="Arial" pitchFamily="34" charset="0"/>
                <a:cs typeface="Arial" pitchFamily="34" charset="0"/>
              </a:rPr>
              <a:t>	</a:t>
            </a:r>
            <a:r>
              <a:rPr lang="tr-TR" sz="2400" b="1" dirty="0">
                <a:latin typeface="Arial" pitchFamily="34" charset="0"/>
                <a:cs typeface="Arial" pitchFamily="34" charset="0"/>
              </a:rPr>
              <a:t>İsyan, </a:t>
            </a:r>
            <a:r>
              <a:rPr lang="tr-TR" sz="2400" b="1" dirty="0">
                <a:latin typeface="Arial" pitchFamily="34" charset="0"/>
                <a:cs typeface="Arial" pitchFamily="34" charset="0"/>
                <a:hlinkClick r:id="rId2" tooltip="Selanik"/>
              </a:rPr>
              <a:t>Selanik</a:t>
            </a:r>
            <a:r>
              <a:rPr lang="tr-TR" sz="2400" b="1" dirty="0">
                <a:latin typeface="Arial" pitchFamily="34" charset="0"/>
                <a:cs typeface="Arial" pitchFamily="34" charset="0"/>
              </a:rPr>
              <a:t>'te bulunan </a:t>
            </a:r>
            <a:r>
              <a:rPr lang="tr-TR" sz="2400" b="1" dirty="0">
                <a:latin typeface="Arial" pitchFamily="34" charset="0"/>
                <a:cs typeface="Arial" pitchFamily="34" charset="0"/>
                <a:hlinkClick r:id="rId3" tooltip="3. Ordu (Osmanlı)"/>
              </a:rPr>
              <a:t>Üçüncü</a:t>
            </a:r>
            <a:r>
              <a:rPr lang="tr-TR" sz="2400" b="1" dirty="0">
                <a:latin typeface="Arial" pitchFamily="34" charset="0"/>
                <a:cs typeface="Arial" pitchFamily="34" charset="0"/>
              </a:rPr>
              <a:t> ve </a:t>
            </a:r>
            <a:r>
              <a:rPr lang="tr-TR" sz="2400" b="1" dirty="0">
                <a:latin typeface="Arial" pitchFamily="34" charset="0"/>
                <a:cs typeface="Arial" pitchFamily="34" charset="0"/>
                <a:hlinkClick r:id="rId4" tooltip="Edirne"/>
              </a:rPr>
              <a:t>Edirne</a:t>
            </a:r>
            <a:r>
              <a:rPr lang="tr-TR" sz="2400" b="1" dirty="0">
                <a:latin typeface="Arial" pitchFamily="34" charset="0"/>
                <a:cs typeface="Arial" pitchFamily="34" charset="0"/>
              </a:rPr>
              <a:t>'de bulunan </a:t>
            </a:r>
            <a:r>
              <a:rPr lang="tr-TR" sz="2400" b="1" dirty="0">
                <a:latin typeface="Arial" pitchFamily="34" charset="0"/>
                <a:cs typeface="Arial" pitchFamily="34" charset="0"/>
                <a:hlinkClick r:id="rId5" tooltip="2. Ordu (Osmanlı)"/>
              </a:rPr>
              <a:t>İkinci</a:t>
            </a:r>
            <a:r>
              <a:rPr lang="tr-TR" sz="2400" b="1" dirty="0">
                <a:latin typeface="Arial" pitchFamily="34" charset="0"/>
                <a:cs typeface="Arial" pitchFamily="34" charset="0"/>
              </a:rPr>
              <a:t> Ordulara mensup askerlerin oluşturdukları, Rumeli halkının gönüllü katıldığı “</a:t>
            </a:r>
            <a:r>
              <a:rPr lang="tr-TR" sz="2400" b="1" i="1" dirty="0">
                <a:latin typeface="Arial" pitchFamily="34" charset="0"/>
                <a:cs typeface="Arial" pitchFamily="34" charset="0"/>
                <a:hlinkClick r:id="rId6" tooltip="Hareket Ordusu"/>
              </a:rPr>
              <a:t>Hareket Ordusu</a:t>
            </a:r>
            <a:r>
              <a:rPr lang="tr-TR" sz="2400" b="1" dirty="0">
                <a:latin typeface="Arial" pitchFamily="34" charset="0"/>
                <a:cs typeface="Arial" pitchFamily="34" charset="0"/>
              </a:rPr>
              <a:t>”nun İstanbul'a gelmesi ile bastırıldı. Üç gün süren çarpışmaların ardından sıkıyönetim ilan edildi; padişah </a:t>
            </a:r>
            <a:r>
              <a:rPr lang="tr-TR" sz="2400" b="1" dirty="0">
                <a:latin typeface="Arial" pitchFamily="34" charset="0"/>
                <a:cs typeface="Arial" pitchFamily="34" charset="0"/>
                <a:hlinkClick r:id="rId7" tooltip="II. Abdülhamit"/>
              </a:rPr>
              <a:t>II. Abdülhamit</a:t>
            </a:r>
            <a:r>
              <a:rPr lang="tr-TR" sz="2400" b="1" dirty="0">
                <a:latin typeface="Arial" pitchFamily="34" charset="0"/>
                <a:cs typeface="Arial" pitchFamily="34" charset="0"/>
              </a:rPr>
              <a:t> tahttan indirilip yerine    </a:t>
            </a:r>
            <a:r>
              <a:rPr lang="tr-TR" sz="2400" b="1" dirty="0">
                <a:latin typeface="Arial" pitchFamily="34" charset="0"/>
                <a:cs typeface="Arial" pitchFamily="34" charset="0"/>
                <a:hlinkClick r:id="rId8" tooltip="V. Mehmed Reşad"/>
              </a:rPr>
              <a:t>V. </a:t>
            </a:r>
            <a:r>
              <a:rPr lang="tr-TR" sz="2400" b="1" dirty="0" err="1">
                <a:latin typeface="Arial" pitchFamily="34" charset="0"/>
                <a:cs typeface="Arial" pitchFamily="34" charset="0"/>
                <a:hlinkClick r:id="rId8" tooltip="V. Mehmed Reşad"/>
              </a:rPr>
              <a:t>Mehmed</a:t>
            </a:r>
            <a:r>
              <a:rPr lang="tr-TR" sz="2400" b="1" dirty="0">
                <a:latin typeface="Arial" pitchFamily="34" charset="0"/>
                <a:cs typeface="Arial" pitchFamily="34" charset="0"/>
                <a:hlinkClick r:id="rId8" tooltip="V. Mehmed Reşad"/>
              </a:rPr>
              <a:t> </a:t>
            </a:r>
            <a:r>
              <a:rPr lang="tr-TR" sz="2400" b="1" dirty="0" err="1">
                <a:latin typeface="Arial" pitchFamily="34" charset="0"/>
                <a:cs typeface="Arial" pitchFamily="34" charset="0"/>
                <a:hlinkClick r:id="rId8" tooltip="V. Mehmed Reşad"/>
              </a:rPr>
              <a:t>Reşad</a:t>
            </a:r>
            <a:r>
              <a:rPr lang="tr-TR" sz="2400" b="1" dirty="0">
                <a:latin typeface="Arial" pitchFamily="34" charset="0"/>
                <a:cs typeface="Arial" pitchFamily="34" charset="0"/>
              </a:rPr>
              <a:t> tahta çıkarıldı.</a:t>
            </a:r>
          </a:p>
          <a:p>
            <a:pPr algn="just" eaLnBrk="0" hangingPunct="0">
              <a:spcBef>
                <a:spcPts val="600"/>
              </a:spcBef>
              <a:tabLst>
                <a:tab pos="365125" algn="l"/>
              </a:tabLst>
            </a:pPr>
            <a:r>
              <a:rPr lang="tr-TR" altLang="tr-TR" sz="2400" b="1" dirty="0">
                <a:solidFill>
                  <a:schemeClr val="accent6">
                    <a:lumMod val="75000"/>
                  </a:schemeClr>
                </a:solidFill>
                <a:latin typeface="Arial" pitchFamily="34" charset="0"/>
                <a:cs typeface="Arial" pitchFamily="34" charset="0"/>
              </a:rPr>
              <a:t>	</a:t>
            </a:r>
            <a:r>
              <a:rPr lang="tr-TR" altLang="tr-TR" sz="2400" b="1" dirty="0">
                <a:solidFill>
                  <a:srgbClr val="FF0000"/>
                </a:solidFill>
                <a:latin typeface="Arial" pitchFamily="34" charset="0"/>
                <a:cs typeface="Arial" pitchFamily="34" charset="0"/>
              </a:rPr>
              <a:t>Müteakiben İttihatçılar icra organının yetkilerini kısıtladılar. Meclisin yetkilerini artırdılar. </a:t>
            </a: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II. Meşrutiyet </a:t>
            </a:r>
            <a:r>
              <a:rPr lang="tr-TR" altLang="zh-CN" sz="2800" b="1" dirty="0">
                <a:solidFill>
                  <a:srgbClr val="FF0000"/>
                </a:solidFill>
              </a:rPr>
              <a:t>(</a:t>
            </a:r>
            <a:r>
              <a:rPr lang="tr-TR" altLang="tr-TR" sz="2800" b="1" dirty="0">
                <a:solidFill>
                  <a:srgbClr val="FF0000"/>
                </a:solidFill>
                <a:latin typeface="Arial" pitchFamily="34" charset="0"/>
                <a:cs typeface="Arial" pitchFamily="34" charset="0"/>
              </a:rPr>
              <a:t>23 Temmuz 1908</a:t>
            </a:r>
            <a:r>
              <a:rPr lang="tr-TR" altLang="tr-TR" sz="2800" b="1" dirty="0">
                <a:latin typeface="Arial" pitchFamily="34" charset="0"/>
                <a:cs typeface="Arial" pitchFamily="34" charset="0"/>
              </a:rPr>
              <a:t> </a:t>
            </a:r>
            <a:r>
              <a:rPr lang="tr-TR" sz="2800" b="1" dirty="0">
                <a:solidFill>
                  <a:srgbClr val="FF0000"/>
                </a:solidFill>
                <a:latin typeface="Arial" pitchFamily="34" charset="0"/>
                <a:cs typeface="Arial" pitchFamily="34" charset="0"/>
              </a:rPr>
              <a:t>- 30 Ekim1918)  </a:t>
            </a:r>
            <a:endParaRPr lang="tr-TR" altLang="tr-TR" sz="2800" b="1" dirty="0">
              <a:solidFill>
                <a:srgbClr val="FF0000"/>
              </a:solidFill>
            </a:endParaRPr>
          </a:p>
        </p:txBody>
      </p:sp>
    </p:spTree>
    <p:extLst>
      <p:ext uri="{BB962C8B-B14F-4D97-AF65-F5344CB8AC3E}">
        <p14:creationId xmlns:p14="http://schemas.microsoft.com/office/powerpoint/2010/main" val="137383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grpSp>
        <p:nvGrpSpPr>
          <p:cNvPr id="2" name="Grup 1"/>
          <p:cNvGrpSpPr/>
          <p:nvPr/>
        </p:nvGrpSpPr>
        <p:grpSpPr>
          <a:xfrm>
            <a:off x="462253" y="1339428"/>
            <a:ext cx="8358219" cy="4825876"/>
            <a:chOff x="323850" y="692150"/>
            <a:chExt cx="8424863" cy="5041900"/>
          </a:xfrm>
        </p:grpSpPr>
        <p:sp>
          <p:nvSpPr>
            <p:cNvPr id="20" name="Text Box 2"/>
            <p:cNvSpPr txBox="1">
              <a:spLocks noChangeArrowheads="1"/>
            </p:cNvSpPr>
            <p:nvPr/>
          </p:nvSpPr>
          <p:spPr bwMode="auto">
            <a:xfrm>
              <a:off x="611188" y="692150"/>
              <a:ext cx="3311525" cy="5286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800" b="1">
                  <a:latin typeface="Arial" pitchFamily="34" charset="0"/>
                  <a:cs typeface="Arial" pitchFamily="34" charset="0"/>
                </a:rPr>
                <a:t>MONARŞİ</a:t>
              </a:r>
            </a:p>
          </p:txBody>
        </p:sp>
        <p:sp>
          <p:nvSpPr>
            <p:cNvPr id="21" name="Text Box 3"/>
            <p:cNvSpPr txBox="1">
              <a:spLocks noChangeArrowheads="1"/>
            </p:cNvSpPr>
            <p:nvPr/>
          </p:nvSpPr>
          <p:spPr bwMode="auto">
            <a:xfrm>
              <a:off x="5076825" y="692150"/>
              <a:ext cx="3311525" cy="5286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800" b="1">
                  <a:latin typeface="Arial" pitchFamily="34" charset="0"/>
                  <a:cs typeface="Arial" pitchFamily="34" charset="0"/>
                </a:rPr>
                <a:t>II. MEŞRUTİYET</a:t>
              </a:r>
            </a:p>
          </p:txBody>
        </p:sp>
        <p:sp>
          <p:nvSpPr>
            <p:cNvPr id="23" name="Rectangle 5"/>
            <p:cNvSpPr>
              <a:spLocks noChangeArrowheads="1"/>
            </p:cNvSpPr>
            <p:nvPr/>
          </p:nvSpPr>
          <p:spPr bwMode="auto">
            <a:xfrm>
              <a:off x="1763713" y="2809875"/>
              <a:ext cx="936625" cy="2881313"/>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24" name="Rectangle 6"/>
            <p:cNvSpPr>
              <a:spLocks noChangeArrowheads="1"/>
            </p:cNvSpPr>
            <p:nvPr/>
          </p:nvSpPr>
          <p:spPr bwMode="auto">
            <a:xfrm>
              <a:off x="7235825" y="2809875"/>
              <a:ext cx="936625" cy="2881313"/>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25" name="Rectangle 7"/>
            <p:cNvSpPr>
              <a:spLocks noChangeArrowheads="1"/>
            </p:cNvSpPr>
            <p:nvPr/>
          </p:nvSpPr>
          <p:spPr bwMode="auto">
            <a:xfrm>
              <a:off x="5219700" y="3429000"/>
              <a:ext cx="936625" cy="2262188"/>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26" name="Text Box 8"/>
            <p:cNvSpPr txBox="1">
              <a:spLocks noChangeArrowheads="1"/>
            </p:cNvSpPr>
            <p:nvPr/>
          </p:nvSpPr>
          <p:spPr bwMode="auto">
            <a:xfrm>
              <a:off x="5003800" y="2806701"/>
              <a:ext cx="1659690" cy="41802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dirty="0">
                  <a:latin typeface="Arial" pitchFamily="34" charset="0"/>
                  <a:cs typeface="Arial" pitchFamily="34" charset="0"/>
                </a:rPr>
                <a:t>PADİŞAH</a:t>
              </a:r>
            </a:p>
          </p:txBody>
        </p:sp>
        <p:sp>
          <p:nvSpPr>
            <p:cNvPr id="27" name="Text Box 9"/>
            <p:cNvSpPr txBox="1">
              <a:spLocks noChangeArrowheads="1"/>
            </p:cNvSpPr>
            <p:nvPr/>
          </p:nvSpPr>
          <p:spPr bwMode="auto">
            <a:xfrm>
              <a:off x="7019925" y="2276475"/>
              <a:ext cx="136842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a:latin typeface="Arial" pitchFamily="34" charset="0"/>
                  <a:cs typeface="Arial" pitchFamily="34" charset="0"/>
                </a:rPr>
                <a:t>MECLİS</a:t>
              </a:r>
            </a:p>
          </p:txBody>
        </p:sp>
        <p:sp>
          <p:nvSpPr>
            <p:cNvPr id="28" name="Text Box 10"/>
            <p:cNvSpPr txBox="1">
              <a:spLocks noChangeArrowheads="1"/>
            </p:cNvSpPr>
            <p:nvPr/>
          </p:nvSpPr>
          <p:spPr bwMode="auto">
            <a:xfrm>
              <a:off x="1547813" y="2276475"/>
              <a:ext cx="136842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a:latin typeface="Arial" pitchFamily="34" charset="0"/>
                  <a:cs typeface="Arial" pitchFamily="34" charset="0"/>
                </a:rPr>
                <a:t>PADİŞAH</a:t>
              </a:r>
            </a:p>
          </p:txBody>
        </p:sp>
        <p:sp>
          <p:nvSpPr>
            <p:cNvPr id="29" name="AutoShape 11"/>
            <p:cNvSpPr>
              <a:spLocks noChangeArrowheads="1"/>
            </p:cNvSpPr>
            <p:nvPr/>
          </p:nvSpPr>
          <p:spPr bwMode="auto">
            <a:xfrm>
              <a:off x="1979613" y="1412875"/>
              <a:ext cx="485775" cy="720725"/>
            </a:xfrm>
            <a:prstGeom prst="downArrow">
              <a:avLst>
                <a:gd name="adj1" fmla="val 50000"/>
                <a:gd name="adj2" fmla="val 37092"/>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30" name="AutoShape 12"/>
            <p:cNvSpPr>
              <a:spLocks noChangeArrowheads="1"/>
            </p:cNvSpPr>
            <p:nvPr/>
          </p:nvSpPr>
          <p:spPr bwMode="auto">
            <a:xfrm rot="2118157">
              <a:off x="5865813" y="1365250"/>
              <a:ext cx="485775" cy="1223963"/>
            </a:xfrm>
            <a:prstGeom prst="downArrow">
              <a:avLst>
                <a:gd name="adj1" fmla="val 50000"/>
                <a:gd name="adj2" fmla="val 62990"/>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31" name="AutoShape 13"/>
            <p:cNvSpPr>
              <a:spLocks noChangeArrowheads="1"/>
            </p:cNvSpPr>
            <p:nvPr/>
          </p:nvSpPr>
          <p:spPr bwMode="auto">
            <a:xfrm rot="19620467">
              <a:off x="6965950" y="1412875"/>
              <a:ext cx="485775" cy="720725"/>
            </a:xfrm>
            <a:prstGeom prst="downArrow">
              <a:avLst>
                <a:gd name="adj1" fmla="val 50000"/>
                <a:gd name="adj2" fmla="val 37092"/>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32" name="Line 4"/>
            <p:cNvSpPr>
              <a:spLocks noChangeShapeType="1"/>
            </p:cNvSpPr>
            <p:nvPr/>
          </p:nvSpPr>
          <p:spPr bwMode="auto">
            <a:xfrm>
              <a:off x="323850" y="5734050"/>
              <a:ext cx="84248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effectLst/>
                <a:uLnTx/>
                <a:uFillTx/>
                <a:latin typeface="Arial" pitchFamily="34" charset="0"/>
                <a:cs typeface="Arial" pitchFamily="34" charset="0"/>
              </a:endParaRPr>
            </a:p>
          </p:txBody>
        </p:sp>
      </p:grpSp>
      <p:sp>
        <p:nvSpPr>
          <p:cNvPr id="17" name="AutoShape 2"/>
          <p:cNvSpPr>
            <a:spLocks noChangeArrowheads="1"/>
          </p:cNvSpPr>
          <p:nvPr/>
        </p:nvSpPr>
        <p:spPr bwMode="auto">
          <a:xfrm>
            <a:off x="322138"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II. Meşrutiyet </a:t>
            </a:r>
            <a:r>
              <a:rPr lang="tr-TR" altLang="zh-CN" sz="2800" b="1" dirty="0">
                <a:solidFill>
                  <a:srgbClr val="FF0000"/>
                </a:solidFill>
              </a:rPr>
              <a:t>(</a:t>
            </a:r>
            <a:r>
              <a:rPr lang="tr-TR" altLang="tr-TR" sz="2800" b="1" dirty="0">
                <a:solidFill>
                  <a:srgbClr val="FF0000"/>
                </a:solidFill>
                <a:latin typeface="Arial" pitchFamily="34" charset="0"/>
                <a:cs typeface="Arial" pitchFamily="34" charset="0"/>
              </a:rPr>
              <a:t>23 Temmuz 1908</a:t>
            </a:r>
            <a:r>
              <a:rPr lang="tr-TR" altLang="tr-TR" sz="2800" b="1" dirty="0">
                <a:latin typeface="Arial" pitchFamily="34" charset="0"/>
                <a:cs typeface="Arial" pitchFamily="34" charset="0"/>
              </a:rPr>
              <a:t> </a:t>
            </a:r>
            <a:r>
              <a:rPr lang="tr-TR" sz="2800" b="1" dirty="0">
                <a:solidFill>
                  <a:srgbClr val="FF0000"/>
                </a:solidFill>
                <a:latin typeface="Arial" pitchFamily="34" charset="0"/>
                <a:cs typeface="Arial" pitchFamily="34" charset="0"/>
              </a:rPr>
              <a:t>- 30 Ekim1918)  </a:t>
            </a:r>
            <a:endParaRPr lang="tr-TR" altLang="tr-TR" sz="2800" b="1" dirty="0">
              <a:solidFill>
                <a:srgbClr val="FF0000"/>
              </a:solidFill>
            </a:endParaRPr>
          </a:p>
        </p:txBody>
      </p:sp>
    </p:spTree>
    <p:extLst>
      <p:ext uri="{BB962C8B-B14F-4D97-AF65-F5344CB8AC3E}">
        <p14:creationId xmlns:p14="http://schemas.microsoft.com/office/powerpoint/2010/main" val="126171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357158" y="1214422"/>
            <a:ext cx="8501122" cy="5047536"/>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r>
              <a:rPr lang="tr-TR" altLang="tr-TR" sz="2600" b="1" dirty="0">
                <a:latin typeface="Arial" charset="0"/>
              </a:rPr>
              <a:t>İlk siyasi partiler </a:t>
            </a:r>
            <a:r>
              <a:rPr lang="tr-TR" altLang="tr-TR" sz="2600" b="1" dirty="0">
                <a:solidFill>
                  <a:schemeClr val="accent6">
                    <a:lumMod val="75000"/>
                  </a:schemeClr>
                </a:solidFill>
                <a:latin typeface="Arial" charset="0"/>
              </a:rPr>
              <a:t>(İttihat ve Terakki, </a:t>
            </a:r>
            <a:r>
              <a:rPr lang="tr-TR" altLang="tr-TR" sz="2600" b="1" dirty="0" err="1">
                <a:solidFill>
                  <a:schemeClr val="accent6">
                    <a:lumMod val="75000"/>
                  </a:schemeClr>
                </a:solidFill>
                <a:latin typeface="Arial" charset="0"/>
              </a:rPr>
              <a:t>Ahrar</a:t>
            </a:r>
            <a:r>
              <a:rPr lang="tr-TR" altLang="tr-TR" sz="2600" b="1" dirty="0">
                <a:solidFill>
                  <a:schemeClr val="accent6">
                    <a:lumMod val="75000"/>
                  </a:schemeClr>
                </a:solidFill>
                <a:latin typeface="Arial" charset="0"/>
              </a:rPr>
              <a:t>, Hürriyet ve İtilaf) </a:t>
            </a:r>
            <a:r>
              <a:rPr lang="tr-TR" altLang="tr-TR" sz="2600" b="1" dirty="0">
                <a:latin typeface="Arial" charset="0"/>
              </a:rPr>
              <a:t>bu dönemde kurulmuştur.</a:t>
            </a:r>
          </a:p>
          <a:p>
            <a:pPr algn="just" eaLnBrk="0" hangingPunct="0">
              <a:spcBef>
                <a:spcPts val="600"/>
              </a:spcBef>
              <a:tabLst>
                <a:tab pos="365125" algn="l"/>
              </a:tabLst>
            </a:pPr>
            <a:r>
              <a:rPr lang="tr-TR" altLang="tr-TR" sz="2600" b="1" dirty="0">
                <a:latin typeface="Arial" charset="0"/>
              </a:rPr>
              <a:t>	İttihat ve Terakkiye karşı olan subayların kurduğu Halaskar Zabitan </a:t>
            </a:r>
            <a:r>
              <a:rPr lang="tr-TR" sz="2600" b="1" dirty="0">
                <a:solidFill>
                  <a:schemeClr val="accent6">
                    <a:lumMod val="75000"/>
                  </a:schemeClr>
                </a:solidFill>
                <a:latin typeface="Arial" pitchFamily="34" charset="0"/>
                <a:cs typeface="Arial" pitchFamily="34" charset="0"/>
              </a:rPr>
              <a:t>(Kurtarıcı Subaylar) </a:t>
            </a:r>
            <a:r>
              <a:rPr lang="tr-TR" altLang="tr-TR" sz="2600" b="1" dirty="0">
                <a:latin typeface="Arial" charset="0"/>
              </a:rPr>
              <a:t>Grubu’nun baskısıyla 1912’de kısa bir süre iktidardan uzaklaşan İttihat ve Terakki 23 Ocak 1913’te Babıâli darbesiyle yeniden iktidara gelmiş ve 30 Ekim 1918’e kadar tek başına iktidarda kalmıştır.</a:t>
            </a:r>
          </a:p>
          <a:p>
            <a:pPr algn="just" eaLnBrk="0" hangingPunct="0">
              <a:spcBef>
                <a:spcPts val="600"/>
              </a:spcBef>
              <a:tabLst>
                <a:tab pos="365125" algn="l"/>
              </a:tabLst>
            </a:pPr>
            <a:r>
              <a:rPr lang="tr-TR" altLang="tr-TR" sz="2600" b="1" dirty="0">
                <a:solidFill>
                  <a:schemeClr val="accent6">
                    <a:lumMod val="75000"/>
                  </a:schemeClr>
                </a:solidFill>
                <a:latin typeface="Arial" pitchFamily="34" charset="0"/>
                <a:cs typeface="Arial" pitchFamily="34" charset="0"/>
              </a:rPr>
              <a:t>	</a:t>
            </a:r>
            <a:r>
              <a:rPr lang="tr-TR" altLang="tr-TR" sz="2600" b="1" dirty="0">
                <a:latin typeface="Arial" pitchFamily="34" charset="0"/>
                <a:cs typeface="Arial" pitchFamily="34" charset="0"/>
              </a:rPr>
              <a:t>İttihatçılar, Batı örneğine uygun bir parlamenter sistem kurmak istemişlerse de azınlıkların bağımsızlık istekleri nedeniyle bu amaca ulaşılamamıştır.  </a:t>
            </a: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II. Meşrutiyet </a:t>
            </a:r>
            <a:r>
              <a:rPr lang="tr-TR" altLang="zh-CN" sz="2800" b="1" dirty="0">
                <a:solidFill>
                  <a:srgbClr val="FF0000"/>
                </a:solidFill>
              </a:rPr>
              <a:t>(</a:t>
            </a:r>
            <a:r>
              <a:rPr lang="tr-TR" altLang="tr-TR" sz="2800" b="1" dirty="0">
                <a:solidFill>
                  <a:srgbClr val="FF0000"/>
                </a:solidFill>
                <a:latin typeface="Arial" pitchFamily="34" charset="0"/>
                <a:cs typeface="Arial" pitchFamily="34" charset="0"/>
              </a:rPr>
              <a:t>23 Temmuz 1908</a:t>
            </a:r>
            <a:r>
              <a:rPr lang="tr-TR" altLang="tr-TR" sz="2800" b="1" dirty="0">
                <a:latin typeface="Arial" pitchFamily="34" charset="0"/>
                <a:cs typeface="Arial" pitchFamily="34" charset="0"/>
              </a:rPr>
              <a:t> </a:t>
            </a:r>
            <a:r>
              <a:rPr lang="tr-TR" sz="2800" b="1" dirty="0">
                <a:solidFill>
                  <a:srgbClr val="FF0000"/>
                </a:solidFill>
                <a:latin typeface="Arial" pitchFamily="34" charset="0"/>
                <a:cs typeface="Arial" pitchFamily="34" charset="0"/>
              </a:rPr>
              <a:t>- 30 Ekim1918)  </a:t>
            </a:r>
            <a:endParaRPr lang="tr-TR" altLang="tr-TR" sz="2800" b="1" dirty="0">
              <a:solidFill>
                <a:srgbClr val="FF0000"/>
              </a:solidFill>
            </a:endParaRPr>
          </a:p>
        </p:txBody>
      </p:sp>
    </p:spTree>
    <p:extLst>
      <p:ext uri="{BB962C8B-B14F-4D97-AF65-F5344CB8AC3E}">
        <p14:creationId xmlns:p14="http://schemas.microsoft.com/office/powerpoint/2010/main" val="1699227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357158" y="1000108"/>
            <a:ext cx="8501122" cy="5786199"/>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İttihatçılar, eğitime büyük önem vermişler, eğitim kurumlarını tüm ülkeye yaymışlardır. İlkokulu zorunlu ve parasız yapmışlar, kızların okumaları içinde bir dizi çalışmalar yapmışlardır.</a:t>
            </a:r>
          </a:p>
          <a:p>
            <a:pPr algn="just" eaLnBrk="0" hangingPunct="0">
              <a:spcBef>
                <a:spcPts val="600"/>
              </a:spcBef>
              <a:tabLst>
                <a:tab pos="365125" algn="l"/>
              </a:tabLst>
            </a:pPr>
            <a:r>
              <a:rPr lang="tr-TR" altLang="tr-TR" sz="2400" b="1" dirty="0">
                <a:latin typeface="Arial" pitchFamily="34" charset="0"/>
                <a:cs typeface="Arial" pitchFamily="34" charset="0"/>
              </a:rPr>
              <a:t>	Ordunun düzeltilmesi için çeşitli projeler üretilmiş, batılı uzmanlar getirilmiştir. Müslüman olmayanlar da askere alınmaya başlanmıştır. Kara ordularını düzenlemede Almanlardan, donanmayı düzenlemede İngilizlerden yararlanılmıştır. Enver Bey’in Harbiye Nazırı olmasından sonra ordu gençleştirilmiştir.</a:t>
            </a:r>
          </a:p>
          <a:p>
            <a:pPr algn="just" eaLnBrk="0" hangingPunct="0">
              <a:spcBef>
                <a:spcPts val="600"/>
              </a:spcBef>
              <a:tabLst>
                <a:tab pos="365125" algn="l"/>
              </a:tabLst>
            </a:pPr>
            <a:r>
              <a:rPr lang="tr-TR" altLang="tr-TR" sz="2400" b="1" dirty="0">
                <a:latin typeface="Arial" pitchFamily="34" charset="0"/>
                <a:cs typeface="Arial" pitchFamily="34" charset="0"/>
              </a:rPr>
              <a:t>	 İttihatçılar, milli bir iktisat politikası uygulamışlar, </a:t>
            </a:r>
            <a:r>
              <a:rPr lang="tr-TR" altLang="tr-TR" sz="2400" b="1" dirty="0">
                <a:solidFill>
                  <a:srgbClr val="FF0000"/>
                </a:solidFill>
                <a:latin typeface="Arial" pitchFamily="34" charset="0"/>
                <a:cs typeface="Arial" pitchFamily="34" charset="0"/>
              </a:rPr>
              <a:t>İtibar-ı Milli </a:t>
            </a:r>
            <a:r>
              <a:rPr lang="tr-TR" altLang="tr-TR" sz="2400" b="1" dirty="0">
                <a:latin typeface="Arial" pitchFamily="34" charset="0"/>
                <a:cs typeface="Arial" pitchFamily="34" charset="0"/>
              </a:rPr>
              <a:t>adıyla bir banka kurarak yerli s</a:t>
            </a:r>
            <a:r>
              <a:rPr lang="tr-TR" sz="2400" b="1" dirty="0">
                <a:latin typeface="Arial" pitchFamily="34" charset="0"/>
                <a:cs typeface="Arial" pitchFamily="34" charset="0"/>
              </a:rPr>
              <a:t>ermayeyi iktisadi yönden desteklemeye</a:t>
            </a:r>
            <a:r>
              <a:rPr lang="tr-TR" sz="2400" dirty="0"/>
              <a:t> </a:t>
            </a:r>
            <a:r>
              <a:rPr lang="tr-TR" altLang="tr-TR" sz="2400" b="1" dirty="0">
                <a:latin typeface="Arial" pitchFamily="34" charset="0"/>
                <a:cs typeface="Arial" pitchFamily="34" charset="0"/>
              </a:rPr>
              <a:t>çalışmışlardır. Ekonomide etkin rol oynayan azınlıkların yerine Türk ve Müslümanları geçirmeye gayret etmişlerdir. </a:t>
            </a:r>
          </a:p>
        </p:txBody>
      </p:sp>
      <p:sp>
        <p:nvSpPr>
          <p:cNvPr id="8" name="AutoShape 2"/>
          <p:cNvSpPr>
            <a:spLocks noChangeArrowheads="1"/>
          </p:cNvSpPr>
          <p:nvPr/>
        </p:nvSpPr>
        <p:spPr bwMode="auto">
          <a:xfrm>
            <a:off x="263525" y="142852"/>
            <a:ext cx="8642350" cy="714380"/>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II. Meşrutiyet </a:t>
            </a:r>
            <a:r>
              <a:rPr lang="tr-TR" altLang="zh-CN" sz="2800" b="1" dirty="0">
                <a:solidFill>
                  <a:srgbClr val="FF0000"/>
                </a:solidFill>
              </a:rPr>
              <a:t>(</a:t>
            </a:r>
            <a:r>
              <a:rPr lang="tr-TR" altLang="tr-TR" sz="2800" b="1" dirty="0">
                <a:solidFill>
                  <a:srgbClr val="FF0000"/>
                </a:solidFill>
                <a:latin typeface="Arial" pitchFamily="34" charset="0"/>
                <a:cs typeface="Arial" pitchFamily="34" charset="0"/>
              </a:rPr>
              <a:t>23 Temmuz 1908</a:t>
            </a:r>
            <a:r>
              <a:rPr lang="tr-TR" altLang="tr-TR" sz="2800" b="1" dirty="0">
                <a:latin typeface="Arial" pitchFamily="34" charset="0"/>
                <a:cs typeface="Arial" pitchFamily="34" charset="0"/>
              </a:rPr>
              <a:t> </a:t>
            </a:r>
            <a:r>
              <a:rPr lang="tr-TR" sz="2800" b="1" dirty="0">
                <a:solidFill>
                  <a:srgbClr val="FF0000"/>
                </a:solidFill>
                <a:latin typeface="Arial" pitchFamily="34" charset="0"/>
                <a:cs typeface="Arial" pitchFamily="34" charset="0"/>
              </a:rPr>
              <a:t>- 30 Ekim1918)  </a:t>
            </a:r>
            <a:endParaRPr lang="tr-TR" altLang="tr-TR" sz="2800" b="1" dirty="0">
              <a:solidFill>
                <a:srgbClr val="FF0000"/>
              </a:solidFill>
            </a:endParaRPr>
          </a:p>
        </p:txBody>
      </p:sp>
    </p:spTree>
    <p:extLst>
      <p:ext uri="{BB962C8B-B14F-4D97-AF65-F5344CB8AC3E}">
        <p14:creationId xmlns:p14="http://schemas.microsoft.com/office/powerpoint/2010/main" val="183063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15</a:t>
            </a:fld>
            <a:endParaRPr lang="tr-TR" b="1" dirty="0">
              <a:solidFill>
                <a:schemeClr val="tx1"/>
              </a:solidFill>
              <a:latin typeface="Arial" pitchFamily="34" charset="0"/>
              <a:cs typeface="Arial" pitchFamily="34" charset="0"/>
            </a:endParaRPr>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 İmparatorluğu’nda Fikir Akımları</a:t>
            </a:r>
          </a:p>
        </p:txBody>
      </p:sp>
      <p:grpSp>
        <p:nvGrpSpPr>
          <p:cNvPr id="19" name="Grup 18"/>
          <p:cNvGrpSpPr/>
          <p:nvPr/>
        </p:nvGrpSpPr>
        <p:grpSpPr>
          <a:xfrm>
            <a:off x="250825" y="1769978"/>
            <a:ext cx="8746700" cy="3171190"/>
            <a:chOff x="250825" y="1550988"/>
            <a:chExt cx="8746700" cy="3171190"/>
          </a:xfrm>
        </p:grpSpPr>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3" name="Oval 3"/>
            <p:cNvSpPr>
              <a:spLocks noChangeArrowheads="1"/>
            </p:cNvSpPr>
            <p:nvPr/>
          </p:nvSpPr>
          <p:spPr bwMode="auto">
            <a:xfrm>
              <a:off x="684213" y="2420938"/>
              <a:ext cx="3527425" cy="998537"/>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a:t>OSMANLICILIK</a:t>
              </a:r>
            </a:p>
          </p:txBody>
        </p:sp>
        <p:sp>
          <p:nvSpPr>
            <p:cNvPr id="14" name="Oval 4"/>
            <p:cNvSpPr>
              <a:spLocks noChangeArrowheads="1"/>
            </p:cNvSpPr>
            <p:nvPr/>
          </p:nvSpPr>
          <p:spPr bwMode="auto">
            <a:xfrm>
              <a:off x="4932363" y="2420938"/>
              <a:ext cx="3527425" cy="998537"/>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t>İSLAMCILIK</a:t>
              </a:r>
            </a:p>
          </p:txBody>
        </p:sp>
        <p:sp>
          <p:nvSpPr>
            <p:cNvPr id="15" name="Oval 5"/>
            <p:cNvSpPr>
              <a:spLocks noChangeArrowheads="1"/>
            </p:cNvSpPr>
            <p:nvPr/>
          </p:nvSpPr>
          <p:spPr bwMode="auto">
            <a:xfrm>
              <a:off x="4933007" y="3716338"/>
              <a:ext cx="3527425" cy="998537"/>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a:t>TÜRKÇÜLÜK</a:t>
              </a:r>
            </a:p>
          </p:txBody>
        </p:sp>
        <p:sp>
          <p:nvSpPr>
            <p:cNvPr id="16" name="Oval 6"/>
            <p:cNvSpPr>
              <a:spLocks noChangeArrowheads="1"/>
            </p:cNvSpPr>
            <p:nvPr/>
          </p:nvSpPr>
          <p:spPr bwMode="auto">
            <a:xfrm>
              <a:off x="683568" y="3723641"/>
              <a:ext cx="3600400" cy="998537"/>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a:t>BATICILIK</a:t>
              </a:r>
            </a:p>
          </p:txBody>
        </p:sp>
        <p:sp>
          <p:nvSpPr>
            <p:cNvPr id="17" name="AutoShape 12"/>
            <p:cNvSpPr>
              <a:spLocks noChangeArrowheads="1"/>
            </p:cNvSpPr>
            <p:nvPr/>
          </p:nvSpPr>
          <p:spPr bwMode="auto">
            <a:xfrm>
              <a:off x="3924300" y="1550988"/>
              <a:ext cx="1295400" cy="931862"/>
            </a:xfrm>
            <a:prstGeom prst="downArrow">
              <a:avLst>
                <a:gd name="adj1" fmla="val 50000"/>
                <a:gd name="adj2" fmla="val 25000"/>
              </a:avLst>
            </a:prstGeom>
            <a:solidFill>
              <a:srgbClr val="FFFF66"/>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grpSp>
    </p:spTree>
    <p:extLst>
      <p:ext uri="{BB962C8B-B14F-4D97-AF65-F5344CB8AC3E}">
        <p14:creationId xmlns:p14="http://schemas.microsoft.com/office/powerpoint/2010/main" val="295364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Osmanlıcılık</a:t>
            </a:r>
          </a:p>
        </p:txBody>
      </p:sp>
      <p:sp>
        <p:nvSpPr>
          <p:cNvPr id="19" name="Text Box 5"/>
          <p:cNvSpPr txBox="1">
            <a:spLocks noChangeArrowheads="1"/>
          </p:cNvSpPr>
          <p:nvPr/>
        </p:nvSpPr>
        <p:spPr bwMode="auto">
          <a:xfrm>
            <a:off x="467544" y="1412776"/>
            <a:ext cx="828092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tr-TR" altLang="tr-TR" sz="2800" b="1" dirty="0">
                <a:solidFill>
                  <a:schemeClr val="accent6">
                    <a:lumMod val="75000"/>
                  </a:schemeClr>
                </a:solidFill>
                <a:latin typeface="Arial" charset="0"/>
              </a:rPr>
              <a:t>Amaç:</a:t>
            </a:r>
            <a:r>
              <a:rPr lang="tr-TR" altLang="tr-TR" sz="2800" b="1" dirty="0">
                <a:latin typeface="Arial" charset="0"/>
              </a:rPr>
              <a:t> Osmanlı İmparatorluğu’nun siyasi birliğinin korunması için cins ve mezhep farkı gözetmeden Osmanlı halkını Osmanlılık fikri etrafında toplamaktır.</a:t>
            </a:r>
          </a:p>
          <a:p>
            <a:pPr algn="just">
              <a:spcBef>
                <a:spcPct val="50000"/>
              </a:spcBef>
            </a:pPr>
            <a:r>
              <a:rPr lang="tr-TR" altLang="tr-TR" sz="2800" b="1" dirty="0">
                <a:latin typeface="Arial" charset="0"/>
              </a:rPr>
              <a:t>Maalesef ülkedeki milliyet isyanları durmamış ve Osmanlıcılık fikri etkinliğini yitirmiştir.</a:t>
            </a:r>
          </a:p>
        </p:txBody>
      </p:sp>
    </p:spTree>
    <p:extLst>
      <p:ext uri="{BB962C8B-B14F-4D97-AF65-F5344CB8AC3E}">
        <p14:creationId xmlns:p14="http://schemas.microsoft.com/office/powerpoint/2010/main" val="3096597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8" name="AutoShape 2"/>
          <p:cNvSpPr>
            <a:spLocks noChangeArrowheads="1"/>
          </p:cNvSpPr>
          <p:nvPr/>
        </p:nvSpPr>
        <p:spPr bwMode="auto">
          <a:xfrm>
            <a:off x="250825" y="260648"/>
            <a:ext cx="8642350" cy="596584"/>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İslamcılık</a:t>
            </a:r>
          </a:p>
        </p:txBody>
      </p:sp>
      <p:sp>
        <p:nvSpPr>
          <p:cNvPr id="19" name="Text Box 5"/>
          <p:cNvSpPr txBox="1">
            <a:spLocks noChangeArrowheads="1"/>
          </p:cNvSpPr>
          <p:nvPr/>
        </p:nvSpPr>
        <p:spPr bwMode="auto">
          <a:xfrm>
            <a:off x="395536" y="857232"/>
            <a:ext cx="8352928"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0" lvl="8" algn="just" eaLnBrk="1" hangingPunct="1">
              <a:spcBef>
                <a:spcPct val="50000"/>
              </a:spcBef>
              <a:buClr>
                <a:srgbClr val="FFFF00"/>
              </a:buClr>
              <a:tabLst>
                <a:tab pos="365125" algn="l"/>
              </a:tabLst>
            </a:pPr>
            <a:r>
              <a:rPr lang="tr-TR" altLang="tr-TR" sz="1000" b="1" dirty="0">
                <a:latin typeface="Arial" charset="0"/>
              </a:rPr>
              <a:t>	</a:t>
            </a:r>
            <a:r>
              <a:rPr lang="tr-TR" altLang="tr-TR" sz="2600" b="1" dirty="0">
                <a:latin typeface="Arial" charset="0"/>
              </a:rPr>
              <a:t>Osmanlı İmparatorluğu’nun siyasi ve sosyal bütünlüğünü korumayı din birliğinde gören ve teokratik devlet yapısını esas alan bir görüştür.</a:t>
            </a:r>
          </a:p>
          <a:p>
            <a:pPr indent="0" algn="just">
              <a:spcBef>
                <a:spcPct val="50000"/>
              </a:spcBef>
              <a:buClr>
                <a:srgbClr val="FFFF00"/>
              </a:buClr>
              <a:tabLst>
                <a:tab pos="365125" algn="l"/>
              </a:tabLst>
            </a:pPr>
            <a:r>
              <a:rPr lang="tr-TR" altLang="tr-TR" sz="2600" b="1" dirty="0">
                <a:latin typeface="Arial" charset="0"/>
              </a:rPr>
              <a:t>	İslamcılık düşüncesinin doğuşunda imparatorluğun Hıristiyan unsurlarının birer birer ayaklanarak bağımsız devletler haline gelmeleri etkili olmuştur.</a:t>
            </a:r>
          </a:p>
          <a:p>
            <a:pPr indent="0" algn="just">
              <a:spcBef>
                <a:spcPct val="50000"/>
              </a:spcBef>
              <a:buClr>
                <a:srgbClr val="FFFF00"/>
              </a:buClr>
              <a:tabLst>
                <a:tab pos="365125" algn="l"/>
              </a:tabLst>
            </a:pPr>
            <a:r>
              <a:rPr lang="tr-TR" altLang="tr-TR" sz="2600" b="1" dirty="0">
                <a:latin typeface="Arial" charset="0"/>
              </a:rPr>
              <a:t>	İslamcılık politikasıyla bir yandan imparatorluğun bütünlüğü korunmaya çalışılırken, diğer taraftan Hilafet etrafında dünya İslam birliği kurulmaya çalışılmıştır.</a:t>
            </a:r>
          </a:p>
          <a:p>
            <a:pPr indent="0" algn="just">
              <a:spcBef>
                <a:spcPct val="50000"/>
              </a:spcBef>
              <a:buClr>
                <a:srgbClr val="FFFF00"/>
              </a:buClr>
              <a:tabLst>
                <a:tab pos="365125" algn="l"/>
              </a:tabLst>
            </a:pPr>
            <a:r>
              <a:rPr lang="tr-TR" altLang="tr-TR" sz="2600" b="1" dirty="0">
                <a:latin typeface="Arial" charset="0"/>
              </a:rPr>
              <a:t>	İslamcılık düşüncesinin en büyük savunucusu padişah II. Abdülhamit olmuştur.</a:t>
            </a:r>
          </a:p>
        </p:txBody>
      </p:sp>
    </p:spTree>
    <p:extLst>
      <p:ext uri="{BB962C8B-B14F-4D97-AF65-F5344CB8AC3E}">
        <p14:creationId xmlns:p14="http://schemas.microsoft.com/office/powerpoint/2010/main" val="76275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İslamcılık</a:t>
            </a:r>
          </a:p>
        </p:txBody>
      </p:sp>
      <p:sp>
        <p:nvSpPr>
          <p:cNvPr id="19" name="Text Box 5"/>
          <p:cNvSpPr txBox="1">
            <a:spLocks noChangeArrowheads="1"/>
          </p:cNvSpPr>
          <p:nvPr/>
        </p:nvSpPr>
        <p:spPr bwMode="auto">
          <a:xfrm>
            <a:off x="395536" y="1268760"/>
            <a:ext cx="835292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tr-TR" altLang="tr-TR" sz="2800" b="1" dirty="0">
                <a:solidFill>
                  <a:srgbClr val="FF0000"/>
                </a:solidFill>
                <a:latin typeface="Arial" charset="0"/>
              </a:rPr>
              <a:t>İslamcılık Fikrinin Zayıflığı:</a:t>
            </a:r>
          </a:p>
          <a:p>
            <a:pPr indent="0" algn="just">
              <a:spcBef>
                <a:spcPct val="50000"/>
              </a:spcBef>
              <a:buClr>
                <a:srgbClr val="FFFF00"/>
              </a:buClr>
              <a:tabLst>
                <a:tab pos="365125" algn="l"/>
              </a:tabLst>
            </a:pPr>
            <a:r>
              <a:rPr lang="tr-TR" altLang="tr-TR" sz="2800" b="1" dirty="0">
                <a:latin typeface="Arial" charset="0"/>
              </a:rPr>
              <a:t>	İngiliz emperyalizminin kışkırtıcı politikasını üzerine çekmesi, </a:t>
            </a:r>
          </a:p>
          <a:p>
            <a:pPr indent="0" algn="just">
              <a:spcBef>
                <a:spcPct val="50000"/>
              </a:spcBef>
              <a:buClr>
                <a:srgbClr val="FFFF00"/>
              </a:buClr>
              <a:tabLst>
                <a:tab pos="365125" algn="l"/>
              </a:tabLst>
            </a:pPr>
            <a:r>
              <a:rPr lang="tr-TR" altLang="tr-TR" sz="2800" b="1" dirty="0">
                <a:latin typeface="Arial" charset="0"/>
              </a:rPr>
              <a:t>	Milliyet duygusunun aynı dine mensup olma duygusuna üstün olması, </a:t>
            </a:r>
          </a:p>
          <a:p>
            <a:pPr indent="0" algn="just">
              <a:spcBef>
                <a:spcPct val="50000"/>
              </a:spcBef>
              <a:buClr>
                <a:srgbClr val="FFFF00"/>
              </a:buClr>
              <a:tabLst>
                <a:tab pos="365125" algn="l"/>
              </a:tabLst>
            </a:pPr>
            <a:r>
              <a:rPr lang="tr-TR" altLang="tr-TR" sz="2800" b="1" dirty="0">
                <a:latin typeface="Arial" charset="0"/>
              </a:rPr>
              <a:t>	İslam dünyasının büyük bölümünün güçlü devletlerin sömürgesi olması,</a:t>
            </a:r>
          </a:p>
          <a:p>
            <a:pPr indent="0" algn="just">
              <a:spcBef>
                <a:spcPct val="50000"/>
              </a:spcBef>
              <a:buClr>
                <a:srgbClr val="FFFF00"/>
              </a:buClr>
              <a:tabLst>
                <a:tab pos="365125" algn="l"/>
              </a:tabLst>
            </a:pPr>
            <a:r>
              <a:rPr lang="tr-TR" altLang="tr-TR" sz="2800" b="1" dirty="0">
                <a:latin typeface="Arial" charset="0"/>
              </a:rPr>
              <a:t>	İmparatorluk içinde bulunan Müslüman topluluklardan bazılarının ayrılık peşinde olmaları.</a:t>
            </a:r>
          </a:p>
        </p:txBody>
      </p:sp>
    </p:spTree>
    <p:extLst>
      <p:ext uri="{BB962C8B-B14F-4D97-AF65-F5344CB8AC3E}">
        <p14:creationId xmlns:p14="http://schemas.microsoft.com/office/powerpoint/2010/main" val="755166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Türkçülük</a:t>
            </a:r>
          </a:p>
        </p:txBody>
      </p:sp>
      <p:sp>
        <p:nvSpPr>
          <p:cNvPr id="19" name="Text Box 5"/>
          <p:cNvSpPr txBox="1">
            <a:spLocks noChangeArrowheads="1"/>
          </p:cNvSpPr>
          <p:nvPr/>
        </p:nvSpPr>
        <p:spPr bwMode="auto">
          <a:xfrm>
            <a:off x="395536" y="1831464"/>
            <a:ext cx="835292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tr-TR" altLang="tr-TR" sz="2800" b="1" dirty="0">
                <a:latin typeface="Arial" charset="0"/>
              </a:rPr>
              <a:t>Önce dil, tarih ve edebiyat alanındaki çalışma ve araştırmalar halinde başlamıştır.</a:t>
            </a:r>
          </a:p>
          <a:p>
            <a:pPr algn="just">
              <a:spcBef>
                <a:spcPct val="50000"/>
              </a:spcBef>
            </a:pPr>
            <a:r>
              <a:rPr lang="tr-TR" altLang="tr-TR" sz="2800" b="1" dirty="0">
                <a:latin typeface="Arial" charset="0"/>
              </a:rPr>
              <a:t>II. Meşrutiyet döneminde Osmanlıcılığın başarılı olamaması sonucunda Türkçülük siyasi bir akım haline gelmiştir.</a:t>
            </a:r>
          </a:p>
          <a:p>
            <a:pPr algn="just">
              <a:spcBef>
                <a:spcPct val="50000"/>
              </a:spcBef>
            </a:pPr>
            <a:endParaRPr lang="tr-TR" altLang="tr-TR" sz="2800" b="1" dirty="0">
              <a:latin typeface="Arial" charset="0"/>
            </a:endParaRPr>
          </a:p>
        </p:txBody>
      </p:sp>
    </p:spTree>
    <p:extLst>
      <p:ext uri="{BB962C8B-B14F-4D97-AF65-F5344CB8AC3E}">
        <p14:creationId xmlns:p14="http://schemas.microsoft.com/office/powerpoint/2010/main" val="305801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a:t>
            </a:fld>
            <a:endParaRPr lang="tr-TR" b="1" dirty="0">
              <a:solidFill>
                <a:schemeClr val="tx1"/>
              </a:solidFill>
              <a:latin typeface="Arial" pitchFamily="34" charset="0"/>
              <a:cs typeface="Arial" pitchFamily="34" charset="0"/>
            </a:endParaRPr>
          </a:p>
        </p:txBody>
      </p:sp>
      <p:sp>
        <p:nvSpPr>
          <p:cNvPr id="7" name="AutoShape 4" descr="Parşömen"/>
          <p:cNvSpPr>
            <a:spLocks noChangeArrowheads="1"/>
          </p:cNvSpPr>
          <p:nvPr/>
        </p:nvSpPr>
        <p:spPr bwMode="auto">
          <a:xfrm>
            <a:off x="402469" y="2276872"/>
            <a:ext cx="8352928" cy="2531006"/>
          </a:xfrm>
          <a:prstGeom prst="horizontalScroll">
            <a:avLst>
              <a:gd name="adj" fmla="val 15310"/>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endParaRPr lang="tr-TR" altLang="tr-TR" sz="2400" b="1" u="sng" dirty="0">
              <a:solidFill>
                <a:srgbClr val="0000CC"/>
              </a:solidFill>
              <a:latin typeface="Arial" pitchFamily="34" charset="0"/>
              <a:cs typeface="Arial" pitchFamily="34" charset="0"/>
            </a:endParaRPr>
          </a:p>
          <a:p>
            <a:pPr algn="ctr"/>
            <a:r>
              <a:rPr lang="tr-TR" altLang="tr-TR" sz="2800" b="1" dirty="0">
                <a:solidFill>
                  <a:srgbClr val="FF0000"/>
                </a:solidFill>
                <a:latin typeface="Arial" pitchFamily="34" charset="0"/>
                <a:cs typeface="Arial" pitchFamily="34" charset="0"/>
              </a:rPr>
              <a:t>İÇ</a:t>
            </a:r>
          </a:p>
          <a:p>
            <a:pPr algn="ctr"/>
            <a:r>
              <a:rPr lang="tr-TR" altLang="tr-TR" sz="2800" b="1" dirty="0">
                <a:solidFill>
                  <a:srgbClr val="FF0000"/>
                </a:solidFill>
                <a:latin typeface="Arial" pitchFamily="34" charset="0"/>
                <a:cs typeface="Arial" pitchFamily="34" charset="0"/>
              </a:rPr>
              <a:t>NEDENLER</a:t>
            </a:r>
          </a:p>
          <a:p>
            <a:pPr algn="ctr"/>
            <a:endParaRPr lang="tr-TR" altLang="tr-TR"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6230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Türkçülük</a:t>
            </a:r>
          </a:p>
        </p:txBody>
      </p:sp>
      <p:sp>
        <p:nvSpPr>
          <p:cNvPr id="19" name="Text Box 5"/>
          <p:cNvSpPr txBox="1">
            <a:spLocks noChangeArrowheads="1"/>
          </p:cNvSpPr>
          <p:nvPr/>
        </p:nvSpPr>
        <p:spPr bwMode="auto">
          <a:xfrm>
            <a:off x="395536" y="1412776"/>
            <a:ext cx="8352928"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tr-TR" altLang="tr-TR" sz="2600" b="1" dirty="0">
                <a:solidFill>
                  <a:srgbClr val="FF0000"/>
                </a:solidFill>
                <a:latin typeface="Arial" charset="0"/>
              </a:rPr>
              <a:t>Türkçülük Fikrinin Zayıflığı:</a:t>
            </a:r>
          </a:p>
          <a:p>
            <a:pPr algn="just">
              <a:spcBef>
                <a:spcPct val="50000"/>
              </a:spcBef>
            </a:pPr>
            <a:r>
              <a:rPr lang="tr-TR" altLang="tr-TR" sz="2600" b="1" dirty="0">
                <a:latin typeface="Arial" charset="0"/>
              </a:rPr>
              <a:t>Türklerin Osmanlı İmparatorluğu’nda milli bilince sahip olması hedefinin aşılarak yurt dışındaki Türklerle birleşme yoluyla Turancılık fikrine sapılması,</a:t>
            </a:r>
          </a:p>
          <a:p>
            <a:pPr algn="just">
              <a:spcBef>
                <a:spcPct val="50000"/>
              </a:spcBef>
            </a:pPr>
            <a:r>
              <a:rPr lang="tr-TR" altLang="tr-TR" sz="2600" b="1" dirty="0">
                <a:latin typeface="Arial" charset="0"/>
              </a:rPr>
              <a:t>Turancılığın tarihi ve siyasi gerçeklerle bağdaşmaması, </a:t>
            </a:r>
          </a:p>
          <a:p>
            <a:pPr algn="just">
              <a:spcBef>
                <a:spcPct val="50000"/>
              </a:spcBef>
            </a:pPr>
            <a:r>
              <a:rPr lang="tr-TR" altLang="tr-TR" sz="2600" b="1" dirty="0">
                <a:latin typeface="Arial" charset="0"/>
              </a:rPr>
              <a:t>Türkçülük fikrinin benimsendiği dönemde, bunun hayata geçirilmesi için gerekli devlet gücünün bulunmamasıdır.</a:t>
            </a:r>
            <a:endParaRPr lang="tr-TR" altLang="tr-TR" sz="2400" b="1" dirty="0">
              <a:latin typeface="Arial" charset="0"/>
            </a:endParaRPr>
          </a:p>
        </p:txBody>
      </p:sp>
    </p:spTree>
    <p:extLst>
      <p:ext uri="{BB962C8B-B14F-4D97-AF65-F5344CB8AC3E}">
        <p14:creationId xmlns:p14="http://schemas.microsoft.com/office/powerpoint/2010/main" val="3502440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Batıcılık</a:t>
            </a:r>
          </a:p>
        </p:txBody>
      </p:sp>
      <p:sp>
        <p:nvSpPr>
          <p:cNvPr id="19" name="Text Box 5"/>
          <p:cNvSpPr txBox="1">
            <a:spLocks noChangeArrowheads="1"/>
          </p:cNvSpPr>
          <p:nvPr/>
        </p:nvSpPr>
        <p:spPr bwMode="auto">
          <a:xfrm>
            <a:off x="395536" y="1412776"/>
            <a:ext cx="8352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buClr>
                <a:srgbClr val="FFFF00"/>
              </a:buClr>
              <a:tabLst>
                <a:tab pos="365125" algn="l"/>
              </a:tabLst>
            </a:pPr>
            <a:endParaRPr lang="tr-TR" altLang="tr-TR" sz="2400" b="1" dirty="0">
              <a:latin typeface="Arial" charset="0"/>
            </a:endParaRPr>
          </a:p>
        </p:txBody>
      </p:sp>
      <p:sp>
        <p:nvSpPr>
          <p:cNvPr id="9" name="Text Box 5"/>
          <p:cNvSpPr txBox="1">
            <a:spLocks noChangeArrowheads="1"/>
          </p:cNvSpPr>
          <p:nvPr/>
        </p:nvSpPr>
        <p:spPr bwMode="auto">
          <a:xfrm>
            <a:off x="395536" y="1500174"/>
            <a:ext cx="8352928"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tr-TR" altLang="tr-TR" sz="2600" b="1" dirty="0">
                <a:latin typeface="Arial" charset="0"/>
              </a:rPr>
              <a:t>Devletin geriye doğru gidişinin durdurulması için Batılılaşmanın gerekli olduğu ortaya çıkmıştı.  </a:t>
            </a:r>
          </a:p>
          <a:p>
            <a:pPr algn="just">
              <a:spcBef>
                <a:spcPct val="50000"/>
              </a:spcBef>
            </a:pPr>
            <a:r>
              <a:rPr lang="tr-TR" altLang="tr-TR" sz="2600" b="1" dirty="0">
                <a:solidFill>
                  <a:srgbClr val="FF0000"/>
                </a:solidFill>
                <a:latin typeface="Arial" pitchFamily="34" charset="0"/>
                <a:cs typeface="Arial" pitchFamily="34" charset="0"/>
              </a:rPr>
              <a:t>23 Temmuz 1908’de </a:t>
            </a:r>
            <a:r>
              <a:rPr lang="tr-TR" altLang="tr-TR" sz="2600" b="1" dirty="0">
                <a:latin typeface="Arial" pitchFamily="34" charset="0"/>
                <a:cs typeface="Arial" pitchFamily="34" charset="0"/>
              </a:rPr>
              <a:t>Meşrutiyet’in tekrar ilanıyla Batıcılık bir düşünce akımı haline gelmiştir.</a:t>
            </a:r>
            <a:endParaRPr lang="tr-TR" altLang="tr-TR" sz="2600" b="1" dirty="0">
              <a:latin typeface="Arial" charset="0"/>
            </a:endParaRPr>
          </a:p>
          <a:p>
            <a:pPr algn="just">
              <a:spcBef>
                <a:spcPct val="50000"/>
              </a:spcBef>
            </a:pPr>
            <a:r>
              <a:rPr lang="tr-TR" altLang="tr-TR" sz="2600" b="1" dirty="0">
                <a:latin typeface="Arial" pitchFamily="34" charset="0"/>
                <a:cs typeface="Arial" pitchFamily="34" charset="0"/>
              </a:rPr>
              <a:t>Batıcılığı savunanlara göre Osmanlı Devleti Batı’ya gitmeli, yoksa Batı Osmanlı Devleti’ne gelecektir. Bu geliş de işgalci bir biçimde olacaktır.</a:t>
            </a:r>
          </a:p>
          <a:p>
            <a:pPr algn="just">
              <a:spcBef>
                <a:spcPct val="50000"/>
              </a:spcBef>
            </a:pPr>
            <a:r>
              <a:rPr lang="tr-TR" altLang="tr-TR" sz="2600" b="1" dirty="0">
                <a:latin typeface="Arial" pitchFamily="34" charset="0"/>
                <a:cs typeface="Arial" pitchFamily="34" charset="0"/>
              </a:rPr>
              <a:t>Kurtuluş savaşı ile yeni bir devlet kuracak olan Türk ulusu, Batıcıların görüşlerinden geniş ölçüde etkilenmiştir.</a:t>
            </a:r>
            <a:endParaRPr lang="tr-TR" altLang="tr-TR" sz="2600" b="1" dirty="0">
              <a:latin typeface="Arial" charset="0"/>
            </a:endParaRPr>
          </a:p>
        </p:txBody>
      </p:sp>
    </p:spTree>
    <p:extLst>
      <p:ext uri="{BB962C8B-B14F-4D97-AF65-F5344CB8AC3E}">
        <p14:creationId xmlns:p14="http://schemas.microsoft.com/office/powerpoint/2010/main" val="1809784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22</a:t>
            </a:fld>
            <a:endParaRPr lang="tr-TR" b="1" dirty="0">
              <a:solidFill>
                <a:schemeClr val="tx1"/>
              </a:solidFill>
              <a:latin typeface="Arial" pitchFamily="34" charset="0"/>
              <a:cs typeface="Arial" pitchFamily="34" charset="0"/>
            </a:endParaRPr>
          </a:p>
        </p:txBody>
      </p:sp>
      <p:sp>
        <p:nvSpPr>
          <p:cNvPr id="7" name="AutoShape 4" descr="Parşömen"/>
          <p:cNvSpPr>
            <a:spLocks noChangeArrowheads="1"/>
          </p:cNvSpPr>
          <p:nvPr/>
        </p:nvSpPr>
        <p:spPr bwMode="auto">
          <a:xfrm>
            <a:off x="402469" y="2276872"/>
            <a:ext cx="8352928" cy="2531006"/>
          </a:xfrm>
          <a:prstGeom prst="horizontalScroll">
            <a:avLst>
              <a:gd name="adj" fmla="val 15310"/>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endParaRPr lang="tr-TR" altLang="tr-TR" sz="2800" b="1" dirty="0">
              <a:solidFill>
                <a:srgbClr val="FF0000"/>
              </a:solidFill>
              <a:latin typeface="Arial" pitchFamily="34" charset="0"/>
              <a:cs typeface="Arial" pitchFamily="34" charset="0"/>
            </a:endParaRPr>
          </a:p>
          <a:p>
            <a:pPr algn="ctr"/>
            <a:r>
              <a:rPr lang="tr-TR" altLang="tr-TR" sz="2800" b="1" dirty="0">
                <a:solidFill>
                  <a:srgbClr val="FF0000"/>
                </a:solidFill>
                <a:latin typeface="Arial" pitchFamily="34" charset="0"/>
                <a:cs typeface="Arial" pitchFamily="34" charset="0"/>
              </a:rPr>
              <a:t>DIŞ</a:t>
            </a:r>
          </a:p>
          <a:p>
            <a:pPr algn="ctr"/>
            <a:r>
              <a:rPr lang="tr-TR" altLang="tr-TR" sz="2800" b="1" dirty="0">
                <a:solidFill>
                  <a:srgbClr val="FF0000"/>
                </a:solidFill>
                <a:latin typeface="Arial" pitchFamily="34" charset="0"/>
                <a:cs typeface="Arial" pitchFamily="34" charset="0"/>
              </a:rPr>
              <a:t>NEDENLER</a:t>
            </a:r>
          </a:p>
          <a:p>
            <a:pPr algn="ctr"/>
            <a:endParaRPr lang="tr-TR" altLang="tr-TR"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7154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19" name="Text Box 5"/>
          <p:cNvSpPr txBox="1">
            <a:spLocks noChangeArrowheads="1"/>
          </p:cNvSpPr>
          <p:nvPr/>
        </p:nvSpPr>
        <p:spPr bwMode="auto">
          <a:xfrm>
            <a:off x="395536" y="1412776"/>
            <a:ext cx="8352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buClr>
                <a:srgbClr val="FFFF00"/>
              </a:buClr>
              <a:tabLst>
                <a:tab pos="365125" algn="l"/>
              </a:tabLst>
            </a:pPr>
            <a:endParaRPr lang="tr-TR" altLang="tr-TR" sz="2400" b="1" dirty="0">
              <a:latin typeface="Arial" charset="0"/>
            </a:endParaRPr>
          </a:p>
        </p:txBody>
      </p:sp>
      <p:sp>
        <p:nvSpPr>
          <p:cNvPr id="9" name="Text Box 5"/>
          <p:cNvSpPr txBox="1">
            <a:spLocks noChangeArrowheads="1"/>
          </p:cNvSpPr>
          <p:nvPr/>
        </p:nvSpPr>
        <p:spPr bwMode="auto">
          <a:xfrm>
            <a:off x="395536" y="2204278"/>
            <a:ext cx="835292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lgn="just">
              <a:spcBef>
                <a:spcPct val="50000"/>
              </a:spcBef>
              <a:buFontTx/>
              <a:buChar char="-"/>
            </a:pPr>
            <a:r>
              <a:rPr lang="tr-TR" altLang="tr-TR" sz="2400" b="1" dirty="0">
                <a:latin typeface="Arial" pitchFamily="34" charset="0"/>
                <a:cs typeface="Arial" pitchFamily="34" charset="0"/>
              </a:rPr>
              <a:t>Coğrafi keşiflerin   etkisi,</a:t>
            </a:r>
          </a:p>
          <a:p>
            <a:pPr marL="342900" indent="-342900" algn="just">
              <a:spcBef>
                <a:spcPct val="50000"/>
              </a:spcBef>
              <a:buFontTx/>
              <a:buChar char="-"/>
            </a:pPr>
            <a:r>
              <a:rPr lang="tr-TR" altLang="tr-TR" sz="2400" b="1" dirty="0">
                <a:latin typeface="Arial" pitchFamily="34" charset="0"/>
                <a:cs typeface="Arial" pitchFamily="34" charset="0"/>
              </a:rPr>
              <a:t>Avrupa’da meydana  gelen </a:t>
            </a:r>
            <a:r>
              <a:rPr lang="tr-TR" altLang="tr-TR" sz="2400" b="1" dirty="0" err="1">
                <a:latin typeface="Arial" pitchFamily="34" charset="0"/>
                <a:cs typeface="Arial" pitchFamily="34" charset="0"/>
              </a:rPr>
              <a:t>rönesans</a:t>
            </a:r>
            <a:r>
              <a:rPr lang="tr-TR" altLang="tr-TR" sz="2400" b="1" dirty="0">
                <a:latin typeface="Arial" pitchFamily="34" charset="0"/>
                <a:cs typeface="Arial" pitchFamily="34" charset="0"/>
              </a:rPr>
              <a:t> ve reform hareketleri,</a:t>
            </a:r>
          </a:p>
          <a:p>
            <a:pPr marL="342900" indent="-342900" algn="just">
              <a:spcBef>
                <a:spcPct val="50000"/>
              </a:spcBef>
              <a:buFontTx/>
              <a:buChar char="-"/>
            </a:pPr>
            <a:r>
              <a:rPr lang="tr-TR" altLang="tr-TR" sz="2400" b="1" dirty="0">
                <a:latin typeface="Arial" pitchFamily="34" charset="0"/>
                <a:cs typeface="Arial" pitchFamily="34" charset="0"/>
              </a:rPr>
              <a:t>Devletin doğal  sınırlarına ulaşması,</a:t>
            </a:r>
          </a:p>
          <a:p>
            <a:pPr marL="342900" indent="-342900" algn="just">
              <a:spcBef>
                <a:spcPct val="50000"/>
              </a:spcBef>
              <a:buFontTx/>
              <a:buChar char="-"/>
            </a:pPr>
            <a:r>
              <a:rPr lang="tr-TR" altLang="tr-TR" sz="2400" b="1" dirty="0">
                <a:latin typeface="Arial" pitchFamily="34" charset="0"/>
                <a:cs typeface="Arial" pitchFamily="34" charset="0"/>
              </a:rPr>
              <a:t>Kapitülasyonların ülkeyi  açık pazar haline  getirmesi,</a:t>
            </a:r>
          </a:p>
          <a:p>
            <a:pPr marL="342900" indent="-342900" algn="just">
              <a:spcBef>
                <a:spcPct val="50000"/>
              </a:spcBef>
              <a:buFontTx/>
              <a:buChar char="-"/>
            </a:pPr>
            <a:r>
              <a:rPr lang="tr-TR" altLang="tr-TR" sz="2400" b="1" dirty="0">
                <a:latin typeface="Arial" pitchFamily="34" charset="0"/>
                <a:cs typeface="Arial" pitchFamily="34" charset="0"/>
              </a:rPr>
              <a:t>Sanayi İnkılâbının Osmanlı devleti üzerindeki olumsuz etkileri, </a:t>
            </a:r>
          </a:p>
          <a:p>
            <a:pPr marL="342900" indent="-342900" algn="just">
              <a:spcBef>
                <a:spcPct val="50000"/>
              </a:spcBef>
              <a:buFontTx/>
              <a:buChar char="-"/>
            </a:pPr>
            <a:r>
              <a:rPr lang="tr-TR" altLang="tr-TR" sz="2400" b="1" dirty="0">
                <a:latin typeface="Arial" pitchFamily="34" charset="0"/>
                <a:cs typeface="Arial" pitchFamily="34" charset="0"/>
              </a:rPr>
              <a:t>Fransız İhtilali sonucu ortaya çıkan  milliyetçilik akımı.</a:t>
            </a:r>
          </a:p>
        </p:txBody>
      </p:sp>
      <p:sp>
        <p:nvSpPr>
          <p:cNvPr id="11" name="AutoShape 3"/>
          <p:cNvSpPr>
            <a:spLocks noChangeArrowheads="1"/>
          </p:cNvSpPr>
          <p:nvPr/>
        </p:nvSpPr>
        <p:spPr bwMode="auto">
          <a:xfrm>
            <a:off x="2195513" y="981075"/>
            <a:ext cx="4464050" cy="1079500"/>
          </a:xfrm>
          <a:prstGeom prst="downArrow">
            <a:avLst>
              <a:gd name="adj1" fmla="val 50000"/>
              <a:gd name="adj2" fmla="val 25000"/>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DIŞ</a:t>
            </a:r>
          </a:p>
          <a:p>
            <a:pPr algn="ctr"/>
            <a:r>
              <a:rPr lang="tr-TR" altLang="tr-TR" sz="2400" b="1" dirty="0">
                <a:latin typeface="Arial" pitchFamily="34" charset="0"/>
                <a:cs typeface="Arial" pitchFamily="34" charset="0"/>
              </a:rPr>
              <a:t>NEDENLER</a:t>
            </a:r>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 Devleti’nin Yıkılış Nedenleri</a:t>
            </a:r>
          </a:p>
        </p:txBody>
      </p:sp>
    </p:spTree>
    <p:extLst>
      <p:ext uri="{BB962C8B-B14F-4D97-AF65-F5344CB8AC3E}">
        <p14:creationId xmlns:p14="http://schemas.microsoft.com/office/powerpoint/2010/main" val="4038969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9" name="Text Box 5"/>
          <p:cNvSpPr txBox="1">
            <a:spLocks noChangeArrowheads="1"/>
          </p:cNvSpPr>
          <p:nvPr/>
        </p:nvSpPr>
        <p:spPr bwMode="auto">
          <a:xfrm>
            <a:off x="395536" y="1321435"/>
            <a:ext cx="835292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altLang="tr-TR" sz="2600" b="1" dirty="0">
                <a:solidFill>
                  <a:schemeClr val="accent6">
                    <a:lumMod val="75000"/>
                  </a:schemeClr>
                </a:solidFill>
                <a:latin typeface="Arial" pitchFamily="34" charset="0"/>
                <a:cs typeface="Arial" pitchFamily="34" charset="0"/>
              </a:rPr>
              <a:t>Jeopolitik </a:t>
            </a:r>
            <a:r>
              <a:rPr lang="tr-TR" altLang="tr-TR" sz="2600" b="1" dirty="0">
                <a:latin typeface="Arial" pitchFamily="34" charset="0"/>
                <a:cs typeface="Arial" pitchFamily="34" charset="0"/>
              </a:rPr>
              <a:t>kavramı, dünya ve politika kelimelerinin birleşmesinden meydana gelir. Dar anlamıyla bir devletin dış politikasının belirlenmesinde coğrafi etkenlerin esas alınmasıdır. Geniş anlamıyla ise bir devletin politikasıdır diyebiliriz.</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a:solidFill>
                  <a:schemeClr val="accent6">
                    <a:lumMod val="75000"/>
                  </a:schemeClr>
                </a:solidFill>
                <a:latin typeface="Arial" pitchFamily="34" charset="0"/>
                <a:cs typeface="Arial" pitchFamily="34" charset="0"/>
              </a:rPr>
              <a:t>Jeopolitik; </a:t>
            </a:r>
            <a:r>
              <a:rPr lang="tr-TR" altLang="tr-TR" sz="2600" b="1" dirty="0">
                <a:latin typeface="Arial" pitchFamily="34" charset="0"/>
                <a:cs typeface="Arial" pitchFamily="34" charset="0"/>
              </a:rPr>
              <a:t>coğrafyanın, ekonominin, sosyal, siyasal ve stratejik faktörlerin bir devletin dış politikasına etkisinin incelenmesidir.  </a:t>
            </a:r>
          </a:p>
          <a:p>
            <a:pPr indent="0" algn="just">
              <a:spcBef>
                <a:spcPct val="50000"/>
              </a:spcBef>
              <a:tabLst>
                <a:tab pos="365125" algn="l"/>
              </a:tabLst>
            </a:pPr>
            <a:r>
              <a:rPr lang="tr-TR" altLang="tr-TR" sz="2600" b="1" dirty="0">
                <a:latin typeface="Arial" pitchFamily="34" charset="0"/>
                <a:cs typeface="Arial" pitchFamily="34" charset="0"/>
              </a:rPr>
              <a:t>	Konuyla ilgilenen uzmanlar Jeopolitik Teoriler ortaya koymuşlardır. </a:t>
            </a:r>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 İmparatorluğu’nun Jeopolitik Durumu </a:t>
            </a:r>
          </a:p>
        </p:txBody>
      </p:sp>
    </p:spTree>
    <p:extLst>
      <p:ext uri="{BB962C8B-B14F-4D97-AF65-F5344CB8AC3E}">
        <p14:creationId xmlns:p14="http://schemas.microsoft.com/office/powerpoint/2010/main" val="832123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9" name="Text Box 5"/>
          <p:cNvSpPr txBox="1">
            <a:spLocks noChangeArrowheads="1"/>
          </p:cNvSpPr>
          <p:nvPr/>
        </p:nvSpPr>
        <p:spPr bwMode="auto">
          <a:xfrm>
            <a:off x="395536" y="1484784"/>
            <a:ext cx="8352928"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altLang="tr-TR" sz="2600" b="1" dirty="0">
                <a:latin typeface="Arial" pitchFamily="34" charset="0"/>
                <a:cs typeface="Arial" pitchFamily="34" charset="0"/>
              </a:rPr>
              <a:t>Klasik Jeopolitik teorileri üç grupta toplamak mümkündür:</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a:solidFill>
                  <a:srgbClr val="FF0000"/>
                </a:solidFill>
                <a:latin typeface="Arial" pitchFamily="34" charset="0"/>
                <a:cs typeface="Arial" pitchFamily="34" charset="0"/>
              </a:rPr>
              <a:t>1.</a:t>
            </a:r>
            <a:r>
              <a:rPr lang="tr-TR" altLang="tr-TR" sz="2600" b="1" dirty="0">
                <a:latin typeface="Arial" pitchFamily="34" charset="0"/>
                <a:cs typeface="Arial" pitchFamily="34" charset="0"/>
              </a:rPr>
              <a:t> Deniz Hakimiyet Teorisi.</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a:solidFill>
                  <a:srgbClr val="FF0000"/>
                </a:solidFill>
                <a:latin typeface="Arial" pitchFamily="34" charset="0"/>
                <a:cs typeface="Arial" pitchFamily="34" charset="0"/>
              </a:rPr>
              <a:t>2.</a:t>
            </a:r>
            <a:r>
              <a:rPr lang="tr-TR" altLang="tr-TR" sz="2600" b="1" dirty="0">
                <a:latin typeface="Arial" pitchFamily="34" charset="0"/>
                <a:cs typeface="Arial" pitchFamily="34" charset="0"/>
              </a:rPr>
              <a:t> Kara Hakimiyet Teorisi.</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a:solidFill>
                  <a:srgbClr val="FF0000"/>
                </a:solidFill>
                <a:latin typeface="Arial" pitchFamily="34" charset="0"/>
                <a:cs typeface="Arial" pitchFamily="34" charset="0"/>
              </a:rPr>
              <a:t>3.</a:t>
            </a:r>
            <a:r>
              <a:rPr lang="tr-TR" altLang="tr-TR" sz="2600" b="1" dirty="0">
                <a:latin typeface="Arial" pitchFamily="34" charset="0"/>
                <a:cs typeface="Arial" pitchFamily="34" charset="0"/>
              </a:rPr>
              <a:t> Hava hakimiyet Teorisi.</a:t>
            </a:r>
          </a:p>
        </p:txBody>
      </p:sp>
      <p:sp>
        <p:nvSpPr>
          <p:cNvPr id="12" name="AutoShape 2"/>
          <p:cNvSpPr>
            <a:spLocks noChangeArrowheads="1"/>
          </p:cNvSpPr>
          <p:nvPr/>
        </p:nvSpPr>
        <p:spPr bwMode="auto">
          <a:xfrm>
            <a:off x="250825" y="207946"/>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 İmparatorluğu’nun Jeopolitik Durumu </a:t>
            </a:r>
          </a:p>
        </p:txBody>
      </p:sp>
    </p:spTree>
    <p:extLst>
      <p:ext uri="{BB962C8B-B14F-4D97-AF65-F5344CB8AC3E}">
        <p14:creationId xmlns:p14="http://schemas.microsoft.com/office/powerpoint/2010/main" val="1214705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9" name="Text Box 5"/>
          <p:cNvSpPr txBox="1">
            <a:spLocks noChangeArrowheads="1"/>
          </p:cNvSpPr>
          <p:nvPr/>
        </p:nvSpPr>
        <p:spPr bwMode="auto">
          <a:xfrm>
            <a:off x="395536" y="747451"/>
            <a:ext cx="8352928"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Jeopolitiğin unsurları şöyle sıralanmaktadır:</a:t>
            </a:r>
          </a:p>
          <a:p>
            <a:pPr indent="0" algn="just">
              <a:spcBef>
                <a:spcPct val="50000"/>
              </a:spcBef>
              <a:tabLst>
                <a:tab pos="365125" algn="l"/>
              </a:tabLst>
            </a:pPr>
            <a:r>
              <a:rPr lang="tr-TR" altLang="tr-TR" sz="2400" b="1" dirty="0">
                <a:latin typeface="Arial" pitchFamily="34" charset="0"/>
                <a:cs typeface="Arial" pitchFamily="34" charset="0"/>
              </a:rPr>
              <a:t>	</a:t>
            </a:r>
            <a:r>
              <a:rPr lang="tr-TR" altLang="tr-TR" sz="2400" b="1" dirty="0">
                <a:solidFill>
                  <a:schemeClr val="accent6">
                    <a:lumMod val="75000"/>
                  </a:schemeClr>
                </a:solidFill>
                <a:latin typeface="Arial" pitchFamily="34" charset="0"/>
                <a:cs typeface="Arial" pitchFamily="34" charset="0"/>
              </a:rPr>
              <a:t>a. Değişmeyen Unsurlar:</a:t>
            </a:r>
          </a:p>
          <a:p>
            <a:pPr indent="0" algn="just">
              <a:spcBef>
                <a:spcPct val="50000"/>
              </a:spcBef>
              <a:tabLst>
                <a:tab pos="365125" algn="l"/>
                <a:tab pos="717550" algn="l"/>
              </a:tabLst>
            </a:pPr>
            <a:r>
              <a:rPr lang="tr-TR" altLang="tr-TR" sz="2400" b="1" dirty="0">
                <a:latin typeface="Arial" pitchFamily="34" charset="0"/>
                <a:cs typeface="Arial" pitchFamily="34" charset="0"/>
              </a:rPr>
              <a:t>		</a:t>
            </a:r>
            <a:r>
              <a:rPr lang="tr-TR" altLang="tr-TR" sz="2400" b="1" dirty="0">
                <a:solidFill>
                  <a:srgbClr val="FF0000"/>
                </a:solidFill>
                <a:latin typeface="Arial" pitchFamily="34" charset="0"/>
                <a:cs typeface="Arial" pitchFamily="34" charset="0"/>
              </a:rPr>
              <a:t>1.</a:t>
            </a:r>
            <a:r>
              <a:rPr lang="tr-TR" altLang="tr-TR" sz="2400" b="1" dirty="0">
                <a:latin typeface="Arial" pitchFamily="34" charset="0"/>
                <a:cs typeface="Arial" pitchFamily="34" charset="0"/>
              </a:rPr>
              <a:t> Ülkelerin siyasi sınırları,</a:t>
            </a:r>
          </a:p>
          <a:p>
            <a:pPr indent="0" algn="just">
              <a:spcBef>
                <a:spcPct val="50000"/>
              </a:spcBef>
              <a:tabLst>
                <a:tab pos="365125" algn="l"/>
                <a:tab pos="717550" algn="l"/>
              </a:tabLst>
            </a:pPr>
            <a:r>
              <a:rPr lang="tr-TR" altLang="tr-TR" sz="2400" b="1" dirty="0">
                <a:solidFill>
                  <a:srgbClr val="FF0000"/>
                </a:solidFill>
                <a:latin typeface="Arial" pitchFamily="34" charset="0"/>
                <a:cs typeface="Arial" pitchFamily="34" charset="0"/>
              </a:rPr>
              <a:t>		2.</a:t>
            </a:r>
            <a:r>
              <a:rPr lang="tr-TR" altLang="tr-TR" sz="2400" b="1" dirty="0">
                <a:latin typeface="Arial" pitchFamily="34" charset="0"/>
                <a:cs typeface="Arial" pitchFamily="34" charset="0"/>
              </a:rPr>
              <a:t> Ada, kıta, kenar, kıta iç devleti olma durumu,</a:t>
            </a:r>
          </a:p>
          <a:p>
            <a:pPr indent="0" algn="just">
              <a:spcBef>
                <a:spcPct val="50000"/>
              </a:spcBef>
              <a:tabLst>
                <a:tab pos="365125" algn="l"/>
                <a:tab pos="717550" algn="l"/>
              </a:tabLst>
            </a:pPr>
            <a:r>
              <a:rPr lang="tr-TR" altLang="tr-TR" sz="2400" b="1" dirty="0">
                <a:solidFill>
                  <a:srgbClr val="FF0000"/>
                </a:solidFill>
                <a:latin typeface="Arial" pitchFamily="34" charset="0"/>
                <a:cs typeface="Arial" pitchFamily="34" charset="0"/>
              </a:rPr>
              <a:t>		3.</a:t>
            </a:r>
            <a:r>
              <a:rPr lang="tr-TR" altLang="tr-TR" sz="2400" b="1" dirty="0">
                <a:latin typeface="Arial" pitchFamily="34" charset="0"/>
                <a:cs typeface="Arial" pitchFamily="34" charset="0"/>
              </a:rPr>
              <a:t> Toprak, coğrafi bütünlük, saha, fiziki yapı.</a:t>
            </a:r>
          </a:p>
          <a:p>
            <a:pPr indent="0" algn="just">
              <a:spcBef>
                <a:spcPct val="50000"/>
              </a:spcBef>
              <a:tabLst>
                <a:tab pos="365125" algn="l"/>
                <a:tab pos="717550" algn="l"/>
              </a:tabLst>
            </a:pPr>
            <a:r>
              <a:rPr lang="tr-TR" altLang="tr-TR" sz="2400" b="1" dirty="0">
                <a:latin typeface="Arial" pitchFamily="34" charset="0"/>
                <a:cs typeface="Arial" pitchFamily="34" charset="0"/>
              </a:rPr>
              <a:t>	</a:t>
            </a:r>
            <a:r>
              <a:rPr lang="tr-TR" altLang="tr-TR" sz="2400" b="1" dirty="0">
                <a:solidFill>
                  <a:schemeClr val="accent6">
                    <a:lumMod val="75000"/>
                  </a:schemeClr>
                </a:solidFill>
                <a:latin typeface="Arial" pitchFamily="34" charset="0"/>
                <a:cs typeface="Arial" pitchFamily="34" charset="0"/>
              </a:rPr>
              <a:t>b.	Değişen Unsurlar:</a:t>
            </a:r>
          </a:p>
          <a:p>
            <a:pPr indent="0" algn="just">
              <a:spcBef>
                <a:spcPct val="50000"/>
              </a:spcBef>
              <a:tabLst>
                <a:tab pos="365125" algn="l"/>
                <a:tab pos="717550" algn="l"/>
              </a:tabLst>
            </a:pPr>
            <a:r>
              <a:rPr lang="tr-TR" altLang="tr-TR" sz="2400" b="1" dirty="0">
                <a:solidFill>
                  <a:srgbClr val="FF0000"/>
                </a:solidFill>
                <a:latin typeface="Arial" pitchFamily="34" charset="0"/>
                <a:cs typeface="Arial" pitchFamily="34" charset="0"/>
              </a:rPr>
              <a:t>		1.</a:t>
            </a:r>
            <a:r>
              <a:rPr lang="tr-TR" altLang="tr-TR" sz="2400" b="1" dirty="0">
                <a:latin typeface="Arial" pitchFamily="34" charset="0"/>
                <a:cs typeface="Arial" pitchFamily="34" charset="0"/>
              </a:rPr>
              <a:t> </a:t>
            </a:r>
            <a:r>
              <a:rPr lang="tr-TR" altLang="tr-TR" sz="2400" b="1" dirty="0" err="1">
                <a:latin typeface="Arial" pitchFamily="34" charset="0"/>
                <a:cs typeface="Arial" pitchFamily="34" charset="0"/>
              </a:rPr>
              <a:t>Sosyo</a:t>
            </a:r>
            <a:r>
              <a:rPr lang="tr-TR" altLang="tr-TR" sz="2400" b="1" dirty="0">
                <a:latin typeface="Arial" pitchFamily="34" charset="0"/>
                <a:cs typeface="Arial" pitchFamily="34" charset="0"/>
              </a:rPr>
              <a:t>-kültürel değerler,</a:t>
            </a:r>
          </a:p>
          <a:p>
            <a:pPr indent="0" algn="just">
              <a:spcBef>
                <a:spcPct val="50000"/>
              </a:spcBef>
              <a:tabLst>
                <a:tab pos="365125" algn="l"/>
                <a:tab pos="717550" algn="l"/>
              </a:tabLst>
            </a:pPr>
            <a:r>
              <a:rPr lang="tr-TR" altLang="tr-TR" sz="2400" b="1" dirty="0">
                <a:solidFill>
                  <a:srgbClr val="FF0000"/>
                </a:solidFill>
                <a:latin typeface="Arial" pitchFamily="34" charset="0"/>
                <a:cs typeface="Arial" pitchFamily="34" charset="0"/>
              </a:rPr>
              <a:t>		2.</a:t>
            </a:r>
            <a:r>
              <a:rPr lang="tr-TR" altLang="tr-TR" sz="2400" b="1" dirty="0">
                <a:latin typeface="Arial" pitchFamily="34" charset="0"/>
                <a:cs typeface="Arial" pitchFamily="34" charset="0"/>
              </a:rPr>
              <a:t> Ekonomik değerler,</a:t>
            </a:r>
          </a:p>
          <a:p>
            <a:pPr indent="0" algn="just">
              <a:spcBef>
                <a:spcPct val="50000"/>
              </a:spcBef>
              <a:tabLst>
                <a:tab pos="365125" algn="l"/>
                <a:tab pos="717550" algn="l"/>
              </a:tabLst>
            </a:pPr>
            <a:r>
              <a:rPr lang="tr-TR" altLang="tr-TR" sz="2400" b="1" dirty="0">
                <a:solidFill>
                  <a:srgbClr val="FF0000"/>
                </a:solidFill>
                <a:latin typeface="Arial" pitchFamily="34" charset="0"/>
                <a:cs typeface="Arial" pitchFamily="34" charset="0"/>
              </a:rPr>
              <a:t>		3.</a:t>
            </a:r>
            <a:r>
              <a:rPr lang="tr-TR" altLang="tr-TR" sz="2400" b="1" dirty="0">
                <a:latin typeface="Arial" pitchFamily="34" charset="0"/>
                <a:cs typeface="Arial" pitchFamily="34" charset="0"/>
              </a:rPr>
              <a:t> Politik değerler,</a:t>
            </a:r>
          </a:p>
          <a:p>
            <a:pPr indent="0" algn="just">
              <a:spcBef>
                <a:spcPct val="50000"/>
              </a:spcBef>
              <a:tabLst>
                <a:tab pos="365125" algn="l"/>
                <a:tab pos="717550" algn="l"/>
              </a:tabLst>
            </a:pPr>
            <a:r>
              <a:rPr lang="tr-TR" altLang="tr-TR" sz="2400" b="1" dirty="0">
                <a:latin typeface="Arial" pitchFamily="34" charset="0"/>
                <a:cs typeface="Arial" pitchFamily="34" charset="0"/>
              </a:rPr>
              <a:t>		</a:t>
            </a:r>
            <a:r>
              <a:rPr lang="tr-TR" altLang="tr-TR" sz="2400" b="1" dirty="0">
                <a:solidFill>
                  <a:srgbClr val="FF0000"/>
                </a:solidFill>
                <a:latin typeface="Arial" pitchFamily="34" charset="0"/>
                <a:cs typeface="Arial" pitchFamily="34" charset="0"/>
              </a:rPr>
              <a:t>4.</a:t>
            </a:r>
            <a:r>
              <a:rPr lang="tr-TR" altLang="tr-TR" sz="2400" b="1" dirty="0">
                <a:latin typeface="Arial" pitchFamily="34" charset="0"/>
                <a:cs typeface="Arial" pitchFamily="34" charset="0"/>
              </a:rPr>
              <a:t> Askeri değerler.</a:t>
            </a:r>
          </a:p>
          <a:p>
            <a:pPr indent="0" algn="just">
              <a:spcBef>
                <a:spcPct val="50000"/>
              </a:spcBef>
              <a:tabLst>
                <a:tab pos="365125" algn="l"/>
                <a:tab pos="717550" algn="l"/>
              </a:tabLst>
            </a:pPr>
            <a:r>
              <a:rPr lang="tr-TR" altLang="tr-TR" sz="2400" b="1" dirty="0">
                <a:solidFill>
                  <a:srgbClr val="FF0000"/>
                </a:solidFill>
                <a:latin typeface="Arial" pitchFamily="34" charset="0"/>
                <a:cs typeface="Arial" pitchFamily="34" charset="0"/>
              </a:rPr>
              <a:t>	</a:t>
            </a:r>
            <a:r>
              <a:rPr lang="tr-TR" altLang="tr-TR" sz="2400" b="1" dirty="0">
                <a:solidFill>
                  <a:schemeClr val="accent6">
                    <a:lumMod val="75000"/>
                  </a:schemeClr>
                </a:solidFill>
                <a:latin typeface="Arial" pitchFamily="34" charset="0"/>
                <a:cs typeface="Arial" pitchFamily="34" charset="0"/>
              </a:rPr>
              <a:t>c.	Zaman:</a:t>
            </a:r>
          </a:p>
        </p:txBody>
      </p:sp>
      <p:sp>
        <p:nvSpPr>
          <p:cNvPr id="12" name="AutoShape 2"/>
          <p:cNvSpPr>
            <a:spLocks noChangeArrowheads="1"/>
          </p:cNvSpPr>
          <p:nvPr/>
        </p:nvSpPr>
        <p:spPr bwMode="auto">
          <a:xfrm>
            <a:off x="250825" y="115888"/>
            <a:ext cx="8642350" cy="576808"/>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 İmparatorluğu’nun Jeopolitik Durumu </a:t>
            </a:r>
          </a:p>
        </p:txBody>
      </p:sp>
    </p:spTree>
    <p:extLst>
      <p:ext uri="{BB962C8B-B14F-4D97-AF65-F5344CB8AC3E}">
        <p14:creationId xmlns:p14="http://schemas.microsoft.com/office/powerpoint/2010/main" val="4185008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66990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 İmparatorluğu’nun Jeopolitik Durumu </a:t>
            </a:r>
          </a:p>
        </p:txBody>
      </p:sp>
      <p:grpSp>
        <p:nvGrpSpPr>
          <p:cNvPr id="3" name="Grup 2"/>
          <p:cNvGrpSpPr/>
          <p:nvPr/>
        </p:nvGrpSpPr>
        <p:grpSpPr>
          <a:xfrm>
            <a:off x="882624" y="819132"/>
            <a:ext cx="7230862" cy="5208577"/>
            <a:chOff x="971600" y="980728"/>
            <a:chExt cx="7230862" cy="5208577"/>
          </a:xfrm>
        </p:grpSpPr>
        <p:pic>
          <p:nvPicPr>
            <p:cNvPr id="8"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7230862" cy="520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8"/>
            <p:cNvSpPr>
              <a:spLocks noChangeArrowheads="1"/>
            </p:cNvSpPr>
            <p:nvPr/>
          </p:nvSpPr>
          <p:spPr bwMode="auto">
            <a:xfrm>
              <a:off x="2295524" y="2420888"/>
              <a:ext cx="5516835" cy="2922701"/>
            </a:xfrm>
            <a:prstGeom prst="ellipse">
              <a:avLst/>
            </a:prstGeom>
            <a:noFill/>
            <a:ln w="57150">
              <a:solidFill>
                <a:schemeClr val="hlink"/>
              </a:solidFill>
              <a:round/>
              <a:headEnd type="none" w="sm" len="sm"/>
              <a:tailEnd type="none" w="sm" len="sm"/>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grpSp>
      <p:sp>
        <p:nvSpPr>
          <p:cNvPr id="13" name="Rectangle 19"/>
          <p:cNvSpPr>
            <a:spLocks noChangeArrowheads="1"/>
          </p:cNvSpPr>
          <p:nvPr/>
        </p:nvSpPr>
        <p:spPr bwMode="auto">
          <a:xfrm>
            <a:off x="205531" y="5384800"/>
            <a:ext cx="8763000" cy="1295400"/>
          </a:xfrm>
          <a:prstGeom prst="rect">
            <a:avLst/>
          </a:prstGeom>
          <a:solidFill>
            <a:schemeClr val="bg2">
              <a:alpha val="50195"/>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
        <p:nvSpPr>
          <p:cNvPr id="14" name="Rectangle 14"/>
          <p:cNvSpPr>
            <a:spLocks noChangeArrowheads="1"/>
          </p:cNvSpPr>
          <p:nvPr/>
        </p:nvSpPr>
        <p:spPr bwMode="auto">
          <a:xfrm>
            <a:off x="408309" y="5085184"/>
            <a:ext cx="8412163" cy="156966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just" eaLnBrk="0" hangingPunct="0">
              <a:tabLst>
                <a:tab pos="269875" algn="l"/>
                <a:tab pos="450850" algn="l"/>
                <a:tab pos="539750" algn="l"/>
                <a:tab pos="630238" algn="l"/>
                <a:tab pos="720725" algn="l"/>
                <a:tab pos="809625" algn="l"/>
                <a:tab pos="900113" algn="l"/>
                <a:tab pos="990600" algn="l"/>
                <a:tab pos="1079500" algn="l"/>
                <a:tab pos="1169988" algn="l"/>
                <a:tab pos="1260475" algn="l"/>
                <a:tab pos="1350963" algn="l"/>
                <a:tab pos="1439863" algn="l"/>
                <a:tab pos="1530350" algn="l"/>
                <a:tab pos="1620838" algn="l"/>
                <a:tab pos="1711325" algn="l"/>
                <a:tab pos="1800225" algn="l"/>
                <a:tab pos="1890713" algn="l"/>
                <a:tab pos="1981200" algn="l"/>
                <a:tab pos="2070100" algn="l"/>
                <a:tab pos="2160588" algn="l"/>
                <a:tab pos="2251075" algn="l"/>
                <a:tab pos="2339975" algn="l"/>
                <a:tab pos="2430463" algn="l"/>
                <a:tab pos="2520950" algn="l"/>
              </a:tabLst>
            </a:pPr>
            <a:r>
              <a:rPr lang="tr-TR" altLang="tr-TR" sz="2400" b="1" dirty="0">
                <a:latin typeface="Arial" pitchFamily="34" charset="0"/>
                <a:cs typeface="Arial" pitchFamily="34" charset="0"/>
              </a:rPr>
              <a:t>Anadolu tarih boyunca güç dengelerini etkileyecek çıkar çatışmalarının odak noktasında olmuştur. Çünkü Avrupa, Asya ve Afrika kıtalarına egemen olacak önemli bir noktada yer almaktadır. </a:t>
            </a:r>
            <a:endParaRPr lang="tr-TR" altLang="tr-TR" sz="2400" dirty="0">
              <a:latin typeface="Arial" pitchFamily="34" charset="0"/>
            </a:endParaRPr>
          </a:p>
        </p:txBody>
      </p:sp>
    </p:spTree>
    <p:extLst>
      <p:ext uri="{BB962C8B-B14F-4D97-AF65-F5344CB8AC3E}">
        <p14:creationId xmlns:p14="http://schemas.microsoft.com/office/powerpoint/2010/main" val="1633182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 İmparatorluğu’nun Jeopolitik Durumu </a:t>
            </a:r>
          </a:p>
        </p:txBody>
      </p:sp>
      <p:grpSp>
        <p:nvGrpSpPr>
          <p:cNvPr id="3" name="Grup 2"/>
          <p:cNvGrpSpPr/>
          <p:nvPr/>
        </p:nvGrpSpPr>
        <p:grpSpPr>
          <a:xfrm>
            <a:off x="971600" y="980728"/>
            <a:ext cx="7230862" cy="5208577"/>
            <a:chOff x="971600" y="980728"/>
            <a:chExt cx="7230862" cy="5208577"/>
          </a:xfrm>
        </p:grpSpPr>
        <p:pic>
          <p:nvPicPr>
            <p:cNvPr id="8"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7230862" cy="520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6"/>
            <p:cNvSpPr>
              <a:spLocks noChangeArrowheads="1"/>
            </p:cNvSpPr>
            <p:nvPr/>
          </p:nvSpPr>
          <p:spPr bwMode="auto">
            <a:xfrm>
              <a:off x="4276724" y="2590552"/>
              <a:ext cx="1375395" cy="209867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33CC33">
                <a:alpha val="35000"/>
              </a:srgbClr>
            </a:solidFill>
            <a:ln w="38100">
              <a:solidFill>
                <a:schemeClr val="tx1"/>
              </a:solidFill>
              <a:miter lim="800000"/>
              <a:headEnd type="none" w="sm" len="sm"/>
              <a:tailEnd type="none" w="sm" len="sm"/>
            </a:ln>
            <a:effectLst/>
          </p:spPr>
          <p:txBody>
            <a:bodyPr wrap="none" anchor="ctr"/>
            <a:lstStyle/>
            <a:p>
              <a:endParaRPr lang="tr-TR"/>
            </a:p>
          </p:txBody>
        </p:sp>
        <p:sp>
          <p:nvSpPr>
            <p:cNvPr id="11" name="Oval 18"/>
            <p:cNvSpPr>
              <a:spLocks noChangeArrowheads="1"/>
            </p:cNvSpPr>
            <p:nvPr/>
          </p:nvSpPr>
          <p:spPr bwMode="auto">
            <a:xfrm>
              <a:off x="2295524" y="2420888"/>
              <a:ext cx="5516835" cy="2922701"/>
            </a:xfrm>
            <a:prstGeom prst="ellipse">
              <a:avLst/>
            </a:prstGeom>
            <a:noFill/>
            <a:ln w="57150">
              <a:solidFill>
                <a:schemeClr val="hlink"/>
              </a:solidFill>
              <a:round/>
              <a:headEnd type="none" w="sm" len="sm"/>
              <a:tailEnd type="none" w="sm" len="sm"/>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grpSp>
      <p:sp>
        <p:nvSpPr>
          <p:cNvPr id="13" name="Rectangle 19"/>
          <p:cNvSpPr>
            <a:spLocks noChangeArrowheads="1"/>
          </p:cNvSpPr>
          <p:nvPr/>
        </p:nvSpPr>
        <p:spPr bwMode="auto">
          <a:xfrm>
            <a:off x="205531" y="5085184"/>
            <a:ext cx="8763000" cy="1595016"/>
          </a:xfrm>
          <a:prstGeom prst="rect">
            <a:avLst/>
          </a:prstGeom>
          <a:solidFill>
            <a:schemeClr val="bg2">
              <a:alpha val="50195"/>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
        <p:nvSpPr>
          <p:cNvPr id="14" name="Rectangle 14"/>
          <p:cNvSpPr>
            <a:spLocks noChangeArrowheads="1"/>
          </p:cNvSpPr>
          <p:nvPr/>
        </p:nvSpPr>
        <p:spPr bwMode="auto">
          <a:xfrm>
            <a:off x="408309" y="5085184"/>
            <a:ext cx="8412163" cy="83099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just" eaLnBrk="0" hangingPunct="0">
              <a:tabLst>
                <a:tab pos="269875" algn="l"/>
                <a:tab pos="450850" algn="l"/>
                <a:tab pos="539750" algn="l"/>
                <a:tab pos="630238" algn="l"/>
                <a:tab pos="720725" algn="l"/>
                <a:tab pos="809625" algn="l"/>
                <a:tab pos="900113" algn="l"/>
                <a:tab pos="990600" algn="l"/>
                <a:tab pos="1079500" algn="l"/>
                <a:tab pos="1169988" algn="l"/>
                <a:tab pos="1260475" algn="l"/>
                <a:tab pos="1350963" algn="l"/>
                <a:tab pos="1439863" algn="l"/>
                <a:tab pos="1530350" algn="l"/>
                <a:tab pos="1620838" algn="l"/>
                <a:tab pos="1711325" algn="l"/>
                <a:tab pos="1800225" algn="l"/>
                <a:tab pos="1890713" algn="l"/>
                <a:tab pos="1981200" algn="l"/>
                <a:tab pos="2070100" algn="l"/>
                <a:tab pos="2160588" algn="l"/>
                <a:tab pos="2251075" algn="l"/>
                <a:tab pos="2339975" algn="l"/>
                <a:tab pos="2430463" algn="l"/>
                <a:tab pos="2520950" algn="l"/>
              </a:tabLst>
            </a:pPr>
            <a:r>
              <a:rPr lang="tr-TR" altLang="tr-TR" sz="2400" b="1" dirty="0">
                <a:latin typeface="Arial" pitchFamily="34" charset="0"/>
                <a:cs typeface="Arial" pitchFamily="34" charset="0"/>
              </a:rPr>
              <a:t>Kuzey–Güney, Batı-Doğu yolları üzerinde adeta bir köprü vazifesi yapmaktadır.</a:t>
            </a:r>
            <a:endParaRPr lang="tr-TR" altLang="tr-TR" sz="2400" dirty="0">
              <a:latin typeface="Arial" pitchFamily="34" charset="0"/>
            </a:endParaRPr>
          </a:p>
        </p:txBody>
      </p:sp>
    </p:spTree>
    <p:extLst>
      <p:ext uri="{BB962C8B-B14F-4D97-AF65-F5344CB8AC3E}">
        <p14:creationId xmlns:p14="http://schemas.microsoft.com/office/powerpoint/2010/main" val="2258946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 İmparatorluğu’nun Jeopolitik Durumu </a:t>
            </a:r>
          </a:p>
        </p:txBody>
      </p:sp>
      <p:sp>
        <p:nvSpPr>
          <p:cNvPr id="13" name="Rectangle 19"/>
          <p:cNvSpPr>
            <a:spLocks noChangeArrowheads="1"/>
          </p:cNvSpPr>
          <p:nvPr/>
        </p:nvSpPr>
        <p:spPr bwMode="auto">
          <a:xfrm>
            <a:off x="205531" y="5085184"/>
            <a:ext cx="8763000" cy="1595016"/>
          </a:xfrm>
          <a:prstGeom prst="rect">
            <a:avLst/>
          </a:prstGeom>
          <a:solidFill>
            <a:schemeClr val="bg2">
              <a:alpha val="50195"/>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
        <p:nvSpPr>
          <p:cNvPr id="14" name="Rectangle 14"/>
          <p:cNvSpPr>
            <a:spLocks noChangeArrowheads="1"/>
          </p:cNvSpPr>
          <p:nvPr/>
        </p:nvSpPr>
        <p:spPr bwMode="auto">
          <a:xfrm>
            <a:off x="408309" y="5085184"/>
            <a:ext cx="8412163" cy="120032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just" eaLnBrk="0" hangingPunct="0">
              <a:tabLst>
                <a:tab pos="269875" algn="l"/>
                <a:tab pos="450850" algn="l"/>
                <a:tab pos="539750" algn="l"/>
                <a:tab pos="630238" algn="l"/>
                <a:tab pos="720725" algn="l"/>
                <a:tab pos="809625" algn="l"/>
                <a:tab pos="900113" algn="l"/>
                <a:tab pos="990600" algn="l"/>
                <a:tab pos="1079500" algn="l"/>
                <a:tab pos="1169988" algn="l"/>
                <a:tab pos="1260475" algn="l"/>
                <a:tab pos="1350963" algn="l"/>
                <a:tab pos="1439863" algn="l"/>
                <a:tab pos="1530350" algn="l"/>
                <a:tab pos="1620838" algn="l"/>
                <a:tab pos="1711325" algn="l"/>
                <a:tab pos="1800225" algn="l"/>
                <a:tab pos="1890713" algn="l"/>
                <a:tab pos="1981200" algn="l"/>
                <a:tab pos="2070100" algn="l"/>
                <a:tab pos="2160588" algn="l"/>
                <a:tab pos="2251075" algn="l"/>
                <a:tab pos="2339975" algn="l"/>
                <a:tab pos="2430463" algn="l"/>
                <a:tab pos="2520950" algn="l"/>
              </a:tabLst>
            </a:pPr>
            <a:r>
              <a:rPr lang="tr-TR" altLang="tr-TR" sz="2400" b="1" dirty="0">
                <a:latin typeface="Arial" pitchFamily="34" charset="0"/>
                <a:cs typeface="Arial" pitchFamily="34" charset="0"/>
              </a:rPr>
              <a:t>Anadolu'nun 1071’den başlayarak Türkler tarafından fethedilmesi ve Türkleştirilmesi dünya tarihinin gidişatını etkilemiştir.</a:t>
            </a:r>
            <a:endParaRPr lang="tr-TR" altLang="tr-TR" sz="2400" dirty="0">
              <a:latin typeface="Arial" pitchFamily="34" charset="0"/>
            </a:endParaRPr>
          </a:p>
        </p:txBody>
      </p:sp>
      <p:pic>
        <p:nvPicPr>
          <p:cNvPr id="15" name="Picture 2058" descr="4"/>
          <p:cNvPicPr>
            <a:picLocks noChangeAspect="1" noChangeArrowheads="1"/>
          </p:cNvPicPr>
          <p:nvPr/>
        </p:nvPicPr>
        <p:blipFill>
          <a:blip r:embed="rId2">
            <a:extLst>
              <a:ext uri="{28A0092B-C50C-407E-A947-70E740481C1C}">
                <a14:useLocalDpi xmlns:a14="http://schemas.microsoft.com/office/drawing/2010/main" val="0"/>
              </a:ext>
            </a:extLst>
          </a:blip>
          <a:srcRect t="26935" b="30302"/>
          <a:stretch>
            <a:fillRect/>
          </a:stretch>
        </p:blipFill>
        <p:spPr bwMode="auto">
          <a:xfrm>
            <a:off x="1619672" y="1102679"/>
            <a:ext cx="5876358" cy="383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5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a:t>
            </a:fld>
            <a:endParaRPr lang="tr-TR" b="1" dirty="0">
              <a:solidFill>
                <a:schemeClr val="tx1"/>
              </a:solidFill>
              <a:latin typeface="Arial" pitchFamily="34" charset="0"/>
              <a:cs typeface="Arial" pitchFamily="34" charset="0"/>
            </a:endParaRPr>
          </a:p>
        </p:txBody>
      </p:sp>
      <p:sp>
        <p:nvSpPr>
          <p:cNvPr id="6"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latin typeface="Arial" pitchFamily="34" charset="0"/>
                <a:cs typeface="Arial" pitchFamily="34" charset="0"/>
              </a:rPr>
              <a:t>Islahat Fermanı</a:t>
            </a:r>
            <a:endParaRPr lang="tr-TR" altLang="tr-TR" sz="2800" b="1" dirty="0">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357158" y="1285860"/>
            <a:ext cx="8501122" cy="5432256"/>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r>
              <a:rPr lang="tr-TR" altLang="tr-TR" sz="2800" b="1" dirty="0">
                <a:latin typeface="Arial" pitchFamily="34" charset="0"/>
                <a:cs typeface="Arial" pitchFamily="34" charset="0"/>
              </a:rPr>
              <a:t>Kırım Savaşı’nda müttefiklerimizin dayatma ve isteklerini karşılamak üzere Padişah Abdülmecit,       </a:t>
            </a:r>
            <a:r>
              <a:rPr lang="tr-TR" altLang="tr-TR" sz="2800" b="1" dirty="0">
                <a:solidFill>
                  <a:schemeClr val="accent6">
                    <a:lumMod val="75000"/>
                  </a:schemeClr>
                </a:solidFill>
                <a:latin typeface="Arial" pitchFamily="34" charset="0"/>
                <a:cs typeface="Arial" pitchFamily="34" charset="0"/>
              </a:rPr>
              <a:t>28 Şubat 1856’da </a:t>
            </a:r>
            <a:r>
              <a:rPr lang="tr-TR" altLang="tr-TR" sz="2800" b="1" dirty="0">
                <a:solidFill>
                  <a:srgbClr val="FF0000"/>
                </a:solidFill>
                <a:latin typeface="Arial" pitchFamily="34" charset="0"/>
                <a:cs typeface="Arial" pitchFamily="34" charset="0"/>
              </a:rPr>
              <a:t>Islahat Fermanı’nı </a:t>
            </a:r>
            <a:r>
              <a:rPr lang="tr-TR" altLang="tr-TR" sz="2800" b="1" dirty="0">
                <a:latin typeface="Arial" pitchFamily="34" charset="0"/>
                <a:cs typeface="Arial" pitchFamily="34" charset="0"/>
              </a:rPr>
              <a:t>yayınlamıştır. Paris Antlaşması’nda yer bulmuş olmasıyla, Osmanlı Devleti’nin iç sorunu gibi gözüken Ferman, esasında milletlerarası bir nitelik kazanmıştır.</a:t>
            </a:r>
          </a:p>
          <a:p>
            <a:pPr algn="just" eaLnBrk="0" hangingPunct="0">
              <a:spcBef>
                <a:spcPts val="600"/>
              </a:spcBef>
              <a:tabLst>
                <a:tab pos="365125" algn="l"/>
              </a:tabLst>
            </a:pPr>
            <a:endParaRPr lang="tr-TR" altLang="tr-TR" sz="2800" b="1" dirty="0">
              <a:latin typeface="Arial" pitchFamily="34" charset="0"/>
              <a:cs typeface="Arial" pitchFamily="34" charset="0"/>
            </a:endParaRPr>
          </a:p>
          <a:p>
            <a:pPr algn="just" eaLnBrk="0" hangingPunct="0">
              <a:spcBef>
                <a:spcPts val="600"/>
              </a:spcBef>
              <a:tabLst>
                <a:tab pos="365125" algn="l"/>
              </a:tabLst>
            </a:pPr>
            <a:r>
              <a:rPr lang="tr-TR" altLang="tr-TR" sz="2800" b="1" dirty="0">
                <a:latin typeface="Arial" pitchFamily="34" charset="0"/>
                <a:cs typeface="Arial" pitchFamily="34" charset="0"/>
              </a:rPr>
              <a:t>	1856 Islahat Fermanı, yirmi noktada Hıristiyanlar ile Müslümanlar arasında eşitlik sağlamayı amaç edinmiş bir belgedir.</a:t>
            </a:r>
          </a:p>
          <a:p>
            <a:pPr algn="just" eaLnBrk="0" hangingPunct="0">
              <a:spcBef>
                <a:spcPts val="600"/>
              </a:spcBef>
              <a:tabLst>
                <a:tab pos="365125" algn="l"/>
              </a:tabLst>
            </a:pPr>
            <a:r>
              <a:rPr lang="tr-TR" altLang="zh-CN" sz="2400" b="1" dirty="0">
                <a:latin typeface="Arial" pitchFamily="34" charset="0"/>
                <a:cs typeface="Arial" pitchFamily="34" charset="0"/>
              </a:rPr>
              <a:t>	</a:t>
            </a:r>
            <a:endParaRPr lang="tr-TR" altLang="tr-TR" sz="2400" b="1" dirty="0">
              <a:latin typeface="Arial" pitchFamily="34" charset="0"/>
              <a:cs typeface="Arial" pitchFamily="34" charset="0"/>
            </a:endParaRPr>
          </a:p>
        </p:txBody>
      </p:sp>
    </p:spTree>
    <p:extLst>
      <p:ext uri="{BB962C8B-B14F-4D97-AF65-F5344CB8AC3E}">
        <p14:creationId xmlns:p14="http://schemas.microsoft.com/office/powerpoint/2010/main" val="598245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37596" y="980728"/>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a:solidFill>
                  <a:srgbClr val="FFFF00"/>
                </a:solidFill>
                <a:latin typeface="Arial" pitchFamily="34" charset="0"/>
                <a:cs typeface="Arial" pitchFamily="34" charset="0"/>
              </a:rPr>
              <a:t>Rusya’nın Osmanlı İmparatorluğu Üzerindeki Emelleri </a:t>
            </a:r>
          </a:p>
          <a:p>
            <a:pPr algn="ctr"/>
            <a:endParaRPr lang="tr-TR" altLang="tr-TR" dirty="0"/>
          </a:p>
        </p:txBody>
      </p:sp>
      <p:sp>
        <p:nvSpPr>
          <p:cNvPr id="9" name="Text Box 5"/>
          <p:cNvSpPr txBox="1">
            <a:spLocks noChangeArrowheads="1"/>
          </p:cNvSpPr>
          <p:nvPr/>
        </p:nvSpPr>
        <p:spPr bwMode="auto">
          <a:xfrm>
            <a:off x="395536" y="1714488"/>
            <a:ext cx="8352928" cy="4893647"/>
          </a:xfrm>
          <a:prstGeom prst="rect">
            <a:avLst/>
          </a:prstGeom>
          <a:noFill/>
          <a:ln>
            <a:noFill/>
          </a:ln>
          <a:effec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altLang="tr-TR" sz="2600" b="1" dirty="0">
                <a:latin typeface="Arial" pitchFamily="34" charset="0"/>
                <a:cs typeface="Arial" pitchFamily="34" charset="0"/>
              </a:rPr>
              <a:t>Rusya I. Petro’dan itibaren sıcak denizlere inmeye çalışıyordu. Ancak bu hedefi önünde engel olarak gördüğü Osmanlı Devleti’ni etkisizleştirmek istiyordu.</a:t>
            </a:r>
          </a:p>
          <a:p>
            <a:pPr indent="0" algn="just">
              <a:spcBef>
                <a:spcPct val="50000"/>
              </a:spcBef>
              <a:tabLst>
                <a:tab pos="365125" algn="l"/>
              </a:tabLst>
            </a:pPr>
            <a:r>
              <a:rPr lang="tr-TR" altLang="tr-TR" sz="2600" b="1" dirty="0">
                <a:latin typeface="Arial" pitchFamily="34" charset="0"/>
                <a:cs typeface="Arial" pitchFamily="34" charset="0"/>
              </a:rPr>
              <a:t>	İstanbul ve Çanakkale boğazlarını ele geçirmek veya denetim altına almak Rus dış politikasının temeli olmuştur.</a:t>
            </a:r>
          </a:p>
          <a:p>
            <a:pPr indent="0" algn="just">
              <a:spcBef>
                <a:spcPct val="50000"/>
              </a:spcBef>
              <a:tabLst>
                <a:tab pos="365125" algn="l"/>
              </a:tabLst>
            </a:pPr>
            <a:r>
              <a:rPr lang="tr-TR" altLang="tr-TR" sz="2600" b="1" dirty="0">
                <a:latin typeface="Arial" pitchFamily="34" charset="0"/>
                <a:cs typeface="Arial" pitchFamily="34" charset="0"/>
              </a:rPr>
              <a:t>	Küçük Kaynarca Antlaşması’ndan sonra (1774) Rusya’nın Osmanlı Devleti içerisindeki Ortodoksların hamiliğine soyunması Rus etkisini artırmıştır.  </a:t>
            </a:r>
          </a:p>
        </p:txBody>
      </p:sp>
    </p:spTree>
    <p:extLst>
      <p:ext uri="{BB962C8B-B14F-4D97-AF65-F5344CB8AC3E}">
        <p14:creationId xmlns:p14="http://schemas.microsoft.com/office/powerpoint/2010/main" val="2861795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37596" y="980728"/>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a:solidFill>
                  <a:srgbClr val="FFFF00"/>
                </a:solidFill>
                <a:latin typeface="Arial" pitchFamily="34" charset="0"/>
                <a:cs typeface="Arial" pitchFamily="34" charset="0"/>
              </a:rPr>
              <a:t>Rusya’nın Osmanlı İmparatorluğu Üzerindeki Emelleri </a:t>
            </a:r>
          </a:p>
          <a:p>
            <a:pPr algn="ctr"/>
            <a:endParaRPr lang="tr-TR" altLang="tr-TR" dirty="0"/>
          </a:p>
        </p:txBody>
      </p:sp>
      <p:sp>
        <p:nvSpPr>
          <p:cNvPr id="9" name="Text Box 5"/>
          <p:cNvSpPr txBox="1">
            <a:spLocks noChangeArrowheads="1"/>
          </p:cNvSpPr>
          <p:nvPr/>
        </p:nvSpPr>
        <p:spPr bwMode="auto">
          <a:xfrm>
            <a:off x="395536" y="1772816"/>
            <a:ext cx="835292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altLang="tr-TR" sz="2600" b="1" dirty="0">
                <a:latin typeface="Arial" pitchFamily="34" charset="0"/>
                <a:cs typeface="Arial" pitchFamily="34" charset="0"/>
              </a:rPr>
              <a:t>1789 Fransız ihtilalinin etkisi neticesinde çıkan milliyetçi ayaklanmaların birçoğunda Rusya’nın etkisi ve desteği olmuştur. </a:t>
            </a:r>
          </a:p>
          <a:p>
            <a:pPr indent="0" algn="just">
              <a:spcBef>
                <a:spcPct val="50000"/>
              </a:spcBef>
              <a:tabLst>
                <a:tab pos="365125" algn="l"/>
              </a:tabLst>
            </a:pPr>
            <a:r>
              <a:rPr lang="tr-TR" altLang="tr-TR" sz="2600" b="1" dirty="0">
                <a:latin typeface="Arial" pitchFamily="34" charset="0"/>
                <a:cs typeface="Arial" pitchFamily="34" charset="0"/>
              </a:rPr>
              <a:t>	Doğuda Ermenileri kışkırtırken, Balkanlarda ise Panslavist politika izleyerek Slav kökenli halkın milliyetçilik hareketlerini desteklemiştir.</a:t>
            </a:r>
          </a:p>
          <a:p>
            <a:pPr indent="0" algn="just">
              <a:spcBef>
                <a:spcPct val="50000"/>
              </a:spcBef>
              <a:tabLst>
                <a:tab pos="365125" algn="l"/>
              </a:tabLst>
            </a:pPr>
            <a:r>
              <a:rPr lang="tr-TR" altLang="tr-TR" sz="2600" b="1" dirty="0">
                <a:latin typeface="Arial" pitchFamily="34" charset="0"/>
                <a:cs typeface="Arial" pitchFamily="34" charset="0"/>
              </a:rPr>
              <a:t>	Ancak Rusya’nın Osmanlı Devleti üzerindeki emelleri İngiltere, Fransa ve Avusturya-Macaristan Devletlerinin çıkarlarına ters düştüğünden, Rus tehdidine zaman zaman bu devletlerle birlikte karşı konmuştur.</a:t>
            </a:r>
          </a:p>
        </p:txBody>
      </p:sp>
    </p:spTree>
    <p:extLst>
      <p:ext uri="{BB962C8B-B14F-4D97-AF65-F5344CB8AC3E}">
        <p14:creationId xmlns:p14="http://schemas.microsoft.com/office/powerpoint/2010/main" val="2743341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285720" y="1277929"/>
            <a:ext cx="8643998"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a:solidFill>
                  <a:srgbClr val="FFFF00"/>
                </a:solidFill>
                <a:latin typeface="Arial" pitchFamily="34" charset="0"/>
                <a:cs typeface="Arial" pitchFamily="34" charset="0"/>
              </a:rPr>
              <a:t> Avusturya’nın Osmanlı </a:t>
            </a:r>
            <a:r>
              <a:rPr lang="tr-TR" altLang="tr-TR" sz="2800" dirty="0">
                <a:solidFill>
                  <a:srgbClr val="FFFF00"/>
                </a:solidFill>
                <a:latin typeface="Arial" pitchFamily="34" charset="0"/>
                <a:cs typeface="Arial" pitchFamily="34" charset="0"/>
              </a:rPr>
              <a:t>İmparatorluğu</a:t>
            </a:r>
            <a:r>
              <a:rPr lang="tr-TR" altLang="tr-TR" sz="2600" dirty="0">
                <a:solidFill>
                  <a:srgbClr val="FFFF00"/>
                </a:solidFill>
                <a:latin typeface="Arial" pitchFamily="34" charset="0"/>
                <a:cs typeface="Arial" pitchFamily="34" charset="0"/>
              </a:rPr>
              <a:t> Üzerindeki Emelleri </a:t>
            </a:r>
          </a:p>
          <a:p>
            <a:pPr algn="ctr"/>
            <a:endParaRPr lang="tr-TR" altLang="tr-TR" dirty="0"/>
          </a:p>
        </p:txBody>
      </p:sp>
      <p:sp>
        <p:nvSpPr>
          <p:cNvPr id="9" name="Text Box 5"/>
          <p:cNvSpPr txBox="1">
            <a:spLocks noChangeArrowheads="1"/>
          </p:cNvSpPr>
          <p:nvPr/>
        </p:nvSpPr>
        <p:spPr bwMode="auto">
          <a:xfrm>
            <a:off x="357158" y="2426112"/>
            <a:ext cx="842968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altLang="tr-TR" sz="2800" b="1" dirty="0">
                <a:latin typeface="Arial" pitchFamily="34" charset="0"/>
                <a:cs typeface="Arial" pitchFamily="34" charset="0"/>
              </a:rPr>
              <a:t>Avusturya - Macaristan İmparatorluğu Balkanlar’a hakim olmak istiyordu. Bu emeli doğrultusunda 1877-1878 Osmanlı-Rus Savaşı sonrasında yapılan Berlin Antlaşması ile Bosna-Hersek’i denetim altına alan Avusturya,  II. Meşrutiyet’in ilanından sonra bu toprakları kendine bağladığını ilan etmiştir.</a:t>
            </a:r>
          </a:p>
        </p:txBody>
      </p:sp>
    </p:spTree>
    <p:extLst>
      <p:ext uri="{BB962C8B-B14F-4D97-AF65-F5344CB8AC3E}">
        <p14:creationId xmlns:p14="http://schemas.microsoft.com/office/powerpoint/2010/main" val="2886073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37596" y="1124744"/>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latin typeface="Arial" pitchFamily="34" charset="0"/>
              <a:cs typeface="Arial" pitchFamily="34" charset="0"/>
            </a:endParaRPr>
          </a:p>
          <a:p>
            <a:pPr algn="ctr"/>
            <a:r>
              <a:rPr lang="tr-TR" altLang="tr-TR" sz="2600" dirty="0">
                <a:solidFill>
                  <a:srgbClr val="FFFF00"/>
                </a:solidFill>
                <a:latin typeface="Arial" pitchFamily="34" charset="0"/>
                <a:cs typeface="Arial" pitchFamily="34" charset="0"/>
              </a:rPr>
              <a:t>Fransa’nın Osmanlı İmparatorluğu Üzerindeki Emelleri </a:t>
            </a:r>
          </a:p>
          <a:p>
            <a:pPr algn="ctr"/>
            <a:endParaRPr lang="tr-TR" altLang="tr-TR" dirty="0">
              <a:latin typeface="Arial" pitchFamily="34" charset="0"/>
              <a:cs typeface="Arial" pitchFamily="34" charset="0"/>
            </a:endParaRPr>
          </a:p>
        </p:txBody>
      </p:sp>
      <p:sp>
        <p:nvSpPr>
          <p:cNvPr id="9" name="Text Box 5"/>
          <p:cNvSpPr txBox="1">
            <a:spLocks noChangeArrowheads="1"/>
          </p:cNvSpPr>
          <p:nvPr/>
        </p:nvSpPr>
        <p:spPr bwMode="auto">
          <a:xfrm>
            <a:off x="395536" y="1916832"/>
            <a:ext cx="8352928"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altLang="tr-TR" sz="2600" b="1" dirty="0">
                <a:latin typeface="Arial" pitchFamily="34" charset="0"/>
                <a:cs typeface="Arial" pitchFamily="34" charset="0"/>
              </a:rPr>
              <a:t>16. yüzyılda kurulan Osmanlı-Fransız dostluğu,        19. yüzyıla kadar devam etmiştir.</a:t>
            </a:r>
          </a:p>
          <a:p>
            <a:pPr indent="0" algn="just">
              <a:spcBef>
                <a:spcPct val="50000"/>
              </a:spcBef>
              <a:tabLst>
                <a:tab pos="365125" algn="l"/>
              </a:tabLst>
            </a:pPr>
            <a:r>
              <a:rPr lang="tr-TR" altLang="tr-TR" sz="2600" b="1" dirty="0">
                <a:latin typeface="Arial" pitchFamily="34" charset="0"/>
                <a:cs typeface="Arial" pitchFamily="34" charset="0"/>
              </a:rPr>
              <a:t>	Sanayi devriminin ardından birçok sömürgesini İngiltere’ye kaptıran Fransa, kendine yakın bölgeler olan  Osmanlı topraklarına göz dikmiştir.</a:t>
            </a:r>
          </a:p>
          <a:p>
            <a:pPr indent="0" algn="just">
              <a:spcBef>
                <a:spcPct val="50000"/>
              </a:spcBef>
              <a:tabLst>
                <a:tab pos="365125" algn="l"/>
              </a:tabLst>
            </a:pPr>
            <a:r>
              <a:rPr lang="tr-TR" altLang="tr-TR" sz="2600" b="1" dirty="0">
                <a:latin typeface="Arial" pitchFamily="34" charset="0"/>
                <a:cs typeface="Arial" pitchFamily="34" charset="0"/>
              </a:rPr>
              <a:t>	1789’da Mısır’a saldırmış, 1830’da Cezayir'i, daha sonra da Fas ve Tunus’u işgal etmiştir.</a:t>
            </a:r>
          </a:p>
          <a:p>
            <a:pPr indent="0" algn="just">
              <a:spcBef>
                <a:spcPct val="50000"/>
              </a:spcBef>
              <a:tabLst>
                <a:tab pos="365125" algn="l"/>
              </a:tabLst>
            </a:pPr>
            <a:r>
              <a:rPr lang="tr-TR" altLang="tr-TR" sz="2600" b="1" dirty="0">
                <a:latin typeface="Arial" pitchFamily="34" charset="0"/>
                <a:cs typeface="Arial" pitchFamily="34" charset="0"/>
              </a:rPr>
              <a:t>	Ortadoğu’da da emelleri olan Fransa, güçsüz bir Osmanlı’yı kendi çıkarlarına uygun bularak Rusya’ya karşı Osmanlı’yı desteklemiştir.</a:t>
            </a:r>
          </a:p>
        </p:txBody>
      </p:sp>
    </p:spTree>
    <p:extLst>
      <p:ext uri="{BB962C8B-B14F-4D97-AF65-F5344CB8AC3E}">
        <p14:creationId xmlns:p14="http://schemas.microsoft.com/office/powerpoint/2010/main" val="3793751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428596" y="1000108"/>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000" dirty="0">
              <a:solidFill>
                <a:srgbClr val="FFFF00"/>
              </a:solidFill>
              <a:latin typeface="Arial" pitchFamily="34" charset="0"/>
              <a:cs typeface="Arial" pitchFamily="34" charset="0"/>
            </a:endParaRPr>
          </a:p>
          <a:p>
            <a:pPr algn="ctr"/>
            <a:r>
              <a:rPr lang="tr-TR" altLang="tr-TR" sz="2600" dirty="0">
                <a:solidFill>
                  <a:srgbClr val="FFFF00"/>
                </a:solidFill>
                <a:latin typeface="Arial" pitchFamily="34" charset="0"/>
                <a:cs typeface="Arial" pitchFamily="34" charset="0"/>
              </a:rPr>
              <a:t>İngiltere’nin Osmanlı İmparatorluğu Üzerindeki Emelleri </a:t>
            </a:r>
          </a:p>
          <a:p>
            <a:pPr algn="ctr"/>
            <a:endParaRPr lang="tr-TR" altLang="tr-TR" sz="2000" dirty="0">
              <a:latin typeface="Arial" pitchFamily="34" charset="0"/>
              <a:cs typeface="Arial" pitchFamily="34" charset="0"/>
            </a:endParaRPr>
          </a:p>
        </p:txBody>
      </p:sp>
      <p:sp>
        <p:nvSpPr>
          <p:cNvPr id="9" name="Text Box 5"/>
          <p:cNvSpPr txBox="1">
            <a:spLocks noChangeArrowheads="1"/>
          </p:cNvSpPr>
          <p:nvPr/>
        </p:nvSpPr>
        <p:spPr bwMode="auto">
          <a:xfrm>
            <a:off x="395536" y="1772816"/>
            <a:ext cx="835292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600" b="1" dirty="0">
                <a:latin typeface="Arial" pitchFamily="34" charset="0"/>
                <a:cs typeface="Arial" pitchFamily="34" charset="0"/>
              </a:rPr>
              <a:t>	Dünya’nın en güçlü sömürgeci devleti İngiltere idi. En önemli sömürgesi ise Hindistan’dı. Hindistan’a giden yolların emniyeti için önceleri Rusya’ya karşı Osmanlı’yı desteklemiştir.</a:t>
            </a:r>
          </a:p>
          <a:p>
            <a:pPr indent="0" algn="just">
              <a:spcBef>
                <a:spcPct val="50000"/>
              </a:spcBef>
              <a:tabLst>
                <a:tab pos="365125" algn="l"/>
              </a:tabLst>
            </a:pPr>
            <a:r>
              <a:rPr lang="tr-TR" altLang="tr-TR" sz="2600" b="1" dirty="0">
                <a:latin typeface="Arial" pitchFamily="34" charset="0"/>
                <a:cs typeface="Arial" pitchFamily="34" charset="0"/>
              </a:rPr>
              <a:t>	 1877-1878 Osmanlı-Rus Savaşı neticesinde Osmanlı yenilince, Osmanlı’nın kendi bağımsızlığını koruyamayacağına hükmederek Mısır’ı işgal etmiş ve Kıbrıs’ın da yönetimini geçici süreliğine almıştır. </a:t>
            </a:r>
          </a:p>
          <a:p>
            <a:pPr indent="0" algn="just">
              <a:spcBef>
                <a:spcPct val="50000"/>
              </a:spcBef>
              <a:tabLst>
                <a:tab pos="365125" algn="l"/>
              </a:tabLst>
            </a:pPr>
            <a:r>
              <a:rPr lang="tr-TR" altLang="tr-TR" sz="2600" b="1" dirty="0">
                <a:latin typeface="Arial" pitchFamily="34" charset="0"/>
                <a:cs typeface="Arial" pitchFamily="34" charset="0"/>
              </a:rPr>
              <a:t>	Osmanlı Devleti’ni yaşatmak için Fransa ile birlikte çaba sarf etmiştir. Ancak Rumları ve Ermenileri desteklemekten de geri durmamıştır.   </a:t>
            </a:r>
          </a:p>
        </p:txBody>
      </p:sp>
    </p:spTree>
    <p:extLst>
      <p:ext uri="{BB962C8B-B14F-4D97-AF65-F5344CB8AC3E}">
        <p14:creationId xmlns:p14="http://schemas.microsoft.com/office/powerpoint/2010/main" val="2720740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64881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37596" y="790104"/>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a:solidFill>
                  <a:srgbClr val="FFFF00"/>
                </a:solidFill>
                <a:latin typeface="Arial" pitchFamily="34" charset="0"/>
                <a:cs typeface="Arial" pitchFamily="34" charset="0"/>
              </a:rPr>
              <a:t>İran’ın Osmanlı İmparatorluğu Üzerindeki Emelleri </a:t>
            </a: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4907490" y="1735345"/>
            <a:ext cx="382445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İran’da Akkoyunlu Devleti’nin yıkılmasından sonra kurulan  </a:t>
            </a:r>
            <a:r>
              <a:rPr lang="tr-TR" altLang="tr-TR" sz="2400" b="1" dirty="0" err="1">
                <a:latin typeface="Arial" pitchFamily="34" charset="0"/>
                <a:cs typeface="Arial" pitchFamily="34" charset="0"/>
              </a:rPr>
              <a:t>Safevi</a:t>
            </a:r>
            <a:r>
              <a:rPr lang="tr-TR" altLang="tr-TR" sz="2400" b="1" dirty="0">
                <a:latin typeface="Arial" pitchFamily="34" charset="0"/>
                <a:cs typeface="Arial" pitchFamily="34" charset="0"/>
              </a:rPr>
              <a:t> Devleti’nden itibaren Şiiliği Anadolu’da yaymak için çaba sarf etmiştir.  </a:t>
            </a:r>
          </a:p>
          <a:p>
            <a:pPr indent="0" algn="just">
              <a:spcBef>
                <a:spcPct val="50000"/>
              </a:spcBef>
              <a:tabLst>
                <a:tab pos="365125" algn="l"/>
              </a:tabLst>
            </a:pPr>
            <a:r>
              <a:rPr lang="tr-TR" altLang="tr-TR" sz="2400" b="1" dirty="0">
                <a:latin typeface="Arial" pitchFamily="34" charset="0"/>
                <a:cs typeface="Arial" pitchFamily="34" charset="0"/>
              </a:rPr>
              <a:t>	1639 </a:t>
            </a:r>
            <a:r>
              <a:rPr lang="tr-TR" altLang="tr-TR" sz="2400" b="1" dirty="0" err="1">
                <a:latin typeface="Arial" pitchFamily="34" charset="0"/>
                <a:cs typeface="Arial" pitchFamily="34" charset="0"/>
              </a:rPr>
              <a:t>Kasr</a:t>
            </a:r>
            <a:r>
              <a:rPr lang="tr-TR" altLang="tr-TR" sz="2400" b="1" dirty="0">
                <a:latin typeface="Arial" pitchFamily="34" charset="0"/>
                <a:cs typeface="Arial" pitchFamily="34" charset="0"/>
              </a:rPr>
              <a:t>-ı Şirin Antlaşmasıyla biraz duraksayan bu eğilim günümüzde de sürmektedir.</a:t>
            </a:r>
          </a:p>
        </p:txBody>
      </p:sp>
      <p:pic>
        <p:nvPicPr>
          <p:cNvPr id="1026" name="Picture 2" descr="kasr-ı &amp;scedil;irin antla&amp;scedil;mas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59035"/>
            <a:ext cx="4437273" cy="4262253"/>
          </a:xfrm>
          <a:prstGeom prst="rect">
            <a:avLst/>
          </a:prstGeom>
          <a:noFill/>
          <a:extLst>
            <a:ext uri="{909E8E84-426E-40DD-AFC4-6F175D3DCCD1}">
              <a14:hiddenFill xmlns:a14="http://schemas.microsoft.com/office/drawing/2010/main">
                <a:solidFill>
                  <a:srgbClr val="FFFFFF"/>
                </a:solidFill>
              </a14:hiddenFill>
            </a:ext>
          </a:extLst>
        </p:spPr>
      </p:pic>
      <p:sp>
        <p:nvSpPr>
          <p:cNvPr id="10" name="Oval 18"/>
          <p:cNvSpPr>
            <a:spLocks noChangeArrowheads="1"/>
          </p:cNvSpPr>
          <p:nvPr/>
        </p:nvSpPr>
        <p:spPr bwMode="auto">
          <a:xfrm>
            <a:off x="3275855" y="4089835"/>
            <a:ext cx="936105" cy="626877"/>
          </a:xfrm>
          <a:prstGeom prst="ellipse">
            <a:avLst/>
          </a:prstGeom>
          <a:noFill/>
          <a:ln w="57150">
            <a:solidFill>
              <a:schemeClr val="hlink"/>
            </a:solidFill>
            <a:round/>
            <a:headEnd type="none" w="sm" len="sm"/>
            <a:tailEnd type="none" w="sm" len="sm"/>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Tree>
    <p:extLst>
      <p:ext uri="{BB962C8B-B14F-4D97-AF65-F5344CB8AC3E}">
        <p14:creationId xmlns:p14="http://schemas.microsoft.com/office/powerpoint/2010/main" val="437046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81278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37596" y="964223"/>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a:solidFill>
                  <a:srgbClr val="FFFF00"/>
                </a:solidFill>
                <a:latin typeface="Arial" pitchFamily="34" charset="0"/>
                <a:cs typeface="Arial" pitchFamily="34" charset="0"/>
              </a:rPr>
              <a:t>ABD’nin Osmanlı İmparatorluğu Üzerindeki Emelleri </a:t>
            </a: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337596" y="1735345"/>
            <a:ext cx="839434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Başlangıçta kültürel amaçlara yönelik olan ilişkiler daha sonra ekonomik alana yönelmiş ve </a:t>
            </a:r>
            <a:r>
              <a:rPr lang="tr-TR" altLang="tr-TR" sz="2400" b="1" dirty="0">
                <a:solidFill>
                  <a:schemeClr val="accent6">
                    <a:lumMod val="75000"/>
                  </a:schemeClr>
                </a:solidFill>
                <a:latin typeface="Arial" pitchFamily="34" charset="0"/>
                <a:cs typeface="Arial" pitchFamily="34" charset="0"/>
              </a:rPr>
              <a:t>1830’da</a:t>
            </a:r>
            <a:r>
              <a:rPr lang="tr-TR" altLang="tr-TR" sz="2400" b="1" dirty="0">
                <a:latin typeface="Arial" pitchFamily="34" charset="0"/>
                <a:cs typeface="Arial" pitchFamily="34" charset="0"/>
              </a:rPr>
              <a:t> bir ticaret anlaşması yapılmıştır.</a:t>
            </a:r>
          </a:p>
          <a:p>
            <a:pPr indent="0" algn="just">
              <a:spcBef>
                <a:spcPct val="50000"/>
              </a:spcBef>
              <a:tabLst>
                <a:tab pos="365125" algn="l"/>
              </a:tabLst>
            </a:pPr>
            <a:r>
              <a:rPr lang="tr-TR" altLang="tr-TR" sz="2400" b="1" dirty="0">
                <a:latin typeface="Arial" pitchFamily="34" charset="0"/>
                <a:cs typeface="Arial" pitchFamily="34" charset="0"/>
              </a:rPr>
              <a:t>	ABD Osmanlı Devleti ile ilişki kurduktan sonra misyonerler Osmanlı Devleti’ne gelmeye başlamışlardır. Bunlar özellikle din, sağlık, eğitim alanlarında faaliyet göstermişlerdir.</a:t>
            </a:r>
          </a:p>
          <a:p>
            <a:pPr indent="0" algn="just">
              <a:spcBef>
                <a:spcPct val="50000"/>
              </a:spcBef>
              <a:tabLst>
                <a:tab pos="365125" algn="l"/>
              </a:tabLst>
            </a:pPr>
            <a:r>
              <a:rPr lang="tr-TR" altLang="tr-TR" sz="2400" b="1" dirty="0">
                <a:latin typeface="Arial" pitchFamily="34" charset="0"/>
                <a:cs typeface="Arial" pitchFamily="34" charset="0"/>
              </a:rPr>
              <a:t>	Misyonerler, Ermeni, Arap, Yahudi topluluklarla da yakından ilgilenmişlerdir. 1894-1895 Ermeni olaylarından sonra ABD Senatosu Osmanlı Devletine bir uyarıda bulunmak istemiştir.</a:t>
            </a:r>
          </a:p>
        </p:txBody>
      </p:sp>
    </p:spTree>
    <p:extLst>
      <p:ext uri="{BB962C8B-B14F-4D97-AF65-F5344CB8AC3E}">
        <p14:creationId xmlns:p14="http://schemas.microsoft.com/office/powerpoint/2010/main" val="329938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81278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37596" y="957208"/>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a:solidFill>
                  <a:srgbClr val="FFFF00"/>
                </a:solidFill>
                <a:latin typeface="Arial" pitchFamily="34" charset="0"/>
                <a:cs typeface="Arial" pitchFamily="34" charset="0"/>
              </a:rPr>
              <a:t>ABD’nin Osmanlı İmparatorluğu Üzerindeki Emelleri </a:t>
            </a: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337596" y="1733254"/>
            <a:ext cx="839434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Osmanlı Devleti’nden göç eden çeşitli topluluklar, özellikle Ermeniler ABD’ye yerleşmişlerdir. Bu Ermenilerin etkisiyle ABD’de bir Türk karşıtlığı yaratılmıştır.</a:t>
            </a:r>
          </a:p>
          <a:p>
            <a:pPr indent="0" algn="just">
              <a:spcBef>
                <a:spcPct val="50000"/>
              </a:spcBef>
              <a:tabLst>
                <a:tab pos="365125" algn="l"/>
              </a:tabLst>
            </a:pPr>
            <a:r>
              <a:rPr lang="tr-TR" altLang="tr-TR" sz="2400" b="1" dirty="0">
                <a:latin typeface="Arial" pitchFamily="34" charset="0"/>
                <a:cs typeface="Arial" pitchFamily="34" charset="0"/>
              </a:rPr>
              <a:t>	ABD tarafından Ermenilerin siyasal ve ekonomik yönden desteklemesi iki devlet arasındaki ilişkilere gölge düşürmüştür.</a:t>
            </a:r>
          </a:p>
          <a:p>
            <a:pPr indent="0" algn="just">
              <a:spcBef>
                <a:spcPct val="50000"/>
              </a:spcBef>
              <a:tabLst>
                <a:tab pos="365125" algn="l"/>
              </a:tabLst>
            </a:pPr>
            <a:r>
              <a:rPr lang="tr-TR" altLang="tr-TR" sz="2400" b="1" dirty="0">
                <a:latin typeface="Arial" pitchFamily="34" charset="0"/>
                <a:cs typeface="Arial" pitchFamily="34" charset="0"/>
              </a:rPr>
              <a:t>	I. Dünya Savaşından sonra ise ABD Başkanı Wilson’un, Doğu Anadolu’da büyük bir Ermenistan’ın kurulmasını istemesi ise kimi ABD yöneticilerinin Osmanlı Devleti’ne karşı amaçlarını açıkça ortaya koymaktadır.  </a:t>
            </a:r>
          </a:p>
        </p:txBody>
      </p:sp>
    </p:spTree>
    <p:extLst>
      <p:ext uri="{BB962C8B-B14F-4D97-AF65-F5344CB8AC3E}">
        <p14:creationId xmlns:p14="http://schemas.microsoft.com/office/powerpoint/2010/main" val="3791194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41344"/>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57158" y="932139"/>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a:solidFill>
                  <a:srgbClr val="FFFF00"/>
                </a:solidFill>
                <a:latin typeface="Arial" pitchFamily="34" charset="0"/>
                <a:cs typeface="Arial" pitchFamily="34" charset="0"/>
              </a:rPr>
              <a:t>Almanya’nın Osmanlı İmparatorluğu Üzerindeki Emelleri </a:t>
            </a: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337595" y="1720415"/>
            <a:ext cx="8555579"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Almanya, birliğini tamamladıktan sonra Avrupa’nın güçlü devletleri arasına girmiştir. Rakibi ise İngiltere idi. İngiltere’nin Hindistan yolunu kesmek için çaba gösteriyordu. Bu yüzden Osmanlı Devleti’nin toprak bütünlüğünü koruyucu gözüküyordu. Bunun karşılığında da ekonomik ve siyasal çıkarlar sağlamaya çalışıyordu.</a:t>
            </a:r>
          </a:p>
          <a:p>
            <a:pPr indent="0" algn="just">
              <a:spcBef>
                <a:spcPct val="50000"/>
              </a:spcBef>
              <a:tabLst>
                <a:tab pos="365125" algn="l"/>
              </a:tabLst>
            </a:pPr>
            <a:r>
              <a:rPr lang="tr-TR" altLang="tr-TR" sz="2400" b="1" dirty="0">
                <a:latin typeface="Arial" pitchFamily="34" charset="0"/>
                <a:cs typeface="Arial" pitchFamily="34" charset="0"/>
              </a:rPr>
              <a:t>	Osmanlı Devleti’ne krediler açıyor, demiryolları yapıyor, ordunun yeniden düzenlenmesinde görev alıyor, askeri uzmanlar göndermekten kaçınmıyordu. Özellikle ilişkiler II. Meşrutiyet’in ilanından sonra daha da sıkılaşmış</a:t>
            </a:r>
            <a:r>
              <a:rPr lang="tr-TR" altLang="tr-TR" sz="2400" dirty="0">
                <a:latin typeface="Arial" pitchFamily="34" charset="0"/>
                <a:cs typeface="Arial" pitchFamily="34" charset="0"/>
              </a:rPr>
              <a:t> </a:t>
            </a:r>
            <a:r>
              <a:rPr lang="tr-TR" altLang="tr-TR" sz="2400" b="1" dirty="0">
                <a:latin typeface="Arial" pitchFamily="34" charset="0"/>
                <a:cs typeface="Arial" pitchFamily="34" charset="0"/>
              </a:rPr>
              <a:t>ve bunun sonucu olarak da Osmanlı Devleti Almanya’nın yanında I. Dünya Savaşı’na katılmıştır.  </a:t>
            </a:r>
          </a:p>
        </p:txBody>
      </p:sp>
    </p:spTree>
    <p:extLst>
      <p:ext uri="{BB962C8B-B14F-4D97-AF65-F5344CB8AC3E}">
        <p14:creationId xmlns:p14="http://schemas.microsoft.com/office/powerpoint/2010/main" val="918841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81278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408309" y="989897"/>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a:solidFill>
                  <a:srgbClr val="FFFF00"/>
                </a:solidFill>
                <a:cs typeface="Arial" pitchFamily="34" charset="0"/>
              </a:rPr>
              <a:t>İtalya’nın </a:t>
            </a:r>
            <a:r>
              <a:rPr lang="tr-TR" altLang="tr-TR" sz="2600" dirty="0">
                <a:solidFill>
                  <a:srgbClr val="FFFF00"/>
                </a:solidFill>
              </a:rPr>
              <a:t>Osmanlı </a:t>
            </a:r>
            <a:r>
              <a:rPr lang="tr-TR" altLang="tr-TR" sz="2600" dirty="0">
                <a:solidFill>
                  <a:srgbClr val="FFFF00"/>
                </a:solidFill>
                <a:latin typeface="Arial" pitchFamily="34" charset="0"/>
                <a:cs typeface="Arial" pitchFamily="34" charset="0"/>
              </a:rPr>
              <a:t>İmparatorluğu</a:t>
            </a:r>
            <a:r>
              <a:rPr lang="tr-TR" altLang="tr-TR" sz="2600" dirty="0">
                <a:solidFill>
                  <a:srgbClr val="FFFF00"/>
                </a:solidFill>
              </a:rPr>
              <a:t> Üzerindeki Emelleri </a:t>
            </a:r>
          </a:p>
          <a:p>
            <a:pPr algn="ctr"/>
            <a:endParaRPr lang="tr-TR" altLang="tr-TR" dirty="0"/>
          </a:p>
        </p:txBody>
      </p:sp>
      <p:sp>
        <p:nvSpPr>
          <p:cNvPr id="9" name="Text Box 5"/>
          <p:cNvSpPr txBox="1">
            <a:spLocks noChangeArrowheads="1"/>
          </p:cNvSpPr>
          <p:nvPr/>
        </p:nvSpPr>
        <p:spPr bwMode="auto">
          <a:xfrm>
            <a:off x="337595" y="1853530"/>
            <a:ext cx="8555579"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altLang="tr-TR" sz="2800" b="1" dirty="0">
                <a:latin typeface="Arial" pitchFamily="34" charset="0"/>
                <a:cs typeface="Arial" pitchFamily="34" charset="0"/>
              </a:rPr>
              <a:t> İtalya, birliğini tamamladıktan sonra sömürgeci bir politika izlemeye başlamıştır. İtalya bu konuda şansını Osmanlı topraklarında denemek istemiştir.</a:t>
            </a:r>
          </a:p>
          <a:p>
            <a:pPr indent="0" algn="just">
              <a:spcBef>
                <a:spcPct val="50000"/>
              </a:spcBef>
              <a:tabLst>
                <a:tab pos="365125" algn="l"/>
              </a:tabLst>
            </a:pPr>
            <a:r>
              <a:rPr lang="tr-TR" altLang="tr-TR" sz="2800" b="1" dirty="0">
                <a:latin typeface="Arial" pitchFamily="34" charset="0"/>
                <a:cs typeface="Arial" pitchFamily="34" charset="0"/>
              </a:rPr>
              <a:t>	Eski Roma İmparatorluğu’nun sahip olduğu toprakları ele geçirmek isteyen İtalya, 1911’de Osmanlı Devleti’nin Kuzey Afrika’daki son toprağı olan Trablusgarp’a saldırmış, daha sonra Ege adalarını geçici olarak denetim altına almıştır.</a:t>
            </a:r>
          </a:p>
        </p:txBody>
      </p:sp>
    </p:spTree>
    <p:extLst>
      <p:ext uri="{BB962C8B-B14F-4D97-AF65-F5344CB8AC3E}">
        <p14:creationId xmlns:p14="http://schemas.microsoft.com/office/powerpoint/2010/main" val="189092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a:t>
            </a:fld>
            <a:endParaRPr lang="tr-TR" b="1" dirty="0">
              <a:solidFill>
                <a:schemeClr val="tx1"/>
              </a:solidFill>
              <a:latin typeface="Arial" pitchFamily="34" charset="0"/>
              <a:cs typeface="Arial" pitchFamily="34" charset="0"/>
            </a:endParaRPr>
          </a:p>
        </p:txBody>
      </p:sp>
      <p:sp>
        <p:nvSpPr>
          <p:cNvPr id="6" name="AutoShape 2"/>
          <p:cNvSpPr>
            <a:spLocks noChangeArrowheads="1"/>
          </p:cNvSpPr>
          <p:nvPr/>
        </p:nvSpPr>
        <p:spPr bwMode="auto">
          <a:xfrm>
            <a:off x="250825" y="261144"/>
            <a:ext cx="8642350" cy="66752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latin typeface="Arial" pitchFamily="34" charset="0"/>
                <a:cs typeface="Arial" pitchFamily="34" charset="0"/>
              </a:rPr>
              <a:t>Islahat Fermanı</a:t>
            </a:r>
            <a:endParaRPr lang="tr-TR" altLang="tr-TR" sz="2800" b="1" dirty="0">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428596" y="1142984"/>
            <a:ext cx="8429684" cy="544764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r>
              <a:rPr lang="tr-TR" altLang="zh-CN" sz="2400" b="1" dirty="0">
                <a:latin typeface="Arial" pitchFamily="34" charset="0"/>
                <a:cs typeface="Arial" pitchFamily="34" charset="0"/>
              </a:rPr>
              <a:t> </a:t>
            </a:r>
            <a:r>
              <a:rPr lang="tr-TR" altLang="zh-CN" sz="2600" b="1" dirty="0">
                <a:latin typeface="Arial" pitchFamily="34" charset="0"/>
                <a:cs typeface="Arial" pitchFamily="34" charset="0"/>
              </a:rPr>
              <a:t>Y</a:t>
            </a:r>
            <a:r>
              <a:rPr lang="tr-TR" altLang="tr-TR" sz="2600" b="1" dirty="0">
                <a:latin typeface="Arial" pitchFamily="34" charset="0"/>
                <a:cs typeface="Arial" pitchFamily="34" charset="0"/>
              </a:rPr>
              <a:t>abancı devletlerin baskısıyla ortaya çıkmış olması ve Müslüman-Hıristiyan eşitliğinin fermandaki gibi birdenbire değil yavaş yavaş gerçekleştirilmesi gerektiği gibi bazı yönlerden aydın devlet adamları tarafından</a:t>
            </a:r>
            <a:r>
              <a:rPr lang="tr-TR" altLang="tr-TR" sz="2600" dirty="0">
                <a:latin typeface="Arial" pitchFamily="34" charset="0"/>
                <a:cs typeface="Arial" pitchFamily="34" charset="0"/>
              </a:rPr>
              <a:t> </a:t>
            </a:r>
            <a:r>
              <a:rPr lang="tr-TR" altLang="tr-TR" sz="2600" b="1" dirty="0">
                <a:latin typeface="Arial" pitchFamily="34" charset="0"/>
                <a:cs typeface="Arial" pitchFamily="34" charset="0"/>
              </a:rPr>
              <a:t>eleştirilmiş, tepkiyle karşılanmıştır. </a:t>
            </a:r>
          </a:p>
          <a:p>
            <a:pPr algn="just" eaLnBrk="0" hangingPunct="0">
              <a:spcBef>
                <a:spcPts val="600"/>
              </a:spcBef>
              <a:tabLst>
                <a:tab pos="365125" algn="l"/>
              </a:tabLst>
            </a:pPr>
            <a:r>
              <a:rPr lang="tr-TR" altLang="tr-TR" sz="2600" b="1" dirty="0">
                <a:latin typeface="Arial" pitchFamily="34" charset="0"/>
                <a:cs typeface="Arial" pitchFamily="34" charset="0"/>
              </a:rPr>
              <a:t>	Kırımlı Müslüman halk da, Hıristiyanların kendileriyle eşit duruma getirilmelerini hazmedememiştir. </a:t>
            </a:r>
          </a:p>
          <a:p>
            <a:pPr algn="just" eaLnBrk="0" hangingPunct="0">
              <a:spcBef>
                <a:spcPts val="600"/>
              </a:spcBef>
              <a:tabLst>
                <a:tab pos="365125" algn="l"/>
              </a:tabLst>
            </a:pPr>
            <a:r>
              <a:rPr lang="tr-TR" altLang="tr-TR" sz="2600" b="1" dirty="0">
                <a:latin typeface="Arial" pitchFamily="34" charset="0"/>
                <a:cs typeface="Arial" pitchFamily="34" charset="0"/>
              </a:rPr>
              <a:t>	Buna karşılık, Avrupalı aydınlar tarafından Islahat Fermanı takdirle karşılanırken, Avrupalı devletler bu fermanı Osmanlı Devleti’nin içişlerine karışmak için kullanacaklardır. </a:t>
            </a:r>
            <a:endParaRPr lang="tr-TR" altLang="tr-TR" sz="2400" b="1" dirty="0">
              <a:latin typeface="Arial" pitchFamily="34" charset="0"/>
              <a:cs typeface="Arial" pitchFamily="34" charset="0"/>
            </a:endParaRPr>
          </a:p>
        </p:txBody>
      </p:sp>
    </p:spTree>
    <p:extLst>
      <p:ext uri="{BB962C8B-B14F-4D97-AF65-F5344CB8AC3E}">
        <p14:creationId xmlns:p14="http://schemas.microsoft.com/office/powerpoint/2010/main" val="1187237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259904"/>
            <a:ext cx="8642350" cy="740204"/>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408309" y="1205921"/>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a:solidFill>
                  <a:srgbClr val="FFFF00"/>
                </a:solidFill>
                <a:cs typeface="Arial" pitchFamily="34" charset="0"/>
              </a:rPr>
              <a:t>Yunanistan’ın </a:t>
            </a:r>
            <a:r>
              <a:rPr lang="tr-TR" altLang="tr-TR" sz="2600" dirty="0">
                <a:solidFill>
                  <a:srgbClr val="FFFF00"/>
                </a:solidFill>
                <a:latin typeface="Arial" pitchFamily="34" charset="0"/>
                <a:cs typeface="Arial" pitchFamily="34" charset="0"/>
              </a:rPr>
              <a:t>Osmanlı</a:t>
            </a:r>
            <a:r>
              <a:rPr lang="tr-TR" altLang="tr-TR" sz="2600" dirty="0">
                <a:solidFill>
                  <a:srgbClr val="FFFF00"/>
                </a:solidFill>
              </a:rPr>
              <a:t> </a:t>
            </a:r>
            <a:r>
              <a:rPr lang="tr-TR" altLang="tr-TR" sz="2600" dirty="0">
                <a:solidFill>
                  <a:srgbClr val="FFFF00"/>
                </a:solidFill>
                <a:latin typeface="Arial" pitchFamily="34" charset="0"/>
                <a:cs typeface="Arial" pitchFamily="34" charset="0"/>
              </a:rPr>
              <a:t>İmparatorluğu</a:t>
            </a:r>
            <a:r>
              <a:rPr lang="tr-TR" altLang="tr-TR" sz="2600" dirty="0">
                <a:solidFill>
                  <a:srgbClr val="FFFF00"/>
                </a:solidFill>
              </a:rPr>
              <a:t> Üzerindeki Emelleri </a:t>
            </a:r>
          </a:p>
          <a:p>
            <a:pPr algn="ctr"/>
            <a:endParaRPr lang="tr-TR" altLang="tr-TR" dirty="0"/>
          </a:p>
        </p:txBody>
      </p:sp>
      <p:sp>
        <p:nvSpPr>
          <p:cNvPr id="9" name="Text Box 5"/>
          <p:cNvSpPr txBox="1">
            <a:spLocks noChangeArrowheads="1"/>
          </p:cNvSpPr>
          <p:nvPr/>
        </p:nvSpPr>
        <p:spPr bwMode="auto">
          <a:xfrm>
            <a:off x="337595" y="1988840"/>
            <a:ext cx="8555579"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altLang="tr-TR" sz="2800" b="1" dirty="0">
                <a:latin typeface="Arial" pitchFamily="34" charset="0"/>
                <a:cs typeface="Arial" pitchFamily="34" charset="0"/>
              </a:rPr>
              <a:t> Fransız İhtilali’nin sonucunda yayılan milliyetçilik akımı nedeniyle Osmanlı’ya karşı isyan ederek bağımsızlığını kazanan ilk ülke Yunanistan olmuştur.</a:t>
            </a:r>
          </a:p>
          <a:p>
            <a:pPr indent="0" algn="just">
              <a:spcBef>
                <a:spcPct val="50000"/>
              </a:spcBef>
              <a:tabLst>
                <a:tab pos="365125" algn="l"/>
              </a:tabLst>
            </a:pPr>
            <a:r>
              <a:rPr lang="tr-TR" altLang="tr-TR" sz="2800" b="1" dirty="0">
                <a:latin typeface="Arial" pitchFamily="34" charset="0"/>
                <a:cs typeface="Arial" pitchFamily="34" charset="0"/>
              </a:rPr>
              <a:t>	Rusların kışkırtmasıyla </a:t>
            </a:r>
            <a:r>
              <a:rPr lang="tr-TR" altLang="tr-TR" sz="2800" b="1" dirty="0">
                <a:solidFill>
                  <a:schemeClr val="accent6">
                    <a:lumMod val="75000"/>
                  </a:schemeClr>
                </a:solidFill>
                <a:latin typeface="Arial" pitchFamily="34" charset="0"/>
                <a:cs typeface="Arial" pitchFamily="34" charset="0"/>
              </a:rPr>
              <a:t>1821’de</a:t>
            </a:r>
            <a:r>
              <a:rPr lang="tr-TR" altLang="tr-TR" sz="2800" b="1" dirty="0">
                <a:latin typeface="Arial" pitchFamily="34" charset="0"/>
                <a:cs typeface="Arial" pitchFamily="34" charset="0"/>
              </a:rPr>
              <a:t> ayaklanan Rumları İngiltere ve Fransa da desteklemiştir. 1828-1829 Osmanlı Rus Savaşı sonucunda yenilgiye uğrayan Osmanlı Devleti Yunanistan’ın bağımsızlığını kabul etmek zorunda kalmıştır </a:t>
            </a:r>
            <a:r>
              <a:rPr lang="tr-TR" altLang="tr-TR" sz="2800" b="1" dirty="0">
                <a:solidFill>
                  <a:schemeClr val="accent6">
                    <a:lumMod val="75000"/>
                  </a:schemeClr>
                </a:solidFill>
                <a:latin typeface="Arial" pitchFamily="34" charset="0"/>
                <a:cs typeface="Arial" pitchFamily="34" charset="0"/>
              </a:rPr>
              <a:t>(1829).  </a:t>
            </a:r>
          </a:p>
        </p:txBody>
      </p:sp>
    </p:spTree>
    <p:extLst>
      <p:ext uri="{BB962C8B-B14F-4D97-AF65-F5344CB8AC3E}">
        <p14:creationId xmlns:p14="http://schemas.microsoft.com/office/powerpoint/2010/main" val="4279050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61815" y="989897"/>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a:solidFill>
                  <a:srgbClr val="FFFF00"/>
                </a:solidFill>
                <a:cs typeface="Arial" pitchFamily="34" charset="0"/>
              </a:rPr>
              <a:t>Yunanistan’ın </a:t>
            </a:r>
            <a:r>
              <a:rPr lang="tr-TR" altLang="tr-TR" sz="2600" dirty="0">
                <a:solidFill>
                  <a:srgbClr val="FFFF00"/>
                </a:solidFill>
                <a:latin typeface="Arial" pitchFamily="34" charset="0"/>
                <a:cs typeface="Arial" pitchFamily="34" charset="0"/>
              </a:rPr>
              <a:t>Osmanlı</a:t>
            </a:r>
            <a:r>
              <a:rPr lang="tr-TR" altLang="tr-TR" sz="2600" dirty="0">
                <a:solidFill>
                  <a:srgbClr val="FFFF00"/>
                </a:solidFill>
              </a:rPr>
              <a:t> İmparatorluğu Üzerindeki Emelleri </a:t>
            </a:r>
          </a:p>
          <a:p>
            <a:pPr algn="ctr"/>
            <a:endParaRPr lang="tr-TR" altLang="tr-TR" dirty="0"/>
          </a:p>
        </p:txBody>
      </p:sp>
      <p:sp>
        <p:nvSpPr>
          <p:cNvPr id="9" name="Text Box 5"/>
          <p:cNvSpPr txBox="1">
            <a:spLocks noChangeArrowheads="1"/>
          </p:cNvSpPr>
          <p:nvPr/>
        </p:nvSpPr>
        <p:spPr bwMode="auto">
          <a:xfrm>
            <a:off x="346917" y="1591627"/>
            <a:ext cx="8555579"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sz="2600" b="1" dirty="0">
                <a:latin typeface="Arial" pitchFamily="34" charset="0"/>
                <a:cs typeface="Arial" pitchFamily="34" charset="0"/>
              </a:rPr>
              <a:t>Kelime anlamı </a:t>
            </a:r>
            <a:r>
              <a:rPr lang="tr-TR" sz="2600" b="1" dirty="0">
                <a:solidFill>
                  <a:schemeClr val="accent6">
                    <a:lumMod val="75000"/>
                  </a:schemeClr>
                </a:solidFill>
                <a:latin typeface="Arial" pitchFamily="34" charset="0"/>
                <a:cs typeface="Arial" pitchFamily="34" charset="0"/>
              </a:rPr>
              <a:t>“Büyük Fikir”</a:t>
            </a:r>
            <a:r>
              <a:rPr lang="tr-TR" sz="2600" b="1" i="1" dirty="0">
                <a:solidFill>
                  <a:schemeClr val="accent6">
                    <a:lumMod val="75000"/>
                  </a:schemeClr>
                </a:solidFill>
                <a:latin typeface="Arial" pitchFamily="34" charset="0"/>
                <a:cs typeface="Arial" pitchFamily="34" charset="0"/>
              </a:rPr>
              <a:t> </a:t>
            </a:r>
            <a:r>
              <a:rPr lang="tr-TR" sz="2600" b="1" dirty="0">
                <a:latin typeface="Arial" pitchFamily="34" charset="0"/>
                <a:cs typeface="Arial" pitchFamily="34" charset="0"/>
              </a:rPr>
              <a:t>olan </a:t>
            </a:r>
            <a:r>
              <a:rPr lang="tr-TR" sz="2600" b="1" dirty="0" err="1">
                <a:solidFill>
                  <a:srgbClr val="FF0000"/>
                </a:solidFill>
                <a:latin typeface="Arial" pitchFamily="34" charset="0"/>
                <a:cs typeface="Arial" pitchFamily="34" charset="0"/>
              </a:rPr>
              <a:t>Megali</a:t>
            </a:r>
            <a:r>
              <a:rPr lang="tr-TR" sz="2600" b="1" dirty="0">
                <a:solidFill>
                  <a:srgbClr val="FF0000"/>
                </a:solidFill>
                <a:latin typeface="Arial" pitchFamily="34" charset="0"/>
                <a:cs typeface="Arial" pitchFamily="34" charset="0"/>
              </a:rPr>
              <a:t> İdea</a:t>
            </a:r>
            <a:r>
              <a:rPr lang="tr-TR" sz="2600" b="1" dirty="0">
                <a:latin typeface="Arial" pitchFamily="34" charset="0"/>
                <a:cs typeface="Arial" pitchFamily="34" charset="0"/>
              </a:rPr>
              <a:t>, Fatih Sultan Mehmet’in İstanbul’u fethederek Bizans İmparatorluğuna son verdiği tarihten itibaren, Yunanlılar için ulaşılması amaç edinilen bir ülküdür. </a:t>
            </a:r>
            <a:r>
              <a:rPr lang="tr-TR" sz="2600" b="1" dirty="0" err="1">
                <a:latin typeface="Arial" pitchFamily="34" charset="0"/>
                <a:cs typeface="Arial" pitchFamily="34" charset="0"/>
              </a:rPr>
              <a:t>Megali</a:t>
            </a:r>
            <a:r>
              <a:rPr lang="tr-TR" sz="2600" b="1" dirty="0">
                <a:latin typeface="Arial" pitchFamily="34" charset="0"/>
                <a:cs typeface="Arial" pitchFamily="34" charset="0"/>
              </a:rPr>
              <a:t> İdea, İstanbul başkent olmak üzere Girit, </a:t>
            </a:r>
            <a:r>
              <a:rPr lang="tr-TR" sz="2600" b="1" dirty="0" err="1">
                <a:latin typeface="Arial" pitchFamily="34" charset="0"/>
                <a:cs typeface="Arial" pitchFamily="34" charset="0"/>
              </a:rPr>
              <a:t>Teselya</a:t>
            </a:r>
            <a:r>
              <a:rPr lang="tr-TR" sz="2600" b="1" dirty="0">
                <a:latin typeface="Arial" pitchFamily="34" charset="0"/>
                <a:cs typeface="Arial" pitchFamily="34" charset="0"/>
              </a:rPr>
              <a:t>, </a:t>
            </a:r>
            <a:r>
              <a:rPr lang="tr-TR" sz="2600" b="1" dirty="0" err="1">
                <a:latin typeface="Arial" pitchFamily="34" charset="0"/>
                <a:cs typeface="Arial" pitchFamily="34" charset="0"/>
              </a:rPr>
              <a:t>Epir</a:t>
            </a:r>
            <a:r>
              <a:rPr lang="tr-TR" sz="2600" b="1" dirty="0">
                <a:latin typeface="Arial" pitchFamily="34" charset="0"/>
                <a:cs typeface="Arial" pitchFamily="34" charset="0"/>
              </a:rPr>
              <a:t>, Makedonya, Trakya, Ege Adaları, Batı Anadolu, Marmara ve çevresi, </a:t>
            </a:r>
            <a:r>
              <a:rPr lang="tr-TR" sz="2600" b="1" dirty="0">
                <a:solidFill>
                  <a:srgbClr val="FF0000"/>
                </a:solidFill>
                <a:latin typeface="Arial" pitchFamily="34" charset="0"/>
                <a:cs typeface="Arial" pitchFamily="34" charset="0"/>
              </a:rPr>
              <a:t>Kıbrıs </a:t>
            </a:r>
            <a:r>
              <a:rPr lang="tr-TR" sz="2600" b="1" dirty="0">
                <a:solidFill>
                  <a:srgbClr val="0070C0"/>
                </a:solidFill>
                <a:latin typeface="Arial" pitchFamily="34" charset="0"/>
                <a:cs typeface="Arial" pitchFamily="34" charset="0"/>
              </a:rPr>
              <a:t>(Kıbrıs’ın Yunanistan’la birleşmesi hayali «ENOSİS» olarak ifade edilmektedir.),</a:t>
            </a:r>
            <a:r>
              <a:rPr lang="tr-TR" sz="2600" b="1" dirty="0">
                <a:latin typeface="Arial" pitchFamily="34" charset="0"/>
                <a:cs typeface="Arial" pitchFamily="34" charset="0"/>
              </a:rPr>
              <a:t> Trabzon ve civarına sahip, büyük bir Yunanistan’ı gerçekleştirme hayalidir.</a:t>
            </a:r>
          </a:p>
          <a:p>
            <a:pPr algn="just"/>
            <a:r>
              <a:rPr lang="tr-TR" sz="2600" b="1" dirty="0" err="1">
                <a:latin typeface="Arial" pitchFamily="34" charset="0"/>
                <a:cs typeface="Arial" pitchFamily="34" charset="0"/>
              </a:rPr>
              <a:t>Megali</a:t>
            </a:r>
            <a:r>
              <a:rPr lang="tr-TR" sz="2600" b="1" dirty="0">
                <a:latin typeface="Arial" pitchFamily="34" charset="0"/>
                <a:cs typeface="Arial" pitchFamily="34" charset="0"/>
              </a:rPr>
              <a:t> İdea ülküsü, Osmanlı Devleti içinde çok geniş imtiyazlar elde eden Ortodoks kilisesi sayesinde örgütlü bir şekilde yayılarak gelişmiştir. </a:t>
            </a:r>
          </a:p>
        </p:txBody>
      </p:sp>
    </p:spTree>
    <p:extLst>
      <p:ext uri="{BB962C8B-B14F-4D97-AF65-F5344CB8AC3E}">
        <p14:creationId xmlns:p14="http://schemas.microsoft.com/office/powerpoint/2010/main" val="3843658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2"/>
            <a:ext cx="8642350" cy="64881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408309" y="836712"/>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a:solidFill>
                  <a:srgbClr val="FFFF00"/>
                </a:solidFill>
                <a:cs typeface="Arial" pitchFamily="34" charset="0"/>
              </a:rPr>
              <a:t>Yunanistan’ın </a:t>
            </a:r>
            <a:r>
              <a:rPr lang="tr-TR" altLang="tr-TR" sz="2600" dirty="0">
                <a:solidFill>
                  <a:srgbClr val="FFFF00"/>
                </a:solidFill>
              </a:rPr>
              <a:t>Osmanlı İmparatorluğu Üzerindeki Emelleri </a:t>
            </a:r>
          </a:p>
          <a:p>
            <a:pPr algn="ctr"/>
            <a:endParaRPr lang="tr-TR" altLang="tr-TR" dirty="0"/>
          </a:p>
        </p:txBody>
      </p:sp>
      <p:sp>
        <p:nvSpPr>
          <p:cNvPr id="9" name="Text Box 5"/>
          <p:cNvSpPr txBox="1">
            <a:spLocks noChangeArrowheads="1"/>
          </p:cNvSpPr>
          <p:nvPr/>
        </p:nvSpPr>
        <p:spPr bwMode="auto">
          <a:xfrm>
            <a:off x="441946" y="5443381"/>
            <a:ext cx="85555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sz="2400" b="1" dirty="0">
                <a:latin typeface="Arial" pitchFamily="34" charset="0"/>
                <a:cs typeface="Arial" pitchFamily="34" charset="0"/>
              </a:rPr>
              <a:t>Fikir babası, </a:t>
            </a:r>
            <a:r>
              <a:rPr lang="tr-TR" sz="2400" b="1" dirty="0" err="1">
                <a:solidFill>
                  <a:schemeClr val="accent6">
                    <a:lumMod val="75000"/>
                  </a:schemeClr>
                </a:solidFill>
                <a:latin typeface="Arial" pitchFamily="34" charset="0"/>
                <a:cs typeface="Arial" pitchFamily="34" charset="0"/>
              </a:rPr>
              <a:t>Rigas</a:t>
            </a:r>
            <a:r>
              <a:rPr lang="tr-TR" sz="2400" b="1" dirty="0">
                <a:solidFill>
                  <a:schemeClr val="accent6">
                    <a:lumMod val="75000"/>
                  </a:schemeClr>
                </a:solidFill>
                <a:latin typeface="Arial" pitchFamily="34" charset="0"/>
                <a:cs typeface="Arial" pitchFamily="34" charset="0"/>
              </a:rPr>
              <a:t> </a:t>
            </a:r>
            <a:r>
              <a:rPr lang="tr-TR" sz="2400" b="1" dirty="0" err="1">
                <a:solidFill>
                  <a:schemeClr val="accent6">
                    <a:lumMod val="75000"/>
                  </a:schemeClr>
                </a:solidFill>
                <a:latin typeface="Arial" pitchFamily="34" charset="0"/>
                <a:cs typeface="Arial" pitchFamily="34" charset="0"/>
              </a:rPr>
              <a:t>Ferreros</a:t>
            </a:r>
            <a:r>
              <a:rPr lang="tr-TR" sz="2400" b="1" dirty="0">
                <a:latin typeface="Arial" pitchFamily="34" charset="0"/>
                <a:cs typeface="Arial" pitchFamily="34" charset="0"/>
              </a:rPr>
              <a:t> adlı bir Rum'dur. </a:t>
            </a:r>
            <a:r>
              <a:rPr lang="tr-TR" sz="2400" b="1" dirty="0" err="1">
                <a:latin typeface="Arial" pitchFamily="34" charset="0"/>
                <a:cs typeface="Arial" pitchFamily="34" charset="0"/>
              </a:rPr>
              <a:t>Rigas</a:t>
            </a:r>
            <a:r>
              <a:rPr lang="tr-TR" sz="2400" b="1" dirty="0">
                <a:latin typeface="Arial" pitchFamily="34" charset="0"/>
                <a:cs typeface="Arial" pitchFamily="34" charset="0"/>
              </a:rPr>
              <a:t> </a:t>
            </a:r>
            <a:r>
              <a:rPr lang="tr-TR" sz="2400" b="1" dirty="0" err="1">
                <a:latin typeface="Arial" pitchFamily="34" charset="0"/>
                <a:cs typeface="Arial" pitchFamily="34" charset="0"/>
              </a:rPr>
              <a:t>Ferreros</a:t>
            </a:r>
            <a:r>
              <a:rPr lang="tr-TR" sz="2400" b="1" dirty="0">
                <a:latin typeface="Arial" pitchFamily="34" charset="0"/>
                <a:cs typeface="Arial" pitchFamily="34" charset="0"/>
              </a:rPr>
              <a:t> ilk </a:t>
            </a:r>
            <a:r>
              <a:rPr lang="tr-TR" sz="2400" b="1" dirty="0" err="1">
                <a:latin typeface="Arial" pitchFamily="34" charset="0"/>
                <a:cs typeface="Arial" pitchFamily="34" charset="0"/>
              </a:rPr>
              <a:t>Megali</a:t>
            </a:r>
            <a:r>
              <a:rPr lang="tr-TR" sz="2400" b="1" dirty="0">
                <a:latin typeface="Arial" pitchFamily="34" charset="0"/>
                <a:cs typeface="Arial" pitchFamily="34" charset="0"/>
              </a:rPr>
              <a:t> İdea haritasını </a:t>
            </a:r>
            <a:r>
              <a:rPr lang="tr-TR" sz="2400" b="1" dirty="0">
                <a:solidFill>
                  <a:schemeClr val="accent6">
                    <a:lumMod val="75000"/>
                  </a:schemeClr>
                </a:solidFill>
                <a:latin typeface="Arial" pitchFamily="34" charset="0"/>
                <a:cs typeface="Arial" pitchFamily="34" charset="0"/>
              </a:rPr>
              <a:t>1791–1796</a:t>
            </a:r>
            <a:r>
              <a:rPr lang="tr-TR" sz="2400" b="1" dirty="0">
                <a:latin typeface="Arial" pitchFamily="34" charset="0"/>
                <a:cs typeface="Arial" pitchFamily="34" charset="0"/>
              </a:rPr>
              <a:t> yılları arasında Bükreş'te hazırlamış ve Viyana’da bastırmıştır. </a:t>
            </a:r>
          </a:p>
        </p:txBody>
      </p:sp>
      <p:pic>
        <p:nvPicPr>
          <p:cNvPr id="2050" name="Picture 2" descr="megali idea haritas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556792"/>
            <a:ext cx="5457825"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54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295423" y="1003577"/>
            <a:ext cx="8597752"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a:solidFill>
                  <a:srgbClr val="FFFF00"/>
                </a:solidFill>
                <a:latin typeface="Arial" pitchFamily="34" charset="0"/>
                <a:cs typeface="Arial" pitchFamily="34" charset="0"/>
              </a:rPr>
              <a:t>Bulgaristan’ın Osmanlı İmparatorluğu Üzerindeki Emelleri </a:t>
            </a: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357158" y="1866304"/>
            <a:ext cx="855557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altLang="tr-TR" sz="2400" b="1" dirty="0">
                <a:latin typeface="Arial" pitchFamily="34" charset="0"/>
                <a:cs typeface="Arial" pitchFamily="34" charset="0"/>
              </a:rPr>
              <a:t>Bulgaristan 1396’dan 1877-1878 Osmanlı-Rus savaşı sonuna kadar Osmanlı hakimiyetinde kalmıştır. Ayastefanos Antlaşması’yla Tuna boylarından Ege kıyılarına, Karadeniz’den Ohri gölünün batı kıyılarına kadar yayılan bir Bulgaristan kurulmuştur. Ancak Berlin Antlaşması ile bu Bulgaristan tanınmamış, Osmanlı’ya bağlı küçük bir Bulgar Prensliği kurulmuştur.</a:t>
            </a:r>
          </a:p>
          <a:p>
            <a:pPr algn="just"/>
            <a:endParaRPr lang="tr-TR" altLang="tr-TR" sz="2400" b="1" dirty="0">
              <a:latin typeface="Arial" pitchFamily="34" charset="0"/>
              <a:cs typeface="Arial" pitchFamily="34" charset="0"/>
            </a:endParaRPr>
          </a:p>
          <a:p>
            <a:pPr algn="just"/>
            <a:r>
              <a:rPr lang="tr-TR" altLang="tr-TR" sz="2400" b="1" dirty="0">
                <a:latin typeface="Arial" pitchFamily="34" charset="0"/>
                <a:cs typeface="Arial" pitchFamily="34" charset="0"/>
              </a:rPr>
              <a:t>Bulgarlar 1885’te Doğu Rumeli’yi işgal etmişler,            II. Meşrutiyet’in ilanından sonra da </a:t>
            </a:r>
            <a:r>
              <a:rPr lang="tr-TR" altLang="tr-TR" sz="2400" b="1" dirty="0">
                <a:solidFill>
                  <a:srgbClr val="C00000"/>
                </a:solidFill>
                <a:latin typeface="Arial" pitchFamily="34" charset="0"/>
                <a:cs typeface="Arial" pitchFamily="34" charset="0"/>
              </a:rPr>
              <a:t>5 Ekim 1908’de </a:t>
            </a:r>
            <a:r>
              <a:rPr lang="tr-TR" altLang="tr-TR" sz="2400" b="1" dirty="0">
                <a:latin typeface="Arial" pitchFamily="34" charset="0"/>
                <a:cs typeface="Arial" pitchFamily="34" charset="0"/>
              </a:rPr>
              <a:t>tamamen bağımsızlıklarını ilan etmişlerdir.    </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2447346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250825" y="917889"/>
            <a:ext cx="8642349"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a:solidFill>
                  <a:srgbClr val="FFFF00"/>
                </a:solidFill>
                <a:latin typeface="Arial" pitchFamily="34" charset="0"/>
                <a:cs typeface="Arial" pitchFamily="34" charset="0"/>
              </a:rPr>
              <a:t>Bulgaristan’ın Osmanlı İmparatorluğu Üzerindeki Emelleri </a:t>
            </a: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5220072" y="1938758"/>
            <a:ext cx="361017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altLang="tr-TR" sz="2800" b="1" dirty="0">
                <a:latin typeface="Arial" pitchFamily="34" charset="0"/>
                <a:cs typeface="Arial" pitchFamily="34" charset="0"/>
              </a:rPr>
              <a:t>Rusya’nın desteğiyle Sırpları, Yunanistan’ı ve Karadağ’ı kendi etrafında toplayan Bulgaristan, 1912’de Balkan Savaşı’nı başlatmıştır. </a:t>
            </a:r>
          </a:p>
        </p:txBody>
      </p:sp>
      <p:pic>
        <p:nvPicPr>
          <p:cNvPr id="9220" name="Picture 4" descr="Midye–Enez çizgi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4513418" cy="451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414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10253" y="966015"/>
            <a:ext cx="8598964"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a:solidFill>
                  <a:srgbClr val="FFFF00"/>
                </a:solidFill>
                <a:cs typeface="Arial" pitchFamily="34" charset="0"/>
              </a:rPr>
              <a:t>Bulgaristan’ın </a:t>
            </a:r>
            <a:r>
              <a:rPr lang="tr-TR" altLang="tr-TR" sz="2600" dirty="0">
                <a:solidFill>
                  <a:srgbClr val="FFFF00"/>
                </a:solidFill>
              </a:rPr>
              <a:t>Osmanlı İmparatorluğu Üzerindeki Emelleri </a:t>
            </a:r>
          </a:p>
          <a:p>
            <a:pPr algn="ctr"/>
            <a:endParaRPr lang="tr-TR" altLang="tr-TR" dirty="0"/>
          </a:p>
        </p:txBody>
      </p:sp>
      <p:sp>
        <p:nvSpPr>
          <p:cNvPr id="9" name="Text Box 5"/>
          <p:cNvSpPr txBox="1">
            <a:spLocks noChangeArrowheads="1"/>
          </p:cNvSpPr>
          <p:nvPr/>
        </p:nvSpPr>
        <p:spPr bwMode="auto">
          <a:xfrm>
            <a:off x="294210" y="4698727"/>
            <a:ext cx="855557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sz="2400" b="1" dirty="0">
                <a:latin typeface="Arial" pitchFamily="34" charset="0"/>
                <a:cs typeface="Arial" pitchFamily="34" charset="0"/>
              </a:rPr>
              <a:t>Avrupa ve Ege’deki Osmanlı varlığının sona erdirilmesine neden oldu. Doğu Trakya’nın yarısını alarak </a:t>
            </a:r>
            <a:r>
              <a:rPr lang="tr-TR" sz="2400" b="1" dirty="0">
                <a:solidFill>
                  <a:srgbClr val="C00000"/>
                </a:solidFill>
                <a:latin typeface="Arial" pitchFamily="34" charset="0"/>
                <a:cs typeface="Arial" pitchFamily="34" charset="0"/>
              </a:rPr>
              <a:t>Midye–Enez </a:t>
            </a:r>
            <a:r>
              <a:rPr lang="tr-TR" sz="2400" b="1" dirty="0">
                <a:latin typeface="Arial" pitchFamily="34" charset="0"/>
                <a:cs typeface="Arial" pitchFamily="34" charset="0"/>
              </a:rPr>
              <a:t>çizgisine kadar ilerledi. </a:t>
            </a:r>
            <a:r>
              <a:rPr lang="tr-TR" sz="2400" b="1" dirty="0">
                <a:solidFill>
                  <a:srgbClr val="C00000"/>
                </a:solidFill>
                <a:latin typeface="Arial" pitchFamily="34" charset="0"/>
                <a:cs typeface="Arial" pitchFamily="34" charset="0"/>
              </a:rPr>
              <a:t>Edirne</a:t>
            </a:r>
            <a:r>
              <a:rPr lang="tr-TR" sz="2400" b="1" dirty="0">
                <a:latin typeface="Arial" pitchFamily="34" charset="0"/>
                <a:cs typeface="Arial" pitchFamily="34" charset="0"/>
              </a:rPr>
              <a:t> ancak             II. Balkan Savaşı’nın çıkması üzerine kurtarılabildi.</a:t>
            </a:r>
          </a:p>
        </p:txBody>
      </p:sp>
      <p:pic>
        <p:nvPicPr>
          <p:cNvPr id="9218" name="Picture 2" descr="Midye–Enez çizgi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980" y="1785926"/>
            <a:ext cx="5328592" cy="288632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18"/>
          <p:cNvSpPr>
            <a:spLocks noChangeArrowheads="1"/>
          </p:cNvSpPr>
          <p:nvPr/>
        </p:nvSpPr>
        <p:spPr bwMode="auto">
          <a:xfrm>
            <a:off x="3347864" y="1844823"/>
            <a:ext cx="1584176" cy="1008113"/>
          </a:xfrm>
          <a:prstGeom prst="ellipse">
            <a:avLst/>
          </a:prstGeom>
          <a:noFill/>
          <a:ln w="57150">
            <a:solidFill>
              <a:schemeClr val="hlink"/>
            </a:solidFill>
            <a:round/>
            <a:headEnd type="none" w="sm" len="sm"/>
            <a:tailEnd type="none" w="sm" len="sm"/>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Tree>
    <p:extLst>
      <p:ext uri="{BB962C8B-B14F-4D97-AF65-F5344CB8AC3E}">
        <p14:creationId xmlns:p14="http://schemas.microsoft.com/office/powerpoint/2010/main" val="228489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5</a:t>
            </a:fld>
            <a:endParaRPr lang="tr-TR" b="1" dirty="0">
              <a:solidFill>
                <a:schemeClr val="tx1"/>
              </a:solidFill>
              <a:latin typeface="Arial" pitchFamily="34" charset="0"/>
              <a:cs typeface="Arial" pitchFamily="34" charset="0"/>
            </a:endParaRPr>
          </a:p>
        </p:txBody>
      </p:sp>
      <p:sp>
        <p:nvSpPr>
          <p:cNvPr id="6"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 Meşrutiyet </a:t>
            </a:r>
            <a:r>
              <a:rPr lang="tr-TR" altLang="zh-CN" sz="2800" b="1" dirty="0">
                <a:solidFill>
                  <a:srgbClr val="FF0000"/>
                </a:solidFill>
              </a:rPr>
              <a:t>(</a:t>
            </a:r>
            <a:r>
              <a:rPr lang="tr-TR" sz="2800" b="1" dirty="0">
                <a:solidFill>
                  <a:srgbClr val="FF0000"/>
                </a:solidFill>
                <a:latin typeface="Arial" pitchFamily="34" charset="0"/>
                <a:cs typeface="Arial" pitchFamily="34" charset="0"/>
              </a:rPr>
              <a:t>23 Aralık 1876 -14 Şubat 1878)  </a:t>
            </a:r>
            <a:endParaRPr lang="tr-TR" altLang="tr-TR" sz="2800" b="1" dirty="0">
              <a:solidFill>
                <a:srgbClr val="FF0000"/>
              </a:solidFill>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357158" y="1571612"/>
            <a:ext cx="8429684" cy="400109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r>
              <a:rPr lang="tr-TR" sz="2600" b="1" dirty="0">
                <a:solidFill>
                  <a:schemeClr val="accent6">
                    <a:lumMod val="75000"/>
                  </a:schemeClr>
                </a:solidFill>
                <a:latin typeface="Arial" pitchFamily="34" charset="0"/>
                <a:cs typeface="Arial" pitchFamily="34" charset="0"/>
              </a:rPr>
              <a:t>23 Aralık 1876’da </a:t>
            </a:r>
            <a:r>
              <a:rPr lang="tr-TR" sz="2600" b="1" dirty="0">
                <a:latin typeface="Arial" pitchFamily="34" charset="0"/>
                <a:cs typeface="Arial" pitchFamily="34" charset="0"/>
              </a:rPr>
              <a:t>Kanun-u Esasi’nin ilanı ile başlayıp, </a:t>
            </a:r>
            <a:r>
              <a:rPr lang="tr-TR" sz="2600" b="1" dirty="0">
                <a:solidFill>
                  <a:schemeClr val="accent6">
                    <a:lumMod val="75000"/>
                  </a:schemeClr>
                </a:solidFill>
                <a:latin typeface="Arial" pitchFamily="34" charset="0"/>
                <a:cs typeface="Arial" pitchFamily="34" charset="0"/>
              </a:rPr>
              <a:t>14 Şubat 1878’de </a:t>
            </a:r>
            <a:r>
              <a:rPr lang="tr-TR" sz="2600" b="1" dirty="0">
                <a:latin typeface="Arial" pitchFamily="34" charset="0"/>
                <a:cs typeface="Arial" pitchFamily="34" charset="0"/>
              </a:rPr>
              <a:t>Meclis-i </a:t>
            </a:r>
            <a:r>
              <a:rPr lang="tr-TR" sz="2600" b="1" dirty="0" err="1">
                <a:latin typeface="Arial" pitchFamily="34" charset="0"/>
                <a:cs typeface="Arial" pitchFamily="34" charset="0"/>
              </a:rPr>
              <a:t>Mebusan’ın</a:t>
            </a:r>
            <a:r>
              <a:rPr lang="tr-TR" sz="2600" b="1" dirty="0">
                <a:latin typeface="Arial" pitchFamily="34" charset="0"/>
                <a:cs typeface="Arial" pitchFamily="34" charset="0"/>
              </a:rPr>
              <a:t> kapatılmasına kadar süren dönemdir.</a:t>
            </a:r>
          </a:p>
          <a:p>
            <a:pPr algn="just" eaLnBrk="0" hangingPunct="0">
              <a:spcBef>
                <a:spcPts val="600"/>
              </a:spcBef>
              <a:tabLst>
                <a:tab pos="365125" algn="l"/>
              </a:tabLst>
            </a:pPr>
            <a:r>
              <a:rPr lang="tr-TR" altLang="tr-TR" sz="2600" b="1" dirty="0">
                <a:latin typeface="Arial" pitchFamily="34" charset="0"/>
                <a:cs typeface="Arial" pitchFamily="34" charset="0"/>
              </a:rPr>
              <a:t>	- Osmanlı Devleti Anayasalı bir döneme girmiştir.</a:t>
            </a:r>
          </a:p>
          <a:p>
            <a:pPr algn="just" eaLnBrk="0" hangingPunct="0">
              <a:spcBef>
                <a:spcPts val="600"/>
              </a:spcBef>
              <a:tabLst>
                <a:tab pos="365125" algn="l"/>
              </a:tabLst>
            </a:pPr>
            <a:r>
              <a:rPr lang="tr-TR" altLang="tr-TR" sz="2600" b="1" dirty="0">
                <a:latin typeface="Arial" pitchFamily="34" charset="0"/>
                <a:cs typeface="Arial" pitchFamily="34" charset="0"/>
              </a:rPr>
              <a:t>	- Meclis-i </a:t>
            </a:r>
            <a:r>
              <a:rPr lang="tr-TR" altLang="tr-TR" sz="2600" b="1" dirty="0" err="1">
                <a:latin typeface="Arial" pitchFamily="34" charset="0"/>
                <a:cs typeface="Arial" pitchFamily="34" charset="0"/>
              </a:rPr>
              <a:t>Mebusan</a:t>
            </a:r>
            <a:r>
              <a:rPr lang="tr-TR" altLang="tr-TR" sz="2600" b="1" dirty="0">
                <a:latin typeface="Arial" pitchFamily="34" charset="0"/>
                <a:cs typeface="Arial" pitchFamily="34" charset="0"/>
              </a:rPr>
              <a:t> ve Meclis-i Ayan’dan oluşan bir parlamento oluşturulmuştur.</a:t>
            </a:r>
          </a:p>
          <a:p>
            <a:pPr algn="just" eaLnBrk="0" hangingPunct="0">
              <a:spcBef>
                <a:spcPts val="600"/>
              </a:spcBef>
              <a:tabLst>
                <a:tab pos="365125" algn="l"/>
              </a:tabLst>
            </a:pPr>
            <a:r>
              <a:rPr lang="tr-TR" altLang="tr-TR" sz="2600" b="1" dirty="0">
                <a:latin typeface="Arial" pitchFamily="34" charset="0"/>
                <a:cs typeface="Arial" pitchFamily="34" charset="0"/>
              </a:rPr>
              <a:t>	- Meclis-i </a:t>
            </a:r>
            <a:r>
              <a:rPr lang="tr-TR" altLang="tr-TR" sz="2600" b="1" dirty="0" err="1">
                <a:latin typeface="Arial" pitchFamily="34" charset="0"/>
                <a:cs typeface="Arial" pitchFamily="34" charset="0"/>
              </a:rPr>
              <a:t>Mebusan</a:t>
            </a:r>
            <a:r>
              <a:rPr lang="tr-TR" altLang="tr-TR" sz="2600" b="1" dirty="0">
                <a:latin typeface="Arial" pitchFamily="34" charset="0"/>
                <a:cs typeface="Arial" pitchFamily="34" charset="0"/>
              </a:rPr>
              <a:t> üyelerini halk, Meclis-i Ayan üyelerini Padişah seçecektir.</a:t>
            </a:r>
          </a:p>
          <a:p>
            <a:pPr algn="just" eaLnBrk="0" hangingPunct="0">
              <a:spcBef>
                <a:spcPts val="600"/>
              </a:spcBef>
              <a:tabLst>
                <a:tab pos="365125" algn="l"/>
              </a:tabLst>
            </a:pPr>
            <a:r>
              <a:rPr lang="tr-TR" altLang="tr-TR" sz="2600" b="1" dirty="0">
                <a:latin typeface="Arial" pitchFamily="34" charset="0"/>
                <a:cs typeface="Arial" pitchFamily="34" charset="0"/>
              </a:rPr>
              <a:t>	</a:t>
            </a:r>
          </a:p>
        </p:txBody>
      </p:sp>
    </p:spTree>
    <p:extLst>
      <p:ext uri="{BB962C8B-B14F-4D97-AF65-F5344CB8AC3E}">
        <p14:creationId xmlns:p14="http://schemas.microsoft.com/office/powerpoint/2010/main" val="86496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466488"/>
            <a:ext cx="8143336" cy="5016758"/>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r>
              <a:rPr lang="tr-TR" altLang="tr-TR" sz="2600" b="1" dirty="0">
                <a:latin typeface="Arial" pitchFamily="34" charset="0"/>
                <a:cs typeface="Arial" pitchFamily="34" charset="0"/>
              </a:rPr>
              <a:t>- Tüm ağırlık ve yetki padişahtadır. Meclisi açma, kapama, tatil etme, meclisten çıkacak yasaları onaylama, hükümeti </a:t>
            </a:r>
            <a:r>
              <a:rPr lang="tr-TR" altLang="tr-TR" sz="2600" b="1">
                <a:latin typeface="Arial" pitchFamily="34" charset="0"/>
                <a:cs typeface="Arial" pitchFamily="34" charset="0"/>
              </a:rPr>
              <a:t>göreve getirme</a:t>
            </a:r>
            <a:r>
              <a:rPr lang="tr-TR" altLang="tr-TR" sz="2600" b="1" dirty="0">
                <a:latin typeface="Arial" pitchFamily="34" charset="0"/>
                <a:cs typeface="Arial" pitchFamily="34" charset="0"/>
              </a:rPr>
              <a:t>, azletme, kişileri sürgüne gönderme vb. </a:t>
            </a:r>
            <a:r>
              <a:rPr lang="tr-TR" altLang="tr-TR" sz="2600" b="1" dirty="0">
                <a:solidFill>
                  <a:srgbClr val="FF0000"/>
                </a:solidFill>
                <a:latin typeface="Arial" pitchFamily="34" charset="0"/>
                <a:cs typeface="Arial" pitchFamily="34" charset="0"/>
              </a:rPr>
              <a:t>bu yetkiler anayasayı tam bir anayasa olmaktan uzaklaştırıyor </a:t>
            </a:r>
            <a:r>
              <a:rPr lang="tr-TR" altLang="tr-TR" sz="2600" b="1" dirty="0">
                <a:latin typeface="Arial" pitchFamily="34" charset="0"/>
                <a:cs typeface="Arial" pitchFamily="34" charset="0"/>
              </a:rPr>
              <a:t>ve padişahı denetim altına almaktan alıkoyuyordu. </a:t>
            </a:r>
          </a:p>
          <a:p>
            <a:pPr algn="just" eaLnBrk="0" hangingPunct="0">
              <a:spcBef>
                <a:spcPts val="600"/>
              </a:spcBef>
              <a:tabLst>
                <a:tab pos="365125" algn="l"/>
                <a:tab pos="631825" algn="l"/>
              </a:tabLst>
            </a:pPr>
            <a:r>
              <a:rPr lang="tr-TR" altLang="tr-TR" sz="2600" b="1" dirty="0">
                <a:latin typeface="Arial" pitchFamily="34" charset="0"/>
                <a:cs typeface="Arial" pitchFamily="34" charset="0"/>
              </a:rPr>
              <a:t>	-	Kişiler arasındaki eşitlik, kişi haklarının dokunulmazlığı, eğitim, basın, vicdan, ticaret, sanat özgürlüğü, mal ve konut dokunulmazlığı, mahkemelerin açık ve bağımsız olması gibi </a:t>
            </a:r>
            <a:r>
              <a:rPr lang="tr-TR" altLang="tr-TR" sz="2600" b="1" dirty="0">
                <a:solidFill>
                  <a:srgbClr val="FF0000"/>
                </a:solidFill>
                <a:latin typeface="Arial" pitchFamily="34" charset="0"/>
                <a:cs typeface="Arial" pitchFamily="34" charset="0"/>
              </a:rPr>
              <a:t>kişisel hak ve özgürlüklere </a:t>
            </a:r>
            <a:r>
              <a:rPr lang="tr-TR" altLang="tr-TR" sz="2600" b="1" dirty="0">
                <a:latin typeface="Arial" pitchFamily="34" charset="0"/>
                <a:cs typeface="Arial" pitchFamily="34" charset="0"/>
              </a:rPr>
              <a:t>anayasada yer verilmişti. </a:t>
            </a:r>
          </a:p>
          <a:p>
            <a:pPr algn="just" eaLnBrk="0" hangingPunct="0">
              <a:spcBef>
                <a:spcPts val="600"/>
              </a:spcBef>
              <a:tabLst>
                <a:tab pos="365125" algn="l"/>
              </a:tabLst>
            </a:pP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 Meşrutiyet </a:t>
            </a:r>
            <a:r>
              <a:rPr lang="tr-TR" altLang="zh-CN" sz="2800" b="1" dirty="0">
                <a:solidFill>
                  <a:srgbClr val="FF0000"/>
                </a:solidFill>
              </a:rPr>
              <a:t>(</a:t>
            </a:r>
            <a:r>
              <a:rPr lang="tr-TR" sz="2800" b="1" dirty="0">
                <a:solidFill>
                  <a:srgbClr val="FF0000"/>
                </a:solidFill>
                <a:latin typeface="Arial" pitchFamily="34" charset="0"/>
                <a:cs typeface="Arial" pitchFamily="34" charset="0"/>
              </a:rPr>
              <a:t>23 Aralık 1876 -14 Şubat 1878)  </a:t>
            </a:r>
            <a:endParaRPr lang="tr-TR" altLang="tr-TR" sz="2800" b="1" dirty="0">
              <a:solidFill>
                <a:srgbClr val="FF0000"/>
              </a:solidFill>
            </a:endParaRPr>
          </a:p>
        </p:txBody>
      </p:sp>
    </p:spTree>
    <p:extLst>
      <p:ext uri="{BB962C8B-B14F-4D97-AF65-F5344CB8AC3E}">
        <p14:creationId xmlns:p14="http://schemas.microsoft.com/office/powerpoint/2010/main" val="2829919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grpSp>
        <p:nvGrpSpPr>
          <p:cNvPr id="2" name="Grup 1"/>
          <p:cNvGrpSpPr/>
          <p:nvPr/>
        </p:nvGrpSpPr>
        <p:grpSpPr>
          <a:xfrm>
            <a:off x="323850" y="1123404"/>
            <a:ext cx="8424863" cy="5041900"/>
            <a:chOff x="323850" y="692150"/>
            <a:chExt cx="8424863" cy="5041900"/>
          </a:xfrm>
        </p:grpSpPr>
        <p:sp>
          <p:nvSpPr>
            <p:cNvPr id="8" name="Text Box 2"/>
            <p:cNvSpPr txBox="1">
              <a:spLocks noChangeArrowheads="1"/>
            </p:cNvSpPr>
            <p:nvPr/>
          </p:nvSpPr>
          <p:spPr bwMode="auto">
            <a:xfrm>
              <a:off x="611188" y="692150"/>
              <a:ext cx="3311525" cy="5286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800" b="1">
                  <a:latin typeface="Arial" pitchFamily="34" charset="0"/>
                  <a:cs typeface="Arial" pitchFamily="34" charset="0"/>
                </a:rPr>
                <a:t>MONARŞİ</a:t>
              </a:r>
            </a:p>
          </p:txBody>
        </p:sp>
        <p:sp>
          <p:nvSpPr>
            <p:cNvPr id="9" name="Text Box 3"/>
            <p:cNvSpPr txBox="1">
              <a:spLocks noChangeArrowheads="1"/>
            </p:cNvSpPr>
            <p:nvPr/>
          </p:nvSpPr>
          <p:spPr bwMode="auto">
            <a:xfrm>
              <a:off x="5076825" y="692150"/>
              <a:ext cx="3311525" cy="5286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800" b="1">
                  <a:latin typeface="Arial" pitchFamily="34" charset="0"/>
                  <a:cs typeface="Arial" pitchFamily="34" charset="0"/>
                </a:rPr>
                <a:t>I. MEŞRUTİYET</a:t>
              </a:r>
            </a:p>
          </p:txBody>
        </p:sp>
        <p:sp>
          <p:nvSpPr>
            <p:cNvPr id="10" name="Line 4"/>
            <p:cNvSpPr>
              <a:spLocks noChangeShapeType="1"/>
            </p:cNvSpPr>
            <p:nvPr/>
          </p:nvSpPr>
          <p:spPr bwMode="auto">
            <a:xfrm>
              <a:off x="323850" y="5734050"/>
              <a:ext cx="84248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effectLst/>
                <a:uLnTx/>
                <a:uFillTx/>
                <a:latin typeface="Arial" pitchFamily="34" charset="0"/>
                <a:cs typeface="Arial" pitchFamily="34" charset="0"/>
              </a:endParaRPr>
            </a:p>
          </p:txBody>
        </p:sp>
        <p:sp>
          <p:nvSpPr>
            <p:cNvPr id="11" name="Rectangle 5"/>
            <p:cNvSpPr>
              <a:spLocks noChangeArrowheads="1"/>
            </p:cNvSpPr>
            <p:nvPr/>
          </p:nvSpPr>
          <p:spPr bwMode="auto">
            <a:xfrm>
              <a:off x="1763713" y="2809875"/>
              <a:ext cx="936625" cy="2881313"/>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a:ln>
                  <a:noFill/>
                </a:ln>
                <a:effectLst/>
                <a:uLnTx/>
                <a:uFillTx/>
                <a:latin typeface="Arial" pitchFamily="34" charset="0"/>
                <a:cs typeface="Arial" pitchFamily="34" charset="0"/>
              </a:endParaRPr>
            </a:p>
          </p:txBody>
        </p:sp>
        <p:sp>
          <p:nvSpPr>
            <p:cNvPr id="12" name="Rectangle 6"/>
            <p:cNvSpPr>
              <a:spLocks noChangeArrowheads="1"/>
            </p:cNvSpPr>
            <p:nvPr/>
          </p:nvSpPr>
          <p:spPr bwMode="auto">
            <a:xfrm>
              <a:off x="5219700" y="2809875"/>
              <a:ext cx="936625" cy="2881313"/>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a:ln>
                  <a:noFill/>
                </a:ln>
                <a:effectLst/>
                <a:uLnTx/>
                <a:uFillTx/>
                <a:latin typeface="Arial" pitchFamily="34" charset="0"/>
                <a:cs typeface="Arial" pitchFamily="34" charset="0"/>
              </a:endParaRPr>
            </a:p>
          </p:txBody>
        </p:sp>
        <p:sp>
          <p:nvSpPr>
            <p:cNvPr id="13" name="Rectangle 7"/>
            <p:cNvSpPr>
              <a:spLocks noChangeArrowheads="1"/>
            </p:cNvSpPr>
            <p:nvPr/>
          </p:nvSpPr>
          <p:spPr bwMode="auto">
            <a:xfrm>
              <a:off x="7235825" y="3429000"/>
              <a:ext cx="936625" cy="2262188"/>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a:ln>
                  <a:noFill/>
                </a:ln>
                <a:effectLst/>
                <a:uLnTx/>
                <a:uFillTx/>
                <a:latin typeface="Arial" pitchFamily="34" charset="0"/>
                <a:cs typeface="Arial" pitchFamily="34" charset="0"/>
              </a:endParaRPr>
            </a:p>
          </p:txBody>
        </p:sp>
        <p:sp>
          <p:nvSpPr>
            <p:cNvPr id="14" name="Text Box 8"/>
            <p:cNvSpPr txBox="1">
              <a:spLocks noChangeArrowheads="1"/>
            </p:cNvSpPr>
            <p:nvPr/>
          </p:nvSpPr>
          <p:spPr bwMode="auto">
            <a:xfrm>
              <a:off x="5003800" y="2276475"/>
              <a:ext cx="136842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a:latin typeface="Arial" pitchFamily="34" charset="0"/>
                  <a:cs typeface="Arial" pitchFamily="34" charset="0"/>
                </a:rPr>
                <a:t>PADİŞAH</a:t>
              </a:r>
            </a:p>
          </p:txBody>
        </p:sp>
        <p:sp>
          <p:nvSpPr>
            <p:cNvPr id="15" name="Text Box 9"/>
            <p:cNvSpPr txBox="1">
              <a:spLocks noChangeArrowheads="1"/>
            </p:cNvSpPr>
            <p:nvPr/>
          </p:nvSpPr>
          <p:spPr bwMode="auto">
            <a:xfrm>
              <a:off x="7019925" y="2806700"/>
              <a:ext cx="136842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a:latin typeface="Arial" pitchFamily="34" charset="0"/>
                  <a:cs typeface="Arial" pitchFamily="34" charset="0"/>
                </a:rPr>
                <a:t>MECLİS</a:t>
              </a:r>
            </a:p>
          </p:txBody>
        </p:sp>
        <p:sp>
          <p:nvSpPr>
            <p:cNvPr id="16" name="Text Box 10"/>
            <p:cNvSpPr txBox="1">
              <a:spLocks noChangeArrowheads="1"/>
            </p:cNvSpPr>
            <p:nvPr/>
          </p:nvSpPr>
          <p:spPr bwMode="auto">
            <a:xfrm>
              <a:off x="1547813" y="2276475"/>
              <a:ext cx="136842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a:latin typeface="Arial" pitchFamily="34" charset="0"/>
                  <a:cs typeface="Arial" pitchFamily="34" charset="0"/>
                </a:rPr>
                <a:t>PADİŞAH</a:t>
              </a:r>
            </a:p>
          </p:txBody>
        </p:sp>
        <p:sp>
          <p:nvSpPr>
            <p:cNvPr id="17" name="AutoShape 11"/>
            <p:cNvSpPr>
              <a:spLocks noChangeArrowheads="1"/>
            </p:cNvSpPr>
            <p:nvPr/>
          </p:nvSpPr>
          <p:spPr bwMode="auto">
            <a:xfrm>
              <a:off x="1979613" y="1412875"/>
              <a:ext cx="485775" cy="720725"/>
            </a:xfrm>
            <a:prstGeom prst="downArrow">
              <a:avLst>
                <a:gd name="adj1" fmla="val 50000"/>
                <a:gd name="adj2" fmla="val 37092"/>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a:ln>
                  <a:noFill/>
                </a:ln>
                <a:effectLst/>
                <a:uLnTx/>
                <a:uFillTx/>
                <a:latin typeface="Arial" pitchFamily="34" charset="0"/>
                <a:cs typeface="Arial" pitchFamily="34" charset="0"/>
              </a:endParaRPr>
            </a:p>
          </p:txBody>
        </p:sp>
        <p:sp>
          <p:nvSpPr>
            <p:cNvPr id="18" name="AutoShape 13"/>
            <p:cNvSpPr>
              <a:spLocks noChangeArrowheads="1"/>
            </p:cNvSpPr>
            <p:nvPr/>
          </p:nvSpPr>
          <p:spPr bwMode="auto">
            <a:xfrm rot="2118157">
              <a:off x="6011863" y="1412875"/>
              <a:ext cx="485775" cy="720725"/>
            </a:xfrm>
            <a:prstGeom prst="downArrow">
              <a:avLst>
                <a:gd name="adj1" fmla="val 50000"/>
                <a:gd name="adj2" fmla="val 37092"/>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a:ln>
                  <a:noFill/>
                </a:ln>
                <a:effectLst/>
                <a:uLnTx/>
                <a:uFillTx/>
                <a:latin typeface="Arial" pitchFamily="34" charset="0"/>
                <a:cs typeface="Arial" pitchFamily="34" charset="0"/>
              </a:endParaRPr>
            </a:p>
          </p:txBody>
        </p:sp>
        <p:sp>
          <p:nvSpPr>
            <p:cNvPr id="19" name="AutoShape 15"/>
            <p:cNvSpPr>
              <a:spLocks noChangeArrowheads="1"/>
            </p:cNvSpPr>
            <p:nvPr/>
          </p:nvSpPr>
          <p:spPr bwMode="auto">
            <a:xfrm rot="19459999">
              <a:off x="7110413" y="1365250"/>
              <a:ext cx="485775" cy="1223963"/>
            </a:xfrm>
            <a:prstGeom prst="downArrow">
              <a:avLst>
                <a:gd name="adj1" fmla="val 50000"/>
                <a:gd name="adj2" fmla="val 62990"/>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a:ln>
                  <a:noFill/>
                </a:ln>
                <a:effectLst/>
                <a:uLnTx/>
                <a:uFillTx/>
                <a:latin typeface="Arial" pitchFamily="34" charset="0"/>
                <a:cs typeface="Arial" pitchFamily="34" charset="0"/>
              </a:endParaRPr>
            </a:p>
          </p:txBody>
        </p:sp>
      </p:grpSp>
      <p:sp>
        <p:nvSpPr>
          <p:cNvPr id="20" name="AutoShape 2"/>
          <p:cNvSpPr>
            <a:spLocks noChangeArrowheads="1"/>
          </p:cNvSpPr>
          <p:nvPr/>
        </p:nvSpPr>
        <p:spPr bwMode="auto">
          <a:xfrm>
            <a:off x="250825" y="188566"/>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 Meşrutiyet </a:t>
            </a:r>
            <a:r>
              <a:rPr lang="tr-TR" altLang="zh-CN" sz="2800" b="1" dirty="0">
                <a:solidFill>
                  <a:srgbClr val="FF0000"/>
                </a:solidFill>
              </a:rPr>
              <a:t>(</a:t>
            </a:r>
            <a:r>
              <a:rPr lang="tr-TR" sz="2800" b="1" dirty="0">
                <a:solidFill>
                  <a:srgbClr val="FF0000"/>
                </a:solidFill>
                <a:latin typeface="Arial" pitchFamily="34" charset="0"/>
                <a:cs typeface="Arial" pitchFamily="34" charset="0"/>
              </a:rPr>
              <a:t>23 Aralık 1876 -14 Şubat 1878)  </a:t>
            </a:r>
            <a:endParaRPr lang="tr-TR" altLang="tr-TR" sz="2800" b="1" dirty="0">
              <a:solidFill>
                <a:srgbClr val="FF0000"/>
              </a:solidFill>
            </a:endParaRPr>
          </a:p>
        </p:txBody>
      </p:sp>
    </p:spTree>
    <p:extLst>
      <p:ext uri="{BB962C8B-B14F-4D97-AF65-F5344CB8AC3E}">
        <p14:creationId xmlns:p14="http://schemas.microsoft.com/office/powerpoint/2010/main" val="360646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428596" y="1410156"/>
            <a:ext cx="8319868" cy="4647426"/>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r>
              <a:rPr lang="tr-TR" altLang="tr-TR" sz="2600" b="1" dirty="0">
                <a:latin typeface="Arial" pitchFamily="34" charset="0"/>
                <a:cs typeface="Arial" pitchFamily="34" charset="0"/>
              </a:rPr>
              <a:t>1877 (1293)’de Osmanlı Rus savaşı </a:t>
            </a:r>
            <a:r>
              <a:rPr lang="tr-TR" altLang="tr-TR" sz="2600" b="1" dirty="0">
                <a:solidFill>
                  <a:srgbClr val="FF0000"/>
                </a:solidFill>
                <a:latin typeface="Arial" pitchFamily="34" charset="0"/>
                <a:cs typeface="Arial" pitchFamily="34" charset="0"/>
              </a:rPr>
              <a:t>(93 Harbi) </a:t>
            </a:r>
            <a:r>
              <a:rPr lang="tr-TR" altLang="tr-TR" sz="2600" b="1" dirty="0">
                <a:latin typeface="Arial" pitchFamily="34" charset="0"/>
                <a:cs typeface="Arial" pitchFamily="34" charset="0"/>
              </a:rPr>
              <a:t>başlamıştır. </a:t>
            </a:r>
          </a:p>
          <a:p>
            <a:pPr algn="just" eaLnBrk="0" hangingPunct="0">
              <a:spcBef>
                <a:spcPts val="600"/>
              </a:spcBef>
              <a:tabLst>
                <a:tab pos="365125" algn="l"/>
              </a:tabLst>
            </a:pPr>
            <a:r>
              <a:rPr lang="tr-TR" altLang="tr-TR" sz="2600" b="1" dirty="0">
                <a:latin typeface="Arial" pitchFamily="34" charset="0"/>
                <a:cs typeface="Arial" pitchFamily="34" charset="0"/>
              </a:rPr>
              <a:t>	Savaşın kötü gidişatı üzerine mecliste yapılan tartışmalardan rahatsız olan ve meclisin denetimine karşı olan Padişah, 14 Şubat 1878’de meclisi kapatmıştır. Ardından Anayasa’yı rafa kaldırmış ve kendine özgü bir yönetim tesis etmiştir.</a:t>
            </a:r>
          </a:p>
          <a:p>
            <a:pPr algn="just" eaLnBrk="0" hangingPunct="0">
              <a:spcBef>
                <a:spcPts val="600"/>
              </a:spcBef>
              <a:tabLst>
                <a:tab pos="365125" algn="l"/>
              </a:tabLst>
            </a:pPr>
            <a:r>
              <a:rPr lang="tr-TR" altLang="tr-TR" sz="2600" b="1" dirty="0">
                <a:latin typeface="Arial" pitchFamily="34" charset="0"/>
                <a:cs typeface="Arial" pitchFamily="34" charset="0"/>
              </a:rPr>
              <a:t>	II. Abdülhamit’in baskıcı yönetimine karşı olanlar </a:t>
            </a:r>
            <a:r>
              <a:rPr lang="tr-TR" altLang="tr-TR" sz="2600" b="1" dirty="0">
                <a:solidFill>
                  <a:schemeClr val="accent6">
                    <a:lumMod val="75000"/>
                  </a:schemeClr>
                </a:solidFill>
                <a:latin typeface="Arial" pitchFamily="34" charset="0"/>
                <a:cs typeface="Arial" pitchFamily="34" charset="0"/>
              </a:rPr>
              <a:t>İttihat ve Terakki Cemiyeti </a:t>
            </a:r>
            <a:r>
              <a:rPr lang="tr-TR" altLang="tr-TR" sz="2600" b="1" dirty="0">
                <a:latin typeface="Arial" pitchFamily="34" charset="0"/>
                <a:cs typeface="Arial" pitchFamily="34" charset="0"/>
              </a:rPr>
              <a:t>etrafında birleşerek meşruti sistemi kurmak için yeniden özgürlük mücadelesini başlatmışlardır.	</a:t>
            </a: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 Meşrutiyet </a:t>
            </a:r>
            <a:r>
              <a:rPr lang="tr-TR" altLang="zh-CN" sz="2800" b="1" dirty="0">
                <a:solidFill>
                  <a:srgbClr val="FF0000"/>
                </a:solidFill>
              </a:rPr>
              <a:t>(</a:t>
            </a:r>
            <a:r>
              <a:rPr lang="tr-TR" sz="2800" b="1" dirty="0">
                <a:solidFill>
                  <a:srgbClr val="FF0000"/>
                </a:solidFill>
                <a:latin typeface="Arial" pitchFamily="34" charset="0"/>
                <a:cs typeface="Arial" pitchFamily="34" charset="0"/>
              </a:rPr>
              <a:t>23 Aralık 1876 -14 Şubat 1878)  </a:t>
            </a:r>
            <a:endParaRPr lang="tr-TR" altLang="tr-TR" sz="2800" b="1" dirty="0">
              <a:solidFill>
                <a:srgbClr val="FF0000"/>
              </a:solidFill>
            </a:endParaRPr>
          </a:p>
        </p:txBody>
      </p:sp>
    </p:spTree>
    <p:extLst>
      <p:ext uri="{BB962C8B-B14F-4D97-AF65-F5344CB8AC3E}">
        <p14:creationId xmlns:p14="http://schemas.microsoft.com/office/powerpoint/2010/main" val="348790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285720" y="1378755"/>
            <a:ext cx="8462744" cy="3693319"/>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r>
              <a:rPr lang="tr-TR" altLang="tr-TR" sz="2800" b="1" dirty="0">
                <a:latin typeface="Arial" pitchFamily="34" charset="0"/>
                <a:cs typeface="Arial" pitchFamily="34" charset="0"/>
              </a:rPr>
              <a:t>Mustafa Kemal (Atatürk) de genç bir subay olarak bu özgürlük mücadelesine katılmış ve Şam’da </a:t>
            </a:r>
            <a:r>
              <a:rPr lang="tr-TR" altLang="tr-TR" sz="2800" b="1" dirty="0">
                <a:solidFill>
                  <a:schemeClr val="accent6">
                    <a:lumMod val="75000"/>
                  </a:schemeClr>
                </a:solidFill>
                <a:latin typeface="Arial" pitchFamily="34" charset="0"/>
                <a:cs typeface="Arial" pitchFamily="34" charset="0"/>
              </a:rPr>
              <a:t>Vatan ve Hürriyet Cemiyeti’ni</a:t>
            </a:r>
            <a:r>
              <a:rPr lang="tr-TR" altLang="tr-TR" sz="2800" b="1" dirty="0">
                <a:latin typeface="Arial" pitchFamily="34" charset="0"/>
                <a:cs typeface="Arial" pitchFamily="34" charset="0"/>
              </a:rPr>
              <a:t> kurmuştur.</a:t>
            </a:r>
          </a:p>
          <a:p>
            <a:pPr algn="just" eaLnBrk="0" hangingPunct="0">
              <a:spcBef>
                <a:spcPts val="600"/>
              </a:spcBef>
              <a:tabLst>
                <a:tab pos="365125" algn="l"/>
              </a:tabLst>
            </a:pPr>
            <a:endParaRPr lang="tr-TR" altLang="tr-TR" sz="2800" b="1" dirty="0">
              <a:latin typeface="Arial" pitchFamily="34" charset="0"/>
              <a:cs typeface="Arial" pitchFamily="34" charset="0"/>
            </a:endParaRPr>
          </a:p>
          <a:p>
            <a:pPr algn="just" eaLnBrk="0" hangingPunct="0">
              <a:spcBef>
                <a:spcPts val="600"/>
              </a:spcBef>
              <a:tabLst>
                <a:tab pos="365125" algn="l"/>
              </a:tabLst>
            </a:pPr>
            <a:r>
              <a:rPr lang="tr-TR" altLang="tr-TR" sz="2800" b="1" dirty="0">
                <a:latin typeface="Arial" pitchFamily="34" charset="0"/>
                <a:cs typeface="Arial" pitchFamily="34" charset="0"/>
              </a:rPr>
              <a:t>	 Toplumun her kesiminden destek gören İttihatçılar, III. Ordunun desteğiyle </a:t>
            </a:r>
            <a:r>
              <a:rPr lang="tr-TR" altLang="tr-TR" sz="2800" b="1" dirty="0">
                <a:solidFill>
                  <a:srgbClr val="FF0000"/>
                </a:solidFill>
                <a:latin typeface="Arial" pitchFamily="34" charset="0"/>
                <a:cs typeface="Arial" pitchFamily="34" charset="0"/>
              </a:rPr>
              <a:t>23 Temmuz 1908’de</a:t>
            </a:r>
            <a:r>
              <a:rPr lang="tr-TR" altLang="tr-TR" sz="2800" b="1" dirty="0">
                <a:latin typeface="Arial" pitchFamily="34" charset="0"/>
                <a:cs typeface="Arial" pitchFamily="34" charset="0"/>
              </a:rPr>
              <a:t> kansız bir darbe sonucu meşrutiyeti ikinci kez ilan etmişlerdir.  </a:t>
            </a: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latin typeface="Arial" pitchFamily="34" charset="0"/>
                <a:cs typeface="Arial" pitchFamily="34" charset="0"/>
              </a:rPr>
              <a:t>I. Meşrutiyet </a:t>
            </a:r>
            <a:r>
              <a:rPr lang="tr-TR" altLang="zh-CN" sz="2800" b="1" dirty="0">
                <a:solidFill>
                  <a:srgbClr val="FF0000"/>
                </a:solidFill>
                <a:latin typeface="Arial" pitchFamily="34" charset="0"/>
                <a:cs typeface="Arial" pitchFamily="34" charset="0"/>
              </a:rPr>
              <a:t>(</a:t>
            </a:r>
            <a:r>
              <a:rPr lang="tr-TR" sz="2800" b="1" dirty="0">
                <a:solidFill>
                  <a:srgbClr val="FF0000"/>
                </a:solidFill>
                <a:latin typeface="Arial" pitchFamily="34" charset="0"/>
                <a:cs typeface="Arial" pitchFamily="34" charset="0"/>
              </a:rPr>
              <a:t>23 Aralık 1876 -14 Şubat 1878)  </a:t>
            </a:r>
            <a:endParaRPr lang="tr-TR" altLang="tr-TR"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8705530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4734</TotalTime>
  <Words>2698</Words>
  <Application>Microsoft Macintosh PowerPoint</Application>
  <PresentationFormat>Ekran Gösterisi (4:3)</PresentationFormat>
  <Paragraphs>336</Paragraphs>
  <Slides>45</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45</vt:i4>
      </vt:variant>
    </vt:vector>
  </HeadingPairs>
  <TitlesOfParts>
    <vt:vector size="48"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Ayhan CANKUT</dc:creator>
  <cp:lastModifiedBy>Microsoft Office User</cp:lastModifiedBy>
  <cp:revision>392</cp:revision>
  <dcterms:created xsi:type="dcterms:W3CDTF">2016-09-22T07:37:23Z</dcterms:created>
  <dcterms:modified xsi:type="dcterms:W3CDTF">2021-10-01T08:05:58Z</dcterms:modified>
</cp:coreProperties>
</file>