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C331F0-1334-401A-8AD7-EBE1AFD7F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581E97B-42C0-482E-AF72-EBC4C7F8A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792A9-31E5-463E-B3AC-41B97F0F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3EA0EB-A840-4350-8232-D6213F6F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DF82A9-E9FF-4526-BB9A-687C3E82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7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21B503-C1D0-40B9-BF28-ADD4E2451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C726E88-10F0-4F5E-8275-9352E57D3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D938B9-EED7-447B-A488-6471E99F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A7415A-3098-400B-BB82-B92BB6DA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63E0DF-0F2D-4738-A872-6080B435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9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BD568C3-88AE-4B12-BB5D-97BB58599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87F6329-440D-4754-8E95-AF737D38F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036030-40CD-49D2-B7F8-E4473037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9D1583-D105-4999-B08C-8B1CACD2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BA6CE-7F59-4F0B-AA81-5725FC41B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80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22AF79-7806-4826-8979-0003005B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E7190-D261-4CD2-B438-56BD071E4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17F6DB-F8B9-4DA1-9BF2-5A4ABD22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12C8F3-4F7A-4957-8BB6-39D31E77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CE8D147-7240-49BF-BF20-00AE05C0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29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56F6EF-4484-4BBF-B517-471E230D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86FFA4-7C84-495B-8B78-EA0D6F848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2EF3C4-DDDD-455B-9467-E0906931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606E95-9E6D-4EA8-994D-874DAEC7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A27655-DABA-4909-B024-506E0257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60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2A242A-1190-4533-98BF-9B5739CFC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FCE975-6DA3-4683-8163-1101C393D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92B3FAF-C9C9-459D-BC8A-EB460071E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D78463-1867-4CB0-8D05-65410C60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45B73F-0A6E-4C66-A104-09E822D11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884436-DB3C-41D7-A9A4-27E347BB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17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9D80B8-6911-4F36-96B1-553052A6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D8D7BD-606C-4639-AD4F-34C934093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2973559-81BB-43EC-B0B8-4D3B6487F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A14D69-CCA8-446C-89A4-FF6120294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97F97F5-462D-4662-9577-15E974F57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2B3BAD-A378-47F0-8F8F-459AED5F6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BEB0D22-F178-4569-BFED-410255B9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74CB710-BAC4-49F9-A0AF-E9126F93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9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E614E2-671A-4EFE-8C5B-DCD789F2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8FDC671-B59C-4BF1-840B-E37710604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225210E-51E2-4785-8F50-ECA99686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EC73828-B32D-4B5E-8E14-2FA75481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67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E69DCB-52A2-41E5-9D47-AA367345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51210F3-F9B5-4DD4-98FD-35B8B2B4A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76106D-938A-4D57-848F-9B10B7E2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2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D5D6E7-1ADE-4FD1-ABA2-57645E29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1CA3F9-0E61-407A-A222-6EE57378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46384C-D63F-47E7-8147-52F76E399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EE844A-000F-4873-9036-C687B5C8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02D2F52-4191-4706-8CC7-56225DF8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E8E866-AD29-459A-91DA-13B3A25C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83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73260F-327F-4751-AD74-5904F7D8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307DF35-A851-4A1E-BEBF-A82973E48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3581D1-132E-4E1A-97F1-8C503602D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4DCAE5-20FA-40DB-8A7E-E6E6CC5A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A540C2-E30D-4BD2-9327-DA951696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AD8F9C-68A6-4F58-99B3-89B137D1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60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6CE42D-6591-4E02-B94E-B7380DFB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76C041-DE23-431D-9AC6-20B3BE5D8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D83BDB-7D07-4B92-91BF-4D73E6220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F4CB-3492-405B-AE6E-05E26E86753C}" type="datetimeFigureOut">
              <a:rPr lang="tr-TR" smtClean="0"/>
              <a:t>23.12.2023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DD6676-C1AB-47CB-9488-6C89198ED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9519346-D1BD-4AAB-B385-73AB4F425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17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DE01B5-553A-4C6D-A086-5C6E9C7770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OSD 211, Hafta 12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82DB6D-338A-4801-81F2-E449F812A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31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48CF43-14C0-447C-B45B-F46AFA18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OSD 211, Hafta12,1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FABDE-D257-4A83-9F16-315751A9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+mj-lt"/>
              </a:rPr>
              <a:t>1.Tablodaki reel gayrisafi yurt içi hasıla ve fiyatlar genel seviyesini inceleyiniz:</a:t>
            </a:r>
          </a:p>
          <a:p>
            <a:r>
              <a:rPr lang="tr-TR" dirty="0">
                <a:latin typeface="+mj-lt"/>
              </a:rPr>
              <a:t>Yıl                   Reel </a:t>
            </a:r>
            <a:r>
              <a:rPr lang="tr-TR" dirty="0" err="1">
                <a:latin typeface="+mj-lt"/>
              </a:rPr>
              <a:t>gysyh</a:t>
            </a:r>
            <a:r>
              <a:rPr lang="tr-TR" dirty="0">
                <a:latin typeface="+mj-lt"/>
              </a:rPr>
              <a:t>(milyar TL,         Fiyat seviyesi, yıl 3=100</a:t>
            </a:r>
          </a:p>
          <a:p>
            <a:r>
              <a:rPr lang="tr-TR" dirty="0">
                <a:latin typeface="+mj-lt"/>
              </a:rPr>
              <a:t>                            yıl 3 fiyatları ile)</a:t>
            </a:r>
          </a:p>
          <a:p>
            <a:r>
              <a:rPr lang="tr-TR" dirty="0">
                <a:latin typeface="+mj-lt"/>
              </a:rPr>
              <a:t>1                               3187                                  85,7</a:t>
            </a:r>
          </a:p>
          <a:p>
            <a:r>
              <a:rPr lang="tr-TR" dirty="0">
                <a:latin typeface="+mj-lt"/>
              </a:rPr>
              <a:t>2                               3250                                  94,0</a:t>
            </a:r>
          </a:p>
          <a:p>
            <a:r>
              <a:rPr lang="tr-TR" dirty="0">
                <a:latin typeface="+mj-lt"/>
              </a:rPr>
              <a:t>3                               3166                                 100,0</a:t>
            </a:r>
          </a:p>
          <a:p>
            <a:r>
              <a:rPr lang="tr-TR" dirty="0">
                <a:latin typeface="+mj-lt"/>
              </a:rPr>
              <a:t>4                               3280                                 103,9</a:t>
            </a:r>
          </a:p>
          <a:p>
            <a:r>
              <a:rPr lang="tr-TR" dirty="0">
                <a:latin typeface="+mj-lt"/>
              </a:rPr>
              <a:t>5                               3500                                 107,7</a:t>
            </a:r>
          </a:p>
          <a:p>
            <a:r>
              <a:rPr lang="tr-TR" dirty="0">
                <a:latin typeface="+mj-lt"/>
              </a:rPr>
              <a:t>6                               3620                                 110,9</a:t>
            </a:r>
          </a:p>
        </p:txBody>
      </p:sp>
    </p:spTree>
    <p:extLst>
      <p:ext uri="{BB962C8B-B14F-4D97-AF65-F5344CB8AC3E}">
        <p14:creationId xmlns:p14="http://schemas.microsoft.com/office/powerpoint/2010/main" val="241384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1E5B11-5F58-44B7-B73F-ED0837D1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OSD 211 Hafta 12, 2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A03B88-E42D-4304-A917-7A09A1F6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>
                <a:latin typeface="+mj-lt"/>
              </a:rPr>
              <a:t>a) İkinci ve altıncı yıllar için reel </a:t>
            </a:r>
            <a:r>
              <a:rPr lang="tr-TR" dirty="0" err="1">
                <a:latin typeface="+mj-lt"/>
              </a:rPr>
              <a:t>gysyh</a:t>
            </a:r>
            <a:r>
              <a:rPr lang="tr-TR" dirty="0">
                <a:latin typeface="+mj-lt"/>
              </a:rPr>
              <a:t> büyüme oranı ve enflasyon oranını hesaplayınız.</a:t>
            </a:r>
          </a:p>
          <a:p>
            <a:r>
              <a:rPr lang="tr-TR" dirty="0">
                <a:latin typeface="+mj-lt"/>
              </a:rPr>
              <a:t>b) Veri setine bakarak, hangi yılda bir resesyon olacağını tahmin edebilir misiniz?</a:t>
            </a:r>
          </a:p>
          <a:p>
            <a:r>
              <a:rPr lang="tr-TR" dirty="0">
                <a:latin typeface="+mj-lt"/>
              </a:rPr>
              <a:t>‘’</a:t>
            </a:r>
            <a:r>
              <a:rPr lang="tr-TR" dirty="0" err="1">
                <a:latin typeface="+mj-lt"/>
              </a:rPr>
              <a:t>Girasko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didaskomenos</a:t>
            </a:r>
            <a:r>
              <a:rPr lang="tr-TR" dirty="0">
                <a:latin typeface="+mj-lt"/>
              </a:rPr>
              <a:t>’’ (Hep öğrenerek yaşlanıyorum) Sokrates</a:t>
            </a:r>
          </a:p>
          <a:p>
            <a:r>
              <a:rPr lang="tr-TR" dirty="0">
                <a:latin typeface="+mj-lt"/>
              </a:rPr>
              <a:t>‘’Her kes aynı fikirde ise, hiç kimse yeteri kadar düşünmüyor </a:t>
            </a:r>
            <a:r>
              <a:rPr lang="tr-TR" dirty="0" err="1">
                <a:latin typeface="+mj-lt"/>
              </a:rPr>
              <a:t>demektir’’Mevlana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2. İktisadi büyümede yatırımların rol ve önemini açıklayınız.</a:t>
            </a:r>
          </a:p>
          <a:p>
            <a:r>
              <a:rPr lang="tr-TR" dirty="0">
                <a:latin typeface="+mj-lt"/>
              </a:rPr>
              <a:t>3. Toplam harcamalar = toplam gelir şeklinde tanımladığımız denge koşulunu açıklayınız. Bu sırada yatırım = tasarruf eşitliği (I= S) ve planlanmış ve planlanmamış stokların önemini de açıklayınız.</a:t>
            </a:r>
          </a:p>
        </p:txBody>
      </p:sp>
    </p:spTree>
    <p:extLst>
      <p:ext uri="{BB962C8B-B14F-4D97-AF65-F5344CB8AC3E}">
        <p14:creationId xmlns:p14="http://schemas.microsoft.com/office/powerpoint/2010/main" val="2117992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5E7FC2-CC0A-4B0B-9BE8-5A9B1572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OSD 211, Hafta 12,3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890D5-ECDC-418D-8F9B-DC365AD95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4. Şu kavramları açıklayınız: Ara mallar, nihai mallar, vergi çeşitleri, transfer harcamaları, </a:t>
            </a:r>
            <a:r>
              <a:rPr lang="tr-TR" dirty="0" err="1">
                <a:latin typeface="+mj-lt"/>
              </a:rPr>
              <a:t>gsyih</a:t>
            </a:r>
            <a:r>
              <a:rPr lang="tr-TR" dirty="0">
                <a:latin typeface="+mj-lt"/>
              </a:rPr>
              <a:t> ve </a:t>
            </a:r>
            <a:r>
              <a:rPr lang="tr-TR" dirty="0" err="1">
                <a:latin typeface="+mj-lt"/>
              </a:rPr>
              <a:t>gsmih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5. Hükümet ne zaman daraltıcı ve ne zaman genişletici politikaları kullanırlar? Açıklayınız.</a:t>
            </a:r>
          </a:p>
          <a:p>
            <a:r>
              <a:rPr lang="tr-TR" dirty="0">
                <a:latin typeface="+mj-lt"/>
              </a:rPr>
              <a:t>6. Şu kavramları da </a:t>
            </a:r>
            <a:r>
              <a:rPr lang="tr-TR" dirty="0" err="1">
                <a:latin typeface="+mj-lt"/>
              </a:rPr>
              <a:t>çaıklayınız</a:t>
            </a:r>
            <a:r>
              <a:rPr lang="tr-TR" dirty="0">
                <a:latin typeface="+mj-lt"/>
              </a:rPr>
              <a:t>: Ortalama tüketim </a:t>
            </a:r>
            <a:r>
              <a:rPr lang="tr-TR" dirty="0" err="1">
                <a:latin typeface="+mj-lt"/>
              </a:rPr>
              <a:t>eğilimi,marjinal</a:t>
            </a:r>
            <a:r>
              <a:rPr lang="tr-TR" dirty="0">
                <a:latin typeface="+mj-lt"/>
              </a:rPr>
              <a:t> tüketim eğilimi, ortalama tasarruf eğilimi, marjinal tasarruf eğilimi.</a:t>
            </a:r>
          </a:p>
          <a:p>
            <a:r>
              <a:rPr lang="tr-TR" dirty="0">
                <a:latin typeface="+mj-lt"/>
              </a:rPr>
              <a:t>7. Resesyon sırasında niçin dayanıklı tüketim mallarına yapılan harcamalar dayanıksız tüketim mallarına yapılan harcamalara göre daha fazla etkilenir? Açıklayınız.</a:t>
            </a:r>
          </a:p>
          <a:p>
            <a:r>
              <a:rPr lang="tr-TR" dirty="0">
                <a:latin typeface="+mj-lt"/>
              </a:rPr>
              <a:t>8. Tüketim ve yatırımı etkileyen faktörleri kıyaslayınız. </a:t>
            </a:r>
          </a:p>
          <a:p>
            <a:pPr marL="0" indent="0"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912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0A53D2-90C2-4745-B166-779712AD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OSD 211, Hafta 12,4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B26F19-2CB8-4AD6-9322-E7460BBE8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9. Şu eşitlikleri açıklayınız:</a:t>
            </a:r>
          </a:p>
          <a:p>
            <a:r>
              <a:rPr lang="tr-TR" dirty="0">
                <a:latin typeface="+mj-lt"/>
              </a:rPr>
              <a:t>Y= C+I+G+(X-M)</a:t>
            </a:r>
          </a:p>
          <a:p>
            <a:r>
              <a:rPr lang="tr-TR" dirty="0">
                <a:latin typeface="+mj-lt"/>
              </a:rPr>
              <a:t>CA (cari açık) </a:t>
            </a:r>
          </a:p>
          <a:p>
            <a:r>
              <a:rPr lang="tr-TR" dirty="0">
                <a:latin typeface="+mj-lt"/>
              </a:rPr>
              <a:t>Y= C+I+G+CA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CA= Y- (C+I+G)</a:t>
            </a:r>
          </a:p>
          <a:p>
            <a:r>
              <a:rPr lang="tr-TR" dirty="0">
                <a:latin typeface="+mj-lt"/>
              </a:rPr>
              <a:t>S=Y-C-G+CA</a:t>
            </a:r>
          </a:p>
          <a:p>
            <a:r>
              <a:rPr lang="tr-TR" dirty="0">
                <a:latin typeface="+mj-lt"/>
              </a:rPr>
              <a:t>S=I , Y-C-G=I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S=I +CA (Bu eşitlik ne demektir?)</a:t>
            </a:r>
          </a:p>
          <a:p>
            <a:r>
              <a:rPr lang="tr-TR" dirty="0">
                <a:latin typeface="+mj-lt"/>
              </a:rPr>
              <a:t>(X-M)= S-I-(G-T)                  (X-M)=dış ticaret açığı, (G-T)= bütçe </a:t>
            </a:r>
            <a:r>
              <a:rPr lang="tr-TR">
                <a:latin typeface="+mj-lt"/>
              </a:rPr>
              <a:t>açığı                                                                                                             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217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352</Words>
  <Application>Microsoft Office PowerPoint</Application>
  <PresentationFormat>Geniş ekran</PresentationFormat>
  <Paragraphs>32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OSD 211, Hafta 12</vt:lpstr>
      <vt:lpstr>OSD 211, Hafta12,1</vt:lpstr>
      <vt:lpstr>OSD 211 Hafta 12, 2 </vt:lpstr>
      <vt:lpstr>OSD 211, Hafta 12,3</vt:lpstr>
      <vt:lpstr>OSD 211, Hafta 12,4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Worksheet, 11th week</dc:title>
  <dc:creator>Mahir Fisunoğlu</dc:creator>
  <cp:lastModifiedBy>Mahir Fisunoğlu</cp:lastModifiedBy>
  <cp:revision>26</cp:revision>
  <dcterms:created xsi:type="dcterms:W3CDTF">2020-12-13T18:09:21Z</dcterms:created>
  <dcterms:modified xsi:type="dcterms:W3CDTF">2023-12-23T18:36:30Z</dcterms:modified>
</cp:coreProperties>
</file>