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7" r:id="rId2"/>
    <p:sldId id="258" r:id="rId3"/>
    <p:sldId id="259" r:id="rId4"/>
    <p:sldId id="260" r:id="rId5"/>
    <p:sldId id="261" r:id="rId6"/>
    <p:sldId id="262" r:id="rId7"/>
    <p:sldId id="264" r:id="rId8"/>
    <p:sldId id="265"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305" r:id="rId38"/>
    <p:sldId id="306" r:id="rId39"/>
    <p:sldId id="296" r:id="rId40"/>
    <p:sldId id="297" r:id="rId41"/>
    <p:sldId id="302" r:id="rId42"/>
    <p:sldId id="298" r:id="rId43"/>
    <p:sldId id="299" r:id="rId44"/>
    <p:sldId id="300" r:id="rId45"/>
    <p:sldId id="301" r:id="rId46"/>
    <p:sldId id="303" r:id="rId47"/>
    <p:sldId id="304" r:id="rId48"/>
  </p:sldIdLst>
  <p:sldSz cx="9144000" cy="6858000" type="screen4x3"/>
  <p:notesSz cx="6858000" cy="9144000"/>
  <p:defaultTextStyle>
    <a:defPPr>
      <a:defRPr lang="x-non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280"/>
    <p:restoredTop sz="94421"/>
  </p:normalViewPr>
  <p:slideViewPr>
    <p:cSldViewPr>
      <p:cViewPr>
        <p:scale>
          <a:sx n="76" d="100"/>
          <a:sy n="76" d="100"/>
        </p:scale>
        <p:origin x="-972"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x-none" smtClean="0"/>
              <a:t>انقر لتحرير نمط العنوان الرئيسي</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0B34F065-1154-456A-91E3-76DE8E75E17B}" type="slidenum">
              <a:rPr lang="x-none" smtClean="0"/>
              <a:pPr/>
              <a:t>‹#›</a:t>
            </a:fld>
            <a:endParaRPr lang="x-non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0B34F065-1154-456A-91E3-76DE8E75E17B}" type="slidenum">
              <a:rPr lang="x-none" smtClean="0"/>
              <a:pPr/>
              <a:t>‹#›</a:t>
            </a:fld>
            <a:endParaRPr lang="x-non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0B34F065-1154-456A-91E3-76DE8E75E17B}" type="slidenum">
              <a:rPr lang="x-none" smtClean="0"/>
              <a:pPr/>
              <a:t>‹#›</a:t>
            </a:fld>
            <a:endParaRPr lang="x-none"/>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x-none"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0B34F065-1154-456A-91E3-76DE8E75E17B}" type="slidenum">
              <a:rPr lang="x-none" smtClean="0"/>
              <a:pPr/>
              <a:t>‹#›</a:t>
            </a:fld>
            <a:endParaRPr lang="x-none"/>
          </a:p>
        </p:txBody>
      </p:sp>
      <p:sp>
        <p:nvSpPr>
          <p:cNvPr id="7" name="Title 6"/>
          <p:cNvSpPr>
            <a:spLocks noGrp="1"/>
          </p:cNvSpPr>
          <p:nvPr>
            <p:ph type="title"/>
          </p:nvPr>
        </p:nvSpPr>
        <p:spPr/>
        <p:txBody>
          <a:bodyPr/>
          <a:lstStyle/>
          <a:p>
            <a:r>
              <a:rPr lang="x-none" smtClean="0"/>
              <a:t>انقر لتحرير نمط العنوان الرئيسي</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x-none" smtClean="0"/>
              <a:t>انقر لتحرير نمط العنوان الرئيسي</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0B34F065-1154-456A-91E3-76DE8E75E17B}" type="slidenum">
              <a:rPr lang="x-none" smtClean="0"/>
              <a:pPr/>
              <a:t>‹#›</a:t>
            </a:fld>
            <a:endParaRPr lang="x-non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0B34F065-1154-456A-91E3-76DE8E75E17B}" type="slidenum">
              <a:rPr lang="x-none" smtClean="0"/>
              <a:pPr/>
              <a:t>‹#›</a:t>
            </a:fld>
            <a:endParaRPr lang="x-none"/>
          </a:p>
        </p:txBody>
      </p:sp>
      <p:sp>
        <p:nvSpPr>
          <p:cNvPr id="9" name="Content Placeholder 8"/>
          <p:cNvSpPr>
            <a:spLocks noGrp="1"/>
          </p:cNvSpPr>
          <p:nvPr>
            <p:ph sz="quarter" idx="13"/>
          </p:nvPr>
        </p:nvSpPr>
        <p:spPr>
          <a:xfrm>
            <a:off x="676655" y="2679192"/>
            <a:ext cx="3822192" cy="3447288"/>
          </a:xfrm>
        </p:spPr>
        <p:txBody>
          <a:body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انقر لتحرير نمط العنوان الرئيسي</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انقر لتحرير أنماط النص الرئيسي</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انقر لتحرير أنماط النص الرئيسي</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dirty="0"/>
          </a:p>
        </p:txBody>
      </p:sp>
      <p:sp>
        <p:nvSpPr>
          <p:cNvPr id="7" name="Date Placeholder 6"/>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8" name="Footer Placeholder 7"/>
          <p:cNvSpPr>
            <a:spLocks noGrp="1"/>
          </p:cNvSpPr>
          <p:nvPr>
            <p:ph type="ftr" sz="quarter" idx="11"/>
          </p:nvPr>
        </p:nvSpPr>
        <p:spPr/>
        <p:txBody>
          <a:bodyPr/>
          <a:lstStyle/>
          <a:p>
            <a:endParaRPr lang="x-none"/>
          </a:p>
        </p:txBody>
      </p:sp>
      <p:sp>
        <p:nvSpPr>
          <p:cNvPr id="9" name="Slide Number Placeholder 8"/>
          <p:cNvSpPr>
            <a:spLocks noGrp="1"/>
          </p:cNvSpPr>
          <p:nvPr>
            <p:ph type="sldNum" sz="quarter" idx="12"/>
          </p:nvPr>
        </p:nvSpPr>
        <p:spPr/>
        <p:txBody>
          <a:bodyPr/>
          <a:lstStyle/>
          <a:p>
            <a:fld id="{0B34F065-1154-456A-91E3-76DE8E75E17B}" type="slidenum">
              <a:rPr lang="x-none" smtClean="0"/>
              <a:pPr/>
              <a:t>‹#›</a:t>
            </a:fld>
            <a:endParaRPr lang="x-non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4" name="Footer Placeholder 3"/>
          <p:cNvSpPr>
            <a:spLocks noGrp="1"/>
          </p:cNvSpPr>
          <p:nvPr>
            <p:ph type="ftr" sz="quarter" idx="11"/>
          </p:nvPr>
        </p:nvSpPr>
        <p:spPr/>
        <p:txBody>
          <a:bodyPr/>
          <a:lstStyle/>
          <a:p>
            <a:endParaRPr lang="x-none"/>
          </a:p>
        </p:txBody>
      </p:sp>
      <p:sp>
        <p:nvSpPr>
          <p:cNvPr id="5" name="Slide Number Placeholder 4"/>
          <p:cNvSpPr>
            <a:spLocks noGrp="1"/>
          </p:cNvSpPr>
          <p:nvPr>
            <p:ph type="sldNum" sz="quarter" idx="12"/>
          </p:nvPr>
        </p:nvSpPr>
        <p:spPr/>
        <p:txBody>
          <a:bodyPr/>
          <a:lstStyle/>
          <a:p>
            <a:fld id="{0B34F065-1154-456A-91E3-76DE8E75E17B}" type="slidenum">
              <a:rPr lang="x-none" smtClean="0"/>
              <a:pPr/>
              <a:t>‹#›</a:t>
            </a:fld>
            <a:endParaRPr lang="x-non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3" name="Footer Placeholder 2"/>
          <p:cNvSpPr>
            <a:spLocks noGrp="1"/>
          </p:cNvSpPr>
          <p:nvPr>
            <p:ph type="ftr" sz="quarter" idx="11"/>
          </p:nvPr>
        </p:nvSpPr>
        <p:spPr/>
        <p:txBody>
          <a:bodyPr/>
          <a:lstStyle/>
          <a:p>
            <a:endParaRPr lang="x-none"/>
          </a:p>
        </p:txBody>
      </p:sp>
      <p:sp>
        <p:nvSpPr>
          <p:cNvPr id="4" name="Slide Number Placeholder 3"/>
          <p:cNvSpPr>
            <a:spLocks noGrp="1"/>
          </p:cNvSpPr>
          <p:nvPr>
            <p:ph type="sldNum" sz="quarter" idx="12"/>
          </p:nvPr>
        </p:nvSpPr>
        <p:spPr/>
        <p:txBody>
          <a:bodyPr/>
          <a:lstStyle/>
          <a:p>
            <a:fld id="{0B34F065-1154-456A-91E3-76DE8E75E17B}" type="slidenum">
              <a:rPr lang="x-none" smtClean="0"/>
              <a:pPr/>
              <a:t>‹#›</a:t>
            </a:fld>
            <a:endParaRPr lang="x-non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0B34F065-1154-456A-91E3-76DE8E75E17B}" type="slidenum">
              <a:rPr lang="x-none" smtClean="0"/>
              <a:pPr/>
              <a:t>‹#›</a:t>
            </a:fld>
            <a:endParaRPr lang="x-none"/>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انقر لتحرير أنماط النص الرئيسي</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x-none" smtClean="0"/>
              <a:t>انقر لتحرير نمط العنوان الرئيسي</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x-none" smtClean="0"/>
              <a:t>انقر لتحرير نمط العنوان الرئيسي</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x-none" smtClean="0"/>
              <a:pPr/>
              <a:t>12.10.2020</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0B34F065-1154-456A-91E3-76DE8E75E17B}" type="slidenum">
              <a:rPr lang="x-none" smtClean="0"/>
              <a:pPr/>
              <a:t>‹#›</a:t>
            </a:fld>
            <a:endParaRPr lang="x-none"/>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smtClean="0"/>
              <a:t>انقر فوق الأيقونة لإضافة صورة</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x-none" smtClean="0"/>
              <a:t>انقر لتحرير نمط العنوان الرئيسي</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B8ABB09-4A1D-463E-8065-109CC2B7EFAA}" type="datetimeFigureOut">
              <a:rPr lang="x-none" smtClean="0"/>
              <a:pPr/>
              <a:t>12.10.2020</a:t>
            </a:fld>
            <a:endParaRPr lang="x-none"/>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x-none"/>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B34F065-1154-456A-91E3-76DE8E75E17B}" type="slidenum">
              <a:rPr lang="x-none" smtClean="0"/>
              <a:pPr/>
              <a:t>‹#›</a:t>
            </a:fld>
            <a:endParaRPr lang="x-none"/>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x-none" smtClean="0"/>
              <a:t>انقر لتحرير أنماط النص الرئيسي</a:t>
            </a:r>
          </a:p>
          <a:p>
            <a:pPr lvl="1"/>
            <a:r>
              <a:rPr lang="x-none" smtClean="0"/>
              <a:t>المستوى الثاني</a:t>
            </a:r>
          </a:p>
          <a:p>
            <a:pPr lvl="2"/>
            <a:r>
              <a:rPr lang="x-none" smtClean="0"/>
              <a:t>المستوى الثالث</a:t>
            </a:r>
          </a:p>
          <a:p>
            <a:pPr lvl="3"/>
            <a:r>
              <a:rPr lang="x-none" smtClean="0"/>
              <a:t>المستوى الرابع</a:t>
            </a:r>
          </a:p>
          <a:p>
            <a:pPr lvl="4"/>
            <a:r>
              <a:rPr lang="x-none" smtClean="0"/>
              <a:t>المستوى الخامس</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640960" cy="4525963"/>
          </a:xfrm>
        </p:spPr>
        <p:txBody>
          <a:bodyPr>
            <a:normAutofit fontScale="92500" lnSpcReduction="20000"/>
          </a:bodyPr>
          <a:lstStyle/>
          <a:p>
            <a:pPr marL="0" indent="0" algn="l">
              <a:buNone/>
            </a:pPr>
            <a:endParaRPr lang="en-US" sz="2400" dirty="0" smtClean="0">
              <a:latin typeface="Cambria" pitchFamily="18" charset="0"/>
            </a:endParaRPr>
          </a:p>
          <a:p>
            <a:pPr marL="0" indent="0" algn="l">
              <a:buNone/>
            </a:pPr>
            <a:r>
              <a:rPr lang="en-US" b="1" dirty="0" smtClean="0">
                <a:latin typeface="Cambria" pitchFamily="18" charset="0"/>
              </a:rPr>
              <a:t>What is discourse?  </a:t>
            </a:r>
            <a:endParaRPr lang="x-none" b="1" dirty="0" smtClean="0">
              <a:latin typeface="Cambria" pitchFamily="18" charset="0"/>
            </a:endParaRPr>
          </a:p>
          <a:p>
            <a:pPr marL="0" indent="0" algn="l">
              <a:buNone/>
            </a:pPr>
            <a:r>
              <a:rPr lang="en-US" dirty="0" smtClean="0">
                <a:solidFill>
                  <a:schemeClr val="tx1"/>
                </a:solidFill>
              </a:rPr>
              <a:t>“A </a:t>
            </a:r>
            <a:r>
              <a:rPr lang="en-US" dirty="0">
                <a:solidFill>
                  <a:schemeClr val="tx1"/>
                </a:solidFill>
              </a:rPr>
              <a:t>continuous stretch of language larger than </a:t>
            </a:r>
            <a:r>
              <a:rPr lang="en-US" dirty="0" smtClean="0">
                <a:solidFill>
                  <a:schemeClr val="tx1"/>
                </a:solidFill>
              </a:rPr>
              <a:t>a sentence</a:t>
            </a:r>
            <a:r>
              <a:rPr lang="en-US" dirty="0">
                <a:solidFill>
                  <a:schemeClr val="tx1"/>
                </a:solidFill>
              </a:rPr>
              <a:t>, often constituting a coherent unit</a:t>
            </a:r>
            <a:r>
              <a:rPr lang="en-US" dirty="0" smtClean="0">
                <a:solidFill>
                  <a:schemeClr val="tx1"/>
                </a:solidFill>
              </a:rPr>
              <a:t>, such </a:t>
            </a:r>
            <a:r>
              <a:rPr lang="en-US" dirty="0">
                <a:solidFill>
                  <a:schemeClr val="tx1"/>
                </a:solidFill>
              </a:rPr>
              <a:t>as sermon, argument, joke or narrative</a:t>
            </a:r>
            <a:r>
              <a:rPr lang="en-US" dirty="0" smtClean="0">
                <a:solidFill>
                  <a:schemeClr val="tx1"/>
                </a:solidFill>
              </a:rPr>
              <a:t>.”</a:t>
            </a:r>
            <a:r>
              <a:rPr lang="en-US" dirty="0" smtClean="0"/>
              <a:t> (</a:t>
            </a:r>
            <a:r>
              <a:rPr lang="en-US" dirty="0"/>
              <a:t>Crystal:1992)</a:t>
            </a:r>
          </a:p>
          <a:p>
            <a:pPr marL="0" indent="0" algn="l">
              <a:buNone/>
            </a:pPr>
            <a:endParaRPr lang="en-US" dirty="0"/>
          </a:p>
          <a:p>
            <a:pPr marL="0" indent="0" algn="l">
              <a:buNone/>
            </a:pPr>
            <a:r>
              <a:rPr lang="en-US" dirty="0" smtClean="0">
                <a:solidFill>
                  <a:schemeClr val="tx1"/>
                </a:solidFill>
              </a:rPr>
              <a:t>“stretches </a:t>
            </a:r>
            <a:r>
              <a:rPr lang="en-US" dirty="0">
                <a:solidFill>
                  <a:schemeClr val="tx1"/>
                </a:solidFill>
              </a:rPr>
              <a:t>of language perceived to be meaningful, </a:t>
            </a:r>
            <a:r>
              <a:rPr lang="en-US" dirty="0" smtClean="0">
                <a:solidFill>
                  <a:schemeClr val="tx1"/>
                </a:solidFill>
              </a:rPr>
              <a:t>unified and purposive.” </a:t>
            </a:r>
            <a:r>
              <a:rPr lang="en-US" dirty="0"/>
              <a:t>Cook (1989) </a:t>
            </a:r>
            <a:endParaRPr lang="x-none" dirty="0" smtClean="0"/>
          </a:p>
          <a:p>
            <a:pPr marL="0" indent="0" algn="l">
              <a:buNone/>
            </a:pPr>
            <a:endParaRPr lang="en-US" dirty="0"/>
          </a:p>
          <a:p>
            <a:pPr marL="0" indent="0" algn="l">
              <a:buNone/>
            </a:pPr>
            <a:r>
              <a:rPr lang="en-US" b="1" dirty="0">
                <a:latin typeface="Cambria" pitchFamily="18" charset="0"/>
              </a:rPr>
              <a:t>Common Features</a:t>
            </a:r>
            <a:r>
              <a:rPr lang="en-US" b="1" dirty="0" smtClean="0"/>
              <a:t> </a:t>
            </a:r>
          </a:p>
          <a:p>
            <a:pPr marL="0" indent="0" algn="l">
              <a:buNone/>
            </a:pPr>
            <a:r>
              <a:rPr lang="en-US" dirty="0">
                <a:solidFill>
                  <a:schemeClr val="tx1"/>
                </a:solidFill>
              </a:rPr>
              <a:t>It is a stretch of language longer than a sentence </a:t>
            </a:r>
            <a:endParaRPr lang="x-none" dirty="0" smtClean="0">
              <a:solidFill>
                <a:schemeClr val="tx1"/>
              </a:solidFill>
            </a:endParaRPr>
          </a:p>
          <a:p>
            <a:pPr marL="0" indent="0" algn="l">
              <a:buNone/>
            </a:pPr>
            <a:r>
              <a:rPr lang="en-US" dirty="0" smtClean="0">
                <a:solidFill>
                  <a:schemeClr val="tx1"/>
                </a:solidFill>
              </a:rPr>
              <a:t>It is meaningful and coherent </a:t>
            </a:r>
            <a:endParaRPr lang="x-none" dirty="0" smtClean="0">
              <a:solidFill>
                <a:schemeClr val="tx1"/>
              </a:solidFill>
            </a:endParaRPr>
          </a:p>
          <a:p>
            <a:pPr marL="0" indent="0" algn="l">
              <a:buNone/>
            </a:pPr>
            <a:r>
              <a:rPr lang="en-US" dirty="0" smtClean="0">
                <a:solidFill>
                  <a:schemeClr val="tx1"/>
                </a:solidFill>
              </a:rPr>
              <a:t>It communicates and has a purpose </a:t>
            </a:r>
          </a:p>
          <a:p>
            <a:pPr marL="0" indent="0" algn="l">
              <a:buNone/>
            </a:pPr>
            <a:r>
              <a:rPr lang="en-US" dirty="0" smtClean="0">
                <a:solidFill>
                  <a:schemeClr val="tx1"/>
                </a:solidFill>
              </a:rPr>
              <a:t>It maybe spoken or written </a:t>
            </a:r>
            <a:endParaRPr lang="en-US"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13467716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568952" cy="4853136"/>
          </a:xfrm>
        </p:spPr>
        <p:txBody>
          <a:bodyPr>
            <a:normAutofit fontScale="70000" lnSpcReduction="20000"/>
          </a:bodyPr>
          <a:lstStyle/>
          <a:p>
            <a:pPr marL="0" indent="0" algn="l">
              <a:buNone/>
            </a:pPr>
            <a:endParaRPr lang="x-none" sz="2000" b="1" dirty="0" smtClean="0">
              <a:latin typeface="+mj-lt"/>
            </a:endParaRPr>
          </a:p>
          <a:p>
            <a:pPr marL="0" indent="0" algn="l">
              <a:buNone/>
            </a:pPr>
            <a:endParaRPr lang="en-US" sz="600" b="1" dirty="0" smtClean="0">
              <a:solidFill>
                <a:schemeClr val="tx1"/>
              </a:solidFill>
              <a:effectLst>
                <a:outerShdw blurRad="38100" dist="38100" dir="2700000" algn="tl">
                  <a:srgbClr val="000000">
                    <a:alpha val="43137"/>
                  </a:srgbClr>
                </a:outerShdw>
              </a:effectLst>
              <a:latin typeface="+mj-lt"/>
            </a:endParaRPr>
          </a:p>
          <a:p>
            <a:pPr marL="0" indent="0" algn="l">
              <a:buNone/>
            </a:pPr>
            <a:r>
              <a:rPr lang="en-US" sz="3400" b="1" dirty="0" smtClean="0">
                <a:latin typeface="+mj-lt"/>
              </a:rPr>
              <a:t> </a:t>
            </a:r>
            <a:endParaRPr lang="en-US" sz="2800" b="1" dirty="0" smtClean="0">
              <a:latin typeface="+mj-lt"/>
            </a:endParaRPr>
          </a:p>
          <a:p>
            <a:pPr marL="0" indent="0" algn="l">
              <a:buNone/>
            </a:pPr>
            <a:r>
              <a:rPr lang="en-US" sz="2300" b="1" dirty="0" smtClean="0"/>
              <a:t>What is a speech act?</a:t>
            </a:r>
            <a:endParaRPr lang="x-none" sz="2300" b="1" i="1" dirty="0" smtClean="0"/>
          </a:p>
          <a:p>
            <a:pPr marL="0" indent="0" algn="l">
              <a:buNone/>
            </a:pPr>
            <a:r>
              <a:rPr lang="en-US" sz="2300" dirty="0" smtClean="0">
                <a:solidFill>
                  <a:schemeClr val="tx1"/>
                </a:solidFill>
              </a:rPr>
              <a:t>A speech act is an utterance that has a performative function.  </a:t>
            </a:r>
            <a:r>
              <a:rPr lang="en-US" sz="2300" b="1" dirty="0"/>
              <a:t>Example</a:t>
            </a:r>
            <a:r>
              <a:rPr lang="en-US" sz="2300" dirty="0"/>
              <a:t>: I </a:t>
            </a:r>
            <a:r>
              <a:rPr lang="en-US" sz="2300" dirty="0" smtClean="0"/>
              <a:t>order you to do the dishes .</a:t>
            </a:r>
            <a:r>
              <a:rPr lang="en-US" sz="2300" dirty="0" smtClean="0">
                <a:solidFill>
                  <a:schemeClr val="tx1"/>
                </a:solidFill>
              </a:rPr>
              <a:t>  </a:t>
            </a:r>
            <a:endParaRPr lang="x-none" sz="2300" dirty="0" smtClean="0"/>
          </a:p>
          <a:p>
            <a:pPr marL="0" indent="0" algn="l">
              <a:buNone/>
            </a:pPr>
            <a:endParaRPr lang="en-US" sz="1300" dirty="0"/>
          </a:p>
          <a:p>
            <a:pPr marL="0" indent="0" algn="l">
              <a:buNone/>
            </a:pPr>
            <a:r>
              <a:rPr lang="en-US" sz="2300" b="1" dirty="0"/>
              <a:t>What </a:t>
            </a:r>
            <a:r>
              <a:rPr lang="en-US" sz="2300" b="1" dirty="0" smtClean="0"/>
              <a:t>are the common functions of </a:t>
            </a:r>
            <a:r>
              <a:rPr lang="en-US" sz="2300" b="1" dirty="0"/>
              <a:t>speech </a:t>
            </a:r>
            <a:r>
              <a:rPr lang="en-US" sz="2300" b="1" dirty="0" smtClean="0"/>
              <a:t>acts?</a:t>
            </a:r>
            <a:endParaRPr lang="x-none" sz="2300" b="1" i="1" dirty="0"/>
          </a:p>
          <a:p>
            <a:pPr marL="0" indent="0" algn="l">
              <a:buNone/>
            </a:pPr>
            <a:r>
              <a:rPr lang="en-US" sz="2300" dirty="0" smtClean="0">
                <a:solidFill>
                  <a:schemeClr val="tx1"/>
                </a:solidFill>
              </a:rPr>
              <a:t>The functions of speech acts often include </a:t>
            </a:r>
            <a:r>
              <a:rPr lang="en-US" sz="2300" dirty="0">
                <a:solidFill>
                  <a:schemeClr val="tx1"/>
                </a:solidFill>
              </a:rPr>
              <a:t>such acts as </a:t>
            </a:r>
            <a:r>
              <a:rPr lang="en-US" sz="2300" dirty="0" smtClean="0">
                <a:solidFill>
                  <a:schemeClr val="tx1"/>
                </a:solidFill>
              </a:rPr>
              <a:t>suggesting, ordering, promising, warning, greeting, apologizing, </a:t>
            </a:r>
            <a:r>
              <a:rPr lang="en-US" sz="2300" dirty="0">
                <a:solidFill>
                  <a:schemeClr val="tx1"/>
                </a:solidFill>
              </a:rPr>
              <a:t>inviting and </a:t>
            </a:r>
            <a:r>
              <a:rPr lang="en-US" sz="2300" dirty="0" smtClean="0">
                <a:solidFill>
                  <a:schemeClr val="tx1"/>
                </a:solidFill>
              </a:rPr>
              <a:t>congratulating.</a:t>
            </a:r>
          </a:p>
          <a:p>
            <a:pPr marL="0" indent="0" algn="l">
              <a:buNone/>
            </a:pPr>
            <a:endParaRPr lang="x-none" sz="2300" dirty="0" smtClean="0">
              <a:solidFill>
                <a:schemeClr val="tx1"/>
              </a:solidFill>
            </a:endParaRPr>
          </a:p>
          <a:p>
            <a:pPr marL="0" indent="0" algn="l">
              <a:buNone/>
            </a:pPr>
            <a:r>
              <a:rPr lang="en-US" sz="2300" b="1" dirty="0" smtClean="0"/>
              <a:t>Are there conditions that a speech act must satisfy in order to qualify as a performative?</a:t>
            </a:r>
            <a:endParaRPr lang="x-none" sz="2300" b="1" i="1" dirty="0"/>
          </a:p>
          <a:p>
            <a:pPr marL="0" indent="0" algn="l">
              <a:buNone/>
            </a:pPr>
            <a:r>
              <a:rPr lang="en-US" sz="2300" dirty="0" smtClean="0">
                <a:solidFill>
                  <a:schemeClr val="tx1"/>
                </a:solidFill>
              </a:rPr>
              <a:t>There are two conditions, at least.</a:t>
            </a:r>
          </a:p>
          <a:p>
            <a:pPr marL="0" indent="0" algn="l">
              <a:buNone/>
            </a:pPr>
            <a:r>
              <a:rPr lang="en-US" sz="2300" dirty="0" smtClean="0">
                <a:solidFill>
                  <a:schemeClr val="tx1"/>
                </a:solidFill>
              </a:rPr>
              <a:t>1. There must exist an accepted conventional procedure. For example, a woman cannot be divorced if she is not married, and we name babies but not houses. </a:t>
            </a:r>
          </a:p>
          <a:p>
            <a:pPr marL="0" indent="0" algn="l">
              <a:buNone/>
            </a:pPr>
            <a:r>
              <a:rPr lang="en-US" sz="2300" dirty="0" smtClean="0">
                <a:solidFill>
                  <a:schemeClr val="tx1"/>
                </a:solidFill>
              </a:rPr>
              <a:t>2. The procedure must be executed by the right person. For example, only the </a:t>
            </a:r>
            <a:r>
              <a:rPr lang="en-US" sz="2300" dirty="0">
                <a:solidFill>
                  <a:schemeClr val="tx1"/>
                </a:solidFill>
              </a:rPr>
              <a:t>h</a:t>
            </a:r>
            <a:r>
              <a:rPr lang="en-US" sz="2300" dirty="0" smtClean="0">
                <a:solidFill>
                  <a:schemeClr val="tx1"/>
                </a:solidFill>
              </a:rPr>
              <a:t>usband can divorce his wife, and only a judge can sentence the defendant to imprisonment. </a:t>
            </a:r>
          </a:p>
          <a:p>
            <a:pPr marL="0" indent="0" algn="l">
              <a:buNone/>
            </a:pPr>
            <a:endParaRPr lang="en-US" sz="2300" dirty="0">
              <a:solidFill>
                <a:schemeClr val="tx1"/>
              </a:solidFill>
            </a:endParaRPr>
          </a:p>
          <a:p>
            <a:pPr marL="0" indent="0" algn="l">
              <a:buNone/>
            </a:pPr>
            <a:r>
              <a:rPr lang="en-US" sz="2300" dirty="0" smtClean="0">
                <a:solidFill>
                  <a:schemeClr val="tx1"/>
                </a:solidFill>
              </a:rPr>
              <a:t>These are called </a:t>
            </a:r>
            <a:r>
              <a:rPr lang="en-US" sz="2300" b="1" dirty="0" smtClean="0">
                <a:solidFill>
                  <a:schemeClr val="tx1"/>
                </a:solidFill>
              </a:rPr>
              <a:t>felicity conditions</a:t>
            </a:r>
            <a:r>
              <a:rPr lang="en-US" sz="2300" dirty="0" smtClean="0">
                <a:solidFill>
                  <a:schemeClr val="tx1"/>
                </a:solidFill>
              </a:rPr>
              <a:t>. If these conditions are not satisfied, we say that the speech act misfires.   </a:t>
            </a:r>
            <a:endParaRPr lang="en-US" sz="2300" dirty="0">
              <a:solidFill>
                <a:schemeClr val="tx1"/>
              </a:solidFill>
            </a:endParaRPr>
          </a:p>
          <a:p>
            <a:pPr marL="0" indent="0" algn="l">
              <a:buNone/>
            </a:pPr>
            <a:r>
              <a:rPr lang="en-US" sz="2300" dirty="0" smtClean="0">
                <a:solidFill>
                  <a:schemeClr val="tx1"/>
                </a:solidFill>
              </a:rPr>
              <a:t>  </a:t>
            </a:r>
            <a:endParaRPr lang="en-US" sz="2300"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16402812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568952" cy="4853136"/>
          </a:xfrm>
        </p:spPr>
        <p:txBody>
          <a:bodyPr>
            <a:normAutofit fontScale="70000" lnSpcReduction="20000"/>
          </a:bodyPr>
          <a:lstStyle/>
          <a:p>
            <a:pPr marL="0" indent="0" algn="l">
              <a:buNone/>
            </a:pPr>
            <a:endParaRPr lang="x-none" sz="2000" b="1" dirty="0" smtClean="0">
              <a:latin typeface="+mj-lt"/>
            </a:endParaRPr>
          </a:p>
          <a:p>
            <a:pPr marL="0" indent="0" algn="l">
              <a:buNone/>
            </a:pPr>
            <a:endParaRPr lang="en-US" sz="600" b="1" dirty="0" smtClean="0">
              <a:solidFill>
                <a:schemeClr val="tx1"/>
              </a:solidFill>
              <a:effectLst>
                <a:outerShdw blurRad="38100" dist="38100" dir="2700000" algn="tl">
                  <a:srgbClr val="000000">
                    <a:alpha val="43137"/>
                  </a:srgbClr>
                </a:outerShdw>
              </a:effectLst>
              <a:latin typeface="+mj-lt"/>
            </a:endParaRPr>
          </a:p>
          <a:p>
            <a:pPr marL="0" indent="0" algn="l">
              <a:buNone/>
            </a:pPr>
            <a:r>
              <a:rPr lang="en-US" sz="3400" b="1" dirty="0" smtClean="0">
                <a:latin typeface="+mj-lt"/>
              </a:rPr>
              <a:t> </a:t>
            </a:r>
            <a:endParaRPr lang="en-US" sz="2800" b="1" dirty="0" smtClean="0">
              <a:latin typeface="+mj-lt"/>
            </a:endParaRPr>
          </a:p>
          <a:p>
            <a:pPr marL="0" indent="0" algn="l">
              <a:buNone/>
            </a:pPr>
            <a:r>
              <a:rPr lang="en-US" sz="2300" b="1" dirty="0" smtClean="0"/>
              <a:t>Give example of speech acts that disqualify as performatives (or misfire). </a:t>
            </a:r>
            <a:endParaRPr lang="x-none" sz="2300" b="1" i="1" dirty="0" smtClean="0"/>
          </a:p>
          <a:p>
            <a:pPr marL="0" indent="0" algn="l">
              <a:buNone/>
            </a:pPr>
            <a:r>
              <a:rPr lang="en-US" sz="2300" dirty="0" smtClean="0">
                <a:solidFill>
                  <a:schemeClr val="tx1"/>
                </a:solidFill>
              </a:rPr>
              <a:t>1. Stranger to woman: I divorce you.</a:t>
            </a:r>
          </a:p>
          <a:p>
            <a:pPr marL="0" indent="0" algn="l">
              <a:buNone/>
            </a:pPr>
            <a:r>
              <a:rPr lang="en-US" sz="2300" dirty="0" smtClean="0">
                <a:solidFill>
                  <a:schemeClr val="tx1"/>
                </a:solidFill>
              </a:rPr>
              <a:t>2. Guest holding your newborn: I name this boy David. </a:t>
            </a:r>
          </a:p>
          <a:p>
            <a:pPr marL="0" indent="0" algn="l">
              <a:buNone/>
            </a:pPr>
            <a:r>
              <a:rPr lang="en-US" sz="2300" dirty="0" smtClean="0">
                <a:solidFill>
                  <a:schemeClr val="tx1"/>
                </a:solidFill>
              </a:rPr>
              <a:t>3. Plaintiff to defendant in the court of law: I sentence you to death.  </a:t>
            </a:r>
          </a:p>
          <a:p>
            <a:pPr marL="0" indent="0" algn="l">
              <a:buNone/>
            </a:pPr>
            <a:endParaRPr lang="x-none" sz="2300" dirty="0" smtClean="0"/>
          </a:p>
          <a:p>
            <a:pPr marL="0" indent="0" algn="l">
              <a:buNone/>
            </a:pPr>
            <a:endParaRPr lang="en-US" sz="1300" dirty="0"/>
          </a:p>
          <a:p>
            <a:pPr marL="0" indent="0" algn="l">
              <a:buNone/>
            </a:pPr>
            <a:r>
              <a:rPr lang="en-US" sz="2300" b="1" dirty="0"/>
              <a:t>What </a:t>
            </a:r>
            <a:r>
              <a:rPr lang="en-US" sz="2300" b="1" dirty="0" smtClean="0"/>
              <a:t>are the types of </a:t>
            </a:r>
            <a:r>
              <a:rPr lang="en-US" sz="2300" b="1" dirty="0"/>
              <a:t>speech </a:t>
            </a:r>
            <a:r>
              <a:rPr lang="en-US" sz="2300" b="1" dirty="0" smtClean="0"/>
              <a:t>acts?</a:t>
            </a:r>
            <a:endParaRPr lang="x-none" sz="2300" b="1" i="1" dirty="0"/>
          </a:p>
          <a:p>
            <a:pPr marL="0" indent="0" algn="l">
              <a:buNone/>
            </a:pPr>
            <a:r>
              <a:rPr lang="en-US" sz="2300" dirty="0" smtClean="0">
                <a:solidFill>
                  <a:schemeClr val="tx1"/>
                </a:solidFill>
              </a:rPr>
              <a:t>There are two types of speech acts: direct and indirect.</a:t>
            </a:r>
          </a:p>
          <a:p>
            <a:pPr marL="0" indent="0" algn="l">
              <a:buNone/>
            </a:pPr>
            <a:r>
              <a:rPr lang="en-US" sz="2300" dirty="0" smtClean="0">
                <a:solidFill>
                  <a:schemeClr val="tx1"/>
                </a:solidFill>
              </a:rPr>
              <a:t> </a:t>
            </a:r>
          </a:p>
          <a:p>
            <a:pPr marL="0" indent="0" algn="l">
              <a:buNone/>
            </a:pPr>
            <a:r>
              <a:rPr lang="en-US" sz="2300" b="1" dirty="0" smtClean="0">
                <a:solidFill>
                  <a:schemeClr val="tx1"/>
                </a:solidFill>
              </a:rPr>
              <a:t>A direct speech act </a:t>
            </a:r>
            <a:r>
              <a:rPr lang="en-US" sz="2300" dirty="0" smtClean="0">
                <a:solidFill>
                  <a:schemeClr val="tx1"/>
                </a:solidFill>
              </a:rPr>
              <a:t>is one where the content of the communication is identical, or </a:t>
            </a:r>
            <a:r>
              <a:rPr lang="en-US" sz="2300" dirty="0" err="1" smtClean="0">
                <a:solidFill>
                  <a:schemeClr val="tx1"/>
                </a:solidFill>
              </a:rPr>
              <a:t>alomost</a:t>
            </a:r>
            <a:r>
              <a:rPr lang="en-US" sz="2300" dirty="0" smtClean="0">
                <a:solidFill>
                  <a:schemeClr val="tx1"/>
                </a:solidFill>
              </a:rPr>
              <a:t> identical, to the function intended by the communication. </a:t>
            </a:r>
            <a:r>
              <a:rPr lang="en-US" sz="2300" b="1" dirty="0"/>
              <a:t>Example</a:t>
            </a:r>
            <a:r>
              <a:rPr lang="en-US" sz="2300" dirty="0"/>
              <a:t>: </a:t>
            </a:r>
            <a:r>
              <a:rPr lang="en-US" sz="2300" dirty="0" smtClean="0"/>
              <a:t>If you cross that line, I will shoot you. </a:t>
            </a:r>
            <a:r>
              <a:rPr lang="en-US" sz="2300" dirty="0" smtClean="0">
                <a:solidFill>
                  <a:schemeClr val="tx1"/>
                </a:solidFill>
              </a:rPr>
              <a:t>(a threat); </a:t>
            </a:r>
            <a:r>
              <a:rPr lang="en-US" sz="2300" dirty="0" smtClean="0"/>
              <a:t>I promise to come on time. </a:t>
            </a:r>
            <a:r>
              <a:rPr lang="en-US" sz="2300" dirty="0" smtClean="0">
                <a:solidFill>
                  <a:schemeClr val="tx1"/>
                </a:solidFill>
              </a:rPr>
              <a:t>(promise). </a:t>
            </a:r>
          </a:p>
          <a:p>
            <a:pPr marL="0" indent="0" algn="l">
              <a:buNone/>
            </a:pPr>
            <a:endParaRPr lang="en-US" sz="2300" dirty="0">
              <a:solidFill>
                <a:schemeClr val="tx1"/>
              </a:solidFill>
            </a:endParaRPr>
          </a:p>
          <a:p>
            <a:pPr marL="0" indent="0" algn="l">
              <a:buNone/>
            </a:pPr>
            <a:r>
              <a:rPr lang="en-US" sz="2300" b="1" dirty="0" smtClean="0">
                <a:solidFill>
                  <a:schemeClr val="tx1"/>
                </a:solidFill>
              </a:rPr>
              <a:t>An indirect speech act </a:t>
            </a:r>
            <a:r>
              <a:rPr lang="en-US" sz="2300" dirty="0" smtClean="0">
                <a:solidFill>
                  <a:schemeClr val="tx1"/>
                </a:solidFill>
              </a:rPr>
              <a:t>is one where the content of the communication is different from the function intended by the communication. </a:t>
            </a:r>
            <a:r>
              <a:rPr lang="en-US" sz="2300" b="1" dirty="0"/>
              <a:t>Example</a:t>
            </a:r>
            <a:r>
              <a:rPr lang="en-US" sz="2300" dirty="0"/>
              <a:t>: </a:t>
            </a:r>
            <a:r>
              <a:rPr lang="en-US" sz="2300" dirty="0" smtClean="0"/>
              <a:t>It is hot in here. </a:t>
            </a:r>
            <a:r>
              <a:rPr lang="en-US" sz="2300" dirty="0">
                <a:solidFill>
                  <a:schemeClr val="tx1"/>
                </a:solidFill>
              </a:rPr>
              <a:t>(a </a:t>
            </a:r>
            <a:r>
              <a:rPr lang="en-US" sz="2300" dirty="0" smtClean="0">
                <a:solidFill>
                  <a:schemeClr val="tx1"/>
                </a:solidFill>
              </a:rPr>
              <a:t>request to open the window); </a:t>
            </a:r>
            <a:r>
              <a:rPr lang="en-US" sz="2300" dirty="0" smtClean="0"/>
              <a:t>Do you have  to stand in front of the TV? </a:t>
            </a:r>
            <a:r>
              <a:rPr lang="en-US" sz="2300" dirty="0" smtClean="0">
                <a:solidFill>
                  <a:schemeClr val="tx1"/>
                </a:solidFill>
              </a:rPr>
              <a:t>(A request to move aside). </a:t>
            </a:r>
            <a:r>
              <a:rPr lang="en-US" sz="2300" dirty="0" smtClean="0"/>
              <a:t>“Me” </a:t>
            </a:r>
            <a:r>
              <a:rPr lang="en-US" sz="2300" dirty="0" smtClean="0">
                <a:solidFill>
                  <a:schemeClr val="tx1"/>
                </a:solidFill>
              </a:rPr>
              <a:t>in response to ‘Who can help me?’ (an offer to help)</a:t>
            </a:r>
          </a:p>
          <a:p>
            <a:pPr marL="0" indent="0" algn="l">
              <a:buNone/>
            </a:pPr>
            <a:endParaRPr lang="x-none" sz="2300" dirty="0" smtClean="0">
              <a:solidFill>
                <a:schemeClr val="tx1"/>
              </a:solidFill>
            </a:endParaRPr>
          </a:p>
          <a:p>
            <a:pPr marL="0" indent="0" algn="l">
              <a:buNone/>
            </a:pPr>
            <a:endParaRPr lang="en-US" sz="2300"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6092194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568952" cy="4853136"/>
          </a:xfrm>
        </p:spPr>
        <p:txBody>
          <a:bodyPr>
            <a:normAutofit fontScale="70000" lnSpcReduction="20000"/>
          </a:bodyPr>
          <a:lstStyle/>
          <a:p>
            <a:pPr marL="0" indent="0" algn="l">
              <a:buNone/>
            </a:pPr>
            <a:endParaRPr lang="x-none" sz="2000" b="1" dirty="0" smtClean="0">
              <a:latin typeface="+mj-lt"/>
            </a:endParaRPr>
          </a:p>
          <a:p>
            <a:pPr marL="0" indent="0" algn="l">
              <a:buNone/>
            </a:pPr>
            <a:endParaRPr lang="en-US" sz="600" b="1" dirty="0" smtClean="0">
              <a:solidFill>
                <a:schemeClr val="tx1"/>
              </a:solidFill>
              <a:effectLst>
                <a:outerShdw blurRad="38100" dist="38100" dir="2700000" algn="tl">
                  <a:srgbClr val="000000">
                    <a:alpha val="43137"/>
                  </a:srgbClr>
                </a:outerShdw>
              </a:effectLst>
              <a:latin typeface="+mj-lt"/>
            </a:endParaRPr>
          </a:p>
          <a:p>
            <a:pPr marL="0" indent="0" algn="l">
              <a:buNone/>
            </a:pPr>
            <a:r>
              <a:rPr lang="en-US" sz="3400" b="1" dirty="0" smtClean="0">
                <a:latin typeface="+mj-lt"/>
              </a:rPr>
              <a:t> </a:t>
            </a:r>
            <a:endParaRPr lang="en-US" sz="2800" b="1" dirty="0" smtClean="0">
              <a:latin typeface="+mj-lt"/>
            </a:endParaRPr>
          </a:p>
          <a:p>
            <a:pPr marL="0" indent="0" algn="l">
              <a:buNone/>
            </a:pPr>
            <a:r>
              <a:rPr lang="en-US" sz="2300" b="1" dirty="0" smtClean="0"/>
              <a:t>How does Austin define a speech act? </a:t>
            </a:r>
            <a:endParaRPr lang="x-none" sz="2300" b="1" i="1" dirty="0" smtClean="0"/>
          </a:p>
          <a:p>
            <a:pPr marL="0" indent="0" algn="l">
              <a:buNone/>
            </a:pPr>
            <a:r>
              <a:rPr lang="en-US" sz="2300" dirty="0" smtClean="0">
                <a:solidFill>
                  <a:schemeClr val="tx1"/>
                </a:solidFill>
              </a:rPr>
              <a:t>Austin offers a three-fold definition of a speech act. In issuing an utterance, Austin argues, a speaker can perform three acts simultaneously (at the same time). </a:t>
            </a:r>
          </a:p>
          <a:p>
            <a:pPr marL="0" indent="0" algn="l">
              <a:buNone/>
            </a:pPr>
            <a:endParaRPr lang="en-US" sz="2300" dirty="0">
              <a:solidFill>
                <a:schemeClr val="tx1"/>
              </a:solidFill>
            </a:endParaRPr>
          </a:p>
          <a:p>
            <a:pPr marL="0" indent="0" algn="l">
              <a:buNone/>
            </a:pPr>
            <a:r>
              <a:rPr lang="en-US" sz="2300" dirty="0" smtClean="0">
                <a:solidFill>
                  <a:schemeClr val="tx1"/>
                </a:solidFill>
              </a:rPr>
              <a:t>1. Perform an act </a:t>
            </a:r>
            <a:r>
              <a:rPr lang="en-US" sz="2300" b="1" dirty="0" smtClean="0">
                <a:solidFill>
                  <a:schemeClr val="tx1"/>
                </a:solidFill>
              </a:rPr>
              <a:t>of </a:t>
            </a:r>
            <a:r>
              <a:rPr lang="en-US" sz="2300" dirty="0" smtClean="0">
                <a:solidFill>
                  <a:schemeClr val="tx1"/>
                </a:solidFill>
              </a:rPr>
              <a:t>saying something (the actual utterance) - </a:t>
            </a:r>
            <a:r>
              <a:rPr lang="en-US" sz="2300" b="1" dirty="0" err="1" smtClean="0">
                <a:solidFill>
                  <a:schemeClr val="tx1"/>
                </a:solidFill>
              </a:rPr>
              <a:t>locutionary</a:t>
            </a:r>
            <a:r>
              <a:rPr lang="en-US" sz="2300" b="1" dirty="0" smtClean="0">
                <a:solidFill>
                  <a:schemeClr val="tx1"/>
                </a:solidFill>
              </a:rPr>
              <a:t> act </a:t>
            </a:r>
            <a:r>
              <a:rPr lang="en-US" sz="2300" dirty="0" smtClean="0">
                <a:solidFill>
                  <a:schemeClr val="tx1"/>
                </a:solidFill>
              </a:rPr>
              <a:t>  </a:t>
            </a:r>
          </a:p>
          <a:p>
            <a:pPr marL="0" indent="0" algn="l">
              <a:buNone/>
            </a:pPr>
            <a:r>
              <a:rPr lang="en-US" sz="2300" dirty="0" smtClean="0">
                <a:solidFill>
                  <a:schemeClr val="tx1"/>
                </a:solidFill>
              </a:rPr>
              <a:t>2. Perform an act </a:t>
            </a:r>
            <a:r>
              <a:rPr lang="en-US" sz="2300" b="1" dirty="0" smtClean="0">
                <a:solidFill>
                  <a:schemeClr val="tx1"/>
                </a:solidFill>
              </a:rPr>
              <a:t>in </a:t>
            </a:r>
            <a:r>
              <a:rPr lang="en-US" sz="2300" dirty="0" smtClean="0">
                <a:solidFill>
                  <a:schemeClr val="tx1"/>
                </a:solidFill>
              </a:rPr>
              <a:t>saying something (the pragmatic force of the utterance) -  </a:t>
            </a:r>
            <a:r>
              <a:rPr lang="en-US" sz="2300" b="1" dirty="0" smtClean="0">
                <a:solidFill>
                  <a:schemeClr val="tx1"/>
                </a:solidFill>
              </a:rPr>
              <a:t>illocutionary act </a:t>
            </a:r>
            <a:r>
              <a:rPr lang="en-US" sz="2300" dirty="0" smtClean="0">
                <a:solidFill>
                  <a:schemeClr val="tx1"/>
                </a:solidFill>
              </a:rPr>
              <a:t> </a:t>
            </a:r>
          </a:p>
          <a:p>
            <a:pPr marL="0" indent="0" algn="l">
              <a:buNone/>
            </a:pPr>
            <a:r>
              <a:rPr lang="en-US" sz="2300" dirty="0" smtClean="0">
                <a:solidFill>
                  <a:schemeClr val="tx1"/>
                </a:solidFill>
              </a:rPr>
              <a:t>3. Perform an act </a:t>
            </a:r>
            <a:r>
              <a:rPr lang="en-US" sz="2300" b="1" dirty="0" smtClean="0">
                <a:solidFill>
                  <a:schemeClr val="tx1"/>
                </a:solidFill>
              </a:rPr>
              <a:t>of </a:t>
            </a:r>
            <a:r>
              <a:rPr lang="en-US" sz="2300" dirty="0" smtClean="0">
                <a:solidFill>
                  <a:schemeClr val="tx1"/>
                </a:solidFill>
              </a:rPr>
              <a:t>saying something (the actual effect of the utterance) – </a:t>
            </a:r>
            <a:r>
              <a:rPr lang="en-US" sz="2300" b="1" dirty="0" err="1" smtClean="0">
                <a:solidFill>
                  <a:schemeClr val="tx1"/>
                </a:solidFill>
              </a:rPr>
              <a:t>perlocutionary</a:t>
            </a:r>
            <a:r>
              <a:rPr lang="en-US" sz="2300" b="1" dirty="0" smtClean="0">
                <a:solidFill>
                  <a:schemeClr val="tx1"/>
                </a:solidFill>
              </a:rPr>
              <a:t> act </a:t>
            </a:r>
            <a:endParaRPr lang="en-US" sz="2300" dirty="0" smtClean="0">
              <a:solidFill>
                <a:schemeClr val="tx1"/>
              </a:solidFill>
            </a:endParaRPr>
          </a:p>
          <a:p>
            <a:pPr marL="0" indent="0" algn="l">
              <a:buNone/>
            </a:pPr>
            <a:endParaRPr lang="en-US" sz="2300" dirty="0">
              <a:solidFill>
                <a:schemeClr val="tx1"/>
              </a:solidFill>
            </a:endParaRPr>
          </a:p>
          <a:p>
            <a:pPr marL="0" indent="0" algn="l">
              <a:buNone/>
            </a:pPr>
            <a:r>
              <a:rPr lang="en-US" b="1" dirty="0"/>
              <a:t>Example:</a:t>
            </a:r>
          </a:p>
          <a:p>
            <a:pPr marL="0" indent="0" algn="l">
              <a:buNone/>
            </a:pPr>
            <a:r>
              <a:rPr lang="en-US" sz="2300" dirty="0" smtClean="0">
                <a:solidFill>
                  <a:schemeClr val="tx1"/>
                </a:solidFill>
              </a:rPr>
              <a:t>Would you close the door, please? </a:t>
            </a:r>
          </a:p>
          <a:p>
            <a:pPr marL="0" indent="0" algn="l">
              <a:buNone/>
            </a:pPr>
            <a:r>
              <a:rPr lang="en-US" sz="2300" dirty="0" smtClean="0">
                <a:solidFill>
                  <a:schemeClr val="tx1"/>
                </a:solidFill>
              </a:rPr>
              <a:t> </a:t>
            </a:r>
            <a:r>
              <a:rPr lang="en-US" sz="2300" b="1" dirty="0" err="1" smtClean="0">
                <a:solidFill>
                  <a:schemeClr val="tx1"/>
                </a:solidFill>
              </a:rPr>
              <a:t>locutionary</a:t>
            </a:r>
            <a:r>
              <a:rPr lang="en-US" sz="2300" b="1" dirty="0" smtClean="0">
                <a:solidFill>
                  <a:schemeClr val="tx1"/>
                </a:solidFill>
              </a:rPr>
              <a:t> act </a:t>
            </a:r>
            <a:r>
              <a:rPr lang="en-US" sz="2300" dirty="0" smtClean="0">
                <a:solidFill>
                  <a:schemeClr val="tx1"/>
                </a:solidFill>
              </a:rPr>
              <a:t>the act of saying the utterance “would you close the window, please?”</a:t>
            </a:r>
            <a:r>
              <a:rPr lang="en-US" sz="2300" b="1" dirty="0" smtClean="0">
                <a:solidFill>
                  <a:schemeClr val="tx1"/>
                </a:solidFill>
              </a:rPr>
              <a:t> </a:t>
            </a:r>
          </a:p>
          <a:p>
            <a:pPr marL="0" indent="0" algn="l">
              <a:buNone/>
            </a:pPr>
            <a:r>
              <a:rPr lang="en-US" sz="2300" b="1" dirty="0" smtClean="0">
                <a:solidFill>
                  <a:schemeClr val="tx1"/>
                </a:solidFill>
              </a:rPr>
              <a:t>Illocutionary act </a:t>
            </a:r>
            <a:r>
              <a:rPr lang="en-US" sz="2300" dirty="0" smtClean="0">
                <a:solidFill>
                  <a:schemeClr val="tx1"/>
                </a:solidFill>
              </a:rPr>
              <a:t>the speaker’s intention behind the locution, in this case requesting. </a:t>
            </a:r>
            <a:r>
              <a:rPr lang="en-US" sz="2300" b="1" dirty="0" smtClean="0">
                <a:solidFill>
                  <a:schemeClr val="tx1"/>
                </a:solidFill>
              </a:rPr>
              <a:t> </a:t>
            </a:r>
          </a:p>
          <a:p>
            <a:pPr marL="0" indent="0" algn="l">
              <a:buNone/>
            </a:pPr>
            <a:r>
              <a:rPr lang="en-US" sz="2300" b="1" dirty="0" err="1" smtClean="0">
                <a:solidFill>
                  <a:schemeClr val="tx1"/>
                </a:solidFill>
              </a:rPr>
              <a:t>Perlocutionary</a:t>
            </a:r>
            <a:r>
              <a:rPr lang="en-US" sz="2300" b="1" dirty="0" smtClean="0">
                <a:solidFill>
                  <a:schemeClr val="tx1"/>
                </a:solidFill>
              </a:rPr>
              <a:t> act</a:t>
            </a:r>
            <a:r>
              <a:rPr lang="en-US" sz="2300" dirty="0" smtClean="0">
                <a:solidFill>
                  <a:schemeClr val="tx1"/>
                </a:solidFill>
              </a:rPr>
              <a:t> the effect the speaker wants to exercise on the listener, in this case getting the listener to close the window. </a:t>
            </a:r>
            <a:r>
              <a:rPr lang="en-US" sz="2300" b="1" dirty="0" smtClean="0">
                <a:solidFill>
                  <a:schemeClr val="tx1"/>
                </a:solidFill>
              </a:rPr>
              <a:t> </a:t>
            </a:r>
            <a:endParaRPr lang="en-US" sz="2300" dirty="0">
              <a:solidFill>
                <a:schemeClr val="tx1"/>
              </a:solidFill>
            </a:endParaRPr>
          </a:p>
          <a:p>
            <a:pPr marL="0" indent="0" algn="l">
              <a:buNone/>
            </a:pPr>
            <a:r>
              <a:rPr lang="en-US" sz="2300" dirty="0" smtClean="0">
                <a:solidFill>
                  <a:schemeClr val="tx1"/>
                </a:solidFill>
              </a:rPr>
              <a:t>    </a:t>
            </a:r>
          </a:p>
          <a:p>
            <a:pPr marL="0" indent="0" algn="l">
              <a:buNone/>
            </a:pPr>
            <a:endParaRPr lang="en-US" sz="2300" dirty="0">
              <a:solidFill>
                <a:schemeClr val="tx1"/>
              </a:solidFill>
            </a:endParaRPr>
          </a:p>
          <a:p>
            <a:pPr marL="0" indent="0" algn="l">
              <a:buNone/>
            </a:pPr>
            <a:endParaRPr lang="x-none" sz="2300" dirty="0" smtClean="0">
              <a:solidFill>
                <a:schemeClr val="tx1"/>
              </a:solidFill>
            </a:endParaRPr>
          </a:p>
          <a:p>
            <a:pPr marL="0" indent="0" algn="l">
              <a:buNone/>
            </a:pPr>
            <a:endParaRPr lang="en-US" sz="2300"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16348949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28800"/>
            <a:ext cx="8568952" cy="4824536"/>
          </a:xfrm>
        </p:spPr>
        <p:txBody>
          <a:bodyPr>
            <a:normAutofit fontScale="70000" lnSpcReduction="20000"/>
          </a:bodyPr>
          <a:lstStyle/>
          <a:p>
            <a:pPr marL="0" indent="0" algn="l">
              <a:buNone/>
            </a:pPr>
            <a:endParaRPr lang="x-none" sz="2000" b="1" dirty="0" smtClean="0">
              <a:latin typeface="+mj-lt"/>
            </a:endParaRPr>
          </a:p>
          <a:p>
            <a:pPr marL="0" indent="0" algn="l">
              <a:buNone/>
            </a:pPr>
            <a:endParaRPr lang="en-US" sz="600" b="1" dirty="0" smtClean="0">
              <a:solidFill>
                <a:schemeClr val="tx1"/>
              </a:solidFill>
              <a:effectLst>
                <a:outerShdw blurRad="38100" dist="38100" dir="2700000" algn="tl">
                  <a:srgbClr val="000000">
                    <a:alpha val="43137"/>
                  </a:srgbClr>
                </a:outerShdw>
              </a:effectLst>
              <a:latin typeface="+mj-lt"/>
            </a:endParaRPr>
          </a:p>
          <a:p>
            <a:pPr marL="0" indent="0" algn="l">
              <a:buNone/>
            </a:pPr>
            <a:r>
              <a:rPr lang="en-US" sz="3400" b="1" dirty="0" smtClean="0">
                <a:latin typeface="+mj-lt"/>
              </a:rPr>
              <a:t> </a:t>
            </a:r>
            <a:endParaRPr lang="en-US" sz="2800" b="1" dirty="0" smtClean="0">
              <a:latin typeface="+mj-lt"/>
            </a:endParaRPr>
          </a:p>
          <a:p>
            <a:pPr marL="0" indent="0" algn="l">
              <a:buNone/>
            </a:pPr>
            <a:r>
              <a:rPr lang="en-US" sz="2300" b="1" dirty="0" smtClean="0"/>
              <a:t>Grice’s Cooperative Principle (CP), Maxims of Conversation and Conversational </a:t>
            </a:r>
            <a:r>
              <a:rPr lang="en-US" sz="2300" b="1" dirty="0" err="1" smtClean="0"/>
              <a:t>Implicature</a:t>
            </a:r>
            <a:r>
              <a:rPr lang="en-US" sz="2300" b="1" dirty="0" smtClean="0"/>
              <a:t> </a:t>
            </a:r>
          </a:p>
          <a:p>
            <a:pPr marL="0" indent="0" algn="l">
              <a:buNone/>
            </a:pPr>
            <a:endParaRPr lang="x-none" sz="2300" b="1" i="1" dirty="0" smtClean="0"/>
          </a:p>
          <a:p>
            <a:pPr marL="0" indent="0" algn="l">
              <a:buNone/>
            </a:pPr>
            <a:r>
              <a:rPr lang="en-US" sz="2300" dirty="0">
                <a:solidFill>
                  <a:schemeClr val="tx1"/>
                </a:solidFill>
              </a:rPr>
              <a:t>H.P. Grice (1975) </a:t>
            </a:r>
            <a:r>
              <a:rPr lang="en-US" sz="2300" dirty="0" smtClean="0">
                <a:solidFill>
                  <a:schemeClr val="tx1"/>
                </a:solidFill>
              </a:rPr>
              <a:t>introduces the ‘Cooperative Principle’ </a:t>
            </a:r>
            <a:r>
              <a:rPr lang="en-US" sz="2300" dirty="0">
                <a:solidFill>
                  <a:schemeClr val="tx1"/>
                </a:solidFill>
              </a:rPr>
              <a:t>approach to describe how </a:t>
            </a:r>
            <a:r>
              <a:rPr lang="en-US" sz="2300" dirty="0" smtClean="0">
                <a:solidFill>
                  <a:schemeClr val="tx1"/>
                </a:solidFill>
              </a:rPr>
              <a:t>conversation operates. He also introduces the concept of ‘Conversational </a:t>
            </a:r>
            <a:r>
              <a:rPr lang="en-US" sz="2300" dirty="0" err="1" smtClean="0">
                <a:solidFill>
                  <a:schemeClr val="tx1"/>
                </a:solidFill>
              </a:rPr>
              <a:t>Implicature</a:t>
            </a:r>
            <a:r>
              <a:rPr lang="en-US" sz="2300" dirty="0" smtClean="0">
                <a:solidFill>
                  <a:schemeClr val="tx1"/>
                </a:solidFill>
              </a:rPr>
              <a:t>’ to describe how we infer unstated </a:t>
            </a:r>
            <a:r>
              <a:rPr lang="en-US" sz="2300" dirty="0">
                <a:solidFill>
                  <a:schemeClr val="tx1"/>
                </a:solidFill>
              </a:rPr>
              <a:t>meanings in ordinary </a:t>
            </a:r>
            <a:r>
              <a:rPr lang="en-US" sz="2300" dirty="0" smtClean="0">
                <a:solidFill>
                  <a:schemeClr val="tx1"/>
                </a:solidFill>
              </a:rPr>
              <a:t>conversations.  </a:t>
            </a:r>
            <a:endParaRPr lang="en-US" sz="2300" dirty="0">
              <a:solidFill>
                <a:schemeClr val="tx1"/>
              </a:solidFill>
            </a:endParaRPr>
          </a:p>
          <a:p>
            <a:pPr marL="0" indent="0" algn="l">
              <a:buNone/>
            </a:pPr>
            <a:endParaRPr lang="en-US" sz="2300" dirty="0">
              <a:solidFill>
                <a:schemeClr val="tx1"/>
              </a:solidFill>
            </a:endParaRPr>
          </a:p>
          <a:p>
            <a:pPr marL="0" indent="0" algn="l">
              <a:buNone/>
            </a:pPr>
            <a:r>
              <a:rPr lang="en-US" b="1" dirty="0" smtClean="0"/>
              <a:t>The Cooperative Principle (CP) </a:t>
            </a:r>
            <a:endParaRPr lang="en-US" b="1" dirty="0"/>
          </a:p>
          <a:p>
            <a:pPr marL="0" indent="0" algn="l">
              <a:buNone/>
            </a:pPr>
            <a:r>
              <a:rPr lang="en-US" sz="2300" dirty="0" smtClean="0">
                <a:solidFill>
                  <a:schemeClr val="tx1"/>
                </a:solidFill>
              </a:rPr>
              <a:t>When we speak to one another in ordinary conversation, we try to ‘cooperate’ in order for our conversation to proceed successfully and meaningfully. </a:t>
            </a:r>
          </a:p>
          <a:p>
            <a:pPr marL="0" indent="0" algn="l">
              <a:buNone/>
            </a:pPr>
            <a:endParaRPr lang="en-US" sz="2300" dirty="0" smtClean="0">
              <a:solidFill>
                <a:schemeClr val="tx1"/>
              </a:solidFill>
            </a:endParaRPr>
          </a:p>
          <a:p>
            <a:pPr marL="0" indent="0" algn="l">
              <a:buNone/>
            </a:pPr>
            <a:r>
              <a:rPr lang="en-US" sz="2300" dirty="0" smtClean="0">
                <a:solidFill>
                  <a:schemeClr val="tx1"/>
                </a:solidFill>
              </a:rPr>
              <a:t>One way of ‘cooperating’ is by following some rules in conversations. Grice calls these rules ‘maxims of conversation’. These are four: </a:t>
            </a:r>
          </a:p>
          <a:p>
            <a:pPr marL="0" indent="0" algn="l">
              <a:buNone/>
            </a:pPr>
            <a:r>
              <a:rPr lang="en-US" sz="2300" b="1" dirty="0">
                <a:solidFill>
                  <a:srgbClr val="0070C0"/>
                </a:solidFill>
              </a:rPr>
              <a:t>	</a:t>
            </a:r>
            <a:r>
              <a:rPr lang="en-US" sz="2300" b="1" dirty="0" smtClean="0">
                <a:solidFill>
                  <a:srgbClr val="0070C0"/>
                </a:solidFill>
              </a:rPr>
              <a:t>			Maxim of Quantity</a:t>
            </a:r>
          </a:p>
          <a:p>
            <a:pPr marL="0" indent="0" algn="l">
              <a:buNone/>
            </a:pPr>
            <a:r>
              <a:rPr lang="en-US" sz="2300" b="1" dirty="0" smtClean="0">
                <a:solidFill>
                  <a:srgbClr val="0070C0"/>
                </a:solidFill>
              </a:rPr>
              <a:t>Maxim of Quality</a:t>
            </a:r>
          </a:p>
          <a:p>
            <a:pPr marL="0" indent="0" algn="l">
              <a:buNone/>
            </a:pPr>
            <a:r>
              <a:rPr lang="en-US" sz="2300" b="1" dirty="0" smtClean="0">
                <a:solidFill>
                  <a:srgbClr val="0070C0"/>
                </a:solidFill>
              </a:rPr>
              <a:t>Maxim of Relation</a:t>
            </a:r>
          </a:p>
          <a:p>
            <a:pPr marL="0" indent="0" algn="l">
              <a:buNone/>
            </a:pPr>
            <a:r>
              <a:rPr lang="en-US" sz="2300" b="1" dirty="0" smtClean="0">
                <a:solidFill>
                  <a:srgbClr val="0070C0"/>
                </a:solidFill>
              </a:rPr>
              <a:t>Maxim of </a:t>
            </a:r>
            <a:r>
              <a:rPr lang="en-US" sz="2300" b="1" dirty="0" err="1" smtClean="0">
                <a:solidFill>
                  <a:srgbClr val="0070C0"/>
                </a:solidFill>
              </a:rPr>
              <a:t>Mannar</a:t>
            </a:r>
            <a:endParaRPr lang="en-US" sz="2300" b="1" dirty="0" smtClean="0">
              <a:solidFill>
                <a:srgbClr val="0070C0"/>
              </a:solidFill>
            </a:endParaRPr>
          </a:p>
          <a:p>
            <a:pPr marL="0" indent="0" algn="l">
              <a:buNone/>
            </a:pPr>
            <a:endParaRPr lang="en-US" sz="2300" dirty="0">
              <a:solidFill>
                <a:schemeClr val="tx1"/>
              </a:solidFill>
            </a:endParaRPr>
          </a:p>
          <a:p>
            <a:pPr marL="0" indent="0" algn="l">
              <a:buNone/>
            </a:pPr>
            <a:endParaRPr lang="en-US" sz="2300"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11039291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28800"/>
            <a:ext cx="8568952" cy="4824536"/>
          </a:xfrm>
        </p:spPr>
        <p:txBody>
          <a:bodyPr>
            <a:normAutofit/>
          </a:bodyPr>
          <a:lstStyle/>
          <a:p>
            <a:pPr marL="0" indent="0" algn="l">
              <a:buNone/>
            </a:pPr>
            <a:endParaRPr lang="x-none" sz="2000" b="1" dirty="0" smtClean="0">
              <a:latin typeface="+mj-lt"/>
            </a:endParaRPr>
          </a:p>
          <a:p>
            <a:pPr marL="0" indent="0" algn="l">
              <a:buNone/>
            </a:pPr>
            <a:r>
              <a:rPr lang="en-US" sz="2300" b="1" dirty="0">
                <a:solidFill>
                  <a:srgbClr val="0070C0"/>
                </a:solidFill>
              </a:rPr>
              <a:t>				</a:t>
            </a:r>
            <a:r>
              <a:rPr lang="en-US" sz="2000" b="1" dirty="0" smtClean="0"/>
              <a:t>The Maxim of Quantity</a:t>
            </a:r>
            <a:endParaRPr lang="en-US" sz="2000" b="1" dirty="0"/>
          </a:p>
          <a:p>
            <a:pPr marL="0" indent="0" algn="l">
              <a:buNone/>
            </a:pPr>
            <a:r>
              <a:rPr lang="en-US" sz="1800" dirty="0" smtClean="0">
                <a:solidFill>
                  <a:schemeClr val="tx1"/>
                </a:solidFill>
              </a:rPr>
              <a:t>Make your contribution as informative as required (Don’t say too much or too little)</a:t>
            </a:r>
          </a:p>
          <a:p>
            <a:pPr marL="0" indent="0" algn="l">
              <a:buNone/>
            </a:pPr>
            <a:r>
              <a:rPr lang="en-US" sz="2000" b="1" dirty="0">
                <a:solidFill>
                  <a:srgbClr val="0070C0"/>
                </a:solidFill>
              </a:rPr>
              <a:t>				</a:t>
            </a:r>
            <a:r>
              <a:rPr lang="en-US" sz="2000" b="1" dirty="0"/>
              <a:t>The Maxim of Quality</a:t>
            </a:r>
          </a:p>
          <a:p>
            <a:pPr marL="0" indent="0" algn="l">
              <a:buNone/>
            </a:pPr>
            <a:r>
              <a:rPr lang="en-US" sz="1800" dirty="0" smtClean="0">
                <a:solidFill>
                  <a:schemeClr val="tx1"/>
                </a:solidFill>
              </a:rPr>
              <a:t>Don’t say what you believe to be false </a:t>
            </a:r>
          </a:p>
          <a:p>
            <a:pPr marL="0" indent="0" algn="l">
              <a:buNone/>
            </a:pPr>
            <a:r>
              <a:rPr lang="en-US" sz="2000" b="1" dirty="0">
                <a:solidFill>
                  <a:srgbClr val="0070C0"/>
                </a:solidFill>
              </a:rPr>
              <a:t>				</a:t>
            </a:r>
            <a:r>
              <a:rPr lang="en-US" sz="2000" b="1" dirty="0"/>
              <a:t>The Maxim of </a:t>
            </a:r>
            <a:r>
              <a:rPr lang="en-US" sz="2000" b="1" dirty="0" smtClean="0"/>
              <a:t>Relation </a:t>
            </a:r>
          </a:p>
          <a:p>
            <a:pPr marL="0" indent="0" algn="l">
              <a:buNone/>
            </a:pPr>
            <a:r>
              <a:rPr lang="en-US" sz="1800" dirty="0" smtClean="0">
                <a:solidFill>
                  <a:schemeClr val="tx1"/>
                </a:solidFill>
              </a:rPr>
              <a:t>Be relevant (stay on the topic)</a:t>
            </a:r>
            <a:endParaRPr lang="en-US" sz="1800" b="1" dirty="0"/>
          </a:p>
          <a:p>
            <a:pPr marL="0" indent="0" algn="l">
              <a:buNone/>
            </a:pPr>
            <a:r>
              <a:rPr lang="en-US" sz="2000" b="1" dirty="0">
                <a:solidFill>
                  <a:srgbClr val="0070C0"/>
                </a:solidFill>
              </a:rPr>
              <a:t>				</a:t>
            </a:r>
            <a:r>
              <a:rPr lang="en-US" sz="2000" b="1" dirty="0"/>
              <a:t>The Maxim of </a:t>
            </a:r>
            <a:r>
              <a:rPr lang="en-US" sz="2000" b="1" dirty="0" smtClean="0"/>
              <a:t>Manner </a:t>
            </a:r>
            <a:endParaRPr lang="en-US" sz="2000" b="1" dirty="0"/>
          </a:p>
          <a:p>
            <a:pPr marL="0" indent="0" algn="l">
              <a:buNone/>
            </a:pPr>
            <a:r>
              <a:rPr lang="en-US" sz="1800" dirty="0" smtClean="0">
                <a:solidFill>
                  <a:schemeClr val="tx1"/>
                </a:solidFill>
              </a:rPr>
              <a:t>Be clear </a:t>
            </a:r>
          </a:p>
          <a:p>
            <a:pPr marL="0" indent="0" algn="l">
              <a:buNone/>
            </a:pPr>
            <a:r>
              <a:rPr lang="en-US" sz="1800" dirty="0" smtClean="0">
                <a:solidFill>
                  <a:schemeClr val="tx1"/>
                </a:solidFill>
              </a:rPr>
              <a:t>Avoid ambiguity</a:t>
            </a:r>
            <a:r>
              <a:rPr lang="en-US" sz="1600" dirty="0" smtClean="0">
                <a:solidFill>
                  <a:schemeClr val="tx1"/>
                </a:solidFill>
              </a:rPr>
              <a:t> </a:t>
            </a:r>
          </a:p>
          <a:p>
            <a:pPr marL="0" indent="0" algn="l">
              <a:buNone/>
            </a:pPr>
            <a:endParaRPr lang="en-US" sz="1600" dirty="0">
              <a:solidFill>
                <a:schemeClr val="tx1"/>
              </a:solidFill>
            </a:endParaRPr>
          </a:p>
          <a:p>
            <a:pPr marL="0" indent="0" algn="l">
              <a:buNone/>
            </a:pPr>
            <a:r>
              <a:rPr lang="en-US" sz="1600" dirty="0" smtClean="0">
                <a:solidFill>
                  <a:schemeClr val="tx1"/>
                </a:solidFill>
              </a:rPr>
              <a:t>These maxims may be </a:t>
            </a:r>
            <a:r>
              <a:rPr lang="en-US" sz="1600" b="1" dirty="0" smtClean="0">
                <a:solidFill>
                  <a:schemeClr val="tx1"/>
                </a:solidFill>
              </a:rPr>
              <a:t>followed</a:t>
            </a:r>
            <a:r>
              <a:rPr lang="en-US" sz="1600" dirty="0" smtClean="0">
                <a:solidFill>
                  <a:schemeClr val="tx1"/>
                </a:solidFill>
              </a:rPr>
              <a:t> or </a:t>
            </a:r>
            <a:r>
              <a:rPr lang="en-US" sz="1600" b="1" dirty="0" smtClean="0">
                <a:solidFill>
                  <a:schemeClr val="tx1"/>
                </a:solidFill>
              </a:rPr>
              <a:t>violated</a:t>
            </a:r>
            <a:r>
              <a:rPr lang="en-US" sz="1600" dirty="0" smtClean="0">
                <a:solidFill>
                  <a:schemeClr val="tx1"/>
                </a:solidFill>
              </a:rPr>
              <a:t> (not followed) in conversations. If they are followed, conversation is meaningful; if they are not, the listener will need to cooperate in order to make them meaningful.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4383290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28800"/>
            <a:ext cx="8352928" cy="5229200"/>
          </a:xfrm>
        </p:spPr>
        <p:txBody>
          <a:bodyPr>
            <a:normAutofit fontScale="70000" lnSpcReduction="20000"/>
          </a:bodyPr>
          <a:lstStyle/>
          <a:p>
            <a:pPr marL="0" indent="0" algn="l">
              <a:buNone/>
            </a:pPr>
            <a:endParaRPr lang="x-none" sz="1100" b="1" dirty="0" smtClean="0">
              <a:latin typeface="+mj-lt"/>
            </a:endParaRPr>
          </a:p>
          <a:p>
            <a:pPr marL="0" indent="0" algn="l">
              <a:buNone/>
            </a:pPr>
            <a:r>
              <a:rPr lang="en-US" sz="2900" b="1" dirty="0" smtClean="0">
                <a:solidFill>
                  <a:srgbClr val="0070C0"/>
                </a:solidFill>
              </a:rPr>
              <a:t>				</a:t>
            </a:r>
            <a:r>
              <a:rPr lang="en-US" sz="2600" b="1" dirty="0" smtClean="0"/>
              <a:t>Examples: </a:t>
            </a:r>
          </a:p>
          <a:p>
            <a:pPr marL="0" indent="0" algn="l">
              <a:buNone/>
            </a:pPr>
            <a:r>
              <a:rPr lang="en-US" sz="2200" b="1" dirty="0" smtClean="0"/>
              <a:t>A conversational  exchange that follows all the maxims of conversation </a:t>
            </a:r>
            <a:endParaRPr lang="en-US" sz="2200" b="1" dirty="0"/>
          </a:p>
          <a:p>
            <a:pPr marL="0" indent="0" algn="l">
              <a:buNone/>
            </a:pPr>
            <a:r>
              <a:rPr lang="en-US" sz="2200" dirty="0" smtClean="0">
                <a:solidFill>
                  <a:schemeClr val="tx1"/>
                </a:solidFill>
              </a:rPr>
              <a:t>A: What’s your name?</a:t>
            </a:r>
          </a:p>
          <a:p>
            <a:pPr marL="0" indent="0" algn="l">
              <a:buNone/>
            </a:pPr>
            <a:r>
              <a:rPr lang="en-US" sz="2200" dirty="0" smtClean="0">
                <a:solidFill>
                  <a:schemeClr val="tx1"/>
                </a:solidFill>
              </a:rPr>
              <a:t>B: My name is Gibreel. </a:t>
            </a:r>
          </a:p>
          <a:p>
            <a:pPr marL="0" indent="0" algn="l">
              <a:buNone/>
            </a:pPr>
            <a:endParaRPr lang="en-US" sz="1600" dirty="0" smtClean="0">
              <a:solidFill>
                <a:schemeClr val="tx1"/>
              </a:solidFill>
            </a:endParaRPr>
          </a:p>
          <a:p>
            <a:pPr marL="0" indent="0" algn="l">
              <a:buNone/>
            </a:pPr>
            <a:r>
              <a:rPr lang="en-US" sz="2200" b="1" dirty="0"/>
              <a:t>A conversational  exchange that </a:t>
            </a:r>
            <a:r>
              <a:rPr lang="en-US" sz="2200" b="1" dirty="0" smtClean="0"/>
              <a:t>violates the maxim of quantity</a:t>
            </a:r>
            <a:endParaRPr lang="en-US" sz="2200" b="1" dirty="0"/>
          </a:p>
          <a:p>
            <a:pPr marL="0" indent="0" algn="l">
              <a:buNone/>
            </a:pPr>
            <a:r>
              <a:rPr lang="en-US" sz="2200" dirty="0" smtClean="0">
                <a:solidFill>
                  <a:schemeClr val="tx1"/>
                </a:solidFill>
              </a:rPr>
              <a:t>A: Where are you?</a:t>
            </a:r>
          </a:p>
          <a:p>
            <a:pPr marL="0" indent="0" algn="l">
              <a:buNone/>
            </a:pPr>
            <a:r>
              <a:rPr lang="en-US" sz="2200" dirty="0" smtClean="0">
                <a:solidFill>
                  <a:schemeClr val="tx1"/>
                </a:solidFill>
              </a:rPr>
              <a:t>B: In my clothes </a:t>
            </a:r>
          </a:p>
          <a:p>
            <a:pPr marL="0" indent="0" algn="l">
              <a:buNone/>
            </a:pPr>
            <a:endParaRPr lang="en-US" sz="1000" dirty="0">
              <a:solidFill>
                <a:schemeClr val="tx1"/>
              </a:solidFill>
            </a:endParaRPr>
          </a:p>
          <a:p>
            <a:pPr marL="0" indent="0" algn="l">
              <a:buNone/>
            </a:pPr>
            <a:r>
              <a:rPr lang="en-US" sz="2200" dirty="0" smtClean="0">
                <a:solidFill>
                  <a:schemeClr val="tx1"/>
                </a:solidFill>
              </a:rPr>
              <a:t>A: Did you enjoy the party last night? </a:t>
            </a:r>
          </a:p>
          <a:p>
            <a:pPr marL="0" indent="0" algn="l">
              <a:buNone/>
            </a:pPr>
            <a:r>
              <a:rPr lang="en-US" sz="2200" dirty="0" smtClean="0">
                <a:solidFill>
                  <a:schemeClr val="tx1"/>
                </a:solidFill>
              </a:rPr>
              <a:t>B: There was a lot of oriental food on the table, lots of flowers all over the place, people hanging around chatting with each other.</a:t>
            </a:r>
          </a:p>
          <a:p>
            <a:pPr marL="0" indent="0" algn="l">
              <a:buNone/>
            </a:pPr>
            <a:r>
              <a:rPr lang="en-US" sz="1600" dirty="0" smtClean="0">
                <a:solidFill>
                  <a:schemeClr val="tx1"/>
                </a:solidFill>
              </a:rPr>
              <a:t> </a:t>
            </a:r>
          </a:p>
          <a:p>
            <a:pPr marL="0" indent="0" algn="l">
              <a:buNone/>
            </a:pPr>
            <a:r>
              <a:rPr lang="en-US" sz="2200" b="1" dirty="0"/>
              <a:t>A conversational  exchange that violates the maxim of </a:t>
            </a:r>
            <a:r>
              <a:rPr lang="en-US" sz="2200" b="1" dirty="0" smtClean="0"/>
              <a:t>quality</a:t>
            </a:r>
            <a:endParaRPr lang="en-US" sz="2200" b="1" dirty="0"/>
          </a:p>
          <a:p>
            <a:pPr marL="0" indent="0" algn="l">
              <a:buNone/>
            </a:pPr>
            <a:r>
              <a:rPr lang="en-US" sz="2200" dirty="0" smtClean="0">
                <a:solidFill>
                  <a:schemeClr val="tx1"/>
                </a:solidFill>
              </a:rPr>
              <a:t>A teacher to a late student: You’re such a punctual guy. Welcome to class.</a:t>
            </a:r>
          </a:p>
          <a:p>
            <a:pPr marL="0" indent="0" algn="l">
              <a:buNone/>
            </a:pPr>
            <a:r>
              <a:rPr lang="en-US" sz="1600" dirty="0" smtClean="0">
                <a:solidFill>
                  <a:schemeClr val="tx1"/>
                </a:solidFill>
              </a:rPr>
              <a:t> </a:t>
            </a:r>
            <a:endParaRPr lang="en-US" sz="2200" b="1" dirty="0"/>
          </a:p>
          <a:p>
            <a:pPr marL="0" indent="0" algn="l">
              <a:buNone/>
            </a:pPr>
            <a:r>
              <a:rPr lang="en-US" sz="2200" b="1" dirty="0"/>
              <a:t>A conversational  exchange that violates the maxim of </a:t>
            </a:r>
            <a:r>
              <a:rPr lang="en-US" sz="2200" b="1" dirty="0" smtClean="0"/>
              <a:t>relation </a:t>
            </a:r>
            <a:endParaRPr lang="en-US" sz="2200" b="1" dirty="0"/>
          </a:p>
          <a:p>
            <a:pPr marL="0" indent="0" algn="l">
              <a:buNone/>
            </a:pPr>
            <a:r>
              <a:rPr lang="en-US" sz="2200" dirty="0" smtClean="0">
                <a:solidFill>
                  <a:schemeClr val="tx1"/>
                </a:solidFill>
              </a:rPr>
              <a:t>A: Have you done your homework? </a:t>
            </a:r>
          </a:p>
          <a:p>
            <a:pPr marL="0" indent="0" algn="l">
              <a:buNone/>
            </a:pPr>
            <a:r>
              <a:rPr lang="en-US" sz="2200" dirty="0" smtClean="0">
                <a:solidFill>
                  <a:schemeClr val="tx1"/>
                </a:solidFill>
              </a:rPr>
              <a:t>B: My car broke down yesterday.</a:t>
            </a:r>
          </a:p>
          <a:p>
            <a:pPr marL="0" indent="0" algn="l">
              <a:buNone/>
            </a:pPr>
            <a:r>
              <a:rPr lang="en-US" sz="1300" dirty="0" smtClean="0">
                <a:solidFill>
                  <a:schemeClr val="tx1"/>
                </a:solidFill>
              </a:rPr>
              <a:t> </a:t>
            </a:r>
            <a:endParaRPr lang="en-US" sz="2200" dirty="0" smtClean="0">
              <a:solidFill>
                <a:schemeClr val="tx1"/>
              </a:solidFill>
            </a:endParaRPr>
          </a:p>
          <a:p>
            <a:pPr marL="0" indent="0" algn="l">
              <a:buNone/>
            </a:pPr>
            <a:r>
              <a:rPr lang="en-US" sz="2200" b="1" dirty="0"/>
              <a:t>A conversational  exchange that violates the maxim of </a:t>
            </a:r>
            <a:r>
              <a:rPr lang="en-US" sz="2200" b="1" dirty="0" smtClean="0"/>
              <a:t>manner</a:t>
            </a:r>
            <a:endParaRPr lang="en-US" sz="2200" b="1" dirty="0"/>
          </a:p>
          <a:p>
            <a:pPr marL="0" indent="0" algn="l">
              <a:buNone/>
            </a:pPr>
            <a:r>
              <a:rPr lang="en-US" sz="2200" dirty="0" smtClean="0">
                <a:solidFill>
                  <a:schemeClr val="tx1"/>
                </a:solidFill>
              </a:rPr>
              <a:t> A: What are your plans for this afternoon?</a:t>
            </a:r>
          </a:p>
          <a:p>
            <a:pPr marL="0" indent="0" algn="l">
              <a:buNone/>
            </a:pPr>
            <a:r>
              <a:rPr lang="en-US" sz="2200" dirty="0" smtClean="0">
                <a:solidFill>
                  <a:schemeClr val="tx1"/>
                </a:solidFill>
              </a:rPr>
              <a:t>B: I am thinking of taking you to the Z-O-O. (in the presence  of children)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948413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28800"/>
            <a:ext cx="8352928" cy="4752528"/>
          </a:xfrm>
        </p:spPr>
        <p:txBody>
          <a:bodyPr>
            <a:normAutofit fontScale="85000" lnSpcReduction="20000"/>
          </a:bodyPr>
          <a:lstStyle/>
          <a:p>
            <a:pPr marL="0" indent="0" algn="l">
              <a:buNone/>
            </a:pPr>
            <a:endParaRPr lang="x-none" sz="1100" b="1" dirty="0" smtClean="0">
              <a:latin typeface="+mj-lt"/>
            </a:endParaRPr>
          </a:p>
          <a:p>
            <a:pPr marL="0" indent="0" algn="l">
              <a:buNone/>
            </a:pPr>
            <a:r>
              <a:rPr lang="en-US" sz="2200" dirty="0" smtClean="0">
                <a:solidFill>
                  <a:schemeClr val="tx1"/>
                </a:solidFill>
              </a:rPr>
              <a:t>When a maxim of conversation is flouted, it leads the listener to infer something that is meant but not said. Grice calls this </a:t>
            </a:r>
            <a:r>
              <a:rPr lang="en-US" sz="2200" b="1" dirty="0" smtClean="0">
                <a:solidFill>
                  <a:schemeClr val="tx1"/>
                </a:solidFill>
              </a:rPr>
              <a:t>a conversational </a:t>
            </a:r>
            <a:r>
              <a:rPr lang="en-US" sz="2200" b="1" dirty="0" err="1" smtClean="0">
                <a:solidFill>
                  <a:schemeClr val="tx1"/>
                </a:solidFill>
              </a:rPr>
              <a:t>implicature</a:t>
            </a:r>
            <a:r>
              <a:rPr lang="en-US" sz="2200" b="1" dirty="0" smtClean="0">
                <a:solidFill>
                  <a:schemeClr val="tx1"/>
                </a:solidFill>
              </a:rPr>
              <a:t>. </a:t>
            </a:r>
            <a:r>
              <a:rPr lang="en-US" sz="2200" dirty="0" smtClean="0">
                <a:solidFill>
                  <a:schemeClr val="tx1"/>
                </a:solidFill>
              </a:rPr>
              <a:t>  </a:t>
            </a:r>
          </a:p>
          <a:p>
            <a:pPr marL="0" indent="0" algn="l">
              <a:buNone/>
            </a:pPr>
            <a:endParaRPr lang="en-US" sz="2100" dirty="0" smtClean="0">
              <a:solidFill>
                <a:schemeClr val="tx1"/>
              </a:solidFill>
            </a:endParaRPr>
          </a:p>
          <a:p>
            <a:pPr marL="0" indent="0" algn="l">
              <a:buNone/>
            </a:pPr>
            <a:r>
              <a:rPr lang="en-US" sz="2200" b="1" dirty="0" smtClean="0"/>
              <a:t>Example 1:</a:t>
            </a:r>
            <a:endParaRPr lang="en-US" sz="2200" b="1" dirty="0"/>
          </a:p>
          <a:p>
            <a:pPr marL="0" indent="0" algn="l">
              <a:buNone/>
            </a:pPr>
            <a:r>
              <a:rPr lang="en-US" sz="2200" b="1" dirty="0"/>
              <a:t>John</a:t>
            </a:r>
            <a:r>
              <a:rPr lang="en-US" sz="2200" dirty="0" smtClean="0">
                <a:solidFill>
                  <a:schemeClr val="tx1"/>
                </a:solidFill>
              </a:rPr>
              <a:t>: Where is </a:t>
            </a:r>
            <a:r>
              <a:rPr lang="en-US" sz="2200" dirty="0" err="1" smtClean="0">
                <a:solidFill>
                  <a:schemeClr val="tx1"/>
                </a:solidFill>
              </a:rPr>
              <a:t>Dr</a:t>
            </a:r>
            <a:r>
              <a:rPr lang="en-US" sz="2200" dirty="0" smtClean="0">
                <a:solidFill>
                  <a:schemeClr val="tx1"/>
                </a:solidFill>
              </a:rPr>
              <a:t> </a:t>
            </a:r>
            <a:r>
              <a:rPr lang="en-US" sz="2200" dirty="0" err="1" smtClean="0">
                <a:solidFill>
                  <a:schemeClr val="tx1"/>
                </a:solidFill>
              </a:rPr>
              <a:t>Gibreel</a:t>
            </a:r>
            <a:r>
              <a:rPr lang="en-US" sz="2200" dirty="0" smtClean="0">
                <a:solidFill>
                  <a:schemeClr val="tx1"/>
                </a:solidFill>
              </a:rPr>
              <a:t>?</a:t>
            </a:r>
          </a:p>
          <a:p>
            <a:pPr marL="0" indent="0" algn="l">
              <a:buNone/>
            </a:pPr>
            <a:r>
              <a:rPr lang="en-US" sz="2200" b="1" dirty="0"/>
              <a:t>Mary</a:t>
            </a:r>
            <a:r>
              <a:rPr lang="en-US" sz="2200" dirty="0" smtClean="0">
                <a:solidFill>
                  <a:schemeClr val="tx1"/>
                </a:solidFill>
              </a:rPr>
              <a:t>: He is in class or in the teachers’ room.</a:t>
            </a:r>
          </a:p>
          <a:p>
            <a:pPr marL="0" indent="0" algn="l">
              <a:buNone/>
            </a:pPr>
            <a:r>
              <a:rPr lang="en-US" sz="600" dirty="0" smtClean="0">
                <a:solidFill>
                  <a:schemeClr val="tx1"/>
                </a:solidFill>
              </a:rPr>
              <a:t> </a:t>
            </a:r>
            <a:endParaRPr lang="en-US" sz="2200" dirty="0" smtClean="0">
              <a:solidFill>
                <a:schemeClr val="tx1"/>
              </a:solidFill>
            </a:endParaRPr>
          </a:p>
          <a:p>
            <a:pPr marL="0" indent="0" algn="l">
              <a:buNone/>
            </a:pPr>
            <a:r>
              <a:rPr lang="en-US" sz="2000" b="1" dirty="0"/>
              <a:t>Maxim Violated</a:t>
            </a:r>
            <a:r>
              <a:rPr lang="en-US" sz="2000" b="1" dirty="0" smtClean="0"/>
              <a:t>: </a:t>
            </a:r>
            <a:r>
              <a:rPr lang="en-US" sz="2200" dirty="0" smtClean="0">
                <a:solidFill>
                  <a:schemeClr val="tx1"/>
                </a:solidFill>
              </a:rPr>
              <a:t>Quantity (saying more than required) </a:t>
            </a:r>
          </a:p>
          <a:p>
            <a:pPr marL="0" indent="0" algn="l">
              <a:buNone/>
            </a:pPr>
            <a:r>
              <a:rPr lang="en-US" sz="2000" b="1" dirty="0" err="1"/>
              <a:t>Implicature</a:t>
            </a:r>
            <a:r>
              <a:rPr lang="en-US" sz="2000" b="1" dirty="0" smtClean="0"/>
              <a:t>: </a:t>
            </a:r>
            <a:r>
              <a:rPr lang="en-US" sz="2000" dirty="0" smtClean="0">
                <a:solidFill>
                  <a:schemeClr val="tx1"/>
                </a:solidFill>
              </a:rPr>
              <a:t>Mary does not know which of the two place </a:t>
            </a:r>
            <a:r>
              <a:rPr lang="en-US" sz="2000" dirty="0" err="1" smtClean="0">
                <a:solidFill>
                  <a:schemeClr val="tx1"/>
                </a:solidFill>
              </a:rPr>
              <a:t>Dr</a:t>
            </a:r>
            <a:r>
              <a:rPr lang="en-US" sz="2000" dirty="0" smtClean="0">
                <a:solidFill>
                  <a:schemeClr val="tx1"/>
                </a:solidFill>
              </a:rPr>
              <a:t> </a:t>
            </a:r>
            <a:r>
              <a:rPr lang="en-US" sz="2000" dirty="0" err="1" smtClean="0">
                <a:solidFill>
                  <a:schemeClr val="tx1"/>
                </a:solidFill>
              </a:rPr>
              <a:t>Gibreel</a:t>
            </a:r>
            <a:r>
              <a:rPr lang="en-US" sz="2000" dirty="0" smtClean="0">
                <a:solidFill>
                  <a:schemeClr val="tx1"/>
                </a:solidFill>
              </a:rPr>
              <a:t> is. </a:t>
            </a:r>
            <a:endParaRPr lang="en-US" sz="2000" b="1" dirty="0"/>
          </a:p>
          <a:p>
            <a:pPr marL="0" indent="0" algn="l">
              <a:buNone/>
            </a:pPr>
            <a:endParaRPr lang="en-US" sz="1600" dirty="0">
              <a:solidFill>
                <a:schemeClr val="tx1"/>
              </a:solidFill>
            </a:endParaRPr>
          </a:p>
          <a:p>
            <a:pPr marL="0" indent="0" algn="l">
              <a:buNone/>
            </a:pPr>
            <a:r>
              <a:rPr lang="en-US" sz="2200" b="1" dirty="0"/>
              <a:t>Example </a:t>
            </a:r>
            <a:r>
              <a:rPr lang="en-US" sz="2200" b="1" dirty="0" smtClean="0"/>
              <a:t>2:</a:t>
            </a:r>
            <a:r>
              <a:rPr lang="en-US" sz="3500" dirty="0" smtClean="0">
                <a:solidFill>
                  <a:schemeClr val="tx1"/>
                </a:solidFill>
              </a:rPr>
              <a:t> </a:t>
            </a:r>
            <a:r>
              <a:rPr lang="en-US" sz="3000" dirty="0" smtClean="0">
                <a:solidFill>
                  <a:schemeClr val="tx1"/>
                </a:solidFill>
              </a:rPr>
              <a:t> </a:t>
            </a:r>
            <a:endParaRPr lang="en-US" sz="2200" dirty="0" smtClean="0">
              <a:solidFill>
                <a:schemeClr val="tx1"/>
              </a:solidFill>
            </a:endParaRPr>
          </a:p>
          <a:p>
            <a:pPr marL="0" indent="0" algn="l">
              <a:buNone/>
            </a:pPr>
            <a:r>
              <a:rPr lang="en-US" sz="2200" b="1" dirty="0" smtClean="0"/>
              <a:t>John</a:t>
            </a:r>
            <a:r>
              <a:rPr lang="en-US" sz="2200" dirty="0" smtClean="0">
                <a:solidFill>
                  <a:schemeClr val="tx1"/>
                </a:solidFill>
              </a:rPr>
              <a:t>: You really love me?</a:t>
            </a:r>
          </a:p>
          <a:p>
            <a:pPr marL="0" indent="0" algn="l">
              <a:buNone/>
            </a:pPr>
            <a:r>
              <a:rPr lang="en-US" sz="2200" b="1" dirty="0" smtClean="0"/>
              <a:t>Mary</a:t>
            </a:r>
            <a:r>
              <a:rPr lang="en-US" sz="2200" dirty="0">
                <a:solidFill>
                  <a:schemeClr val="tx1"/>
                </a:solidFill>
              </a:rPr>
              <a:t>: </a:t>
            </a:r>
            <a:r>
              <a:rPr lang="en-US" sz="2200" dirty="0" smtClean="0">
                <a:solidFill>
                  <a:schemeClr val="tx1"/>
                </a:solidFill>
              </a:rPr>
              <a:t>I like Ferrari, college football, and things that go really fast.</a:t>
            </a:r>
          </a:p>
          <a:p>
            <a:pPr marL="0" indent="0" algn="l">
              <a:buNone/>
            </a:pPr>
            <a:r>
              <a:rPr lang="en-US" sz="600" dirty="0" smtClean="0">
                <a:solidFill>
                  <a:schemeClr val="tx1"/>
                </a:solidFill>
              </a:rPr>
              <a:t> </a:t>
            </a:r>
            <a:endParaRPr lang="en-US" sz="2200" dirty="0">
              <a:solidFill>
                <a:schemeClr val="tx1"/>
              </a:solidFill>
            </a:endParaRPr>
          </a:p>
          <a:p>
            <a:pPr marL="0" indent="0" algn="l">
              <a:buNone/>
            </a:pPr>
            <a:r>
              <a:rPr lang="en-US" sz="2000" b="1" dirty="0"/>
              <a:t>Maxim Violated: </a:t>
            </a:r>
            <a:r>
              <a:rPr lang="en-US" sz="2200" dirty="0" smtClean="0">
                <a:solidFill>
                  <a:schemeClr val="tx1"/>
                </a:solidFill>
              </a:rPr>
              <a:t>Relation (Mary is changing the topic)</a:t>
            </a:r>
            <a:endParaRPr lang="en-US" sz="2200" dirty="0">
              <a:solidFill>
                <a:schemeClr val="tx1"/>
              </a:solidFill>
            </a:endParaRPr>
          </a:p>
          <a:p>
            <a:pPr marL="0" indent="0" algn="l">
              <a:buNone/>
            </a:pPr>
            <a:r>
              <a:rPr lang="en-US" sz="2000" b="1" dirty="0" err="1"/>
              <a:t>Implicature</a:t>
            </a:r>
            <a:r>
              <a:rPr lang="en-US" sz="2000" b="1" dirty="0"/>
              <a:t>: </a:t>
            </a:r>
            <a:r>
              <a:rPr lang="en-US" sz="2000" dirty="0">
                <a:solidFill>
                  <a:schemeClr val="tx1"/>
                </a:solidFill>
              </a:rPr>
              <a:t>Mary does not </a:t>
            </a:r>
            <a:r>
              <a:rPr lang="en-US" sz="2000" dirty="0" smtClean="0">
                <a:solidFill>
                  <a:schemeClr val="tx1"/>
                </a:solidFill>
              </a:rPr>
              <a:t>want to answer, or the answer is no.</a:t>
            </a:r>
            <a:r>
              <a:rPr lang="en-US" sz="2200" dirty="0" smtClean="0">
                <a:solidFill>
                  <a:schemeClr val="tx1"/>
                </a:solidFill>
              </a:rPr>
              <a:t>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39377786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28800"/>
            <a:ext cx="8352928" cy="4752528"/>
          </a:xfrm>
        </p:spPr>
        <p:txBody>
          <a:bodyPr>
            <a:normAutofit/>
          </a:bodyPr>
          <a:lstStyle/>
          <a:p>
            <a:pPr marL="0" indent="0" algn="l">
              <a:buNone/>
            </a:pPr>
            <a:endParaRPr lang="x-none" sz="1800" b="1" dirty="0" smtClean="0"/>
          </a:p>
          <a:p>
            <a:pPr marL="0" indent="0" algn="l">
              <a:buNone/>
            </a:pPr>
            <a:r>
              <a:rPr lang="en-US" sz="2000" b="1" dirty="0" smtClean="0"/>
              <a:t>Example 3: </a:t>
            </a:r>
          </a:p>
          <a:p>
            <a:pPr marL="0" indent="0" algn="l">
              <a:buNone/>
            </a:pPr>
            <a:r>
              <a:rPr lang="en-US" sz="2000" b="1" dirty="0" smtClean="0"/>
              <a:t>John</a:t>
            </a:r>
            <a:r>
              <a:rPr lang="en-US" sz="2000" dirty="0">
                <a:solidFill>
                  <a:schemeClr val="tx1"/>
                </a:solidFill>
              </a:rPr>
              <a:t>: A lot of people are depending on you. </a:t>
            </a:r>
          </a:p>
          <a:p>
            <a:pPr marL="0" indent="0" algn="l">
              <a:buNone/>
            </a:pPr>
            <a:r>
              <a:rPr lang="en-US" sz="2000" b="1" dirty="0"/>
              <a:t>Mary</a:t>
            </a:r>
            <a:r>
              <a:rPr lang="en-US" sz="2000" dirty="0">
                <a:solidFill>
                  <a:schemeClr val="tx1"/>
                </a:solidFill>
              </a:rPr>
              <a:t>: Thanks, that really takes the pressure off</a:t>
            </a:r>
            <a:r>
              <a:rPr lang="en-US" sz="2000" dirty="0" smtClean="0">
                <a:solidFill>
                  <a:schemeClr val="tx1"/>
                </a:solidFill>
              </a:rPr>
              <a:t>.</a:t>
            </a:r>
          </a:p>
          <a:p>
            <a:pPr marL="0" indent="0" algn="l">
              <a:buNone/>
            </a:pPr>
            <a:r>
              <a:rPr lang="en-US" sz="2000" dirty="0" smtClean="0">
                <a:solidFill>
                  <a:schemeClr val="tx1"/>
                </a:solidFill>
              </a:rPr>
              <a:t> </a:t>
            </a:r>
            <a:endParaRPr lang="en-US" sz="2000" dirty="0">
              <a:solidFill>
                <a:schemeClr val="tx1"/>
              </a:solidFill>
            </a:endParaRPr>
          </a:p>
          <a:p>
            <a:pPr marL="0" indent="0" algn="l">
              <a:buNone/>
            </a:pPr>
            <a:r>
              <a:rPr lang="en-US" sz="2000" b="1" dirty="0"/>
              <a:t>Maxim Violated: </a:t>
            </a:r>
            <a:r>
              <a:rPr lang="en-US" sz="2000" dirty="0" smtClean="0">
                <a:solidFill>
                  <a:schemeClr val="tx1"/>
                </a:solidFill>
              </a:rPr>
              <a:t>Quality (</a:t>
            </a:r>
            <a:r>
              <a:rPr lang="en-US" sz="2000" dirty="0">
                <a:solidFill>
                  <a:schemeClr val="tx1"/>
                </a:solidFill>
              </a:rPr>
              <a:t>knowing that “a lot of people are depending on you” does not, in fact, </a:t>
            </a:r>
            <a:r>
              <a:rPr lang="en-US" sz="2000" dirty="0" smtClean="0">
                <a:solidFill>
                  <a:schemeClr val="tx1"/>
                </a:solidFill>
              </a:rPr>
              <a:t>take </a:t>
            </a:r>
            <a:r>
              <a:rPr lang="en-US" sz="2000" dirty="0">
                <a:solidFill>
                  <a:schemeClr val="tx1"/>
                </a:solidFill>
              </a:rPr>
              <a:t>the pressure off. </a:t>
            </a:r>
            <a:r>
              <a:rPr lang="en-US" sz="2000" dirty="0" smtClean="0">
                <a:solidFill>
                  <a:schemeClr val="tx1"/>
                </a:solidFill>
              </a:rPr>
              <a:t>Mary is </a:t>
            </a:r>
            <a:r>
              <a:rPr lang="en-US" sz="2000" dirty="0">
                <a:solidFill>
                  <a:schemeClr val="tx1"/>
                </a:solidFill>
              </a:rPr>
              <a:t>saying something obviously untrue.) </a:t>
            </a:r>
          </a:p>
          <a:p>
            <a:pPr marL="0" indent="0" algn="l">
              <a:buNone/>
            </a:pPr>
            <a:r>
              <a:rPr lang="en-US" sz="2000" b="1" dirty="0" err="1" smtClean="0"/>
              <a:t>Implicature</a:t>
            </a:r>
            <a:r>
              <a:rPr lang="en-US" sz="2000" b="1" dirty="0" smtClean="0"/>
              <a:t>: </a:t>
            </a:r>
            <a:r>
              <a:rPr lang="en-US" sz="2000" dirty="0">
                <a:solidFill>
                  <a:schemeClr val="tx1"/>
                </a:solidFill>
              </a:rPr>
              <a:t>By saying something clearly untrue, </a:t>
            </a:r>
            <a:r>
              <a:rPr lang="en-US" sz="2000" dirty="0" smtClean="0">
                <a:solidFill>
                  <a:schemeClr val="tx1"/>
                </a:solidFill>
              </a:rPr>
              <a:t>Mary is </a:t>
            </a:r>
            <a:r>
              <a:rPr lang="en-US" sz="2000" dirty="0">
                <a:solidFill>
                  <a:schemeClr val="tx1"/>
                </a:solidFill>
              </a:rPr>
              <a:t>implying that </a:t>
            </a:r>
            <a:r>
              <a:rPr lang="en-US" sz="2000" dirty="0" smtClean="0">
                <a:solidFill>
                  <a:schemeClr val="tx1"/>
                </a:solidFill>
              </a:rPr>
              <a:t>the</a:t>
            </a:r>
            <a:r>
              <a:rPr lang="en-US" sz="2000" dirty="0">
                <a:solidFill>
                  <a:schemeClr val="tx1"/>
                </a:solidFill>
              </a:rPr>
              <a:t> </a:t>
            </a:r>
            <a:r>
              <a:rPr lang="en-US" sz="2000" dirty="0" smtClean="0">
                <a:solidFill>
                  <a:schemeClr val="tx1"/>
                </a:solidFill>
              </a:rPr>
              <a:t>opposite </a:t>
            </a:r>
            <a:r>
              <a:rPr lang="en-US" sz="2000" dirty="0">
                <a:solidFill>
                  <a:schemeClr val="tx1"/>
                </a:solidFill>
              </a:rPr>
              <a:t>is true  (sarcasm). The true meaning being expressed here is probably more like “That really puts a lot of pressure on me” and perhaps, by extension, “Stop pressuring me.”</a:t>
            </a:r>
            <a:r>
              <a:rPr lang="en-US" sz="2000" dirty="0"/>
              <a:t>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30464164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28800"/>
            <a:ext cx="8352928" cy="4752528"/>
          </a:xfrm>
        </p:spPr>
        <p:txBody>
          <a:bodyPr>
            <a:normAutofit fontScale="85000" lnSpcReduction="20000"/>
          </a:bodyPr>
          <a:lstStyle/>
          <a:p>
            <a:pPr marL="0" indent="0" algn="l">
              <a:buNone/>
            </a:pPr>
            <a:endParaRPr lang="x-none" sz="1800" b="1" dirty="0" smtClean="0"/>
          </a:p>
          <a:p>
            <a:pPr marL="0" indent="0" algn="l">
              <a:buNone/>
            </a:pPr>
            <a:endParaRPr lang="en-US" b="1" dirty="0" smtClean="0"/>
          </a:p>
          <a:p>
            <a:pPr marL="0" indent="0" algn="l">
              <a:buNone/>
            </a:pPr>
            <a:r>
              <a:rPr lang="en-US" sz="3100" b="1" dirty="0" smtClean="0"/>
              <a:t>The Ethnography of Speaking</a:t>
            </a:r>
          </a:p>
          <a:p>
            <a:pPr marL="0" indent="0" algn="l">
              <a:buNone/>
            </a:pPr>
            <a:r>
              <a:rPr lang="en-US" sz="1300" b="1" dirty="0" smtClean="0"/>
              <a:t> </a:t>
            </a:r>
            <a:endParaRPr lang="en-US" sz="3100" b="1" dirty="0" smtClean="0"/>
          </a:p>
          <a:p>
            <a:pPr marL="0" indent="0" algn="l">
              <a:buNone/>
            </a:pPr>
            <a:r>
              <a:rPr lang="en-US" sz="2000" dirty="0" smtClean="0">
                <a:solidFill>
                  <a:schemeClr val="tx1"/>
                </a:solidFill>
              </a:rPr>
              <a:t>is the systematic description of speech. Speech is described in terms of three components:  the speech community, speech styles, and the  speech event. </a:t>
            </a:r>
          </a:p>
          <a:p>
            <a:pPr marL="0" indent="0" algn="l">
              <a:buNone/>
            </a:pPr>
            <a:endParaRPr lang="en-US" sz="3300" dirty="0" smtClean="0">
              <a:solidFill>
                <a:schemeClr val="tx1"/>
              </a:solidFill>
            </a:endParaRPr>
          </a:p>
          <a:p>
            <a:pPr marL="0" indent="0" algn="l">
              <a:buNone/>
            </a:pPr>
            <a:r>
              <a:rPr lang="en-US" sz="2000" b="1" dirty="0" smtClean="0"/>
              <a:t>The Speech Community </a:t>
            </a:r>
          </a:p>
          <a:p>
            <a:pPr marL="0" indent="0" algn="l">
              <a:buNone/>
            </a:pPr>
            <a:r>
              <a:rPr lang="en-US" sz="2000" dirty="0" smtClean="0">
                <a:solidFill>
                  <a:schemeClr val="tx1"/>
                </a:solidFill>
              </a:rPr>
              <a:t>is any group of speakers that shares a linguistic code and rules for interpreting that code, e.g., the Indian community in </a:t>
            </a:r>
            <a:r>
              <a:rPr lang="en-US" sz="2000" dirty="0" err="1" smtClean="0">
                <a:solidFill>
                  <a:schemeClr val="tx1"/>
                </a:solidFill>
              </a:rPr>
              <a:t>Methnab</a:t>
            </a:r>
            <a:r>
              <a:rPr lang="en-US" sz="2000" dirty="0" smtClean="0">
                <a:solidFill>
                  <a:schemeClr val="tx1"/>
                </a:solidFill>
              </a:rPr>
              <a:t>, the Egyptian community in </a:t>
            </a:r>
            <a:r>
              <a:rPr lang="en-US" sz="2000" dirty="0" err="1" smtClean="0">
                <a:solidFill>
                  <a:schemeClr val="tx1"/>
                </a:solidFill>
              </a:rPr>
              <a:t>Onizah</a:t>
            </a:r>
            <a:r>
              <a:rPr lang="en-US" sz="2000" dirty="0" smtClean="0">
                <a:solidFill>
                  <a:schemeClr val="tx1"/>
                </a:solidFill>
              </a:rPr>
              <a:t>. </a:t>
            </a:r>
          </a:p>
          <a:p>
            <a:pPr marL="0" indent="0" algn="l">
              <a:buNone/>
            </a:pPr>
            <a:endParaRPr lang="en-US" sz="3800" dirty="0">
              <a:solidFill>
                <a:schemeClr val="tx1"/>
              </a:solidFill>
            </a:endParaRPr>
          </a:p>
          <a:p>
            <a:pPr marL="0" indent="0" algn="l">
              <a:buNone/>
            </a:pPr>
            <a:r>
              <a:rPr lang="en-US" sz="2000" b="1" dirty="0" smtClean="0"/>
              <a:t>Speech Styles </a:t>
            </a:r>
            <a:endParaRPr lang="en-US" sz="2000" b="1" dirty="0"/>
          </a:p>
          <a:p>
            <a:pPr marL="0" indent="0" algn="l">
              <a:buNone/>
            </a:pPr>
            <a:r>
              <a:rPr lang="en-US" sz="2000" dirty="0" smtClean="0">
                <a:solidFill>
                  <a:schemeClr val="tx1"/>
                </a:solidFill>
              </a:rPr>
              <a:t>are the linguistic options available to the speech community. Saudis, for example, have a choice of two major varieties – a local dialect and the standard Arabic. By contrast, Americans have a choice not between major varieties but between five different degrees of formality within the one standard language.   </a:t>
            </a:r>
            <a:endParaRPr lang="en-US" sz="2000" dirty="0">
              <a:solidFill>
                <a:schemeClr val="tx1"/>
              </a:solidFill>
            </a:endParaRPr>
          </a:p>
          <a:p>
            <a:pPr marL="0" indent="0" algn="l">
              <a:buNone/>
            </a:pPr>
            <a:r>
              <a:rPr lang="en-US" sz="2000" dirty="0" smtClean="0">
                <a:solidFill>
                  <a:schemeClr val="tx1"/>
                </a:solidFill>
              </a:rPr>
              <a:t>  </a:t>
            </a: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41470862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28800"/>
            <a:ext cx="8352928" cy="4752528"/>
          </a:xfrm>
        </p:spPr>
        <p:txBody>
          <a:bodyPr>
            <a:normAutofit/>
          </a:bodyPr>
          <a:lstStyle/>
          <a:p>
            <a:pPr marL="0" indent="0" algn="l">
              <a:buNone/>
            </a:pPr>
            <a:endParaRPr lang="x-none" sz="1800" b="1" dirty="0" smtClean="0"/>
          </a:p>
          <a:p>
            <a:pPr marL="0" indent="0" algn="l">
              <a:buNone/>
            </a:pPr>
            <a:endParaRPr lang="en-US" sz="600" b="1" dirty="0" smtClean="0"/>
          </a:p>
          <a:p>
            <a:pPr marL="0" indent="0" algn="l">
              <a:buNone/>
            </a:pPr>
            <a:r>
              <a:rPr lang="en-US" b="1" dirty="0" smtClean="0"/>
              <a:t>Speech Styles </a:t>
            </a:r>
            <a:endParaRPr lang="en-US" sz="2000"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graphicFrame>
        <p:nvGraphicFramePr>
          <p:cNvPr id="4" name="جدول 3"/>
          <p:cNvGraphicFramePr>
            <a:graphicFrameLocks noGrp="1"/>
          </p:cNvGraphicFramePr>
          <p:nvPr>
            <p:extLst>
              <p:ext uri="{D42A27DB-BD31-4B8C-83A1-F6EECF244321}">
                <p14:modId xmlns:p14="http://schemas.microsoft.com/office/powerpoint/2010/main" val="1670836969"/>
              </p:ext>
            </p:extLst>
          </p:nvPr>
        </p:nvGraphicFramePr>
        <p:xfrm>
          <a:off x="323528" y="2708920"/>
          <a:ext cx="8568952" cy="1656080"/>
        </p:xfrm>
        <a:graphic>
          <a:graphicData uri="http://schemas.openxmlformats.org/drawingml/2006/table">
            <a:tbl>
              <a:tblPr rtl="1" firstRow="1" bandRow="1">
                <a:tableStyleId>{5C22544A-7EE6-4342-B048-85BDC9FD1C3A}</a:tableStyleId>
              </a:tblPr>
              <a:tblGrid>
                <a:gridCol w="4870820"/>
                <a:gridCol w="1555894"/>
                <a:gridCol w="2142238"/>
              </a:tblGrid>
              <a:tr h="37084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dirty="0" smtClean="0">
                          <a:solidFill>
                            <a:schemeClr val="tx1"/>
                          </a:solidFill>
                        </a:rPr>
                        <a:t>according</a:t>
                      </a:r>
                      <a:r>
                        <a:rPr lang="en-US" baseline="0" dirty="0" smtClean="0">
                          <a:solidFill>
                            <a:schemeClr val="tx1"/>
                          </a:solidFill>
                        </a:rPr>
                        <a:t> to the topic and context-specific lexis</a:t>
                      </a:r>
                      <a:endParaRPr lang="x-none" dirty="0" smtClean="0">
                        <a:solidFill>
                          <a:schemeClr val="tx1"/>
                        </a:solidFill>
                      </a:endParaRPr>
                    </a:p>
                  </a:txBody>
                  <a:tcPr/>
                </a:tc>
                <a:tc gridSpan="2">
                  <a:txBody>
                    <a:bodyPr/>
                    <a:lstStyle/>
                    <a:p>
                      <a:pPr algn="l" rtl="1"/>
                      <a:r>
                        <a:rPr lang="en-US" dirty="0" smtClean="0">
                          <a:solidFill>
                            <a:schemeClr val="tx1"/>
                          </a:solidFill>
                        </a:rPr>
                        <a:t>according</a:t>
                      </a:r>
                      <a:r>
                        <a:rPr lang="en-US" baseline="0" dirty="0" smtClean="0">
                          <a:solidFill>
                            <a:schemeClr val="tx1"/>
                          </a:solidFill>
                        </a:rPr>
                        <a:t> to the level of formality </a:t>
                      </a:r>
                      <a:endParaRPr lang="x-none" dirty="0">
                        <a:solidFill>
                          <a:schemeClr val="tx1"/>
                        </a:solidFill>
                      </a:endParaRPr>
                    </a:p>
                  </a:txBody>
                  <a:tcPr/>
                </a:tc>
                <a:tc hMerge="1">
                  <a:txBody>
                    <a:bodyPr/>
                    <a:lstStyle/>
                    <a:p>
                      <a:pPr rtl="1"/>
                      <a:endParaRPr lang="x-none" dirty="0"/>
                    </a:p>
                  </a:txBody>
                  <a:tcPr/>
                </a:tc>
              </a:tr>
              <a:tr h="370840">
                <a:tc>
                  <a:txBody>
                    <a:bodyPr/>
                    <a:lstStyle/>
                    <a:p>
                      <a:pPr algn="ctr" rtl="1"/>
                      <a:r>
                        <a:rPr lang="en-US" dirty="0" smtClean="0"/>
                        <a:t>Register </a:t>
                      </a:r>
                      <a:endParaRPr lang="x-none" dirty="0"/>
                    </a:p>
                  </a:txBody>
                  <a:tcPr/>
                </a:tc>
                <a:tc>
                  <a:txBody>
                    <a:bodyPr/>
                    <a:lstStyle/>
                    <a:p>
                      <a:pPr algn="ctr" rtl="1"/>
                      <a:r>
                        <a:rPr lang="en-US" dirty="0" smtClean="0"/>
                        <a:t>Informal </a:t>
                      </a:r>
                      <a:endParaRPr lang="x-none" dirty="0"/>
                    </a:p>
                  </a:txBody>
                  <a:tcPr/>
                </a:tc>
                <a:tc>
                  <a:txBody>
                    <a:bodyPr/>
                    <a:lstStyle/>
                    <a:p>
                      <a:pPr algn="ctr" rtl="1"/>
                      <a:r>
                        <a:rPr lang="en-US" dirty="0" smtClean="0"/>
                        <a:t>Formal </a:t>
                      </a:r>
                      <a:endParaRPr lang="x-none" dirty="0"/>
                    </a:p>
                  </a:txBody>
                  <a:tcPr/>
                </a:tc>
              </a:tr>
              <a:tr h="370840">
                <a:tc>
                  <a:txBody>
                    <a:bodyPr/>
                    <a:lstStyle/>
                    <a:p>
                      <a:pPr algn="ctr" rtl="1"/>
                      <a:r>
                        <a:rPr lang="en-US" dirty="0" smtClean="0"/>
                        <a:t>Examples: </a:t>
                      </a:r>
                    </a:p>
                    <a:p>
                      <a:pPr algn="ctr" rtl="1"/>
                      <a:r>
                        <a:rPr lang="en-US" dirty="0" smtClean="0"/>
                        <a:t>The Chemistry</a:t>
                      </a:r>
                      <a:r>
                        <a:rPr lang="en-US" baseline="0" dirty="0" smtClean="0"/>
                        <a:t> register </a:t>
                      </a:r>
                    </a:p>
                    <a:p>
                      <a:pPr algn="ctr" rtl="1"/>
                      <a:r>
                        <a:rPr lang="en-US" baseline="0" dirty="0" smtClean="0"/>
                        <a:t>The Linguistics register </a:t>
                      </a:r>
                      <a:endParaRPr lang="x-none" baseline="0" dirty="0" smtClean="0"/>
                    </a:p>
                  </a:txBody>
                  <a:tcPr/>
                </a:tc>
                <a:tc>
                  <a:txBody>
                    <a:bodyPr/>
                    <a:lstStyle/>
                    <a:p>
                      <a:pPr algn="l" rtl="1"/>
                      <a:r>
                        <a:rPr lang="en-US" dirty="0" smtClean="0"/>
                        <a:t>With equals </a:t>
                      </a:r>
                      <a:endParaRPr lang="x-none" dirty="0"/>
                    </a:p>
                  </a:txBody>
                  <a:tcPr/>
                </a:tc>
                <a:tc>
                  <a:txBody>
                    <a:bodyPr/>
                    <a:lstStyle/>
                    <a:p>
                      <a:pPr algn="l" rtl="1"/>
                      <a:r>
                        <a:rPr lang="en-US" dirty="0" smtClean="0"/>
                        <a:t>With senior people to show respect </a:t>
                      </a:r>
                      <a:endParaRPr lang="x-none" dirty="0"/>
                    </a:p>
                  </a:txBody>
                  <a:tcPr/>
                </a:tc>
              </a:tr>
            </a:tbl>
          </a:graphicData>
        </a:graphic>
      </p:graphicFrame>
      <p:graphicFrame>
        <p:nvGraphicFramePr>
          <p:cNvPr id="5" name="جدول 4"/>
          <p:cNvGraphicFramePr>
            <a:graphicFrameLocks noGrp="1"/>
          </p:cNvGraphicFramePr>
          <p:nvPr>
            <p:extLst>
              <p:ext uri="{D42A27DB-BD31-4B8C-83A1-F6EECF244321}">
                <p14:modId xmlns:p14="http://schemas.microsoft.com/office/powerpoint/2010/main" val="735601817"/>
              </p:ext>
            </p:extLst>
          </p:nvPr>
        </p:nvGraphicFramePr>
        <p:xfrm>
          <a:off x="251520" y="4653136"/>
          <a:ext cx="8568952" cy="1656080"/>
        </p:xfrm>
        <a:graphic>
          <a:graphicData uri="http://schemas.openxmlformats.org/drawingml/2006/table">
            <a:tbl>
              <a:tblPr rtl="1" firstRow="1" bandRow="1">
                <a:tableStyleId>{5C22544A-7EE6-4342-B048-85BDC9FD1C3A}</a:tableStyleId>
              </a:tblPr>
              <a:tblGrid>
                <a:gridCol w="4870820"/>
                <a:gridCol w="3698132"/>
              </a:tblGrid>
              <a:tr h="37084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dirty="0" smtClean="0">
                          <a:solidFill>
                            <a:schemeClr val="tx1"/>
                          </a:solidFill>
                        </a:rPr>
                        <a:t>according</a:t>
                      </a:r>
                      <a:r>
                        <a:rPr lang="en-US" baseline="0" dirty="0" smtClean="0">
                          <a:solidFill>
                            <a:schemeClr val="tx1"/>
                          </a:solidFill>
                        </a:rPr>
                        <a:t> to the social class </a:t>
                      </a:r>
                      <a:endParaRPr lang="x-none" dirty="0" smtClean="0">
                        <a:solidFill>
                          <a:schemeClr val="tx1"/>
                        </a:solidFill>
                      </a:endParaRPr>
                    </a:p>
                  </a:txBody>
                  <a:tcPr/>
                </a:tc>
                <a:tc>
                  <a:txBody>
                    <a:bodyPr/>
                    <a:lstStyle/>
                    <a:p>
                      <a:pPr algn="l" rtl="1"/>
                      <a:r>
                        <a:rPr lang="en-US" dirty="0" smtClean="0">
                          <a:solidFill>
                            <a:schemeClr val="tx1"/>
                          </a:solidFill>
                        </a:rPr>
                        <a:t>according</a:t>
                      </a:r>
                      <a:r>
                        <a:rPr lang="en-US" baseline="0" dirty="0" smtClean="0">
                          <a:solidFill>
                            <a:schemeClr val="tx1"/>
                          </a:solidFill>
                        </a:rPr>
                        <a:t> to the region</a:t>
                      </a:r>
                      <a:endParaRPr lang="x-none" dirty="0">
                        <a:solidFill>
                          <a:schemeClr val="tx1"/>
                        </a:solidFill>
                      </a:endParaRPr>
                    </a:p>
                  </a:txBody>
                  <a:tcPr/>
                </a:tc>
              </a:tr>
              <a:tr h="370840">
                <a:tc>
                  <a:txBody>
                    <a:bodyPr/>
                    <a:lstStyle/>
                    <a:p>
                      <a:pPr algn="ctr" rtl="1"/>
                      <a:r>
                        <a:rPr lang="en-US" dirty="0" smtClean="0"/>
                        <a:t>Social dialect </a:t>
                      </a:r>
                      <a:endParaRPr lang="x-none" dirty="0"/>
                    </a:p>
                  </a:txBody>
                  <a:tcPr/>
                </a:tc>
                <a:tc>
                  <a:txBody>
                    <a:bodyPr/>
                    <a:lstStyle/>
                    <a:p>
                      <a:pPr algn="ctr" rtl="1"/>
                      <a:r>
                        <a:rPr lang="en-US" dirty="0" smtClean="0"/>
                        <a:t>Regional dialect </a:t>
                      </a:r>
                      <a:endParaRPr lang="x-none" dirty="0"/>
                    </a:p>
                  </a:txBody>
                  <a:tcPr/>
                </a:tc>
              </a:tr>
              <a:tr h="370840">
                <a:tc>
                  <a:txBody>
                    <a:bodyPr/>
                    <a:lstStyle/>
                    <a:p>
                      <a:pPr algn="ctr" rtl="1"/>
                      <a:r>
                        <a:rPr lang="en-US" dirty="0" smtClean="0"/>
                        <a:t>Examples: </a:t>
                      </a:r>
                    </a:p>
                    <a:p>
                      <a:pPr algn="ctr" rtl="1"/>
                      <a:r>
                        <a:rPr lang="en-US" dirty="0" smtClean="0"/>
                        <a:t>The dialect of the upper</a:t>
                      </a:r>
                      <a:r>
                        <a:rPr lang="en-US" baseline="0" dirty="0" smtClean="0"/>
                        <a:t> class vs. the dialect of the lower class </a:t>
                      </a:r>
                    </a:p>
                  </a:txBody>
                  <a:tcPr/>
                </a:tc>
                <a:tc>
                  <a:txBody>
                    <a:bodyPr/>
                    <a:lstStyle/>
                    <a:p>
                      <a:pPr algn="ctr" rtl="1"/>
                      <a:r>
                        <a:rPr lang="en-US" dirty="0" smtClean="0"/>
                        <a:t>E.g., </a:t>
                      </a:r>
                    </a:p>
                    <a:p>
                      <a:pPr algn="ctr" rtl="1"/>
                      <a:r>
                        <a:rPr lang="en-US" dirty="0" smtClean="0"/>
                        <a:t>The dialect of North</a:t>
                      </a:r>
                      <a:r>
                        <a:rPr lang="en-US" baseline="0" dirty="0" smtClean="0"/>
                        <a:t> Saudi Arabia </a:t>
                      </a:r>
                    </a:p>
                    <a:p>
                      <a:pPr algn="ctr" rtl="1"/>
                      <a:r>
                        <a:rPr lang="en-US" baseline="0" dirty="0" smtClean="0"/>
                        <a:t>The dialect of West Saudi Arabia </a:t>
                      </a:r>
                      <a:endParaRPr lang="x-none" dirty="0"/>
                    </a:p>
                  </a:txBody>
                  <a:tcPr/>
                </a:tc>
              </a:tr>
            </a:tbl>
          </a:graphicData>
        </a:graphic>
      </p:graphicFrame>
    </p:spTree>
    <p:extLst>
      <p:ext uri="{BB962C8B-B14F-4D97-AF65-F5344CB8AC3E}">
        <p14:creationId xmlns:p14="http://schemas.microsoft.com/office/powerpoint/2010/main" val="369915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72816"/>
            <a:ext cx="8640960" cy="4353347"/>
          </a:xfrm>
        </p:spPr>
        <p:txBody>
          <a:bodyPr>
            <a:normAutofit fontScale="85000" lnSpcReduction="20000"/>
          </a:bodyPr>
          <a:lstStyle/>
          <a:p>
            <a:pPr marL="0" indent="0" algn="l">
              <a:buNone/>
            </a:pPr>
            <a:endParaRPr lang="en-US" sz="2400" dirty="0" smtClean="0">
              <a:latin typeface="Cambria" pitchFamily="18" charset="0"/>
            </a:endParaRPr>
          </a:p>
          <a:p>
            <a:pPr marL="0" indent="0" algn="l">
              <a:buNone/>
            </a:pPr>
            <a:r>
              <a:rPr lang="en-US" b="1" dirty="0">
                <a:latin typeface="Cambria" pitchFamily="18" charset="0"/>
              </a:rPr>
              <a:t>When did the study of discourse begin?</a:t>
            </a:r>
            <a:endParaRPr lang="x-none" b="1" dirty="0">
              <a:latin typeface="Cambria" pitchFamily="18" charset="0"/>
            </a:endParaRPr>
          </a:p>
          <a:p>
            <a:pPr marL="0" indent="0" algn="l">
              <a:buNone/>
            </a:pPr>
            <a:r>
              <a:rPr lang="en-US" dirty="0">
                <a:solidFill>
                  <a:schemeClr val="tx1"/>
                </a:solidFill>
              </a:rPr>
              <a:t>In the 1970s</a:t>
            </a:r>
            <a:r>
              <a:rPr lang="en-US" dirty="0" smtClean="0">
                <a:solidFill>
                  <a:schemeClr val="tx1"/>
                </a:solidFill>
              </a:rPr>
              <a:t>.</a:t>
            </a:r>
          </a:p>
          <a:p>
            <a:pPr marL="0" indent="0" algn="l">
              <a:buNone/>
            </a:pPr>
            <a:endParaRPr lang="en-US" b="1" dirty="0">
              <a:solidFill>
                <a:schemeClr val="tx1"/>
              </a:solidFill>
              <a:latin typeface="Cambria" pitchFamily="18" charset="0"/>
            </a:endParaRPr>
          </a:p>
          <a:p>
            <a:pPr marL="0" indent="0" algn="l">
              <a:buNone/>
            </a:pPr>
            <a:r>
              <a:rPr lang="en-US" b="1" dirty="0" smtClean="0">
                <a:latin typeface="Cambria" pitchFamily="18" charset="0"/>
              </a:rPr>
              <a:t>What is the difference between text and discourse?  </a:t>
            </a:r>
            <a:endParaRPr lang="x-none" b="1" dirty="0" smtClean="0">
              <a:latin typeface="Cambria" pitchFamily="18" charset="0"/>
            </a:endParaRPr>
          </a:p>
          <a:p>
            <a:pPr marL="0" indent="0" algn="l">
              <a:buNone/>
            </a:pPr>
            <a:r>
              <a:rPr lang="en-US" dirty="0" smtClean="0">
                <a:solidFill>
                  <a:schemeClr val="tx1"/>
                </a:solidFill>
              </a:rPr>
              <a:t>Some linguists define discourse as “the study of texts in contexts”. In this view, discourse is language in action (or interaction) and the text is the grammatical and meaningful record of that interaction. </a:t>
            </a:r>
            <a:endParaRPr lang="en-US" dirty="0"/>
          </a:p>
          <a:p>
            <a:pPr marL="0" indent="0" algn="l">
              <a:buNone/>
            </a:pPr>
            <a:endParaRPr lang="en-US" dirty="0"/>
          </a:p>
          <a:p>
            <a:pPr marL="0" indent="0" algn="l">
              <a:buNone/>
            </a:pPr>
            <a:r>
              <a:rPr lang="en-US" b="1" dirty="0">
                <a:latin typeface="Cambria" pitchFamily="18" charset="0"/>
              </a:rPr>
              <a:t>What is the </a:t>
            </a:r>
            <a:r>
              <a:rPr lang="en-US" b="1" dirty="0" smtClean="0">
                <a:latin typeface="Cambria" pitchFamily="18" charset="0"/>
              </a:rPr>
              <a:t>context?  </a:t>
            </a:r>
            <a:endParaRPr lang="x-none" b="1" dirty="0">
              <a:latin typeface="Cambria" pitchFamily="18" charset="0"/>
            </a:endParaRPr>
          </a:p>
          <a:p>
            <a:pPr marL="0" indent="0" algn="l">
              <a:buNone/>
            </a:pPr>
            <a:r>
              <a:rPr lang="en-US" dirty="0" smtClean="0">
                <a:solidFill>
                  <a:schemeClr val="tx1"/>
                </a:solidFill>
              </a:rPr>
              <a:t>The context of a text is the information needed  to interpret the text and make sense of it. This includes information about the interlocutors (speaker and listener), the setting (time and place) of the speech event, and the purpose of the interaction. </a:t>
            </a:r>
            <a:endParaRPr lang="en-US" b="1" dirty="0" smtClean="0">
              <a:latin typeface="Cambria" pitchFamily="18" charset="0"/>
            </a:endParaRPr>
          </a:p>
          <a:p>
            <a:pPr marL="0" indent="0" algn="l">
              <a:buNone/>
            </a:pPr>
            <a:endParaRPr lang="en-US" b="1" dirty="0" smtClean="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16709618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28800"/>
            <a:ext cx="8352928" cy="4752528"/>
          </a:xfrm>
        </p:spPr>
        <p:txBody>
          <a:bodyPr>
            <a:normAutofit/>
          </a:bodyPr>
          <a:lstStyle/>
          <a:p>
            <a:pPr marL="0" indent="0" algn="l">
              <a:buNone/>
            </a:pPr>
            <a:endParaRPr lang="x-none" sz="1800" b="1" dirty="0" smtClean="0"/>
          </a:p>
          <a:p>
            <a:pPr marL="0" indent="0" algn="l">
              <a:buNone/>
            </a:pPr>
            <a:endParaRPr lang="en-US" b="1" dirty="0" smtClean="0"/>
          </a:p>
          <a:p>
            <a:pPr marL="0" indent="0" algn="l">
              <a:buNone/>
            </a:pPr>
            <a:r>
              <a:rPr lang="en-US" sz="2800" b="1" dirty="0" smtClean="0"/>
              <a:t>The speech event</a:t>
            </a:r>
          </a:p>
          <a:p>
            <a:pPr marL="0" indent="0" algn="l">
              <a:buNone/>
            </a:pPr>
            <a:endParaRPr lang="en-US" sz="800" b="1" dirty="0"/>
          </a:p>
          <a:p>
            <a:pPr marL="0" indent="0" algn="l">
              <a:buNone/>
            </a:pPr>
            <a:r>
              <a:rPr lang="en-US" sz="2000" dirty="0" smtClean="0">
                <a:solidFill>
                  <a:schemeClr val="tx1"/>
                </a:solidFill>
              </a:rPr>
              <a:t>is described in terms of six components:</a:t>
            </a:r>
          </a:p>
          <a:p>
            <a:pPr marL="0" indent="0" algn="l">
              <a:buNone/>
            </a:pPr>
            <a:r>
              <a:rPr lang="en-US" sz="2000" dirty="0" smtClean="0">
                <a:solidFill>
                  <a:schemeClr val="tx1"/>
                </a:solidFill>
              </a:rPr>
              <a:t> </a:t>
            </a:r>
          </a:p>
          <a:p>
            <a:pPr marL="0" indent="0" algn="l">
              <a:buNone/>
            </a:pPr>
            <a:r>
              <a:rPr lang="en-US" sz="1800" dirty="0" smtClean="0"/>
              <a:t>Setting: </a:t>
            </a:r>
            <a:r>
              <a:rPr lang="en-US" sz="1800" dirty="0" smtClean="0">
                <a:solidFill>
                  <a:schemeClr val="tx1"/>
                </a:solidFill>
              </a:rPr>
              <a:t>the place and time at which the event takes place </a:t>
            </a:r>
            <a:r>
              <a:rPr lang="en-US" sz="1800" dirty="0" smtClean="0"/>
              <a:t> </a:t>
            </a:r>
            <a:endParaRPr lang="en-US" sz="1800" dirty="0"/>
          </a:p>
          <a:p>
            <a:pPr marL="0" indent="0" algn="l">
              <a:buNone/>
            </a:pPr>
            <a:r>
              <a:rPr lang="en-US" sz="1800" dirty="0" smtClean="0"/>
              <a:t>Participants: </a:t>
            </a:r>
            <a:r>
              <a:rPr lang="en-US" sz="1800" dirty="0" smtClean="0">
                <a:solidFill>
                  <a:schemeClr val="tx1"/>
                </a:solidFill>
              </a:rPr>
              <a:t>traditionally speech is described in terms of speaker and hearer </a:t>
            </a:r>
            <a:r>
              <a:rPr lang="en-US" sz="1800" dirty="0" smtClean="0"/>
              <a:t> </a:t>
            </a:r>
            <a:endParaRPr lang="en-US" sz="1800" dirty="0"/>
          </a:p>
          <a:p>
            <a:pPr marL="0" indent="0" algn="l">
              <a:buNone/>
            </a:pPr>
            <a:r>
              <a:rPr lang="en-US" sz="1800" dirty="0" smtClean="0"/>
              <a:t>Purpose: </a:t>
            </a:r>
            <a:r>
              <a:rPr lang="en-US" sz="1800" dirty="0" smtClean="0">
                <a:solidFill>
                  <a:schemeClr val="tx1"/>
                </a:solidFill>
              </a:rPr>
              <a:t>all speech acts have a purpose – to give information, express emotions, etc.</a:t>
            </a:r>
            <a:r>
              <a:rPr lang="en-US" sz="1800" dirty="0" smtClean="0"/>
              <a:t> </a:t>
            </a:r>
            <a:endParaRPr lang="en-US" sz="1800" dirty="0"/>
          </a:p>
          <a:p>
            <a:pPr marL="0" indent="0" algn="l">
              <a:buNone/>
            </a:pPr>
            <a:r>
              <a:rPr lang="en-US" sz="1800" dirty="0" smtClean="0"/>
              <a:t>Key: </a:t>
            </a:r>
            <a:r>
              <a:rPr lang="en-US" sz="1800" dirty="0" smtClean="0">
                <a:solidFill>
                  <a:schemeClr val="tx1"/>
                </a:solidFill>
              </a:rPr>
              <a:t>is the tone in which an event is performed – serious, joyful, sad, sarcastic, etc. </a:t>
            </a:r>
            <a:r>
              <a:rPr lang="en-US" sz="1800" dirty="0" smtClean="0"/>
              <a:t> </a:t>
            </a:r>
            <a:endParaRPr lang="en-US" sz="1800" dirty="0"/>
          </a:p>
          <a:p>
            <a:pPr marL="0" indent="0" algn="l">
              <a:buNone/>
            </a:pPr>
            <a:r>
              <a:rPr lang="en-US" sz="1800" dirty="0" smtClean="0"/>
              <a:t>Channel: </a:t>
            </a:r>
            <a:r>
              <a:rPr lang="en-US" sz="1800" dirty="0" smtClean="0">
                <a:solidFill>
                  <a:schemeClr val="tx1"/>
                </a:solidFill>
              </a:rPr>
              <a:t>the choice of oral or written communication </a:t>
            </a:r>
            <a:r>
              <a:rPr lang="en-US" sz="1800" dirty="0" smtClean="0"/>
              <a:t> </a:t>
            </a:r>
            <a:endParaRPr lang="en-US" sz="1800" dirty="0"/>
          </a:p>
          <a:p>
            <a:pPr marL="0" indent="0" algn="l">
              <a:buNone/>
            </a:pPr>
            <a:r>
              <a:rPr lang="en-US" sz="1800" dirty="0"/>
              <a:t>Message </a:t>
            </a:r>
            <a:r>
              <a:rPr lang="en-US" sz="1800" dirty="0" smtClean="0"/>
              <a:t>content: </a:t>
            </a:r>
            <a:r>
              <a:rPr lang="en-US" sz="1800" dirty="0" smtClean="0">
                <a:solidFill>
                  <a:schemeClr val="tx1"/>
                </a:solidFill>
              </a:rPr>
              <a:t>the topic of the speech event </a:t>
            </a:r>
            <a:r>
              <a:rPr lang="en-US" sz="1800" b="1" dirty="0" smtClean="0"/>
              <a:t> </a:t>
            </a:r>
            <a:endParaRPr lang="en-US" sz="1800" b="1" dirty="0"/>
          </a:p>
          <a:p>
            <a:pPr marL="0" indent="0" algn="l">
              <a:buNone/>
            </a:pPr>
            <a:r>
              <a:rPr lang="en-US" sz="2000" dirty="0" smtClean="0">
                <a:solidFill>
                  <a:schemeClr val="tx1"/>
                </a:solidFill>
              </a:rPr>
              <a:t>  </a:t>
            </a: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3504726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352928" cy="4752528"/>
          </a:xfrm>
        </p:spPr>
        <p:txBody>
          <a:bodyPr>
            <a:normAutofit fontScale="92500" lnSpcReduction="20000"/>
          </a:bodyPr>
          <a:lstStyle/>
          <a:p>
            <a:pPr marL="0" indent="0" algn="l">
              <a:buNone/>
            </a:pPr>
            <a:endParaRPr lang="en-US" sz="1600" b="1" dirty="0" smtClean="0"/>
          </a:p>
          <a:p>
            <a:pPr marL="0" indent="0" algn="l">
              <a:buNone/>
            </a:pPr>
            <a:r>
              <a:rPr lang="en-US" sz="2800" b="1" dirty="0" smtClean="0"/>
              <a:t>Face </a:t>
            </a:r>
          </a:p>
          <a:p>
            <a:pPr marL="0" indent="0" algn="l">
              <a:buNone/>
            </a:pPr>
            <a:endParaRPr lang="en-US" sz="800" b="1" dirty="0"/>
          </a:p>
          <a:p>
            <a:pPr marL="0" indent="0" algn="l">
              <a:buNone/>
            </a:pPr>
            <a:r>
              <a:rPr lang="en-US" sz="2000" dirty="0" smtClean="0">
                <a:solidFill>
                  <a:schemeClr val="tx1"/>
                </a:solidFill>
              </a:rPr>
              <a:t>In discourse studies, </a:t>
            </a:r>
            <a:r>
              <a:rPr lang="en-US" sz="2000" i="1" dirty="0" smtClean="0">
                <a:solidFill>
                  <a:schemeClr val="tx1"/>
                </a:solidFill>
              </a:rPr>
              <a:t>face </a:t>
            </a:r>
            <a:r>
              <a:rPr lang="en-US" sz="2000" dirty="0" smtClean="0">
                <a:solidFill>
                  <a:schemeClr val="tx1"/>
                </a:solidFill>
              </a:rPr>
              <a:t>is our public self-image – or in other words, our </a:t>
            </a:r>
            <a:r>
              <a:rPr lang="en-US" sz="2000" dirty="0" smtClean="0"/>
              <a:t> </a:t>
            </a:r>
            <a:r>
              <a:rPr lang="en-US" sz="2000" dirty="0" smtClean="0">
                <a:solidFill>
                  <a:schemeClr val="tx1"/>
                </a:solidFill>
              </a:rPr>
              <a:t>sense of dignity or prestige in </a:t>
            </a:r>
            <a:r>
              <a:rPr lang="en-US" sz="2000" dirty="0">
                <a:solidFill>
                  <a:schemeClr val="tx1"/>
                </a:solidFill>
              </a:rPr>
              <a:t>social contexts.</a:t>
            </a:r>
          </a:p>
          <a:p>
            <a:pPr marL="0" indent="0" algn="l">
              <a:buNone/>
            </a:pPr>
            <a:r>
              <a:rPr lang="en-US" sz="1200" dirty="0" smtClean="0">
                <a:solidFill>
                  <a:schemeClr val="tx1"/>
                </a:solidFill>
              </a:rPr>
              <a:t> </a:t>
            </a:r>
            <a:endParaRPr lang="en-US" sz="2000" dirty="0" smtClean="0">
              <a:solidFill>
                <a:schemeClr val="tx1"/>
              </a:solidFill>
            </a:endParaRPr>
          </a:p>
          <a:p>
            <a:pPr marL="0" indent="0" algn="l">
              <a:buNone/>
            </a:pPr>
            <a:r>
              <a:rPr lang="en-US" sz="1800" dirty="0" smtClean="0">
                <a:solidFill>
                  <a:schemeClr val="tx1"/>
                </a:solidFill>
              </a:rPr>
              <a:t>The principle whose purpose is to consider others’ feelings and establish levels of mutual comfort is called </a:t>
            </a:r>
            <a:r>
              <a:rPr lang="en-US" sz="1800" b="1" i="1" dirty="0" smtClean="0">
                <a:solidFill>
                  <a:schemeClr val="tx1"/>
                </a:solidFill>
              </a:rPr>
              <a:t>the Politeness Principle</a:t>
            </a:r>
            <a:r>
              <a:rPr lang="en-US" sz="1800" dirty="0" smtClean="0">
                <a:solidFill>
                  <a:schemeClr val="tx1"/>
                </a:solidFill>
              </a:rPr>
              <a:t>. </a:t>
            </a:r>
          </a:p>
          <a:p>
            <a:pPr marL="0" indent="0" algn="l">
              <a:buNone/>
            </a:pPr>
            <a:endParaRPr lang="en-US" sz="1800" dirty="0">
              <a:solidFill>
                <a:schemeClr val="tx1"/>
              </a:solidFill>
            </a:endParaRPr>
          </a:p>
          <a:p>
            <a:pPr marL="0" indent="0" algn="l">
              <a:buNone/>
            </a:pPr>
            <a:r>
              <a:rPr lang="en-US" sz="1800" dirty="0" smtClean="0">
                <a:solidFill>
                  <a:schemeClr val="tx1"/>
                </a:solidFill>
              </a:rPr>
              <a:t>Many speech acts, however, constitute a threat to the </a:t>
            </a:r>
            <a:r>
              <a:rPr lang="en-US" sz="1800" i="1" dirty="0" smtClean="0">
                <a:solidFill>
                  <a:schemeClr val="tx1"/>
                </a:solidFill>
              </a:rPr>
              <a:t>face </a:t>
            </a:r>
            <a:r>
              <a:rPr lang="en-US" sz="1800" dirty="0" smtClean="0">
                <a:solidFill>
                  <a:schemeClr val="tx1"/>
                </a:solidFill>
              </a:rPr>
              <a:t>of the listener. Such speech acts are called Face Threatening Acts (or FTAs).</a:t>
            </a:r>
          </a:p>
          <a:p>
            <a:pPr marL="0" indent="0" algn="l">
              <a:buNone/>
            </a:pPr>
            <a:r>
              <a:rPr lang="en-US" sz="1800" dirty="0" smtClean="0">
                <a:solidFill>
                  <a:schemeClr val="tx1"/>
                </a:solidFill>
              </a:rPr>
              <a:t>  </a:t>
            </a:r>
            <a:endParaRPr lang="en-US" sz="1800" dirty="0"/>
          </a:p>
          <a:p>
            <a:pPr marL="0" indent="0" algn="l">
              <a:buNone/>
            </a:pPr>
            <a:r>
              <a:rPr lang="en-US" sz="1800" dirty="0" smtClean="0">
                <a:solidFill>
                  <a:schemeClr val="tx1"/>
                </a:solidFill>
              </a:rPr>
              <a:t>A Face Threatening Act (FTA) may be made in four ways. It may be made </a:t>
            </a:r>
            <a:r>
              <a:rPr lang="en-US" sz="1800" b="1" i="1" dirty="0" smtClean="0">
                <a:solidFill>
                  <a:schemeClr val="tx1"/>
                </a:solidFill>
              </a:rPr>
              <a:t>off record</a:t>
            </a:r>
            <a:r>
              <a:rPr lang="en-US" sz="1800" dirty="0" smtClean="0">
                <a:solidFill>
                  <a:schemeClr val="tx1"/>
                </a:solidFill>
              </a:rPr>
              <a:t> – it is made indirectly so that if challenged, the speaker can deny that he meant it. </a:t>
            </a:r>
          </a:p>
          <a:p>
            <a:pPr marL="0" indent="0" algn="l">
              <a:buNone/>
            </a:pPr>
            <a:r>
              <a:rPr lang="en-US" sz="1800" b="1" i="1" dirty="0" smtClean="0">
                <a:solidFill>
                  <a:schemeClr val="tx1"/>
                </a:solidFill>
              </a:rPr>
              <a:t>Example </a:t>
            </a:r>
          </a:p>
          <a:p>
            <a:pPr marL="0" indent="0" algn="l">
              <a:buNone/>
            </a:pPr>
            <a:r>
              <a:rPr lang="en-US" sz="1800" dirty="0" smtClean="0">
                <a:solidFill>
                  <a:schemeClr val="tx1"/>
                </a:solidFill>
              </a:rPr>
              <a:t>A: Can you change a </a:t>
            </a:r>
            <a:r>
              <a:rPr lang="en-US" sz="1800" dirty="0" err="1" smtClean="0">
                <a:solidFill>
                  <a:schemeClr val="tx1"/>
                </a:solidFill>
              </a:rPr>
              <a:t>tyre</a:t>
            </a:r>
            <a:r>
              <a:rPr lang="en-US" sz="1800" dirty="0" smtClean="0">
                <a:solidFill>
                  <a:schemeClr val="tx1"/>
                </a:solidFill>
              </a:rPr>
              <a:t>?</a:t>
            </a:r>
          </a:p>
          <a:p>
            <a:pPr marL="0" indent="0" algn="l">
              <a:buNone/>
            </a:pPr>
            <a:r>
              <a:rPr lang="en-US" sz="1800" dirty="0" smtClean="0">
                <a:solidFill>
                  <a:schemeClr val="tx1"/>
                </a:solidFill>
              </a:rPr>
              <a:t>B: I am busy. </a:t>
            </a:r>
          </a:p>
          <a:p>
            <a:pPr marL="0" indent="0" algn="l">
              <a:buNone/>
            </a:pPr>
            <a:r>
              <a:rPr lang="en-US" sz="1800" dirty="0" smtClean="0">
                <a:solidFill>
                  <a:schemeClr val="tx1"/>
                </a:solidFill>
              </a:rPr>
              <a:t>A: I was just wondering if you CAN. (</a:t>
            </a:r>
            <a:r>
              <a:rPr lang="en-US" sz="1800" i="1" dirty="0" smtClean="0">
                <a:solidFill>
                  <a:schemeClr val="tx1"/>
                </a:solidFill>
              </a:rPr>
              <a:t>denies that he was asking for help</a:t>
            </a:r>
            <a:r>
              <a:rPr lang="en-US" sz="1800" dirty="0" smtClean="0">
                <a:solidFill>
                  <a:schemeClr val="tx1"/>
                </a:solidFill>
              </a:rPr>
              <a:t>) </a:t>
            </a:r>
          </a:p>
          <a:p>
            <a:pPr marL="0" indent="0" algn="l">
              <a:buNone/>
            </a:pPr>
            <a:endParaRPr lang="en-US" sz="2000" dirty="0" smtClean="0">
              <a:solidFill>
                <a:schemeClr val="tx1"/>
              </a:solidFill>
            </a:endParaRPr>
          </a:p>
          <a:p>
            <a:pPr marL="0" indent="0" algn="l">
              <a:buNone/>
            </a:pP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31256822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352928" cy="4752528"/>
          </a:xfrm>
        </p:spPr>
        <p:txBody>
          <a:bodyPr>
            <a:normAutofit/>
          </a:bodyPr>
          <a:lstStyle/>
          <a:p>
            <a:pPr marL="0" indent="0" algn="l">
              <a:buNone/>
            </a:pPr>
            <a:endParaRPr lang="en-US" sz="1600" b="1" dirty="0" smtClean="0"/>
          </a:p>
          <a:p>
            <a:pPr marL="0" indent="0" algn="l">
              <a:buNone/>
            </a:pPr>
            <a:r>
              <a:rPr lang="en-US" sz="2800" b="1" dirty="0" smtClean="0"/>
              <a:t>Face </a:t>
            </a:r>
          </a:p>
          <a:p>
            <a:pPr marL="0" indent="0" algn="l">
              <a:buNone/>
            </a:pPr>
            <a:r>
              <a:rPr lang="en-US" sz="1800" dirty="0" smtClean="0">
                <a:solidFill>
                  <a:schemeClr val="tx1"/>
                </a:solidFill>
              </a:rPr>
              <a:t>  </a:t>
            </a:r>
            <a:endParaRPr lang="en-US" sz="1800" dirty="0"/>
          </a:p>
          <a:p>
            <a:pPr marL="0" indent="0" algn="l">
              <a:buNone/>
            </a:pPr>
            <a:r>
              <a:rPr lang="en-US" sz="1800" dirty="0" smtClean="0">
                <a:solidFill>
                  <a:schemeClr val="tx1"/>
                </a:solidFill>
              </a:rPr>
              <a:t>A Face Threatening Act (FTA) may be also be made </a:t>
            </a:r>
            <a:r>
              <a:rPr lang="en-US" sz="1800" b="1" i="1" dirty="0" smtClean="0">
                <a:solidFill>
                  <a:schemeClr val="tx1"/>
                </a:solidFill>
              </a:rPr>
              <a:t>on record</a:t>
            </a:r>
            <a:r>
              <a:rPr lang="en-US" sz="1800" dirty="0" smtClean="0">
                <a:solidFill>
                  <a:schemeClr val="tx1"/>
                </a:solidFill>
              </a:rPr>
              <a:t>– it is made directly and in conformity with Grice’s maxims of conversation. These speech acts further subdivide into FTAs without </a:t>
            </a:r>
            <a:r>
              <a:rPr lang="en-US" sz="1800" dirty="0" err="1" smtClean="0">
                <a:solidFill>
                  <a:schemeClr val="tx1"/>
                </a:solidFill>
              </a:rPr>
              <a:t>redressive</a:t>
            </a:r>
            <a:r>
              <a:rPr lang="en-US" sz="1800" dirty="0" smtClean="0">
                <a:solidFill>
                  <a:schemeClr val="tx1"/>
                </a:solidFill>
              </a:rPr>
              <a:t> action and FTA with </a:t>
            </a:r>
            <a:r>
              <a:rPr lang="en-US" sz="1800" dirty="0" err="1" smtClean="0">
                <a:solidFill>
                  <a:schemeClr val="tx1"/>
                </a:solidFill>
              </a:rPr>
              <a:t>redressive</a:t>
            </a:r>
            <a:r>
              <a:rPr lang="en-US" sz="1800" dirty="0" smtClean="0">
                <a:solidFill>
                  <a:schemeClr val="tx1"/>
                </a:solidFill>
              </a:rPr>
              <a:t> action. </a:t>
            </a:r>
          </a:p>
          <a:p>
            <a:pPr marL="0" indent="0" algn="l">
              <a:buNone/>
            </a:pPr>
            <a:endParaRPr lang="en-US" sz="1800" dirty="0">
              <a:solidFill>
                <a:schemeClr val="tx1"/>
              </a:solidFill>
            </a:endParaRPr>
          </a:p>
          <a:p>
            <a:pPr marL="0" indent="0" algn="l">
              <a:buNone/>
            </a:pPr>
            <a:r>
              <a:rPr lang="en-US" sz="1800" b="1" dirty="0" smtClean="0">
                <a:solidFill>
                  <a:schemeClr val="tx1"/>
                </a:solidFill>
              </a:rPr>
              <a:t>FTA without </a:t>
            </a:r>
            <a:r>
              <a:rPr lang="en-US" sz="1800" b="1" dirty="0" err="1" smtClean="0">
                <a:solidFill>
                  <a:schemeClr val="tx1"/>
                </a:solidFill>
              </a:rPr>
              <a:t>redressive</a:t>
            </a:r>
            <a:r>
              <a:rPr lang="en-US" sz="1800" b="1" dirty="0" smtClean="0">
                <a:solidFill>
                  <a:schemeClr val="tx1"/>
                </a:solidFill>
              </a:rPr>
              <a:t> action </a:t>
            </a:r>
            <a:r>
              <a:rPr lang="en-US" sz="1800" dirty="0" smtClean="0">
                <a:solidFill>
                  <a:schemeClr val="tx1"/>
                </a:solidFill>
              </a:rPr>
              <a:t>are made baldly, such as direct imperatives and warnings.  </a:t>
            </a:r>
          </a:p>
          <a:p>
            <a:pPr marL="0" indent="0" algn="l">
              <a:buNone/>
            </a:pPr>
            <a:r>
              <a:rPr lang="en-US" sz="1800" b="1" i="1" dirty="0" smtClean="0">
                <a:solidFill>
                  <a:schemeClr val="tx1"/>
                </a:solidFill>
              </a:rPr>
              <a:t>Example </a:t>
            </a:r>
          </a:p>
          <a:p>
            <a:pPr marL="0" indent="0" algn="l">
              <a:buNone/>
            </a:pPr>
            <a:r>
              <a:rPr lang="en-US" sz="1800" dirty="0" smtClean="0">
                <a:solidFill>
                  <a:schemeClr val="tx1"/>
                </a:solidFill>
              </a:rPr>
              <a:t>1. Sit down. </a:t>
            </a:r>
          </a:p>
          <a:p>
            <a:pPr marL="0" indent="0" algn="l">
              <a:buNone/>
            </a:pPr>
            <a:r>
              <a:rPr lang="en-US" sz="1800" dirty="0" smtClean="0">
                <a:solidFill>
                  <a:schemeClr val="tx1"/>
                </a:solidFill>
              </a:rPr>
              <a:t>2. Shut up. </a:t>
            </a:r>
          </a:p>
          <a:p>
            <a:pPr marL="0" indent="0" algn="l">
              <a:buNone/>
            </a:pPr>
            <a:r>
              <a:rPr lang="en-US" sz="1800" dirty="0" smtClean="0">
                <a:solidFill>
                  <a:schemeClr val="tx1"/>
                </a:solidFill>
              </a:rPr>
              <a:t>3. Don’t  come late. </a:t>
            </a:r>
          </a:p>
          <a:p>
            <a:pPr marL="0" indent="0" algn="l">
              <a:buNone/>
            </a:pPr>
            <a:endParaRPr lang="en-US" sz="2000" dirty="0" smtClean="0">
              <a:solidFill>
                <a:schemeClr val="tx1"/>
              </a:solidFill>
            </a:endParaRPr>
          </a:p>
          <a:p>
            <a:pPr marL="0" indent="0" algn="l">
              <a:buNone/>
            </a:pP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8136647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352928" cy="4752528"/>
          </a:xfrm>
        </p:spPr>
        <p:txBody>
          <a:bodyPr>
            <a:normAutofit fontScale="85000" lnSpcReduction="10000"/>
          </a:bodyPr>
          <a:lstStyle/>
          <a:p>
            <a:pPr marL="0" indent="0" algn="l">
              <a:buNone/>
            </a:pPr>
            <a:endParaRPr lang="en-US" sz="900" b="1" dirty="0" smtClean="0"/>
          </a:p>
          <a:p>
            <a:pPr marL="0" indent="0" algn="l">
              <a:buNone/>
            </a:pPr>
            <a:r>
              <a:rPr lang="en-US" sz="2800" b="1" dirty="0" smtClean="0"/>
              <a:t>Face </a:t>
            </a:r>
          </a:p>
          <a:p>
            <a:pPr marL="0" indent="0" algn="l">
              <a:buNone/>
            </a:pPr>
            <a:r>
              <a:rPr lang="en-US" sz="1200" dirty="0" smtClean="0">
                <a:solidFill>
                  <a:schemeClr val="tx1"/>
                </a:solidFill>
              </a:rPr>
              <a:t>  </a:t>
            </a:r>
            <a:endParaRPr lang="en-US" sz="1800" dirty="0">
              <a:solidFill>
                <a:schemeClr val="tx1"/>
              </a:solidFill>
            </a:endParaRPr>
          </a:p>
          <a:p>
            <a:pPr marL="0" indent="0" algn="l">
              <a:buNone/>
            </a:pPr>
            <a:r>
              <a:rPr lang="en-US" sz="1900" b="1" dirty="0" smtClean="0">
                <a:solidFill>
                  <a:schemeClr val="tx1"/>
                </a:solidFill>
              </a:rPr>
              <a:t>FTA with </a:t>
            </a:r>
            <a:r>
              <a:rPr lang="en-US" sz="1900" b="1" dirty="0" err="1" smtClean="0">
                <a:solidFill>
                  <a:schemeClr val="tx1"/>
                </a:solidFill>
              </a:rPr>
              <a:t>redressive</a:t>
            </a:r>
            <a:r>
              <a:rPr lang="en-US" sz="1900" b="1" dirty="0" smtClean="0">
                <a:solidFill>
                  <a:schemeClr val="tx1"/>
                </a:solidFill>
              </a:rPr>
              <a:t> action </a:t>
            </a:r>
            <a:r>
              <a:rPr lang="en-US" sz="1900" dirty="0" smtClean="0">
                <a:solidFill>
                  <a:schemeClr val="tx1"/>
                </a:solidFill>
              </a:rPr>
              <a:t>take account of the listener’s </a:t>
            </a:r>
            <a:r>
              <a:rPr lang="en-US" sz="1900" b="1" dirty="0" smtClean="0">
                <a:solidFill>
                  <a:schemeClr val="tx1"/>
                </a:solidFill>
              </a:rPr>
              <a:t>positive </a:t>
            </a:r>
            <a:r>
              <a:rPr lang="en-US" sz="1900" dirty="0">
                <a:solidFill>
                  <a:schemeClr val="tx1"/>
                </a:solidFill>
              </a:rPr>
              <a:t> </a:t>
            </a:r>
            <a:r>
              <a:rPr lang="en-US" sz="1900" b="1" dirty="0" smtClean="0">
                <a:solidFill>
                  <a:schemeClr val="tx1"/>
                </a:solidFill>
              </a:rPr>
              <a:t>face, </a:t>
            </a:r>
            <a:r>
              <a:rPr lang="en-US" sz="1900" dirty="0" smtClean="0">
                <a:solidFill>
                  <a:schemeClr val="tx1"/>
                </a:solidFill>
              </a:rPr>
              <a:t>his need to feel appreciated. Three strategies that are used to appeal to the positive face of the listener are:</a:t>
            </a:r>
          </a:p>
          <a:p>
            <a:pPr marL="0" indent="0" algn="l">
              <a:buNone/>
            </a:pPr>
            <a:r>
              <a:rPr lang="en-US" sz="1900" dirty="0" smtClean="0">
                <a:solidFill>
                  <a:schemeClr val="tx1"/>
                </a:solidFill>
              </a:rPr>
              <a:t> </a:t>
            </a:r>
          </a:p>
          <a:p>
            <a:pPr marL="0" indent="0" algn="l">
              <a:buNone/>
            </a:pPr>
            <a:r>
              <a:rPr lang="en-US" sz="1900" b="1" dirty="0" smtClean="0">
                <a:solidFill>
                  <a:schemeClr val="tx1"/>
                </a:solidFill>
              </a:rPr>
              <a:t>1.</a:t>
            </a:r>
            <a:r>
              <a:rPr lang="en-US" sz="1900" dirty="0" smtClean="0">
                <a:solidFill>
                  <a:schemeClr val="tx1"/>
                </a:solidFill>
              </a:rPr>
              <a:t> Complement the listener </a:t>
            </a:r>
          </a:p>
          <a:p>
            <a:pPr marL="0" indent="0" algn="l">
              <a:buNone/>
            </a:pPr>
            <a:r>
              <a:rPr lang="en-US" sz="1900" b="1" i="1" dirty="0" smtClean="0">
                <a:solidFill>
                  <a:schemeClr val="tx1"/>
                </a:solidFill>
              </a:rPr>
              <a:t>Example </a:t>
            </a:r>
          </a:p>
          <a:p>
            <a:pPr marL="0" indent="0" algn="l">
              <a:buNone/>
            </a:pPr>
            <a:r>
              <a:rPr lang="en-US" sz="1900" i="1" dirty="0" smtClean="0">
                <a:solidFill>
                  <a:schemeClr val="tx1"/>
                </a:solidFill>
              </a:rPr>
              <a:t>Nice car. Can I possibly borrow it for a few minutes? </a:t>
            </a:r>
          </a:p>
          <a:p>
            <a:pPr marL="0" indent="0" algn="l">
              <a:buNone/>
            </a:pPr>
            <a:endParaRPr lang="en-US" sz="1900" dirty="0" smtClean="0">
              <a:solidFill>
                <a:schemeClr val="tx1"/>
              </a:solidFill>
            </a:endParaRPr>
          </a:p>
          <a:p>
            <a:pPr marL="0" indent="0" algn="l">
              <a:buNone/>
            </a:pPr>
            <a:r>
              <a:rPr lang="en-US" sz="1900" b="1" dirty="0" smtClean="0">
                <a:solidFill>
                  <a:schemeClr val="tx1"/>
                </a:solidFill>
              </a:rPr>
              <a:t>2.</a:t>
            </a:r>
            <a:r>
              <a:rPr lang="en-US" sz="1900" dirty="0" smtClean="0">
                <a:solidFill>
                  <a:schemeClr val="tx1"/>
                </a:solidFill>
              </a:rPr>
              <a:t> Claim common ground  </a:t>
            </a:r>
            <a:endParaRPr lang="en-US" sz="1900" dirty="0">
              <a:solidFill>
                <a:schemeClr val="tx1"/>
              </a:solidFill>
            </a:endParaRPr>
          </a:p>
          <a:p>
            <a:pPr marL="0" indent="0" algn="l">
              <a:buNone/>
            </a:pPr>
            <a:r>
              <a:rPr lang="en-US" sz="1900" b="1" i="1" dirty="0">
                <a:solidFill>
                  <a:schemeClr val="tx1"/>
                </a:solidFill>
              </a:rPr>
              <a:t>Example </a:t>
            </a:r>
          </a:p>
          <a:p>
            <a:pPr marL="0" indent="0" algn="l">
              <a:buNone/>
            </a:pPr>
            <a:r>
              <a:rPr lang="en-US" sz="1900" i="1" dirty="0" smtClean="0">
                <a:solidFill>
                  <a:schemeClr val="tx1"/>
                </a:solidFill>
              </a:rPr>
              <a:t>It’s been a long class and we must be hungry. Let’s go eat. </a:t>
            </a:r>
          </a:p>
          <a:p>
            <a:pPr marL="0" indent="0" algn="l">
              <a:buNone/>
            </a:pPr>
            <a:endParaRPr lang="en-US" sz="1900" dirty="0" smtClean="0">
              <a:solidFill>
                <a:schemeClr val="tx1"/>
              </a:solidFill>
            </a:endParaRPr>
          </a:p>
          <a:p>
            <a:pPr marL="0" indent="0" algn="l">
              <a:buNone/>
            </a:pPr>
            <a:r>
              <a:rPr lang="en-US" sz="1900" b="1" dirty="0" smtClean="0">
                <a:solidFill>
                  <a:schemeClr val="tx1"/>
                </a:solidFill>
              </a:rPr>
              <a:t>3.</a:t>
            </a:r>
            <a:r>
              <a:rPr lang="en-US" sz="1900" dirty="0" smtClean="0">
                <a:solidFill>
                  <a:schemeClr val="tx1"/>
                </a:solidFill>
              </a:rPr>
              <a:t> Play down disagreement </a:t>
            </a:r>
          </a:p>
          <a:p>
            <a:pPr marL="0" indent="0" algn="l">
              <a:buNone/>
            </a:pPr>
            <a:r>
              <a:rPr lang="en-US" sz="1900" b="1" i="1" dirty="0" smtClean="0">
                <a:solidFill>
                  <a:schemeClr val="tx1"/>
                </a:solidFill>
              </a:rPr>
              <a:t>Example </a:t>
            </a:r>
          </a:p>
          <a:p>
            <a:pPr marL="0" indent="0" algn="l">
              <a:buNone/>
            </a:pPr>
            <a:r>
              <a:rPr lang="en-US" sz="1900" i="1" dirty="0" smtClean="0">
                <a:solidFill>
                  <a:schemeClr val="tx1"/>
                </a:solidFill>
              </a:rPr>
              <a:t>A: That’s where you live, Riyadh? </a:t>
            </a:r>
          </a:p>
          <a:p>
            <a:pPr marL="0" indent="0" algn="l">
              <a:buNone/>
            </a:pPr>
            <a:r>
              <a:rPr lang="en-US" sz="1900" i="1" dirty="0" smtClean="0">
                <a:solidFill>
                  <a:schemeClr val="tx1"/>
                </a:solidFill>
              </a:rPr>
              <a:t>B: That’s where I was born. </a:t>
            </a:r>
            <a:endParaRPr lang="en-US" sz="1900" i="1" dirty="0">
              <a:solidFill>
                <a:schemeClr val="tx1"/>
              </a:solidFill>
            </a:endParaRPr>
          </a:p>
          <a:p>
            <a:pPr marL="0" indent="0" algn="l">
              <a:buNone/>
            </a:pPr>
            <a:endParaRPr lang="en-US" sz="2000" dirty="0" smtClean="0">
              <a:solidFill>
                <a:schemeClr val="tx1"/>
              </a:solidFill>
            </a:endParaRPr>
          </a:p>
          <a:p>
            <a:pPr marL="0" indent="0" algn="l">
              <a:buNone/>
            </a:pPr>
            <a:endParaRPr lang="en-US" sz="2000" dirty="0">
              <a:solidFill>
                <a:schemeClr val="tx1"/>
              </a:solidFill>
            </a:endParaRPr>
          </a:p>
          <a:p>
            <a:pPr marL="0" indent="0" algn="l">
              <a:buNone/>
            </a:pPr>
            <a:endParaRPr lang="en-US" sz="2000" dirty="0">
              <a:solidFill>
                <a:schemeClr val="tx1"/>
              </a:solidFill>
            </a:endParaRPr>
          </a:p>
          <a:p>
            <a:pPr marL="0" indent="0" algn="l">
              <a:buNone/>
            </a:pPr>
            <a:endParaRPr lang="en-US" sz="2000" dirty="0" smtClean="0">
              <a:solidFill>
                <a:schemeClr val="tx1"/>
              </a:solidFill>
            </a:endParaRPr>
          </a:p>
          <a:p>
            <a:pPr marL="0" indent="0" algn="l">
              <a:buNone/>
            </a:pPr>
            <a:endParaRPr lang="en-US" sz="2000" dirty="0" smtClean="0">
              <a:solidFill>
                <a:schemeClr val="tx1"/>
              </a:solidFill>
            </a:endParaRPr>
          </a:p>
          <a:p>
            <a:pPr marL="0" indent="0" algn="l">
              <a:buNone/>
            </a:pP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13867295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352928" cy="4752528"/>
          </a:xfrm>
        </p:spPr>
        <p:txBody>
          <a:bodyPr>
            <a:normAutofit fontScale="77500" lnSpcReduction="20000"/>
          </a:bodyPr>
          <a:lstStyle/>
          <a:p>
            <a:pPr marL="0" indent="0" algn="l">
              <a:buNone/>
            </a:pPr>
            <a:endParaRPr lang="en-US" sz="900" b="1" dirty="0" smtClean="0"/>
          </a:p>
          <a:p>
            <a:pPr marL="0" indent="0" algn="l">
              <a:buNone/>
            </a:pPr>
            <a:r>
              <a:rPr lang="en-US" sz="2800" b="1" dirty="0" smtClean="0"/>
              <a:t>Face </a:t>
            </a:r>
          </a:p>
          <a:p>
            <a:pPr marL="0" indent="0" algn="l">
              <a:buNone/>
            </a:pPr>
            <a:r>
              <a:rPr lang="en-US" sz="1200" dirty="0" smtClean="0">
                <a:solidFill>
                  <a:schemeClr val="tx1"/>
                </a:solidFill>
              </a:rPr>
              <a:t>  </a:t>
            </a:r>
            <a:endParaRPr lang="en-US" sz="1800" dirty="0">
              <a:solidFill>
                <a:schemeClr val="tx1"/>
              </a:solidFill>
            </a:endParaRPr>
          </a:p>
          <a:p>
            <a:pPr marL="0" indent="0" algn="l">
              <a:buNone/>
            </a:pPr>
            <a:r>
              <a:rPr lang="en-US" sz="1900" b="1" dirty="0" smtClean="0">
                <a:solidFill>
                  <a:schemeClr val="tx1"/>
                </a:solidFill>
              </a:rPr>
              <a:t>FTA with </a:t>
            </a:r>
            <a:r>
              <a:rPr lang="en-US" sz="1900" b="1" dirty="0" err="1" smtClean="0">
                <a:solidFill>
                  <a:schemeClr val="tx1"/>
                </a:solidFill>
              </a:rPr>
              <a:t>redressive</a:t>
            </a:r>
            <a:r>
              <a:rPr lang="en-US" sz="1900" b="1" dirty="0" smtClean="0">
                <a:solidFill>
                  <a:schemeClr val="tx1"/>
                </a:solidFill>
              </a:rPr>
              <a:t> action </a:t>
            </a:r>
            <a:r>
              <a:rPr lang="en-US" sz="1900" dirty="0" smtClean="0">
                <a:solidFill>
                  <a:schemeClr val="tx1"/>
                </a:solidFill>
              </a:rPr>
              <a:t>also take account of the listener’s </a:t>
            </a:r>
            <a:r>
              <a:rPr lang="en-US" sz="1900" b="1" dirty="0" smtClean="0">
                <a:solidFill>
                  <a:schemeClr val="tx1"/>
                </a:solidFill>
              </a:rPr>
              <a:t>negative face, </a:t>
            </a:r>
            <a:r>
              <a:rPr lang="en-US" sz="1900" dirty="0" smtClean="0">
                <a:solidFill>
                  <a:schemeClr val="tx1"/>
                </a:solidFill>
              </a:rPr>
              <a:t>his need to have freedom of action. Four strategies that are used to mitigate FTAs are: </a:t>
            </a:r>
          </a:p>
          <a:p>
            <a:pPr marL="0" indent="0" algn="l">
              <a:buNone/>
            </a:pPr>
            <a:r>
              <a:rPr lang="en-US" sz="1000" dirty="0" smtClean="0">
                <a:solidFill>
                  <a:schemeClr val="tx1"/>
                </a:solidFill>
              </a:rPr>
              <a:t> </a:t>
            </a:r>
            <a:endParaRPr lang="en-US" sz="1900" dirty="0" smtClean="0">
              <a:solidFill>
                <a:schemeClr val="tx1"/>
              </a:solidFill>
            </a:endParaRPr>
          </a:p>
          <a:p>
            <a:pPr marL="0" indent="0" algn="l">
              <a:buNone/>
            </a:pPr>
            <a:r>
              <a:rPr lang="en-US" sz="1900" b="1" dirty="0" smtClean="0">
                <a:solidFill>
                  <a:schemeClr val="tx1"/>
                </a:solidFill>
              </a:rPr>
              <a:t>1.</a:t>
            </a:r>
            <a:r>
              <a:rPr lang="en-US" sz="1900" dirty="0" smtClean="0">
                <a:solidFill>
                  <a:schemeClr val="tx1"/>
                </a:solidFill>
              </a:rPr>
              <a:t> Minimize the content by diminutives.</a:t>
            </a:r>
          </a:p>
          <a:p>
            <a:pPr marL="0" indent="0" algn="l">
              <a:buNone/>
            </a:pPr>
            <a:r>
              <a:rPr lang="en-US" sz="1900" b="1" i="1" dirty="0" smtClean="0">
                <a:solidFill>
                  <a:schemeClr val="tx1"/>
                </a:solidFill>
              </a:rPr>
              <a:t>Example </a:t>
            </a:r>
          </a:p>
          <a:p>
            <a:pPr marL="0" indent="0" algn="l">
              <a:buNone/>
            </a:pPr>
            <a:r>
              <a:rPr lang="en-US" sz="1900" i="1" dirty="0" smtClean="0">
                <a:solidFill>
                  <a:schemeClr val="tx1"/>
                </a:solidFill>
              </a:rPr>
              <a:t>Can you have </a:t>
            </a:r>
            <a:r>
              <a:rPr lang="en-US" sz="1900" b="1" i="1" dirty="0" smtClean="0">
                <a:solidFill>
                  <a:schemeClr val="tx1"/>
                </a:solidFill>
              </a:rPr>
              <a:t>a little </a:t>
            </a:r>
            <a:r>
              <a:rPr lang="en-US" sz="1900" i="1" dirty="0" smtClean="0">
                <a:solidFill>
                  <a:schemeClr val="tx1"/>
                </a:solidFill>
              </a:rPr>
              <a:t>look at this? </a:t>
            </a:r>
          </a:p>
          <a:p>
            <a:pPr marL="0" indent="0" algn="l">
              <a:buNone/>
            </a:pPr>
            <a:endParaRPr lang="en-US" sz="1300" dirty="0" smtClean="0">
              <a:solidFill>
                <a:schemeClr val="tx1"/>
              </a:solidFill>
            </a:endParaRPr>
          </a:p>
          <a:p>
            <a:pPr marL="0" indent="0" algn="l">
              <a:buNone/>
            </a:pPr>
            <a:r>
              <a:rPr lang="en-US" sz="1900" b="1" dirty="0" smtClean="0">
                <a:solidFill>
                  <a:schemeClr val="tx1"/>
                </a:solidFill>
              </a:rPr>
              <a:t>2.</a:t>
            </a:r>
            <a:r>
              <a:rPr lang="en-US" sz="1900" dirty="0" smtClean="0">
                <a:solidFill>
                  <a:schemeClr val="tx1"/>
                </a:solidFill>
              </a:rPr>
              <a:t> Use hedging expressions to minimize the strength or threat of the imposition.</a:t>
            </a:r>
            <a:endParaRPr lang="en-US" sz="1900" dirty="0">
              <a:solidFill>
                <a:schemeClr val="tx1"/>
              </a:solidFill>
            </a:endParaRPr>
          </a:p>
          <a:p>
            <a:pPr marL="0" indent="0" algn="l">
              <a:buNone/>
            </a:pPr>
            <a:r>
              <a:rPr lang="en-US" sz="1900" b="1" i="1" dirty="0">
                <a:solidFill>
                  <a:schemeClr val="tx1"/>
                </a:solidFill>
              </a:rPr>
              <a:t>Example </a:t>
            </a:r>
          </a:p>
          <a:p>
            <a:pPr marL="0" indent="0" algn="l">
              <a:buNone/>
            </a:pPr>
            <a:r>
              <a:rPr lang="en-US" sz="1900" b="1" i="1" dirty="0" smtClean="0">
                <a:solidFill>
                  <a:schemeClr val="tx1"/>
                </a:solidFill>
              </a:rPr>
              <a:t>I wonder if you can </a:t>
            </a:r>
            <a:r>
              <a:rPr lang="en-US" sz="1900" i="1" dirty="0" smtClean="0">
                <a:solidFill>
                  <a:schemeClr val="tx1"/>
                </a:solidFill>
              </a:rPr>
              <a:t>help me with this exercise. </a:t>
            </a:r>
          </a:p>
          <a:p>
            <a:pPr marL="0" indent="0" algn="l">
              <a:buNone/>
            </a:pPr>
            <a:endParaRPr lang="en-US" sz="1300" dirty="0" smtClean="0">
              <a:solidFill>
                <a:schemeClr val="tx1"/>
              </a:solidFill>
            </a:endParaRPr>
          </a:p>
          <a:p>
            <a:pPr marL="0" indent="0" algn="l">
              <a:buNone/>
            </a:pPr>
            <a:r>
              <a:rPr lang="en-US" sz="1900" b="1" dirty="0" smtClean="0">
                <a:solidFill>
                  <a:schemeClr val="tx1"/>
                </a:solidFill>
              </a:rPr>
              <a:t>3.</a:t>
            </a:r>
            <a:r>
              <a:rPr lang="en-US" sz="1900" dirty="0" smtClean="0">
                <a:solidFill>
                  <a:schemeClr val="tx1"/>
                </a:solidFill>
              </a:rPr>
              <a:t> Minimize the speaker’s responsibility by attributing agency to others or to no one.</a:t>
            </a:r>
          </a:p>
          <a:p>
            <a:pPr marL="0" indent="0" algn="l">
              <a:buNone/>
            </a:pPr>
            <a:r>
              <a:rPr lang="en-US" sz="1900" b="1" i="1" dirty="0" smtClean="0">
                <a:solidFill>
                  <a:schemeClr val="tx1"/>
                </a:solidFill>
              </a:rPr>
              <a:t>Example </a:t>
            </a:r>
          </a:p>
          <a:p>
            <a:pPr marL="0" indent="0" algn="l">
              <a:buNone/>
            </a:pPr>
            <a:r>
              <a:rPr lang="en-US" sz="1900" b="1" i="1" dirty="0" smtClean="0">
                <a:solidFill>
                  <a:schemeClr val="tx1"/>
                </a:solidFill>
              </a:rPr>
              <a:t>The students </a:t>
            </a:r>
            <a:r>
              <a:rPr lang="en-US" sz="1900" i="1" dirty="0" smtClean="0">
                <a:solidFill>
                  <a:schemeClr val="tx1"/>
                </a:solidFill>
              </a:rPr>
              <a:t>want to put off the test. </a:t>
            </a:r>
          </a:p>
          <a:p>
            <a:pPr marL="0" indent="0" algn="l">
              <a:buNone/>
            </a:pPr>
            <a:r>
              <a:rPr lang="en-US" sz="1900" b="1" i="1" dirty="0" smtClean="0">
                <a:solidFill>
                  <a:schemeClr val="tx1"/>
                </a:solidFill>
              </a:rPr>
              <a:t>All passengers </a:t>
            </a:r>
            <a:r>
              <a:rPr lang="en-US" sz="1900" i="1" dirty="0" smtClean="0">
                <a:solidFill>
                  <a:schemeClr val="tx1"/>
                </a:solidFill>
              </a:rPr>
              <a:t>must fasten their seat belts.</a:t>
            </a:r>
          </a:p>
          <a:p>
            <a:pPr marL="0" indent="0" algn="l">
              <a:buNone/>
            </a:pPr>
            <a:endParaRPr lang="en-US" sz="1900" i="1" dirty="0">
              <a:solidFill>
                <a:schemeClr val="tx1"/>
              </a:solidFill>
            </a:endParaRPr>
          </a:p>
          <a:p>
            <a:pPr marL="0" indent="0" algn="l">
              <a:buNone/>
            </a:pPr>
            <a:r>
              <a:rPr lang="en-US" sz="1900" b="1" dirty="0" smtClean="0">
                <a:solidFill>
                  <a:schemeClr val="tx1"/>
                </a:solidFill>
              </a:rPr>
              <a:t>4.</a:t>
            </a:r>
            <a:r>
              <a:rPr lang="en-US" sz="1900" dirty="0" smtClean="0">
                <a:solidFill>
                  <a:schemeClr val="tx1"/>
                </a:solidFill>
              </a:rPr>
              <a:t> Acknowledge the imposition and apologize for it.</a:t>
            </a:r>
            <a:endParaRPr lang="en-US" sz="1900" dirty="0">
              <a:solidFill>
                <a:schemeClr val="tx1"/>
              </a:solidFill>
            </a:endParaRPr>
          </a:p>
          <a:p>
            <a:pPr marL="0" indent="0" algn="l">
              <a:buNone/>
            </a:pPr>
            <a:r>
              <a:rPr lang="en-US" sz="1900" b="1" i="1" dirty="0">
                <a:solidFill>
                  <a:schemeClr val="tx1"/>
                </a:solidFill>
              </a:rPr>
              <a:t>Example </a:t>
            </a:r>
          </a:p>
          <a:p>
            <a:pPr marL="0" indent="0" algn="l">
              <a:buNone/>
            </a:pPr>
            <a:r>
              <a:rPr lang="en-US" sz="1900" b="1" i="1" dirty="0" smtClean="0">
                <a:solidFill>
                  <a:schemeClr val="tx1"/>
                </a:solidFill>
              </a:rPr>
              <a:t>I am sorry I am coming without an appointment </a:t>
            </a:r>
            <a:r>
              <a:rPr lang="en-US" sz="1900" i="1" dirty="0" smtClean="0">
                <a:solidFill>
                  <a:schemeClr val="tx1"/>
                </a:solidFill>
              </a:rPr>
              <a:t>but I need your advice on this. </a:t>
            </a:r>
          </a:p>
          <a:p>
            <a:pPr marL="0" indent="0" algn="l">
              <a:buNone/>
            </a:pPr>
            <a:endParaRPr lang="en-US" sz="1900" i="1" dirty="0">
              <a:solidFill>
                <a:schemeClr val="tx1"/>
              </a:solidFill>
            </a:endParaRPr>
          </a:p>
          <a:p>
            <a:pPr marL="0" indent="0" algn="l">
              <a:buNone/>
            </a:pPr>
            <a:endParaRPr lang="en-US" sz="1900" i="1" dirty="0">
              <a:solidFill>
                <a:schemeClr val="tx1"/>
              </a:solidFill>
            </a:endParaRPr>
          </a:p>
          <a:p>
            <a:pPr marL="0" indent="0" algn="l">
              <a:buNone/>
            </a:pPr>
            <a:endParaRPr lang="en-US" sz="2000" dirty="0" smtClean="0">
              <a:solidFill>
                <a:schemeClr val="tx1"/>
              </a:solidFill>
            </a:endParaRPr>
          </a:p>
          <a:p>
            <a:pPr marL="0" indent="0" algn="l">
              <a:buNone/>
            </a:pPr>
            <a:endParaRPr lang="en-US" sz="2000" dirty="0">
              <a:solidFill>
                <a:schemeClr val="tx1"/>
              </a:solidFill>
            </a:endParaRPr>
          </a:p>
          <a:p>
            <a:pPr marL="0" indent="0" algn="l">
              <a:buNone/>
            </a:pPr>
            <a:endParaRPr lang="en-US" sz="2000" dirty="0">
              <a:solidFill>
                <a:schemeClr val="tx1"/>
              </a:solidFill>
            </a:endParaRPr>
          </a:p>
          <a:p>
            <a:pPr marL="0" indent="0" algn="l">
              <a:buNone/>
            </a:pPr>
            <a:endParaRPr lang="en-US" sz="2000" dirty="0" smtClean="0">
              <a:solidFill>
                <a:schemeClr val="tx1"/>
              </a:solidFill>
            </a:endParaRPr>
          </a:p>
          <a:p>
            <a:pPr marL="0" indent="0" algn="l">
              <a:buNone/>
            </a:pPr>
            <a:endParaRPr lang="en-US" sz="2000" dirty="0" smtClean="0">
              <a:solidFill>
                <a:schemeClr val="tx1"/>
              </a:solidFill>
            </a:endParaRPr>
          </a:p>
          <a:p>
            <a:pPr marL="0" indent="0" algn="l">
              <a:buNone/>
            </a:pP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24972569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352928" cy="4752528"/>
          </a:xfrm>
        </p:spPr>
        <p:txBody>
          <a:bodyPr>
            <a:normAutofit fontScale="92500" lnSpcReduction="20000"/>
          </a:bodyPr>
          <a:lstStyle/>
          <a:p>
            <a:pPr marL="0" indent="0" algn="l">
              <a:buNone/>
            </a:pPr>
            <a:endParaRPr lang="en-US" sz="900" b="1" dirty="0" smtClean="0"/>
          </a:p>
          <a:p>
            <a:pPr marL="0" indent="0" algn="l">
              <a:buNone/>
            </a:pPr>
            <a:r>
              <a:rPr lang="en-US" sz="2800" b="1" dirty="0" smtClean="0"/>
              <a:t>Conversation Analysis </a:t>
            </a:r>
          </a:p>
          <a:p>
            <a:pPr marL="0" indent="0" algn="l">
              <a:buNone/>
            </a:pPr>
            <a:r>
              <a:rPr lang="en-US" sz="1200" dirty="0" smtClean="0">
                <a:solidFill>
                  <a:schemeClr val="tx1"/>
                </a:solidFill>
              </a:rPr>
              <a:t>  </a:t>
            </a:r>
            <a:endParaRPr lang="en-US" sz="1800" dirty="0" smtClean="0">
              <a:solidFill>
                <a:schemeClr val="tx1"/>
              </a:solidFill>
            </a:endParaRPr>
          </a:p>
          <a:p>
            <a:pPr marL="0" indent="0" algn="l">
              <a:buNone/>
            </a:pPr>
            <a:r>
              <a:rPr lang="en-US" sz="1800" dirty="0" smtClean="0">
                <a:solidFill>
                  <a:schemeClr val="tx1"/>
                </a:solidFill>
              </a:rPr>
              <a:t>Conversation is organized </a:t>
            </a:r>
            <a:r>
              <a:rPr lang="en-US" sz="1800" i="1" dirty="0" smtClean="0">
                <a:solidFill>
                  <a:schemeClr val="tx1"/>
                </a:solidFill>
              </a:rPr>
              <a:t>in </a:t>
            </a:r>
            <a:r>
              <a:rPr lang="en-US" sz="1800" dirty="0" smtClean="0">
                <a:solidFill>
                  <a:schemeClr val="tx1"/>
                </a:solidFill>
              </a:rPr>
              <a:t>and </a:t>
            </a:r>
            <a:r>
              <a:rPr lang="en-US" sz="1800" i="1" dirty="0" smtClean="0">
                <a:solidFill>
                  <a:schemeClr val="tx1"/>
                </a:solidFill>
              </a:rPr>
              <a:t>through </a:t>
            </a:r>
            <a:r>
              <a:rPr lang="en-US" sz="1800" b="1" dirty="0" smtClean="0">
                <a:solidFill>
                  <a:schemeClr val="tx1"/>
                </a:solidFill>
              </a:rPr>
              <a:t>turns – </a:t>
            </a:r>
            <a:r>
              <a:rPr lang="en-US" sz="1800" dirty="0" smtClean="0">
                <a:solidFill>
                  <a:schemeClr val="tx1"/>
                </a:solidFill>
              </a:rPr>
              <a:t>one person speaking at a time.</a:t>
            </a:r>
          </a:p>
          <a:p>
            <a:pPr marL="0" indent="0" algn="l">
              <a:buNone/>
            </a:pPr>
            <a:r>
              <a:rPr lang="en-US" sz="1800" dirty="0" smtClean="0">
                <a:solidFill>
                  <a:schemeClr val="tx1"/>
                </a:solidFill>
              </a:rPr>
              <a:t> </a:t>
            </a:r>
          </a:p>
          <a:p>
            <a:pPr marL="0" indent="0" algn="l">
              <a:buNone/>
            </a:pPr>
            <a:r>
              <a:rPr lang="en-US" sz="1800" b="1" dirty="0" smtClean="0">
                <a:solidFill>
                  <a:schemeClr val="tx1"/>
                </a:solidFill>
              </a:rPr>
              <a:t>Conversations are structured in the following ways:</a:t>
            </a:r>
          </a:p>
          <a:p>
            <a:pPr marL="0" indent="0" algn="l">
              <a:buNone/>
            </a:pPr>
            <a:endParaRPr lang="en-US" sz="600" b="1" dirty="0" smtClean="0">
              <a:solidFill>
                <a:schemeClr val="tx1"/>
              </a:solidFill>
            </a:endParaRPr>
          </a:p>
          <a:p>
            <a:pPr marL="0" indent="0" algn="l">
              <a:buNone/>
            </a:pPr>
            <a:r>
              <a:rPr lang="en-US" sz="1800" b="1" dirty="0" smtClean="0">
                <a:solidFill>
                  <a:schemeClr val="tx1"/>
                </a:solidFill>
              </a:rPr>
              <a:t>1. An Adjacency Pair </a:t>
            </a:r>
          </a:p>
          <a:p>
            <a:pPr marL="0" indent="0" algn="l">
              <a:buNone/>
            </a:pPr>
            <a:r>
              <a:rPr lang="en-US" sz="1800" dirty="0" smtClean="0">
                <a:solidFill>
                  <a:schemeClr val="tx1"/>
                </a:solidFill>
              </a:rPr>
              <a:t>An adjacency pair has two utterances produced successively and in order by two different speakers. The first part of the adjacency pair often includes a question,  a greeting, an offer, a request, a complaint, an invitation, or an announcement. The second part is reciprocal, i.e., offers the answer, greeting, justification, apology, etc. Adjacency pairs are the basic structural units in conversation. </a:t>
            </a:r>
          </a:p>
          <a:p>
            <a:pPr marL="0" indent="0" algn="l">
              <a:buNone/>
            </a:pPr>
            <a:endParaRPr lang="en-US" sz="1000" b="1" i="1" dirty="0" smtClean="0">
              <a:solidFill>
                <a:schemeClr val="tx1"/>
              </a:solidFill>
            </a:endParaRPr>
          </a:p>
          <a:p>
            <a:pPr marL="0" indent="0" algn="l">
              <a:buNone/>
            </a:pPr>
            <a:r>
              <a:rPr lang="en-US" sz="1800" b="1" i="1" dirty="0" smtClean="0">
                <a:solidFill>
                  <a:schemeClr val="tx1"/>
                </a:solidFill>
              </a:rPr>
              <a:t>Examples</a:t>
            </a:r>
          </a:p>
          <a:p>
            <a:pPr marL="0" indent="0" algn="l">
              <a:buNone/>
            </a:pPr>
            <a:r>
              <a:rPr lang="en-US" sz="1800" dirty="0" smtClean="0">
                <a:solidFill>
                  <a:schemeClr val="tx1"/>
                </a:solidFill>
              </a:rPr>
              <a:t>Hi there. </a:t>
            </a:r>
          </a:p>
          <a:p>
            <a:pPr marL="0" indent="0" algn="l">
              <a:buNone/>
            </a:pPr>
            <a:r>
              <a:rPr lang="en-US" sz="1800" dirty="0" smtClean="0">
                <a:solidFill>
                  <a:schemeClr val="tx1"/>
                </a:solidFill>
              </a:rPr>
              <a:t>Hi. </a:t>
            </a:r>
          </a:p>
          <a:p>
            <a:pPr marL="0" indent="0" algn="l">
              <a:buNone/>
            </a:pPr>
            <a:endParaRPr lang="en-US" sz="1800" dirty="0" smtClean="0">
              <a:solidFill>
                <a:schemeClr val="tx1"/>
              </a:solidFill>
            </a:endParaRPr>
          </a:p>
          <a:p>
            <a:pPr marL="0" indent="0" algn="l">
              <a:buNone/>
            </a:pPr>
            <a:r>
              <a:rPr lang="en-US" sz="1800" dirty="0" smtClean="0">
                <a:solidFill>
                  <a:schemeClr val="tx1"/>
                </a:solidFill>
              </a:rPr>
              <a:t>Why did you come late?</a:t>
            </a:r>
          </a:p>
          <a:p>
            <a:pPr marL="0" indent="0" algn="l">
              <a:buNone/>
            </a:pPr>
            <a:r>
              <a:rPr lang="en-US" sz="1800" dirty="0" smtClean="0">
                <a:solidFill>
                  <a:schemeClr val="tx1"/>
                </a:solidFill>
              </a:rPr>
              <a:t>I am sorry. </a:t>
            </a:r>
          </a:p>
          <a:p>
            <a:pPr marL="0" indent="0" algn="l">
              <a:buNone/>
            </a:pPr>
            <a:endParaRPr lang="en-US" sz="2000" dirty="0" smtClean="0">
              <a:solidFill>
                <a:schemeClr val="tx1"/>
              </a:solidFill>
            </a:endParaRPr>
          </a:p>
          <a:p>
            <a:pPr marL="0" indent="0" algn="l">
              <a:buNone/>
            </a:pPr>
            <a:endParaRPr lang="en-US" sz="2000" dirty="0">
              <a:solidFill>
                <a:schemeClr val="tx1"/>
              </a:solidFill>
            </a:endParaRPr>
          </a:p>
          <a:p>
            <a:pPr marL="0" indent="0" algn="l">
              <a:buNone/>
            </a:pPr>
            <a:endParaRPr lang="en-US" sz="2000" dirty="0">
              <a:solidFill>
                <a:schemeClr val="tx1"/>
              </a:solidFill>
            </a:endParaRPr>
          </a:p>
          <a:p>
            <a:pPr marL="0" indent="0" algn="l">
              <a:buNone/>
            </a:pPr>
            <a:endParaRPr lang="en-US" sz="2000" dirty="0" smtClean="0">
              <a:solidFill>
                <a:schemeClr val="tx1"/>
              </a:solidFill>
            </a:endParaRPr>
          </a:p>
          <a:p>
            <a:pPr marL="0" indent="0" algn="l">
              <a:buNone/>
            </a:pPr>
            <a:endParaRPr lang="en-US" sz="2000" dirty="0" smtClean="0">
              <a:solidFill>
                <a:schemeClr val="tx1"/>
              </a:solidFill>
            </a:endParaRPr>
          </a:p>
          <a:p>
            <a:pPr marL="0" indent="0" algn="l">
              <a:buNone/>
            </a:pP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24972569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606760" cy="4752528"/>
          </a:xfrm>
        </p:spPr>
        <p:txBody>
          <a:bodyPr>
            <a:normAutofit fontScale="92500" lnSpcReduction="10000"/>
          </a:bodyPr>
          <a:lstStyle/>
          <a:p>
            <a:pPr marL="0" indent="0" algn="l">
              <a:buNone/>
            </a:pPr>
            <a:endParaRPr lang="en-US" sz="900" b="1" dirty="0" smtClean="0"/>
          </a:p>
          <a:p>
            <a:pPr marL="0" indent="0" algn="l">
              <a:buNone/>
            </a:pPr>
            <a:r>
              <a:rPr lang="en-US" sz="1200" dirty="0" smtClean="0">
                <a:solidFill>
                  <a:schemeClr val="tx1"/>
                </a:solidFill>
              </a:rPr>
              <a:t>  </a:t>
            </a:r>
            <a:endParaRPr lang="en-US" sz="1800" dirty="0" smtClean="0">
              <a:solidFill>
                <a:schemeClr val="tx1"/>
              </a:solidFill>
            </a:endParaRPr>
          </a:p>
          <a:p>
            <a:pPr marL="0" indent="0" algn="l">
              <a:buNone/>
            </a:pPr>
            <a:r>
              <a:rPr lang="en-US" sz="1800" b="1" dirty="0" smtClean="0">
                <a:solidFill>
                  <a:schemeClr val="tx1"/>
                </a:solidFill>
              </a:rPr>
              <a:t>2. An Insertion Sequence </a:t>
            </a:r>
          </a:p>
          <a:p>
            <a:pPr marL="0" indent="0" algn="l">
              <a:buNone/>
            </a:pPr>
            <a:r>
              <a:rPr lang="en-US" sz="1800" dirty="0" smtClean="0">
                <a:solidFill>
                  <a:schemeClr val="tx1"/>
                </a:solidFill>
              </a:rPr>
              <a:t>In an insertion sequence, one pair is embedded  in (occurs inside) another pair. </a:t>
            </a:r>
          </a:p>
          <a:p>
            <a:pPr marL="0" indent="0" algn="l">
              <a:buNone/>
            </a:pPr>
            <a:r>
              <a:rPr lang="en-US" sz="1800" b="1" i="1" dirty="0" smtClean="0">
                <a:solidFill>
                  <a:schemeClr val="tx1"/>
                </a:solidFill>
              </a:rPr>
              <a:t>Example</a:t>
            </a:r>
          </a:p>
          <a:p>
            <a:pPr marL="0" indent="0" algn="l">
              <a:buNone/>
            </a:pPr>
            <a:r>
              <a:rPr lang="en-US" sz="1800" dirty="0" smtClean="0">
                <a:solidFill>
                  <a:schemeClr val="tx1"/>
                </a:solidFill>
              </a:rPr>
              <a:t>A: Do you know where pizza hut is?</a:t>
            </a:r>
          </a:p>
          <a:p>
            <a:pPr marL="0" indent="0" algn="l">
              <a:buNone/>
            </a:pPr>
            <a:r>
              <a:rPr lang="en-US" sz="1800" dirty="0" smtClean="0">
                <a:solidFill>
                  <a:schemeClr val="tx1"/>
                </a:solidFill>
              </a:rPr>
              <a:t>B: Well, where do you live?</a:t>
            </a:r>
          </a:p>
          <a:p>
            <a:pPr marL="0" indent="0" algn="l">
              <a:buNone/>
            </a:pPr>
            <a:r>
              <a:rPr lang="en-US" sz="1800" dirty="0" smtClean="0">
                <a:solidFill>
                  <a:schemeClr val="tx1"/>
                </a:solidFill>
              </a:rPr>
              <a:t>A: I live on King </a:t>
            </a:r>
            <a:r>
              <a:rPr lang="en-US" sz="1800" dirty="0" err="1" smtClean="0">
                <a:solidFill>
                  <a:schemeClr val="tx1"/>
                </a:solidFill>
              </a:rPr>
              <a:t>Abdulaziz</a:t>
            </a:r>
            <a:r>
              <a:rPr lang="en-US" sz="1800" dirty="0" smtClean="0">
                <a:solidFill>
                  <a:schemeClr val="tx1"/>
                </a:solidFill>
              </a:rPr>
              <a:t> road. </a:t>
            </a:r>
          </a:p>
          <a:p>
            <a:pPr marL="0" indent="0" algn="l">
              <a:buNone/>
            </a:pPr>
            <a:r>
              <a:rPr lang="en-US" sz="1800" dirty="0" smtClean="0">
                <a:solidFill>
                  <a:schemeClr val="tx1"/>
                </a:solidFill>
              </a:rPr>
              <a:t>B: It is not far from you. </a:t>
            </a:r>
          </a:p>
          <a:p>
            <a:pPr marL="0" indent="0" algn="l">
              <a:buNone/>
            </a:pPr>
            <a:endParaRPr lang="en-US" sz="1800" dirty="0" smtClean="0">
              <a:solidFill>
                <a:schemeClr val="tx1"/>
              </a:solidFill>
            </a:endParaRPr>
          </a:p>
          <a:p>
            <a:pPr marL="0" indent="0" algn="l">
              <a:buNone/>
            </a:pPr>
            <a:r>
              <a:rPr lang="en-US" sz="1800" b="1" dirty="0" smtClean="0">
                <a:solidFill>
                  <a:schemeClr val="tx1"/>
                </a:solidFill>
              </a:rPr>
              <a:t>3. An Side Sequence</a:t>
            </a:r>
          </a:p>
          <a:p>
            <a:pPr marL="0" indent="0" algn="l">
              <a:buNone/>
            </a:pPr>
            <a:r>
              <a:rPr lang="en-US" sz="1800" dirty="0" smtClean="0">
                <a:solidFill>
                  <a:schemeClr val="tx1"/>
                </a:solidFill>
              </a:rPr>
              <a:t>In a side sequence, one pair which is irrelevant,  is embedded  in (occurs inside) another pair. </a:t>
            </a:r>
          </a:p>
          <a:p>
            <a:pPr marL="0" indent="0" algn="l">
              <a:buNone/>
            </a:pPr>
            <a:r>
              <a:rPr lang="en-US" sz="1800" b="1" i="1" dirty="0" smtClean="0">
                <a:solidFill>
                  <a:schemeClr val="tx1"/>
                </a:solidFill>
              </a:rPr>
              <a:t>Example</a:t>
            </a:r>
          </a:p>
          <a:p>
            <a:pPr marL="0" indent="0" algn="l">
              <a:buNone/>
            </a:pPr>
            <a:r>
              <a:rPr lang="en-US" sz="1800" dirty="0" smtClean="0">
                <a:solidFill>
                  <a:schemeClr val="tx1"/>
                </a:solidFill>
              </a:rPr>
              <a:t>A: Do you know where pizza hut is?</a:t>
            </a:r>
          </a:p>
          <a:p>
            <a:pPr marL="0" indent="0" algn="l">
              <a:buNone/>
            </a:pPr>
            <a:r>
              <a:rPr lang="en-US" sz="1800" dirty="0" smtClean="0">
                <a:solidFill>
                  <a:schemeClr val="tx1"/>
                </a:solidFill>
              </a:rPr>
              <a:t>B: Let me take this call and I will get back to you. </a:t>
            </a:r>
          </a:p>
          <a:p>
            <a:pPr marL="0" indent="0" algn="l">
              <a:buNone/>
            </a:pPr>
            <a:r>
              <a:rPr lang="en-US" sz="1800" dirty="0" smtClean="0">
                <a:solidFill>
                  <a:schemeClr val="tx1"/>
                </a:solidFill>
              </a:rPr>
              <a:t>A: Sure. </a:t>
            </a:r>
          </a:p>
          <a:p>
            <a:pPr marL="0" indent="0" algn="l">
              <a:buNone/>
            </a:pPr>
            <a:r>
              <a:rPr lang="en-US" sz="1800" dirty="0" smtClean="0">
                <a:solidFill>
                  <a:schemeClr val="tx1"/>
                </a:solidFill>
              </a:rPr>
              <a:t>B: It is on King Abdullah road.</a:t>
            </a:r>
            <a:endParaRPr lang="en-US" sz="2000" dirty="0" smtClean="0">
              <a:solidFill>
                <a:schemeClr val="tx1"/>
              </a:solidFill>
            </a:endParaRPr>
          </a:p>
          <a:p>
            <a:pPr marL="0" indent="0" algn="l">
              <a:buNone/>
            </a:pPr>
            <a:endParaRPr lang="en-US" sz="2000" dirty="0">
              <a:solidFill>
                <a:schemeClr val="tx1"/>
              </a:solidFill>
            </a:endParaRPr>
          </a:p>
          <a:p>
            <a:pPr marL="0" indent="0" algn="l">
              <a:buNone/>
            </a:pPr>
            <a:endParaRPr lang="en-US" sz="2000" dirty="0">
              <a:solidFill>
                <a:schemeClr val="tx1"/>
              </a:solidFill>
            </a:endParaRPr>
          </a:p>
          <a:p>
            <a:pPr marL="0" indent="0" algn="l">
              <a:buNone/>
            </a:pPr>
            <a:endParaRPr lang="en-US" sz="2000" dirty="0" smtClean="0">
              <a:solidFill>
                <a:schemeClr val="tx1"/>
              </a:solidFill>
            </a:endParaRPr>
          </a:p>
          <a:p>
            <a:pPr marL="0" indent="0" algn="l">
              <a:buNone/>
            </a:pPr>
            <a:endParaRPr lang="en-US" sz="2000" dirty="0" smtClean="0">
              <a:solidFill>
                <a:schemeClr val="tx1"/>
              </a:solidFill>
            </a:endParaRPr>
          </a:p>
          <a:p>
            <a:pPr marL="0" indent="0" algn="l">
              <a:buNone/>
            </a:pP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24972569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606760" cy="4752528"/>
          </a:xfrm>
        </p:spPr>
        <p:txBody>
          <a:bodyPr>
            <a:normAutofit fontScale="92500" lnSpcReduction="20000"/>
          </a:bodyPr>
          <a:lstStyle/>
          <a:p>
            <a:pPr marL="0" indent="0" algn="l">
              <a:buNone/>
            </a:pPr>
            <a:endParaRPr lang="en-US" sz="900" b="1" dirty="0" smtClean="0"/>
          </a:p>
          <a:p>
            <a:pPr marL="0" indent="0" algn="l">
              <a:buNone/>
            </a:pPr>
            <a:r>
              <a:rPr lang="en-US" sz="1800" b="1" dirty="0" smtClean="0">
                <a:solidFill>
                  <a:schemeClr val="tx1"/>
                </a:solidFill>
              </a:rPr>
              <a:t>4. An Opening Sequence</a:t>
            </a:r>
          </a:p>
          <a:p>
            <a:pPr marL="0" indent="0" algn="l">
              <a:buNone/>
            </a:pPr>
            <a:r>
              <a:rPr lang="en-US" sz="1800" dirty="0">
                <a:solidFill>
                  <a:schemeClr val="tx1"/>
                </a:solidFill>
              </a:rPr>
              <a:t>An adjacency pair used </a:t>
            </a:r>
            <a:r>
              <a:rPr lang="en-US" sz="1800" dirty="0" smtClean="0">
                <a:solidFill>
                  <a:schemeClr val="tx1"/>
                </a:solidFill>
              </a:rPr>
              <a:t>to open a </a:t>
            </a:r>
            <a:r>
              <a:rPr lang="en-US" sz="1800" dirty="0">
                <a:solidFill>
                  <a:schemeClr val="tx1"/>
                </a:solidFill>
              </a:rPr>
              <a:t>conversation. </a:t>
            </a:r>
            <a:r>
              <a:rPr lang="en-US" sz="1800" b="1" dirty="0" smtClean="0">
                <a:solidFill>
                  <a:schemeClr val="tx1"/>
                </a:solidFill>
              </a:rPr>
              <a:t> </a:t>
            </a:r>
          </a:p>
          <a:p>
            <a:pPr marL="0" indent="0" algn="l">
              <a:buNone/>
            </a:pPr>
            <a:r>
              <a:rPr lang="en-US" sz="1800" b="1" dirty="0" smtClean="0">
                <a:solidFill>
                  <a:schemeClr val="tx1"/>
                </a:solidFill>
              </a:rPr>
              <a:t>5. A Pre-closing Sequence </a:t>
            </a:r>
          </a:p>
          <a:p>
            <a:pPr marL="0" indent="0" algn="l">
              <a:buNone/>
            </a:pPr>
            <a:r>
              <a:rPr lang="en-US" sz="1800" dirty="0" smtClean="0">
                <a:solidFill>
                  <a:schemeClr val="tx1"/>
                </a:solidFill>
              </a:rPr>
              <a:t>An adjacency pair used before closing a conversation. </a:t>
            </a:r>
          </a:p>
          <a:p>
            <a:pPr marL="0" indent="0" algn="l">
              <a:buNone/>
            </a:pPr>
            <a:r>
              <a:rPr lang="en-US" sz="1800" b="1" dirty="0" smtClean="0">
                <a:solidFill>
                  <a:schemeClr val="tx1"/>
                </a:solidFill>
              </a:rPr>
              <a:t>6. A Closing Sequence </a:t>
            </a:r>
          </a:p>
          <a:p>
            <a:pPr marL="0" indent="0" algn="l">
              <a:buNone/>
            </a:pPr>
            <a:r>
              <a:rPr lang="en-US" sz="1800" dirty="0" smtClean="0">
                <a:solidFill>
                  <a:schemeClr val="tx1"/>
                </a:solidFill>
              </a:rPr>
              <a:t>An adjacency pair used to close a conversation. </a:t>
            </a:r>
          </a:p>
          <a:p>
            <a:pPr marL="0" indent="0" algn="l">
              <a:buNone/>
            </a:pPr>
            <a:endParaRPr lang="en-US" sz="1800" dirty="0" smtClean="0">
              <a:solidFill>
                <a:schemeClr val="tx1"/>
              </a:solidFill>
            </a:endParaRPr>
          </a:p>
          <a:p>
            <a:pPr marL="0" indent="0" algn="l">
              <a:buNone/>
            </a:pPr>
            <a:r>
              <a:rPr lang="en-US" sz="1800" b="1" i="1" dirty="0" smtClean="0">
                <a:solidFill>
                  <a:schemeClr val="tx1"/>
                </a:solidFill>
              </a:rPr>
              <a:t>An Extended Example</a:t>
            </a:r>
          </a:p>
          <a:p>
            <a:pPr marL="0" indent="0" algn="l">
              <a:buNone/>
            </a:pPr>
            <a:r>
              <a:rPr lang="en-US" sz="1800" dirty="0" smtClean="0">
                <a:solidFill>
                  <a:srgbClr val="00B0F0"/>
                </a:solidFill>
              </a:rPr>
              <a:t>A: Morning. </a:t>
            </a:r>
          </a:p>
          <a:p>
            <a:pPr marL="0" indent="0" algn="l">
              <a:buNone/>
            </a:pPr>
            <a:r>
              <a:rPr lang="en-US" sz="1800" dirty="0" smtClean="0">
                <a:solidFill>
                  <a:srgbClr val="00B0F0"/>
                </a:solidFill>
              </a:rPr>
              <a:t>B: Morning</a:t>
            </a:r>
            <a:r>
              <a:rPr lang="en-US" sz="1800" dirty="0" smtClean="0">
                <a:solidFill>
                  <a:schemeClr val="tx1"/>
                </a:solidFill>
              </a:rPr>
              <a:t>. </a:t>
            </a:r>
          </a:p>
          <a:p>
            <a:pPr marL="0" indent="0" algn="l">
              <a:buNone/>
            </a:pPr>
            <a:r>
              <a:rPr lang="en-US" sz="1800" dirty="0" smtClean="0">
                <a:solidFill>
                  <a:schemeClr val="tx1"/>
                </a:solidFill>
              </a:rPr>
              <a:t>A: Do you have a minute?</a:t>
            </a:r>
          </a:p>
          <a:p>
            <a:pPr marL="0" indent="0" algn="l">
              <a:buNone/>
            </a:pPr>
            <a:r>
              <a:rPr lang="en-US" sz="1800" dirty="0" smtClean="0">
                <a:solidFill>
                  <a:schemeClr val="tx1"/>
                </a:solidFill>
              </a:rPr>
              <a:t>B: I am busy. Sorry. </a:t>
            </a:r>
          </a:p>
          <a:p>
            <a:pPr marL="0" indent="0" algn="l">
              <a:buNone/>
            </a:pPr>
            <a:r>
              <a:rPr lang="en-US" sz="1800" dirty="0" smtClean="0">
                <a:solidFill>
                  <a:srgbClr val="FF0000"/>
                </a:solidFill>
              </a:rPr>
              <a:t>A: Ok.</a:t>
            </a:r>
          </a:p>
          <a:p>
            <a:pPr marL="0" indent="0" algn="l">
              <a:buNone/>
            </a:pPr>
            <a:r>
              <a:rPr lang="en-US" sz="1800" dirty="0" smtClean="0">
                <a:solidFill>
                  <a:srgbClr val="FF0000"/>
                </a:solidFill>
              </a:rPr>
              <a:t>B: Yeah. </a:t>
            </a:r>
          </a:p>
          <a:p>
            <a:pPr marL="0" indent="0" algn="l">
              <a:buNone/>
            </a:pPr>
            <a:r>
              <a:rPr lang="en-US" sz="1800" dirty="0" smtClean="0">
                <a:solidFill>
                  <a:srgbClr val="002060"/>
                </a:solidFill>
              </a:rPr>
              <a:t>A: See you. </a:t>
            </a:r>
          </a:p>
          <a:p>
            <a:pPr marL="0" indent="0" algn="l">
              <a:buNone/>
            </a:pPr>
            <a:r>
              <a:rPr lang="en-US" sz="1800" dirty="0" smtClean="0">
                <a:solidFill>
                  <a:srgbClr val="002060"/>
                </a:solidFill>
              </a:rPr>
              <a:t>B: See you</a:t>
            </a:r>
            <a:r>
              <a:rPr lang="en-US" sz="1800" dirty="0" smtClean="0">
                <a:solidFill>
                  <a:schemeClr val="tx1"/>
                </a:solidFill>
              </a:rPr>
              <a:t>.</a:t>
            </a:r>
            <a:endParaRPr lang="en-US" sz="2000" dirty="0">
              <a:solidFill>
                <a:schemeClr val="tx1"/>
              </a:solidFill>
            </a:endParaRPr>
          </a:p>
          <a:p>
            <a:pPr marL="0" indent="0" algn="l">
              <a:buNone/>
            </a:pPr>
            <a:endParaRPr lang="en-US" sz="2000" dirty="0">
              <a:solidFill>
                <a:schemeClr val="tx1"/>
              </a:solidFill>
            </a:endParaRPr>
          </a:p>
          <a:p>
            <a:pPr marL="0" indent="0" algn="l">
              <a:buNone/>
            </a:pPr>
            <a:endParaRPr lang="en-US" sz="2000" dirty="0" smtClean="0">
              <a:solidFill>
                <a:schemeClr val="tx1"/>
              </a:solidFill>
            </a:endParaRPr>
          </a:p>
          <a:p>
            <a:pPr marL="0" indent="0" algn="l">
              <a:buNone/>
            </a:pPr>
            <a:endParaRPr lang="en-US" sz="2000" dirty="0" smtClean="0">
              <a:solidFill>
                <a:schemeClr val="tx1"/>
              </a:solidFill>
            </a:endParaRPr>
          </a:p>
          <a:p>
            <a:pPr marL="0" indent="0" algn="l">
              <a:buNone/>
            </a:pP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24972569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5157192"/>
          </a:xfrm>
        </p:spPr>
        <p:txBody>
          <a:bodyPr>
            <a:normAutofit fontScale="92500" lnSpcReduction="20000"/>
          </a:bodyPr>
          <a:lstStyle/>
          <a:p>
            <a:pPr marL="0" indent="0" algn="l">
              <a:buNone/>
            </a:pPr>
            <a:endParaRPr lang="en-US" sz="900" b="1" dirty="0" smtClean="0"/>
          </a:p>
          <a:p>
            <a:pPr marL="0" indent="0" algn="l">
              <a:buNone/>
            </a:pPr>
            <a:r>
              <a:rPr lang="en-US" sz="2600" b="1" dirty="0" smtClean="0"/>
              <a:t>Features of Naturally-</a:t>
            </a:r>
            <a:r>
              <a:rPr lang="en-US" sz="2600" b="1" dirty="0" err="1" smtClean="0"/>
              <a:t>Occuring</a:t>
            </a:r>
            <a:r>
              <a:rPr lang="en-US" sz="2600" b="1" dirty="0" smtClean="0"/>
              <a:t> Conversations </a:t>
            </a:r>
          </a:p>
          <a:p>
            <a:pPr marL="0" indent="0" algn="l">
              <a:buNone/>
            </a:pPr>
            <a:r>
              <a:rPr lang="en-US" sz="500" dirty="0" smtClean="0">
                <a:solidFill>
                  <a:schemeClr val="tx1"/>
                </a:solidFill>
              </a:rPr>
              <a:t>  </a:t>
            </a:r>
            <a:endParaRPr lang="en-US" sz="1000" dirty="0" smtClean="0">
              <a:solidFill>
                <a:schemeClr val="tx1"/>
              </a:solidFill>
            </a:endParaRPr>
          </a:p>
          <a:p>
            <a:pPr marL="0" indent="0" algn="l">
              <a:buNone/>
            </a:pPr>
            <a:r>
              <a:rPr lang="en-US" sz="1700" b="1" dirty="0" smtClean="0">
                <a:solidFill>
                  <a:schemeClr val="tx1"/>
                </a:solidFill>
              </a:rPr>
              <a:t>Pauses </a:t>
            </a:r>
            <a:r>
              <a:rPr lang="en-US" sz="1700" dirty="0" smtClean="0">
                <a:solidFill>
                  <a:schemeClr val="tx1"/>
                </a:solidFill>
              </a:rPr>
              <a:t>.. a very short period of silence (</a:t>
            </a:r>
            <a:r>
              <a:rPr lang="en-US" sz="1700" i="1" dirty="0" smtClean="0">
                <a:solidFill>
                  <a:schemeClr val="tx1"/>
                </a:solidFill>
              </a:rPr>
              <a:t>e.g.,</a:t>
            </a:r>
            <a:r>
              <a:rPr lang="en-US" sz="1700" dirty="0" smtClean="0">
                <a:solidFill>
                  <a:schemeClr val="tx1"/>
                </a:solidFill>
              </a:rPr>
              <a:t> I went to [silence] London.)</a:t>
            </a:r>
            <a:endParaRPr lang="en-US" sz="1700" b="1" dirty="0" smtClean="0">
              <a:solidFill>
                <a:schemeClr val="tx1"/>
              </a:solidFill>
            </a:endParaRPr>
          </a:p>
          <a:p>
            <a:pPr marL="0" indent="0" algn="l">
              <a:buNone/>
            </a:pPr>
            <a:r>
              <a:rPr lang="en-US" sz="1700" b="1" dirty="0" smtClean="0">
                <a:solidFill>
                  <a:schemeClr val="tx1"/>
                </a:solidFill>
              </a:rPr>
              <a:t>Pause Fillers .. </a:t>
            </a:r>
            <a:r>
              <a:rPr lang="en-US" sz="1700" dirty="0" smtClean="0">
                <a:solidFill>
                  <a:schemeClr val="tx1"/>
                </a:solidFill>
              </a:rPr>
              <a:t>sounds or words used to avoid silence in conversations, such as </a:t>
            </a:r>
            <a:r>
              <a:rPr lang="en-US" sz="1700" i="1" dirty="0" smtClean="0">
                <a:solidFill>
                  <a:schemeClr val="tx1"/>
                </a:solidFill>
              </a:rPr>
              <a:t>um, </a:t>
            </a:r>
            <a:r>
              <a:rPr lang="en-US" sz="1700" i="1" dirty="0" err="1" smtClean="0">
                <a:solidFill>
                  <a:schemeClr val="tx1"/>
                </a:solidFill>
              </a:rPr>
              <a:t>er</a:t>
            </a:r>
            <a:r>
              <a:rPr lang="en-US" sz="1700" i="1" dirty="0" smtClean="0">
                <a:solidFill>
                  <a:schemeClr val="tx1"/>
                </a:solidFill>
              </a:rPr>
              <a:t>, uh, I mean, </a:t>
            </a:r>
            <a:r>
              <a:rPr lang="en-US" sz="1700" i="1" dirty="0" err="1" smtClean="0">
                <a:solidFill>
                  <a:schemeClr val="tx1"/>
                </a:solidFill>
              </a:rPr>
              <a:t>y’know</a:t>
            </a:r>
            <a:r>
              <a:rPr lang="en-US" sz="1700" i="1" dirty="0" smtClean="0">
                <a:solidFill>
                  <a:schemeClr val="tx1"/>
                </a:solidFill>
              </a:rPr>
              <a:t>, like (e.g. </a:t>
            </a:r>
            <a:r>
              <a:rPr lang="en-US" sz="1700" dirty="0" smtClean="0">
                <a:solidFill>
                  <a:schemeClr val="tx1"/>
                </a:solidFill>
              </a:rPr>
              <a:t>I went to </a:t>
            </a:r>
            <a:r>
              <a:rPr lang="en-US" sz="1700" i="1" dirty="0" smtClean="0">
                <a:solidFill>
                  <a:schemeClr val="tx1"/>
                </a:solidFill>
              </a:rPr>
              <a:t>um </a:t>
            </a:r>
            <a:r>
              <a:rPr lang="en-US" sz="1700" dirty="0" smtClean="0">
                <a:solidFill>
                  <a:schemeClr val="tx1"/>
                </a:solidFill>
              </a:rPr>
              <a:t>London.)</a:t>
            </a:r>
            <a:r>
              <a:rPr lang="en-US" sz="1700" i="1" dirty="0" smtClean="0">
                <a:solidFill>
                  <a:schemeClr val="tx1"/>
                </a:solidFill>
              </a:rPr>
              <a:t> </a:t>
            </a:r>
            <a:r>
              <a:rPr lang="en-US" sz="1700" dirty="0" smtClean="0">
                <a:solidFill>
                  <a:schemeClr val="tx1"/>
                </a:solidFill>
              </a:rPr>
              <a:t> </a:t>
            </a:r>
            <a:endParaRPr lang="en-US" sz="1700" b="1" dirty="0" smtClean="0">
              <a:solidFill>
                <a:schemeClr val="tx1"/>
              </a:solidFill>
            </a:endParaRPr>
          </a:p>
          <a:p>
            <a:pPr marL="0" indent="0" algn="l">
              <a:buNone/>
            </a:pPr>
            <a:r>
              <a:rPr lang="en-US" sz="1700" b="1" dirty="0" smtClean="0">
                <a:solidFill>
                  <a:schemeClr val="tx1"/>
                </a:solidFill>
              </a:rPr>
              <a:t>False starts </a:t>
            </a:r>
            <a:r>
              <a:rPr lang="en-US" sz="1700" dirty="0" smtClean="0">
                <a:solidFill>
                  <a:schemeClr val="tx1"/>
                </a:solidFill>
              </a:rPr>
              <a:t>… a start that a speaker realizes is wrong and amends or repairs (</a:t>
            </a:r>
            <a:r>
              <a:rPr lang="en-US" sz="1700" i="1" dirty="0" smtClean="0">
                <a:solidFill>
                  <a:schemeClr val="tx1"/>
                </a:solidFill>
              </a:rPr>
              <a:t>e.g., </a:t>
            </a:r>
            <a:r>
              <a:rPr lang="en-US" sz="1700" dirty="0" smtClean="0">
                <a:solidFill>
                  <a:schemeClr val="tx1"/>
                </a:solidFill>
              </a:rPr>
              <a:t>I went ..um.. Indeed my wife and I went to London.)</a:t>
            </a:r>
            <a:endParaRPr lang="en-US" sz="1700" b="1" dirty="0" smtClean="0">
              <a:solidFill>
                <a:schemeClr val="tx1"/>
              </a:solidFill>
            </a:endParaRPr>
          </a:p>
          <a:p>
            <a:pPr marL="0" indent="0" algn="l">
              <a:buNone/>
            </a:pPr>
            <a:r>
              <a:rPr lang="en-US" sz="1700" b="1" dirty="0" smtClean="0">
                <a:solidFill>
                  <a:schemeClr val="tx1"/>
                </a:solidFill>
              </a:rPr>
              <a:t>Recycling </a:t>
            </a:r>
            <a:r>
              <a:rPr lang="en-US" sz="1700" dirty="0" smtClean="0">
                <a:solidFill>
                  <a:schemeClr val="tx1"/>
                </a:solidFill>
              </a:rPr>
              <a:t>… a repaired false start (</a:t>
            </a:r>
            <a:r>
              <a:rPr lang="en-US" sz="1700" i="1" dirty="0" smtClean="0">
                <a:solidFill>
                  <a:schemeClr val="tx1"/>
                </a:solidFill>
              </a:rPr>
              <a:t>e.g., Indeed my wife and I </a:t>
            </a:r>
            <a:r>
              <a:rPr lang="en-US" sz="1700" dirty="0" smtClean="0">
                <a:solidFill>
                  <a:schemeClr val="tx1"/>
                </a:solidFill>
              </a:rPr>
              <a:t>in the previous example)</a:t>
            </a:r>
            <a:endParaRPr lang="en-US" sz="1700" b="1" dirty="0" smtClean="0">
              <a:solidFill>
                <a:schemeClr val="tx1"/>
              </a:solidFill>
            </a:endParaRPr>
          </a:p>
          <a:p>
            <a:pPr marL="0" indent="0" algn="l">
              <a:buNone/>
            </a:pPr>
            <a:r>
              <a:rPr lang="en-US" sz="1700" b="1" dirty="0" smtClean="0">
                <a:solidFill>
                  <a:schemeClr val="tx1"/>
                </a:solidFill>
              </a:rPr>
              <a:t>Back channel support </a:t>
            </a:r>
            <a:r>
              <a:rPr lang="en-US" sz="1700" dirty="0" smtClean="0">
                <a:solidFill>
                  <a:schemeClr val="tx1"/>
                </a:solidFill>
              </a:rPr>
              <a:t>… a word or an expression the listener uses to indicate they are following or indicate interest in the conversation (</a:t>
            </a:r>
            <a:r>
              <a:rPr lang="en-US" sz="1700" i="1" dirty="0" smtClean="0">
                <a:solidFill>
                  <a:schemeClr val="tx1"/>
                </a:solidFill>
              </a:rPr>
              <a:t>e.g., </a:t>
            </a:r>
          </a:p>
          <a:p>
            <a:pPr marL="0" indent="0" algn="l">
              <a:buNone/>
            </a:pPr>
            <a:r>
              <a:rPr lang="en-US" sz="1700" i="1" dirty="0" smtClean="0">
                <a:solidFill>
                  <a:schemeClr val="tx1"/>
                </a:solidFill>
              </a:rPr>
              <a:t>				                   </a:t>
            </a:r>
            <a:r>
              <a:rPr lang="en-US" sz="1700" dirty="0" smtClean="0">
                <a:solidFill>
                  <a:schemeClr val="tx1"/>
                </a:solidFill>
              </a:rPr>
              <a:t>A: I went to London …</a:t>
            </a:r>
          </a:p>
          <a:p>
            <a:pPr marL="0" indent="0" algn="l">
              <a:buNone/>
            </a:pPr>
            <a:r>
              <a:rPr lang="en-US" sz="1700" dirty="0" smtClean="0">
                <a:solidFill>
                  <a:schemeClr val="tx1"/>
                </a:solidFill>
              </a:rPr>
              <a:t>                  B: Ok.</a:t>
            </a:r>
          </a:p>
          <a:p>
            <a:pPr marL="0" indent="0" algn="l">
              <a:buNone/>
            </a:pPr>
            <a:r>
              <a:rPr lang="en-US" sz="1700" dirty="0" smtClean="0">
                <a:solidFill>
                  <a:schemeClr val="tx1"/>
                </a:solidFill>
              </a:rPr>
              <a:t>                  A: … and had a lot of fun.  </a:t>
            </a:r>
            <a:r>
              <a:rPr lang="en-US" sz="1700" b="1" dirty="0" smtClean="0">
                <a:solidFill>
                  <a:schemeClr val="tx1"/>
                </a:solidFill>
              </a:rPr>
              <a:t> </a:t>
            </a:r>
          </a:p>
          <a:p>
            <a:pPr marL="0" indent="0" algn="l">
              <a:buNone/>
            </a:pPr>
            <a:r>
              <a:rPr lang="en-US" sz="1700" b="1" dirty="0" smtClean="0">
                <a:solidFill>
                  <a:schemeClr val="tx1"/>
                </a:solidFill>
              </a:rPr>
              <a:t>Interruption </a:t>
            </a:r>
            <a:r>
              <a:rPr lang="en-US" sz="1700" dirty="0" smtClean="0">
                <a:solidFill>
                  <a:schemeClr val="tx1"/>
                </a:solidFill>
              </a:rPr>
              <a:t>… to stop a speaker from finishing their turn (</a:t>
            </a:r>
            <a:r>
              <a:rPr lang="en-US" sz="1700" i="1" dirty="0" smtClean="0">
                <a:solidFill>
                  <a:schemeClr val="tx1"/>
                </a:solidFill>
              </a:rPr>
              <a:t>e.g., </a:t>
            </a:r>
          </a:p>
          <a:p>
            <a:pPr marL="0" indent="0" algn="l">
              <a:buNone/>
            </a:pPr>
            <a:r>
              <a:rPr lang="en-US" sz="1700" i="1" dirty="0" smtClean="0">
                <a:solidFill>
                  <a:schemeClr val="tx1"/>
                </a:solidFill>
              </a:rPr>
              <a:t>                   </a:t>
            </a:r>
            <a:r>
              <a:rPr lang="en-US" sz="1700" dirty="0" smtClean="0">
                <a:solidFill>
                  <a:schemeClr val="tx1"/>
                </a:solidFill>
              </a:rPr>
              <a:t>A: I went to …</a:t>
            </a:r>
          </a:p>
          <a:p>
            <a:pPr marL="0" indent="0" algn="l">
              <a:buNone/>
            </a:pPr>
            <a:r>
              <a:rPr lang="en-US" sz="1700" dirty="0" smtClean="0">
                <a:solidFill>
                  <a:schemeClr val="tx1"/>
                </a:solidFill>
              </a:rPr>
              <a:t>                  B: I have to go now. Bye.  </a:t>
            </a:r>
            <a:r>
              <a:rPr lang="en-US" sz="1700" b="1" dirty="0" smtClean="0">
                <a:solidFill>
                  <a:schemeClr val="tx1"/>
                </a:solidFill>
              </a:rPr>
              <a:t> </a:t>
            </a:r>
          </a:p>
          <a:p>
            <a:pPr marL="0" indent="0" algn="l">
              <a:buNone/>
            </a:pPr>
            <a:r>
              <a:rPr lang="en-US" sz="1700" b="1" dirty="0" smtClean="0">
                <a:solidFill>
                  <a:schemeClr val="tx1"/>
                </a:solidFill>
              </a:rPr>
              <a:t>Overlap </a:t>
            </a:r>
            <a:r>
              <a:rPr lang="en-US" sz="1700" dirty="0" smtClean="0">
                <a:solidFill>
                  <a:schemeClr val="tx1"/>
                </a:solidFill>
              </a:rPr>
              <a:t>… happens when two speakers talk at the same time. It may be </a:t>
            </a:r>
            <a:r>
              <a:rPr lang="en-US" sz="1700" b="1" dirty="0" smtClean="0">
                <a:solidFill>
                  <a:schemeClr val="tx1"/>
                </a:solidFill>
              </a:rPr>
              <a:t>intentional</a:t>
            </a:r>
            <a:r>
              <a:rPr lang="en-US" sz="1700" dirty="0" smtClean="0">
                <a:solidFill>
                  <a:schemeClr val="tx1"/>
                </a:solidFill>
              </a:rPr>
              <a:t> (when the listener does not want to listen to the speaker for some reason) and it may be </a:t>
            </a:r>
            <a:r>
              <a:rPr lang="en-US" sz="1700" b="1" dirty="0" smtClean="0">
                <a:solidFill>
                  <a:schemeClr val="tx1"/>
                </a:solidFill>
              </a:rPr>
              <a:t>unintentional</a:t>
            </a:r>
            <a:r>
              <a:rPr lang="en-US" sz="1700" dirty="0" smtClean="0">
                <a:solidFill>
                  <a:schemeClr val="tx1"/>
                </a:solidFill>
              </a:rPr>
              <a:t>, which is often resolved by one of the two participants </a:t>
            </a:r>
            <a:r>
              <a:rPr lang="en-US" sz="1700" b="1" dirty="0" smtClean="0">
                <a:solidFill>
                  <a:schemeClr val="tx1"/>
                </a:solidFill>
              </a:rPr>
              <a:t>yielding </a:t>
            </a:r>
            <a:r>
              <a:rPr lang="en-US" sz="1700" dirty="0" smtClean="0">
                <a:solidFill>
                  <a:schemeClr val="tx1"/>
                </a:solidFill>
              </a:rPr>
              <a:t>or </a:t>
            </a:r>
            <a:r>
              <a:rPr lang="en-US" sz="1700" b="1" dirty="0" smtClean="0">
                <a:solidFill>
                  <a:schemeClr val="tx1"/>
                </a:solidFill>
              </a:rPr>
              <a:t>offering the floor </a:t>
            </a:r>
            <a:r>
              <a:rPr lang="en-US" sz="1700" dirty="0" smtClean="0">
                <a:solidFill>
                  <a:schemeClr val="tx1"/>
                </a:solidFill>
              </a:rPr>
              <a:t>– giving the right to the other participant to continue. </a:t>
            </a:r>
            <a:endParaRPr lang="en-US" sz="2000" dirty="0">
              <a:solidFill>
                <a:schemeClr val="tx1"/>
              </a:solidFill>
            </a:endParaRPr>
          </a:p>
          <a:p>
            <a:pPr marL="0" indent="0" algn="l">
              <a:buNone/>
            </a:pPr>
            <a:endParaRPr lang="en-US" sz="2000" dirty="0">
              <a:solidFill>
                <a:schemeClr val="tx1"/>
              </a:solidFill>
            </a:endParaRPr>
          </a:p>
          <a:p>
            <a:pPr marL="0" indent="0" algn="l">
              <a:buNone/>
            </a:pPr>
            <a:endParaRPr lang="en-US" sz="2000" dirty="0" smtClean="0">
              <a:solidFill>
                <a:schemeClr val="tx1"/>
              </a:solidFill>
            </a:endParaRPr>
          </a:p>
          <a:p>
            <a:pPr marL="0" indent="0" algn="l">
              <a:buNone/>
            </a:pPr>
            <a:endParaRPr lang="en-US" sz="2000" dirty="0" smtClean="0">
              <a:solidFill>
                <a:schemeClr val="tx1"/>
              </a:solidFill>
            </a:endParaRPr>
          </a:p>
          <a:p>
            <a:pPr marL="0" indent="0" algn="l">
              <a:buNone/>
            </a:pPr>
            <a:endParaRPr lang="en-US" sz="20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24972569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5157192"/>
          </a:xfrm>
        </p:spPr>
        <p:txBody>
          <a:bodyPr>
            <a:normAutofit fontScale="92500" lnSpcReduction="20000"/>
          </a:bodyPr>
          <a:lstStyle/>
          <a:p>
            <a:pPr marL="0" indent="0" algn="l">
              <a:buNone/>
            </a:pPr>
            <a:endParaRPr lang="en-US" sz="900" b="1" dirty="0" smtClean="0"/>
          </a:p>
          <a:p>
            <a:pPr marL="0" indent="0" algn="l">
              <a:buNone/>
            </a:pPr>
            <a:r>
              <a:rPr lang="en-US" sz="3500" b="1" dirty="0" smtClean="0"/>
              <a:t>Terminology </a:t>
            </a:r>
            <a:endParaRPr lang="en-US" sz="2600" b="1" dirty="0" smtClean="0"/>
          </a:p>
          <a:p>
            <a:pPr marL="0" indent="0" algn="l">
              <a:buNone/>
            </a:pPr>
            <a:r>
              <a:rPr lang="en-US" sz="500" dirty="0" smtClean="0">
                <a:solidFill>
                  <a:schemeClr val="tx1"/>
                </a:solidFill>
              </a:rPr>
              <a:t>  </a:t>
            </a:r>
            <a:endParaRPr lang="en-US" sz="1000" dirty="0" smtClean="0">
              <a:solidFill>
                <a:schemeClr val="tx1"/>
              </a:solidFill>
            </a:endParaRPr>
          </a:p>
          <a:p>
            <a:pPr marL="0" indent="0" algn="l">
              <a:buNone/>
            </a:pPr>
            <a:r>
              <a:rPr lang="en-US" b="1" dirty="0" smtClean="0"/>
              <a:t>Linguistic competence </a:t>
            </a:r>
            <a:r>
              <a:rPr lang="en-US" dirty="0" smtClean="0">
                <a:solidFill>
                  <a:schemeClr val="tx1"/>
                </a:solidFill>
              </a:rPr>
              <a:t>is defined as a speaker-hearer’s ability to speak and understand language in a grammatically-correct manner (</a:t>
            </a:r>
            <a:r>
              <a:rPr lang="en-US" dirty="0" err="1" smtClean="0">
                <a:solidFill>
                  <a:schemeClr val="tx1"/>
                </a:solidFill>
              </a:rPr>
              <a:t>Ottenheimer</a:t>
            </a:r>
            <a:r>
              <a:rPr lang="en-US" dirty="0" smtClean="0">
                <a:solidFill>
                  <a:schemeClr val="tx1"/>
                </a:solidFill>
              </a:rPr>
              <a:t>, 2006, p. 95).  </a:t>
            </a:r>
          </a:p>
          <a:p>
            <a:pPr marL="0" indent="0" algn="l">
              <a:buNone/>
            </a:pPr>
            <a:endParaRPr lang="en-US" dirty="0" smtClean="0">
              <a:solidFill>
                <a:schemeClr val="tx1"/>
              </a:solidFill>
            </a:endParaRPr>
          </a:p>
          <a:p>
            <a:pPr marL="0" indent="0" algn="l">
              <a:buNone/>
            </a:pPr>
            <a:r>
              <a:rPr lang="en-US" dirty="0" err="1" smtClean="0">
                <a:solidFill>
                  <a:schemeClr val="tx1"/>
                </a:solidFill>
              </a:rPr>
              <a:t>Canale</a:t>
            </a:r>
            <a:r>
              <a:rPr lang="en-US" dirty="0" smtClean="0">
                <a:solidFill>
                  <a:schemeClr val="tx1"/>
                </a:solidFill>
              </a:rPr>
              <a:t> and Swain (1980) argue linguistic competence is not enough and that there is a </a:t>
            </a:r>
            <a:r>
              <a:rPr lang="en-US" b="1" dirty="0" smtClean="0"/>
              <a:t>communicative competence </a:t>
            </a:r>
            <a:r>
              <a:rPr lang="en-US" dirty="0" smtClean="0">
                <a:solidFill>
                  <a:schemeClr val="tx1"/>
                </a:solidFill>
              </a:rPr>
              <a:t>defined</a:t>
            </a:r>
            <a:r>
              <a:rPr lang="en-US" sz="2200" dirty="0" smtClean="0">
                <a:solidFill>
                  <a:schemeClr val="tx1"/>
                </a:solidFill>
              </a:rPr>
              <a:t> </a:t>
            </a:r>
            <a:r>
              <a:rPr lang="en-US" sz="1900" b="1" dirty="0" smtClean="0"/>
              <a:t> </a:t>
            </a:r>
            <a:r>
              <a:rPr lang="en-US" dirty="0" smtClean="0">
                <a:solidFill>
                  <a:schemeClr val="tx1"/>
                </a:solidFill>
              </a:rPr>
              <a:t>in terms of four components:</a:t>
            </a:r>
          </a:p>
          <a:p>
            <a:pPr marL="0" indent="0" algn="l">
              <a:buNone/>
            </a:pPr>
            <a:r>
              <a:rPr lang="en-US" dirty="0" smtClean="0">
                <a:solidFill>
                  <a:schemeClr val="tx1"/>
                </a:solidFill>
              </a:rPr>
              <a:t>1. </a:t>
            </a:r>
            <a:r>
              <a:rPr lang="en-US" b="1" dirty="0" smtClean="0">
                <a:solidFill>
                  <a:schemeClr val="tx1"/>
                </a:solidFill>
              </a:rPr>
              <a:t>Grammatical competence</a:t>
            </a:r>
            <a:r>
              <a:rPr lang="en-US" dirty="0" smtClean="0">
                <a:solidFill>
                  <a:schemeClr val="tx1"/>
                </a:solidFill>
              </a:rPr>
              <a:t> the ability to use words and rules correctly </a:t>
            </a:r>
          </a:p>
          <a:p>
            <a:pPr marL="0" indent="0" algn="l">
              <a:buNone/>
            </a:pPr>
            <a:r>
              <a:rPr lang="en-US" dirty="0" smtClean="0">
                <a:solidFill>
                  <a:schemeClr val="tx1"/>
                </a:solidFill>
              </a:rPr>
              <a:t>2. </a:t>
            </a:r>
            <a:r>
              <a:rPr lang="en-US" b="1" dirty="0" smtClean="0">
                <a:solidFill>
                  <a:schemeClr val="tx1"/>
                </a:solidFill>
              </a:rPr>
              <a:t>Sociolinguistic competence </a:t>
            </a:r>
            <a:r>
              <a:rPr lang="en-US" dirty="0" smtClean="0">
                <a:solidFill>
                  <a:schemeClr val="tx1"/>
                </a:solidFill>
              </a:rPr>
              <a:t>the ability to use language appropriately </a:t>
            </a:r>
          </a:p>
          <a:p>
            <a:pPr marL="0" indent="0" algn="l">
              <a:buNone/>
            </a:pPr>
            <a:r>
              <a:rPr lang="en-US" dirty="0" smtClean="0">
                <a:solidFill>
                  <a:schemeClr val="tx1"/>
                </a:solidFill>
              </a:rPr>
              <a:t>3. </a:t>
            </a:r>
            <a:r>
              <a:rPr lang="en-US" b="1" dirty="0" smtClean="0">
                <a:solidFill>
                  <a:schemeClr val="tx1"/>
                </a:solidFill>
              </a:rPr>
              <a:t>Discourse competence </a:t>
            </a:r>
            <a:r>
              <a:rPr lang="en-US" dirty="0" smtClean="0">
                <a:solidFill>
                  <a:schemeClr val="tx1"/>
                </a:solidFill>
              </a:rPr>
              <a:t>the ability to use language cohesively and coherently </a:t>
            </a:r>
          </a:p>
          <a:p>
            <a:pPr marL="0" indent="0" algn="l">
              <a:buNone/>
            </a:pPr>
            <a:r>
              <a:rPr lang="en-US" dirty="0" smtClean="0">
                <a:solidFill>
                  <a:schemeClr val="tx1"/>
                </a:solidFill>
              </a:rPr>
              <a:t>4. </a:t>
            </a:r>
            <a:r>
              <a:rPr lang="en-US" b="1" dirty="0" smtClean="0">
                <a:solidFill>
                  <a:schemeClr val="tx1"/>
                </a:solidFill>
              </a:rPr>
              <a:t>Strategic competence </a:t>
            </a:r>
            <a:r>
              <a:rPr lang="en-US" dirty="0" smtClean="0">
                <a:solidFill>
                  <a:schemeClr val="tx1"/>
                </a:solidFill>
              </a:rPr>
              <a:t>the ability to use appropriate communication strategies </a:t>
            </a:r>
            <a:endParaRPr lang="en-US" dirty="0">
              <a:solidFill>
                <a:schemeClr val="tx1"/>
              </a:solidFill>
            </a:endParaRPr>
          </a:p>
          <a:p>
            <a:pPr marL="0" indent="0" algn="l">
              <a:buNone/>
            </a:pPr>
            <a:endParaRPr lang="en-US" sz="2800" dirty="0" smtClean="0">
              <a:solidFill>
                <a:schemeClr val="tx1"/>
              </a:solidFill>
            </a:endParaRPr>
          </a:p>
          <a:p>
            <a:pPr marL="0" indent="0" algn="l">
              <a:buNone/>
            </a:pPr>
            <a:endParaRPr lang="en-US" sz="1600" dirty="0" smtClean="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27564502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640960" cy="4525963"/>
          </a:xfrm>
        </p:spPr>
        <p:txBody>
          <a:bodyPr>
            <a:normAutofit fontScale="77500" lnSpcReduction="20000"/>
          </a:bodyPr>
          <a:lstStyle/>
          <a:p>
            <a:pPr marL="0" indent="0" algn="l">
              <a:buNone/>
            </a:pPr>
            <a:endParaRPr lang="en-US" sz="2400" dirty="0" smtClean="0">
              <a:latin typeface="Cambria" pitchFamily="18" charset="0"/>
            </a:endParaRPr>
          </a:p>
          <a:p>
            <a:pPr marL="0" indent="0" algn="l">
              <a:buNone/>
            </a:pPr>
            <a:r>
              <a:rPr lang="en-US" b="1" dirty="0" smtClean="0">
                <a:latin typeface="Cambria" pitchFamily="18" charset="0"/>
              </a:rPr>
              <a:t>Example </a:t>
            </a:r>
            <a:endParaRPr lang="x-none" b="1" dirty="0" smtClean="0">
              <a:latin typeface="Cambria" pitchFamily="18" charset="0"/>
            </a:endParaRPr>
          </a:p>
          <a:p>
            <a:pPr marL="0" indent="0" algn="l">
              <a:buNone/>
            </a:pPr>
            <a:endParaRPr lang="x-none" b="1" dirty="0" smtClean="0">
              <a:latin typeface="Cambria" pitchFamily="18" charset="0"/>
            </a:endParaRPr>
          </a:p>
          <a:p>
            <a:pPr marL="0" indent="0" algn="l">
              <a:buNone/>
            </a:pPr>
            <a:r>
              <a:rPr lang="en-US" dirty="0">
                <a:solidFill>
                  <a:srgbClr val="002060"/>
                </a:solidFill>
              </a:rPr>
              <a:t>A: That’s the </a:t>
            </a:r>
            <a:r>
              <a:rPr lang="en-US" dirty="0" smtClean="0">
                <a:solidFill>
                  <a:srgbClr val="002060"/>
                </a:solidFill>
              </a:rPr>
              <a:t>telephone. </a:t>
            </a:r>
          </a:p>
          <a:p>
            <a:pPr marL="0" indent="0" algn="l">
              <a:buNone/>
            </a:pPr>
            <a:r>
              <a:rPr lang="en-US" dirty="0" smtClean="0">
                <a:solidFill>
                  <a:srgbClr val="002060"/>
                </a:solidFill>
              </a:rPr>
              <a:t>B</a:t>
            </a:r>
            <a:r>
              <a:rPr lang="en-US" dirty="0">
                <a:solidFill>
                  <a:srgbClr val="002060"/>
                </a:solidFill>
              </a:rPr>
              <a:t>: I’m in the </a:t>
            </a:r>
            <a:r>
              <a:rPr lang="en-US" dirty="0" smtClean="0">
                <a:solidFill>
                  <a:srgbClr val="002060"/>
                </a:solidFill>
              </a:rPr>
              <a:t>bath</a:t>
            </a:r>
          </a:p>
          <a:p>
            <a:pPr marL="0" indent="0" algn="l">
              <a:buNone/>
            </a:pPr>
            <a:r>
              <a:rPr lang="en-US" dirty="0" smtClean="0">
                <a:solidFill>
                  <a:srgbClr val="002060"/>
                </a:solidFill>
              </a:rPr>
              <a:t>A</a:t>
            </a:r>
            <a:r>
              <a:rPr lang="en-US" dirty="0">
                <a:solidFill>
                  <a:srgbClr val="002060"/>
                </a:solidFill>
              </a:rPr>
              <a:t>: O.K</a:t>
            </a:r>
            <a:r>
              <a:rPr lang="en-US" dirty="0" smtClean="0">
                <a:solidFill>
                  <a:srgbClr val="002060"/>
                </a:solidFill>
              </a:rPr>
              <a:t>.</a:t>
            </a:r>
            <a:endParaRPr lang="x-none" dirty="0" smtClean="0">
              <a:solidFill>
                <a:srgbClr val="002060"/>
              </a:solidFill>
            </a:endParaRPr>
          </a:p>
          <a:p>
            <a:pPr marL="0" indent="0" algn="l">
              <a:buNone/>
            </a:pPr>
            <a:endParaRPr lang="en-US" dirty="0" smtClean="0">
              <a:solidFill>
                <a:schemeClr val="tx1"/>
              </a:solidFill>
            </a:endParaRPr>
          </a:p>
          <a:p>
            <a:pPr marL="0" indent="0" algn="l">
              <a:buNone/>
            </a:pPr>
            <a:r>
              <a:rPr lang="en-US" dirty="0" smtClean="0">
                <a:solidFill>
                  <a:schemeClr val="tx1"/>
                </a:solidFill>
              </a:rPr>
              <a:t>How </a:t>
            </a:r>
            <a:r>
              <a:rPr lang="en-US" dirty="0">
                <a:solidFill>
                  <a:schemeClr val="tx1"/>
                </a:solidFill>
              </a:rPr>
              <a:t>do both the speakers manage to make </a:t>
            </a:r>
            <a:r>
              <a:rPr lang="en-US" dirty="0" smtClean="0">
                <a:solidFill>
                  <a:schemeClr val="tx1"/>
                </a:solidFill>
              </a:rPr>
              <a:t>sense of </a:t>
            </a:r>
            <a:r>
              <a:rPr lang="en-US" dirty="0">
                <a:solidFill>
                  <a:schemeClr val="tx1"/>
                </a:solidFill>
              </a:rPr>
              <a:t>what the other says</a:t>
            </a:r>
            <a:r>
              <a:rPr lang="en-US" dirty="0" smtClean="0">
                <a:solidFill>
                  <a:schemeClr val="tx1"/>
                </a:solidFill>
              </a:rPr>
              <a:t>?</a:t>
            </a:r>
          </a:p>
          <a:p>
            <a:pPr marL="0" indent="0" algn="l">
              <a:buNone/>
            </a:pPr>
            <a:endParaRPr lang="en-US" dirty="0">
              <a:solidFill>
                <a:schemeClr val="tx1"/>
              </a:solidFill>
            </a:endParaRPr>
          </a:p>
          <a:p>
            <a:pPr marL="0" indent="0" algn="l">
              <a:buNone/>
            </a:pPr>
            <a:r>
              <a:rPr lang="en-US" dirty="0" smtClean="0">
                <a:solidFill>
                  <a:schemeClr val="tx1"/>
                </a:solidFill>
              </a:rPr>
              <a:t>The 1</a:t>
            </a:r>
            <a:r>
              <a:rPr lang="en-US" baseline="30000" dirty="0" smtClean="0">
                <a:solidFill>
                  <a:schemeClr val="tx1"/>
                </a:solidFill>
              </a:rPr>
              <a:t>st</a:t>
            </a:r>
            <a:r>
              <a:rPr lang="en-US" dirty="0" smtClean="0">
                <a:solidFill>
                  <a:schemeClr val="tx1"/>
                </a:solidFill>
              </a:rPr>
              <a:t> speaker makes </a:t>
            </a:r>
            <a:r>
              <a:rPr lang="en-US" dirty="0">
                <a:solidFill>
                  <a:schemeClr val="tx1"/>
                </a:solidFill>
              </a:rPr>
              <a:t>a request for the </a:t>
            </a:r>
            <a:r>
              <a:rPr lang="en-US" dirty="0" smtClean="0">
                <a:solidFill>
                  <a:schemeClr val="tx1"/>
                </a:solidFill>
              </a:rPr>
              <a:t>2nd speaker to perform action.</a:t>
            </a:r>
            <a:endParaRPr lang="en-US" dirty="0">
              <a:solidFill>
                <a:schemeClr val="tx1"/>
              </a:solidFill>
            </a:endParaRPr>
          </a:p>
          <a:p>
            <a:pPr marL="0" indent="0" algn="l">
              <a:buNone/>
            </a:pPr>
            <a:r>
              <a:rPr lang="en-US" dirty="0" smtClean="0">
                <a:solidFill>
                  <a:schemeClr val="tx1"/>
                </a:solidFill>
              </a:rPr>
              <a:t>The 2</a:t>
            </a:r>
            <a:r>
              <a:rPr lang="en-US" baseline="30000" dirty="0" smtClean="0">
                <a:solidFill>
                  <a:schemeClr val="tx1"/>
                </a:solidFill>
              </a:rPr>
              <a:t>nd</a:t>
            </a:r>
            <a:r>
              <a:rPr lang="en-US" dirty="0">
                <a:solidFill>
                  <a:schemeClr val="tx1"/>
                </a:solidFill>
              </a:rPr>
              <a:t> </a:t>
            </a:r>
            <a:r>
              <a:rPr lang="en-US" dirty="0" smtClean="0">
                <a:solidFill>
                  <a:schemeClr val="tx1"/>
                </a:solidFill>
              </a:rPr>
              <a:t>speaker state reason why he cannot comply with the request. </a:t>
            </a:r>
          </a:p>
          <a:p>
            <a:pPr marL="0" indent="0" algn="l">
              <a:buNone/>
            </a:pPr>
            <a:r>
              <a:rPr lang="en-US" dirty="0" smtClean="0">
                <a:solidFill>
                  <a:schemeClr val="tx1"/>
                </a:solidFill>
              </a:rPr>
              <a:t>The 1</a:t>
            </a:r>
            <a:r>
              <a:rPr lang="en-US" baseline="30000" dirty="0" smtClean="0">
                <a:solidFill>
                  <a:schemeClr val="tx1"/>
                </a:solidFill>
              </a:rPr>
              <a:t>st</a:t>
            </a:r>
            <a:r>
              <a:rPr lang="en-US" dirty="0" smtClean="0">
                <a:solidFill>
                  <a:schemeClr val="tx1"/>
                </a:solidFill>
              </a:rPr>
              <a:t> speaker undertakes to perform the action. </a:t>
            </a:r>
            <a:endParaRPr lang="en-US" dirty="0">
              <a:solidFill>
                <a:schemeClr val="tx1"/>
              </a:solidFill>
            </a:endParaRPr>
          </a:p>
          <a:p>
            <a:pPr marL="0" indent="0" algn="l">
              <a:buNone/>
            </a:pPr>
            <a:endParaRPr lang="en-US" dirty="0">
              <a:solidFill>
                <a:schemeClr val="tx1"/>
              </a:solidFill>
            </a:endParaRPr>
          </a:p>
          <a:p>
            <a:pPr marL="0" indent="0" algn="l">
              <a:buNone/>
            </a:pPr>
            <a:r>
              <a:rPr lang="en-US" dirty="0">
                <a:solidFill>
                  <a:schemeClr val="tx1"/>
                </a:solidFill>
              </a:rPr>
              <a:t> Thus language users must have a lot of knowledge </a:t>
            </a:r>
            <a:r>
              <a:rPr lang="en-US" dirty="0" smtClean="0">
                <a:solidFill>
                  <a:schemeClr val="tx1"/>
                </a:solidFill>
              </a:rPr>
              <a:t>(non-linguistic) of </a:t>
            </a:r>
            <a:r>
              <a:rPr lang="en-US" dirty="0">
                <a:solidFill>
                  <a:schemeClr val="tx1"/>
                </a:solidFill>
              </a:rPr>
              <a:t>how conversation works that is </a:t>
            </a:r>
            <a:r>
              <a:rPr lang="en-US" dirty="0" smtClean="0">
                <a:solidFill>
                  <a:schemeClr val="tx1"/>
                </a:solidFill>
              </a:rPr>
              <a:t>not simply ‘linguistic’ knowledge.</a:t>
            </a:r>
            <a:endParaRPr lang="en-US"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33455173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5157192"/>
          </a:xfrm>
        </p:spPr>
        <p:txBody>
          <a:bodyPr>
            <a:normAutofit fontScale="92500" lnSpcReduction="20000"/>
          </a:bodyPr>
          <a:lstStyle/>
          <a:p>
            <a:pPr marL="0" indent="0" algn="l">
              <a:buNone/>
            </a:pPr>
            <a:endParaRPr lang="en-US" sz="900" b="1" dirty="0" smtClean="0"/>
          </a:p>
          <a:p>
            <a:pPr marL="0" indent="0" algn="l">
              <a:buNone/>
            </a:pPr>
            <a:endParaRPr lang="en-US" sz="2000" b="1" dirty="0" smtClean="0"/>
          </a:p>
          <a:p>
            <a:pPr marL="0" indent="0" algn="l">
              <a:buNone/>
            </a:pPr>
            <a:r>
              <a:rPr lang="en-US" sz="3500" b="1" dirty="0" smtClean="0"/>
              <a:t>Inference</a:t>
            </a:r>
            <a:endParaRPr lang="en-US" sz="2600" b="1" dirty="0" smtClean="0"/>
          </a:p>
          <a:p>
            <a:pPr marL="0" indent="0" algn="l">
              <a:buNone/>
            </a:pPr>
            <a:r>
              <a:rPr lang="en-US" sz="2600" dirty="0" smtClean="0">
                <a:solidFill>
                  <a:schemeClr val="tx1"/>
                </a:solidFill>
              </a:rPr>
              <a:t>An inference is additional information used by the listener to create a connection between what is said and what must be meant.</a:t>
            </a:r>
          </a:p>
          <a:p>
            <a:pPr marL="0" indent="0" algn="l">
              <a:buNone/>
            </a:pPr>
            <a:r>
              <a:rPr lang="en-US" sz="2600" dirty="0" smtClean="0">
                <a:solidFill>
                  <a:schemeClr val="tx1"/>
                </a:solidFill>
              </a:rPr>
              <a:t> </a:t>
            </a:r>
            <a:r>
              <a:rPr lang="en-US" sz="2600" b="1" dirty="0" smtClean="0">
                <a:solidFill>
                  <a:schemeClr val="tx1"/>
                </a:solidFill>
              </a:rPr>
              <a:t> </a:t>
            </a:r>
            <a:endParaRPr lang="en-US" sz="2600" dirty="0" smtClean="0"/>
          </a:p>
          <a:p>
            <a:pPr marL="0" indent="0" algn="l">
              <a:buNone/>
            </a:pPr>
            <a:r>
              <a:rPr lang="en-US" sz="2600" b="1" i="1" dirty="0" smtClean="0">
                <a:solidFill>
                  <a:schemeClr val="tx1"/>
                </a:solidFill>
              </a:rPr>
              <a:t>Example </a:t>
            </a:r>
          </a:p>
          <a:p>
            <a:pPr marL="0" indent="0" algn="l">
              <a:buNone/>
            </a:pPr>
            <a:r>
              <a:rPr lang="en-US" sz="2600" b="1" dirty="0" smtClean="0">
                <a:solidFill>
                  <a:schemeClr val="tx1"/>
                </a:solidFill>
              </a:rPr>
              <a:t>Can I look at your Chomsky? </a:t>
            </a:r>
          </a:p>
          <a:p>
            <a:pPr marL="0" indent="0" algn="l">
              <a:buNone/>
            </a:pPr>
            <a:r>
              <a:rPr lang="en-US" sz="2600" dirty="0" smtClean="0">
                <a:solidFill>
                  <a:schemeClr val="tx1"/>
                </a:solidFill>
              </a:rPr>
              <a:t>The listener has to operate with the inference: ‘if X is the name of the writer of a book, then X can be used to identify a copy of a book by that writer’</a:t>
            </a:r>
          </a:p>
          <a:p>
            <a:pPr marL="0" indent="0" algn="l">
              <a:buNone/>
            </a:pPr>
            <a:r>
              <a:rPr lang="en-US" sz="2600" b="1" dirty="0" smtClean="0">
                <a:solidFill>
                  <a:schemeClr val="tx1"/>
                </a:solidFill>
              </a:rPr>
              <a:t>Jennifer is wearing Calvin Klein.</a:t>
            </a:r>
            <a:r>
              <a:rPr lang="en-US" sz="2200" b="1" dirty="0" smtClean="0">
                <a:solidFill>
                  <a:schemeClr val="tx1"/>
                </a:solidFill>
              </a:rPr>
              <a:t> </a:t>
            </a:r>
          </a:p>
          <a:p>
            <a:pPr marL="0" indent="0" algn="l">
              <a:buNone/>
            </a:pPr>
            <a:endParaRPr lang="en-US" sz="2000" b="1" dirty="0" smtClean="0"/>
          </a:p>
          <a:p>
            <a:pPr marL="0" indent="0" algn="l">
              <a:buNone/>
            </a:pPr>
            <a:r>
              <a:rPr lang="en-US" sz="1800" dirty="0" smtClean="0">
                <a:solidFill>
                  <a:schemeClr val="tx1"/>
                </a:solidFill>
              </a:rPr>
              <a:t> </a:t>
            </a:r>
            <a:endParaRPr lang="en-US" sz="1800" dirty="0">
              <a:solidFill>
                <a:schemeClr val="tx1"/>
              </a:solidFill>
            </a:endParaRPr>
          </a:p>
          <a:p>
            <a:pPr marL="0" indent="0" algn="l">
              <a:buNone/>
            </a:pPr>
            <a:r>
              <a:rPr lang="en-US" sz="1800" dirty="0" smtClean="0">
                <a:solidFill>
                  <a:schemeClr val="tx1"/>
                </a:solidFill>
              </a:rPr>
              <a:t>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5157192"/>
          </a:xfrm>
        </p:spPr>
        <p:txBody>
          <a:bodyPr>
            <a:normAutofit fontScale="85000" lnSpcReduction="20000"/>
          </a:bodyPr>
          <a:lstStyle/>
          <a:p>
            <a:pPr marL="0" indent="0" algn="l">
              <a:buNone/>
            </a:pPr>
            <a:endParaRPr lang="en-US" sz="900" b="1" dirty="0" smtClean="0"/>
          </a:p>
          <a:p>
            <a:pPr marL="0" indent="0" algn="l">
              <a:buNone/>
            </a:pPr>
            <a:r>
              <a:rPr lang="en-US" sz="3500" b="1" dirty="0" smtClean="0"/>
              <a:t>Presupposition </a:t>
            </a:r>
            <a:endParaRPr lang="en-US" sz="2800" b="1" dirty="0" smtClean="0"/>
          </a:p>
          <a:p>
            <a:pPr marL="0" indent="0" algn="l">
              <a:buNone/>
            </a:pPr>
            <a:r>
              <a:rPr lang="en-US" sz="2600" dirty="0" smtClean="0">
                <a:solidFill>
                  <a:schemeClr val="tx1"/>
                </a:solidFill>
              </a:rPr>
              <a:t>What a speaker (or writer) assumes is true or known by a listener (or reader) can be described as a </a:t>
            </a:r>
            <a:r>
              <a:rPr lang="en-US" sz="2600" b="1" dirty="0" smtClean="0">
                <a:solidFill>
                  <a:schemeClr val="tx1"/>
                </a:solidFill>
              </a:rPr>
              <a:t>presupposition</a:t>
            </a:r>
            <a:r>
              <a:rPr lang="en-US" sz="2600" dirty="0" smtClean="0">
                <a:solidFill>
                  <a:schemeClr val="tx1"/>
                </a:solidFill>
              </a:rPr>
              <a:t>. </a:t>
            </a:r>
          </a:p>
          <a:p>
            <a:pPr marL="0" indent="0" algn="l">
              <a:buNone/>
            </a:pPr>
            <a:endParaRPr lang="en-US" sz="2600" dirty="0" smtClean="0"/>
          </a:p>
          <a:p>
            <a:pPr marL="0" indent="0" algn="l">
              <a:buNone/>
            </a:pPr>
            <a:r>
              <a:rPr lang="en-US" sz="2600" b="1" i="1" dirty="0" smtClean="0">
                <a:solidFill>
                  <a:schemeClr val="tx1"/>
                </a:solidFill>
              </a:rPr>
              <a:t>Example </a:t>
            </a:r>
          </a:p>
          <a:p>
            <a:pPr marL="0" indent="0" algn="l">
              <a:buNone/>
            </a:pPr>
            <a:r>
              <a:rPr lang="en-US" sz="2600" b="1" dirty="0" smtClean="0">
                <a:solidFill>
                  <a:schemeClr val="tx1"/>
                </a:solidFill>
              </a:rPr>
              <a:t>Your brother is waiting outside. </a:t>
            </a:r>
          </a:p>
          <a:p>
            <a:pPr marL="0" indent="0" algn="l">
              <a:buNone/>
            </a:pPr>
            <a:r>
              <a:rPr lang="en-US" sz="2600" dirty="0" smtClean="0">
                <a:solidFill>
                  <a:schemeClr val="tx1"/>
                </a:solidFill>
              </a:rPr>
              <a:t>Here there is an obvious presupposition that you have a brother.</a:t>
            </a:r>
          </a:p>
          <a:p>
            <a:pPr marL="0" indent="0" algn="l">
              <a:buNone/>
            </a:pPr>
            <a:r>
              <a:rPr lang="en-US" sz="2600" b="1" dirty="0" smtClean="0">
                <a:solidFill>
                  <a:schemeClr val="tx1"/>
                </a:solidFill>
              </a:rPr>
              <a:t>Why did you arrive late?</a:t>
            </a:r>
          </a:p>
          <a:p>
            <a:pPr marL="0" indent="0" algn="l">
              <a:buNone/>
            </a:pPr>
            <a:r>
              <a:rPr lang="en-US" sz="2600" b="1" dirty="0" smtClean="0">
                <a:solidFill>
                  <a:schemeClr val="tx1"/>
                </a:solidFill>
              </a:rPr>
              <a:t>When did you stop smoking?</a:t>
            </a:r>
          </a:p>
          <a:p>
            <a:pPr marL="0" indent="0" algn="l">
              <a:buNone/>
            </a:pPr>
            <a:r>
              <a:rPr lang="en-US" sz="2600" b="1" dirty="0" smtClean="0">
                <a:solidFill>
                  <a:schemeClr val="tx1"/>
                </a:solidFill>
              </a:rPr>
              <a:t>Okay, Mr. Smith, how fast were you going when you ran the red light?   </a:t>
            </a:r>
          </a:p>
          <a:p>
            <a:pPr marL="0" indent="0" algn="l">
              <a:buNone/>
            </a:pPr>
            <a:r>
              <a:rPr lang="en-US" sz="2600" dirty="0" smtClean="0">
                <a:solidFill>
                  <a:schemeClr val="tx1"/>
                </a:solidFill>
              </a:rPr>
              <a:t>Questions like this have in-built presuppositions, and they are useful devices for interrogators or trial lawyers.</a:t>
            </a:r>
            <a:endParaRPr lang="en-US" sz="2600" b="1" dirty="0" smtClean="0"/>
          </a:p>
          <a:p>
            <a:pPr marL="0" indent="0" algn="l">
              <a:buNone/>
            </a:pPr>
            <a:r>
              <a:rPr lang="en-US" sz="1800" dirty="0" smtClean="0">
                <a:solidFill>
                  <a:schemeClr val="tx1"/>
                </a:solidFill>
              </a:rPr>
              <a:t> </a:t>
            </a:r>
            <a:endParaRPr lang="en-US" sz="1800" dirty="0">
              <a:solidFill>
                <a:schemeClr val="tx1"/>
              </a:solidFill>
            </a:endParaRPr>
          </a:p>
          <a:p>
            <a:pPr marL="0" indent="0" algn="l">
              <a:buNone/>
            </a:pPr>
            <a:r>
              <a:rPr lang="en-US" sz="1800" dirty="0" smtClean="0">
                <a:solidFill>
                  <a:schemeClr val="tx1"/>
                </a:solidFill>
              </a:rPr>
              <a:t>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5157192"/>
          </a:xfrm>
        </p:spPr>
        <p:txBody>
          <a:bodyPr>
            <a:normAutofit/>
          </a:bodyPr>
          <a:lstStyle/>
          <a:p>
            <a:pPr marL="0" indent="0" algn="l">
              <a:buNone/>
            </a:pPr>
            <a:endParaRPr lang="en-US" sz="900" b="1" dirty="0" smtClean="0"/>
          </a:p>
          <a:p>
            <a:pPr marL="0" indent="0" algn="l">
              <a:buNone/>
            </a:pPr>
            <a:endParaRPr lang="en-US" sz="3500" b="1" dirty="0" smtClean="0"/>
          </a:p>
          <a:p>
            <a:pPr marL="0" indent="0" algn="l">
              <a:buNone/>
            </a:pPr>
            <a:r>
              <a:rPr lang="en-US" sz="3500" b="1" dirty="0" smtClean="0"/>
              <a:t>Cohesion in English</a:t>
            </a:r>
          </a:p>
          <a:p>
            <a:pPr marL="0" indent="0" algn="l">
              <a:buNone/>
            </a:pPr>
            <a:r>
              <a:rPr lang="en-US" sz="1200" b="1" dirty="0" smtClean="0"/>
              <a:t> </a:t>
            </a:r>
            <a:endParaRPr lang="en-US" sz="1050" b="1" dirty="0" smtClean="0"/>
          </a:p>
          <a:p>
            <a:pPr marL="0" indent="0" algn="l">
              <a:buNone/>
            </a:pPr>
            <a:r>
              <a:rPr lang="en-US" sz="2600" dirty="0" smtClean="0">
                <a:solidFill>
                  <a:schemeClr val="tx1"/>
                </a:solidFill>
              </a:rPr>
              <a:t>Cohesion is a property of a text by means of which different parts of a text are linked and connected. </a:t>
            </a:r>
            <a:r>
              <a:rPr lang="en-US" sz="2600" dirty="0" err="1" smtClean="0">
                <a:solidFill>
                  <a:schemeClr val="tx1"/>
                </a:solidFill>
              </a:rPr>
              <a:t>Halliday</a:t>
            </a:r>
            <a:r>
              <a:rPr lang="en-US" sz="2600" dirty="0" smtClean="0">
                <a:solidFill>
                  <a:schemeClr val="tx1"/>
                </a:solidFill>
              </a:rPr>
              <a:t> and </a:t>
            </a:r>
            <a:r>
              <a:rPr lang="en-US" sz="2600" dirty="0" err="1" smtClean="0">
                <a:solidFill>
                  <a:schemeClr val="tx1"/>
                </a:solidFill>
              </a:rPr>
              <a:t>Hasan</a:t>
            </a:r>
            <a:r>
              <a:rPr lang="en-US" sz="2600" dirty="0" smtClean="0">
                <a:solidFill>
                  <a:schemeClr val="tx1"/>
                </a:solidFill>
              </a:rPr>
              <a:t> (1976) distinguish five major types of grammatical cohesive ties: reference, substitution, ellipsis, conjunction, and lexical ties. </a:t>
            </a:r>
          </a:p>
          <a:p>
            <a:pPr marL="0" indent="0" algn="l">
              <a:buNone/>
            </a:pPr>
            <a:endParaRPr lang="en-US" sz="2600" dirty="0" smtClean="0"/>
          </a:p>
          <a:p>
            <a:pPr marL="0" indent="0" algn="l">
              <a:buNone/>
            </a:pPr>
            <a:r>
              <a:rPr lang="en-US" sz="1800" dirty="0" smtClean="0">
                <a:solidFill>
                  <a:schemeClr val="tx1"/>
                </a:solidFill>
              </a:rPr>
              <a:t> </a:t>
            </a:r>
            <a:endParaRPr lang="en-US" sz="1800" dirty="0">
              <a:solidFill>
                <a:schemeClr val="tx1"/>
              </a:solidFill>
            </a:endParaRPr>
          </a:p>
          <a:p>
            <a:pPr marL="0" indent="0" algn="l">
              <a:buNone/>
            </a:pPr>
            <a:r>
              <a:rPr lang="en-US" sz="1800" dirty="0" smtClean="0">
                <a:solidFill>
                  <a:schemeClr val="tx1"/>
                </a:solidFill>
              </a:rPr>
              <a:t>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4728588"/>
          </a:xfrm>
        </p:spPr>
        <p:txBody>
          <a:bodyPr>
            <a:noAutofit/>
          </a:bodyPr>
          <a:lstStyle/>
          <a:p>
            <a:pPr marL="0" indent="0" algn="l">
              <a:buNone/>
            </a:pPr>
            <a:endParaRPr lang="en-US" sz="1600" b="1" dirty="0" smtClean="0"/>
          </a:p>
          <a:p>
            <a:pPr marL="0" indent="0" algn="l">
              <a:buNone/>
            </a:pPr>
            <a:r>
              <a:rPr lang="en-US" sz="3500" b="1" dirty="0" smtClean="0"/>
              <a:t>1. Reference</a:t>
            </a:r>
          </a:p>
          <a:p>
            <a:pPr marL="0" indent="0" algn="l">
              <a:buNone/>
            </a:pPr>
            <a:r>
              <a:rPr lang="en-US" sz="1050" b="1" dirty="0" smtClean="0">
                <a:solidFill>
                  <a:schemeClr val="tx1"/>
                </a:solidFill>
              </a:rPr>
              <a:t> </a:t>
            </a:r>
            <a:endParaRPr lang="en-US" sz="2600" b="1" dirty="0" smtClean="0">
              <a:solidFill>
                <a:schemeClr val="tx1"/>
              </a:solidFill>
            </a:endParaRPr>
          </a:p>
          <a:p>
            <a:pPr marL="0" indent="0" algn="l">
              <a:buNone/>
            </a:pPr>
            <a:r>
              <a:rPr lang="en-US" sz="2600" dirty="0" smtClean="0">
                <a:solidFill>
                  <a:schemeClr val="tx1"/>
                </a:solidFill>
              </a:rPr>
              <a:t>Pronouns, demonstratives, and comparatives may be used as cohesive links.</a:t>
            </a:r>
          </a:p>
          <a:p>
            <a:pPr marL="0" indent="0" algn="l">
              <a:buNone/>
            </a:pPr>
            <a:r>
              <a:rPr lang="en-US" sz="1200" dirty="0" smtClean="0">
                <a:solidFill>
                  <a:schemeClr val="tx1"/>
                </a:solidFill>
              </a:rPr>
              <a:t> </a:t>
            </a:r>
            <a:endParaRPr lang="en-US" sz="2600" dirty="0" smtClean="0">
              <a:solidFill>
                <a:schemeClr val="tx1"/>
              </a:solidFill>
            </a:endParaRPr>
          </a:p>
          <a:p>
            <a:pPr marL="0" indent="0" algn="l">
              <a:buNone/>
            </a:pPr>
            <a:r>
              <a:rPr lang="en-US" sz="2600" b="1" i="1" dirty="0" smtClean="0">
                <a:solidFill>
                  <a:schemeClr val="tx1"/>
                </a:solidFill>
              </a:rPr>
              <a:t>Examples </a:t>
            </a:r>
          </a:p>
          <a:p>
            <a:pPr marL="0" indent="0" algn="l">
              <a:buNone/>
            </a:pPr>
            <a:r>
              <a:rPr lang="en-US" sz="2600" dirty="0" smtClean="0">
                <a:solidFill>
                  <a:schemeClr val="tx1"/>
                </a:solidFill>
              </a:rPr>
              <a:t>1. If a student needs help, </a:t>
            </a:r>
            <a:r>
              <a:rPr lang="en-US" sz="2600" b="1" i="1" dirty="0" smtClean="0">
                <a:solidFill>
                  <a:schemeClr val="tx1"/>
                </a:solidFill>
              </a:rPr>
              <a:t>he</a:t>
            </a:r>
            <a:r>
              <a:rPr lang="en-US" sz="2600" dirty="0" smtClean="0">
                <a:solidFill>
                  <a:schemeClr val="tx1"/>
                </a:solidFill>
              </a:rPr>
              <a:t> can always meet me in office. </a:t>
            </a:r>
          </a:p>
          <a:p>
            <a:pPr marL="0" indent="0" algn="l">
              <a:buNone/>
            </a:pPr>
            <a:r>
              <a:rPr lang="en-US" sz="2600" dirty="0" smtClean="0">
                <a:solidFill>
                  <a:schemeClr val="tx1"/>
                </a:solidFill>
              </a:rPr>
              <a:t>2. </a:t>
            </a:r>
            <a:r>
              <a:rPr lang="en-US" sz="2600" b="1" i="1" dirty="0" smtClean="0">
                <a:solidFill>
                  <a:schemeClr val="tx1"/>
                </a:solidFill>
              </a:rPr>
              <a:t>This </a:t>
            </a:r>
            <a:r>
              <a:rPr lang="en-US" sz="2600" dirty="0" smtClean="0">
                <a:solidFill>
                  <a:schemeClr val="tx1"/>
                </a:solidFill>
              </a:rPr>
              <a:t>is why John is the best footballer in town. </a:t>
            </a:r>
            <a:r>
              <a:rPr lang="en-US" sz="2600" b="1" i="1" dirty="0" err="1" smtClean="0">
                <a:solidFill>
                  <a:schemeClr val="tx1"/>
                </a:solidFill>
              </a:rPr>
              <a:t>Anaphorics</a:t>
            </a:r>
            <a:r>
              <a:rPr lang="en-US" sz="2600" b="1" i="1" dirty="0" smtClean="0">
                <a:solidFill>
                  <a:schemeClr val="tx1"/>
                </a:solidFill>
              </a:rPr>
              <a:t> </a:t>
            </a:r>
          </a:p>
          <a:p>
            <a:pPr marL="0" indent="0" algn="l">
              <a:buNone/>
            </a:pPr>
            <a:r>
              <a:rPr lang="en-US" sz="2600" b="1" i="1" dirty="0" smtClean="0">
                <a:solidFill>
                  <a:schemeClr val="tx1"/>
                </a:solidFill>
              </a:rPr>
              <a:t>     </a:t>
            </a:r>
            <a:r>
              <a:rPr lang="en-US" sz="2600" dirty="0" smtClean="0">
                <a:solidFill>
                  <a:schemeClr val="tx1"/>
                </a:solidFill>
              </a:rPr>
              <a:t>If you are buying a care, you should know </a:t>
            </a:r>
            <a:r>
              <a:rPr lang="en-US" sz="2600" b="1" i="1" dirty="0" smtClean="0">
                <a:solidFill>
                  <a:schemeClr val="tx1"/>
                </a:solidFill>
              </a:rPr>
              <a:t>this</a:t>
            </a:r>
            <a:r>
              <a:rPr lang="en-US" sz="2600" dirty="0" smtClean="0">
                <a:solidFill>
                  <a:schemeClr val="tx1"/>
                </a:solidFill>
              </a:rPr>
              <a:t>. </a:t>
            </a:r>
            <a:r>
              <a:rPr lang="en-US" sz="2600" b="1" i="1" dirty="0" err="1" smtClean="0">
                <a:solidFill>
                  <a:schemeClr val="tx1"/>
                </a:solidFill>
              </a:rPr>
              <a:t>Cataphoric</a:t>
            </a:r>
            <a:endParaRPr lang="en-US" sz="2600" b="1" i="1" dirty="0" smtClean="0">
              <a:solidFill>
                <a:schemeClr val="tx1"/>
              </a:solidFill>
            </a:endParaRPr>
          </a:p>
          <a:p>
            <a:pPr marL="0" indent="0" algn="l">
              <a:buNone/>
            </a:pPr>
            <a:r>
              <a:rPr lang="en-US" sz="2600" dirty="0" smtClean="0">
                <a:solidFill>
                  <a:schemeClr val="tx1"/>
                </a:solidFill>
              </a:rPr>
              <a:t>3. This car is good but that one is </a:t>
            </a:r>
            <a:r>
              <a:rPr lang="en-US" sz="2600" b="1" i="1" dirty="0" smtClean="0">
                <a:solidFill>
                  <a:schemeClr val="tx1"/>
                </a:solidFill>
              </a:rPr>
              <a:t>better</a:t>
            </a:r>
            <a:r>
              <a:rPr lang="en-US" sz="2600" dirty="0" smtClean="0">
                <a:solidFill>
                  <a:schemeClr val="tx1"/>
                </a:solidFill>
              </a:rPr>
              <a:t>.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4728588"/>
          </a:xfrm>
        </p:spPr>
        <p:txBody>
          <a:bodyPr>
            <a:noAutofit/>
          </a:bodyPr>
          <a:lstStyle/>
          <a:p>
            <a:pPr marL="0" indent="0" algn="l">
              <a:buNone/>
            </a:pPr>
            <a:endParaRPr lang="en-US" sz="1600" b="1" dirty="0" smtClean="0"/>
          </a:p>
          <a:p>
            <a:pPr marL="0" indent="0" algn="l">
              <a:buNone/>
            </a:pPr>
            <a:r>
              <a:rPr lang="en-US" sz="3500" b="1" dirty="0" smtClean="0"/>
              <a:t>2. Substitution </a:t>
            </a:r>
          </a:p>
          <a:p>
            <a:pPr marL="0" indent="0" algn="l">
              <a:buNone/>
            </a:pPr>
            <a:r>
              <a:rPr lang="en-US" sz="1050" b="1" dirty="0" smtClean="0">
                <a:solidFill>
                  <a:schemeClr val="tx1"/>
                </a:solidFill>
              </a:rPr>
              <a:t> </a:t>
            </a:r>
            <a:endParaRPr lang="en-US" sz="2600" b="1" dirty="0" smtClean="0">
              <a:solidFill>
                <a:schemeClr val="tx1"/>
              </a:solidFill>
            </a:endParaRPr>
          </a:p>
          <a:p>
            <a:pPr marL="0" indent="0" algn="l">
              <a:buNone/>
            </a:pPr>
            <a:r>
              <a:rPr lang="en-US" sz="2600" dirty="0" smtClean="0">
                <a:solidFill>
                  <a:schemeClr val="tx1"/>
                </a:solidFill>
              </a:rPr>
              <a:t>Substitution is the process of replacing a lexical  item with another at the nominal, verbal and clausal levels. </a:t>
            </a:r>
          </a:p>
          <a:p>
            <a:pPr marL="0" indent="0" algn="l">
              <a:buNone/>
            </a:pPr>
            <a:r>
              <a:rPr lang="en-US" sz="1200" dirty="0" smtClean="0">
                <a:solidFill>
                  <a:schemeClr val="tx1"/>
                </a:solidFill>
              </a:rPr>
              <a:t> </a:t>
            </a:r>
            <a:endParaRPr lang="en-US" sz="2600" dirty="0" smtClean="0">
              <a:solidFill>
                <a:schemeClr val="tx1"/>
              </a:solidFill>
            </a:endParaRPr>
          </a:p>
          <a:p>
            <a:pPr marL="0" indent="0" algn="l">
              <a:buNone/>
            </a:pPr>
            <a:r>
              <a:rPr lang="en-US" sz="2600" b="1" i="1" dirty="0" smtClean="0">
                <a:solidFill>
                  <a:schemeClr val="tx1"/>
                </a:solidFill>
              </a:rPr>
              <a:t>Examples </a:t>
            </a:r>
          </a:p>
          <a:p>
            <a:pPr marL="0" indent="0" algn="l">
              <a:buNone/>
            </a:pPr>
            <a:r>
              <a:rPr lang="en-US" sz="2600" b="1" i="1" dirty="0" smtClean="0">
                <a:solidFill>
                  <a:schemeClr val="tx1"/>
                </a:solidFill>
              </a:rPr>
              <a:t>Nominal </a:t>
            </a:r>
            <a:r>
              <a:rPr lang="en-US" sz="2600" dirty="0" smtClean="0">
                <a:solidFill>
                  <a:schemeClr val="tx1"/>
                </a:solidFill>
              </a:rPr>
              <a:t>Do you want the apples? Yes, I’ll take </a:t>
            </a:r>
            <a:r>
              <a:rPr lang="en-US" sz="2600" b="1" i="1" dirty="0" smtClean="0">
                <a:solidFill>
                  <a:schemeClr val="tx1"/>
                </a:solidFill>
              </a:rPr>
              <a:t>one</a:t>
            </a:r>
            <a:r>
              <a:rPr lang="en-US" sz="2600" dirty="0" smtClean="0">
                <a:solidFill>
                  <a:schemeClr val="tx1"/>
                </a:solidFill>
              </a:rPr>
              <a:t>. </a:t>
            </a:r>
            <a:endParaRPr lang="en-US" sz="2600" b="1" i="1" dirty="0" smtClean="0">
              <a:solidFill>
                <a:schemeClr val="tx1"/>
              </a:solidFill>
            </a:endParaRPr>
          </a:p>
          <a:p>
            <a:pPr marL="0" indent="0" algn="l">
              <a:buNone/>
            </a:pPr>
            <a:r>
              <a:rPr lang="en-US" sz="2600" b="1" i="1" dirty="0" smtClean="0">
                <a:solidFill>
                  <a:schemeClr val="tx1"/>
                </a:solidFill>
              </a:rPr>
              <a:t>Verbal </a:t>
            </a:r>
            <a:r>
              <a:rPr lang="en-US" sz="2600" dirty="0" smtClean="0">
                <a:solidFill>
                  <a:schemeClr val="tx1"/>
                </a:solidFill>
              </a:rPr>
              <a:t>Did you go? Yes, I </a:t>
            </a:r>
            <a:r>
              <a:rPr lang="en-US" sz="2600" b="1" i="1" dirty="0" smtClean="0">
                <a:solidFill>
                  <a:schemeClr val="tx1"/>
                </a:solidFill>
              </a:rPr>
              <a:t>did</a:t>
            </a:r>
            <a:r>
              <a:rPr lang="en-US" sz="2600" dirty="0" smtClean="0">
                <a:solidFill>
                  <a:schemeClr val="tx1"/>
                </a:solidFill>
              </a:rPr>
              <a:t>. </a:t>
            </a:r>
            <a:endParaRPr lang="en-US" sz="2600" b="1" i="1" dirty="0" smtClean="0">
              <a:solidFill>
                <a:schemeClr val="tx1"/>
              </a:solidFill>
            </a:endParaRPr>
          </a:p>
          <a:p>
            <a:pPr marL="0" indent="0" algn="l">
              <a:buNone/>
            </a:pPr>
            <a:r>
              <a:rPr lang="en-US" sz="2600" b="1" i="1" dirty="0" smtClean="0">
                <a:solidFill>
                  <a:schemeClr val="tx1"/>
                </a:solidFill>
              </a:rPr>
              <a:t>Clausal </a:t>
            </a:r>
            <a:r>
              <a:rPr lang="en-US" sz="2600" dirty="0" smtClean="0">
                <a:solidFill>
                  <a:schemeClr val="tx1"/>
                </a:solidFill>
              </a:rPr>
              <a:t>The apples are getting back. Yes, they </a:t>
            </a:r>
            <a:r>
              <a:rPr lang="en-US" sz="2600" b="1" i="1" dirty="0" smtClean="0">
                <a:solidFill>
                  <a:schemeClr val="tx1"/>
                </a:solidFill>
              </a:rPr>
              <a:t>are</a:t>
            </a:r>
            <a:r>
              <a:rPr lang="en-US" sz="2600" dirty="0" smtClean="0">
                <a:solidFill>
                  <a:schemeClr val="tx1"/>
                </a:solidFill>
              </a:rPr>
              <a:t>. </a:t>
            </a:r>
            <a:endParaRPr lang="en-US" sz="2600" b="1" i="1" dirty="0" smtClean="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4728588"/>
          </a:xfrm>
        </p:spPr>
        <p:txBody>
          <a:bodyPr>
            <a:noAutofit/>
          </a:bodyPr>
          <a:lstStyle/>
          <a:p>
            <a:pPr marL="0" indent="0" algn="l">
              <a:buNone/>
            </a:pPr>
            <a:endParaRPr lang="en-US" sz="1600" b="1" dirty="0" smtClean="0"/>
          </a:p>
          <a:p>
            <a:pPr marL="0" indent="0" algn="l">
              <a:buNone/>
            </a:pPr>
            <a:r>
              <a:rPr lang="en-US" sz="3500" b="1" dirty="0" smtClean="0"/>
              <a:t>3. Ellipsis </a:t>
            </a:r>
          </a:p>
          <a:p>
            <a:pPr marL="0" indent="0" algn="l">
              <a:buNone/>
            </a:pPr>
            <a:r>
              <a:rPr lang="en-US" sz="1050" b="1" dirty="0" smtClean="0">
                <a:solidFill>
                  <a:schemeClr val="tx1"/>
                </a:solidFill>
              </a:rPr>
              <a:t> </a:t>
            </a:r>
            <a:endParaRPr lang="en-US" sz="2600" b="1" dirty="0" smtClean="0">
              <a:solidFill>
                <a:schemeClr val="tx1"/>
              </a:solidFill>
            </a:endParaRPr>
          </a:p>
          <a:p>
            <a:pPr marL="0" indent="0" algn="l">
              <a:buNone/>
            </a:pPr>
            <a:r>
              <a:rPr lang="en-US" sz="2600" dirty="0" smtClean="0">
                <a:solidFill>
                  <a:schemeClr val="tx1"/>
                </a:solidFill>
              </a:rPr>
              <a:t>Ellipsis is the process of replacing a lexical  item with a “zero” tie at the nominal, verbal and clausal levels. </a:t>
            </a:r>
          </a:p>
          <a:p>
            <a:pPr marL="0" indent="0" algn="l">
              <a:buNone/>
            </a:pPr>
            <a:r>
              <a:rPr lang="en-US" sz="1200" dirty="0" smtClean="0">
                <a:solidFill>
                  <a:schemeClr val="tx1"/>
                </a:solidFill>
              </a:rPr>
              <a:t> </a:t>
            </a:r>
            <a:endParaRPr lang="en-US" sz="2600" dirty="0" smtClean="0">
              <a:solidFill>
                <a:schemeClr val="tx1"/>
              </a:solidFill>
            </a:endParaRPr>
          </a:p>
          <a:p>
            <a:pPr marL="0" indent="0" algn="l">
              <a:buNone/>
            </a:pPr>
            <a:r>
              <a:rPr lang="en-US" sz="2600" b="1" i="1" dirty="0" smtClean="0">
                <a:solidFill>
                  <a:schemeClr val="tx1"/>
                </a:solidFill>
              </a:rPr>
              <a:t>Examples </a:t>
            </a:r>
          </a:p>
          <a:p>
            <a:pPr marL="0" indent="0" algn="l">
              <a:buNone/>
            </a:pPr>
            <a:r>
              <a:rPr lang="en-US" sz="2600" b="1" i="1" dirty="0" smtClean="0">
                <a:solidFill>
                  <a:schemeClr val="tx1"/>
                </a:solidFill>
              </a:rPr>
              <a:t>Nominal </a:t>
            </a:r>
            <a:r>
              <a:rPr lang="en-US" sz="2600" dirty="0" smtClean="0">
                <a:solidFill>
                  <a:schemeClr val="tx1"/>
                </a:solidFill>
              </a:rPr>
              <a:t>They are small. Take two (apples). </a:t>
            </a:r>
            <a:endParaRPr lang="en-US" sz="2600" b="1" i="1" dirty="0" smtClean="0">
              <a:solidFill>
                <a:schemeClr val="tx1"/>
              </a:solidFill>
            </a:endParaRPr>
          </a:p>
          <a:p>
            <a:pPr marL="0" indent="0" algn="l">
              <a:buNone/>
            </a:pPr>
            <a:r>
              <a:rPr lang="en-US" sz="2600" b="1" i="1" dirty="0" smtClean="0">
                <a:solidFill>
                  <a:schemeClr val="tx1"/>
                </a:solidFill>
              </a:rPr>
              <a:t>Verbal </a:t>
            </a:r>
            <a:r>
              <a:rPr lang="en-US" sz="2600" dirty="0" smtClean="0">
                <a:solidFill>
                  <a:schemeClr val="tx1"/>
                </a:solidFill>
              </a:rPr>
              <a:t>Were you reading? No, I wasn’t (reading). </a:t>
            </a:r>
            <a:endParaRPr lang="en-US" sz="2600" b="1" i="1" dirty="0" smtClean="0">
              <a:solidFill>
                <a:schemeClr val="tx1"/>
              </a:solidFill>
            </a:endParaRPr>
          </a:p>
          <a:p>
            <a:pPr marL="0" indent="0" algn="l">
              <a:buNone/>
            </a:pPr>
            <a:r>
              <a:rPr lang="en-US" sz="2600" b="1" i="1" dirty="0" smtClean="0">
                <a:solidFill>
                  <a:schemeClr val="tx1"/>
                </a:solidFill>
              </a:rPr>
              <a:t>Clausal </a:t>
            </a:r>
            <a:r>
              <a:rPr lang="en-US" sz="2600" dirty="0" smtClean="0">
                <a:solidFill>
                  <a:schemeClr val="tx1"/>
                </a:solidFill>
              </a:rPr>
              <a:t>I don’t know how to drive a car. I’ll have to learn</a:t>
            </a:r>
          </a:p>
          <a:p>
            <a:pPr marL="0" indent="0" algn="l">
              <a:buNone/>
            </a:pPr>
            <a:r>
              <a:rPr lang="en-US" sz="2600" b="1" i="1" dirty="0" smtClean="0">
                <a:solidFill>
                  <a:schemeClr val="tx1"/>
                </a:solidFill>
              </a:rPr>
              <a:t>               </a:t>
            </a:r>
            <a:r>
              <a:rPr lang="en-US" sz="2600" dirty="0" smtClean="0">
                <a:solidFill>
                  <a:schemeClr val="tx1"/>
                </a:solidFill>
              </a:rPr>
              <a:t>how (to drive a car).</a:t>
            </a:r>
            <a:endParaRPr lang="en-US" sz="2600" b="1" i="1" dirty="0" smtClean="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4728588"/>
          </a:xfrm>
        </p:spPr>
        <p:txBody>
          <a:bodyPr>
            <a:noAutofit/>
          </a:bodyPr>
          <a:lstStyle/>
          <a:p>
            <a:pPr marL="0" indent="0" algn="l">
              <a:buNone/>
            </a:pPr>
            <a:endParaRPr lang="en-US" sz="1600" b="1" dirty="0" smtClean="0"/>
          </a:p>
          <a:p>
            <a:pPr marL="0" indent="0" algn="l">
              <a:buNone/>
            </a:pPr>
            <a:r>
              <a:rPr lang="en-US" sz="3500" b="1" dirty="0" smtClean="0"/>
              <a:t>4. Conjunction </a:t>
            </a:r>
          </a:p>
          <a:p>
            <a:pPr marL="0" indent="0" algn="l">
              <a:buNone/>
            </a:pPr>
            <a:r>
              <a:rPr lang="en-US" sz="1050" b="1" dirty="0" smtClean="0">
                <a:solidFill>
                  <a:schemeClr val="tx1"/>
                </a:solidFill>
              </a:rPr>
              <a:t> </a:t>
            </a:r>
            <a:endParaRPr lang="en-US" sz="2600" b="1" dirty="0" smtClean="0">
              <a:solidFill>
                <a:schemeClr val="tx1"/>
              </a:solidFill>
            </a:endParaRPr>
          </a:p>
          <a:p>
            <a:pPr marL="0" indent="0" algn="l">
              <a:buNone/>
            </a:pPr>
            <a:r>
              <a:rPr lang="en-US" sz="2600" dirty="0" smtClean="0">
                <a:solidFill>
                  <a:schemeClr val="tx1"/>
                </a:solidFill>
              </a:rPr>
              <a:t>These are linkers used to indicate a relationship between sentences or parts of a sentence. </a:t>
            </a:r>
          </a:p>
          <a:p>
            <a:pPr marL="0" indent="0" algn="l">
              <a:buNone/>
            </a:pPr>
            <a:r>
              <a:rPr lang="en-US" sz="1200" dirty="0" smtClean="0">
                <a:solidFill>
                  <a:schemeClr val="tx1"/>
                </a:solidFill>
              </a:rPr>
              <a:t> </a:t>
            </a:r>
            <a:endParaRPr lang="en-US" sz="2600" dirty="0" smtClean="0">
              <a:solidFill>
                <a:schemeClr val="tx1"/>
              </a:solidFill>
            </a:endParaRPr>
          </a:p>
          <a:p>
            <a:pPr marL="0" indent="0" algn="l">
              <a:buNone/>
            </a:pPr>
            <a:r>
              <a:rPr lang="en-US" sz="2600" b="1" i="1" dirty="0" smtClean="0">
                <a:solidFill>
                  <a:schemeClr val="tx1"/>
                </a:solidFill>
              </a:rPr>
              <a:t>Examples </a:t>
            </a:r>
          </a:p>
          <a:p>
            <a:pPr marL="0" indent="0" algn="l">
              <a:buNone/>
            </a:pPr>
            <a:r>
              <a:rPr lang="en-US" sz="2600" b="1" i="1" dirty="0" smtClean="0">
                <a:solidFill>
                  <a:schemeClr val="tx1"/>
                </a:solidFill>
              </a:rPr>
              <a:t>Contrast </a:t>
            </a:r>
            <a:r>
              <a:rPr lang="en-US" sz="2600" dirty="0" smtClean="0">
                <a:solidFill>
                  <a:schemeClr val="tx1"/>
                </a:solidFill>
              </a:rPr>
              <a:t>I bought ten apples. </a:t>
            </a:r>
            <a:r>
              <a:rPr lang="en-US" sz="2600" b="1" i="1" dirty="0" smtClean="0">
                <a:solidFill>
                  <a:schemeClr val="tx1"/>
                </a:solidFill>
              </a:rPr>
              <a:t>However</a:t>
            </a:r>
            <a:r>
              <a:rPr lang="en-US" sz="2600" dirty="0" smtClean="0">
                <a:solidFill>
                  <a:schemeClr val="tx1"/>
                </a:solidFill>
              </a:rPr>
              <a:t>, I didn’t eat any.</a:t>
            </a:r>
            <a:endParaRPr lang="en-US" sz="2600" b="1" i="1" dirty="0" smtClean="0">
              <a:solidFill>
                <a:schemeClr val="tx1"/>
              </a:solidFill>
            </a:endParaRPr>
          </a:p>
          <a:p>
            <a:pPr marL="0" indent="0" algn="l">
              <a:buNone/>
            </a:pPr>
            <a:r>
              <a:rPr lang="en-US" sz="2600" b="1" i="1" dirty="0" smtClean="0">
                <a:solidFill>
                  <a:schemeClr val="tx1"/>
                </a:solidFill>
              </a:rPr>
              <a:t>Causal </a:t>
            </a:r>
            <a:r>
              <a:rPr lang="en-US" sz="2600" dirty="0" smtClean="0">
                <a:solidFill>
                  <a:schemeClr val="tx1"/>
                </a:solidFill>
              </a:rPr>
              <a:t>Her work was finished, </a:t>
            </a:r>
            <a:r>
              <a:rPr lang="en-US" sz="2600" b="1" i="1" dirty="0" smtClean="0">
                <a:solidFill>
                  <a:schemeClr val="tx1"/>
                </a:solidFill>
              </a:rPr>
              <a:t>so </a:t>
            </a:r>
            <a:r>
              <a:rPr lang="en-US" sz="2600" dirty="0" smtClean="0">
                <a:solidFill>
                  <a:schemeClr val="tx1"/>
                </a:solidFill>
              </a:rPr>
              <a:t>she turned off the laptop. </a:t>
            </a:r>
            <a:endParaRPr lang="en-US" sz="2600" b="1" i="1" dirty="0" smtClean="0">
              <a:solidFill>
                <a:schemeClr val="tx1"/>
              </a:solidFill>
            </a:endParaRPr>
          </a:p>
          <a:p>
            <a:pPr marL="0" indent="0" algn="l">
              <a:buNone/>
            </a:pPr>
            <a:r>
              <a:rPr lang="en-US" sz="2600" b="1" i="1" dirty="0" smtClean="0">
                <a:solidFill>
                  <a:schemeClr val="tx1"/>
                </a:solidFill>
              </a:rPr>
              <a:t>Temporal </a:t>
            </a:r>
            <a:r>
              <a:rPr lang="en-US" sz="2600" dirty="0" smtClean="0">
                <a:solidFill>
                  <a:schemeClr val="tx1"/>
                </a:solidFill>
              </a:rPr>
              <a:t>After the prayer, we went home. </a:t>
            </a:r>
          </a:p>
          <a:p>
            <a:pPr marL="0" indent="0" algn="l">
              <a:buNone/>
            </a:pPr>
            <a:r>
              <a:rPr lang="en-US" sz="2600" b="1" i="1" dirty="0" smtClean="0">
                <a:solidFill>
                  <a:schemeClr val="tx1"/>
                </a:solidFill>
              </a:rPr>
              <a:t>Logical sequence </a:t>
            </a:r>
            <a:r>
              <a:rPr lang="en-US" sz="2600" dirty="0" smtClean="0">
                <a:solidFill>
                  <a:schemeClr val="tx1"/>
                </a:solidFill>
              </a:rPr>
              <a:t>I lost all my money. </a:t>
            </a:r>
            <a:r>
              <a:rPr lang="en-US" sz="2600" b="1" i="1" dirty="0" smtClean="0">
                <a:solidFill>
                  <a:schemeClr val="tx1"/>
                </a:solidFill>
              </a:rPr>
              <a:t>Then, </a:t>
            </a:r>
            <a:r>
              <a:rPr lang="en-US" sz="2600" dirty="0" smtClean="0">
                <a:solidFill>
                  <a:schemeClr val="tx1"/>
                </a:solidFill>
              </a:rPr>
              <a:t>I sold my house.  </a:t>
            </a:r>
            <a:endParaRPr lang="en-US" sz="2600" b="1" i="1" dirty="0" smtClean="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4728588"/>
          </a:xfrm>
        </p:spPr>
        <p:txBody>
          <a:bodyPr>
            <a:noAutofit/>
          </a:bodyPr>
          <a:lstStyle/>
          <a:p>
            <a:pPr marL="0" indent="0" algn="l">
              <a:buNone/>
            </a:pPr>
            <a:endParaRPr lang="en-US" sz="1600" b="1" dirty="0" smtClean="0"/>
          </a:p>
          <a:p>
            <a:pPr marL="0" indent="0" algn="l">
              <a:buNone/>
            </a:pPr>
            <a:r>
              <a:rPr lang="en-US" sz="3500" b="1" dirty="0" smtClean="0"/>
              <a:t>5. Lexical Ties </a:t>
            </a:r>
          </a:p>
          <a:p>
            <a:pPr marL="0" indent="0" algn="l">
              <a:buNone/>
            </a:pPr>
            <a:r>
              <a:rPr lang="en-US" sz="1050" b="1" dirty="0" smtClean="0">
                <a:solidFill>
                  <a:schemeClr val="tx1"/>
                </a:solidFill>
              </a:rPr>
              <a:t> </a:t>
            </a:r>
            <a:endParaRPr lang="en-US" sz="2600" b="1" dirty="0" smtClean="0">
              <a:solidFill>
                <a:schemeClr val="tx1"/>
              </a:solidFill>
            </a:endParaRPr>
          </a:p>
          <a:p>
            <a:pPr marL="0" indent="0" algn="l">
              <a:buNone/>
            </a:pPr>
            <a:r>
              <a:rPr lang="en-US" sz="2600" dirty="0" smtClean="0">
                <a:solidFill>
                  <a:schemeClr val="tx1"/>
                </a:solidFill>
              </a:rPr>
              <a:t>This involves the use of lexical items to link different parts of the text via repetition, synonymy, </a:t>
            </a:r>
            <a:r>
              <a:rPr lang="en-US" sz="2600" dirty="0" err="1" smtClean="0">
                <a:solidFill>
                  <a:schemeClr val="tx1"/>
                </a:solidFill>
              </a:rPr>
              <a:t>superordinate</a:t>
            </a:r>
            <a:r>
              <a:rPr lang="en-US" sz="2600" dirty="0" smtClean="0">
                <a:solidFill>
                  <a:schemeClr val="tx1"/>
                </a:solidFill>
              </a:rPr>
              <a:t>, and general words. </a:t>
            </a:r>
          </a:p>
          <a:p>
            <a:pPr marL="0" indent="0" algn="l">
              <a:buNone/>
            </a:pPr>
            <a:r>
              <a:rPr lang="en-US" sz="1200" dirty="0" smtClean="0">
                <a:solidFill>
                  <a:schemeClr val="tx1"/>
                </a:solidFill>
              </a:rPr>
              <a:t> </a:t>
            </a:r>
            <a:endParaRPr lang="en-US" sz="2600" dirty="0" smtClean="0">
              <a:solidFill>
                <a:schemeClr val="tx1"/>
              </a:solidFill>
            </a:endParaRPr>
          </a:p>
          <a:p>
            <a:pPr marL="0" indent="0" algn="l">
              <a:buNone/>
            </a:pPr>
            <a:r>
              <a:rPr lang="en-US" sz="2600" b="1" i="1" dirty="0" smtClean="0">
                <a:solidFill>
                  <a:schemeClr val="tx1"/>
                </a:solidFill>
              </a:rPr>
              <a:t>Repetition </a:t>
            </a:r>
            <a:r>
              <a:rPr lang="en-US" sz="2600" dirty="0" smtClean="0">
                <a:solidFill>
                  <a:schemeClr val="tx1"/>
                </a:solidFill>
              </a:rPr>
              <a:t>Sue is in the </a:t>
            </a:r>
            <a:r>
              <a:rPr lang="en-US" sz="2600" b="1" i="1" dirty="0" smtClean="0">
                <a:solidFill>
                  <a:schemeClr val="tx1"/>
                </a:solidFill>
              </a:rPr>
              <a:t>race</a:t>
            </a:r>
            <a:r>
              <a:rPr lang="en-US" sz="2600" dirty="0" smtClean="0">
                <a:solidFill>
                  <a:schemeClr val="tx1"/>
                </a:solidFill>
              </a:rPr>
              <a:t>. I believe Sue will win the </a:t>
            </a:r>
            <a:r>
              <a:rPr lang="en-US" sz="2600" b="1" i="1" dirty="0" smtClean="0">
                <a:solidFill>
                  <a:schemeClr val="tx1"/>
                </a:solidFill>
              </a:rPr>
              <a:t>race</a:t>
            </a:r>
            <a:r>
              <a:rPr lang="en-US" sz="2600" dirty="0" smtClean="0">
                <a:solidFill>
                  <a:schemeClr val="tx1"/>
                </a:solidFill>
              </a:rPr>
              <a:t>. </a:t>
            </a:r>
            <a:r>
              <a:rPr lang="en-US" sz="2600" b="1" i="1" dirty="0" smtClean="0">
                <a:solidFill>
                  <a:schemeClr val="tx1"/>
                </a:solidFill>
              </a:rPr>
              <a:t> </a:t>
            </a:r>
          </a:p>
          <a:p>
            <a:pPr marL="0" indent="0" algn="l">
              <a:buNone/>
            </a:pPr>
            <a:r>
              <a:rPr lang="en-US" sz="2600" b="1" i="1" dirty="0" smtClean="0">
                <a:solidFill>
                  <a:schemeClr val="tx1"/>
                </a:solidFill>
              </a:rPr>
              <a:t>Synonymy </a:t>
            </a:r>
            <a:r>
              <a:rPr lang="en-US" sz="2600" dirty="0" smtClean="0">
                <a:solidFill>
                  <a:schemeClr val="tx1"/>
                </a:solidFill>
              </a:rPr>
              <a:t>I saw a young </a:t>
            </a:r>
            <a:r>
              <a:rPr lang="en-US" sz="2600" b="1" i="1" dirty="0" smtClean="0">
                <a:solidFill>
                  <a:schemeClr val="tx1"/>
                </a:solidFill>
              </a:rPr>
              <a:t>boy</a:t>
            </a:r>
            <a:r>
              <a:rPr lang="en-US" sz="2600" dirty="0" smtClean="0">
                <a:solidFill>
                  <a:schemeClr val="tx1"/>
                </a:solidFill>
              </a:rPr>
              <a:t>. The </a:t>
            </a:r>
            <a:r>
              <a:rPr lang="en-US" sz="2600" b="1" i="1" dirty="0" smtClean="0">
                <a:solidFill>
                  <a:schemeClr val="tx1"/>
                </a:solidFill>
              </a:rPr>
              <a:t>lad</a:t>
            </a:r>
            <a:r>
              <a:rPr lang="en-US" sz="2600" dirty="0" smtClean="0">
                <a:solidFill>
                  <a:schemeClr val="tx1"/>
                </a:solidFill>
              </a:rPr>
              <a:t> was wearing a T-shirt. </a:t>
            </a:r>
            <a:r>
              <a:rPr lang="en-US" sz="2600" b="1" i="1" dirty="0" err="1" smtClean="0">
                <a:solidFill>
                  <a:schemeClr val="tx1"/>
                </a:solidFill>
              </a:rPr>
              <a:t>Superordinates</a:t>
            </a:r>
            <a:r>
              <a:rPr lang="en-US" sz="2600" b="1" i="1" dirty="0" smtClean="0">
                <a:solidFill>
                  <a:schemeClr val="tx1"/>
                </a:solidFill>
              </a:rPr>
              <a:t> </a:t>
            </a:r>
            <a:r>
              <a:rPr lang="en-US" sz="2600" dirty="0" smtClean="0">
                <a:solidFill>
                  <a:schemeClr val="tx1"/>
                </a:solidFill>
              </a:rPr>
              <a:t>I bough </a:t>
            </a:r>
            <a:r>
              <a:rPr lang="en-US" sz="2600" b="1" i="1" dirty="0" smtClean="0">
                <a:solidFill>
                  <a:schemeClr val="tx1"/>
                </a:solidFill>
              </a:rPr>
              <a:t>carrot</a:t>
            </a:r>
            <a:r>
              <a:rPr lang="en-US" sz="2600" dirty="0" smtClean="0">
                <a:solidFill>
                  <a:schemeClr val="tx1"/>
                </a:solidFill>
              </a:rPr>
              <a:t>. It’s my favorite </a:t>
            </a:r>
            <a:r>
              <a:rPr lang="en-US" sz="2600" b="1" i="1" dirty="0" smtClean="0">
                <a:solidFill>
                  <a:schemeClr val="tx1"/>
                </a:solidFill>
              </a:rPr>
              <a:t>vegetable.</a:t>
            </a:r>
          </a:p>
          <a:p>
            <a:pPr marL="0" indent="0" algn="l">
              <a:buNone/>
            </a:pPr>
            <a:r>
              <a:rPr lang="en-US" sz="2600" b="1" i="1" dirty="0" smtClean="0">
                <a:solidFill>
                  <a:schemeClr val="tx1"/>
                </a:solidFill>
              </a:rPr>
              <a:t>General word </a:t>
            </a:r>
            <a:r>
              <a:rPr lang="en-US" sz="2600" dirty="0" smtClean="0">
                <a:solidFill>
                  <a:schemeClr val="tx1"/>
                </a:solidFill>
              </a:rPr>
              <a:t>She’s a single </a:t>
            </a:r>
            <a:r>
              <a:rPr lang="en-US" sz="2600" b="1" i="1" dirty="0" smtClean="0">
                <a:solidFill>
                  <a:schemeClr val="tx1"/>
                </a:solidFill>
              </a:rPr>
              <a:t>mom</a:t>
            </a:r>
            <a:r>
              <a:rPr lang="en-US" sz="2600" dirty="0" smtClean="0">
                <a:solidFill>
                  <a:schemeClr val="tx1"/>
                </a:solidFill>
              </a:rPr>
              <a:t> but a great </a:t>
            </a:r>
            <a:r>
              <a:rPr lang="en-US" sz="2600" b="1" i="1" dirty="0" smtClean="0">
                <a:solidFill>
                  <a:schemeClr val="tx1"/>
                </a:solidFill>
              </a:rPr>
              <a:t>parent</a:t>
            </a:r>
            <a:r>
              <a:rPr lang="en-US" sz="2600" dirty="0" smtClean="0">
                <a:solidFill>
                  <a:schemeClr val="tx1"/>
                </a:solidFill>
              </a:rPr>
              <a:t> indeed. </a:t>
            </a:r>
            <a:endParaRPr lang="en-US" sz="2600" b="1" i="1" dirty="0" smtClean="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071678"/>
            <a:ext cx="8858280" cy="4500594"/>
          </a:xfrm>
        </p:spPr>
        <p:txBody>
          <a:bodyPr>
            <a:noAutofit/>
          </a:bodyPr>
          <a:lstStyle/>
          <a:p>
            <a:pPr algn="l">
              <a:buNone/>
            </a:pPr>
            <a:r>
              <a:rPr lang="en-US" sz="2800" b="1" dirty="0" smtClean="0"/>
              <a:t>6. Questions and Parallel Structures </a:t>
            </a:r>
            <a:endParaRPr lang="en-US" sz="2800" b="1" dirty="0"/>
          </a:p>
          <a:p>
            <a:pPr lvl="2" algn="l">
              <a:buNone/>
            </a:pPr>
            <a:r>
              <a:rPr lang="en-US" sz="2600" b="1" dirty="0" smtClean="0">
                <a:solidFill>
                  <a:srgbClr val="0070C0"/>
                </a:solidFill>
                <a:latin typeface="+mn-lt"/>
                <a:ea typeface="+mn-ea"/>
                <a:cs typeface="+mn-cs"/>
              </a:rPr>
              <a:t>Aluminum </a:t>
            </a:r>
            <a:r>
              <a:rPr lang="en-US" sz="2600" b="1" dirty="0">
                <a:solidFill>
                  <a:srgbClr val="0070C0"/>
                </a:solidFill>
                <a:latin typeface="+mn-lt"/>
                <a:ea typeface="+mn-ea"/>
                <a:cs typeface="+mn-cs"/>
              </a:rPr>
              <a:t>alloys are now more important in </a:t>
            </a:r>
            <a:r>
              <a:rPr lang="en-US" sz="2600" b="1" dirty="0" smtClean="0">
                <a:solidFill>
                  <a:srgbClr val="0070C0"/>
                </a:solidFill>
                <a:latin typeface="+mn-lt"/>
                <a:ea typeface="+mn-ea"/>
                <a:cs typeface="+mn-cs"/>
              </a:rPr>
              <a:t>the automobile </a:t>
            </a:r>
            <a:r>
              <a:rPr lang="en-US" sz="2600" b="1" dirty="0">
                <a:solidFill>
                  <a:srgbClr val="0070C0"/>
                </a:solidFill>
                <a:latin typeface="+mn-lt"/>
                <a:ea typeface="+mn-ea"/>
                <a:cs typeface="+mn-cs"/>
              </a:rPr>
              <a:t>industry than ever before</a:t>
            </a:r>
            <a:r>
              <a:rPr lang="en-US" sz="2600" dirty="0">
                <a:solidFill>
                  <a:srgbClr val="0070C0"/>
                </a:solidFill>
                <a:cs typeface="+mn-cs"/>
              </a:rPr>
              <a:t>.</a:t>
            </a:r>
            <a:r>
              <a:rPr lang="en-US" sz="2600" dirty="0">
                <a:cs typeface="+mn-cs"/>
              </a:rPr>
              <a:t> </a:t>
            </a:r>
            <a:r>
              <a:rPr lang="en-US" sz="2600" dirty="0" smtClean="0">
                <a:solidFill>
                  <a:srgbClr val="FF0000"/>
                </a:solidFill>
                <a:cs typeface="+mn-cs"/>
              </a:rPr>
              <a:t>But why are they important? </a:t>
            </a:r>
            <a:r>
              <a:rPr lang="en-US" sz="2600" dirty="0" smtClean="0">
                <a:solidFill>
                  <a:schemeClr val="tx1"/>
                </a:solidFill>
                <a:cs typeface="+mn-cs"/>
              </a:rPr>
              <a:t>They </a:t>
            </a:r>
            <a:r>
              <a:rPr lang="en-US" sz="2600" dirty="0">
                <a:solidFill>
                  <a:schemeClr val="tx1"/>
                </a:solidFill>
                <a:cs typeface="+mn-cs"/>
              </a:rPr>
              <a:t>are significant because they are light and fuel efficient </a:t>
            </a:r>
            <a:r>
              <a:rPr lang="en-US" sz="2600" dirty="0" smtClean="0">
                <a:solidFill>
                  <a:schemeClr val="tx1"/>
                </a:solidFill>
                <a:cs typeface="+mn-cs"/>
              </a:rPr>
              <a:t>in comparison to the </a:t>
            </a:r>
            <a:r>
              <a:rPr lang="en-US" sz="2600" dirty="0">
                <a:solidFill>
                  <a:schemeClr val="tx1"/>
                </a:solidFill>
                <a:cs typeface="+mn-cs"/>
              </a:rPr>
              <a:t>heavy, fuel-consuming steel alloys. The government </a:t>
            </a:r>
            <a:r>
              <a:rPr lang="en-US" sz="2600" dirty="0">
                <a:solidFill>
                  <a:schemeClr val="tx1"/>
                </a:solidFill>
                <a:latin typeface="+mn-lt"/>
                <a:ea typeface="+mn-ea"/>
                <a:cs typeface="+mn-cs"/>
              </a:rPr>
              <a:t>is pressuring the industry to </a:t>
            </a:r>
            <a:r>
              <a:rPr lang="en-US" sz="2600" dirty="0" smtClean="0">
                <a:solidFill>
                  <a:schemeClr val="tx1"/>
                </a:solidFill>
                <a:latin typeface="+mn-lt"/>
                <a:ea typeface="+mn-ea"/>
                <a:cs typeface="+mn-cs"/>
              </a:rPr>
              <a:t>replace traditional </a:t>
            </a:r>
            <a:r>
              <a:rPr lang="en-US" sz="2600" dirty="0">
                <a:solidFill>
                  <a:schemeClr val="tx1"/>
                </a:solidFill>
                <a:latin typeface="+mn-lt"/>
                <a:ea typeface="+mn-ea"/>
                <a:cs typeface="+mn-cs"/>
              </a:rPr>
              <a:t>iron-based alloys with </a:t>
            </a:r>
            <a:r>
              <a:rPr lang="en-US" sz="2600" dirty="0" smtClean="0">
                <a:solidFill>
                  <a:schemeClr val="tx1"/>
                </a:solidFill>
                <a:latin typeface="+mn-lt"/>
                <a:ea typeface="+mn-ea"/>
                <a:cs typeface="+mn-cs"/>
              </a:rPr>
              <a:t>aluminum-based alloys but apparently the industry is not willing to. </a:t>
            </a:r>
            <a:r>
              <a:rPr lang="en-US" sz="2600" b="1" dirty="0" smtClean="0">
                <a:solidFill>
                  <a:srgbClr val="0070C0"/>
                </a:solidFill>
                <a:latin typeface="+mn-lt"/>
                <a:ea typeface="+mn-ea"/>
                <a:cs typeface="+mn-cs"/>
              </a:rPr>
              <a:t>Iron-based alloys are now more infrequently used in the automobile industry than ever before.</a:t>
            </a:r>
            <a:r>
              <a:rPr lang="en-US" sz="2600" dirty="0" smtClean="0">
                <a:solidFill>
                  <a:srgbClr val="0070C0"/>
                </a:solidFill>
                <a:latin typeface="+mn-lt"/>
                <a:ea typeface="+mn-ea"/>
                <a:cs typeface="+mn-cs"/>
              </a:rPr>
              <a:t> </a:t>
            </a:r>
            <a:endParaRPr lang="en-US" sz="2600" dirty="0">
              <a:solidFill>
                <a:srgbClr val="0070C0"/>
              </a:solidFill>
            </a:endParaRPr>
          </a:p>
        </p:txBody>
      </p:sp>
      <p:sp>
        <p:nvSpPr>
          <p:cNvPr id="2" name="Title 1"/>
          <p:cNvSpPr>
            <a:spLocks noGrp="1"/>
          </p:cNvSpPr>
          <p:nvPr>
            <p:ph type="title"/>
          </p:nvPr>
        </p:nvSpPr>
        <p:spPr/>
        <p:txBody>
          <a:bodyPr/>
          <a:lstStyle/>
          <a:p>
            <a:r>
              <a:rPr lang="en-US" dirty="0" smtClean="0">
                <a:solidFill>
                  <a:schemeClr val="tx1"/>
                </a:solidFill>
                <a:latin typeface="Cambria" pitchFamily="18" charset="0"/>
              </a:rPr>
              <a:t>Discourse Analysis </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4728588"/>
          </a:xfrm>
        </p:spPr>
        <p:txBody>
          <a:bodyPr>
            <a:noAutofit/>
          </a:bodyPr>
          <a:lstStyle/>
          <a:p>
            <a:pPr marL="0" indent="0" algn="l">
              <a:buNone/>
            </a:pPr>
            <a:endParaRPr lang="en-US" sz="1600" b="1" dirty="0" smtClean="0"/>
          </a:p>
          <a:p>
            <a:pPr marL="0" indent="0" algn="l">
              <a:buNone/>
            </a:pPr>
            <a:r>
              <a:rPr lang="en-US" sz="3500" b="1" dirty="0" smtClean="0"/>
              <a:t>An extended example </a:t>
            </a:r>
          </a:p>
          <a:p>
            <a:pPr marL="0" indent="0" algn="l">
              <a:buNone/>
            </a:pPr>
            <a:r>
              <a:rPr lang="en-US" sz="1050" b="1" dirty="0" smtClean="0">
                <a:solidFill>
                  <a:schemeClr val="tx1"/>
                </a:solidFill>
              </a:rPr>
              <a:t> </a:t>
            </a:r>
            <a:endParaRPr lang="en-US" sz="2600" b="1" dirty="0" smtClean="0">
              <a:solidFill>
                <a:schemeClr val="tx1"/>
              </a:solidFill>
            </a:endParaRPr>
          </a:p>
          <a:p>
            <a:pPr marL="0" indent="0" algn="l">
              <a:buNone/>
            </a:pPr>
            <a:r>
              <a:rPr lang="en-US" sz="1200" dirty="0" smtClean="0">
                <a:solidFill>
                  <a:schemeClr val="tx1"/>
                </a:solidFill>
              </a:rPr>
              <a:t> </a:t>
            </a:r>
            <a:endParaRPr lang="en-US" sz="2600" dirty="0" smtClean="0">
              <a:solidFill>
                <a:schemeClr val="tx1"/>
              </a:solidFill>
            </a:endParaRPr>
          </a:p>
          <a:p>
            <a:pPr lvl="0" algn="l" rtl="0">
              <a:buNone/>
            </a:pPr>
            <a:r>
              <a:rPr lang="en-GB" sz="2600" dirty="0" smtClean="0"/>
              <a:t>    I saw a boy in the garden. What was he doing?  The boy was climbing a tree but I was not. I was worried about the child. The poor lad was obviously not up to it. The idiot was going to fall off the tree. He did. Then, I rushed him to the nearest hospital. You would not believe this. He was totally ok. This was a big surprise to me. The boy promised never to do it again.  </a:t>
            </a:r>
            <a:endParaRPr lang="en-US" sz="26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640960" cy="4525963"/>
          </a:xfrm>
        </p:spPr>
        <p:txBody>
          <a:bodyPr>
            <a:normAutofit fontScale="55000" lnSpcReduction="20000"/>
          </a:bodyPr>
          <a:lstStyle/>
          <a:p>
            <a:pPr marL="0" indent="0" algn="l">
              <a:buNone/>
            </a:pPr>
            <a:endParaRPr lang="en-US" sz="2400" dirty="0" smtClean="0">
              <a:latin typeface="Cambria" pitchFamily="18" charset="0"/>
            </a:endParaRPr>
          </a:p>
          <a:p>
            <a:pPr marL="0" indent="0" algn="l">
              <a:buNone/>
            </a:pPr>
            <a:endParaRPr lang="en-US" b="1" dirty="0" smtClean="0">
              <a:latin typeface="Cambria" pitchFamily="18" charset="0"/>
            </a:endParaRPr>
          </a:p>
          <a:p>
            <a:pPr marL="0" indent="0" algn="l">
              <a:buNone/>
            </a:pPr>
            <a:r>
              <a:rPr lang="en-US" sz="3600" b="1" dirty="0" smtClean="0">
                <a:latin typeface="Cambria" pitchFamily="18" charset="0"/>
              </a:rPr>
              <a:t>Examples of Discourse </a:t>
            </a:r>
            <a:endParaRPr lang="x-none" sz="3600" b="1" dirty="0" smtClean="0">
              <a:latin typeface="Cambria" pitchFamily="18" charset="0"/>
            </a:endParaRPr>
          </a:p>
          <a:p>
            <a:pPr marL="0" indent="0" algn="l">
              <a:buNone/>
            </a:pPr>
            <a:endParaRPr lang="x-none" b="1" dirty="0" smtClean="0">
              <a:latin typeface="Cambria" pitchFamily="18" charset="0"/>
            </a:endParaRPr>
          </a:p>
          <a:p>
            <a:pPr marL="0" indent="0" algn="l">
              <a:buNone/>
            </a:pPr>
            <a:endParaRPr lang="en-US" sz="600" dirty="0" smtClean="0"/>
          </a:p>
          <a:p>
            <a:pPr marL="0" indent="0" algn="l">
              <a:buNone/>
            </a:pPr>
            <a:r>
              <a:rPr lang="en-US" sz="2900" b="1" dirty="0" smtClean="0"/>
              <a:t>Spoken Discourse </a:t>
            </a:r>
            <a:endParaRPr lang="x-none" sz="2900" b="1" dirty="0" smtClean="0"/>
          </a:p>
          <a:p>
            <a:pPr marL="0" indent="0" algn="l">
              <a:buNone/>
            </a:pPr>
            <a:r>
              <a:rPr lang="en-US" sz="2500" dirty="0" smtClean="0">
                <a:solidFill>
                  <a:schemeClr val="tx1"/>
                </a:solidFill>
              </a:rPr>
              <a:t>Conversations </a:t>
            </a:r>
          </a:p>
          <a:p>
            <a:pPr marL="0" indent="0" algn="l">
              <a:buNone/>
            </a:pPr>
            <a:r>
              <a:rPr lang="en-US" sz="2500" dirty="0" smtClean="0">
                <a:solidFill>
                  <a:schemeClr val="tx1"/>
                </a:solidFill>
              </a:rPr>
              <a:t>Lectures </a:t>
            </a:r>
          </a:p>
          <a:p>
            <a:pPr marL="0" indent="0" algn="l">
              <a:buNone/>
            </a:pPr>
            <a:r>
              <a:rPr lang="en-US" sz="2500" dirty="0" smtClean="0">
                <a:solidFill>
                  <a:schemeClr val="tx1"/>
                </a:solidFill>
              </a:rPr>
              <a:t>Sermons </a:t>
            </a:r>
          </a:p>
          <a:p>
            <a:pPr marL="0" indent="0" algn="l">
              <a:buNone/>
            </a:pPr>
            <a:r>
              <a:rPr lang="en-US" sz="2500" dirty="0" smtClean="0">
                <a:solidFill>
                  <a:schemeClr val="tx1"/>
                </a:solidFill>
              </a:rPr>
              <a:t>Interviews</a:t>
            </a:r>
          </a:p>
          <a:p>
            <a:pPr marL="0" indent="0" algn="l">
              <a:buNone/>
            </a:pPr>
            <a:r>
              <a:rPr lang="en-US" sz="2500" dirty="0" smtClean="0">
                <a:solidFill>
                  <a:schemeClr val="tx1"/>
                </a:solidFill>
              </a:rPr>
              <a:t>Jokes  </a:t>
            </a:r>
          </a:p>
          <a:p>
            <a:pPr marL="0" indent="0" algn="l">
              <a:buNone/>
            </a:pPr>
            <a:r>
              <a:rPr lang="en-US" sz="2500" dirty="0" smtClean="0">
                <a:solidFill>
                  <a:schemeClr val="tx1"/>
                </a:solidFill>
              </a:rPr>
              <a:t>Speeches </a:t>
            </a:r>
          </a:p>
          <a:p>
            <a:pPr marL="0" indent="0" algn="l">
              <a:buNone/>
            </a:pPr>
            <a:endParaRPr lang="en-US" dirty="0" smtClean="0"/>
          </a:p>
          <a:p>
            <a:pPr marL="0" indent="0" algn="l">
              <a:buNone/>
            </a:pPr>
            <a:r>
              <a:rPr lang="en-US" sz="2900" b="1" dirty="0" smtClean="0"/>
              <a:t>Written Discourse </a:t>
            </a:r>
          </a:p>
          <a:p>
            <a:pPr marL="0" indent="0" algn="l">
              <a:buNone/>
            </a:pPr>
            <a:r>
              <a:rPr lang="en-US" sz="2500" dirty="0" smtClean="0">
                <a:solidFill>
                  <a:schemeClr val="tx1"/>
                </a:solidFill>
              </a:rPr>
              <a:t>Reports </a:t>
            </a:r>
          </a:p>
          <a:p>
            <a:pPr marL="0" indent="0" algn="l">
              <a:buNone/>
            </a:pPr>
            <a:r>
              <a:rPr lang="en-US" sz="2500" dirty="0" smtClean="0">
                <a:solidFill>
                  <a:schemeClr val="tx1"/>
                </a:solidFill>
              </a:rPr>
              <a:t>Political texts </a:t>
            </a:r>
          </a:p>
          <a:p>
            <a:pPr marL="0" indent="0" algn="l">
              <a:buNone/>
            </a:pPr>
            <a:r>
              <a:rPr lang="en-US" sz="2500" dirty="0" smtClean="0">
                <a:solidFill>
                  <a:schemeClr val="tx1"/>
                </a:solidFill>
              </a:rPr>
              <a:t>Legal texts </a:t>
            </a:r>
          </a:p>
          <a:p>
            <a:pPr marL="0" indent="0" algn="l">
              <a:buNone/>
            </a:pPr>
            <a:r>
              <a:rPr lang="en-US" sz="2500" dirty="0" smtClean="0">
                <a:solidFill>
                  <a:schemeClr val="tx1"/>
                </a:solidFill>
              </a:rPr>
              <a:t>Literature </a:t>
            </a:r>
          </a:p>
          <a:p>
            <a:pPr marL="0" indent="0" algn="l">
              <a:buNone/>
            </a:pPr>
            <a:r>
              <a:rPr lang="en-US" sz="2500" dirty="0" smtClean="0">
                <a:solidFill>
                  <a:schemeClr val="tx1"/>
                </a:solidFill>
              </a:rPr>
              <a:t>Newspaper articles </a:t>
            </a:r>
            <a:endParaRPr lang="x-none" sz="2500" dirty="0" smtClean="0">
              <a:solidFill>
                <a:schemeClr val="tx1"/>
              </a:solidFill>
            </a:endParaRPr>
          </a:p>
          <a:p>
            <a:pPr marL="0" indent="0" algn="l">
              <a:buNone/>
            </a:pPr>
            <a:r>
              <a:rPr lang="en-US" sz="2500" dirty="0" smtClean="0">
                <a:solidFill>
                  <a:schemeClr val="tx1"/>
                </a:solidFill>
              </a:rPr>
              <a:t>Newspaper headlines</a:t>
            </a:r>
            <a:r>
              <a:rPr lang="en-US" dirty="0" smtClean="0">
                <a:solidFill>
                  <a:schemeClr val="tx1"/>
                </a:solidFill>
              </a:rPr>
              <a:t> </a:t>
            </a:r>
            <a:endParaRPr lang="en-US" dirty="0">
              <a:solidFill>
                <a:schemeClr val="tx1"/>
              </a:solidFill>
            </a:endParaRPr>
          </a:p>
          <a:p>
            <a:pPr marL="0" indent="0" algn="l">
              <a:buNone/>
            </a:pPr>
            <a:endParaRPr lang="en-US"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14499336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4728588"/>
          </a:xfrm>
        </p:spPr>
        <p:txBody>
          <a:bodyPr>
            <a:noAutofit/>
          </a:bodyPr>
          <a:lstStyle/>
          <a:p>
            <a:pPr marL="0" indent="0" algn="l">
              <a:buNone/>
            </a:pPr>
            <a:endParaRPr lang="en-US" sz="1600" b="1" dirty="0" smtClean="0"/>
          </a:p>
          <a:p>
            <a:pPr marL="0" indent="0" algn="l">
              <a:buNone/>
            </a:pPr>
            <a:r>
              <a:rPr lang="en-US" sz="3500" b="1" dirty="0" smtClean="0"/>
              <a:t>Coherence </a:t>
            </a:r>
          </a:p>
          <a:p>
            <a:pPr marL="0" indent="0" algn="l">
              <a:buNone/>
            </a:pPr>
            <a:r>
              <a:rPr lang="en-US" sz="1050" b="1" dirty="0" smtClean="0">
                <a:solidFill>
                  <a:schemeClr val="tx1"/>
                </a:solidFill>
              </a:rPr>
              <a:t> </a:t>
            </a:r>
            <a:endParaRPr lang="en-US" sz="2600" b="1" dirty="0" smtClean="0">
              <a:solidFill>
                <a:schemeClr val="tx1"/>
              </a:solidFill>
            </a:endParaRPr>
          </a:p>
          <a:p>
            <a:pPr marL="0" indent="0" algn="l">
              <a:buNone/>
            </a:pPr>
            <a:r>
              <a:rPr lang="en-US" sz="1200" dirty="0" smtClean="0">
                <a:solidFill>
                  <a:schemeClr val="tx1"/>
                </a:solidFill>
              </a:rPr>
              <a:t> </a:t>
            </a:r>
            <a:endParaRPr lang="en-US" sz="2600" dirty="0" smtClean="0">
              <a:solidFill>
                <a:schemeClr val="tx1"/>
              </a:solidFill>
            </a:endParaRPr>
          </a:p>
          <a:p>
            <a:pPr lvl="0" algn="l" rtl="0">
              <a:buNone/>
            </a:pPr>
            <a:r>
              <a:rPr lang="en-GB" sz="2600" dirty="0" smtClean="0">
                <a:solidFill>
                  <a:schemeClr val="tx1"/>
                </a:solidFill>
              </a:rPr>
              <a:t>    My father bought a Lincoln convertible. The car driven by the police was red. That </a:t>
            </a:r>
            <a:r>
              <a:rPr lang="en-GB" sz="2600" dirty="0" err="1" smtClean="0">
                <a:solidFill>
                  <a:schemeClr val="tx1"/>
                </a:solidFill>
              </a:rPr>
              <a:t>color</a:t>
            </a:r>
            <a:r>
              <a:rPr lang="en-GB" sz="2600" dirty="0" smtClean="0">
                <a:solidFill>
                  <a:schemeClr val="tx1"/>
                </a:solidFill>
              </a:rPr>
              <a:t> doesn’t suit her. She consists of three letters. However, a letter isn’t as fast as a telephone call. </a:t>
            </a:r>
          </a:p>
          <a:p>
            <a:pPr lvl="0" algn="l" rtl="0">
              <a:buNone/>
            </a:pPr>
            <a:endParaRPr lang="en-GB" sz="1400" dirty="0" smtClean="0">
              <a:solidFill>
                <a:schemeClr val="tx1"/>
              </a:solidFill>
            </a:endParaRPr>
          </a:p>
          <a:p>
            <a:pPr algn="l" rtl="0">
              <a:buNone/>
            </a:pPr>
            <a:r>
              <a:rPr lang="en-US" sz="2800" dirty="0" smtClean="0"/>
              <a:t>    What is wrong with this text? </a:t>
            </a:r>
          </a:p>
          <a:p>
            <a:pPr lvl="0" algn="l" rtl="0">
              <a:buNone/>
            </a:pPr>
            <a:endParaRPr lang="en-US" sz="2600"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700808"/>
            <a:ext cx="8535322" cy="4728588"/>
          </a:xfrm>
        </p:spPr>
        <p:txBody>
          <a:bodyPr>
            <a:noAutofit/>
          </a:bodyPr>
          <a:lstStyle/>
          <a:p>
            <a:pPr marL="0" indent="0" algn="l">
              <a:buNone/>
            </a:pPr>
            <a:endParaRPr lang="en-US" sz="1600" b="1" dirty="0" smtClean="0"/>
          </a:p>
          <a:p>
            <a:pPr marL="0" indent="0" algn="l">
              <a:buNone/>
            </a:pPr>
            <a:r>
              <a:rPr lang="en-US" sz="3500" b="1" dirty="0" smtClean="0"/>
              <a:t>Coherence </a:t>
            </a:r>
          </a:p>
          <a:p>
            <a:pPr marL="0" indent="0" algn="l">
              <a:buNone/>
            </a:pPr>
            <a:r>
              <a:rPr lang="en-US" sz="1050" b="1" dirty="0" smtClean="0">
                <a:solidFill>
                  <a:schemeClr val="tx1"/>
                </a:solidFill>
              </a:rPr>
              <a:t> </a:t>
            </a:r>
            <a:endParaRPr lang="en-US" sz="2600" b="1" dirty="0" smtClean="0">
              <a:solidFill>
                <a:schemeClr val="tx1"/>
              </a:solidFill>
            </a:endParaRPr>
          </a:p>
          <a:p>
            <a:pPr marL="0" indent="0" algn="l">
              <a:buNone/>
            </a:pPr>
            <a:r>
              <a:rPr lang="en-US" sz="1200" dirty="0" smtClean="0">
                <a:solidFill>
                  <a:schemeClr val="tx1"/>
                </a:solidFill>
              </a:rPr>
              <a:t> </a:t>
            </a:r>
            <a:endParaRPr lang="en-US" sz="2600" dirty="0" smtClean="0">
              <a:solidFill>
                <a:schemeClr val="tx1"/>
              </a:solidFill>
            </a:endParaRPr>
          </a:p>
          <a:p>
            <a:pPr lvl="0" algn="l" rtl="0">
              <a:buNone/>
            </a:pPr>
            <a:r>
              <a:rPr lang="en-GB" sz="2800" dirty="0" smtClean="0">
                <a:solidFill>
                  <a:schemeClr val="tx1"/>
                </a:solidFill>
              </a:rPr>
              <a:t>    Coherence means the connection of ideas at the idea level (whereas cohesion is the connection of ideas at the sentence level). </a:t>
            </a:r>
          </a:p>
          <a:p>
            <a:pPr lvl="0" algn="l" rtl="0">
              <a:buNone/>
            </a:pPr>
            <a:endParaRPr lang="en-GB" sz="1400" dirty="0" smtClean="0">
              <a:solidFill>
                <a:schemeClr val="tx1"/>
              </a:solidFill>
            </a:endParaRPr>
          </a:p>
          <a:p>
            <a:pPr lvl="0" algn="l" rtl="0">
              <a:buNone/>
            </a:pPr>
            <a:endParaRPr lang="en-US" sz="2600"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9064748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Patterns (1)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984210012"/>
              </p:ext>
            </p:extLst>
          </p:nvPr>
        </p:nvGraphicFramePr>
        <p:xfrm>
          <a:off x="443334" y="1397000"/>
          <a:ext cx="2909465" cy="2560320"/>
        </p:xfrm>
        <a:graphic>
          <a:graphicData uri="http://schemas.openxmlformats.org/drawingml/2006/table">
            <a:tbl>
              <a:tblPr firstRow="1" bandRow="1">
                <a:tableStyleId>{5C22544A-7EE6-4342-B048-85BDC9FD1C3A}</a:tableStyleId>
              </a:tblPr>
              <a:tblGrid>
                <a:gridCol w="2909465"/>
              </a:tblGrid>
              <a:tr h="2560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topic</a:t>
                      </a:r>
                      <a:r>
                        <a:rPr lang="en-US" sz="2000" b="0" baseline="30000" dirty="0" smtClean="0">
                          <a:solidFill>
                            <a:schemeClr val="accent6">
                              <a:lumMod val="50000"/>
                            </a:schemeClr>
                          </a:solidFill>
                        </a:rPr>
                        <a:t>1</a:t>
                      </a:r>
                      <a:r>
                        <a:rPr lang="en-US" sz="2000" b="0" dirty="0" smtClean="0">
                          <a:solidFill>
                            <a:schemeClr val="accent6">
                              <a:lumMod val="50000"/>
                            </a:schemeClr>
                          </a:solidFill>
                        </a:rPr>
                        <a:t>	   comment</a:t>
                      </a:r>
                      <a:r>
                        <a:rPr lang="en-US" sz="2000" b="0" kern="1200" baseline="30000" dirty="0" smtClean="0">
                          <a:solidFill>
                            <a:schemeClr val="accent6">
                              <a:lumMod val="50000"/>
                            </a:schemeClr>
                          </a:solidFill>
                          <a:latin typeface="+mn-lt"/>
                          <a:ea typeface="+mn-ea"/>
                          <a:cs typeface="+mn-cs"/>
                        </a:rPr>
                        <a:t>1</a:t>
                      </a:r>
                    </a:p>
                    <a:p>
                      <a:endParaRPr lang="en-US" sz="2000" dirty="0" smtClean="0"/>
                    </a:p>
                    <a:p>
                      <a:endParaRPr lang="en-US"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topic</a:t>
                      </a:r>
                      <a:r>
                        <a:rPr lang="en-US" sz="2000" b="0" baseline="30000" dirty="0" smtClean="0">
                          <a:solidFill>
                            <a:schemeClr val="accent6">
                              <a:lumMod val="50000"/>
                            </a:schemeClr>
                          </a:solidFill>
                        </a:rPr>
                        <a:t>2</a:t>
                      </a:r>
                      <a:r>
                        <a:rPr lang="en-US" sz="2000" b="0" dirty="0" smtClean="0">
                          <a:solidFill>
                            <a:schemeClr val="accent6">
                              <a:lumMod val="50000"/>
                            </a:schemeClr>
                          </a:solidFill>
                        </a:rPr>
                        <a:t>	   comment</a:t>
                      </a:r>
                      <a:r>
                        <a:rPr lang="en-US" sz="2000" b="0" kern="1200" baseline="30000" dirty="0" smtClean="0">
                          <a:solidFill>
                            <a:schemeClr val="accent6">
                              <a:lumMod val="50000"/>
                            </a:schemeClr>
                          </a:solidFill>
                          <a:latin typeface="+mn-lt"/>
                          <a:ea typeface="+mn-ea"/>
                          <a:cs typeface="+mn-cs"/>
                        </a:rPr>
                        <a:t>2</a:t>
                      </a:r>
                    </a:p>
                    <a:p>
                      <a:endParaRPr lang="en-US" sz="2000" dirty="0" smtClean="0"/>
                    </a:p>
                    <a:p>
                      <a:endParaRPr lang="en-US"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topic</a:t>
                      </a:r>
                      <a:r>
                        <a:rPr lang="en-US" sz="2000" b="0" baseline="30000" dirty="0" smtClean="0">
                          <a:solidFill>
                            <a:schemeClr val="accent6">
                              <a:lumMod val="50000"/>
                            </a:schemeClr>
                          </a:solidFill>
                        </a:rPr>
                        <a:t>3</a:t>
                      </a:r>
                      <a:r>
                        <a:rPr lang="en-US" sz="2000" b="0" dirty="0" smtClean="0">
                          <a:solidFill>
                            <a:schemeClr val="accent6">
                              <a:lumMod val="50000"/>
                            </a:schemeClr>
                          </a:solidFill>
                        </a:rPr>
                        <a:t>	   etc.</a:t>
                      </a:r>
                      <a:endParaRPr lang="en-US" sz="2000" b="0" kern="1200" baseline="30000" dirty="0" smtClean="0">
                        <a:solidFill>
                          <a:schemeClr val="accent6">
                            <a:lumMod val="50000"/>
                          </a:schemeClr>
                        </a:solidFill>
                        <a:latin typeface="+mn-lt"/>
                        <a:ea typeface="+mn-ea"/>
                        <a:cs typeface="+mn-cs"/>
                      </a:endParaRPr>
                    </a:p>
                    <a:p>
                      <a:endParaRPr lang="en-US" sz="2000" dirty="0"/>
                    </a:p>
                  </a:txBody>
                  <a:tcPr>
                    <a:solidFill>
                      <a:schemeClr val="bg1"/>
                    </a:solidFill>
                  </a:tcPr>
                </a:tc>
              </a:tr>
            </a:tbl>
          </a:graphicData>
        </a:graphic>
      </p:graphicFrame>
      <p:sp>
        <p:nvSpPr>
          <p:cNvPr id="7" name="Content Placeholder 6"/>
          <p:cNvSpPr>
            <a:spLocks noGrp="1"/>
          </p:cNvSpPr>
          <p:nvPr>
            <p:ph idx="1"/>
          </p:nvPr>
        </p:nvSpPr>
        <p:spPr>
          <a:xfrm>
            <a:off x="533400" y="4343400"/>
            <a:ext cx="8001000" cy="1585930"/>
          </a:xfrm>
        </p:spPr>
        <p:txBody>
          <a:bodyPr>
            <a:noAutofit/>
          </a:bodyPr>
          <a:lstStyle/>
          <a:p>
            <a:pPr algn="l">
              <a:buNone/>
            </a:pPr>
            <a:r>
              <a:rPr lang="en-US" sz="2600" dirty="0">
                <a:solidFill>
                  <a:schemeClr val="tx1"/>
                </a:solidFill>
                <a:latin typeface="+mn-lt"/>
                <a:ea typeface="+mn-ea"/>
                <a:cs typeface="+mn-cs"/>
              </a:rPr>
              <a:t>Lasers have found widespread application in medicine</a:t>
            </a:r>
            <a:r>
              <a:rPr lang="en-US" sz="2600" dirty="0" smtClean="0">
                <a:solidFill>
                  <a:schemeClr val="tx1"/>
                </a:solidFill>
                <a:latin typeface="+mn-lt"/>
                <a:ea typeface="+mn-ea"/>
                <a:cs typeface="+mn-cs"/>
              </a:rPr>
              <a:t>. One of these applications is </a:t>
            </a:r>
            <a:r>
              <a:rPr lang="en-US" sz="2600" dirty="0">
                <a:solidFill>
                  <a:schemeClr val="tx1"/>
                </a:solidFill>
                <a:latin typeface="+mn-lt"/>
                <a:ea typeface="+mn-ea"/>
                <a:cs typeface="+mn-cs"/>
              </a:rPr>
              <a:t>the </a:t>
            </a:r>
            <a:r>
              <a:rPr lang="en-US" sz="2600" dirty="0" smtClean="0">
                <a:solidFill>
                  <a:schemeClr val="tx1"/>
                </a:solidFill>
                <a:latin typeface="+mn-lt"/>
                <a:ea typeface="+mn-ea"/>
                <a:cs typeface="+mn-cs"/>
              </a:rPr>
              <a:t>human eye. </a:t>
            </a:r>
            <a:r>
              <a:rPr lang="en-US" sz="2600" dirty="0">
                <a:solidFill>
                  <a:schemeClr val="tx1"/>
                </a:solidFill>
                <a:latin typeface="+mn-lt"/>
                <a:ea typeface="+mn-ea"/>
                <a:cs typeface="+mn-cs"/>
              </a:rPr>
              <a:t>The eye is ideally suited for laser </a:t>
            </a:r>
            <a:r>
              <a:rPr lang="en-US" sz="2600" dirty="0" smtClean="0">
                <a:solidFill>
                  <a:schemeClr val="tx1"/>
                </a:solidFill>
                <a:latin typeface="+mn-lt"/>
                <a:ea typeface="+mn-ea"/>
                <a:cs typeface="+mn-cs"/>
              </a:rPr>
              <a:t>surgery because </a:t>
            </a:r>
            <a:r>
              <a:rPr lang="en-US" sz="2600" dirty="0">
                <a:solidFill>
                  <a:schemeClr val="tx1"/>
                </a:solidFill>
                <a:latin typeface="+mn-lt"/>
                <a:ea typeface="+mn-ea"/>
                <a:cs typeface="+mn-cs"/>
              </a:rPr>
              <a:t>most of the eye tissue is transparent.</a:t>
            </a:r>
            <a:endParaRPr lang="en-US" sz="2600" dirty="0"/>
          </a:p>
        </p:txBody>
      </p:sp>
      <p:cxnSp>
        <p:nvCxnSpPr>
          <p:cNvPr id="9" name="Straight Arrow Connector 8"/>
          <p:cNvCxnSpPr/>
          <p:nvPr/>
        </p:nvCxnSpPr>
        <p:spPr bwMode="auto">
          <a:xfrm rot="10800000" flipV="1">
            <a:off x="1143000" y="1752600"/>
            <a:ext cx="914400" cy="609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1" name="Straight Arrow Connector 10"/>
          <p:cNvCxnSpPr/>
          <p:nvPr/>
        </p:nvCxnSpPr>
        <p:spPr bwMode="auto">
          <a:xfrm>
            <a:off x="1187244" y="2521749"/>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rot="10800000" flipV="1">
            <a:off x="1143000" y="2667000"/>
            <a:ext cx="838200" cy="609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5" name="Straight Arrow Connector 14"/>
          <p:cNvCxnSpPr/>
          <p:nvPr/>
        </p:nvCxnSpPr>
        <p:spPr bwMode="auto">
          <a:xfrm>
            <a:off x="1193276" y="3455362"/>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Patterns (2)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749698586"/>
              </p:ext>
            </p:extLst>
          </p:nvPr>
        </p:nvGraphicFramePr>
        <p:xfrm>
          <a:off x="443334" y="1397000"/>
          <a:ext cx="2909465" cy="2560320"/>
        </p:xfrm>
        <a:graphic>
          <a:graphicData uri="http://schemas.openxmlformats.org/drawingml/2006/table">
            <a:tbl>
              <a:tblPr firstRow="1" bandRow="1">
                <a:tableStyleId>{5C22544A-7EE6-4342-B048-85BDC9FD1C3A}</a:tableStyleId>
              </a:tblPr>
              <a:tblGrid>
                <a:gridCol w="2909465"/>
              </a:tblGrid>
              <a:tr h="2560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topic</a:t>
                      </a:r>
                      <a:r>
                        <a:rPr lang="en-US" sz="2000" b="0" baseline="30000" dirty="0" smtClean="0">
                          <a:solidFill>
                            <a:schemeClr val="accent6">
                              <a:lumMod val="50000"/>
                            </a:schemeClr>
                          </a:solidFill>
                        </a:rPr>
                        <a:t>1</a:t>
                      </a:r>
                      <a:r>
                        <a:rPr lang="en-US" sz="2000" b="0" dirty="0" smtClean="0">
                          <a:solidFill>
                            <a:schemeClr val="accent6">
                              <a:lumMod val="50000"/>
                            </a:schemeClr>
                          </a:solidFill>
                        </a:rPr>
                        <a:t>	   comment</a:t>
                      </a:r>
                      <a:r>
                        <a:rPr lang="en-US" sz="2000" b="0" kern="1200" baseline="30000" dirty="0" smtClean="0">
                          <a:solidFill>
                            <a:schemeClr val="accent6">
                              <a:lumMod val="50000"/>
                            </a:schemeClr>
                          </a:solidFill>
                          <a:latin typeface="+mn-lt"/>
                          <a:ea typeface="+mn-ea"/>
                          <a:cs typeface="+mn-cs"/>
                        </a:rPr>
                        <a:t>1</a:t>
                      </a:r>
                    </a:p>
                    <a:p>
                      <a:endParaRPr lang="en-US" sz="2000" dirty="0" smtClean="0"/>
                    </a:p>
                    <a:p>
                      <a:endParaRPr lang="en-US"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topic</a:t>
                      </a:r>
                      <a:r>
                        <a:rPr lang="en-US" sz="2000" b="0" baseline="30000" dirty="0" smtClean="0">
                          <a:solidFill>
                            <a:schemeClr val="accent6">
                              <a:lumMod val="50000"/>
                            </a:schemeClr>
                          </a:solidFill>
                        </a:rPr>
                        <a:t>1</a:t>
                      </a:r>
                      <a:r>
                        <a:rPr lang="en-US" sz="2000" b="0" dirty="0" smtClean="0">
                          <a:solidFill>
                            <a:schemeClr val="accent6">
                              <a:lumMod val="50000"/>
                            </a:schemeClr>
                          </a:solidFill>
                        </a:rPr>
                        <a:t>	   comment</a:t>
                      </a:r>
                      <a:r>
                        <a:rPr lang="en-US" sz="2000" b="0" kern="1200" baseline="30000" dirty="0" smtClean="0">
                          <a:solidFill>
                            <a:schemeClr val="accent6">
                              <a:lumMod val="50000"/>
                            </a:schemeClr>
                          </a:solidFill>
                          <a:latin typeface="+mn-lt"/>
                          <a:ea typeface="+mn-ea"/>
                          <a:cs typeface="+mn-cs"/>
                        </a:rPr>
                        <a:t>2</a:t>
                      </a:r>
                    </a:p>
                    <a:p>
                      <a:endParaRPr lang="en-US" sz="2000" dirty="0" smtClean="0"/>
                    </a:p>
                    <a:p>
                      <a:endParaRPr lang="en-US"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topic</a:t>
                      </a:r>
                      <a:r>
                        <a:rPr lang="en-US" sz="2000" b="0" baseline="30000" dirty="0" smtClean="0">
                          <a:solidFill>
                            <a:schemeClr val="accent6">
                              <a:lumMod val="50000"/>
                            </a:schemeClr>
                          </a:solidFill>
                        </a:rPr>
                        <a:t>1</a:t>
                      </a:r>
                      <a:r>
                        <a:rPr lang="en-US" sz="2000" b="0" dirty="0" smtClean="0">
                          <a:solidFill>
                            <a:schemeClr val="accent6">
                              <a:lumMod val="50000"/>
                            </a:schemeClr>
                          </a:solidFill>
                        </a:rPr>
                        <a:t>	   etc.</a:t>
                      </a:r>
                      <a:endParaRPr lang="en-US" sz="2000" b="0" kern="1200" baseline="30000" dirty="0" smtClean="0">
                        <a:solidFill>
                          <a:schemeClr val="accent6">
                            <a:lumMod val="50000"/>
                          </a:schemeClr>
                        </a:solidFill>
                        <a:latin typeface="+mn-lt"/>
                        <a:ea typeface="+mn-ea"/>
                        <a:cs typeface="+mn-cs"/>
                      </a:endParaRPr>
                    </a:p>
                    <a:p>
                      <a:endParaRPr lang="en-US" sz="2000" dirty="0"/>
                    </a:p>
                  </a:txBody>
                  <a:tcPr>
                    <a:solidFill>
                      <a:schemeClr val="bg1"/>
                    </a:solidFill>
                  </a:tcPr>
                </a:tc>
              </a:tr>
            </a:tbl>
          </a:graphicData>
        </a:graphic>
      </p:graphicFrame>
      <p:sp>
        <p:nvSpPr>
          <p:cNvPr id="7" name="Content Placeholder 6"/>
          <p:cNvSpPr>
            <a:spLocks noGrp="1"/>
          </p:cNvSpPr>
          <p:nvPr>
            <p:ph idx="1"/>
          </p:nvPr>
        </p:nvSpPr>
        <p:spPr>
          <a:xfrm>
            <a:off x="533400" y="4343400"/>
            <a:ext cx="8001000" cy="1657368"/>
          </a:xfrm>
        </p:spPr>
        <p:txBody>
          <a:bodyPr>
            <a:noAutofit/>
          </a:bodyPr>
          <a:lstStyle/>
          <a:p>
            <a:pPr algn="l">
              <a:buNone/>
            </a:pPr>
            <a:r>
              <a:rPr lang="en-US" sz="2600" dirty="0">
                <a:solidFill>
                  <a:schemeClr val="tx1"/>
                </a:solidFill>
                <a:latin typeface="+mn-lt"/>
                <a:ea typeface="+mn-ea"/>
                <a:cs typeface="+mn-cs"/>
              </a:rPr>
              <a:t>Lasers have found widespread application in </a:t>
            </a:r>
            <a:r>
              <a:rPr lang="en-US" sz="2600" dirty="0" smtClean="0">
                <a:solidFill>
                  <a:schemeClr val="tx1"/>
                </a:solidFill>
                <a:latin typeface="+mn-lt"/>
                <a:ea typeface="+mn-ea"/>
                <a:cs typeface="+mn-cs"/>
              </a:rPr>
              <a:t>medicine</a:t>
            </a:r>
            <a:r>
              <a:rPr lang="en-US" sz="2600" dirty="0" smtClean="0">
                <a:solidFill>
                  <a:schemeClr val="tx1"/>
                </a:solidFill>
              </a:rPr>
              <a:t>. They</a:t>
            </a:r>
            <a:r>
              <a:rPr lang="en-US" sz="2600" dirty="0" smtClean="0">
                <a:solidFill>
                  <a:schemeClr val="tx1"/>
                </a:solidFill>
                <a:latin typeface="+mn-lt"/>
                <a:ea typeface="+mn-ea"/>
                <a:cs typeface="+mn-cs"/>
              </a:rPr>
              <a:t> play an important </a:t>
            </a:r>
            <a:r>
              <a:rPr lang="en-US" sz="2600" dirty="0">
                <a:solidFill>
                  <a:schemeClr val="tx1"/>
                </a:solidFill>
                <a:latin typeface="+mn-lt"/>
                <a:ea typeface="+mn-ea"/>
                <a:cs typeface="+mn-cs"/>
              </a:rPr>
              <a:t>role in the treatment of eye disease and the prevention </a:t>
            </a:r>
            <a:r>
              <a:rPr lang="en-US" sz="2600" dirty="0" smtClean="0">
                <a:solidFill>
                  <a:schemeClr val="tx1"/>
                </a:solidFill>
                <a:latin typeface="+mn-lt"/>
                <a:ea typeface="+mn-ea"/>
                <a:cs typeface="+mn-cs"/>
              </a:rPr>
              <a:t>of blindness. Lasers have also found application in the food industry. </a:t>
            </a:r>
            <a:endParaRPr lang="en-US" sz="2600" dirty="0"/>
          </a:p>
        </p:txBody>
      </p:sp>
      <p:cxnSp>
        <p:nvCxnSpPr>
          <p:cNvPr id="11" name="Straight Arrow Connector 10"/>
          <p:cNvCxnSpPr/>
          <p:nvPr/>
        </p:nvCxnSpPr>
        <p:spPr bwMode="auto">
          <a:xfrm>
            <a:off x="1187244" y="2521749"/>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rot="5400000">
            <a:off x="475644" y="2992692"/>
            <a:ext cx="685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5" name="Straight Arrow Connector 14"/>
          <p:cNvCxnSpPr/>
          <p:nvPr/>
        </p:nvCxnSpPr>
        <p:spPr bwMode="auto">
          <a:xfrm>
            <a:off x="1193276" y="3455362"/>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7" name="Straight Arrow Connector 16"/>
          <p:cNvCxnSpPr/>
          <p:nvPr/>
        </p:nvCxnSpPr>
        <p:spPr bwMode="auto">
          <a:xfrm rot="5400000">
            <a:off x="478886" y="2094706"/>
            <a:ext cx="685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8" name="Straight Arrow Connector 17"/>
          <p:cNvCxnSpPr/>
          <p:nvPr/>
        </p:nvCxnSpPr>
        <p:spPr bwMode="auto">
          <a:xfrm>
            <a:off x="1201992" y="1617408"/>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Patterns (3)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956297539"/>
              </p:ext>
            </p:extLst>
          </p:nvPr>
        </p:nvGraphicFramePr>
        <p:xfrm>
          <a:off x="443334" y="1397000"/>
          <a:ext cx="5500266" cy="2560320"/>
        </p:xfrm>
        <a:graphic>
          <a:graphicData uri="http://schemas.openxmlformats.org/drawingml/2006/table">
            <a:tbl>
              <a:tblPr firstRow="1" bandRow="1">
                <a:tableStyleId>{5C22544A-7EE6-4342-B048-85BDC9FD1C3A}</a:tableStyleId>
              </a:tblPr>
              <a:tblGrid>
                <a:gridCol w="5500266"/>
              </a:tblGrid>
              <a:tr h="2560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topic</a:t>
                      </a:r>
                      <a:r>
                        <a:rPr lang="en-US" sz="2000" b="0" baseline="30000" dirty="0" smtClean="0">
                          <a:solidFill>
                            <a:schemeClr val="accent6">
                              <a:lumMod val="50000"/>
                            </a:schemeClr>
                          </a:solidFill>
                        </a:rPr>
                        <a:t>1</a:t>
                      </a:r>
                      <a:r>
                        <a:rPr lang="en-US" sz="2000" b="0" dirty="0" smtClean="0">
                          <a:solidFill>
                            <a:schemeClr val="accent6">
                              <a:lumMod val="50000"/>
                            </a:schemeClr>
                          </a:solidFill>
                        </a:rPr>
                        <a:t>	   comment</a:t>
                      </a:r>
                      <a:r>
                        <a:rPr lang="en-US" sz="2000" b="0" kern="1200" baseline="30000" dirty="0" smtClean="0">
                          <a:solidFill>
                            <a:schemeClr val="accent6">
                              <a:lumMod val="50000"/>
                            </a:schemeClr>
                          </a:solidFill>
                          <a:latin typeface="+mn-lt"/>
                          <a:ea typeface="+mn-ea"/>
                          <a:cs typeface="+mn-cs"/>
                        </a:rPr>
                        <a:t>1 </a:t>
                      </a:r>
                      <a:r>
                        <a:rPr lang="en-US" sz="2000" b="0" kern="1200" dirty="0" smtClean="0">
                          <a:solidFill>
                            <a:schemeClr val="accent6">
                              <a:lumMod val="50000"/>
                            </a:schemeClr>
                          </a:solidFill>
                          <a:latin typeface="+mn-lt"/>
                          <a:ea typeface="+mn-ea"/>
                          <a:cs typeface="+mn-cs"/>
                        </a:rPr>
                        <a:t>+         comment</a:t>
                      </a:r>
                      <a:r>
                        <a:rPr lang="en-US" sz="2000" b="0" kern="1200" baseline="30000" dirty="0" smtClean="0">
                          <a:solidFill>
                            <a:schemeClr val="accent6">
                              <a:lumMod val="50000"/>
                            </a:schemeClr>
                          </a:solidFill>
                          <a:latin typeface="+mn-lt"/>
                          <a:ea typeface="+mn-ea"/>
                          <a:cs typeface="+mn-cs"/>
                        </a:rPr>
                        <a:t>2</a:t>
                      </a:r>
                    </a:p>
                    <a:p>
                      <a:endParaRPr lang="en-US" sz="2000" dirty="0" smtClean="0"/>
                    </a:p>
                    <a:p>
                      <a:endParaRPr lang="en-US"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topic</a:t>
                      </a:r>
                      <a:r>
                        <a:rPr lang="en-US" sz="2000" b="0" baseline="30000" dirty="0" smtClean="0">
                          <a:solidFill>
                            <a:schemeClr val="accent6">
                              <a:lumMod val="50000"/>
                            </a:schemeClr>
                          </a:solidFill>
                        </a:rPr>
                        <a:t>2</a:t>
                      </a:r>
                      <a:r>
                        <a:rPr lang="en-US" sz="2000" b="0" dirty="0" smtClean="0">
                          <a:solidFill>
                            <a:schemeClr val="accent6">
                              <a:lumMod val="50000"/>
                            </a:schemeClr>
                          </a:solidFill>
                        </a:rPr>
                        <a:t>	   comment</a:t>
                      </a:r>
                      <a:r>
                        <a:rPr lang="en-US" sz="2000" b="0" kern="1200" baseline="30000" dirty="0" smtClean="0">
                          <a:solidFill>
                            <a:schemeClr val="accent6">
                              <a:lumMod val="50000"/>
                            </a:schemeClr>
                          </a:solidFill>
                          <a:latin typeface="+mn-lt"/>
                          <a:ea typeface="+mn-ea"/>
                          <a:cs typeface="+mn-cs"/>
                        </a:rPr>
                        <a:t>3</a:t>
                      </a:r>
                    </a:p>
                    <a:p>
                      <a:endParaRPr lang="en-US" sz="2000" dirty="0" smtClean="0"/>
                    </a:p>
                    <a:p>
                      <a:endParaRPr lang="en-US"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accent6">
                              <a:lumMod val="50000"/>
                            </a:schemeClr>
                          </a:solidFill>
                        </a:rPr>
                        <a:t>                       topic</a:t>
                      </a:r>
                      <a:r>
                        <a:rPr lang="en-US" sz="2000" b="0" baseline="30000" dirty="0" smtClean="0">
                          <a:solidFill>
                            <a:schemeClr val="accent6">
                              <a:lumMod val="50000"/>
                            </a:schemeClr>
                          </a:solidFill>
                        </a:rPr>
                        <a:t>3</a:t>
                      </a:r>
                      <a:r>
                        <a:rPr lang="en-US" sz="2000" b="0" dirty="0" smtClean="0">
                          <a:solidFill>
                            <a:schemeClr val="accent6">
                              <a:lumMod val="50000"/>
                            </a:schemeClr>
                          </a:solidFill>
                        </a:rPr>
                        <a:t>	   comment</a:t>
                      </a:r>
                      <a:r>
                        <a:rPr lang="en-US" sz="2000" b="0" kern="1200" baseline="30000" dirty="0" smtClean="0">
                          <a:solidFill>
                            <a:schemeClr val="accent6">
                              <a:lumMod val="50000"/>
                            </a:schemeClr>
                          </a:solidFill>
                          <a:latin typeface="+mn-lt"/>
                          <a:ea typeface="+mn-ea"/>
                          <a:cs typeface="+mn-cs"/>
                        </a:rPr>
                        <a:t>4</a:t>
                      </a:r>
                    </a:p>
                    <a:p>
                      <a:endParaRPr lang="en-US" sz="2000" dirty="0"/>
                    </a:p>
                  </a:txBody>
                  <a:tcPr>
                    <a:solidFill>
                      <a:schemeClr val="bg1"/>
                    </a:solidFill>
                  </a:tcPr>
                </a:tc>
              </a:tr>
            </a:tbl>
          </a:graphicData>
        </a:graphic>
      </p:graphicFrame>
      <p:sp>
        <p:nvSpPr>
          <p:cNvPr id="7" name="Content Placeholder 6"/>
          <p:cNvSpPr>
            <a:spLocks noGrp="1"/>
          </p:cNvSpPr>
          <p:nvPr>
            <p:ph idx="1"/>
          </p:nvPr>
        </p:nvSpPr>
        <p:spPr>
          <a:xfrm>
            <a:off x="533400" y="4495800"/>
            <a:ext cx="8001000" cy="1111250"/>
          </a:xfrm>
        </p:spPr>
        <p:txBody>
          <a:bodyPr>
            <a:noAutofit/>
          </a:bodyPr>
          <a:lstStyle/>
          <a:p>
            <a:pPr algn="l">
              <a:buNone/>
            </a:pPr>
            <a:r>
              <a:rPr lang="en-US" sz="2600" dirty="0" smtClean="0"/>
              <a:t>Last evening, I met John and Mary. John was upset because of the exam result. Mary, however, did not really care about it. </a:t>
            </a:r>
            <a:endParaRPr lang="en-US" sz="2600" dirty="0"/>
          </a:p>
        </p:txBody>
      </p:sp>
      <p:cxnSp>
        <p:nvCxnSpPr>
          <p:cNvPr id="11" name="Straight Arrow Connector 10"/>
          <p:cNvCxnSpPr/>
          <p:nvPr/>
        </p:nvCxnSpPr>
        <p:spPr bwMode="auto">
          <a:xfrm>
            <a:off x="1187244" y="2521749"/>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8" name="Straight Arrow Connector 17"/>
          <p:cNvCxnSpPr/>
          <p:nvPr/>
        </p:nvCxnSpPr>
        <p:spPr bwMode="auto">
          <a:xfrm>
            <a:off x="1201992" y="1617408"/>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6" name="Straight Arrow Connector 15"/>
          <p:cNvCxnSpPr/>
          <p:nvPr/>
        </p:nvCxnSpPr>
        <p:spPr bwMode="auto">
          <a:xfrm rot="10800000" flipV="1">
            <a:off x="990600" y="1752600"/>
            <a:ext cx="990600" cy="609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0" name="Straight Arrow Connector 19"/>
          <p:cNvCxnSpPr/>
          <p:nvPr/>
        </p:nvCxnSpPr>
        <p:spPr bwMode="auto">
          <a:xfrm rot="10800000" flipV="1">
            <a:off x="2590800" y="1828800"/>
            <a:ext cx="1524000" cy="14478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1" name="Straight Arrow Connector 20"/>
          <p:cNvCxnSpPr/>
          <p:nvPr/>
        </p:nvCxnSpPr>
        <p:spPr bwMode="auto">
          <a:xfrm>
            <a:off x="2971800" y="3446208"/>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a:t>
            </a:r>
            <a:endParaRPr lang="en-US" dirty="0"/>
          </a:p>
        </p:txBody>
      </p:sp>
      <p:sp>
        <p:nvSpPr>
          <p:cNvPr id="3" name="Content Placeholder 2"/>
          <p:cNvSpPr>
            <a:spLocks noGrp="1"/>
          </p:cNvSpPr>
          <p:nvPr>
            <p:ph idx="1"/>
          </p:nvPr>
        </p:nvSpPr>
        <p:spPr>
          <a:xfrm>
            <a:off x="428596" y="2071678"/>
            <a:ext cx="7772400" cy="4387850"/>
          </a:xfrm>
        </p:spPr>
        <p:txBody>
          <a:bodyPr>
            <a:noAutofit/>
          </a:bodyPr>
          <a:lstStyle/>
          <a:p>
            <a:pPr algn="l">
              <a:buNone/>
            </a:pPr>
            <a:r>
              <a:rPr lang="en-US" b="1" dirty="0" smtClean="0"/>
              <a:t>Which </a:t>
            </a:r>
            <a:r>
              <a:rPr lang="en-US" b="1" u="sng" dirty="0" smtClean="0"/>
              <a:t>two</a:t>
            </a:r>
            <a:r>
              <a:rPr lang="en-US" b="1" dirty="0" smtClean="0"/>
              <a:t> sentences in the following text are awkward (disturb the logical connection between the ideas). </a:t>
            </a:r>
          </a:p>
          <a:p>
            <a:pPr algn="l">
              <a:buNone/>
            </a:pPr>
            <a:endParaRPr lang="en-US" sz="700" dirty="0"/>
          </a:p>
          <a:p>
            <a:pPr algn="l">
              <a:buNone/>
            </a:pPr>
            <a:r>
              <a:rPr lang="en-US" baseline="30000" dirty="0" smtClean="0"/>
              <a:t>1</a:t>
            </a:r>
            <a:r>
              <a:rPr lang="en-US" dirty="0" smtClean="0"/>
              <a:t> The ancient Egyptians buried their pharaohs in tombs called pyramids. </a:t>
            </a:r>
            <a:r>
              <a:rPr lang="en-US" baseline="30000" dirty="0" smtClean="0"/>
              <a:t>2</a:t>
            </a:r>
            <a:r>
              <a:rPr lang="en-US" dirty="0" smtClean="0"/>
              <a:t> The most famous pyramids are in Giza, near Cairo.</a:t>
            </a:r>
            <a:r>
              <a:rPr lang="en-US" baseline="30000" dirty="0" smtClean="0"/>
              <a:t>3</a:t>
            </a:r>
            <a:r>
              <a:rPr lang="en-US" dirty="0" smtClean="0"/>
              <a:t> Some pyramids are made of more than two million blocks of stone.</a:t>
            </a:r>
            <a:r>
              <a:rPr lang="en-US" baseline="30000" dirty="0" smtClean="0"/>
              <a:t>4</a:t>
            </a:r>
            <a:r>
              <a:rPr lang="en-US" dirty="0" smtClean="0"/>
              <a:t> Teams of workers dragged them into place.</a:t>
            </a:r>
            <a:r>
              <a:rPr lang="en-US" baseline="30000" dirty="0" smtClean="0"/>
              <a:t>5 </a:t>
            </a:r>
            <a:r>
              <a:rPr lang="en-US" dirty="0" smtClean="0"/>
              <a:t>The pyramids were built to house the body</a:t>
            </a:r>
          </a:p>
          <a:p>
            <a:pPr algn="l">
              <a:buNone/>
            </a:pPr>
            <a:r>
              <a:rPr lang="en-US" dirty="0" smtClean="0"/>
              <a:t>of the pharaoh.</a:t>
            </a:r>
            <a:r>
              <a:rPr lang="en-US" baseline="30000" dirty="0" smtClean="0"/>
              <a:t>6</a:t>
            </a:r>
            <a:r>
              <a:rPr lang="en-US" dirty="0" smtClean="0"/>
              <a:t> Inside each pyramid is a secret chamber.</a:t>
            </a:r>
            <a:r>
              <a:rPr lang="en-US" baseline="30000" dirty="0" smtClean="0"/>
              <a:t>7</a:t>
            </a:r>
            <a:r>
              <a:rPr lang="en-US" dirty="0" smtClean="0"/>
              <a:t> The tomb where the mummy of the pharaoh was laid is this .</a:t>
            </a:r>
            <a:r>
              <a:rPr lang="en-US" baseline="30000" dirty="0" smtClean="0"/>
              <a:t>8</a:t>
            </a:r>
            <a:r>
              <a:rPr lang="en-US" dirty="0" smtClean="0"/>
              <a:t> Most of these mummies have been stolen by robbers. </a:t>
            </a:r>
          </a:p>
          <a:p>
            <a:pPr algn="l">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40" name="Rectangle 24"/>
          <p:cNvSpPr>
            <a:spLocks noChangeArrowheads="1"/>
          </p:cNvSpPr>
          <p:nvPr/>
        </p:nvSpPr>
        <p:spPr bwMode="auto">
          <a:xfrm>
            <a:off x="299880" y="3581425"/>
            <a:ext cx="3200400" cy="1463040"/>
          </a:xfrm>
          <a:prstGeom prst="rect">
            <a:avLst/>
          </a:prstGeom>
          <a:noFill/>
          <a:ln w="9525">
            <a:noFill/>
            <a:miter lim="800000"/>
            <a:headEnd/>
            <a:tailEnd/>
          </a:ln>
        </p:spPr>
        <p:txBody>
          <a:bodyPr anchor="ctr"/>
          <a:lstStyle/>
          <a:p>
            <a:pPr marL="609600" indent="-609600" algn="l" fontAlgn="base">
              <a:lnSpc>
                <a:spcPct val="90000"/>
              </a:lnSpc>
              <a:spcBef>
                <a:spcPct val="20000"/>
              </a:spcBef>
              <a:spcAft>
                <a:spcPct val="0"/>
              </a:spcAft>
              <a:buClr>
                <a:schemeClr val="accent5">
                  <a:lumMod val="50000"/>
                </a:schemeClr>
              </a:buClr>
              <a:buSzPct val="110000"/>
            </a:pPr>
            <a:r>
              <a:rPr lang="en-GB" dirty="0" smtClean="0">
                <a:latin typeface="Times New Roman" pitchFamily="18" charset="0"/>
                <a:cs typeface="Times New Roman" pitchFamily="18" charset="0"/>
              </a:rPr>
              <a:t>Lexical Repetition</a:t>
            </a:r>
          </a:p>
          <a:p>
            <a:pPr marL="609600" indent="-609600" algn="l" fontAlgn="base">
              <a:lnSpc>
                <a:spcPct val="90000"/>
              </a:lnSpc>
              <a:spcBef>
                <a:spcPct val="20000"/>
              </a:spcBef>
              <a:spcAft>
                <a:spcPct val="0"/>
              </a:spcAft>
              <a:buClr>
                <a:schemeClr val="accent5">
                  <a:lumMod val="50000"/>
                </a:schemeClr>
              </a:buClr>
              <a:buSzPct val="110000"/>
            </a:pPr>
            <a:r>
              <a:rPr lang="en-GB" dirty="0" smtClean="0">
                <a:latin typeface="Times New Roman" pitchFamily="18" charset="0"/>
                <a:cs typeface="Times New Roman" pitchFamily="18" charset="0"/>
              </a:rPr>
              <a:t>Lexical Chains</a:t>
            </a:r>
          </a:p>
          <a:p>
            <a:pPr marL="609600" indent="-609600" algn="l" fontAlgn="base">
              <a:lnSpc>
                <a:spcPct val="90000"/>
              </a:lnSpc>
              <a:spcBef>
                <a:spcPct val="20000"/>
              </a:spcBef>
              <a:spcAft>
                <a:spcPct val="0"/>
              </a:spcAft>
              <a:buClr>
                <a:schemeClr val="accent5">
                  <a:lumMod val="50000"/>
                </a:schemeClr>
              </a:buClr>
              <a:buSzPct val="110000"/>
            </a:pPr>
            <a:r>
              <a:rPr lang="en-GB" dirty="0" smtClean="0">
                <a:latin typeface="Times New Roman" pitchFamily="18" charset="0"/>
                <a:cs typeface="Times New Roman" pitchFamily="18" charset="0"/>
              </a:rPr>
              <a:t>Synonyms and Antonyms </a:t>
            </a:r>
          </a:p>
          <a:p>
            <a:endParaRPr lang="en-GB" sz="1400" dirty="0" smtClean="0">
              <a:latin typeface="Times New Roman" pitchFamily="18" charset="0"/>
              <a:cs typeface="Times New Roman" pitchFamily="18" charset="0"/>
            </a:endParaRPr>
          </a:p>
          <a:p>
            <a:endParaRPr lang="en-US" sz="1400" dirty="0">
              <a:latin typeface="Times New Roman" pitchFamily="18" charset="0"/>
            </a:endParaRPr>
          </a:p>
        </p:txBody>
      </p:sp>
      <p:sp>
        <p:nvSpPr>
          <p:cNvPr id="26" name="Rectangle 24"/>
          <p:cNvSpPr>
            <a:spLocks noChangeArrowheads="1"/>
          </p:cNvSpPr>
          <p:nvPr/>
        </p:nvSpPr>
        <p:spPr bwMode="auto">
          <a:xfrm>
            <a:off x="3861612" y="3290475"/>
            <a:ext cx="2743200" cy="2560320"/>
          </a:xfrm>
          <a:prstGeom prst="rect">
            <a:avLst/>
          </a:prstGeom>
          <a:noFill/>
          <a:ln w="9525">
            <a:noFill/>
            <a:miter lim="800000"/>
            <a:headEnd/>
            <a:tailEnd/>
          </a:ln>
        </p:spPr>
        <p:txBody>
          <a:bodyPr anchor="ctr"/>
          <a:lstStyle/>
          <a:p>
            <a:pPr algn="l"/>
            <a:r>
              <a:rPr lang="en-GB" dirty="0" smtClean="0">
                <a:latin typeface="Times New Roman" pitchFamily="18" charset="0"/>
                <a:cs typeface="Times New Roman" pitchFamily="18" charset="0"/>
              </a:rPr>
              <a:t>Pronouns </a:t>
            </a:r>
          </a:p>
          <a:p>
            <a:pPr algn="l"/>
            <a:r>
              <a:rPr lang="en-US" dirty="0" smtClean="0">
                <a:latin typeface="Times New Roman" pitchFamily="18" charset="0"/>
                <a:cs typeface="Times New Roman" pitchFamily="18" charset="0"/>
              </a:rPr>
              <a:t>Substitution </a:t>
            </a:r>
          </a:p>
          <a:p>
            <a:pPr algn="l"/>
            <a:r>
              <a:rPr lang="en-US" dirty="0" smtClean="0">
                <a:latin typeface="Times New Roman" pitchFamily="18" charset="0"/>
                <a:cs typeface="Times New Roman" pitchFamily="18" charset="0"/>
              </a:rPr>
              <a:t>Ellipsis </a:t>
            </a:r>
          </a:p>
          <a:p>
            <a:pPr algn="l"/>
            <a:r>
              <a:rPr lang="en-US" dirty="0" smtClean="0">
                <a:latin typeface="Times New Roman" pitchFamily="18" charset="0"/>
                <a:cs typeface="Times New Roman" pitchFamily="18" charset="0"/>
              </a:rPr>
              <a:t>Coordinators and Subordinators </a:t>
            </a:r>
          </a:p>
          <a:p>
            <a:pPr algn="l"/>
            <a:r>
              <a:rPr lang="en-US" dirty="0" smtClean="0">
                <a:latin typeface="Times New Roman" pitchFamily="18" charset="0"/>
                <a:cs typeface="Times New Roman" pitchFamily="18" charset="0"/>
              </a:rPr>
              <a:t>Comparison </a:t>
            </a:r>
          </a:p>
          <a:p>
            <a:pPr algn="l"/>
            <a:r>
              <a:rPr lang="en-US" dirty="0" smtClean="0">
                <a:latin typeface="Times New Roman" pitchFamily="18" charset="0"/>
                <a:cs typeface="Times New Roman" pitchFamily="18" charset="0"/>
              </a:rPr>
              <a:t>Tense </a:t>
            </a:r>
            <a:endParaRPr lang="en-GB" dirty="0" smtClean="0">
              <a:latin typeface="Times New Roman" pitchFamily="18" charset="0"/>
              <a:cs typeface="Times New Roman" pitchFamily="18" charset="0"/>
            </a:endParaRPr>
          </a:p>
        </p:txBody>
      </p:sp>
      <p:sp>
        <p:nvSpPr>
          <p:cNvPr id="27" name="Rectangle 24"/>
          <p:cNvSpPr>
            <a:spLocks noChangeArrowheads="1"/>
          </p:cNvSpPr>
          <p:nvPr/>
        </p:nvSpPr>
        <p:spPr bwMode="auto">
          <a:xfrm>
            <a:off x="6975984" y="3581425"/>
            <a:ext cx="2011680" cy="548640"/>
          </a:xfrm>
          <a:prstGeom prst="rect">
            <a:avLst/>
          </a:prstGeom>
          <a:noFill/>
          <a:ln w="9525">
            <a:noFill/>
            <a:miter lim="800000"/>
            <a:headEnd/>
            <a:tailEnd/>
          </a:ln>
        </p:spPr>
        <p:txBody>
          <a:bodyPr anchor="ctr"/>
          <a:lstStyle/>
          <a:p>
            <a:pPr algn="l"/>
            <a:r>
              <a:rPr lang="en-GB" dirty="0" smtClean="0">
                <a:latin typeface="Times New Roman" pitchFamily="18" charset="0"/>
                <a:cs typeface="Times New Roman" pitchFamily="18" charset="0"/>
              </a:rPr>
              <a:t>Questions </a:t>
            </a:r>
          </a:p>
          <a:p>
            <a:pPr algn="l"/>
            <a:r>
              <a:rPr lang="en-GB" dirty="0" smtClean="0">
                <a:latin typeface="Times New Roman" pitchFamily="18" charset="0"/>
                <a:cs typeface="Times New Roman" pitchFamily="18" charset="0"/>
              </a:rPr>
              <a:t>Parallel Structures </a:t>
            </a:r>
            <a:endParaRPr lang="en-US" dirty="0">
              <a:latin typeface="Times New Roman" pitchFamily="18" charset="0"/>
              <a:cs typeface="Times New Roman" pitchFamily="18" charset="0"/>
            </a:endParaRPr>
          </a:p>
        </p:txBody>
      </p:sp>
      <p:grpSp>
        <p:nvGrpSpPr>
          <p:cNvPr id="2" name="Group 16"/>
          <p:cNvGrpSpPr/>
          <p:nvPr/>
        </p:nvGrpSpPr>
        <p:grpSpPr>
          <a:xfrm>
            <a:off x="762000" y="1295400"/>
            <a:ext cx="8001000" cy="2272964"/>
            <a:chOff x="762000" y="1295400"/>
            <a:chExt cx="8001000" cy="2272964"/>
          </a:xfrm>
        </p:grpSpPr>
        <p:grpSp>
          <p:nvGrpSpPr>
            <p:cNvPr id="3" name="Group 4"/>
            <p:cNvGrpSpPr>
              <a:grpSpLocks/>
            </p:cNvGrpSpPr>
            <p:nvPr/>
          </p:nvGrpSpPr>
          <p:grpSpPr bwMode="auto">
            <a:xfrm>
              <a:off x="762000" y="1295400"/>
              <a:ext cx="8001000" cy="1586370"/>
              <a:chOff x="1080" y="8529"/>
              <a:chExt cx="9540" cy="1521"/>
            </a:xfrm>
          </p:grpSpPr>
          <p:sp>
            <p:nvSpPr>
              <p:cNvPr id="50180" name="Text Box 5"/>
              <p:cNvSpPr txBox="1">
                <a:spLocks noChangeArrowheads="1"/>
              </p:cNvSpPr>
              <p:nvPr/>
            </p:nvSpPr>
            <p:spPr bwMode="auto">
              <a:xfrm>
                <a:off x="4140" y="8529"/>
                <a:ext cx="3240" cy="603"/>
              </a:xfrm>
              <a:prstGeom prst="rect">
                <a:avLst/>
              </a:prstGeom>
              <a:noFill/>
              <a:ln w="9525">
                <a:solidFill>
                  <a:schemeClr val="tx1"/>
                </a:solidFill>
                <a:miter lim="800000"/>
                <a:headEnd/>
                <a:tailEnd/>
              </a:ln>
            </p:spPr>
            <p:txBody>
              <a:bodyPr/>
              <a:lstStyle/>
              <a:p>
                <a:pPr algn="ctr" eaLnBrk="0" hangingPunct="0"/>
                <a:endParaRPr lang="en-US" sz="700" b="1" dirty="0" smtClean="0">
                  <a:solidFill>
                    <a:srgbClr val="00A6D7"/>
                  </a:solidFill>
                  <a:latin typeface="+mj-lt"/>
                  <a:ea typeface="+mj-ea"/>
                  <a:cs typeface="+mj-cs"/>
                </a:endParaRPr>
              </a:p>
              <a:p>
                <a:pPr algn="ctr" eaLnBrk="0" hangingPunct="0"/>
                <a:r>
                  <a:rPr lang="en-US" sz="2000" b="1" dirty="0" smtClean="0">
                    <a:latin typeface="+mj-lt"/>
                    <a:ea typeface="+mj-ea"/>
                    <a:cs typeface="+mj-cs"/>
                  </a:rPr>
                  <a:t>Cohesive Devices</a:t>
                </a:r>
                <a:endParaRPr lang="en-US" sz="2000" b="1" dirty="0">
                  <a:latin typeface="+mj-lt"/>
                  <a:ea typeface="+mj-ea"/>
                  <a:cs typeface="+mj-cs"/>
                </a:endParaRPr>
              </a:p>
            </p:txBody>
          </p:sp>
          <p:sp>
            <p:nvSpPr>
              <p:cNvPr id="50181" name="Text Box 6"/>
              <p:cNvSpPr txBox="1">
                <a:spLocks noChangeArrowheads="1"/>
              </p:cNvSpPr>
              <p:nvPr/>
            </p:nvSpPr>
            <p:spPr bwMode="auto">
              <a:xfrm>
                <a:off x="1080" y="9492"/>
                <a:ext cx="1980" cy="558"/>
              </a:xfrm>
              <a:prstGeom prst="rect">
                <a:avLst/>
              </a:prstGeom>
              <a:noFill/>
              <a:ln w="9525">
                <a:solidFill>
                  <a:schemeClr val="tx1"/>
                </a:solidFill>
                <a:miter lim="800000"/>
                <a:headEnd/>
                <a:tailEnd/>
              </a:ln>
            </p:spPr>
            <p:txBody>
              <a:bodyPr/>
              <a:lstStyle/>
              <a:p>
                <a:pPr algn="ctr" eaLnBrk="0" hangingPunct="0"/>
                <a:endParaRPr lang="en-US" sz="600" b="1" dirty="0" smtClean="0">
                  <a:latin typeface="Times New Roman" pitchFamily="18" charset="0"/>
                </a:endParaRPr>
              </a:p>
              <a:p>
                <a:pPr algn="ctr" eaLnBrk="0" hangingPunct="0"/>
                <a:r>
                  <a:rPr lang="en-US" sz="2000" b="1" dirty="0" smtClean="0">
                    <a:latin typeface="Times New Roman" pitchFamily="18" charset="0"/>
                  </a:rPr>
                  <a:t>Lexical</a:t>
                </a:r>
                <a:endParaRPr lang="en-US" sz="1400" b="1" dirty="0">
                  <a:latin typeface="Times New Roman" pitchFamily="18" charset="0"/>
                </a:endParaRPr>
              </a:p>
              <a:p>
                <a:pPr eaLnBrk="0" hangingPunct="0"/>
                <a:endParaRPr lang="en-US" sz="1400" dirty="0">
                  <a:latin typeface="Times New Roman" pitchFamily="18" charset="0"/>
                </a:endParaRPr>
              </a:p>
            </p:txBody>
          </p:sp>
          <p:sp>
            <p:nvSpPr>
              <p:cNvPr id="50182" name="Text Box 7"/>
              <p:cNvSpPr txBox="1">
                <a:spLocks noChangeArrowheads="1"/>
              </p:cNvSpPr>
              <p:nvPr/>
            </p:nvSpPr>
            <p:spPr bwMode="auto">
              <a:xfrm>
                <a:off x="4860" y="9492"/>
                <a:ext cx="1980" cy="558"/>
              </a:xfrm>
              <a:prstGeom prst="rect">
                <a:avLst/>
              </a:prstGeom>
              <a:noFill/>
              <a:ln w="9525">
                <a:solidFill>
                  <a:schemeClr val="tx1"/>
                </a:solidFill>
                <a:miter lim="800000"/>
                <a:headEnd/>
                <a:tailEnd/>
              </a:ln>
            </p:spPr>
            <p:txBody>
              <a:bodyPr/>
              <a:lstStyle/>
              <a:p>
                <a:pPr algn="ctr" eaLnBrk="0" hangingPunct="0"/>
                <a:endParaRPr lang="en-US" sz="700" b="1" dirty="0" smtClean="0">
                  <a:latin typeface="Times New Roman" pitchFamily="18" charset="0"/>
                </a:endParaRPr>
              </a:p>
              <a:p>
                <a:pPr algn="ctr" eaLnBrk="0" hangingPunct="0"/>
                <a:r>
                  <a:rPr lang="en-US" sz="2000" b="1" dirty="0" smtClean="0">
                    <a:latin typeface="Times New Roman" pitchFamily="18" charset="0"/>
                  </a:rPr>
                  <a:t>Grammatical</a:t>
                </a:r>
                <a:endParaRPr lang="en-US" sz="2000" b="1" dirty="0">
                  <a:latin typeface="Times New Roman" pitchFamily="18" charset="0"/>
                </a:endParaRPr>
              </a:p>
              <a:p>
                <a:pPr eaLnBrk="0" hangingPunct="0"/>
                <a:endParaRPr lang="en-US" sz="2000" b="1" dirty="0">
                  <a:latin typeface="Times New Roman" pitchFamily="18" charset="0"/>
                </a:endParaRPr>
              </a:p>
            </p:txBody>
          </p:sp>
          <p:sp>
            <p:nvSpPr>
              <p:cNvPr id="50183" name="Text Box 8"/>
              <p:cNvSpPr txBox="1">
                <a:spLocks noChangeArrowheads="1"/>
              </p:cNvSpPr>
              <p:nvPr/>
            </p:nvSpPr>
            <p:spPr bwMode="auto">
              <a:xfrm>
                <a:off x="8640" y="9492"/>
                <a:ext cx="1980" cy="558"/>
              </a:xfrm>
              <a:prstGeom prst="rect">
                <a:avLst/>
              </a:prstGeom>
              <a:noFill/>
              <a:ln w="9525">
                <a:solidFill>
                  <a:schemeClr val="tx1"/>
                </a:solidFill>
                <a:miter lim="800000"/>
                <a:headEnd/>
                <a:tailEnd/>
              </a:ln>
            </p:spPr>
            <p:txBody>
              <a:bodyPr/>
              <a:lstStyle/>
              <a:p>
                <a:pPr algn="ctr" eaLnBrk="0" hangingPunct="0"/>
                <a:endParaRPr lang="en-US" sz="700" b="1" dirty="0" smtClean="0">
                  <a:latin typeface="Times New Roman" pitchFamily="18" charset="0"/>
                </a:endParaRPr>
              </a:p>
              <a:p>
                <a:pPr algn="ctr" eaLnBrk="0" hangingPunct="0"/>
                <a:r>
                  <a:rPr lang="en-US" sz="2000" b="1" dirty="0" smtClean="0">
                    <a:latin typeface="Times New Roman" pitchFamily="18" charset="0"/>
                  </a:rPr>
                  <a:t>Rhetorical</a:t>
                </a:r>
                <a:endParaRPr lang="en-US" sz="2000" b="1" dirty="0">
                  <a:latin typeface="Times New Roman" pitchFamily="18" charset="0"/>
                </a:endParaRPr>
              </a:p>
              <a:p>
                <a:pPr eaLnBrk="0" hangingPunct="0"/>
                <a:endParaRPr lang="en-US" sz="1400" b="1" dirty="0">
                  <a:latin typeface="Times New Roman" pitchFamily="18" charset="0"/>
                </a:endParaRPr>
              </a:p>
            </p:txBody>
          </p:sp>
          <p:sp>
            <p:nvSpPr>
              <p:cNvPr id="50188" name="Line 13"/>
              <p:cNvSpPr>
                <a:spLocks noChangeShapeType="1"/>
              </p:cNvSpPr>
              <p:nvPr/>
            </p:nvSpPr>
            <p:spPr bwMode="auto">
              <a:xfrm>
                <a:off x="5760" y="9132"/>
                <a:ext cx="0" cy="360"/>
              </a:xfrm>
              <a:prstGeom prst="line">
                <a:avLst/>
              </a:prstGeom>
              <a:noFill/>
              <a:ln w="9525">
                <a:solidFill>
                  <a:schemeClr val="tx1"/>
                </a:solidFill>
                <a:round/>
                <a:headEnd/>
                <a:tailEnd/>
              </a:ln>
            </p:spPr>
            <p:txBody>
              <a:bodyPr/>
              <a:lstStyle/>
              <a:p>
                <a:endParaRPr lang="fil-PH"/>
              </a:p>
            </p:txBody>
          </p:sp>
          <p:sp>
            <p:nvSpPr>
              <p:cNvPr id="50189" name="Line 14"/>
              <p:cNvSpPr>
                <a:spLocks noChangeShapeType="1"/>
              </p:cNvSpPr>
              <p:nvPr/>
            </p:nvSpPr>
            <p:spPr bwMode="auto">
              <a:xfrm flipH="1">
                <a:off x="1980" y="9132"/>
                <a:ext cx="3780" cy="360"/>
              </a:xfrm>
              <a:prstGeom prst="line">
                <a:avLst/>
              </a:prstGeom>
              <a:noFill/>
              <a:ln w="9525">
                <a:solidFill>
                  <a:schemeClr val="tx1"/>
                </a:solidFill>
                <a:round/>
                <a:headEnd/>
                <a:tailEnd/>
              </a:ln>
            </p:spPr>
            <p:txBody>
              <a:bodyPr/>
              <a:lstStyle/>
              <a:p>
                <a:endParaRPr lang="fil-PH"/>
              </a:p>
            </p:txBody>
          </p:sp>
          <p:sp>
            <p:nvSpPr>
              <p:cNvPr id="50190" name="Line 15"/>
              <p:cNvSpPr>
                <a:spLocks noChangeShapeType="1"/>
              </p:cNvSpPr>
              <p:nvPr/>
            </p:nvSpPr>
            <p:spPr bwMode="auto">
              <a:xfrm>
                <a:off x="5760" y="9132"/>
                <a:ext cx="3780" cy="360"/>
              </a:xfrm>
              <a:prstGeom prst="line">
                <a:avLst/>
              </a:prstGeom>
              <a:noFill/>
              <a:ln w="9525">
                <a:solidFill>
                  <a:schemeClr val="tx1"/>
                </a:solidFill>
                <a:round/>
                <a:headEnd/>
                <a:tailEnd/>
              </a:ln>
            </p:spPr>
            <p:txBody>
              <a:bodyPr/>
              <a:lstStyle/>
              <a:p>
                <a:endParaRPr lang="fil-PH"/>
              </a:p>
            </p:txBody>
          </p:sp>
        </p:grpSp>
        <p:cxnSp>
          <p:nvCxnSpPr>
            <p:cNvPr id="29" name="Straight Arrow Connector 28"/>
            <p:cNvCxnSpPr/>
            <p:nvPr/>
          </p:nvCxnSpPr>
          <p:spPr bwMode="auto">
            <a:xfrm rot="5400000">
              <a:off x="1104900" y="3224670"/>
              <a:ext cx="685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0" name="Straight Arrow Connector 29"/>
            <p:cNvCxnSpPr/>
            <p:nvPr/>
          </p:nvCxnSpPr>
          <p:spPr bwMode="auto">
            <a:xfrm rot="5400000">
              <a:off x="4229894" y="3223876"/>
              <a:ext cx="685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1" name="Straight Arrow Connector 30"/>
            <p:cNvCxnSpPr/>
            <p:nvPr/>
          </p:nvCxnSpPr>
          <p:spPr bwMode="auto">
            <a:xfrm rot="5400000">
              <a:off x="7430294" y="3223876"/>
              <a:ext cx="685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32" name="Rectangle 31"/>
          <p:cNvSpPr/>
          <p:nvPr/>
        </p:nvSpPr>
        <p:spPr>
          <a:xfrm>
            <a:off x="2667000" y="457200"/>
            <a:ext cx="3733800" cy="461665"/>
          </a:xfrm>
          <a:prstGeom prst="rect">
            <a:avLst/>
          </a:prstGeom>
        </p:spPr>
        <p:txBody>
          <a:bodyPr wrap="square">
            <a:spAutoFit/>
          </a:bodyPr>
          <a:lstStyle/>
          <a:p>
            <a:pPr algn="ctr"/>
            <a:r>
              <a:rPr lang="en-US" sz="2400" b="1" cap="small" dirty="0" smtClean="0">
                <a:solidFill>
                  <a:srgbClr val="00A6D7"/>
                </a:solidFill>
                <a:latin typeface="+mj-lt"/>
                <a:ea typeface="+mj-ea"/>
                <a:cs typeface="+mj-cs"/>
              </a:rPr>
              <a:t>COHESION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6040"/>
                                        </p:tgtEl>
                                        <p:attrNameLst>
                                          <p:attrName>style.visibility</p:attrName>
                                        </p:attrNameLst>
                                      </p:cBhvr>
                                      <p:to>
                                        <p:strVal val="visible"/>
                                      </p:to>
                                    </p:set>
                                    <p:anim calcmode="lin" valueType="num">
                                      <p:cBhvr additive="base">
                                        <p:cTn id="13" dur="500" fill="hold"/>
                                        <p:tgtEl>
                                          <p:spTgt spid="86040"/>
                                        </p:tgtEl>
                                        <p:attrNameLst>
                                          <p:attrName>ppt_x</p:attrName>
                                        </p:attrNameLst>
                                      </p:cBhvr>
                                      <p:tavLst>
                                        <p:tav tm="0">
                                          <p:val>
                                            <p:strVal val="#ppt_x"/>
                                          </p:val>
                                        </p:tav>
                                        <p:tav tm="100000">
                                          <p:val>
                                            <p:strVal val="#ppt_x"/>
                                          </p:val>
                                        </p:tav>
                                      </p:tavLst>
                                    </p:anim>
                                    <p:anim calcmode="lin" valueType="num">
                                      <p:cBhvr additive="base">
                                        <p:cTn id="14" dur="500" fill="hold"/>
                                        <p:tgtEl>
                                          <p:spTgt spid="8604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500" fill="hold"/>
                                        <p:tgtEl>
                                          <p:spTgt spid="26"/>
                                        </p:tgtEl>
                                        <p:attrNameLst>
                                          <p:attrName>ppt_x</p:attrName>
                                        </p:attrNameLst>
                                      </p:cBhvr>
                                      <p:tavLst>
                                        <p:tav tm="0">
                                          <p:val>
                                            <p:strVal val="#ppt_x"/>
                                          </p:val>
                                        </p:tav>
                                        <p:tav tm="100000">
                                          <p:val>
                                            <p:strVal val="#ppt_x"/>
                                          </p:val>
                                        </p:tav>
                                      </p:tavLst>
                                    </p:anim>
                                    <p:anim calcmode="lin" valueType="num">
                                      <p:cBhvr additive="base">
                                        <p:cTn id="2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40" grpId="0"/>
      <p:bldP spid="26" grpId="0"/>
      <p:bldP spid="27"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apezoid 21"/>
          <p:cNvSpPr/>
          <p:nvPr/>
        </p:nvSpPr>
        <p:spPr>
          <a:xfrm>
            <a:off x="3276600" y="4800600"/>
            <a:ext cx="5562600" cy="838200"/>
          </a:xfrm>
          <a:prstGeom prst="trapezoid">
            <a:avLst>
              <a:gd name="adj" fmla="val 90129"/>
            </a:avLst>
          </a:prstGeom>
          <a:solidFill>
            <a:schemeClr val="accent1">
              <a:lumMod val="50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solidFill>
                <a:schemeClr val="lt1"/>
              </a:solidFill>
            </a:endParaRPr>
          </a:p>
        </p:txBody>
      </p:sp>
      <p:grpSp>
        <p:nvGrpSpPr>
          <p:cNvPr id="2" name="Group 6"/>
          <p:cNvGrpSpPr/>
          <p:nvPr/>
        </p:nvGrpSpPr>
        <p:grpSpPr>
          <a:xfrm>
            <a:off x="587991" y="4191000"/>
            <a:ext cx="4098309" cy="1143000"/>
            <a:chOff x="587991" y="4495800"/>
            <a:chExt cx="4098309" cy="1143000"/>
          </a:xfrm>
        </p:grpSpPr>
        <p:sp>
          <p:nvSpPr>
            <p:cNvPr id="23" name="Can 22"/>
            <p:cNvSpPr/>
            <p:nvPr/>
          </p:nvSpPr>
          <p:spPr>
            <a:xfrm>
              <a:off x="4533900" y="4724400"/>
              <a:ext cx="152400" cy="914400"/>
            </a:xfrm>
            <a:prstGeom prst="can">
              <a:avLst/>
            </a:prstGeom>
            <a:solidFill>
              <a:srgbClr val="003300"/>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cxnSp>
          <p:nvCxnSpPr>
            <p:cNvPr id="58" name="Straight Arrow Connector 57"/>
            <p:cNvCxnSpPr/>
            <p:nvPr/>
          </p:nvCxnSpPr>
          <p:spPr>
            <a:xfrm>
              <a:off x="2286000" y="4800600"/>
              <a:ext cx="2247900" cy="381000"/>
            </a:xfrm>
            <a:prstGeom prst="straightConnector1">
              <a:avLst/>
            </a:prstGeom>
            <a:ln>
              <a:solidFill>
                <a:schemeClr val="tx1"/>
              </a:solidFill>
              <a:tailEnd type="arrow"/>
            </a:ln>
          </p:spPr>
          <p:style>
            <a:lnRef idx="2">
              <a:schemeClr val="accent6"/>
            </a:lnRef>
            <a:fillRef idx="0">
              <a:schemeClr val="accent6"/>
            </a:fillRef>
            <a:effectRef idx="1">
              <a:schemeClr val="accent6"/>
            </a:effectRef>
            <a:fontRef idx="minor">
              <a:schemeClr val="tx1"/>
            </a:fontRef>
          </p:style>
        </p:cxnSp>
        <p:sp>
          <p:nvSpPr>
            <p:cNvPr id="62" name="TextBox 61"/>
            <p:cNvSpPr txBox="1"/>
            <p:nvPr/>
          </p:nvSpPr>
          <p:spPr>
            <a:xfrm>
              <a:off x="587991" y="4495800"/>
              <a:ext cx="1676400"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dirty="0" smtClean="0"/>
                <a:t>Rhetorical</a:t>
              </a:r>
            </a:p>
            <a:p>
              <a:pPr algn="ctr"/>
              <a:r>
                <a:rPr lang="en-US" dirty="0" smtClean="0"/>
                <a:t>Devices</a:t>
              </a:r>
              <a:endParaRPr lang="en-US" dirty="0"/>
            </a:p>
          </p:txBody>
        </p:sp>
      </p:grpSp>
      <p:sp>
        <p:nvSpPr>
          <p:cNvPr id="18" name="Trapezoid 17"/>
          <p:cNvSpPr/>
          <p:nvPr/>
        </p:nvSpPr>
        <p:spPr>
          <a:xfrm>
            <a:off x="3276600" y="3657600"/>
            <a:ext cx="5562600" cy="838200"/>
          </a:xfrm>
          <a:prstGeom prst="trapezoid">
            <a:avLst>
              <a:gd name="adj" fmla="val 90129"/>
            </a:avLst>
          </a:prstGeom>
          <a:solidFill>
            <a:schemeClr val="accent1">
              <a:lumMod val="50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solidFill>
                <a:schemeClr val="lt1"/>
              </a:solidFill>
            </a:endParaRPr>
          </a:p>
        </p:txBody>
      </p:sp>
      <p:sp>
        <p:nvSpPr>
          <p:cNvPr id="14" name="Trapezoid 13"/>
          <p:cNvSpPr/>
          <p:nvPr/>
        </p:nvSpPr>
        <p:spPr>
          <a:xfrm>
            <a:off x="3276600" y="2514600"/>
            <a:ext cx="5562600" cy="838200"/>
          </a:xfrm>
          <a:prstGeom prst="trapezoid">
            <a:avLst>
              <a:gd name="adj" fmla="val 90129"/>
            </a:avLst>
          </a:prstGeom>
          <a:solidFill>
            <a:schemeClr val="accent1">
              <a:lumMod val="50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solidFill>
                <a:schemeClr val="lt1"/>
              </a:solidFill>
            </a:endParaRPr>
          </a:p>
        </p:txBody>
      </p:sp>
      <p:sp>
        <p:nvSpPr>
          <p:cNvPr id="5" name="Trapezoid 4"/>
          <p:cNvSpPr/>
          <p:nvPr/>
        </p:nvSpPr>
        <p:spPr>
          <a:xfrm>
            <a:off x="3276600" y="1363980"/>
            <a:ext cx="5562600" cy="838200"/>
          </a:xfrm>
          <a:prstGeom prst="trapezoid">
            <a:avLst>
              <a:gd name="adj" fmla="val 90129"/>
            </a:avLst>
          </a:prstGeom>
          <a:solidFill>
            <a:schemeClr val="accent1">
              <a:lumMod val="50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grpSp>
        <p:nvGrpSpPr>
          <p:cNvPr id="3" name="Group 5"/>
          <p:cNvGrpSpPr/>
          <p:nvPr/>
        </p:nvGrpSpPr>
        <p:grpSpPr>
          <a:xfrm>
            <a:off x="533400" y="2152650"/>
            <a:ext cx="6629400" cy="2034369"/>
            <a:chOff x="533400" y="2457450"/>
            <a:chExt cx="6629400" cy="2034369"/>
          </a:xfrm>
        </p:grpSpPr>
        <p:sp>
          <p:nvSpPr>
            <p:cNvPr id="61" name="TextBox 60"/>
            <p:cNvSpPr txBox="1"/>
            <p:nvPr/>
          </p:nvSpPr>
          <p:spPr>
            <a:xfrm>
              <a:off x="533400" y="2935069"/>
              <a:ext cx="1676400" cy="646331"/>
            </a:xfrm>
            <a:prstGeom prst="rect">
              <a:avLst/>
            </a:prstGeom>
            <a:solidFill>
              <a:schemeClr val="accent6">
                <a:lumMod val="40000"/>
                <a:lumOff val="60000"/>
              </a:schemeClr>
            </a:solidFill>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Grammatical</a:t>
              </a:r>
            </a:p>
            <a:p>
              <a:pPr algn="ctr"/>
              <a:r>
                <a:rPr lang="en-US" dirty="0" smtClean="0"/>
                <a:t>Devices</a:t>
              </a:r>
            </a:p>
          </p:txBody>
        </p:sp>
        <p:sp>
          <p:nvSpPr>
            <p:cNvPr id="24" name="Can 23"/>
            <p:cNvSpPr/>
            <p:nvPr/>
          </p:nvSpPr>
          <p:spPr>
            <a:xfrm>
              <a:off x="7010400" y="3581400"/>
              <a:ext cx="152400" cy="910419"/>
            </a:xfrm>
            <a:prstGeom prst="ca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5" name="Can 14"/>
            <p:cNvSpPr/>
            <p:nvPr/>
          </p:nvSpPr>
          <p:spPr>
            <a:xfrm>
              <a:off x="4876800" y="2457450"/>
              <a:ext cx="152400" cy="819150"/>
            </a:xfrm>
            <a:prstGeom prst="ca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cxnSp>
          <p:nvCxnSpPr>
            <p:cNvPr id="48" name="Straight Arrow Connector 47"/>
            <p:cNvCxnSpPr>
              <a:stCxn id="61" idx="3"/>
              <a:endCxn id="15" idx="2"/>
            </p:cNvCxnSpPr>
            <p:nvPr/>
          </p:nvCxnSpPr>
          <p:spPr>
            <a:xfrm flipV="1">
              <a:off x="2209800" y="2867025"/>
              <a:ext cx="2667000" cy="391210"/>
            </a:xfrm>
            <a:prstGeom prst="straightConnector1">
              <a:avLst/>
            </a:prstGeom>
            <a:ln>
              <a:solidFill>
                <a:schemeClr val="accent2"/>
              </a:solidFill>
              <a:tailEnd type="arrow"/>
            </a:ln>
          </p:spPr>
          <p:style>
            <a:lnRef idx="2">
              <a:schemeClr val="dk1"/>
            </a:lnRef>
            <a:fillRef idx="0">
              <a:schemeClr val="dk1"/>
            </a:fillRef>
            <a:effectRef idx="1">
              <a:schemeClr val="dk1"/>
            </a:effectRef>
            <a:fontRef idx="minor">
              <a:schemeClr val="tx1"/>
            </a:fontRef>
          </p:style>
        </p:cxnSp>
        <p:cxnSp>
          <p:nvCxnSpPr>
            <p:cNvPr id="50" name="Straight Arrow Connector 49"/>
            <p:cNvCxnSpPr>
              <a:stCxn id="61" idx="3"/>
              <a:endCxn id="24" idx="2"/>
            </p:cNvCxnSpPr>
            <p:nvPr/>
          </p:nvCxnSpPr>
          <p:spPr>
            <a:xfrm>
              <a:off x="2209800" y="3258235"/>
              <a:ext cx="4800600" cy="778375"/>
            </a:xfrm>
            <a:prstGeom prst="straightConnector1">
              <a:avLst/>
            </a:prstGeom>
            <a:ln>
              <a:solidFill>
                <a:schemeClr val="accent2"/>
              </a:solidFill>
              <a:tailEnd type="arrow"/>
            </a:ln>
          </p:spPr>
          <p:style>
            <a:lnRef idx="2">
              <a:schemeClr val="dk1"/>
            </a:lnRef>
            <a:fillRef idx="0">
              <a:schemeClr val="dk1"/>
            </a:fillRef>
            <a:effectRef idx="1">
              <a:schemeClr val="dk1"/>
            </a:effectRef>
            <a:fontRef idx="minor">
              <a:schemeClr val="tx1"/>
            </a:fontRef>
          </p:style>
        </p:cxnSp>
      </p:grpSp>
      <p:grpSp>
        <p:nvGrpSpPr>
          <p:cNvPr id="6" name="Group 1"/>
          <p:cNvGrpSpPr/>
          <p:nvPr/>
        </p:nvGrpSpPr>
        <p:grpSpPr>
          <a:xfrm>
            <a:off x="533400" y="914400"/>
            <a:ext cx="7010400" cy="3229330"/>
            <a:chOff x="533400" y="1219200"/>
            <a:chExt cx="7010400" cy="3229330"/>
          </a:xfrm>
        </p:grpSpPr>
        <p:sp>
          <p:nvSpPr>
            <p:cNvPr id="20" name="Can 19"/>
            <p:cNvSpPr/>
            <p:nvPr/>
          </p:nvSpPr>
          <p:spPr>
            <a:xfrm>
              <a:off x="5212307" y="3610330"/>
              <a:ext cx="152400" cy="838200"/>
            </a:xfrm>
            <a:prstGeom prst="can">
              <a:avLst/>
            </a:prstGeom>
            <a:solidFill>
              <a:srgbClr val="FFCC66"/>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0" name="TextBox 59"/>
            <p:cNvSpPr txBox="1"/>
            <p:nvPr/>
          </p:nvSpPr>
          <p:spPr>
            <a:xfrm>
              <a:off x="533400" y="1905000"/>
              <a:ext cx="1676400" cy="646331"/>
            </a:xfrm>
            <a:prstGeom prst="rect">
              <a:avLst/>
            </a:prstGeom>
            <a:solidFill>
              <a:srgbClr val="FFCC66"/>
            </a:solidFill>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US" dirty="0" smtClean="0"/>
                <a:t>Lexical Devices</a:t>
              </a:r>
              <a:endParaRPr lang="en-US" dirty="0"/>
            </a:p>
          </p:txBody>
        </p:sp>
        <p:sp>
          <p:nvSpPr>
            <p:cNvPr id="11" name="Can 10"/>
            <p:cNvSpPr/>
            <p:nvPr/>
          </p:nvSpPr>
          <p:spPr>
            <a:xfrm>
              <a:off x="7391400" y="1219200"/>
              <a:ext cx="152400" cy="933450"/>
            </a:xfrm>
            <a:prstGeom prst="can">
              <a:avLst/>
            </a:prstGeom>
            <a:solidFill>
              <a:srgbClr val="FFCC66"/>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8" name="Straight Arrow Connector 7"/>
            <p:cNvCxnSpPr>
              <a:stCxn id="60" idx="3"/>
              <a:endCxn id="11" idx="2"/>
            </p:cNvCxnSpPr>
            <p:nvPr/>
          </p:nvCxnSpPr>
          <p:spPr>
            <a:xfrm flipV="1">
              <a:off x="2209800" y="1685925"/>
              <a:ext cx="5181600" cy="542241"/>
            </a:xfrm>
            <a:prstGeom prst="straightConnector1">
              <a:avLst/>
            </a:prstGeom>
            <a:ln>
              <a:solidFill>
                <a:srgbClr val="FFCC66"/>
              </a:solidFill>
              <a:tailEnd type="arrow"/>
            </a:ln>
          </p:spPr>
          <p:style>
            <a:lnRef idx="2">
              <a:schemeClr val="accent6"/>
            </a:lnRef>
            <a:fillRef idx="0">
              <a:schemeClr val="accent6"/>
            </a:fillRef>
            <a:effectRef idx="1">
              <a:schemeClr val="accent6"/>
            </a:effectRef>
            <a:fontRef idx="minor">
              <a:schemeClr val="tx1"/>
            </a:fontRef>
          </p:style>
        </p:cxnSp>
        <p:cxnSp>
          <p:nvCxnSpPr>
            <p:cNvPr id="12" name="Straight Arrow Connector 11"/>
            <p:cNvCxnSpPr>
              <a:stCxn id="60" idx="3"/>
              <a:endCxn id="20" idx="2"/>
            </p:cNvCxnSpPr>
            <p:nvPr/>
          </p:nvCxnSpPr>
          <p:spPr>
            <a:xfrm>
              <a:off x="2209800" y="2228166"/>
              <a:ext cx="3002507" cy="1801264"/>
            </a:xfrm>
            <a:prstGeom prst="straightConnector1">
              <a:avLst/>
            </a:prstGeom>
            <a:ln>
              <a:solidFill>
                <a:srgbClr val="FFCC66"/>
              </a:solidFill>
              <a:tailEnd type="arrow"/>
            </a:ln>
          </p:spPr>
          <p:style>
            <a:lnRef idx="2">
              <a:schemeClr val="accent6"/>
            </a:lnRef>
            <a:fillRef idx="0">
              <a:schemeClr val="accent6"/>
            </a:fillRef>
            <a:effectRef idx="1">
              <a:schemeClr val="accent6"/>
            </a:effectRef>
            <a:fontRef idx="minor">
              <a:schemeClr val="tx1"/>
            </a:fontRef>
          </p:style>
        </p:cxnSp>
      </p:grpSp>
      <p:sp>
        <p:nvSpPr>
          <p:cNvPr id="4" name="Trapezoid 3"/>
          <p:cNvSpPr/>
          <p:nvPr/>
        </p:nvSpPr>
        <p:spPr>
          <a:xfrm>
            <a:off x="3276600" y="228600"/>
            <a:ext cx="5562600" cy="838200"/>
          </a:xfrm>
          <a:prstGeom prst="trapezoid">
            <a:avLst>
              <a:gd name="adj" fmla="val 90129"/>
            </a:avLst>
          </a:prstGeom>
          <a:solidFill>
            <a:schemeClr val="accent1">
              <a:lumMod val="50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solidFill>
                <a:schemeClr val="lt1"/>
              </a:solidFill>
            </a:endParaRPr>
          </a:p>
        </p:txBody>
      </p:sp>
    </p:spTree>
    <p:extLst>
      <p:ext uri="{BB962C8B-B14F-4D97-AF65-F5344CB8AC3E}">
        <p14:creationId xmlns:p14="http://schemas.microsoft.com/office/powerpoint/2010/main" val="171003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6"/>
                                        </p:tgtEl>
                                        <p:attrNameLst>
                                          <p:attrName>ppt_x</p:attrName>
                                        </p:attrNameLst>
                                      </p:cBhvr>
                                      <p:tavLst>
                                        <p:tav tm="0">
                                          <p:val>
                                            <p:strVal val="ppt_x"/>
                                          </p:val>
                                        </p:tav>
                                        <p:tav tm="100000">
                                          <p:val>
                                            <p:strVal val="ppt_x"/>
                                          </p:val>
                                        </p:tav>
                                      </p:tavLst>
                                    </p:anim>
                                    <p:anim calcmode="lin" valueType="num">
                                      <p:cBhvr additive="base">
                                        <p:cTn id="7" dur="500"/>
                                        <p:tgtEl>
                                          <p:spTgt spid="6"/>
                                        </p:tgtEl>
                                        <p:attrNameLst>
                                          <p:attrName>ppt_y</p:attrName>
                                        </p:attrNameLst>
                                      </p:cBhvr>
                                      <p:tavLst>
                                        <p:tav tm="0">
                                          <p:val>
                                            <p:strVal val="ppt_y"/>
                                          </p:val>
                                        </p:tav>
                                        <p:tav tm="100000">
                                          <p:val>
                                            <p:strVal val="1+ppt_h/2"/>
                                          </p:val>
                                        </p:tav>
                                      </p:tavLst>
                                    </p:anim>
                                    <p:set>
                                      <p:cBhvr>
                                        <p:cTn id="8" dur="1" fill="hold">
                                          <p:stCondLst>
                                            <p:cond delay="499"/>
                                          </p:stCondLst>
                                        </p:cTn>
                                        <p:tgtEl>
                                          <p:spTgt spid="6"/>
                                        </p:tgtEl>
                                        <p:attrNameLst>
                                          <p:attrName>style.visibility</p:attrName>
                                        </p:attrNameLst>
                                      </p:cBhvr>
                                      <p:to>
                                        <p:strVal val="hidden"/>
                                      </p:to>
                                    </p:set>
                                  </p:childTnLst>
                                </p:cTn>
                              </p:par>
                            </p:childTnLst>
                          </p:cTn>
                        </p:par>
                        <p:par>
                          <p:cTn id="9" fill="hold">
                            <p:stCondLst>
                              <p:cond delay="500"/>
                            </p:stCondLst>
                            <p:childTnLst>
                              <p:par>
                                <p:cTn id="10" presetID="37" presetClass="exit" presetSubtype="0" fill="hold" grpId="0" nodeType="afterEffect">
                                  <p:stCondLst>
                                    <p:cond delay="0"/>
                                  </p:stCondLst>
                                  <p:childTnLst>
                                    <p:animEffect transition="out" filter="fade">
                                      <p:cBhvr>
                                        <p:cTn id="11" dur="500"/>
                                        <p:tgtEl>
                                          <p:spTgt spid="4"/>
                                        </p:tgtEl>
                                      </p:cBhvr>
                                    </p:animEffect>
                                    <p:anim calcmode="lin" valueType="num">
                                      <p:cBhvr>
                                        <p:cTn id="12" dur="500"/>
                                        <p:tgtEl>
                                          <p:spTgt spid="4"/>
                                        </p:tgtEl>
                                        <p:attrNameLst>
                                          <p:attrName>ppt_x</p:attrName>
                                        </p:attrNameLst>
                                      </p:cBhvr>
                                      <p:tavLst>
                                        <p:tav tm="0">
                                          <p:val>
                                            <p:strVal val="ppt_x"/>
                                          </p:val>
                                        </p:tav>
                                        <p:tav tm="100000">
                                          <p:val>
                                            <p:strVal val="ppt_x"/>
                                          </p:val>
                                        </p:tav>
                                      </p:tavLst>
                                    </p:anim>
                                    <p:anim calcmode="lin" valueType="num">
                                      <p:cBhvr>
                                        <p:cTn id="13" dur="50" decel="100000"/>
                                        <p:tgtEl>
                                          <p:spTgt spid="4"/>
                                        </p:tgtEl>
                                        <p:attrNameLst>
                                          <p:attrName>ppt_y</p:attrName>
                                        </p:attrNameLst>
                                      </p:cBhvr>
                                      <p:tavLst>
                                        <p:tav tm="0">
                                          <p:val>
                                            <p:strVal val="ppt_y"/>
                                          </p:val>
                                        </p:tav>
                                        <p:tav tm="100000">
                                          <p:val>
                                            <p:strVal val="ppt_y-.03"/>
                                          </p:val>
                                        </p:tav>
                                      </p:tavLst>
                                    </p:anim>
                                    <p:anim calcmode="lin" valueType="num">
                                      <p:cBhvr>
                                        <p:cTn id="14" dur="450" accel="100000">
                                          <p:stCondLst>
                                            <p:cond delay="50"/>
                                          </p:stCondLst>
                                        </p:cTn>
                                        <p:tgtEl>
                                          <p:spTgt spid="4"/>
                                        </p:tgtEl>
                                        <p:attrNameLst>
                                          <p:attrName>ppt_y</p:attrName>
                                        </p:attrNameLst>
                                      </p:cBhvr>
                                      <p:tavLst>
                                        <p:tav tm="0">
                                          <p:val>
                                            <p:strVal val="ppt_y"/>
                                          </p:val>
                                        </p:tav>
                                        <p:tav tm="100000">
                                          <p:val>
                                            <p:strVal val="ppt_y+1"/>
                                          </p:val>
                                        </p:tav>
                                      </p:tavLst>
                                    </p:anim>
                                    <p:set>
                                      <p:cBhvr>
                                        <p:cTn id="15" dur="1" fill="hold">
                                          <p:stCondLst>
                                            <p:cond delay="499"/>
                                          </p:stCondLst>
                                        </p:cTn>
                                        <p:tgtEl>
                                          <p:spTgt spid="4"/>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37" presetClass="exit" presetSubtype="0" fill="hold" nodeType="clickEffect">
                                  <p:stCondLst>
                                    <p:cond delay="0"/>
                                  </p:stCondLst>
                                  <p:childTnLst>
                                    <p:animEffect transition="out" filter="fade">
                                      <p:cBhvr>
                                        <p:cTn id="19" dur="1000"/>
                                        <p:tgtEl>
                                          <p:spTgt spid="3"/>
                                        </p:tgtEl>
                                      </p:cBhvr>
                                    </p:animEffect>
                                    <p:anim calcmode="lin" valueType="num">
                                      <p:cBhvr>
                                        <p:cTn id="20" dur="1000"/>
                                        <p:tgtEl>
                                          <p:spTgt spid="3"/>
                                        </p:tgtEl>
                                        <p:attrNameLst>
                                          <p:attrName>ppt_x</p:attrName>
                                        </p:attrNameLst>
                                      </p:cBhvr>
                                      <p:tavLst>
                                        <p:tav tm="0">
                                          <p:val>
                                            <p:strVal val="ppt_x"/>
                                          </p:val>
                                        </p:tav>
                                        <p:tav tm="100000">
                                          <p:val>
                                            <p:strVal val="ppt_x"/>
                                          </p:val>
                                        </p:tav>
                                      </p:tavLst>
                                    </p:anim>
                                    <p:anim calcmode="lin" valueType="num">
                                      <p:cBhvr>
                                        <p:cTn id="21" dur="100" decel="100000"/>
                                        <p:tgtEl>
                                          <p:spTgt spid="3"/>
                                        </p:tgtEl>
                                        <p:attrNameLst>
                                          <p:attrName>ppt_y</p:attrName>
                                        </p:attrNameLst>
                                      </p:cBhvr>
                                      <p:tavLst>
                                        <p:tav tm="0">
                                          <p:val>
                                            <p:strVal val="ppt_y"/>
                                          </p:val>
                                        </p:tav>
                                        <p:tav tm="100000">
                                          <p:val>
                                            <p:strVal val="ppt_y-.03"/>
                                          </p:val>
                                        </p:tav>
                                      </p:tavLst>
                                    </p:anim>
                                    <p:anim calcmode="lin" valueType="num">
                                      <p:cBhvr>
                                        <p:cTn id="22" dur="900" accel="100000">
                                          <p:stCondLst>
                                            <p:cond delay="100"/>
                                          </p:stCondLst>
                                        </p:cTn>
                                        <p:tgtEl>
                                          <p:spTgt spid="3"/>
                                        </p:tgtEl>
                                        <p:attrNameLst>
                                          <p:attrName>ppt_y</p:attrName>
                                        </p:attrNameLst>
                                      </p:cBhvr>
                                      <p:tavLst>
                                        <p:tav tm="0">
                                          <p:val>
                                            <p:strVal val="ppt_y"/>
                                          </p:val>
                                        </p:tav>
                                        <p:tav tm="100000">
                                          <p:val>
                                            <p:strVal val="ppt_y+1"/>
                                          </p:val>
                                        </p:tav>
                                      </p:tavLst>
                                    </p:anim>
                                    <p:set>
                                      <p:cBhvr>
                                        <p:cTn id="23" dur="1" fill="hold">
                                          <p:stCondLst>
                                            <p:cond delay="999"/>
                                          </p:stCondLst>
                                        </p:cTn>
                                        <p:tgtEl>
                                          <p:spTgt spid="3"/>
                                        </p:tgtEl>
                                        <p:attrNameLst>
                                          <p:attrName>style.visibility</p:attrName>
                                        </p:attrNameLst>
                                      </p:cBhvr>
                                      <p:to>
                                        <p:strVal val="hidden"/>
                                      </p:to>
                                    </p:set>
                                  </p:childTnLst>
                                </p:cTn>
                              </p:par>
                            </p:childTnLst>
                          </p:cTn>
                        </p:par>
                        <p:par>
                          <p:cTn id="24" fill="hold">
                            <p:stCondLst>
                              <p:cond delay="1000"/>
                            </p:stCondLst>
                            <p:childTnLst>
                              <p:par>
                                <p:cTn id="25" presetID="37" presetClass="exit" presetSubtype="0" fill="hold" grpId="0" nodeType="afterEffect">
                                  <p:stCondLst>
                                    <p:cond delay="0"/>
                                  </p:stCondLst>
                                  <p:childTnLst>
                                    <p:animEffect transition="out" filter="fade">
                                      <p:cBhvr>
                                        <p:cTn id="26" dur="1000"/>
                                        <p:tgtEl>
                                          <p:spTgt spid="5"/>
                                        </p:tgtEl>
                                      </p:cBhvr>
                                    </p:animEffect>
                                    <p:anim calcmode="lin" valueType="num">
                                      <p:cBhvr>
                                        <p:cTn id="27" dur="1000"/>
                                        <p:tgtEl>
                                          <p:spTgt spid="5"/>
                                        </p:tgtEl>
                                        <p:attrNameLst>
                                          <p:attrName>ppt_x</p:attrName>
                                        </p:attrNameLst>
                                      </p:cBhvr>
                                      <p:tavLst>
                                        <p:tav tm="0">
                                          <p:val>
                                            <p:strVal val="ppt_x"/>
                                          </p:val>
                                        </p:tav>
                                        <p:tav tm="100000">
                                          <p:val>
                                            <p:strVal val="ppt_x"/>
                                          </p:val>
                                        </p:tav>
                                      </p:tavLst>
                                    </p:anim>
                                    <p:anim calcmode="lin" valueType="num">
                                      <p:cBhvr>
                                        <p:cTn id="28" dur="100" decel="100000"/>
                                        <p:tgtEl>
                                          <p:spTgt spid="5"/>
                                        </p:tgtEl>
                                        <p:attrNameLst>
                                          <p:attrName>ppt_y</p:attrName>
                                        </p:attrNameLst>
                                      </p:cBhvr>
                                      <p:tavLst>
                                        <p:tav tm="0">
                                          <p:val>
                                            <p:strVal val="ppt_y"/>
                                          </p:val>
                                        </p:tav>
                                        <p:tav tm="100000">
                                          <p:val>
                                            <p:strVal val="ppt_y-.03"/>
                                          </p:val>
                                        </p:tav>
                                      </p:tavLst>
                                    </p:anim>
                                    <p:anim calcmode="lin" valueType="num">
                                      <p:cBhvr>
                                        <p:cTn id="29" dur="900" accel="100000">
                                          <p:stCondLst>
                                            <p:cond delay="100"/>
                                          </p:stCondLst>
                                        </p:cTn>
                                        <p:tgtEl>
                                          <p:spTgt spid="5"/>
                                        </p:tgtEl>
                                        <p:attrNameLst>
                                          <p:attrName>ppt_y</p:attrName>
                                        </p:attrNameLst>
                                      </p:cBhvr>
                                      <p:tavLst>
                                        <p:tav tm="0">
                                          <p:val>
                                            <p:strVal val="ppt_y"/>
                                          </p:val>
                                        </p:tav>
                                        <p:tav tm="100000">
                                          <p:val>
                                            <p:strVal val="ppt_y+1"/>
                                          </p:val>
                                        </p:tav>
                                      </p:tavLst>
                                    </p:anim>
                                    <p:set>
                                      <p:cBhvr>
                                        <p:cTn id="30" dur="1" fill="hold">
                                          <p:stCondLst>
                                            <p:cond delay="999"/>
                                          </p:stCondLst>
                                        </p:cTn>
                                        <p:tgtEl>
                                          <p:spTgt spid="5"/>
                                        </p:tgtEl>
                                        <p:attrNameLst>
                                          <p:attrName>style.visibility</p:attrName>
                                        </p:attrNameLst>
                                      </p:cBhvr>
                                      <p:to>
                                        <p:strVal val="hidden"/>
                                      </p:to>
                                    </p:set>
                                  </p:childTnLst>
                                </p:cTn>
                              </p:par>
                              <p:par>
                                <p:cTn id="31" presetID="37" presetClass="exit" presetSubtype="0" fill="hold" grpId="0" nodeType="withEffect">
                                  <p:stCondLst>
                                    <p:cond delay="0"/>
                                  </p:stCondLst>
                                  <p:childTnLst>
                                    <p:animEffect transition="out" filter="fade">
                                      <p:cBhvr>
                                        <p:cTn id="32" dur="1000"/>
                                        <p:tgtEl>
                                          <p:spTgt spid="14"/>
                                        </p:tgtEl>
                                      </p:cBhvr>
                                    </p:animEffect>
                                    <p:anim calcmode="lin" valueType="num">
                                      <p:cBhvr>
                                        <p:cTn id="33" dur="1000"/>
                                        <p:tgtEl>
                                          <p:spTgt spid="14"/>
                                        </p:tgtEl>
                                        <p:attrNameLst>
                                          <p:attrName>ppt_x</p:attrName>
                                        </p:attrNameLst>
                                      </p:cBhvr>
                                      <p:tavLst>
                                        <p:tav tm="0">
                                          <p:val>
                                            <p:strVal val="ppt_x"/>
                                          </p:val>
                                        </p:tav>
                                        <p:tav tm="100000">
                                          <p:val>
                                            <p:strVal val="ppt_x"/>
                                          </p:val>
                                        </p:tav>
                                      </p:tavLst>
                                    </p:anim>
                                    <p:anim calcmode="lin" valueType="num">
                                      <p:cBhvr>
                                        <p:cTn id="34" dur="100" decel="100000"/>
                                        <p:tgtEl>
                                          <p:spTgt spid="14"/>
                                        </p:tgtEl>
                                        <p:attrNameLst>
                                          <p:attrName>ppt_y</p:attrName>
                                        </p:attrNameLst>
                                      </p:cBhvr>
                                      <p:tavLst>
                                        <p:tav tm="0">
                                          <p:val>
                                            <p:strVal val="ppt_y"/>
                                          </p:val>
                                        </p:tav>
                                        <p:tav tm="100000">
                                          <p:val>
                                            <p:strVal val="ppt_y-.03"/>
                                          </p:val>
                                        </p:tav>
                                      </p:tavLst>
                                    </p:anim>
                                    <p:anim calcmode="lin" valueType="num">
                                      <p:cBhvr>
                                        <p:cTn id="35" dur="900" accel="100000">
                                          <p:stCondLst>
                                            <p:cond delay="100"/>
                                          </p:stCondLst>
                                        </p:cTn>
                                        <p:tgtEl>
                                          <p:spTgt spid="14"/>
                                        </p:tgtEl>
                                        <p:attrNameLst>
                                          <p:attrName>ppt_y</p:attrName>
                                        </p:attrNameLst>
                                      </p:cBhvr>
                                      <p:tavLst>
                                        <p:tav tm="0">
                                          <p:val>
                                            <p:strVal val="ppt_y"/>
                                          </p:val>
                                        </p:tav>
                                        <p:tav tm="100000">
                                          <p:val>
                                            <p:strVal val="ppt_y+1"/>
                                          </p:val>
                                        </p:tav>
                                      </p:tavLst>
                                    </p:anim>
                                    <p:set>
                                      <p:cBhvr>
                                        <p:cTn id="36" dur="1" fill="hold">
                                          <p:stCondLst>
                                            <p:cond delay="999"/>
                                          </p:stCondLst>
                                        </p:cTn>
                                        <p:tgtEl>
                                          <p:spTgt spid="14"/>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37" presetClass="exit" presetSubtype="0" fill="hold" nodeType="clickEffect">
                                  <p:stCondLst>
                                    <p:cond delay="0"/>
                                  </p:stCondLst>
                                  <p:childTnLst>
                                    <p:animEffect transition="out" filter="fade">
                                      <p:cBhvr>
                                        <p:cTn id="40" dur="1000"/>
                                        <p:tgtEl>
                                          <p:spTgt spid="2"/>
                                        </p:tgtEl>
                                      </p:cBhvr>
                                    </p:animEffect>
                                    <p:anim calcmode="lin" valueType="num">
                                      <p:cBhvr>
                                        <p:cTn id="41" dur="1000"/>
                                        <p:tgtEl>
                                          <p:spTgt spid="2"/>
                                        </p:tgtEl>
                                        <p:attrNameLst>
                                          <p:attrName>ppt_x</p:attrName>
                                        </p:attrNameLst>
                                      </p:cBhvr>
                                      <p:tavLst>
                                        <p:tav tm="0">
                                          <p:val>
                                            <p:strVal val="ppt_x"/>
                                          </p:val>
                                        </p:tav>
                                        <p:tav tm="100000">
                                          <p:val>
                                            <p:strVal val="ppt_x"/>
                                          </p:val>
                                        </p:tav>
                                      </p:tavLst>
                                    </p:anim>
                                    <p:anim calcmode="lin" valueType="num">
                                      <p:cBhvr>
                                        <p:cTn id="42" dur="100" decel="100000"/>
                                        <p:tgtEl>
                                          <p:spTgt spid="2"/>
                                        </p:tgtEl>
                                        <p:attrNameLst>
                                          <p:attrName>ppt_y</p:attrName>
                                        </p:attrNameLst>
                                      </p:cBhvr>
                                      <p:tavLst>
                                        <p:tav tm="0">
                                          <p:val>
                                            <p:strVal val="ppt_y"/>
                                          </p:val>
                                        </p:tav>
                                        <p:tav tm="100000">
                                          <p:val>
                                            <p:strVal val="ppt_y-.03"/>
                                          </p:val>
                                        </p:tav>
                                      </p:tavLst>
                                    </p:anim>
                                    <p:anim calcmode="lin" valueType="num">
                                      <p:cBhvr>
                                        <p:cTn id="43" dur="900" accel="100000">
                                          <p:stCondLst>
                                            <p:cond delay="100"/>
                                          </p:stCondLst>
                                        </p:cTn>
                                        <p:tgtEl>
                                          <p:spTgt spid="2"/>
                                        </p:tgtEl>
                                        <p:attrNameLst>
                                          <p:attrName>ppt_y</p:attrName>
                                        </p:attrNameLst>
                                      </p:cBhvr>
                                      <p:tavLst>
                                        <p:tav tm="0">
                                          <p:val>
                                            <p:strVal val="ppt_y"/>
                                          </p:val>
                                        </p:tav>
                                        <p:tav tm="100000">
                                          <p:val>
                                            <p:strVal val="ppt_y+1"/>
                                          </p:val>
                                        </p:tav>
                                      </p:tavLst>
                                    </p:anim>
                                    <p:set>
                                      <p:cBhvr>
                                        <p:cTn id="44" dur="1" fill="hold">
                                          <p:stCondLst>
                                            <p:cond delay="999"/>
                                          </p:stCondLst>
                                        </p:cTn>
                                        <p:tgtEl>
                                          <p:spTgt spid="2"/>
                                        </p:tgtEl>
                                        <p:attrNameLst>
                                          <p:attrName>style.visibility</p:attrName>
                                        </p:attrNameLst>
                                      </p:cBhvr>
                                      <p:to>
                                        <p:strVal val="hidden"/>
                                      </p:to>
                                    </p:set>
                                  </p:childTnLst>
                                </p:cTn>
                              </p:par>
                            </p:childTnLst>
                          </p:cTn>
                        </p:par>
                        <p:par>
                          <p:cTn id="45" fill="hold">
                            <p:stCondLst>
                              <p:cond delay="1000"/>
                            </p:stCondLst>
                            <p:childTnLst>
                              <p:par>
                                <p:cTn id="46" presetID="37" presetClass="exit" presetSubtype="0" fill="hold" grpId="0" nodeType="afterEffect">
                                  <p:stCondLst>
                                    <p:cond delay="0"/>
                                  </p:stCondLst>
                                  <p:childTnLst>
                                    <p:animEffect transition="out" filter="fade">
                                      <p:cBhvr>
                                        <p:cTn id="47" dur="1000"/>
                                        <p:tgtEl>
                                          <p:spTgt spid="18"/>
                                        </p:tgtEl>
                                      </p:cBhvr>
                                    </p:animEffect>
                                    <p:anim calcmode="lin" valueType="num">
                                      <p:cBhvr>
                                        <p:cTn id="48" dur="1000"/>
                                        <p:tgtEl>
                                          <p:spTgt spid="18"/>
                                        </p:tgtEl>
                                        <p:attrNameLst>
                                          <p:attrName>ppt_x</p:attrName>
                                        </p:attrNameLst>
                                      </p:cBhvr>
                                      <p:tavLst>
                                        <p:tav tm="0">
                                          <p:val>
                                            <p:strVal val="ppt_x"/>
                                          </p:val>
                                        </p:tav>
                                        <p:tav tm="100000">
                                          <p:val>
                                            <p:strVal val="ppt_x"/>
                                          </p:val>
                                        </p:tav>
                                      </p:tavLst>
                                    </p:anim>
                                    <p:anim calcmode="lin" valueType="num">
                                      <p:cBhvr>
                                        <p:cTn id="49" dur="100" decel="100000"/>
                                        <p:tgtEl>
                                          <p:spTgt spid="18"/>
                                        </p:tgtEl>
                                        <p:attrNameLst>
                                          <p:attrName>ppt_y</p:attrName>
                                        </p:attrNameLst>
                                      </p:cBhvr>
                                      <p:tavLst>
                                        <p:tav tm="0">
                                          <p:val>
                                            <p:strVal val="ppt_y"/>
                                          </p:val>
                                        </p:tav>
                                        <p:tav tm="100000">
                                          <p:val>
                                            <p:strVal val="ppt_y-.03"/>
                                          </p:val>
                                        </p:tav>
                                      </p:tavLst>
                                    </p:anim>
                                    <p:anim calcmode="lin" valueType="num">
                                      <p:cBhvr>
                                        <p:cTn id="50" dur="900" accel="100000">
                                          <p:stCondLst>
                                            <p:cond delay="100"/>
                                          </p:stCondLst>
                                        </p:cTn>
                                        <p:tgtEl>
                                          <p:spTgt spid="18"/>
                                        </p:tgtEl>
                                        <p:attrNameLst>
                                          <p:attrName>ppt_y</p:attrName>
                                        </p:attrNameLst>
                                      </p:cBhvr>
                                      <p:tavLst>
                                        <p:tav tm="0">
                                          <p:val>
                                            <p:strVal val="ppt_y"/>
                                          </p:val>
                                        </p:tav>
                                        <p:tav tm="100000">
                                          <p:val>
                                            <p:strVal val="ppt_y+1"/>
                                          </p:val>
                                        </p:tav>
                                      </p:tavLst>
                                    </p:anim>
                                    <p:set>
                                      <p:cBhvr>
                                        <p:cTn id="51" dur="1" fill="hold">
                                          <p:stCondLst>
                                            <p:cond delay="999"/>
                                          </p:stCondLst>
                                        </p:cTn>
                                        <p:tgtEl>
                                          <p:spTgt spid="18"/>
                                        </p:tgtEl>
                                        <p:attrNameLst>
                                          <p:attrName>style.visibility</p:attrName>
                                        </p:attrNameLst>
                                      </p:cBhvr>
                                      <p:to>
                                        <p:strVal val="hidden"/>
                                      </p:to>
                                    </p:set>
                                  </p:childTnLst>
                                </p:cTn>
                              </p:par>
                            </p:childTnLst>
                          </p:cTn>
                        </p:par>
                        <p:par>
                          <p:cTn id="52" fill="hold">
                            <p:stCondLst>
                              <p:cond delay="2000"/>
                            </p:stCondLst>
                            <p:childTnLst>
                              <p:par>
                                <p:cTn id="53" presetID="31" presetClass="exit" presetSubtype="0" fill="hold" grpId="0" nodeType="afterEffect">
                                  <p:stCondLst>
                                    <p:cond delay="0"/>
                                  </p:stCondLst>
                                  <p:childTnLst>
                                    <p:anim calcmode="lin" valueType="num">
                                      <p:cBhvr>
                                        <p:cTn id="54" dur="1000"/>
                                        <p:tgtEl>
                                          <p:spTgt spid="22"/>
                                        </p:tgtEl>
                                        <p:attrNameLst>
                                          <p:attrName>ppt_w</p:attrName>
                                        </p:attrNameLst>
                                      </p:cBhvr>
                                      <p:tavLst>
                                        <p:tav tm="0">
                                          <p:val>
                                            <p:strVal val="ppt_w"/>
                                          </p:val>
                                        </p:tav>
                                        <p:tav tm="100000">
                                          <p:val>
                                            <p:fltVal val="0"/>
                                          </p:val>
                                        </p:tav>
                                      </p:tavLst>
                                    </p:anim>
                                    <p:anim calcmode="lin" valueType="num">
                                      <p:cBhvr>
                                        <p:cTn id="55" dur="1000"/>
                                        <p:tgtEl>
                                          <p:spTgt spid="22"/>
                                        </p:tgtEl>
                                        <p:attrNameLst>
                                          <p:attrName>ppt_h</p:attrName>
                                        </p:attrNameLst>
                                      </p:cBhvr>
                                      <p:tavLst>
                                        <p:tav tm="0">
                                          <p:val>
                                            <p:strVal val="ppt_h"/>
                                          </p:val>
                                        </p:tav>
                                        <p:tav tm="100000">
                                          <p:val>
                                            <p:fltVal val="0"/>
                                          </p:val>
                                        </p:tav>
                                      </p:tavLst>
                                    </p:anim>
                                    <p:anim calcmode="lin" valueType="num">
                                      <p:cBhvr>
                                        <p:cTn id="56" dur="1000"/>
                                        <p:tgtEl>
                                          <p:spTgt spid="22"/>
                                        </p:tgtEl>
                                        <p:attrNameLst>
                                          <p:attrName>style.rotation</p:attrName>
                                        </p:attrNameLst>
                                      </p:cBhvr>
                                      <p:tavLst>
                                        <p:tav tm="0">
                                          <p:val>
                                            <p:fltVal val="0"/>
                                          </p:val>
                                        </p:tav>
                                        <p:tav tm="100000">
                                          <p:val>
                                            <p:fltVal val="90"/>
                                          </p:val>
                                        </p:tav>
                                      </p:tavLst>
                                    </p:anim>
                                    <p:animEffect transition="out" filter="fade">
                                      <p:cBhvr>
                                        <p:cTn id="57" dur="1000"/>
                                        <p:tgtEl>
                                          <p:spTgt spid="22"/>
                                        </p:tgtEl>
                                      </p:cBhvr>
                                    </p:animEffect>
                                    <p:set>
                                      <p:cBhvr>
                                        <p:cTn id="58" dur="1" fill="hold">
                                          <p:stCondLst>
                                            <p:cond delay="9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8" grpId="0" animBg="1"/>
      <p:bldP spid="14" grpId="0" animBg="1"/>
      <p:bldP spid="5"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640960" cy="4525963"/>
          </a:xfrm>
        </p:spPr>
        <p:txBody>
          <a:bodyPr>
            <a:normAutofit/>
          </a:bodyPr>
          <a:lstStyle/>
          <a:p>
            <a:pPr marL="0" indent="0" algn="l">
              <a:buNone/>
            </a:pPr>
            <a:endParaRPr lang="en-US" sz="2400" dirty="0" smtClean="0">
              <a:latin typeface="Cambria" pitchFamily="18" charset="0"/>
            </a:endParaRPr>
          </a:p>
          <a:p>
            <a:pPr marL="0" indent="0" algn="l">
              <a:buNone/>
            </a:pPr>
            <a:endParaRPr lang="x-none" sz="2800" b="1" dirty="0" smtClean="0">
              <a:latin typeface="+mj-lt"/>
            </a:endParaRPr>
          </a:p>
          <a:p>
            <a:pPr marL="0" indent="0" algn="l">
              <a:buNone/>
            </a:pPr>
            <a:r>
              <a:rPr lang="en-US" sz="2800" b="1" dirty="0" smtClean="0">
                <a:latin typeface="Cambria" pitchFamily="18" charset="0"/>
              </a:rPr>
              <a:t>Emergence of Discourse Analysis </a:t>
            </a:r>
            <a:endParaRPr lang="x-none" sz="2800" b="1" dirty="0" smtClean="0">
              <a:latin typeface="Cambria" pitchFamily="18" charset="0"/>
            </a:endParaRPr>
          </a:p>
          <a:p>
            <a:pPr marL="0" indent="0" algn="l">
              <a:buNone/>
            </a:pPr>
            <a:endParaRPr lang="en-US" sz="600" dirty="0" smtClean="0"/>
          </a:p>
          <a:p>
            <a:pPr marL="0" indent="0" algn="l">
              <a:buNone/>
            </a:pPr>
            <a:r>
              <a:rPr lang="en-US" sz="2000" dirty="0" smtClean="0">
                <a:solidFill>
                  <a:schemeClr val="tx1"/>
                </a:solidFill>
              </a:rPr>
              <a:t>Discourse Analysis emerged in the 1970s as a reaction to the exclusive concern with the idealized native speaker-hearer knowledge (and the formal features of language) in Chomsky’s tradition to the exclusion of considerations of context.</a:t>
            </a:r>
          </a:p>
          <a:p>
            <a:pPr marL="0" indent="0" algn="l">
              <a:buNone/>
            </a:pPr>
            <a:endParaRPr lang="en-US" sz="2000" dirty="0"/>
          </a:p>
          <a:p>
            <a:pPr marL="0" indent="0" algn="l">
              <a:buNone/>
            </a:pPr>
            <a:r>
              <a:rPr lang="en-US" sz="2000" dirty="0" smtClean="0">
                <a:solidFill>
                  <a:schemeClr val="tx1"/>
                </a:solidFill>
              </a:rPr>
              <a:t>There was a new interest in conversation and meaning beyond language.      </a:t>
            </a:r>
          </a:p>
          <a:p>
            <a:pPr marL="0" indent="0" algn="l">
              <a:buNone/>
            </a:pPr>
            <a:endParaRPr lang="en-US" dirty="0"/>
          </a:p>
          <a:p>
            <a:pPr marL="0" indent="0" algn="l">
              <a:buNone/>
            </a:pPr>
            <a:endParaRPr lang="en-US"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868673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640960" cy="4525963"/>
          </a:xfrm>
        </p:spPr>
        <p:txBody>
          <a:bodyPr>
            <a:normAutofit/>
          </a:bodyPr>
          <a:lstStyle/>
          <a:p>
            <a:pPr marL="0" indent="0" algn="l">
              <a:buNone/>
            </a:pPr>
            <a:endParaRPr lang="en-US" sz="2400" dirty="0" smtClean="0">
              <a:latin typeface="Cambria" pitchFamily="18" charset="0"/>
            </a:endParaRPr>
          </a:p>
          <a:p>
            <a:pPr marL="0" indent="0" algn="l">
              <a:buNone/>
            </a:pPr>
            <a:endParaRPr lang="x-none" sz="2800" b="1" dirty="0" smtClean="0">
              <a:latin typeface="+mj-lt"/>
            </a:endParaRPr>
          </a:p>
          <a:p>
            <a:pPr marL="0" indent="0" algn="l">
              <a:buNone/>
            </a:pPr>
            <a:endParaRPr lang="en-US" dirty="0"/>
          </a:p>
          <a:p>
            <a:pPr marL="0" indent="0" algn="l">
              <a:buNone/>
            </a:pPr>
            <a:endParaRPr lang="en-US"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graphicFrame>
        <p:nvGraphicFramePr>
          <p:cNvPr id="4" name="جدول 3"/>
          <p:cNvGraphicFramePr>
            <a:graphicFrameLocks noGrp="1"/>
          </p:cNvGraphicFramePr>
          <p:nvPr>
            <p:extLst>
              <p:ext uri="{D42A27DB-BD31-4B8C-83A1-F6EECF244321}">
                <p14:modId xmlns:p14="http://schemas.microsoft.com/office/powerpoint/2010/main" val="2916492032"/>
              </p:ext>
            </p:extLst>
          </p:nvPr>
        </p:nvGraphicFramePr>
        <p:xfrm>
          <a:off x="179512" y="2132856"/>
          <a:ext cx="8568954" cy="4495800"/>
        </p:xfrm>
        <a:graphic>
          <a:graphicData uri="http://schemas.openxmlformats.org/drawingml/2006/table">
            <a:tbl>
              <a:tblPr rtl="1" firstRow="1" bandRow="1">
                <a:tableStyleId>{5C22544A-7EE6-4342-B048-85BDC9FD1C3A}</a:tableStyleId>
              </a:tblPr>
              <a:tblGrid>
                <a:gridCol w="3000238"/>
                <a:gridCol w="3780408"/>
                <a:gridCol w="1788308"/>
              </a:tblGrid>
              <a:tr h="370840">
                <a:tc>
                  <a:txBody>
                    <a:bodyPr/>
                    <a:lstStyle/>
                    <a:p>
                      <a:pPr algn="ctr" rtl="1"/>
                      <a:r>
                        <a:rPr lang="en-US" dirty="0" smtClean="0">
                          <a:solidFill>
                            <a:schemeClr val="tx1"/>
                          </a:solidFill>
                          <a:latin typeface="Cambria" pitchFamily="18" charset="0"/>
                        </a:rPr>
                        <a:t>Functional Linguistics </a:t>
                      </a:r>
                      <a:endParaRPr lang="x-none" dirty="0">
                        <a:solidFill>
                          <a:schemeClr val="tx1"/>
                        </a:solidFill>
                        <a:latin typeface="Cambria" pitchFamily="18" charset="0"/>
                      </a:endParaRPr>
                    </a:p>
                  </a:txBody>
                  <a:tcPr/>
                </a:tc>
                <a:tc>
                  <a:txBody>
                    <a:bodyPr/>
                    <a:lstStyle/>
                    <a:p>
                      <a:pPr algn="ctr" rtl="1"/>
                      <a:r>
                        <a:rPr lang="en-US" dirty="0" smtClean="0">
                          <a:solidFill>
                            <a:schemeClr val="tx1"/>
                          </a:solidFill>
                          <a:latin typeface="Cambria" pitchFamily="18" charset="0"/>
                        </a:rPr>
                        <a:t>Formal Linguistics </a:t>
                      </a:r>
                      <a:endParaRPr lang="x-none" dirty="0">
                        <a:solidFill>
                          <a:schemeClr val="tx1"/>
                        </a:solidFill>
                        <a:latin typeface="Cambria" pitchFamily="18" charset="0"/>
                      </a:endParaRPr>
                    </a:p>
                  </a:txBody>
                  <a:tcPr/>
                </a:tc>
                <a:tc>
                  <a:txBody>
                    <a:bodyPr/>
                    <a:lstStyle/>
                    <a:p>
                      <a:pPr rtl="1"/>
                      <a:endParaRPr lang="x-none" dirty="0">
                        <a:solidFill>
                          <a:schemeClr val="tx1"/>
                        </a:solidFill>
                      </a:endParaRPr>
                    </a:p>
                  </a:txBody>
                  <a:tcPr/>
                </a:tc>
              </a:tr>
              <a:tr h="370840">
                <a:tc>
                  <a:txBody>
                    <a:bodyPr/>
                    <a:lstStyle/>
                    <a:p>
                      <a:pPr algn="l" rtl="1"/>
                      <a:r>
                        <a:rPr lang="en-US" dirty="0" smtClean="0">
                          <a:solidFill>
                            <a:schemeClr val="tx1"/>
                          </a:solidFill>
                        </a:rPr>
                        <a:t>1970 s – Present </a:t>
                      </a:r>
                      <a:endParaRPr lang="x-none" dirty="0">
                        <a:solidFill>
                          <a:schemeClr val="tx1"/>
                        </a:solidFill>
                      </a:endParaRPr>
                    </a:p>
                  </a:txBody>
                  <a:tcPr/>
                </a:tc>
                <a:tc>
                  <a:txBody>
                    <a:bodyPr/>
                    <a:lstStyle/>
                    <a:p>
                      <a:pPr algn="l" rtl="1"/>
                      <a:r>
                        <a:rPr lang="en-US" dirty="0" smtClean="0">
                          <a:solidFill>
                            <a:schemeClr val="tx1"/>
                          </a:solidFill>
                        </a:rPr>
                        <a:t>1920s – 1960s </a:t>
                      </a:r>
                      <a:endParaRPr lang="x-none" dirty="0">
                        <a:solidFill>
                          <a:schemeClr val="tx1"/>
                        </a:solidFill>
                      </a:endParaRPr>
                    </a:p>
                  </a:txBody>
                  <a:tcPr/>
                </a:tc>
                <a:tc>
                  <a:txBody>
                    <a:bodyPr/>
                    <a:lstStyle/>
                    <a:p>
                      <a:pPr algn="l" rtl="1"/>
                      <a:r>
                        <a:rPr lang="en-US" b="1" dirty="0" smtClean="0">
                          <a:solidFill>
                            <a:schemeClr val="tx1"/>
                          </a:solidFill>
                          <a:latin typeface="Cambria" pitchFamily="18" charset="0"/>
                        </a:rPr>
                        <a:t>Period</a:t>
                      </a:r>
                      <a:r>
                        <a:rPr lang="en-US" b="1" baseline="0" dirty="0" smtClean="0">
                          <a:solidFill>
                            <a:schemeClr val="tx1"/>
                          </a:solidFill>
                          <a:latin typeface="Cambria" pitchFamily="18" charset="0"/>
                        </a:rPr>
                        <a:t> of popularity </a:t>
                      </a:r>
                      <a:endParaRPr lang="x-none" b="1" dirty="0">
                        <a:solidFill>
                          <a:schemeClr val="tx1"/>
                        </a:solidFill>
                        <a:latin typeface="Cambria" pitchFamily="18" charset="0"/>
                      </a:endParaRPr>
                    </a:p>
                  </a:txBody>
                  <a:tcPr/>
                </a:tc>
              </a:tr>
              <a:tr h="370840">
                <a:tc>
                  <a:txBody>
                    <a:bodyPr/>
                    <a:lstStyle/>
                    <a:p>
                      <a:pPr algn="l" rtl="1"/>
                      <a:r>
                        <a:rPr lang="en-US" dirty="0" smtClean="0">
                          <a:solidFill>
                            <a:schemeClr val="tx1"/>
                          </a:solidFill>
                        </a:rPr>
                        <a:t>The content and communicative function of the</a:t>
                      </a:r>
                      <a:r>
                        <a:rPr lang="en-US" baseline="0" dirty="0" smtClean="0">
                          <a:solidFill>
                            <a:schemeClr val="tx1"/>
                          </a:solidFill>
                        </a:rPr>
                        <a:t> linguistic form outside language </a:t>
                      </a:r>
                      <a:r>
                        <a:rPr lang="en-US" dirty="0" smtClean="0">
                          <a:solidFill>
                            <a:schemeClr val="tx1"/>
                          </a:solidFill>
                        </a:rPr>
                        <a:t> </a:t>
                      </a:r>
                      <a:endParaRPr lang="x-none" dirty="0">
                        <a:solidFill>
                          <a:schemeClr val="tx1"/>
                        </a:solidFill>
                      </a:endParaRPr>
                    </a:p>
                  </a:txBody>
                  <a:tcPr/>
                </a:tc>
                <a:tc>
                  <a:txBody>
                    <a:bodyPr/>
                    <a:lstStyle/>
                    <a:p>
                      <a:pPr algn="l" rtl="1"/>
                      <a:r>
                        <a:rPr lang="en-US" dirty="0" smtClean="0">
                          <a:solidFill>
                            <a:schemeClr val="tx1"/>
                          </a:solidFill>
                        </a:rPr>
                        <a:t>Linguistic form – how a word is pronounced, how it is structured, and where it occurs in</a:t>
                      </a:r>
                      <a:r>
                        <a:rPr lang="en-US" baseline="0" dirty="0" smtClean="0">
                          <a:solidFill>
                            <a:schemeClr val="tx1"/>
                          </a:solidFill>
                        </a:rPr>
                        <a:t> a sentence</a:t>
                      </a:r>
                      <a:r>
                        <a:rPr lang="en-US" dirty="0" smtClean="0">
                          <a:solidFill>
                            <a:schemeClr val="tx1"/>
                          </a:solidFill>
                        </a:rPr>
                        <a:t> </a:t>
                      </a:r>
                      <a:endParaRPr lang="x-none" dirty="0">
                        <a:solidFill>
                          <a:schemeClr val="tx1"/>
                        </a:solidFill>
                      </a:endParaRPr>
                    </a:p>
                  </a:txBody>
                  <a:tcPr/>
                </a:tc>
                <a:tc>
                  <a:txBody>
                    <a:bodyPr/>
                    <a:lstStyle/>
                    <a:p>
                      <a:pPr algn="l" rtl="1"/>
                      <a:r>
                        <a:rPr lang="en-US" b="1" dirty="0" smtClean="0">
                          <a:solidFill>
                            <a:schemeClr val="tx1"/>
                          </a:solidFill>
                          <a:latin typeface="Cambria" pitchFamily="18" charset="0"/>
                        </a:rPr>
                        <a:t>Prime concern</a:t>
                      </a:r>
                      <a:r>
                        <a:rPr lang="en-US" b="1" baseline="0" dirty="0" smtClean="0">
                          <a:solidFill>
                            <a:schemeClr val="tx1"/>
                          </a:solidFill>
                          <a:latin typeface="Cambria" pitchFamily="18" charset="0"/>
                        </a:rPr>
                        <a:t> </a:t>
                      </a:r>
                      <a:endParaRPr lang="x-none" b="1" dirty="0">
                        <a:solidFill>
                          <a:schemeClr val="tx1"/>
                        </a:solidFill>
                        <a:latin typeface="Cambria" pitchFamily="18" charset="0"/>
                      </a:endParaRPr>
                    </a:p>
                  </a:txBody>
                  <a:tcPr/>
                </a:tc>
              </a:tr>
              <a:tr h="370840">
                <a:tc>
                  <a:txBody>
                    <a:bodyPr/>
                    <a:lstStyle/>
                    <a:p>
                      <a:pPr algn="l" rtl="1"/>
                      <a:r>
                        <a:rPr lang="en-US" dirty="0" smtClean="0">
                          <a:solidFill>
                            <a:schemeClr val="tx1"/>
                          </a:solidFill>
                        </a:rPr>
                        <a:t>Performance – the speaker’s actual use of language in speech situations</a:t>
                      </a:r>
                      <a:r>
                        <a:rPr lang="en-US" baseline="0" dirty="0" smtClean="0">
                          <a:solidFill>
                            <a:schemeClr val="tx1"/>
                          </a:solidFill>
                        </a:rPr>
                        <a:t> </a:t>
                      </a:r>
                      <a:endParaRPr lang="x-none" dirty="0">
                        <a:solidFill>
                          <a:schemeClr val="tx1"/>
                        </a:solidFill>
                      </a:endParaRPr>
                    </a:p>
                  </a:txBody>
                  <a:tcPr/>
                </a:tc>
                <a:tc>
                  <a:txBody>
                    <a:bodyPr/>
                    <a:lstStyle/>
                    <a:p>
                      <a:pPr algn="l" rtl="1"/>
                      <a:r>
                        <a:rPr lang="en-US" dirty="0" smtClean="0">
                          <a:solidFill>
                            <a:schemeClr val="tx1"/>
                          </a:solidFill>
                        </a:rPr>
                        <a:t>Competence – the internalized,</a:t>
                      </a:r>
                      <a:r>
                        <a:rPr lang="en-US" baseline="0" dirty="0" smtClean="0">
                          <a:solidFill>
                            <a:schemeClr val="tx1"/>
                          </a:solidFill>
                        </a:rPr>
                        <a:t> ideal native speaker-hearer </a:t>
                      </a:r>
                      <a:r>
                        <a:rPr lang="en-US" dirty="0" smtClean="0">
                          <a:solidFill>
                            <a:schemeClr val="tx1"/>
                          </a:solidFill>
                        </a:rPr>
                        <a:t>knowledge of language,</a:t>
                      </a:r>
                      <a:r>
                        <a:rPr lang="en-US" baseline="0" dirty="0" smtClean="0">
                          <a:solidFill>
                            <a:schemeClr val="tx1"/>
                          </a:solidFill>
                        </a:rPr>
                        <a:t> which is error-free </a:t>
                      </a:r>
                      <a:r>
                        <a:rPr lang="en-US" dirty="0" smtClean="0">
                          <a:solidFill>
                            <a:schemeClr val="tx1"/>
                          </a:solidFill>
                        </a:rPr>
                        <a:t> </a:t>
                      </a:r>
                      <a:endParaRPr lang="x-none" dirty="0">
                        <a:solidFill>
                          <a:schemeClr val="tx1"/>
                        </a:solidFill>
                      </a:endParaRPr>
                    </a:p>
                  </a:txBody>
                  <a:tcPr/>
                </a:tc>
                <a:tc>
                  <a:txBody>
                    <a:bodyPr/>
                    <a:lstStyle/>
                    <a:p>
                      <a:pPr algn="l" rtl="1"/>
                      <a:r>
                        <a:rPr lang="en-US" b="1" dirty="0" smtClean="0">
                          <a:solidFill>
                            <a:schemeClr val="tx1"/>
                          </a:solidFill>
                          <a:latin typeface="Cambria" pitchFamily="18" charset="0"/>
                        </a:rPr>
                        <a:t>Subject</a:t>
                      </a:r>
                      <a:r>
                        <a:rPr lang="en-US" b="1" baseline="0" dirty="0" smtClean="0">
                          <a:solidFill>
                            <a:schemeClr val="tx1"/>
                          </a:solidFill>
                          <a:latin typeface="Cambria" pitchFamily="18" charset="0"/>
                        </a:rPr>
                        <a:t> of study </a:t>
                      </a:r>
                      <a:endParaRPr lang="x-none" b="1" dirty="0">
                        <a:solidFill>
                          <a:schemeClr val="tx1"/>
                        </a:solidFill>
                        <a:latin typeface="Cambria" pitchFamily="18" charset="0"/>
                      </a:endParaRPr>
                    </a:p>
                  </a:txBody>
                  <a:tcPr/>
                </a:tc>
              </a:tr>
              <a:tr h="370840">
                <a:tc>
                  <a:txBody>
                    <a:bodyPr/>
                    <a:lstStyle/>
                    <a:p>
                      <a:pPr algn="l" rtl="1"/>
                      <a:r>
                        <a:rPr lang="en-US" dirty="0" smtClean="0">
                          <a:solidFill>
                            <a:schemeClr val="tx1"/>
                          </a:solidFill>
                        </a:rPr>
                        <a:t>Naturally-occurring</a:t>
                      </a:r>
                      <a:r>
                        <a:rPr lang="en-US" baseline="0" dirty="0" smtClean="0">
                          <a:solidFill>
                            <a:schemeClr val="tx1"/>
                          </a:solidFill>
                        </a:rPr>
                        <a:t> language </a:t>
                      </a:r>
                      <a:endParaRPr lang="x-none" dirty="0">
                        <a:solidFill>
                          <a:schemeClr val="tx1"/>
                        </a:solidFill>
                      </a:endParaRPr>
                    </a:p>
                  </a:txBody>
                  <a:tcPr/>
                </a:tc>
                <a:tc>
                  <a:txBody>
                    <a:bodyPr/>
                    <a:lstStyle/>
                    <a:p>
                      <a:pPr algn="l" rtl="1"/>
                      <a:r>
                        <a:rPr lang="en-US" dirty="0" smtClean="0">
                          <a:solidFill>
                            <a:schemeClr val="tx1"/>
                          </a:solidFill>
                        </a:rPr>
                        <a:t>Invented examples </a:t>
                      </a:r>
                      <a:endParaRPr lang="x-none" dirty="0">
                        <a:solidFill>
                          <a:schemeClr val="tx1"/>
                        </a:solidFill>
                      </a:endParaRPr>
                    </a:p>
                  </a:txBody>
                  <a:tcPr/>
                </a:tc>
                <a:tc>
                  <a:txBody>
                    <a:bodyPr/>
                    <a:lstStyle/>
                    <a:p>
                      <a:pPr algn="l" rtl="1"/>
                      <a:r>
                        <a:rPr lang="en-US" b="1" dirty="0" smtClean="0">
                          <a:solidFill>
                            <a:schemeClr val="tx1"/>
                          </a:solidFill>
                          <a:latin typeface="Cambria" pitchFamily="18" charset="0"/>
                        </a:rPr>
                        <a:t>Data </a:t>
                      </a:r>
                      <a:endParaRPr lang="x-none" b="1" dirty="0">
                        <a:solidFill>
                          <a:schemeClr val="tx1"/>
                        </a:solidFill>
                        <a:latin typeface="Cambria" pitchFamily="18" charset="0"/>
                      </a:endParaRPr>
                    </a:p>
                  </a:txBody>
                  <a:tcPr/>
                </a:tc>
              </a:tr>
              <a:tr h="370840">
                <a:tc>
                  <a:txBody>
                    <a:bodyPr/>
                    <a:lstStyle/>
                    <a:p>
                      <a:pPr algn="l" rtl="1"/>
                      <a:r>
                        <a:rPr lang="en-US" dirty="0" smtClean="0">
                          <a:solidFill>
                            <a:schemeClr val="tx1"/>
                          </a:solidFill>
                        </a:rPr>
                        <a:t>To describe (descriptive) </a:t>
                      </a:r>
                      <a:endParaRPr lang="x-none" dirty="0">
                        <a:solidFill>
                          <a:schemeClr val="tx1"/>
                        </a:solidFill>
                      </a:endParaRPr>
                    </a:p>
                  </a:txBody>
                  <a:tcPr/>
                </a:tc>
                <a:tc>
                  <a:txBody>
                    <a:bodyPr/>
                    <a:lstStyle/>
                    <a:p>
                      <a:pPr algn="l" rtl="1"/>
                      <a:r>
                        <a:rPr lang="en-US" dirty="0" smtClean="0">
                          <a:solidFill>
                            <a:schemeClr val="tx1"/>
                          </a:solidFill>
                        </a:rPr>
                        <a:t>To theorize (theoretical)</a:t>
                      </a:r>
                      <a:endParaRPr lang="x-none" dirty="0">
                        <a:solidFill>
                          <a:schemeClr val="tx1"/>
                        </a:solidFill>
                      </a:endParaRPr>
                    </a:p>
                  </a:txBody>
                  <a:tcPr/>
                </a:tc>
                <a:tc>
                  <a:txBody>
                    <a:bodyPr/>
                    <a:lstStyle/>
                    <a:p>
                      <a:pPr algn="l" rtl="1"/>
                      <a:r>
                        <a:rPr lang="en-US" b="1" dirty="0" smtClean="0">
                          <a:solidFill>
                            <a:schemeClr val="tx1"/>
                          </a:solidFill>
                          <a:latin typeface="Cambria" pitchFamily="18" charset="0"/>
                        </a:rPr>
                        <a:t>Purpose</a:t>
                      </a:r>
                      <a:r>
                        <a:rPr lang="en-US" b="1" baseline="0" dirty="0" smtClean="0">
                          <a:solidFill>
                            <a:schemeClr val="tx1"/>
                          </a:solidFill>
                          <a:latin typeface="Cambria" pitchFamily="18" charset="0"/>
                        </a:rPr>
                        <a:t> </a:t>
                      </a:r>
                      <a:endParaRPr lang="x-none" b="1" dirty="0">
                        <a:solidFill>
                          <a:schemeClr val="tx1"/>
                        </a:solidFill>
                        <a:latin typeface="Cambria" pitchFamily="18" charset="0"/>
                      </a:endParaRPr>
                    </a:p>
                  </a:txBody>
                  <a:tcPr/>
                </a:tc>
              </a:tr>
              <a:tr h="370840">
                <a:tc>
                  <a:txBody>
                    <a:bodyPr/>
                    <a:lstStyle/>
                    <a:p>
                      <a:pPr algn="l" rtl="1"/>
                      <a:r>
                        <a:rPr lang="en-US" dirty="0" smtClean="0">
                          <a:solidFill>
                            <a:schemeClr val="tx1"/>
                          </a:solidFill>
                        </a:rPr>
                        <a:t>Firth, </a:t>
                      </a:r>
                      <a:r>
                        <a:rPr lang="en-US" dirty="0" err="1" smtClean="0">
                          <a:solidFill>
                            <a:schemeClr val="tx1"/>
                          </a:solidFill>
                        </a:rPr>
                        <a:t>Halliday</a:t>
                      </a:r>
                      <a:r>
                        <a:rPr lang="en-US" dirty="0" smtClean="0">
                          <a:solidFill>
                            <a:schemeClr val="tx1"/>
                          </a:solidFill>
                        </a:rPr>
                        <a:t>, Grice,</a:t>
                      </a:r>
                      <a:r>
                        <a:rPr lang="en-US" baseline="0" dirty="0" smtClean="0">
                          <a:solidFill>
                            <a:schemeClr val="tx1"/>
                          </a:solidFill>
                        </a:rPr>
                        <a:t> Austin</a:t>
                      </a:r>
                      <a:endParaRPr lang="x-none" dirty="0">
                        <a:solidFill>
                          <a:schemeClr val="tx1"/>
                        </a:solidFill>
                      </a:endParaRPr>
                    </a:p>
                  </a:txBody>
                  <a:tcPr/>
                </a:tc>
                <a:tc>
                  <a:txBody>
                    <a:bodyPr/>
                    <a:lstStyle/>
                    <a:p>
                      <a:pPr algn="l" rtl="1"/>
                      <a:r>
                        <a:rPr lang="en-US" dirty="0" smtClean="0">
                          <a:solidFill>
                            <a:schemeClr val="tx1"/>
                          </a:solidFill>
                        </a:rPr>
                        <a:t>Bloomfield, Chomsky</a:t>
                      </a:r>
                      <a:endParaRPr lang="x-none" dirty="0">
                        <a:solidFill>
                          <a:schemeClr val="tx1"/>
                        </a:solidFill>
                      </a:endParaRPr>
                    </a:p>
                  </a:txBody>
                  <a:tcPr/>
                </a:tc>
                <a:tc>
                  <a:txBody>
                    <a:bodyPr/>
                    <a:lstStyle/>
                    <a:p>
                      <a:pPr algn="l" rtl="1"/>
                      <a:r>
                        <a:rPr lang="en-US" b="1" dirty="0" smtClean="0">
                          <a:solidFill>
                            <a:schemeClr val="tx1"/>
                          </a:solidFill>
                          <a:latin typeface="Cambria" pitchFamily="18" charset="0"/>
                        </a:rPr>
                        <a:t>Major proponents </a:t>
                      </a:r>
                      <a:endParaRPr lang="x-none" b="1" dirty="0">
                        <a:solidFill>
                          <a:schemeClr val="tx1"/>
                        </a:solidFill>
                        <a:latin typeface="Cambria" pitchFamily="18" charset="0"/>
                      </a:endParaRPr>
                    </a:p>
                  </a:txBody>
                  <a:tcPr/>
                </a:tc>
              </a:tr>
            </a:tbl>
          </a:graphicData>
        </a:graphic>
      </p:graphicFrame>
    </p:spTree>
    <p:extLst>
      <p:ext uri="{BB962C8B-B14F-4D97-AF65-F5344CB8AC3E}">
        <p14:creationId xmlns:p14="http://schemas.microsoft.com/office/powerpoint/2010/main" val="12154231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640960" cy="4709120"/>
          </a:xfrm>
        </p:spPr>
        <p:txBody>
          <a:bodyPr>
            <a:normAutofit fontScale="92500" lnSpcReduction="20000"/>
          </a:bodyPr>
          <a:lstStyle/>
          <a:p>
            <a:pPr marL="0" indent="0" algn="l">
              <a:buNone/>
            </a:pPr>
            <a:endParaRPr lang="x-none" sz="2000" b="1" dirty="0" smtClean="0">
              <a:latin typeface="+mj-lt"/>
            </a:endParaRPr>
          </a:p>
          <a:p>
            <a:pPr marL="0" indent="0" algn="l">
              <a:buNone/>
            </a:pPr>
            <a:endParaRPr lang="x-none" sz="600" b="1" dirty="0">
              <a:solidFill>
                <a:schemeClr val="tx1"/>
              </a:solidFill>
              <a:effectLst>
                <a:outerShdw blurRad="38100" dist="38100" dir="2700000" algn="tl">
                  <a:srgbClr val="000000">
                    <a:alpha val="43137"/>
                  </a:srgbClr>
                </a:outerShdw>
              </a:effectLst>
              <a:latin typeface="+mj-lt"/>
            </a:endParaRPr>
          </a:p>
          <a:p>
            <a:pPr marL="0" indent="0" algn="l">
              <a:buNone/>
            </a:pPr>
            <a:endParaRPr lang="x-none" sz="100" b="1" dirty="0" smtClean="0">
              <a:solidFill>
                <a:schemeClr val="tx1"/>
              </a:solidFill>
              <a:effectLst>
                <a:outerShdw blurRad="38100" dist="38100" dir="2700000" algn="tl">
                  <a:srgbClr val="000000">
                    <a:alpha val="43137"/>
                  </a:srgbClr>
                </a:outerShdw>
              </a:effectLst>
              <a:latin typeface="+mj-lt"/>
            </a:endParaRPr>
          </a:p>
          <a:p>
            <a:pPr marL="0" indent="0" algn="l">
              <a:buNone/>
            </a:pPr>
            <a:endParaRPr lang="en-US" sz="600" b="1" dirty="0" smtClean="0">
              <a:solidFill>
                <a:schemeClr val="tx1"/>
              </a:solidFill>
              <a:effectLst>
                <a:outerShdw blurRad="38100" dist="38100" dir="2700000" algn="tl">
                  <a:srgbClr val="000000">
                    <a:alpha val="43137"/>
                  </a:srgbClr>
                </a:outerShdw>
              </a:effectLst>
              <a:latin typeface="+mj-lt"/>
            </a:endParaRPr>
          </a:p>
          <a:p>
            <a:pPr marL="0" indent="0" algn="l">
              <a:buNone/>
            </a:pPr>
            <a:r>
              <a:rPr lang="en-US" sz="2800" b="1" dirty="0">
                <a:latin typeface="Cambria" pitchFamily="18" charset="0"/>
              </a:rPr>
              <a:t>Speech Act Theory</a:t>
            </a:r>
          </a:p>
          <a:p>
            <a:pPr marL="0" indent="0" algn="l">
              <a:buNone/>
            </a:pPr>
            <a:endParaRPr lang="x-none" sz="1400" b="1" dirty="0" smtClean="0">
              <a:latin typeface="+mj-lt"/>
            </a:endParaRPr>
          </a:p>
          <a:p>
            <a:pPr marL="0" indent="0" algn="l">
              <a:buNone/>
            </a:pPr>
            <a:r>
              <a:rPr lang="en-US" sz="600" b="1" dirty="0" smtClean="0">
                <a:latin typeface="+mj-lt"/>
              </a:rPr>
              <a:t> </a:t>
            </a:r>
            <a:endParaRPr lang="en-US" sz="1200" b="1" dirty="0" smtClean="0">
              <a:latin typeface="+mj-lt"/>
            </a:endParaRPr>
          </a:p>
          <a:p>
            <a:pPr marL="0" indent="0" algn="l">
              <a:buNone/>
            </a:pPr>
            <a:r>
              <a:rPr lang="en-US" sz="2000" b="1" dirty="0" smtClean="0"/>
              <a:t>Who proposed the theory and when? </a:t>
            </a:r>
          </a:p>
          <a:p>
            <a:pPr marL="0" indent="0" algn="l">
              <a:buNone/>
            </a:pPr>
            <a:r>
              <a:rPr lang="en-US" sz="2000" dirty="0" smtClean="0">
                <a:solidFill>
                  <a:schemeClr val="tx1"/>
                </a:solidFill>
              </a:rPr>
              <a:t>The theory was introduced by the Oxford philosopher Austin in the year 1962.</a:t>
            </a:r>
            <a:endParaRPr lang="x-none" sz="2000" dirty="0" smtClean="0">
              <a:solidFill>
                <a:schemeClr val="tx1"/>
              </a:solidFill>
            </a:endParaRPr>
          </a:p>
          <a:p>
            <a:pPr marL="0" indent="0" algn="l">
              <a:buNone/>
            </a:pPr>
            <a:r>
              <a:rPr lang="en-US" sz="2000" dirty="0" smtClean="0">
                <a:solidFill>
                  <a:schemeClr val="tx1"/>
                </a:solidFill>
              </a:rPr>
              <a:t>Austin gave a series of lectures at Harvard University which were later published in the book </a:t>
            </a:r>
            <a:r>
              <a:rPr lang="en-US" sz="2000" i="1" dirty="0" smtClean="0">
                <a:solidFill>
                  <a:schemeClr val="tx1"/>
                </a:solidFill>
              </a:rPr>
              <a:t>How to Do Things with Words. </a:t>
            </a:r>
          </a:p>
          <a:p>
            <a:pPr marL="0" indent="0" algn="l">
              <a:buNone/>
            </a:pPr>
            <a:endParaRPr lang="en-US" sz="2000" i="1" dirty="0"/>
          </a:p>
          <a:p>
            <a:pPr marL="0" indent="0" algn="l">
              <a:buNone/>
            </a:pPr>
            <a:r>
              <a:rPr lang="en-US" sz="2000" b="1" dirty="0" smtClean="0"/>
              <a:t>What was Austin’s main argument?</a:t>
            </a:r>
          </a:p>
          <a:p>
            <a:pPr marL="0" indent="0" algn="l">
              <a:buNone/>
            </a:pPr>
            <a:r>
              <a:rPr lang="en-US" sz="2000" dirty="0" smtClean="0">
                <a:solidFill>
                  <a:schemeClr val="tx1"/>
                </a:solidFill>
              </a:rPr>
              <a:t>Austin observed that there are sentences that look like statements but have functions other than ‘stating’ a state of affairs. These are:</a:t>
            </a:r>
          </a:p>
          <a:p>
            <a:pPr marL="0" indent="0" algn="l">
              <a:buNone/>
            </a:pPr>
            <a:r>
              <a:rPr lang="en-US" sz="2000" i="1" dirty="0" err="1" smtClean="0">
                <a:solidFill>
                  <a:schemeClr val="tx1"/>
                </a:solidFill>
              </a:rPr>
              <a:t>Constatives</a:t>
            </a:r>
            <a:r>
              <a:rPr lang="en-US" sz="2000" i="1" dirty="0" smtClean="0">
                <a:solidFill>
                  <a:schemeClr val="tx1"/>
                </a:solidFill>
              </a:rPr>
              <a:t>,</a:t>
            </a:r>
            <a:endParaRPr lang="en-US" sz="2000" dirty="0">
              <a:solidFill>
                <a:schemeClr val="tx1"/>
              </a:solidFill>
            </a:endParaRPr>
          </a:p>
          <a:p>
            <a:pPr marL="0" indent="0" algn="l">
              <a:buNone/>
            </a:pPr>
            <a:r>
              <a:rPr lang="en-US" sz="2000" i="1" dirty="0" smtClean="0">
                <a:solidFill>
                  <a:schemeClr val="tx1"/>
                </a:solidFill>
              </a:rPr>
              <a:t>ethical propositions</a:t>
            </a:r>
            <a:r>
              <a:rPr lang="en-US" sz="2000" i="1" dirty="0">
                <a:solidFill>
                  <a:schemeClr val="tx1"/>
                </a:solidFill>
              </a:rPr>
              <a:t>,</a:t>
            </a:r>
            <a:endParaRPr lang="en-US" sz="2000" i="1" dirty="0" smtClean="0">
              <a:solidFill>
                <a:schemeClr val="tx1"/>
              </a:solidFill>
            </a:endParaRPr>
          </a:p>
          <a:p>
            <a:pPr marL="0" indent="0" algn="l">
              <a:buNone/>
            </a:pPr>
            <a:r>
              <a:rPr lang="en-US" sz="2000" i="1" dirty="0" smtClean="0">
                <a:solidFill>
                  <a:schemeClr val="tx1"/>
                </a:solidFill>
              </a:rPr>
              <a:t>performatives</a:t>
            </a:r>
            <a:r>
              <a:rPr lang="en-US" sz="2000" dirty="0" smtClean="0">
                <a:solidFill>
                  <a:schemeClr val="tx1"/>
                </a:solidFill>
              </a:rPr>
              <a:t>, and </a:t>
            </a:r>
          </a:p>
          <a:p>
            <a:pPr marL="0" indent="0" algn="l">
              <a:buNone/>
            </a:pPr>
            <a:r>
              <a:rPr lang="en-US" sz="2000" i="1" dirty="0" err="1" smtClean="0">
                <a:solidFill>
                  <a:schemeClr val="tx1"/>
                </a:solidFill>
              </a:rPr>
              <a:t>expositives</a:t>
            </a:r>
            <a:r>
              <a:rPr lang="en-US" sz="2000" dirty="0" smtClean="0">
                <a:solidFill>
                  <a:schemeClr val="tx1"/>
                </a:solidFill>
              </a:rPr>
              <a:t>. </a:t>
            </a: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3491786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600200"/>
            <a:ext cx="8568952" cy="4853136"/>
          </a:xfrm>
        </p:spPr>
        <p:txBody>
          <a:bodyPr>
            <a:normAutofit fontScale="70000" lnSpcReduction="20000"/>
          </a:bodyPr>
          <a:lstStyle/>
          <a:p>
            <a:pPr marL="0" indent="0" algn="l">
              <a:buNone/>
            </a:pPr>
            <a:endParaRPr lang="x-none" sz="2000" b="1" dirty="0" smtClean="0">
              <a:latin typeface="+mj-lt"/>
            </a:endParaRPr>
          </a:p>
          <a:p>
            <a:pPr marL="0" indent="0" algn="l">
              <a:buNone/>
            </a:pPr>
            <a:endParaRPr lang="en-US" sz="600" b="1" dirty="0" smtClean="0">
              <a:solidFill>
                <a:schemeClr val="tx1"/>
              </a:solidFill>
              <a:effectLst>
                <a:outerShdw blurRad="38100" dist="38100" dir="2700000" algn="tl">
                  <a:srgbClr val="000000">
                    <a:alpha val="43137"/>
                  </a:srgbClr>
                </a:outerShdw>
              </a:effectLst>
              <a:latin typeface="+mj-lt"/>
            </a:endParaRPr>
          </a:p>
          <a:p>
            <a:pPr marL="0" indent="0" algn="l">
              <a:buNone/>
            </a:pPr>
            <a:r>
              <a:rPr lang="en-US" sz="2900" b="1" dirty="0">
                <a:latin typeface="Cambria" pitchFamily="18" charset="0"/>
              </a:rPr>
              <a:t>Speech Act Theory</a:t>
            </a:r>
          </a:p>
          <a:p>
            <a:pPr marL="0" indent="0" algn="l">
              <a:buNone/>
            </a:pPr>
            <a:r>
              <a:rPr lang="en-US" sz="1700" b="1" dirty="0" smtClean="0">
                <a:latin typeface="+mj-lt"/>
              </a:rPr>
              <a:t> </a:t>
            </a:r>
            <a:endParaRPr lang="en-US" sz="2800" b="1" dirty="0" smtClean="0">
              <a:latin typeface="+mj-lt"/>
            </a:endParaRPr>
          </a:p>
          <a:p>
            <a:pPr marL="0" indent="0" algn="l">
              <a:buNone/>
            </a:pPr>
            <a:r>
              <a:rPr lang="en-US" sz="2300" b="1" dirty="0"/>
              <a:t>What is the difference between </a:t>
            </a:r>
            <a:r>
              <a:rPr lang="en-US" sz="2300" b="1" i="1" dirty="0" err="1"/>
              <a:t>constatives</a:t>
            </a:r>
            <a:r>
              <a:rPr lang="en-US" sz="2300" b="1" dirty="0"/>
              <a:t>, </a:t>
            </a:r>
            <a:r>
              <a:rPr lang="en-US" sz="2300" b="1" i="1" dirty="0"/>
              <a:t>ethical propositions, performatives</a:t>
            </a:r>
            <a:r>
              <a:rPr lang="en-US" sz="2300" b="1" dirty="0"/>
              <a:t>, and </a:t>
            </a:r>
            <a:r>
              <a:rPr lang="en-US" sz="2300" b="1" i="1" dirty="0" err="1"/>
              <a:t>expositives</a:t>
            </a:r>
            <a:r>
              <a:rPr lang="en-US" sz="2300" b="1" i="1" dirty="0" smtClean="0"/>
              <a:t>?</a:t>
            </a:r>
            <a:endParaRPr lang="x-none" sz="2300" b="1" i="1" dirty="0" smtClean="0"/>
          </a:p>
          <a:p>
            <a:pPr marL="0" indent="0" algn="l">
              <a:buNone/>
            </a:pPr>
            <a:endParaRPr lang="en-US" sz="1300" b="1" i="1" dirty="0"/>
          </a:p>
          <a:p>
            <a:pPr marL="0" indent="0" algn="l">
              <a:buNone/>
            </a:pPr>
            <a:r>
              <a:rPr lang="en-US" sz="2300" b="1" i="1" dirty="0"/>
              <a:t>A statement</a:t>
            </a:r>
            <a:r>
              <a:rPr lang="en-US" sz="2300" dirty="0"/>
              <a:t>: </a:t>
            </a:r>
            <a:r>
              <a:rPr lang="en-US" sz="2300" dirty="0">
                <a:solidFill>
                  <a:schemeClr val="tx1"/>
                </a:solidFill>
              </a:rPr>
              <a:t>a sentence that is intended to record or impart information and that has </a:t>
            </a:r>
            <a:r>
              <a:rPr lang="en-US" sz="2300" dirty="0" smtClean="0">
                <a:solidFill>
                  <a:schemeClr val="tx1"/>
                </a:solidFill>
              </a:rPr>
              <a:t>truth-value </a:t>
            </a:r>
            <a:r>
              <a:rPr lang="en-US" sz="2300" dirty="0">
                <a:solidFill>
                  <a:schemeClr val="tx1"/>
                </a:solidFill>
              </a:rPr>
              <a:t>(i.e., can be proved true or false)</a:t>
            </a:r>
            <a:r>
              <a:rPr lang="en-US" sz="2300" dirty="0"/>
              <a:t>. </a:t>
            </a:r>
            <a:r>
              <a:rPr lang="en-US" sz="2300" b="1" dirty="0"/>
              <a:t>Example</a:t>
            </a:r>
            <a:r>
              <a:rPr lang="en-US" sz="2300" dirty="0"/>
              <a:t>: Saudi Arabia is in Asia. </a:t>
            </a:r>
            <a:endParaRPr lang="x-none" sz="2300" dirty="0" smtClean="0"/>
          </a:p>
          <a:p>
            <a:pPr marL="0" indent="0" algn="l">
              <a:buNone/>
            </a:pPr>
            <a:endParaRPr lang="en-US" sz="1300" dirty="0"/>
          </a:p>
          <a:p>
            <a:pPr marL="0" indent="0" algn="l">
              <a:buNone/>
            </a:pPr>
            <a:r>
              <a:rPr lang="en-US" sz="2300" b="1" i="1" dirty="0"/>
              <a:t>A </a:t>
            </a:r>
            <a:r>
              <a:rPr lang="en-US" sz="2300" b="1" i="1" dirty="0" err="1"/>
              <a:t>constative</a:t>
            </a:r>
            <a:r>
              <a:rPr lang="en-US" sz="2300" dirty="0"/>
              <a:t>: </a:t>
            </a:r>
            <a:r>
              <a:rPr lang="en-US" sz="2300" dirty="0">
                <a:solidFill>
                  <a:schemeClr val="tx1"/>
                </a:solidFill>
              </a:rPr>
              <a:t>a sentence that is not intended to record or impart information and that has no truth-value (i.e., can be proved true or false) because it has no referent. </a:t>
            </a:r>
            <a:r>
              <a:rPr lang="en-US" sz="2300" b="1" dirty="0"/>
              <a:t>Example</a:t>
            </a:r>
            <a:r>
              <a:rPr lang="en-US" sz="2300" dirty="0"/>
              <a:t>: The King of France is bald. </a:t>
            </a:r>
            <a:endParaRPr lang="x-none" sz="2300" dirty="0" smtClean="0"/>
          </a:p>
          <a:p>
            <a:pPr marL="0" indent="0" algn="l">
              <a:buNone/>
            </a:pPr>
            <a:endParaRPr lang="en-US" sz="1300" dirty="0"/>
          </a:p>
          <a:p>
            <a:pPr marL="0" indent="0" algn="l">
              <a:buNone/>
            </a:pPr>
            <a:r>
              <a:rPr lang="en-US" sz="2300" b="1" i="1" dirty="0"/>
              <a:t>An ethical proposition</a:t>
            </a:r>
            <a:r>
              <a:rPr lang="en-US" sz="2300" dirty="0"/>
              <a:t>:  </a:t>
            </a:r>
            <a:r>
              <a:rPr lang="en-US" sz="2300" dirty="0">
                <a:solidFill>
                  <a:schemeClr val="tx1"/>
                </a:solidFill>
              </a:rPr>
              <a:t>is a sentence that is intended to prescribe conduct and regulate human behavior. It may be value-laden but not in the same way as statement. </a:t>
            </a:r>
            <a:r>
              <a:rPr lang="en-US" sz="2300" b="1" dirty="0"/>
              <a:t>Example</a:t>
            </a:r>
            <a:r>
              <a:rPr lang="en-US" sz="2300" dirty="0"/>
              <a:t>: You must tell the truth.</a:t>
            </a:r>
            <a:r>
              <a:rPr lang="en-US" sz="2300" dirty="0">
                <a:solidFill>
                  <a:schemeClr val="tx1"/>
                </a:solidFill>
              </a:rPr>
              <a:t> </a:t>
            </a:r>
            <a:r>
              <a:rPr lang="en-US" sz="2300" dirty="0"/>
              <a:t> </a:t>
            </a:r>
            <a:endParaRPr lang="x-none" sz="2300" dirty="0" smtClean="0"/>
          </a:p>
          <a:p>
            <a:pPr marL="0" indent="0" algn="l">
              <a:buNone/>
            </a:pPr>
            <a:endParaRPr lang="en-US" sz="1300" dirty="0"/>
          </a:p>
          <a:p>
            <a:pPr marL="0" indent="0" algn="l">
              <a:buNone/>
            </a:pPr>
            <a:r>
              <a:rPr lang="x-none" sz="2300" b="1" dirty="0"/>
              <a:t> </a:t>
            </a:r>
            <a:r>
              <a:rPr lang="en-US" sz="2300" b="1" i="1" dirty="0"/>
              <a:t>A performative</a:t>
            </a:r>
            <a:r>
              <a:rPr lang="en-US" sz="2300" b="1" dirty="0"/>
              <a:t>: </a:t>
            </a:r>
            <a:r>
              <a:rPr lang="en-US" sz="2300" dirty="0">
                <a:solidFill>
                  <a:schemeClr val="tx1"/>
                </a:solidFill>
              </a:rPr>
              <a:t>is a sentence in which the saying of the words constitutes the performing of an action.</a:t>
            </a:r>
            <a:r>
              <a:rPr lang="en-US" sz="2300" b="1" dirty="0"/>
              <a:t> Example</a:t>
            </a:r>
            <a:r>
              <a:rPr lang="en-US" sz="2300" dirty="0"/>
              <a:t>: I name this boy Ali. </a:t>
            </a:r>
            <a:endParaRPr lang="x-none" sz="2300" dirty="0" smtClean="0"/>
          </a:p>
          <a:p>
            <a:pPr marL="0" indent="0" algn="l">
              <a:buNone/>
            </a:pPr>
            <a:endParaRPr lang="en-US" sz="1400" dirty="0"/>
          </a:p>
          <a:p>
            <a:pPr marL="0" indent="0" algn="l">
              <a:buNone/>
            </a:pPr>
            <a:r>
              <a:rPr lang="en-US" sz="2300" b="1" i="1" dirty="0"/>
              <a:t>An expositive</a:t>
            </a:r>
            <a:r>
              <a:rPr lang="en-US" sz="2300" b="1" dirty="0"/>
              <a:t>: </a:t>
            </a:r>
            <a:r>
              <a:rPr lang="en-US" sz="2300" dirty="0">
                <a:solidFill>
                  <a:schemeClr val="tx1"/>
                </a:solidFill>
              </a:rPr>
              <a:t>is a sentence that satisfies all the criteria for performatives but which has truth-value (i.e., can be proved true or false)</a:t>
            </a:r>
            <a:r>
              <a:rPr lang="en-US" sz="2300" dirty="0"/>
              <a:t>. </a:t>
            </a:r>
            <a:r>
              <a:rPr lang="en-US" sz="2300" b="1" dirty="0"/>
              <a:t>Example</a:t>
            </a:r>
            <a:r>
              <a:rPr lang="en-US" sz="2300" dirty="0"/>
              <a:t>: I argue that Discourse Analysis is easy. </a:t>
            </a:r>
            <a:r>
              <a:rPr lang="en-US" sz="2300" dirty="0" err="1">
                <a:solidFill>
                  <a:schemeClr val="tx1"/>
                </a:solidFill>
              </a:rPr>
              <a:t>Expositives</a:t>
            </a:r>
            <a:r>
              <a:rPr lang="en-US" sz="2300" dirty="0">
                <a:solidFill>
                  <a:schemeClr val="tx1"/>
                </a:solidFill>
              </a:rPr>
              <a:t> have the structure (subject + simple present verb + that).</a:t>
            </a:r>
            <a:r>
              <a:rPr lang="en-US" sz="2300" dirty="0" smtClean="0">
                <a:solidFill>
                  <a:schemeClr val="tx1"/>
                </a:solidFill>
              </a:rPr>
              <a:t> </a:t>
            </a:r>
            <a:endParaRPr lang="en-US" sz="2300" dirty="0"/>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spTree>
    <p:extLst>
      <p:ext uri="{BB962C8B-B14F-4D97-AF65-F5344CB8AC3E}">
        <p14:creationId xmlns:p14="http://schemas.microsoft.com/office/powerpoint/2010/main" val="1569490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844824"/>
            <a:ext cx="8568952" cy="4824536"/>
          </a:xfrm>
        </p:spPr>
        <p:txBody>
          <a:bodyPr>
            <a:normAutofit/>
          </a:bodyPr>
          <a:lstStyle/>
          <a:p>
            <a:pPr marL="0" indent="0" algn="l">
              <a:buNone/>
            </a:pPr>
            <a:r>
              <a:rPr lang="en-US" sz="1100" b="1" dirty="0" smtClean="0">
                <a:latin typeface="+mj-lt"/>
              </a:rPr>
              <a:t> </a:t>
            </a:r>
            <a:endParaRPr lang="en-US" sz="2800" b="1" dirty="0" smtClean="0">
              <a:latin typeface="+mj-lt"/>
            </a:endParaRPr>
          </a:p>
          <a:p>
            <a:pPr marL="0" indent="0" algn="l">
              <a:buNone/>
            </a:pPr>
            <a:r>
              <a:rPr lang="en-US" sz="2000" b="1" dirty="0" smtClean="0">
                <a:latin typeface="Cambria" pitchFamily="18" charset="0"/>
              </a:rPr>
              <a:t>More examples </a:t>
            </a:r>
            <a:endParaRPr lang="x-none" sz="2000" b="1" i="1" dirty="0" smtClean="0">
              <a:latin typeface="Cambria" pitchFamily="18" charset="0"/>
            </a:endParaRPr>
          </a:p>
          <a:p>
            <a:pPr marL="0" indent="0" algn="l">
              <a:buNone/>
            </a:pPr>
            <a:endParaRPr lang="en-US" sz="1000" b="1" i="1" dirty="0"/>
          </a:p>
          <a:p>
            <a:pPr marL="0" indent="0" algn="l">
              <a:buNone/>
            </a:pPr>
            <a:r>
              <a:rPr lang="en-US" sz="2300" dirty="0" smtClean="0">
                <a:solidFill>
                  <a:schemeClr val="tx1"/>
                </a:solidFill>
              </a:rPr>
              <a:t> </a:t>
            </a:r>
            <a:endParaRPr lang="en-US" sz="2300" dirty="0">
              <a:solidFill>
                <a:schemeClr val="tx1"/>
              </a:solidFill>
            </a:endParaRPr>
          </a:p>
        </p:txBody>
      </p:sp>
      <p:sp>
        <p:nvSpPr>
          <p:cNvPr id="2" name="عنوان 1"/>
          <p:cNvSpPr>
            <a:spLocks noGrp="1"/>
          </p:cNvSpPr>
          <p:nvPr>
            <p:ph type="title"/>
          </p:nvPr>
        </p:nvSpPr>
        <p:spPr/>
        <p:txBody>
          <a:bodyPr/>
          <a:lstStyle/>
          <a:p>
            <a:r>
              <a:rPr lang="en-US" dirty="0" smtClean="0">
                <a:solidFill>
                  <a:schemeClr val="tx1"/>
                </a:solidFill>
                <a:latin typeface="Cambria" pitchFamily="18" charset="0"/>
              </a:rPr>
              <a:t>Discourse Analysis </a:t>
            </a:r>
            <a:endParaRPr lang="x-none" dirty="0">
              <a:solidFill>
                <a:schemeClr val="tx1"/>
              </a:solidFill>
              <a:latin typeface="Cambria" pitchFamily="18" charset="0"/>
            </a:endParaRPr>
          </a:p>
        </p:txBody>
      </p:sp>
      <p:graphicFrame>
        <p:nvGraphicFramePr>
          <p:cNvPr id="4" name="جدول 3"/>
          <p:cNvGraphicFramePr>
            <a:graphicFrameLocks noGrp="1"/>
          </p:cNvGraphicFramePr>
          <p:nvPr>
            <p:extLst>
              <p:ext uri="{D42A27DB-BD31-4B8C-83A1-F6EECF244321}">
                <p14:modId xmlns:p14="http://schemas.microsoft.com/office/powerpoint/2010/main" val="2041462183"/>
              </p:ext>
            </p:extLst>
          </p:nvPr>
        </p:nvGraphicFramePr>
        <p:xfrm>
          <a:off x="323529" y="2708920"/>
          <a:ext cx="8424935" cy="3144520"/>
        </p:xfrm>
        <a:graphic>
          <a:graphicData uri="http://schemas.openxmlformats.org/drawingml/2006/table">
            <a:tbl>
              <a:tblPr rtl="1" firstRow="1" bandRow="1">
                <a:tableStyleId>{5C22544A-7EE6-4342-B048-85BDC9FD1C3A}</a:tableStyleId>
              </a:tblPr>
              <a:tblGrid>
                <a:gridCol w="1577384"/>
                <a:gridCol w="1515864"/>
                <a:gridCol w="2087424"/>
                <a:gridCol w="1559276"/>
                <a:gridCol w="1684987"/>
              </a:tblGrid>
              <a:tr h="370840">
                <a:tc>
                  <a:txBody>
                    <a:bodyPr/>
                    <a:lstStyle/>
                    <a:p>
                      <a:pPr algn="l" rtl="1"/>
                      <a:r>
                        <a:rPr lang="en-US" sz="1600" b="1" i="0" dirty="0" err="1" smtClean="0">
                          <a:solidFill>
                            <a:schemeClr val="tx1"/>
                          </a:solidFill>
                        </a:rPr>
                        <a:t>Expositives</a:t>
                      </a:r>
                      <a:endParaRPr lang="x-none" sz="1600" i="0" dirty="0">
                        <a:solidFill>
                          <a:schemeClr val="tx1"/>
                        </a:solidFill>
                      </a:endParaRPr>
                    </a:p>
                  </a:txBody>
                  <a:tcPr/>
                </a:tc>
                <a:tc>
                  <a:txBody>
                    <a:bodyPr/>
                    <a:lstStyle/>
                    <a:p>
                      <a:pPr algn="l" rtl="1"/>
                      <a:r>
                        <a:rPr lang="en-US" sz="1600" b="1" i="0" dirty="0" smtClean="0">
                          <a:solidFill>
                            <a:schemeClr val="tx1"/>
                          </a:solidFill>
                        </a:rPr>
                        <a:t>Performatives</a:t>
                      </a:r>
                      <a:endParaRPr lang="x-none" sz="1600" i="0" dirty="0">
                        <a:solidFill>
                          <a:schemeClr val="tx1"/>
                        </a:solidFill>
                      </a:endParaRPr>
                    </a:p>
                  </a:txBody>
                  <a:tcPr/>
                </a:tc>
                <a:tc>
                  <a:txBody>
                    <a:bodyPr/>
                    <a:lstStyle/>
                    <a:p>
                      <a:pPr algn="l" rtl="1"/>
                      <a:r>
                        <a:rPr lang="en-US" sz="1600" b="1" i="0" dirty="0" smtClean="0">
                          <a:solidFill>
                            <a:schemeClr val="tx1"/>
                          </a:solidFill>
                        </a:rPr>
                        <a:t>Ethical propositions</a:t>
                      </a:r>
                      <a:endParaRPr lang="x-none" sz="1600" i="0" dirty="0">
                        <a:solidFill>
                          <a:schemeClr val="tx1"/>
                        </a:solidFill>
                      </a:endParaRPr>
                    </a:p>
                  </a:txBody>
                  <a:tcPr/>
                </a:tc>
                <a:tc>
                  <a:txBody>
                    <a:bodyPr/>
                    <a:lstStyle/>
                    <a:p>
                      <a:pPr algn="l" rtl="1"/>
                      <a:r>
                        <a:rPr lang="en-US" sz="1600" b="1" i="0" dirty="0" err="1" smtClean="0">
                          <a:solidFill>
                            <a:schemeClr val="tx1"/>
                          </a:solidFill>
                        </a:rPr>
                        <a:t>Constatives</a:t>
                      </a:r>
                      <a:endParaRPr lang="x-none" sz="1600" i="0" dirty="0">
                        <a:solidFill>
                          <a:schemeClr val="tx1"/>
                        </a:solidFill>
                      </a:endParaRPr>
                    </a:p>
                  </a:txBody>
                  <a:tcPr/>
                </a:tc>
                <a:tc>
                  <a:txBody>
                    <a:bodyPr/>
                    <a:lstStyle/>
                    <a:p>
                      <a:pPr algn="l" rtl="1"/>
                      <a:r>
                        <a:rPr lang="en-US" sz="1600" b="1" i="0" dirty="0" smtClean="0">
                          <a:solidFill>
                            <a:schemeClr val="tx1"/>
                          </a:solidFill>
                        </a:rPr>
                        <a:t>Statements</a:t>
                      </a:r>
                      <a:endParaRPr lang="x-none" sz="1600" i="0" dirty="0">
                        <a:solidFill>
                          <a:schemeClr val="tx1"/>
                        </a:solidFill>
                      </a:endParaRPr>
                    </a:p>
                  </a:txBody>
                  <a:tcPr/>
                </a:tc>
              </a:tr>
              <a:tr h="370840">
                <a:tc>
                  <a:txBody>
                    <a:bodyPr/>
                    <a:lstStyle/>
                    <a:p>
                      <a:pPr marL="0" indent="0" algn="l">
                        <a:buNone/>
                      </a:pPr>
                      <a:r>
                        <a:rPr lang="en-US" sz="1600" dirty="0" smtClean="0">
                          <a:solidFill>
                            <a:schemeClr val="tx1"/>
                          </a:solidFill>
                        </a:rPr>
                        <a:t>I admit that I broke the window.</a:t>
                      </a:r>
                    </a:p>
                    <a:p>
                      <a:pPr marL="0" indent="0" algn="l">
                        <a:buNone/>
                      </a:pPr>
                      <a:r>
                        <a:rPr lang="en-US" sz="1600" dirty="0" smtClean="0">
                          <a:solidFill>
                            <a:schemeClr val="tx1"/>
                          </a:solidFill>
                        </a:rPr>
                        <a:t> </a:t>
                      </a:r>
                    </a:p>
                    <a:p>
                      <a:pPr marL="0" indent="0" algn="l">
                        <a:buNone/>
                      </a:pPr>
                      <a:r>
                        <a:rPr lang="en-US" sz="1600" dirty="0" smtClean="0">
                          <a:solidFill>
                            <a:schemeClr val="tx1"/>
                          </a:solidFill>
                        </a:rPr>
                        <a:t>I testify that he killed the girl. </a:t>
                      </a:r>
                    </a:p>
                    <a:p>
                      <a:pPr rtl="1"/>
                      <a:endParaRPr lang="x-none" sz="1600" dirty="0"/>
                    </a:p>
                  </a:txBody>
                  <a:tcPr/>
                </a:tc>
                <a:tc>
                  <a:txBody>
                    <a:bodyPr/>
                    <a:lstStyle/>
                    <a:p>
                      <a:pPr marL="0" indent="0" algn="l">
                        <a:buNone/>
                      </a:pPr>
                      <a:r>
                        <a:rPr lang="en-US" sz="1600" dirty="0" smtClean="0">
                          <a:solidFill>
                            <a:schemeClr val="tx1"/>
                          </a:solidFill>
                        </a:rPr>
                        <a:t>I sentence you to death.</a:t>
                      </a:r>
                    </a:p>
                    <a:p>
                      <a:pPr marL="0" indent="0" algn="l">
                        <a:buNone/>
                      </a:pPr>
                      <a:r>
                        <a:rPr lang="en-US" sz="1600" dirty="0" smtClean="0">
                          <a:solidFill>
                            <a:schemeClr val="tx1"/>
                          </a:solidFill>
                        </a:rPr>
                        <a:t> </a:t>
                      </a:r>
                    </a:p>
                    <a:p>
                      <a:pPr marL="0" indent="0" algn="l">
                        <a:buNone/>
                      </a:pPr>
                      <a:r>
                        <a:rPr lang="en-US" sz="1600" dirty="0" smtClean="0">
                          <a:solidFill>
                            <a:schemeClr val="tx1"/>
                          </a:solidFill>
                        </a:rPr>
                        <a:t>I apologize.</a:t>
                      </a:r>
                    </a:p>
                    <a:p>
                      <a:pPr marL="0" indent="0" algn="l">
                        <a:buNone/>
                      </a:pPr>
                      <a:r>
                        <a:rPr lang="en-US" sz="1600" dirty="0" smtClean="0">
                          <a:solidFill>
                            <a:schemeClr val="tx1"/>
                          </a:solidFill>
                        </a:rPr>
                        <a:t> </a:t>
                      </a:r>
                    </a:p>
                    <a:p>
                      <a:pPr marL="0" indent="0" algn="l">
                        <a:buNone/>
                      </a:pPr>
                      <a:r>
                        <a:rPr lang="en-US" sz="1600" dirty="0" smtClean="0">
                          <a:solidFill>
                            <a:schemeClr val="tx1"/>
                          </a:solidFill>
                        </a:rPr>
                        <a:t>I divorce you. (in Muslim countries)</a:t>
                      </a:r>
                    </a:p>
                    <a:p>
                      <a:pPr marL="0" indent="0" algn="l">
                        <a:buNone/>
                      </a:pPr>
                      <a:endParaRPr lang="en-US" sz="1600" dirty="0" smtClean="0">
                        <a:solidFill>
                          <a:schemeClr val="tx1"/>
                        </a:solidFill>
                      </a:endParaRPr>
                    </a:p>
                    <a:p>
                      <a:pPr marL="0" indent="0" algn="l">
                        <a:buNone/>
                      </a:pPr>
                      <a:r>
                        <a:rPr lang="en-US" sz="1600" dirty="0" smtClean="0">
                          <a:solidFill>
                            <a:schemeClr val="tx1"/>
                          </a:solidFill>
                        </a:rPr>
                        <a:t>I resign. </a:t>
                      </a:r>
                      <a:endParaRPr lang="x-none" sz="1600" dirty="0" smtClean="0">
                        <a:solidFill>
                          <a:schemeClr val="tx1"/>
                        </a:solidFill>
                      </a:endParaRPr>
                    </a:p>
                    <a:p>
                      <a:pPr rtl="1"/>
                      <a:endParaRPr lang="x-none" sz="1600" dirty="0"/>
                    </a:p>
                  </a:txBody>
                  <a:tcPr/>
                </a:tc>
                <a:tc>
                  <a:txBody>
                    <a:bodyPr/>
                    <a:lstStyle/>
                    <a:p>
                      <a:pPr marL="0" indent="0" algn="l">
                        <a:buNone/>
                      </a:pPr>
                      <a:r>
                        <a:rPr lang="en-US" sz="1600" dirty="0" smtClean="0">
                          <a:solidFill>
                            <a:schemeClr val="tx1"/>
                          </a:solidFill>
                        </a:rPr>
                        <a:t>Big boys don’t lie.</a:t>
                      </a:r>
                    </a:p>
                    <a:p>
                      <a:pPr marL="0" indent="0" algn="l">
                        <a:buNone/>
                      </a:pPr>
                      <a:r>
                        <a:rPr lang="en-US" sz="1600" dirty="0" smtClean="0">
                          <a:solidFill>
                            <a:schemeClr val="tx1"/>
                          </a:solidFill>
                        </a:rPr>
                        <a:t> </a:t>
                      </a:r>
                    </a:p>
                    <a:p>
                      <a:pPr marL="0" indent="0" algn="l">
                        <a:buNone/>
                      </a:pPr>
                      <a:r>
                        <a:rPr lang="en-US" sz="1600" dirty="0" smtClean="0">
                          <a:solidFill>
                            <a:schemeClr val="tx1"/>
                          </a:solidFill>
                        </a:rPr>
                        <a:t>You should come on time. </a:t>
                      </a:r>
                      <a:endParaRPr lang="x-none" sz="1600" dirty="0" smtClean="0">
                        <a:solidFill>
                          <a:schemeClr val="tx1"/>
                        </a:solidFill>
                      </a:endParaRPr>
                    </a:p>
                    <a:p>
                      <a:pPr rtl="1"/>
                      <a:endParaRPr lang="x-none" sz="1600" dirty="0"/>
                    </a:p>
                  </a:txBody>
                  <a:tcPr/>
                </a:tc>
                <a:tc>
                  <a:txBody>
                    <a:bodyPr/>
                    <a:lstStyle/>
                    <a:p>
                      <a:pPr marL="0" indent="0" algn="l">
                        <a:buNone/>
                      </a:pPr>
                      <a:r>
                        <a:rPr lang="en-US" sz="1600" dirty="0" smtClean="0">
                          <a:solidFill>
                            <a:schemeClr val="tx1"/>
                          </a:solidFill>
                        </a:rPr>
                        <a:t>The President of Saudi Arabia is tall.</a:t>
                      </a:r>
                    </a:p>
                    <a:p>
                      <a:pPr marL="0" indent="0" algn="l">
                        <a:buNone/>
                      </a:pPr>
                      <a:r>
                        <a:rPr lang="en-US" sz="1600" dirty="0" smtClean="0">
                          <a:solidFill>
                            <a:schemeClr val="tx1"/>
                          </a:solidFill>
                        </a:rPr>
                        <a:t> </a:t>
                      </a:r>
                    </a:p>
                    <a:p>
                      <a:pPr marL="0" indent="0" algn="l">
                        <a:buNone/>
                      </a:pPr>
                      <a:r>
                        <a:rPr lang="en-US" sz="1600" dirty="0" smtClean="0">
                          <a:solidFill>
                            <a:schemeClr val="tx1"/>
                          </a:solidFill>
                        </a:rPr>
                        <a:t>A bachelor: My wife is American.  </a:t>
                      </a:r>
                      <a:endParaRPr lang="x-none" sz="1600" dirty="0" smtClean="0">
                        <a:solidFill>
                          <a:schemeClr val="tx1"/>
                        </a:solidFill>
                      </a:endParaRPr>
                    </a:p>
                    <a:p>
                      <a:pPr rtl="1"/>
                      <a:endParaRPr lang="x-none" sz="1600" dirty="0"/>
                    </a:p>
                  </a:txBody>
                  <a:tcPr/>
                </a:tc>
                <a:tc>
                  <a:txBody>
                    <a:bodyPr/>
                    <a:lstStyle/>
                    <a:p>
                      <a:pPr marL="0" indent="0" algn="l">
                        <a:buNone/>
                      </a:pPr>
                      <a:r>
                        <a:rPr lang="en-US" sz="1600" dirty="0" smtClean="0">
                          <a:solidFill>
                            <a:schemeClr val="tx1"/>
                          </a:solidFill>
                        </a:rPr>
                        <a:t>I live in </a:t>
                      </a:r>
                      <a:r>
                        <a:rPr lang="en-US" sz="1600" dirty="0" err="1" smtClean="0">
                          <a:solidFill>
                            <a:schemeClr val="tx1"/>
                          </a:solidFill>
                        </a:rPr>
                        <a:t>Methnab</a:t>
                      </a:r>
                      <a:r>
                        <a:rPr lang="en-US" sz="1600" dirty="0" smtClean="0">
                          <a:solidFill>
                            <a:schemeClr val="tx1"/>
                          </a:solidFill>
                        </a:rPr>
                        <a:t>.</a:t>
                      </a:r>
                    </a:p>
                    <a:p>
                      <a:pPr marL="0" indent="0" algn="l">
                        <a:buNone/>
                      </a:pPr>
                      <a:r>
                        <a:rPr lang="en-US" sz="1600" dirty="0" smtClean="0">
                          <a:solidFill>
                            <a:schemeClr val="tx1"/>
                          </a:solidFill>
                        </a:rPr>
                        <a:t> </a:t>
                      </a:r>
                    </a:p>
                    <a:p>
                      <a:pPr marL="0" indent="0" algn="l">
                        <a:buNone/>
                      </a:pPr>
                      <a:r>
                        <a:rPr lang="en-US" sz="1600" dirty="0" smtClean="0">
                          <a:solidFill>
                            <a:schemeClr val="tx1"/>
                          </a:solidFill>
                        </a:rPr>
                        <a:t>I am 30 years old.</a:t>
                      </a:r>
                      <a:endParaRPr lang="x-none" sz="1600" dirty="0"/>
                    </a:p>
                  </a:txBody>
                  <a:tcPr/>
                </a:tc>
              </a:tr>
            </a:tbl>
          </a:graphicData>
        </a:graphic>
      </p:graphicFrame>
    </p:spTree>
    <p:extLst>
      <p:ext uri="{BB962C8B-B14F-4D97-AF65-F5344CB8AC3E}">
        <p14:creationId xmlns:p14="http://schemas.microsoft.com/office/powerpoint/2010/main" val="13104957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شكل موجة">
  <a:themeElements>
    <a:clrScheme name="شكل موجة">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شكل موجة">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كل موجة">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Override1.xml><?xml version="1.0" encoding="utf-8"?>
<a:themeOverride xmlns:a="http://schemas.openxmlformats.org/drawingml/2006/main">
  <a:clrScheme name="شكل موجة">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ppt/theme/themeOverride2.xml><?xml version="1.0" encoding="utf-8"?>
<a:themeOverride xmlns:a="http://schemas.openxmlformats.org/drawingml/2006/main">
  <a:clrScheme name="شكل موجة">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ppt/theme/themeOverride3.xml><?xml version="1.0" encoding="utf-8"?>
<a:themeOverride xmlns:a="http://schemas.openxmlformats.org/drawingml/2006/main">
  <a:clrScheme name="شكل موجة">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ppt/theme/themeOverride4.xml><?xml version="1.0" encoding="utf-8"?>
<a:themeOverride xmlns:a="http://schemas.openxmlformats.org/drawingml/2006/main">
  <a:clrScheme name="شكل موجة">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docProps/app.xml><?xml version="1.0" encoding="utf-8"?>
<Properties xmlns="http://schemas.openxmlformats.org/officeDocument/2006/extended-properties" xmlns:vt="http://schemas.openxmlformats.org/officeDocument/2006/docPropsVTypes">
  <Template/>
  <TotalTime>898</TotalTime>
  <Words>4221</Words>
  <Application>Microsoft Office PowerPoint</Application>
  <PresentationFormat>Ekran Gösterisi (4:3)</PresentationFormat>
  <Paragraphs>666</Paragraphs>
  <Slides>47</Slides>
  <Notes>0</Notes>
  <HiddenSlides>0</HiddenSlides>
  <MMClips>0</MMClips>
  <ScaleCrop>false</ScaleCrop>
  <HeadingPairs>
    <vt:vector size="4" baseType="variant">
      <vt:variant>
        <vt:lpstr>Tema</vt:lpstr>
      </vt:variant>
      <vt:variant>
        <vt:i4>1</vt:i4>
      </vt:variant>
      <vt:variant>
        <vt:lpstr>Slayt Başlıkları</vt:lpstr>
      </vt:variant>
      <vt:variant>
        <vt:i4>47</vt:i4>
      </vt:variant>
    </vt:vector>
  </HeadingPairs>
  <TitlesOfParts>
    <vt:vector size="48" baseType="lpstr">
      <vt:lpstr>شكل موجة</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Discourse Analysis </vt:lpstr>
      <vt:lpstr>Possible Patterns (1) </vt:lpstr>
      <vt:lpstr>Possible Patterns (2) </vt:lpstr>
      <vt:lpstr>Possible Patterns (3) </vt:lpstr>
      <vt:lpstr>Application</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Discourse Analysis</dc:title>
  <dc:creator>W7x64</dc:creator>
  <cp:lastModifiedBy>ASUS</cp:lastModifiedBy>
  <cp:revision>92</cp:revision>
  <dcterms:created xsi:type="dcterms:W3CDTF">2015-02-01T06:27:25Z</dcterms:created>
  <dcterms:modified xsi:type="dcterms:W3CDTF">2020-10-12T17:56:51Z</dcterms:modified>
</cp:coreProperties>
</file>