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60" r:id="rId5"/>
    <p:sldId id="258" r:id="rId6"/>
    <p:sldId id="262" r:id="rId7"/>
    <p:sldId id="261" r:id="rId8"/>
    <p:sldId id="263" r:id="rId9"/>
    <p:sldId id="264" r:id="rId10"/>
    <p:sldId id="265" r:id="rId11"/>
    <p:sldId id="266" r:id="rId12"/>
    <p:sldId id="268" r:id="rId13"/>
    <p:sldId id="267" r:id="rId14"/>
    <p:sldId id="269" r:id="rId15"/>
    <p:sldId id="271" r:id="rId16"/>
    <p:sldId id="272" r:id="rId17"/>
    <p:sldId id="273" r:id="rId18"/>
    <p:sldId id="274" r:id="rId19"/>
    <p:sldId id="278" r:id="rId20"/>
    <p:sldId id="279" r:id="rId21"/>
    <p:sldId id="280" r:id="rId22"/>
    <p:sldId id="281" r:id="rId23"/>
    <p:sldId id="282" r:id="rId24"/>
    <p:sldId id="283" r:id="rId25"/>
    <p:sldId id="284" r:id="rId26"/>
    <p:sldId id="285" r:id="rId27"/>
    <p:sldId id="286" r:id="rId28"/>
    <p:sldId id="287" r:id="rId29"/>
    <p:sldId id="275" r:id="rId30"/>
    <p:sldId id="276" r:id="rId31"/>
    <p:sldId id="288"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992" y="-5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1FE5BD-622B-4116-AEFF-195135EBC76E}" type="datetimeFigureOut">
              <a:rPr lang="en-US" smtClean="0"/>
              <a:t>10/17/2018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294DA-6286-477B-80BF-89585A00AB86}" type="slidenum">
              <a:rPr lang="en-US" smtClean="0"/>
              <a:t>‹#›</a:t>
            </a:fld>
            <a:endParaRPr lang="en-US"/>
          </a:p>
        </p:txBody>
      </p:sp>
    </p:spTree>
    <p:extLst>
      <p:ext uri="{BB962C8B-B14F-4D97-AF65-F5344CB8AC3E}">
        <p14:creationId xmlns:p14="http://schemas.microsoft.com/office/powerpoint/2010/main" val="3087042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37D612A-B750-411E-9C55-EE3CC9DF6FA4}" type="slidenum">
              <a:rPr lang="en-US" altLang="en-US">
                <a:latin typeface="Arial" charset="0"/>
              </a:rPr>
              <a:pPr>
                <a:spcBef>
                  <a:spcPct val="0"/>
                </a:spcBef>
              </a:pPr>
              <a:t>21</a:t>
            </a:fld>
            <a:endParaRPr lang="en-US" altLang="en-US">
              <a:latin typeface="Arial" charset="0"/>
            </a:endParaRPr>
          </a:p>
        </p:txBody>
      </p:sp>
    </p:spTree>
    <p:extLst>
      <p:ext uri="{BB962C8B-B14F-4D97-AF65-F5344CB8AC3E}">
        <p14:creationId xmlns:p14="http://schemas.microsoft.com/office/powerpoint/2010/main" val="1669021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17.10.2018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17.10.2018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17.10.2018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17.10.2018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17.10.2018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17.10.2018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17.10.2018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17.10.2018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 CHAPTER1 : AN OVERVİEW OF HEALTHCARE MANAGEMENT</a:t>
            </a:r>
            <a:endParaRPr lang="en-US" dirty="0"/>
          </a:p>
        </p:txBody>
      </p:sp>
      <p:sp>
        <p:nvSpPr>
          <p:cNvPr id="3" name="Alt Başlık 2"/>
          <p:cNvSpPr>
            <a:spLocks noGrp="1"/>
          </p:cNvSpPr>
          <p:nvPr>
            <p:ph type="subTitle" idx="1"/>
          </p:nvPr>
        </p:nvSpPr>
        <p:spPr/>
        <p:txBody>
          <a:bodyPr/>
          <a:lstStyle/>
          <a:p>
            <a:r>
              <a:rPr lang="tr-TR" dirty="0" err="1" smtClean="0"/>
              <a:t>Jon</a:t>
            </a:r>
            <a:r>
              <a:rPr lang="tr-TR" dirty="0" smtClean="0"/>
              <a:t> M. </a:t>
            </a:r>
            <a:r>
              <a:rPr lang="tr-TR" dirty="0" err="1" smtClean="0"/>
              <a:t>Thompson</a:t>
            </a:r>
            <a:r>
              <a:rPr lang="tr-TR" dirty="0" smtClean="0"/>
              <a:t>, </a:t>
            </a:r>
            <a:r>
              <a:rPr lang="tr-TR" dirty="0" err="1" smtClean="0"/>
              <a:t>Sharon</a:t>
            </a:r>
            <a:r>
              <a:rPr lang="tr-TR" dirty="0" smtClean="0"/>
              <a:t> </a:t>
            </a:r>
            <a:r>
              <a:rPr lang="tr-TR" dirty="0" err="1" smtClean="0"/>
              <a:t>Buchbinder</a:t>
            </a:r>
            <a:r>
              <a:rPr lang="tr-TR" dirty="0" smtClean="0"/>
              <a:t>, </a:t>
            </a:r>
            <a:r>
              <a:rPr lang="tr-TR" dirty="0" err="1" smtClean="0"/>
              <a:t>and</a:t>
            </a:r>
            <a:r>
              <a:rPr lang="tr-TR" dirty="0" smtClean="0"/>
              <a:t> Nancy </a:t>
            </a:r>
            <a:r>
              <a:rPr lang="tr-TR" dirty="0" err="1" smtClean="0"/>
              <a:t>Shanks</a:t>
            </a:r>
            <a:endParaRPr lang="en-US" dirty="0"/>
          </a:p>
        </p:txBody>
      </p:sp>
    </p:spTree>
    <p:extLst>
      <p:ext uri="{BB962C8B-B14F-4D97-AF65-F5344CB8AC3E}">
        <p14:creationId xmlns:p14="http://schemas.microsoft.com/office/powerpoint/2010/main" val="2876109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T</a:t>
            </a:r>
            <a:r>
              <a:rPr lang="en-US" b="1" dirty="0" smtClean="0"/>
              <a:t>he </a:t>
            </a:r>
            <a:r>
              <a:rPr lang="en-US" b="1" dirty="0"/>
              <a:t>8 key attributes of a great healthcare manager?</a:t>
            </a:r>
            <a:endParaRPr lang="en-US" dirty="0"/>
          </a:p>
        </p:txBody>
      </p:sp>
      <p:sp>
        <p:nvSpPr>
          <p:cNvPr id="3" name="İçerik Yer Tutucusu 2"/>
          <p:cNvSpPr>
            <a:spLocks noGrp="1"/>
          </p:cNvSpPr>
          <p:nvPr>
            <p:ph idx="1"/>
          </p:nvPr>
        </p:nvSpPr>
        <p:spPr/>
        <p:txBody>
          <a:bodyPr>
            <a:normAutofit fontScale="70000" lnSpcReduction="20000"/>
          </a:bodyPr>
          <a:lstStyle/>
          <a:p>
            <a:pPr fontAlgn="base"/>
            <a:r>
              <a:rPr lang="en-US" dirty="0"/>
              <a:t>They know the details of the job, but do not get too bogged down in them. The healthcare business has a great deal of details that must be followed to be successful. These details are processes, technical requirements, payer relationships, customer relationships, and workflow. At any given time have a lot of balls in the air. Knowing how to quickly problem solve and delegate is an important aspect of middle management.</a:t>
            </a:r>
          </a:p>
          <a:p>
            <a:pPr fontAlgn="base"/>
            <a:r>
              <a:rPr lang="en-US" dirty="0"/>
              <a:t>They have an excellent work ethic – they are consistently at work on time, and work steadily throughout the day at meaningful tasks. (This may sound obvious……sadly, it is not)</a:t>
            </a:r>
          </a:p>
          <a:p>
            <a:pPr fontAlgn="base"/>
            <a:r>
              <a:rPr lang="en-US" dirty="0"/>
              <a:t>They are good listeners–less focused on imposing their own will than on hearing what others had to say. The ability to listen, actively listen and participate in employee concerns will bring loyalty and attention.</a:t>
            </a:r>
          </a:p>
          <a:p>
            <a:endParaRPr lang="en-US" dirty="0"/>
          </a:p>
        </p:txBody>
      </p:sp>
    </p:spTree>
    <p:extLst>
      <p:ext uri="{BB962C8B-B14F-4D97-AF65-F5344CB8AC3E}">
        <p14:creationId xmlns:p14="http://schemas.microsoft.com/office/powerpoint/2010/main" val="388529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70000" lnSpcReduction="20000"/>
          </a:bodyPr>
          <a:lstStyle/>
          <a:p>
            <a:pPr fontAlgn="base"/>
            <a:r>
              <a:rPr lang="en-US" dirty="0"/>
              <a:t>They are perceptive – able to understand the sometimes subtle issues their direct reports are daily encountering. Being able to know the jobs others are performing helps them to not only set realistic expectations, but also anticipate when they may need additional help or resources.</a:t>
            </a:r>
          </a:p>
          <a:p>
            <a:pPr fontAlgn="base"/>
            <a:r>
              <a:rPr lang="en-US" dirty="0"/>
              <a:t>They are open communicators – approachable, candid, easy to talk to and available when needed. This skill cannot be over-estimated. The single complaint most often heard from employees is their managers is too busy to listen.</a:t>
            </a:r>
          </a:p>
          <a:p>
            <a:pPr fontAlgn="base"/>
            <a:r>
              <a:rPr lang="en-US" dirty="0"/>
              <a:t>They possess a calm demeanor – Whether it is a patient or a volume issue, or the provider is behind…or any other number of routine daily stresses, a practice is a stressful place. A really good manager remains calm and knows how to calm others in stressful situations.</a:t>
            </a:r>
          </a:p>
          <a:p>
            <a:pPr marL="0" indent="0">
              <a:buNone/>
            </a:pPr>
            <a:endParaRPr lang="en-US" dirty="0"/>
          </a:p>
        </p:txBody>
      </p:sp>
    </p:spTree>
    <p:extLst>
      <p:ext uri="{BB962C8B-B14F-4D97-AF65-F5344CB8AC3E}">
        <p14:creationId xmlns:p14="http://schemas.microsoft.com/office/powerpoint/2010/main" val="4257540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https://www.medmgtservices.com/8-qualities-healthcare-manager/</a:t>
            </a:r>
          </a:p>
        </p:txBody>
      </p:sp>
      <p:sp>
        <p:nvSpPr>
          <p:cNvPr id="3" name="İçerik Yer Tutucusu 2"/>
          <p:cNvSpPr>
            <a:spLocks noGrp="1"/>
          </p:cNvSpPr>
          <p:nvPr>
            <p:ph idx="1"/>
          </p:nvPr>
        </p:nvSpPr>
        <p:spPr/>
        <p:txBody>
          <a:bodyPr>
            <a:normAutofit fontScale="92500" lnSpcReduction="20000"/>
          </a:bodyPr>
          <a:lstStyle/>
          <a:p>
            <a:pPr fontAlgn="base"/>
            <a:r>
              <a:rPr lang="en-US" dirty="0"/>
              <a:t>They are genuinely concerned about their direct reports’ well-being -men and women of integrity who care about their employees and can be trusted to keep their word. Integrity is not an old-fashioned word or concept. It is the essence of success.</a:t>
            </a:r>
          </a:p>
          <a:p>
            <a:pPr fontAlgn="base"/>
            <a:r>
              <a:rPr lang="en-US" dirty="0"/>
              <a:t>They communicate a bold, specific and consistent vision. The vision may come from upper management, but they understand it, totally buy into it and can communicate it by word and deed to employees</a:t>
            </a:r>
          </a:p>
          <a:p>
            <a:endParaRPr lang="en-US" dirty="0"/>
          </a:p>
        </p:txBody>
      </p:sp>
    </p:spTree>
    <p:extLst>
      <p:ext uri="{BB962C8B-B14F-4D97-AF65-F5344CB8AC3E}">
        <p14:creationId xmlns:p14="http://schemas.microsoft.com/office/powerpoint/2010/main" val="2025498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720056"/>
            <a:ext cx="6096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81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Managerial positions in </a:t>
            </a:r>
            <a:r>
              <a:rPr lang="tr-TR" dirty="0" smtClean="0"/>
              <a:t>healthcare</a:t>
            </a:r>
            <a:endParaRPr lang="en-U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12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Management </a:t>
            </a:r>
            <a:r>
              <a:rPr lang="tr-TR" dirty="0" err="1" smtClean="0"/>
              <a:t>functions</a:t>
            </a:r>
            <a:endParaRPr lang="en-US" dirty="0"/>
          </a:p>
        </p:txBody>
      </p:sp>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44699" y="1600200"/>
            <a:ext cx="525460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57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Functions</a:t>
            </a:r>
            <a:r>
              <a:rPr lang="tr-TR" dirty="0" smtClean="0"/>
              <a:t>..</a:t>
            </a:r>
            <a:endParaRPr lang="en-US" dirty="0"/>
          </a:p>
        </p:txBody>
      </p:sp>
      <p:sp>
        <p:nvSpPr>
          <p:cNvPr id="3" name="İçerik Yer Tutucusu 2"/>
          <p:cNvSpPr>
            <a:spLocks noGrp="1"/>
          </p:cNvSpPr>
          <p:nvPr>
            <p:ph idx="1"/>
          </p:nvPr>
        </p:nvSpPr>
        <p:spPr/>
        <p:txBody>
          <a:bodyPr/>
          <a:lstStyle/>
          <a:p>
            <a:r>
              <a:rPr lang="en-US" b="1" dirty="0"/>
              <a:t>Planning</a:t>
            </a:r>
            <a:r>
              <a:rPr lang="tr-TR" b="1" dirty="0"/>
              <a:t>: </a:t>
            </a:r>
            <a:r>
              <a:rPr lang="tr-TR" dirty="0" err="1"/>
              <a:t>requires</a:t>
            </a:r>
            <a:r>
              <a:rPr lang="tr-TR" dirty="0"/>
              <a:t> </a:t>
            </a:r>
            <a:r>
              <a:rPr lang="tr-TR" dirty="0" err="1"/>
              <a:t>the</a:t>
            </a:r>
            <a:r>
              <a:rPr lang="tr-TR" dirty="0"/>
              <a:t> </a:t>
            </a:r>
            <a:r>
              <a:rPr lang="tr-TR" dirty="0" err="1"/>
              <a:t>manager</a:t>
            </a:r>
            <a:r>
              <a:rPr lang="tr-TR" dirty="0"/>
              <a:t> </a:t>
            </a:r>
            <a:r>
              <a:rPr lang="tr-TR" dirty="0" err="1"/>
              <a:t>to</a:t>
            </a:r>
            <a:r>
              <a:rPr lang="tr-TR" dirty="0"/>
              <a:t> set a </a:t>
            </a:r>
            <a:r>
              <a:rPr lang="tr-TR" dirty="0" err="1"/>
              <a:t>direction</a:t>
            </a:r>
            <a:r>
              <a:rPr lang="tr-TR" dirty="0"/>
              <a:t> </a:t>
            </a:r>
            <a:r>
              <a:rPr lang="tr-TR" dirty="0" err="1"/>
              <a:t>and</a:t>
            </a:r>
            <a:r>
              <a:rPr lang="tr-TR" dirty="0"/>
              <a:t> </a:t>
            </a:r>
            <a:r>
              <a:rPr lang="tr-TR" dirty="0" err="1"/>
              <a:t>determine</a:t>
            </a:r>
            <a:r>
              <a:rPr lang="tr-TR" dirty="0"/>
              <a:t> </a:t>
            </a:r>
            <a:r>
              <a:rPr lang="tr-TR" dirty="0" err="1"/>
              <a:t>what</a:t>
            </a:r>
            <a:r>
              <a:rPr lang="tr-TR" dirty="0"/>
              <a:t> </a:t>
            </a:r>
            <a:r>
              <a:rPr lang="tr-TR" dirty="0" err="1"/>
              <a:t>needs</a:t>
            </a:r>
            <a:r>
              <a:rPr lang="tr-TR" dirty="0"/>
              <a:t> </a:t>
            </a:r>
            <a:r>
              <a:rPr lang="tr-TR" dirty="0" err="1"/>
              <a:t>to</a:t>
            </a:r>
            <a:r>
              <a:rPr lang="tr-TR" dirty="0"/>
              <a:t> be </a:t>
            </a:r>
            <a:r>
              <a:rPr lang="tr-TR" dirty="0" err="1"/>
              <a:t>accomplished</a:t>
            </a:r>
            <a:r>
              <a:rPr lang="tr-TR" dirty="0"/>
              <a:t>. İt </a:t>
            </a:r>
            <a:r>
              <a:rPr lang="tr-TR" dirty="0" err="1"/>
              <a:t>means</a:t>
            </a:r>
            <a:r>
              <a:rPr lang="tr-TR" dirty="0"/>
              <a:t> </a:t>
            </a:r>
            <a:r>
              <a:rPr lang="tr-TR" dirty="0" err="1"/>
              <a:t>setting</a:t>
            </a:r>
            <a:r>
              <a:rPr lang="tr-TR" dirty="0"/>
              <a:t> </a:t>
            </a:r>
            <a:r>
              <a:rPr lang="tr-TR" dirty="0" err="1"/>
              <a:t>priorities</a:t>
            </a:r>
            <a:r>
              <a:rPr lang="tr-TR" dirty="0"/>
              <a:t> </a:t>
            </a:r>
            <a:r>
              <a:rPr lang="tr-TR" dirty="0" err="1"/>
              <a:t>and</a:t>
            </a:r>
            <a:r>
              <a:rPr lang="tr-TR" dirty="0"/>
              <a:t> </a:t>
            </a:r>
            <a:r>
              <a:rPr lang="tr-TR" dirty="0" err="1"/>
              <a:t>determining</a:t>
            </a:r>
            <a:r>
              <a:rPr lang="tr-TR" dirty="0"/>
              <a:t> </a:t>
            </a:r>
            <a:r>
              <a:rPr lang="tr-TR" dirty="0" err="1"/>
              <a:t>performance</a:t>
            </a:r>
            <a:r>
              <a:rPr lang="tr-TR" dirty="0"/>
              <a:t> </a:t>
            </a:r>
            <a:r>
              <a:rPr lang="tr-TR" dirty="0" err="1"/>
              <a:t>targets</a:t>
            </a:r>
            <a:r>
              <a:rPr lang="tr-TR" dirty="0"/>
              <a:t>. </a:t>
            </a:r>
            <a:endParaRPr lang="en-US" dirty="0"/>
          </a:p>
          <a:p>
            <a:r>
              <a:rPr lang="en-US" b="1" dirty="0"/>
              <a:t>Organizing</a:t>
            </a:r>
            <a:r>
              <a:rPr lang="tr-TR" dirty="0"/>
              <a:t>: </a:t>
            </a:r>
            <a:r>
              <a:rPr lang="tr-TR" dirty="0" err="1"/>
              <a:t>refers</a:t>
            </a:r>
            <a:r>
              <a:rPr lang="tr-TR" dirty="0"/>
              <a:t> </a:t>
            </a:r>
            <a:r>
              <a:rPr lang="tr-TR" dirty="0" err="1"/>
              <a:t>the</a:t>
            </a:r>
            <a:r>
              <a:rPr lang="tr-TR" dirty="0"/>
              <a:t> </a:t>
            </a:r>
            <a:r>
              <a:rPr lang="tr-TR" dirty="0" err="1"/>
              <a:t>overall</a:t>
            </a:r>
            <a:r>
              <a:rPr lang="tr-TR" dirty="0"/>
              <a:t> </a:t>
            </a:r>
            <a:r>
              <a:rPr lang="tr-TR" dirty="0" err="1"/>
              <a:t>design</a:t>
            </a:r>
            <a:r>
              <a:rPr lang="tr-TR" dirty="0"/>
              <a:t> of </a:t>
            </a:r>
            <a:r>
              <a:rPr lang="tr-TR" dirty="0" err="1"/>
              <a:t>the</a:t>
            </a:r>
            <a:r>
              <a:rPr lang="tr-TR" dirty="0"/>
              <a:t> </a:t>
            </a:r>
            <a:r>
              <a:rPr lang="tr-TR" dirty="0" err="1"/>
              <a:t>organization</a:t>
            </a:r>
            <a:r>
              <a:rPr lang="tr-TR" dirty="0"/>
              <a:t> </a:t>
            </a:r>
            <a:r>
              <a:rPr lang="tr-TR" dirty="0" err="1"/>
              <a:t>or</a:t>
            </a:r>
            <a:r>
              <a:rPr lang="tr-TR" dirty="0"/>
              <a:t> </a:t>
            </a:r>
            <a:r>
              <a:rPr lang="tr-TR" dirty="0" err="1"/>
              <a:t>the</a:t>
            </a:r>
            <a:r>
              <a:rPr lang="tr-TR" dirty="0"/>
              <a:t> </a:t>
            </a:r>
            <a:r>
              <a:rPr lang="tr-TR" dirty="0" err="1"/>
              <a:t>specific</a:t>
            </a:r>
            <a:r>
              <a:rPr lang="tr-TR" dirty="0"/>
              <a:t> </a:t>
            </a:r>
            <a:r>
              <a:rPr lang="tr-TR" dirty="0" err="1"/>
              <a:t>divison,unit</a:t>
            </a:r>
            <a:r>
              <a:rPr lang="tr-TR" dirty="0"/>
              <a:t>.</a:t>
            </a:r>
            <a:endParaRPr lang="en-US" dirty="0"/>
          </a:p>
          <a:p>
            <a:endParaRPr lang="en-US" dirty="0"/>
          </a:p>
        </p:txBody>
      </p:sp>
    </p:spTree>
    <p:extLst>
      <p:ext uri="{BB962C8B-B14F-4D97-AF65-F5344CB8AC3E}">
        <p14:creationId xmlns:p14="http://schemas.microsoft.com/office/powerpoint/2010/main" val="3556629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Functions</a:t>
            </a:r>
            <a:r>
              <a:rPr lang="tr-TR" dirty="0" smtClean="0"/>
              <a:t>..</a:t>
            </a:r>
            <a:endParaRPr lang="en-US" dirty="0"/>
          </a:p>
        </p:txBody>
      </p:sp>
      <p:sp>
        <p:nvSpPr>
          <p:cNvPr id="3" name="İçerik Yer Tutucusu 2"/>
          <p:cNvSpPr>
            <a:spLocks noGrp="1"/>
          </p:cNvSpPr>
          <p:nvPr>
            <p:ph idx="1"/>
          </p:nvPr>
        </p:nvSpPr>
        <p:spPr/>
        <p:txBody>
          <a:bodyPr>
            <a:normAutofit fontScale="85000" lnSpcReduction="20000"/>
          </a:bodyPr>
          <a:lstStyle/>
          <a:p>
            <a:r>
              <a:rPr lang="en-US" b="1" dirty="0"/>
              <a:t>Staffing</a:t>
            </a:r>
            <a:r>
              <a:rPr lang="tr-TR" dirty="0"/>
              <a:t>:  </a:t>
            </a:r>
            <a:r>
              <a:rPr lang="tr-TR" dirty="0" err="1"/>
              <a:t>refers</a:t>
            </a:r>
            <a:r>
              <a:rPr lang="tr-TR" dirty="0"/>
              <a:t> </a:t>
            </a:r>
            <a:r>
              <a:rPr lang="tr-TR" dirty="0" err="1"/>
              <a:t>to</a:t>
            </a:r>
            <a:r>
              <a:rPr lang="tr-TR" dirty="0"/>
              <a:t> </a:t>
            </a:r>
            <a:r>
              <a:rPr lang="tr-TR" dirty="0" err="1"/>
              <a:t>acquiring</a:t>
            </a:r>
            <a:r>
              <a:rPr lang="tr-TR" dirty="0"/>
              <a:t> </a:t>
            </a:r>
            <a:r>
              <a:rPr lang="tr-TR" dirty="0" err="1"/>
              <a:t>and</a:t>
            </a:r>
            <a:r>
              <a:rPr lang="tr-TR" dirty="0"/>
              <a:t> </a:t>
            </a:r>
            <a:r>
              <a:rPr lang="tr-TR" dirty="0" err="1"/>
              <a:t>retainnig</a:t>
            </a:r>
            <a:r>
              <a:rPr lang="tr-TR" dirty="0"/>
              <a:t> </a:t>
            </a:r>
            <a:r>
              <a:rPr lang="tr-TR" dirty="0" err="1"/>
              <a:t>human</a:t>
            </a:r>
            <a:r>
              <a:rPr lang="tr-TR" dirty="0"/>
              <a:t> </a:t>
            </a:r>
            <a:r>
              <a:rPr lang="tr-TR" dirty="0" err="1"/>
              <a:t>resources</a:t>
            </a:r>
            <a:r>
              <a:rPr lang="tr-TR" dirty="0"/>
              <a:t>.</a:t>
            </a:r>
            <a:endParaRPr lang="en-US" dirty="0"/>
          </a:p>
          <a:p>
            <a:r>
              <a:rPr lang="en-US" b="1" dirty="0"/>
              <a:t>Controlling</a:t>
            </a:r>
            <a:r>
              <a:rPr lang="tr-TR" b="1" dirty="0"/>
              <a:t>:</a:t>
            </a:r>
            <a:r>
              <a:rPr lang="tr-TR" dirty="0"/>
              <a:t>   </a:t>
            </a:r>
            <a:r>
              <a:rPr lang="tr-TR" dirty="0" err="1"/>
              <a:t>refers</a:t>
            </a:r>
            <a:r>
              <a:rPr lang="tr-TR" dirty="0"/>
              <a:t> </a:t>
            </a:r>
            <a:r>
              <a:rPr lang="tr-TR" dirty="0" err="1"/>
              <a:t>to</a:t>
            </a:r>
            <a:r>
              <a:rPr lang="tr-TR" dirty="0"/>
              <a:t> </a:t>
            </a:r>
            <a:r>
              <a:rPr lang="tr-TR" dirty="0" err="1"/>
              <a:t>monitoring</a:t>
            </a:r>
            <a:r>
              <a:rPr lang="tr-TR" dirty="0"/>
              <a:t> </a:t>
            </a:r>
            <a:r>
              <a:rPr lang="tr-TR" dirty="0" err="1"/>
              <a:t>staff</a:t>
            </a:r>
            <a:r>
              <a:rPr lang="tr-TR" dirty="0"/>
              <a:t> </a:t>
            </a:r>
            <a:r>
              <a:rPr lang="tr-TR" dirty="0" err="1"/>
              <a:t>activities</a:t>
            </a:r>
            <a:r>
              <a:rPr lang="tr-TR" dirty="0"/>
              <a:t> </a:t>
            </a:r>
            <a:r>
              <a:rPr lang="tr-TR" dirty="0" err="1"/>
              <a:t>and</a:t>
            </a:r>
            <a:r>
              <a:rPr lang="tr-TR" dirty="0"/>
              <a:t> </a:t>
            </a:r>
            <a:r>
              <a:rPr lang="tr-TR" dirty="0" err="1"/>
              <a:t>performance</a:t>
            </a:r>
            <a:r>
              <a:rPr lang="tr-TR" dirty="0"/>
              <a:t> , </a:t>
            </a:r>
            <a:r>
              <a:rPr lang="tr-TR" dirty="0" err="1"/>
              <a:t>making</a:t>
            </a:r>
            <a:r>
              <a:rPr lang="tr-TR" dirty="0"/>
              <a:t> </a:t>
            </a:r>
            <a:r>
              <a:rPr lang="tr-TR" dirty="0" err="1"/>
              <a:t>the</a:t>
            </a:r>
            <a:r>
              <a:rPr lang="tr-TR" dirty="0"/>
              <a:t> </a:t>
            </a:r>
            <a:r>
              <a:rPr lang="tr-TR" dirty="0" err="1"/>
              <a:t>appropriate</a:t>
            </a:r>
            <a:r>
              <a:rPr lang="tr-TR" dirty="0"/>
              <a:t> </a:t>
            </a:r>
            <a:r>
              <a:rPr lang="tr-TR" dirty="0" err="1"/>
              <a:t>actions</a:t>
            </a:r>
            <a:r>
              <a:rPr lang="tr-TR" dirty="0"/>
              <a:t> </a:t>
            </a:r>
            <a:r>
              <a:rPr lang="tr-TR" dirty="0" err="1"/>
              <a:t>for</a:t>
            </a:r>
            <a:r>
              <a:rPr lang="tr-TR" dirty="0"/>
              <a:t> </a:t>
            </a:r>
            <a:r>
              <a:rPr lang="tr-TR" dirty="0" err="1"/>
              <a:t>corrective</a:t>
            </a:r>
            <a:r>
              <a:rPr lang="tr-TR" dirty="0"/>
              <a:t> </a:t>
            </a:r>
            <a:r>
              <a:rPr lang="tr-TR" dirty="0" err="1"/>
              <a:t>action</a:t>
            </a:r>
            <a:r>
              <a:rPr lang="tr-TR" dirty="0"/>
              <a:t> </a:t>
            </a:r>
            <a:r>
              <a:rPr lang="tr-TR" dirty="0" err="1"/>
              <a:t>to</a:t>
            </a:r>
            <a:r>
              <a:rPr lang="tr-TR" dirty="0"/>
              <a:t> </a:t>
            </a:r>
            <a:r>
              <a:rPr lang="tr-TR" dirty="0" err="1"/>
              <a:t>increase</a:t>
            </a:r>
            <a:r>
              <a:rPr lang="tr-TR" dirty="0"/>
              <a:t> </a:t>
            </a:r>
            <a:r>
              <a:rPr lang="tr-TR" dirty="0" err="1"/>
              <a:t>performance</a:t>
            </a:r>
            <a:r>
              <a:rPr lang="tr-TR" dirty="0"/>
              <a:t> </a:t>
            </a:r>
            <a:endParaRPr lang="en-US" dirty="0"/>
          </a:p>
          <a:p>
            <a:r>
              <a:rPr lang="en-US" b="1" dirty="0"/>
              <a:t>Directing:</a:t>
            </a:r>
            <a:r>
              <a:rPr lang="en-US" dirty="0"/>
              <a:t> the focus is  on initiating action in the organization through effective leadership and motivation of, and communication with,</a:t>
            </a:r>
            <a:r>
              <a:rPr lang="tr-TR" dirty="0"/>
              <a:t> </a:t>
            </a:r>
            <a:r>
              <a:rPr lang="en-US" dirty="0"/>
              <a:t>subordinates.</a:t>
            </a:r>
          </a:p>
          <a:p>
            <a:r>
              <a:rPr lang="en-US" b="1" dirty="0"/>
              <a:t>Decision making</a:t>
            </a:r>
            <a:r>
              <a:rPr lang="en-US" dirty="0"/>
              <a:t>: is critical to all of the aforementioned management functions and means making effective decisions based on consideration of benefits and the </a:t>
            </a:r>
            <a:r>
              <a:rPr lang="en-US" dirty="0" smtClean="0"/>
              <a:t>drawbacks </a:t>
            </a:r>
            <a:r>
              <a:rPr lang="en-US" dirty="0"/>
              <a:t>of alternatives.</a:t>
            </a:r>
          </a:p>
          <a:p>
            <a:endParaRPr lang="en-US" dirty="0"/>
          </a:p>
        </p:txBody>
      </p:sp>
    </p:spTree>
    <p:extLst>
      <p:ext uri="{BB962C8B-B14F-4D97-AF65-F5344CB8AC3E}">
        <p14:creationId xmlns:p14="http://schemas.microsoft.com/office/powerpoint/2010/main" val="417831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Katz</a:t>
            </a:r>
            <a:r>
              <a:rPr lang="tr-TR" dirty="0" smtClean="0"/>
              <a:t>  (1974) </a:t>
            </a:r>
            <a:r>
              <a:rPr lang="tr-TR" dirty="0" err="1" smtClean="0"/>
              <a:t>identifies</a:t>
            </a:r>
            <a:r>
              <a:rPr lang="tr-TR" dirty="0" smtClean="0"/>
              <a:t>  </a:t>
            </a:r>
            <a:r>
              <a:rPr lang="tr-TR" dirty="0" err="1" smtClean="0"/>
              <a:t>key</a:t>
            </a:r>
            <a:r>
              <a:rPr lang="tr-TR" dirty="0" smtClean="0"/>
              <a:t> </a:t>
            </a:r>
            <a:r>
              <a:rPr lang="tr-TR" dirty="0" err="1" smtClean="0"/>
              <a:t>competencies</a:t>
            </a:r>
            <a:r>
              <a:rPr lang="tr-TR" dirty="0" smtClean="0"/>
              <a:t> </a:t>
            </a:r>
            <a:r>
              <a:rPr lang="tr-TR" dirty="0" err="1" smtClean="0"/>
              <a:t>for</a:t>
            </a:r>
            <a:r>
              <a:rPr lang="tr-TR" dirty="0" smtClean="0"/>
              <a:t> </a:t>
            </a:r>
            <a:r>
              <a:rPr lang="tr-TR" dirty="0" err="1" smtClean="0"/>
              <a:t>managers</a:t>
            </a:r>
            <a:r>
              <a:rPr lang="tr-TR" dirty="0"/>
              <a:t>:</a:t>
            </a:r>
            <a:endParaRPr lang="en-US" dirty="0"/>
          </a:p>
        </p:txBody>
      </p:sp>
      <p:sp>
        <p:nvSpPr>
          <p:cNvPr id="3" name="İçerik Yer Tutucusu 2"/>
          <p:cNvSpPr>
            <a:spLocks noGrp="1"/>
          </p:cNvSpPr>
          <p:nvPr>
            <p:ph idx="1"/>
          </p:nvPr>
        </p:nvSpPr>
        <p:spPr/>
        <p:txBody>
          <a:bodyPr>
            <a:normAutofit lnSpcReduction="10000"/>
          </a:bodyPr>
          <a:lstStyle/>
          <a:p>
            <a:r>
              <a:rPr lang="en-US" b="1" dirty="0" smtClean="0"/>
              <a:t>Conceptual skills</a:t>
            </a:r>
            <a:r>
              <a:rPr lang="en-US" dirty="0" smtClean="0"/>
              <a:t>: </a:t>
            </a:r>
            <a:r>
              <a:rPr lang="en-US" sz="2400" dirty="0" smtClean="0"/>
              <a:t>the ability to critically analyze and solve complex problems. For instance, a manager conducts an analysis of the best way to provide a service or determines a strategy to reduce patient complaints, regarding food service.</a:t>
            </a:r>
          </a:p>
          <a:p>
            <a:r>
              <a:rPr lang="en-US" sz="2400" b="1" dirty="0" smtClean="0"/>
              <a:t>Technical Skills: </a:t>
            </a:r>
            <a:r>
              <a:rPr lang="en-US" sz="2400" dirty="0" smtClean="0"/>
              <a:t> that reflect expertise or ability to perform a specific work task. Example: a manager develops and implements a new incentive compensation program for staff or designs and implements modifications to a computer based staffing model.</a:t>
            </a:r>
          </a:p>
          <a:p>
            <a:r>
              <a:rPr lang="en-US" sz="2400" b="1" dirty="0" smtClean="0"/>
              <a:t> Interpersonal skills:  </a:t>
            </a:r>
            <a:r>
              <a:rPr lang="en-US" sz="2400" dirty="0" smtClean="0"/>
              <a:t>that </a:t>
            </a:r>
            <a:r>
              <a:rPr lang="en-US" sz="2400" dirty="0" err="1" smtClean="0"/>
              <a:t>en</a:t>
            </a:r>
            <a:r>
              <a:rPr lang="tr-TR" sz="2400" dirty="0" smtClean="0"/>
              <a:t>a</a:t>
            </a:r>
            <a:r>
              <a:rPr lang="en-US" sz="2400" dirty="0" err="1" smtClean="0"/>
              <a:t>ble</a:t>
            </a:r>
            <a:r>
              <a:rPr lang="en-US" sz="2400" dirty="0" smtClean="0"/>
              <a:t> a manager to communicate with and work well with other </a:t>
            </a:r>
            <a:r>
              <a:rPr lang="tr-TR" sz="2400" dirty="0" smtClean="0"/>
              <a:t>in</a:t>
            </a:r>
            <a:r>
              <a:rPr lang="en-US" sz="2400" dirty="0" err="1" smtClean="0"/>
              <a:t>dividuals</a:t>
            </a:r>
            <a:r>
              <a:rPr lang="en-US" sz="2400" dirty="0" smtClean="0"/>
              <a:t>,</a:t>
            </a:r>
            <a:r>
              <a:rPr lang="tr-TR" sz="2400" dirty="0" smtClean="0"/>
              <a:t> </a:t>
            </a:r>
            <a:r>
              <a:rPr lang="en-US" sz="2400" dirty="0" smtClean="0"/>
              <a:t>regardless of whether they ae peers, supervisors, or subordinates. </a:t>
            </a:r>
          </a:p>
          <a:p>
            <a:endParaRPr lang="en-US" dirty="0"/>
          </a:p>
        </p:txBody>
      </p:sp>
    </p:spTree>
    <p:extLst>
      <p:ext uri="{BB962C8B-B14F-4D97-AF65-F5344CB8AC3E}">
        <p14:creationId xmlns:p14="http://schemas.microsoft.com/office/powerpoint/2010/main" val="3997965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Hierarchy and Control</a:t>
            </a:r>
          </a:p>
        </p:txBody>
      </p:sp>
      <p:sp>
        <p:nvSpPr>
          <p:cNvPr id="22531" name="Content Placeholder 2"/>
          <p:cNvSpPr>
            <a:spLocks noGrp="1"/>
          </p:cNvSpPr>
          <p:nvPr>
            <p:ph idx="1"/>
          </p:nvPr>
        </p:nvSpPr>
        <p:spPr>
          <a:xfrm>
            <a:off x="457200" y="1447800"/>
            <a:ext cx="8229600" cy="4419600"/>
          </a:xfrm>
        </p:spPr>
        <p:txBody>
          <a:bodyPr/>
          <a:lstStyle/>
          <a:p>
            <a:r>
              <a:rPr lang="en-US" altLang="en-US" sz="3100" dirty="0">
                <a:latin typeface="Times New Roman" panose="02020603050405020304" pitchFamily="18" charset="0"/>
                <a:ea typeface="ＭＳ Ｐゴシック" pitchFamily="34" charset="-128"/>
              </a:rPr>
              <a:t>Management positions exist at lower levels, middle-management levels, and upper levels, i.e., senior management. </a:t>
            </a:r>
          </a:p>
          <a:p>
            <a:r>
              <a:rPr lang="en-US" altLang="en-US" sz="3100" b="1" dirty="0">
                <a:latin typeface="Times New Roman" panose="02020603050405020304" pitchFamily="18" charset="0"/>
                <a:ea typeface="ＭＳ Ｐゴシック" pitchFamily="34" charset="-128"/>
              </a:rPr>
              <a:t>Hierarchy of management </a:t>
            </a:r>
            <a:r>
              <a:rPr lang="en-US" altLang="en-US" sz="3100" dirty="0">
                <a:latin typeface="Times New Roman" panose="02020603050405020304" pitchFamily="18" charset="0"/>
                <a:ea typeface="ＭＳ Ｐゴシック" pitchFamily="34" charset="-128"/>
              </a:rPr>
              <a:t>means that authority, or power, is delegated downward in the organization, and that lower-level managers have less authority than higher-level managers whose scope of responsibility is much greater.</a:t>
            </a:r>
          </a:p>
        </p:txBody>
      </p:sp>
    </p:spTree>
    <p:extLst>
      <p:ext uri="{BB962C8B-B14F-4D97-AF65-F5344CB8AC3E}">
        <p14:creationId xmlns:p14="http://schemas.microsoft.com/office/powerpoint/2010/main" val="83828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Learning </a:t>
            </a:r>
            <a:r>
              <a:rPr lang="tr-TR" dirty="0" err="1" smtClean="0"/>
              <a:t>objectives</a:t>
            </a:r>
            <a:endParaRPr lang="en-US" dirty="0"/>
          </a:p>
        </p:txBody>
      </p:sp>
      <p:sp>
        <p:nvSpPr>
          <p:cNvPr id="3" name="İçerik Yer Tutucusu 2"/>
          <p:cNvSpPr>
            <a:spLocks noGrp="1"/>
          </p:cNvSpPr>
          <p:nvPr>
            <p:ph idx="1"/>
          </p:nvPr>
        </p:nvSpPr>
        <p:spPr/>
        <p:txBody>
          <a:bodyPr/>
          <a:lstStyle/>
          <a:p>
            <a:r>
              <a:rPr lang="tr-TR" dirty="0" smtClean="0"/>
              <a:t>Define </a:t>
            </a:r>
            <a:r>
              <a:rPr lang="tr-TR" dirty="0" err="1" smtClean="0"/>
              <a:t>healthcare</a:t>
            </a:r>
            <a:r>
              <a:rPr lang="tr-TR" dirty="0" smtClean="0"/>
              <a:t> </a:t>
            </a:r>
            <a:r>
              <a:rPr lang="tr-TR" dirty="0" err="1" smtClean="0"/>
              <a:t>management</a:t>
            </a:r>
            <a:r>
              <a:rPr lang="tr-TR" dirty="0" smtClean="0"/>
              <a:t> </a:t>
            </a:r>
            <a:r>
              <a:rPr lang="tr-TR" dirty="0" err="1" smtClean="0"/>
              <a:t>and</a:t>
            </a:r>
            <a:r>
              <a:rPr lang="tr-TR" dirty="0" smtClean="0"/>
              <a:t> </a:t>
            </a:r>
            <a:r>
              <a:rPr lang="tr-TR" dirty="0" err="1" smtClean="0"/>
              <a:t>the</a:t>
            </a:r>
            <a:r>
              <a:rPr lang="tr-TR" dirty="0" smtClean="0"/>
              <a:t> role of </a:t>
            </a:r>
            <a:r>
              <a:rPr lang="tr-TR" dirty="0" err="1" smtClean="0"/>
              <a:t>the</a:t>
            </a:r>
            <a:r>
              <a:rPr lang="tr-TR" dirty="0" smtClean="0"/>
              <a:t> </a:t>
            </a:r>
            <a:r>
              <a:rPr lang="tr-TR" dirty="0" err="1" smtClean="0"/>
              <a:t>healthcare</a:t>
            </a:r>
            <a:r>
              <a:rPr lang="tr-TR" dirty="0" smtClean="0"/>
              <a:t> </a:t>
            </a:r>
            <a:r>
              <a:rPr lang="tr-TR" dirty="0" err="1" smtClean="0"/>
              <a:t>managers</a:t>
            </a:r>
            <a:endParaRPr lang="tr-TR" dirty="0" smtClean="0"/>
          </a:p>
          <a:p>
            <a:r>
              <a:rPr lang="tr-TR" dirty="0" err="1" smtClean="0"/>
              <a:t>Differentiate</a:t>
            </a:r>
            <a:r>
              <a:rPr lang="tr-TR" dirty="0" smtClean="0"/>
              <a:t> </a:t>
            </a:r>
            <a:r>
              <a:rPr lang="tr-TR" dirty="0" err="1" smtClean="0"/>
              <a:t>among</a:t>
            </a:r>
            <a:r>
              <a:rPr lang="tr-TR" dirty="0" smtClean="0"/>
              <a:t> </a:t>
            </a:r>
            <a:r>
              <a:rPr lang="tr-TR" dirty="0" err="1" smtClean="0"/>
              <a:t>the</a:t>
            </a:r>
            <a:r>
              <a:rPr lang="tr-TR" dirty="0" smtClean="0"/>
              <a:t> </a:t>
            </a:r>
            <a:r>
              <a:rPr lang="tr-TR" dirty="0" err="1" smtClean="0"/>
              <a:t>functions,roles</a:t>
            </a:r>
            <a:r>
              <a:rPr lang="tr-TR" dirty="0" smtClean="0"/>
              <a:t> </a:t>
            </a:r>
            <a:r>
              <a:rPr lang="tr-TR" dirty="0" err="1" smtClean="0"/>
              <a:t>and</a:t>
            </a:r>
            <a:r>
              <a:rPr lang="tr-TR" dirty="0" smtClean="0"/>
              <a:t> </a:t>
            </a:r>
            <a:r>
              <a:rPr lang="tr-TR" dirty="0" err="1" smtClean="0"/>
              <a:t>responsibilities</a:t>
            </a:r>
            <a:r>
              <a:rPr lang="tr-TR" dirty="0" smtClean="0"/>
              <a:t> of  </a:t>
            </a:r>
            <a:r>
              <a:rPr lang="tr-TR" dirty="0" err="1" smtClean="0"/>
              <a:t>healthcare</a:t>
            </a:r>
            <a:r>
              <a:rPr lang="tr-TR" dirty="0" smtClean="0"/>
              <a:t> </a:t>
            </a:r>
            <a:r>
              <a:rPr lang="tr-TR" dirty="0" err="1" smtClean="0"/>
              <a:t>managers</a:t>
            </a:r>
            <a:r>
              <a:rPr lang="tr-TR" dirty="0" smtClean="0"/>
              <a:t>.</a:t>
            </a:r>
          </a:p>
          <a:p>
            <a:r>
              <a:rPr lang="tr-TR" dirty="0" err="1" smtClean="0"/>
              <a:t>Compare</a:t>
            </a:r>
            <a:r>
              <a:rPr lang="tr-TR" dirty="0" smtClean="0"/>
              <a:t> </a:t>
            </a:r>
            <a:r>
              <a:rPr lang="tr-TR" dirty="0" err="1" smtClean="0"/>
              <a:t>and</a:t>
            </a:r>
            <a:r>
              <a:rPr lang="tr-TR" dirty="0" smtClean="0"/>
              <a:t> </a:t>
            </a:r>
            <a:r>
              <a:rPr lang="tr-TR" dirty="0" err="1" smtClean="0"/>
              <a:t>contrast</a:t>
            </a:r>
            <a:r>
              <a:rPr lang="tr-TR" dirty="0" smtClean="0"/>
              <a:t> </a:t>
            </a:r>
            <a:r>
              <a:rPr lang="tr-TR" dirty="0" err="1" smtClean="0"/>
              <a:t>the</a:t>
            </a:r>
            <a:r>
              <a:rPr lang="tr-TR" dirty="0" smtClean="0"/>
              <a:t> </a:t>
            </a:r>
            <a:r>
              <a:rPr lang="tr-TR" dirty="0" err="1" smtClean="0"/>
              <a:t>key</a:t>
            </a:r>
            <a:r>
              <a:rPr lang="tr-TR" dirty="0" smtClean="0"/>
              <a:t> </a:t>
            </a:r>
            <a:r>
              <a:rPr lang="tr-TR" dirty="0" err="1" smtClean="0"/>
              <a:t>competencies</a:t>
            </a:r>
            <a:r>
              <a:rPr lang="tr-TR" dirty="0" smtClean="0"/>
              <a:t> of </a:t>
            </a:r>
            <a:r>
              <a:rPr lang="tr-TR" dirty="0" err="1" smtClean="0"/>
              <a:t>healthcare</a:t>
            </a:r>
            <a:r>
              <a:rPr lang="tr-TR" dirty="0" smtClean="0"/>
              <a:t> </a:t>
            </a:r>
            <a:r>
              <a:rPr lang="tr-TR" dirty="0" err="1" smtClean="0"/>
              <a:t>managers</a:t>
            </a:r>
            <a:endParaRPr lang="tr-TR" dirty="0" smtClean="0"/>
          </a:p>
          <a:p>
            <a:r>
              <a:rPr lang="tr-TR" dirty="0" err="1" smtClean="0"/>
              <a:t>Identify</a:t>
            </a:r>
            <a:r>
              <a:rPr lang="tr-TR" dirty="0" smtClean="0"/>
              <a:t> </a:t>
            </a:r>
            <a:r>
              <a:rPr lang="tr-TR" dirty="0" err="1" smtClean="0"/>
              <a:t>current</a:t>
            </a:r>
            <a:r>
              <a:rPr lang="tr-TR" dirty="0" smtClean="0"/>
              <a:t> </a:t>
            </a:r>
            <a:r>
              <a:rPr lang="tr-TR" dirty="0" err="1" smtClean="0"/>
              <a:t>areas</a:t>
            </a:r>
            <a:r>
              <a:rPr lang="tr-TR" dirty="0" smtClean="0"/>
              <a:t> </a:t>
            </a:r>
            <a:r>
              <a:rPr lang="tr-TR" dirty="0" err="1" smtClean="0"/>
              <a:t>ıf</a:t>
            </a:r>
            <a:r>
              <a:rPr lang="tr-TR" dirty="0" smtClean="0"/>
              <a:t> </a:t>
            </a:r>
            <a:r>
              <a:rPr lang="tr-TR" dirty="0" err="1" smtClean="0"/>
              <a:t>research</a:t>
            </a:r>
            <a:r>
              <a:rPr lang="tr-TR" dirty="0" smtClean="0"/>
              <a:t> in </a:t>
            </a:r>
            <a:r>
              <a:rPr lang="tr-TR" dirty="0" err="1" smtClean="0"/>
              <a:t>healthcare</a:t>
            </a:r>
            <a:r>
              <a:rPr lang="tr-TR" dirty="0" smtClean="0"/>
              <a:t> </a:t>
            </a:r>
            <a:r>
              <a:rPr lang="tr-TR" dirty="0" err="1" smtClean="0"/>
              <a:t>management</a:t>
            </a:r>
            <a:r>
              <a:rPr lang="tr-TR" dirty="0" smtClean="0"/>
              <a:t>.</a:t>
            </a:r>
            <a:endParaRPr lang="en-US" dirty="0"/>
          </a:p>
        </p:txBody>
      </p:sp>
    </p:spTree>
    <p:extLst>
      <p:ext uri="{BB962C8B-B14F-4D97-AF65-F5344CB8AC3E}">
        <p14:creationId xmlns:p14="http://schemas.microsoft.com/office/powerpoint/2010/main" val="1966189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Vertical Structure </a:t>
            </a:r>
          </a:p>
        </p:txBody>
      </p:sp>
      <p:sp>
        <p:nvSpPr>
          <p:cNvPr id="23555" name="Content Placeholder 2"/>
          <p:cNvSpPr>
            <a:spLocks noGrp="1"/>
          </p:cNvSpPr>
          <p:nvPr>
            <p:ph idx="1"/>
          </p:nvPr>
        </p:nvSpPr>
        <p:spPr>
          <a:xfrm>
            <a:off x="457200" y="1447800"/>
            <a:ext cx="8229600" cy="4419600"/>
          </a:xfrm>
        </p:spPr>
        <p:txBody>
          <a:bodyPr/>
          <a:lstStyle/>
          <a:p>
            <a:r>
              <a:rPr lang="en-US" altLang="en-US" sz="3100" dirty="0">
                <a:latin typeface="Times New Roman" panose="02020603050405020304" pitchFamily="18" charset="0"/>
                <a:ea typeface="ＭＳ Ｐゴシック" pitchFamily="34" charset="-128"/>
              </a:rPr>
              <a:t>Size and complexity of the specific health services organization will dictate the particular structure. </a:t>
            </a:r>
          </a:p>
          <a:p>
            <a:r>
              <a:rPr lang="en-US" altLang="en-US" sz="3100" dirty="0">
                <a:latin typeface="Times New Roman" panose="02020603050405020304" pitchFamily="18" charset="0"/>
                <a:ea typeface="ＭＳ Ｐゴシック" pitchFamily="34" charset="-128"/>
              </a:rPr>
              <a:t>Larger organizations—such as large community hospitals, hospital systems, and academic medical centers—will likely have deep vertical structures reflecting varying levels of administrative control for the organization.</a:t>
            </a:r>
          </a:p>
        </p:txBody>
      </p:sp>
    </p:spTree>
    <p:extLst>
      <p:ext uri="{BB962C8B-B14F-4D97-AF65-F5344CB8AC3E}">
        <p14:creationId xmlns:p14="http://schemas.microsoft.com/office/powerpoint/2010/main" val="1831877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Matrix Structure</a:t>
            </a:r>
          </a:p>
        </p:txBody>
      </p:sp>
      <p:sp>
        <p:nvSpPr>
          <p:cNvPr id="24579"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These include </a:t>
            </a:r>
            <a:r>
              <a:rPr lang="en-US" altLang="en-US" b="1" dirty="0">
                <a:latin typeface="Times New Roman" panose="02020603050405020304" pitchFamily="18" charset="0"/>
                <a:ea typeface="ＭＳ Ｐゴシック" pitchFamily="34" charset="-128"/>
              </a:rPr>
              <a:t>team-based</a:t>
            </a:r>
            <a:r>
              <a:rPr lang="en-US" altLang="en-US" dirty="0">
                <a:latin typeface="Times New Roman" panose="02020603050405020304" pitchFamily="18" charset="0"/>
                <a:ea typeface="ＭＳ Ｐゴシック" pitchFamily="34" charset="-128"/>
              </a:rPr>
              <a:t> models and </a:t>
            </a:r>
            <a:r>
              <a:rPr lang="en-US" altLang="en-US" b="1" dirty="0">
                <a:latin typeface="Times New Roman" panose="02020603050405020304" pitchFamily="18" charset="0"/>
                <a:ea typeface="ＭＳ Ｐゴシック" pitchFamily="34" charset="-128"/>
              </a:rPr>
              <a:t>service line management </a:t>
            </a:r>
            <a:r>
              <a:rPr lang="en-US" altLang="en-US" dirty="0">
                <a:latin typeface="Times New Roman" panose="02020603050405020304" pitchFamily="18" charset="0"/>
                <a:ea typeface="ＭＳ Ｐゴシック" pitchFamily="34" charset="-128"/>
              </a:rPr>
              <a:t>models.</a:t>
            </a:r>
          </a:p>
          <a:p>
            <a:r>
              <a:rPr lang="en-US" altLang="en-US" dirty="0">
                <a:latin typeface="Times New Roman" panose="02020603050405020304" pitchFamily="18" charset="0"/>
                <a:ea typeface="ＭＳ Ｐゴシック" pitchFamily="34" charset="-128"/>
              </a:rPr>
              <a:t>The </a:t>
            </a:r>
            <a:r>
              <a:rPr lang="en-US" altLang="en-US" b="1" dirty="0">
                <a:latin typeface="Times New Roman" panose="02020603050405020304" pitchFamily="18" charset="0"/>
                <a:ea typeface="ＭＳ Ｐゴシック" pitchFamily="34" charset="-128"/>
              </a:rPr>
              <a:t>matrix model </a:t>
            </a:r>
            <a:r>
              <a:rPr lang="en-US" altLang="en-US" dirty="0">
                <a:latin typeface="Times New Roman" panose="02020603050405020304" pitchFamily="18" charset="0"/>
                <a:ea typeface="ＭＳ Ｐゴシック" pitchFamily="34" charset="-128"/>
              </a:rPr>
              <a:t>recognizes:</a:t>
            </a:r>
          </a:p>
          <a:p>
            <a:pPr lvl="1"/>
            <a:r>
              <a:rPr lang="en-US" altLang="en-US" dirty="0">
                <a:latin typeface="Times New Roman" panose="02020603050405020304" pitchFamily="18" charset="0"/>
                <a:ea typeface="ＭＳ Ｐゴシック" pitchFamily="34" charset="-128"/>
              </a:rPr>
              <a:t>that a strict functional structure may limit the organization’s flexibility to carry out the work, and </a:t>
            </a:r>
          </a:p>
          <a:p>
            <a:pPr lvl="1"/>
            <a:r>
              <a:rPr lang="en-US" altLang="en-US" dirty="0">
                <a:latin typeface="Times New Roman" panose="02020603050405020304" pitchFamily="18" charset="0"/>
                <a:ea typeface="ＭＳ Ｐゴシック" pitchFamily="34" charset="-128"/>
              </a:rPr>
              <a:t>that the expertise of other disciplines is needed on a continuous basis.</a:t>
            </a:r>
          </a:p>
        </p:txBody>
      </p:sp>
    </p:spTree>
    <p:extLst>
      <p:ext uri="{BB962C8B-B14F-4D97-AF65-F5344CB8AC3E}">
        <p14:creationId xmlns:p14="http://schemas.microsoft.com/office/powerpoint/2010/main" val="346756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Matrix Examples</a:t>
            </a:r>
          </a:p>
        </p:txBody>
      </p:sp>
      <p:sp>
        <p:nvSpPr>
          <p:cNvPr id="26627" name="Content Placeholder 2"/>
          <p:cNvSpPr>
            <a:spLocks noGrp="1"/>
          </p:cNvSpPr>
          <p:nvPr>
            <p:ph idx="1"/>
          </p:nvPr>
        </p:nvSpPr>
        <p:spPr>
          <a:xfrm>
            <a:off x="457200" y="1447800"/>
            <a:ext cx="8229600" cy="4419600"/>
          </a:xfrm>
        </p:spPr>
        <p:txBody>
          <a:bodyPr>
            <a:normAutofit lnSpcReduction="10000"/>
          </a:bodyPr>
          <a:lstStyle/>
          <a:p>
            <a:r>
              <a:rPr lang="en-US" altLang="en-US" sz="3100" b="1" dirty="0">
                <a:latin typeface="Times New Roman" panose="02020603050405020304" pitchFamily="18" charset="0"/>
                <a:ea typeface="ＭＳ Ｐゴシック" pitchFamily="34" charset="-128"/>
              </a:rPr>
              <a:t>Team: </a:t>
            </a:r>
            <a:r>
              <a:rPr lang="en-US" altLang="en-US" sz="3100" dirty="0">
                <a:latin typeface="Times New Roman" panose="02020603050405020304" pitchFamily="18" charset="0"/>
                <a:ea typeface="ＭＳ Ｐゴシック" pitchFamily="34" charset="-128"/>
              </a:rPr>
              <a:t>functional staff, such as nursing and rehabilitation personnel, are assigned to a specific program such as geriatrics and report for programmatic purposes to the program director of geriatrics.</a:t>
            </a:r>
          </a:p>
          <a:p>
            <a:r>
              <a:rPr lang="en-US" altLang="en-US" sz="3100" b="1" dirty="0">
                <a:latin typeface="Times New Roman" panose="02020603050405020304" pitchFamily="18" charset="0"/>
                <a:ea typeface="ＭＳ Ｐゴシック" pitchFamily="34" charset="-128"/>
              </a:rPr>
              <a:t>Service Line: </a:t>
            </a:r>
            <a:r>
              <a:rPr lang="en-US" altLang="en-US" sz="3100" dirty="0">
                <a:latin typeface="Times New Roman" panose="02020603050405020304" pitchFamily="18" charset="0"/>
                <a:ea typeface="ＭＳ Ｐゴシック" pitchFamily="34" charset="-128"/>
              </a:rPr>
              <a:t>manager heads a specific clinical service line (e.g., cardiology) with accountability for staffing, resource acquisition, budget, and financial control.</a:t>
            </a:r>
            <a:endParaRPr lang="en-US" altLang="en-US" sz="3100" b="1" dirty="0">
              <a:latin typeface="Times New Roman" panose="02020603050405020304" pitchFamily="18" charset="0"/>
              <a:ea typeface="ＭＳ Ｐゴシック" pitchFamily="34" charset="-128"/>
            </a:endParaRPr>
          </a:p>
        </p:txBody>
      </p:sp>
    </p:spTree>
    <p:extLst>
      <p:ext uri="{BB962C8B-B14F-4D97-AF65-F5344CB8AC3E}">
        <p14:creationId xmlns:p14="http://schemas.microsoft.com/office/powerpoint/2010/main" val="3350057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Focus of Management	</a:t>
            </a:r>
          </a:p>
        </p:txBody>
      </p:sp>
      <p:sp>
        <p:nvSpPr>
          <p:cNvPr id="27651" name="Content Placeholder 2"/>
          <p:cNvSpPr>
            <a:spLocks noGrp="1"/>
          </p:cNvSpPr>
          <p:nvPr>
            <p:ph idx="1"/>
          </p:nvPr>
        </p:nvSpPr>
        <p:spPr>
          <a:xfrm>
            <a:off x="457200" y="1447800"/>
            <a:ext cx="8229600" cy="4419600"/>
          </a:xfrm>
        </p:spPr>
        <p:txBody>
          <a:bodyPr/>
          <a:lstStyle/>
          <a:p>
            <a:r>
              <a:rPr lang="en-US" altLang="en-US" sz="3100" b="1" dirty="0">
                <a:latin typeface="Times New Roman" panose="02020603050405020304" pitchFamily="18" charset="0"/>
                <a:ea typeface="ＭＳ Ｐゴシック" pitchFamily="34" charset="-128"/>
              </a:rPr>
              <a:t>Self Management</a:t>
            </a:r>
            <a:r>
              <a:rPr lang="en-US" altLang="en-US" sz="3100" dirty="0">
                <a:latin typeface="Times New Roman" panose="02020603050405020304" pitchFamily="18" charset="0"/>
                <a:ea typeface="ＭＳ Ｐゴシック" pitchFamily="34" charset="-128"/>
              </a:rPr>
              <a:t>: the individual manager must be able to effectively manage himself or herself, as well as time, information, space, and materials; being responsive and following through with peers, supervisors, and clients.</a:t>
            </a:r>
          </a:p>
          <a:p>
            <a:r>
              <a:rPr lang="en-US" altLang="en-US" sz="3100" dirty="0">
                <a:latin typeface="Times New Roman" panose="02020603050405020304" pitchFamily="18" charset="0"/>
                <a:ea typeface="ＭＳ Ｐゴシック" pitchFamily="34" charset="-128"/>
              </a:rPr>
              <a:t>Maintaining a positive attitude and high motivation; developing and applying appropriate skills and competencies.</a:t>
            </a:r>
          </a:p>
          <a:p>
            <a:endParaRPr lang="en-US" altLang="en-US" dirty="0">
              <a:latin typeface="Times New Roman" panose="02020603050405020304" pitchFamily="18" charset="0"/>
              <a:ea typeface="ＭＳ Ｐゴシック" pitchFamily="34" charset="-128"/>
            </a:endParaRPr>
          </a:p>
        </p:txBody>
      </p:sp>
    </p:spTree>
    <p:extLst>
      <p:ext uri="{BB962C8B-B14F-4D97-AF65-F5344CB8AC3E}">
        <p14:creationId xmlns:p14="http://schemas.microsoft.com/office/powerpoint/2010/main" val="1777159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Unit/Team Management</a:t>
            </a:r>
          </a:p>
        </p:txBody>
      </p:sp>
      <p:sp>
        <p:nvSpPr>
          <p:cNvPr id="28675" name="Content Placeholder 2"/>
          <p:cNvSpPr>
            <a:spLocks noGrp="1"/>
          </p:cNvSpPr>
          <p:nvPr>
            <p:ph idx="1"/>
          </p:nvPr>
        </p:nvSpPr>
        <p:spPr>
          <a:xfrm>
            <a:off x="457200" y="1447800"/>
            <a:ext cx="8229600" cy="4419600"/>
          </a:xfrm>
        </p:spPr>
        <p:txBody>
          <a:bodyPr>
            <a:normAutofit lnSpcReduction="10000"/>
          </a:bodyPr>
          <a:lstStyle/>
          <a:p>
            <a:r>
              <a:rPr lang="en-US" altLang="en-US" sz="3100" dirty="0">
                <a:latin typeface="Times New Roman" panose="02020603050405020304" pitchFamily="18" charset="0"/>
                <a:ea typeface="ＭＳ Ｐゴシック" pitchFamily="34" charset="-128"/>
              </a:rPr>
              <a:t>The expertise of the manager at this level involves managing others in terms of effectively completing the work through </a:t>
            </a:r>
            <a:r>
              <a:rPr lang="en-US" altLang="en-US" sz="3100" b="1" dirty="0">
                <a:latin typeface="Times New Roman" panose="02020603050405020304" pitchFamily="18" charset="0"/>
                <a:ea typeface="ＭＳ Ｐゴシック" pitchFamily="34" charset="-128"/>
              </a:rPr>
              <a:t>task interdependence</a:t>
            </a:r>
            <a:r>
              <a:rPr lang="en-US" altLang="en-US" sz="3100" dirty="0">
                <a:latin typeface="Times New Roman" panose="02020603050405020304" pitchFamily="18" charset="0"/>
                <a:ea typeface="ＭＳ Ｐゴシック" pitchFamily="34" charset="-128"/>
              </a:rPr>
              <a:t>. </a:t>
            </a:r>
          </a:p>
          <a:p>
            <a:r>
              <a:rPr lang="en-US" altLang="en-US" sz="3100" dirty="0">
                <a:latin typeface="Times New Roman" panose="02020603050405020304" pitchFamily="18" charset="0"/>
                <a:ea typeface="ＭＳ Ｐゴシック" pitchFamily="34" charset="-128"/>
              </a:rPr>
              <a:t>Includes assigning work tasks, review and modification of assignments, monitoring and review of individual performance, and carrying out the management functions described previously.</a:t>
            </a:r>
          </a:p>
        </p:txBody>
      </p:sp>
    </p:spTree>
    <p:extLst>
      <p:ext uri="{BB962C8B-B14F-4D97-AF65-F5344CB8AC3E}">
        <p14:creationId xmlns:p14="http://schemas.microsoft.com/office/powerpoint/2010/main" val="3219002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Organizational Management</a:t>
            </a:r>
          </a:p>
        </p:txBody>
      </p:sp>
      <p:sp>
        <p:nvSpPr>
          <p:cNvPr id="29699"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Managers must work together as part of the larger organization to ensure organization-wide performance and organizational viability. </a:t>
            </a:r>
          </a:p>
          <a:p>
            <a:r>
              <a:rPr lang="en-US" altLang="en-US" dirty="0">
                <a:latin typeface="Times New Roman" panose="02020603050405020304" pitchFamily="18" charset="0"/>
                <a:ea typeface="ＭＳ Ｐゴシック" pitchFamily="34" charset="-128"/>
              </a:rPr>
              <a:t>Success of the organization depends upon the success of its individual parts, and effective collaboration is needed to ensure that this occurs.</a:t>
            </a:r>
          </a:p>
        </p:txBody>
      </p:sp>
    </p:spTree>
    <p:extLst>
      <p:ext uri="{BB962C8B-B14F-4D97-AF65-F5344CB8AC3E}">
        <p14:creationId xmlns:p14="http://schemas.microsoft.com/office/powerpoint/2010/main" val="1634249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latin typeface="Times New Roman" panose="02020603050405020304" pitchFamily="18" charset="0"/>
                <a:ea typeface="ＭＳ Ｐゴシック" pitchFamily="34" charset="-128"/>
              </a:rPr>
              <a:t>Talent Management</a:t>
            </a:r>
          </a:p>
        </p:txBody>
      </p:sp>
      <p:sp>
        <p:nvSpPr>
          <p:cNvPr id="30723"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Recruitment, retention, training, and development of highly skilled employees is critical to health care organizations.</a:t>
            </a:r>
          </a:p>
          <a:p>
            <a:r>
              <a:rPr lang="en-US" altLang="en-US" dirty="0">
                <a:latin typeface="Times New Roman" panose="02020603050405020304" pitchFamily="18" charset="0"/>
                <a:ea typeface="ＭＳ Ｐゴシック" pitchFamily="34" charset="-128"/>
              </a:rPr>
              <a:t>Health care organizations compete with each other for the brightest and the best talent.</a:t>
            </a:r>
          </a:p>
          <a:p>
            <a:r>
              <a:rPr lang="en-US" altLang="en-US" dirty="0">
                <a:latin typeface="Times New Roman" panose="02020603050405020304" pitchFamily="18" charset="0"/>
                <a:ea typeface="ＭＳ Ｐゴシック" pitchFamily="34" charset="-128"/>
              </a:rPr>
              <a:t>Managers look for and keep the talent!</a:t>
            </a:r>
          </a:p>
        </p:txBody>
      </p:sp>
    </p:spTree>
    <p:extLst>
      <p:ext uri="{BB962C8B-B14F-4D97-AF65-F5344CB8AC3E}">
        <p14:creationId xmlns:p14="http://schemas.microsoft.com/office/powerpoint/2010/main" val="2447088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altLang="en-US" dirty="0">
                <a:ea typeface="ＭＳ Ｐゴシック" pitchFamily="34" charset="-128"/>
              </a:rPr>
              <a:t>Organizational Culture, Values, Mission, and Vision</a:t>
            </a:r>
          </a:p>
        </p:txBody>
      </p:sp>
      <p:sp>
        <p:nvSpPr>
          <p:cNvPr id="31747"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Organizational culture: the beliefs, attitudes, and behaviors that are shared among organizational members.</a:t>
            </a:r>
          </a:p>
          <a:p>
            <a:r>
              <a:rPr lang="en-US" altLang="en-US" dirty="0">
                <a:latin typeface="Times New Roman" panose="02020603050405020304" pitchFamily="18" charset="0"/>
                <a:ea typeface="ＭＳ Ｐゴシック" pitchFamily="34" charset="-128"/>
              </a:rPr>
              <a:t>Values: principles the organization believes in that guide activities.</a:t>
            </a:r>
          </a:p>
          <a:p>
            <a:r>
              <a:rPr lang="en-US" altLang="en-US" dirty="0">
                <a:latin typeface="Times New Roman" panose="02020603050405020304" pitchFamily="18" charset="0"/>
                <a:ea typeface="ＭＳ Ｐゴシック" pitchFamily="34" charset="-128"/>
              </a:rPr>
              <a:t>Mission: the organization’s purpose.</a:t>
            </a:r>
          </a:p>
          <a:p>
            <a:r>
              <a:rPr lang="en-US" altLang="en-US" dirty="0">
                <a:latin typeface="Times New Roman" panose="02020603050405020304" pitchFamily="18" charset="0"/>
                <a:ea typeface="ＭＳ Ｐゴシック" pitchFamily="34" charset="-128"/>
              </a:rPr>
              <a:t>Vision: a desired future state describing  what the HSO will be recognized and known for.</a:t>
            </a:r>
          </a:p>
        </p:txBody>
      </p:sp>
    </p:spTree>
    <p:extLst>
      <p:ext uri="{BB962C8B-B14F-4D97-AF65-F5344CB8AC3E}">
        <p14:creationId xmlns:p14="http://schemas.microsoft.com/office/powerpoint/2010/main" val="3323770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p:txBody>
          <a:bodyPr/>
          <a:lstStyle/>
          <a:p>
            <a:r>
              <a:rPr lang="en-US" altLang="en-US" dirty="0">
                <a:latin typeface="Times New Roman" panose="02020603050405020304" pitchFamily="18" charset="0"/>
                <a:ea typeface="ＭＳ Ｐゴシック" pitchFamily="34" charset="-128"/>
              </a:rPr>
              <a:t>High-performance organizations are results oriented.</a:t>
            </a:r>
          </a:p>
          <a:p>
            <a:r>
              <a:rPr lang="en-US" altLang="en-US" dirty="0">
                <a:latin typeface="Times New Roman" panose="02020603050405020304" pitchFamily="18" charset="0"/>
                <a:ea typeface="ＭＳ Ｐゴシック" pitchFamily="34" charset="-128"/>
              </a:rPr>
              <a:t>One framework has pillars of excellence for the specific goals of the organization: people (employees, patients and physicians), service, quality, finance, and growth (Studer, 2003).</a:t>
            </a:r>
          </a:p>
        </p:txBody>
      </p:sp>
      <p:sp>
        <p:nvSpPr>
          <p:cNvPr id="32771" name="Title 1"/>
          <p:cNvSpPr txBox="1">
            <a:spLocks/>
          </p:cNvSpPr>
          <p:nvPr/>
        </p:nvSpPr>
        <p:spPr bwMode="auto">
          <a:xfrm>
            <a:off x="457200" y="152400"/>
            <a:ext cx="82296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Times New Roman" pitchFamily="18" charset="0"/>
                <a:ea typeface="ＭＳ Ｐゴシック" pitchFamily="34" charset="-128"/>
              </a:defRPr>
            </a:lvl1pPr>
            <a:lvl2pPr marL="742950" indent="-285750">
              <a:spcBef>
                <a:spcPct val="20000"/>
              </a:spcBef>
              <a:buChar char="–"/>
              <a:defRPr sz="2800">
                <a:solidFill>
                  <a:schemeClr val="tx1"/>
                </a:solidFill>
                <a:latin typeface="Times New Roman" pitchFamily="18" charset="0"/>
                <a:ea typeface="ＭＳ Ｐゴシック" pitchFamily="34" charset="-128"/>
              </a:defRPr>
            </a:lvl2pPr>
            <a:lvl3pPr marL="1143000" indent="-228600">
              <a:spcBef>
                <a:spcPct val="20000"/>
              </a:spcBef>
              <a:buChar char="•"/>
              <a:defRPr sz="2400">
                <a:solidFill>
                  <a:schemeClr val="tx1"/>
                </a:solidFill>
                <a:latin typeface="Times New Roman" pitchFamily="18" charset="0"/>
                <a:ea typeface="ＭＳ Ｐゴシック" pitchFamily="34" charset="-128"/>
              </a:defRPr>
            </a:lvl3pPr>
            <a:lvl4pPr marL="1600200" indent="-228600">
              <a:spcBef>
                <a:spcPct val="20000"/>
              </a:spcBef>
              <a:buChar char="–"/>
              <a:defRPr sz="2000">
                <a:solidFill>
                  <a:schemeClr val="tx1"/>
                </a:solidFill>
                <a:latin typeface="Times New Roman" pitchFamily="18" charset="0"/>
                <a:ea typeface="ＭＳ Ｐゴシック" pitchFamily="34" charset="-128"/>
              </a:defRPr>
            </a:lvl4pPr>
            <a:lvl5pPr marL="2057400" indent="-22860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a:spcBef>
                <a:spcPct val="0"/>
              </a:spcBef>
              <a:buFontTx/>
              <a:buNone/>
            </a:pPr>
            <a:r>
              <a:rPr lang="en-US" altLang="en-US" sz="4400" dirty="0">
                <a:solidFill>
                  <a:schemeClr val="tx2"/>
                </a:solidFill>
              </a:rPr>
              <a:t>Ensuring High Performance</a:t>
            </a:r>
          </a:p>
        </p:txBody>
      </p:sp>
    </p:spTree>
    <p:extLst>
      <p:ext uri="{BB962C8B-B14F-4D97-AF65-F5344CB8AC3E}">
        <p14:creationId xmlns:p14="http://schemas.microsoft.com/office/powerpoint/2010/main" val="2532643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195736" y="332656"/>
            <a:ext cx="4572000" cy="1200329"/>
          </a:xfrm>
          <a:prstGeom prst="rect">
            <a:avLst/>
          </a:prstGeom>
        </p:spPr>
        <p:txBody>
          <a:bodyPr>
            <a:spAutoFit/>
          </a:bodyPr>
          <a:lstStyle/>
          <a:p>
            <a:r>
              <a:rPr lang="en-US" dirty="0"/>
              <a:t>http://www.medlineadana.com.tr/T%C3%BCrk%C3%A7e/Kurumsal/Kurumsal_%C4%B0%C3%A7erik/%C3%96zel_Medline_Adana_Hastanesi_Y%C3%B6netim_Kurulu/1390986626.html</a:t>
            </a:r>
          </a:p>
        </p:txBody>
      </p:sp>
    </p:spTree>
    <p:extLst>
      <p:ext uri="{BB962C8B-B14F-4D97-AF65-F5344CB8AC3E}">
        <p14:creationId xmlns:p14="http://schemas.microsoft.com/office/powerpoint/2010/main" val="302881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Care</a:t>
            </a:r>
            <a:r>
              <a:rPr lang="tr-TR" dirty="0" smtClean="0"/>
              <a:t> </a:t>
            </a:r>
            <a:r>
              <a:rPr lang="tr-TR" dirty="0" err="1" smtClean="0"/>
              <a:t>settings</a:t>
            </a:r>
            <a:r>
              <a:rPr lang="tr-TR" dirty="0" smtClean="0"/>
              <a:t>;</a:t>
            </a:r>
            <a:endParaRPr lang="en-US" dirty="0"/>
          </a:p>
        </p:txBody>
      </p:sp>
      <p:sp>
        <p:nvSpPr>
          <p:cNvPr id="3" name="İçerik Yer Tutucusu 2"/>
          <p:cNvSpPr>
            <a:spLocks noGrp="1"/>
          </p:cNvSpPr>
          <p:nvPr>
            <p:ph idx="1"/>
          </p:nvPr>
        </p:nvSpPr>
        <p:spPr/>
        <p:txBody>
          <a:bodyPr/>
          <a:lstStyle/>
          <a:p>
            <a:r>
              <a:rPr lang="en-US" b="1" dirty="0" smtClean="0"/>
              <a:t>Direct :  </a:t>
            </a:r>
            <a:r>
              <a:rPr lang="en-US" dirty="0" smtClean="0"/>
              <a:t>those organizations that provide care directly to a patient, client, residence who seeks services from the organization.</a:t>
            </a:r>
          </a:p>
          <a:p>
            <a:r>
              <a:rPr lang="en-US" b="1" dirty="0" smtClean="0"/>
              <a:t>Non-direct: </a:t>
            </a:r>
            <a:r>
              <a:rPr lang="en-US" dirty="0" smtClean="0"/>
              <a:t>are not directly involved in providing care to persons needing health services, but rather support the care of individuals through products and services made </a:t>
            </a:r>
            <a:r>
              <a:rPr lang="en-US" dirty="0" err="1" smtClean="0"/>
              <a:t>availabe</a:t>
            </a:r>
            <a:r>
              <a:rPr lang="en-US" dirty="0" smtClean="0"/>
              <a:t> to direct care settings.</a:t>
            </a:r>
            <a:endParaRPr lang="en-US" dirty="0"/>
          </a:p>
        </p:txBody>
      </p:sp>
    </p:spTree>
    <p:extLst>
      <p:ext uri="{BB962C8B-B14F-4D97-AF65-F5344CB8AC3E}">
        <p14:creationId xmlns:p14="http://schemas.microsoft.com/office/powerpoint/2010/main" val="1805972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99392"/>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865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60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Health</a:t>
            </a:r>
            <a:r>
              <a:rPr lang="tr-TR" dirty="0" smtClean="0"/>
              <a:t> </a:t>
            </a:r>
            <a:r>
              <a:rPr lang="tr-TR" dirty="0" err="1" smtClean="0"/>
              <a:t>care</a:t>
            </a:r>
            <a:r>
              <a:rPr lang="tr-TR" dirty="0" smtClean="0"/>
              <a:t> Management;</a:t>
            </a:r>
            <a:endParaRPr lang="en-US" dirty="0"/>
          </a:p>
        </p:txBody>
      </p:sp>
      <p:sp>
        <p:nvSpPr>
          <p:cNvPr id="3" name="İçerik Yer Tutucusu 2"/>
          <p:cNvSpPr>
            <a:spLocks noGrp="1"/>
          </p:cNvSpPr>
          <p:nvPr>
            <p:ph idx="1"/>
          </p:nvPr>
        </p:nvSpPr>
        <p:spPr/>
        <p:txBody>
          <a:bodyPr>
            <a:normAutofit/>
          </a:bodyPr>
          <a:lstStyle/>
          <a:p>
            <a:r>
              <a:rPr lang="tr-TR" sz="2800" dirty="0" smtClean="0"/>
              <a:t>i</a:t>
            </a:r>
            <a:r>
              <a:rPr lang="en-US" sz="2800" dirty="0" smtClean="0"/>
              <a:t>s the profession that provides  leadership and direction to organizations that deliver personal health services to divisions, departments units or </a:t>
            </a:r>
            <a:r>
              <a:rPr lang="en-US" sz="2800" dirty="0" err="1" smtClean="0"/>
              <a:t>ser</a:t>
            </a:r>
            <a:r>
              <a:rPr lang="tr-TR" sz="2800" dirty="0" smtClean="0"/>
              <a:t>v</a:t>
            </a:r>
            <a:r>
              <a:rPr lang="en-US" sz="2800" dirty="0" smtClean="0"/>
              <a:t>ices within those organization. HCM provides significant rewards and personal satisfaction for those who want to make a difference in the lives of others.</a:t>
            </a:r>
            <a:endParaRPr lang="en-US" sz="2800" dirty="0"/>
          </a:p>
        </p:txBody>
      </p:sp>
    </p:spTree>
    <p:extLst>
      <p:ext uri="{BB962C8B-B14F-4D97-AF65-F5344CB8AC3E}">
        <p14:creationId xmlns:p14="http://schemas.microsoft.com/office/powerpoint/2010/main" val="229198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Healthcare </a:t>
            </a:r>
            <a:r>
              <a:rPr lang="tr-TR" dirty="0" err="1" smtClean="0"/>
              <a:t>organizations</a:t>
            </a:r>
            <a:endParaRPr lang="en-US" dirty="0"/>
          </a:p>
        </p:txBody>
      </p:sp>
      <p:sp>
        <p:nvSpPr>
          <p:cNvPr id="3" name="İçerik Yer Tutucusu 2"/>
          <p:cNvSpPr>
            <a:spLocks noGrp="1"/>
          </p:cNvSpPr>
          <p:nvPr>
            <p:ph idx="1"/>
          </p:nvPr>
        </p:nvSpPr>
        <p:spPr/>
        <p:txBody>
          <a:bodyPr>
            <a:normAutofit fontScale="85000" lnSpcReduction="10000"/>
          </a:bodyPr>
          <a:lstStyle/>
          <a:p>
            <a:r>
              <a:rPr lang="en-US" dirty="0" smtClean="0"/>
              <a:t>Are complex and dynamic</a:t>
            </a:r>
          </a:p>
          <a:p>
            <a:r>
              <a:rPr lang="en-US" dirty="0" smtClean="0"/>
              <a:t>The nature of organization requires that</a:t>
            </a:r>
            <a:r>
              <a:rPr lang="tr-TR" dirty="0" smtClean="0"/>
              <a:t> </a:t>
            </a:r>
            <a:r>
              <a:rPr lang="en-US" dirty="0" smtClean="0"/>
              <a:t>managers provide leadership, as well as the supervision and coordination of employees.</a:t>
            </a:r>
          </a:p>
          <a:p>
            <a:r>
              <a:rPr lang="en-US" dirty="0" smtClean="0"/>
              <a:t>In healthcare  organizations (HCO)  the scope and complexity</a:t>
            </a:r>
            <a:r>
              <a:rPr lang="tr-TR" dirty="0" smtClean="0"/>
              <a:t> </a:t>
            </a:r>
            <a:r>
              <a:rPr lang="en-US" dirty="0" smtClean="0"/>
              <a:t>of tasks carried out in provision of services are so great that individual staff operating on their 	own could not get the job done.</a:t>
            </a:r>
          </a:p>
          <a:p>
            <a:r>
              <a:rPr lang="en-US" dirty="0" smtClean="0"/>
              <a:t>The necessary task in producing services, in HCO requires the coordination of many highly specialized disciplines that must work together seamlessly.</a:t>
            </a:r>
          </a:p>
          <a:p>
            <a:endParaRPr lang="en-US" dirty="0"/>
          </a:p>
        </p:txBody>
      </p:sp>
    </p:spTree>
    <p:extLst>
      <p:ext uri="{BB962C8B-B14F-4D97-AF65-F5344CB8AC3E}">
        <p14:creationId xmlns:p14="http://schemas.microsoft.com/office/powerpoint/2010/main" val="84348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Healthcare </a:t>
            </a:r>
            <a:r>
              <a:rPr lang="tr-TR" dirty="0" err="1" smtClean="0"/>
              <a:t>managers</a:t>
            </a:r>
            <a:r>
              <a:rPr lang="tr-TR" dirty="0" smtClean="0"/>
              <a:t>;</a:t>
            </a:r>
            <a:endParaRPr lang="en-US" dirty="0"/>
          </a:p>
        </p:txBody>
      </p:sp>
      <p:sp>
        <p:nvSpPr>
          <p:cNvPr id="3" name="İçerik Yer Tutucusu 2"/>
          <p:cNvSpPr>
            <a:spLocks noGrp="1"/>
          </p:cNvSpPr>
          <p:nvPr>
            <p:ph idx="1"/>
          </p:nvPr>
        </p:nvSpPr>
        <p:spPr/>
        <p:txBody>
          <a:bodyPr>
            <a:normAutofit fontScale="92500" lnSpcReduction="10000"/>
          </a:bodyPr>
          <a:lstStyle/>
          <a:p>
            <a:r>
              <a:rPr lang="en-US" dirty="0" smtClean="0"/>
              <a:t>Are appointed to positions of authority,  where they shape the organization by making important decisions.</a:t>
            </a:r>
          </a:p>
          <a:p>
            <a:r>
              <a:rPr lang="en-US" dirty="0" smtClean="0"/>
              <a:t> recruitment and development of the staff,</a:t>
            </a:r>
          </a:p>
          <a:p>
            <a:r>
              <a:rPr lang="en-US" dirty="0" smtClean="0"/>
              <a:t>Acquisition of the technology,</a:t>
            </a:r>
          </a:p>
          <a:p>
            <a:r>
              <a:rPr lang="en-US" dirty="0" smtClean="0"/>
              <a:t>Service additions and reductions</a:t>
            </a:r>
          </a:p>
          <a:p>
            <a:r>
              <a:rPr lang="en-US" dirty="0" smtClean="0"/>
              <a:t>Allocation and spending of financial resources.</a:t>
            </a:r>
          </a:p>
          <a:p>
            <a:r>
              <a:rPr lang="en-US" dirty="0" smtClean="0"/>
              <a:t>Decisions made by an individual manager impact the organization’s  overall performance.</a:t>
            </a:r>
            <a:endParaRPr lang="en-US" dirty="0"/>
          </a:p>
        </p:txBody>
      </p:sp>
    </p:spTree>
    <p:extLst>
      <p:ext uri="{BB962C8B-B14F-4D97-AF65-F5344CB8AC3E}">
        <p14:creationId xmlns:p14="http://schemas.microsoft.com/office/powerpoint/2010/main" val="208070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Managers</a:t>
            </a:r>
            <a:r>
              <a:rPr lang="tr-TR" dirty="0" smtClean="0"/>
              <a:t> </a:t>
            </a:r>
            <a:r>
              <a:rPr lang="tr-TR" dirty="0" err="1" smtClean="0"/>
              <a:t>must</a:t>
            </a:r>
            <a:r>
              <a:rPr lang="tr-TR" dirty="0" smtClean="0"/>
              <a:t> </a:t>
            </a:r>
            <a:r>
              <a:rPr lang="tr-TR" dirty="0" err="1" smtClean="0"/>
              <a:t>contain</a:t>
            </a:r>
            <a:r>
              <a:rPr lang="tr-TR" dirty="0" smtClean="0"/>
              <a:t> </a:t>
            </a:r>
            <a:r>
              <a:rPr lang="tr-TR" dirty="0" err="1" smtClean="0"/>
              <a:t>two</a:t>
            </a:r>
            <a:r>
              <a:rPr lang="tr-TR" dirty="0" smtClean="0"/>
              <a:t> domain;</a:t>
            </a:r>
            <a:endParaRPr lang="en-US" dirty="0"/>
          </a:p>
        </p:txBody>
      </p:sp>
      <p:sp>
        <p:nvSpPr>
          <p:cNvPr id="3" name="İçerik Yer Tutucusu 2"/>
          <p:cNvSpPr>
            <a:spLocks noGrp="1"/>
          </p:cNvSpPr>
          <p:nvPr>
            <p:ph idx="1"/>
          </p:nvPr>
        </p:nvSpPr>
        <p:spPr/>
        <p:txBody>
          <a:bodyPr>
            <a:normAutofit lnSpcReduction="10000"/>
          </a:bodyPr>
          <a:lstStyle/>
          <a:p>
            <a:r>
              <a:rPr lang="en-US" b="1" dirty="0" smtClean="0"/>
              <a:t>External domain</a:t>
            </a:r>
            <a:r>
              <a:rPr lang="en-US" dirty="0" smtClean="0"/>
              <a:t>: refers to the influences,</a:t>
            </a:r>
            <a:r>
              <a:rPr lang="tr-TR" dirty="0" smtClean="0"/>
              <a:t> </a:t>
            </a:r>
            <a:r>
              <a:rPr lang="en-US" dirty="0" smtClean="0"/>
              <a:t>resources, and activities that exist outside the boundary of organization but that significantly affect the organization.</a:t>
            </a:r>
          </a:p>
          <a:p>
            <a:r>
              <a:rPr lang="en-US" b="1" dirty="0" smtClean="0"/>
              <a:t>Internal domain: </a:t>
            </a:r>
            <a:r>
              <a:rPr lang="en-US" dirty="0" smtClean="0"/>
              <a:t>refers to those areas of focus that managers need to address on a daily basis, such as ensuring the appropriate number and types of staff, financial performance and quality of care.</a:t>
            </a:r>
            <a:endParaRPr lang="en-US" dirty="0"/>
          </a:p>
        </p:txBody>
      </p:sp>
    </p:spTree>
    <p:extLst>
      <p:ext uri="{BB962C8B-B14F-4D97-AF65-F5344CB8AC3E}">
        <p14:creationId xmlns:p14="http://schemas.microsoft.com/office/powerpoint/2010/main" val="1262324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Domains </a:t>
            </a:r>
            <a:r>
              <a:rPr lang="tr-TR" dirty="0" smtClean="0"/>
              <a:t>of </a:t>
            </a:r>
            <a:r>
              <a:rPr lang="tr-TR" dirty="0"/>
              <a:t>H</a:t>
            </a:r>
            <a:r>
              <a:rPr lang="tr-TR" dirty="0" smtClean="0"/>
              <a:t>ealth Services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89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Management: </a:t>
            </a:r>
            <a:r>
              <a:rPr lang="tr-TR" dirty="0" err="1" smtClean="0"/>
              <a:t>definions</a:t>
            </a:r>
            <a:r>
              <a:rPr lang="tr-TR" dirty="0" smtClean="0"/>
              <a:t>, </a:t>
            </a:r>
            <a:r>
              <a:rPr lang="tr-TR" dirty="0" err="1" smtClean="0"/>
              <a:t>functions</a:t>
            </a:r>
            <a:r>
              <a:rPr lang="tr-TR" dirty="0" smtClean="0"/>
              <a:t>, </a:t>
            </a:r>
            <a:r>
              <a:rPr lang="tr-TR" dirty="0" err="1" smtClean="0"/>
              <a:t>and</a:t>
            </a:r>
            <a:r>
              <a:rPr lang="tr-TR" dirty="0" smtClean="0"/>
              <a:t> </a:t>
            </a:r>
            <a:r>
              <a:rPr lang="tr-TR" dirty="0" err="1" smtClean="0"/>
              <a:t>competencies</a:t>
            </a:r>
            <a:endParaRPr lang="en-US" dirty="0"/>
          </a:p>
        </p:txBody>
      </p:sp>
      <p:sp>
        <p:nvSpPr>
          <p:cNvPr id="3" name="İçerik Yer Tutucusu 2"/>
          <p:cNvSpPr>
            <a:spLocks noGrp="1"/>
          </p:cNvSpPr>
          <p:nvPr>
            <p:ph idx="1"/>
          </p:nvPr>
        </p:nvSpPr>
        <p:spPr/>
        <p:txBody>
          <a:bodyPr>
            <a:normAutofit fontScale="92500" lnSpcReduction="10000"/>
          </a:bodyPr>
          <a:lstStyle/>
          <a:p>
            <a:r>
              <a:rPr lang="tr-TR" dirty="0" smtClean="0"/>
              <a:t> </a:t>
            </a:r>
            <a:r>
              <a:rPr lang="en-US" b="1" dirty="0" smtClean="0"/>
              <a:t>Management</a:t>
            </a:r>
            <a:r>
              <a:rPr lang="en-US" dirty="0" smtClean="0"/>
              <a:t>: the process,</a:t>
            </a:r>
            <a:r>
              <a:rPr lang="tr-TR" dirty="0" smtClean="0"/>
              <a:t> </a:t>
            </a:r>
            <a:r>
              <a:rPr lang="en-US" dirty="0" smtClean="0"/>
              <a:t>comprised of social and technical functions and activities, occurring within organizations for the purpose of accomplishing predetermined objectives through human and other resources.</a:t>
            </a:r>
          </a:p>
          <a:p>
            <a:r>
              <a:rPr lang="en-US" dirty="0" smtClean="0"/>
              <a:t>Managers work through desired objectives of the organization.</a:t>
            </a:r>
          </a:p>
          <a:p>
            <a:r>
              <a:rPr lang="en-US" dirty="0" smtClean="0"/>
              <a:t>Manager is anyone in the organization who supports and is responsible for the work performance of one or more other persons. </a:t>
            </a:r>
            <a:endParaRPr lang="en-US" dirty="0"/>
          </a:p>
        </p:txBody>
      </p:sp>
    </p:spTree>
    <p:extLst>
      <p:ext uri="{BB962C8B-B14F-4D97-AF65-F5344CB8AC3E}">
        <p14:creationId xmlns:p14="http://schemas.microsoft.com/office/powerpoint/2010/main" val="75065294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1600</Words>
  <Application>Microsoft Office PowerPoint</Application>
  <PresentationFormat>On-screen Show (4:3)</PresentationFormat>
  <Paragraphs>93</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Ofis Teması</vt:lpstr>
      <vt:lpstr> CHAPTER1 : AN OVERVİEW OF HEALTHCARE MANAGEMENT</vt:lpstr>
      <vt:lpstr>Learning objectives</vt:lpstr>
      <vt:lpstr>Care settings;</vt:lpstr>
      <vt:lpstr>Health care Management;</vt:lpstr>
      <vt:lpstr>Healthcare organizations</vt:lpstr>
      <vt:lpstr>Healthcare managers;</vt:lpstr>
      <vt:lpstr>Managers must contain two domain;</vt:lpstr>
      <vt:lpstr>Domains of Health Services</vt:lpstr>
      <vt:lpstr>Management: definions, functions, and competencies</vt:lpstr>
      <vt:lpstr>The 8 key attributes of a great healthcare manager?</vt:lpstr>
      <vt:lpstr>PowerPoint Presentation</vt:lpstr>
      <vt:lpstr>https://www.medmgtservices.com/8-qualities-healthcare-manager/</vt:lpstr>
      <vt:lpstr>PowerPoint Presentation</vt:lpstr>
      <vt:lpstr>Managerial positions in healthcare</vt:lpstr>
      <vt:lpstr>Management functions</vt:lpstr>
      <vt:lpstr>Functions..</vt:lpstr>
      <vt:lpstr>Functions..</vt:lpstr>
      <vt:lpstr>Katz  (1974) identifies  key competencies for managers:</vt:lpstr>
      <vt:lpstr>Hierarchy and Control</vt:lpstr>
      <vt:lpstr>Vertical Structure </vt:lpstr>
      <vt:lpstr>Matrix Structure</vt:lpstr>
      <vt:lpstr>Matrix Examples</vt:lpstr>
      <vt:lpstr>Focus of Management </vt:lpstr>
      <vt:lpstr>Unit/Team Management</vt:lpstr>
      <vt:lpstr>Organizational Management</vt:lpstr>
      <vt:lpstr>Talent Management</vt:lpstr>
      <vt:lpstr>Organizational Culture, Values, Mission, and Vision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CHAPTER1 : AN OVERVİEW OF HEALTHCARE MANAGEMENT</dc:title>
  <dc:creator>CASPER</dc:creator>
  <cp:lastModifiedBy>none</cp:lastModifiedBy>
  <cp:revision>9</cp:revision>
  <dcterms:created xsi:type="dcterms:W3CDTF">2018-10-17T03:30:55Z</dcterms:created>
  <dcterms:modified xsi:type="dcterms:W3CDTF">2018-10-17T06:33:32Z</dcterms:modified>
</cp:coreProperties>
</file>