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7" r:id="rId4"/>
    <p:sldId id="258" r:id="rId5"/>
    <p:sldId id="259" r:id="rId6"/>
    <p:sldId id="260" r:id="rId7"/>
    <p:sldId id="261" r:id="rId8"/>
    <p:sldId id="262" r:id="rId9"/>
    <p:sldId id="263" r:id="rId10"/>
    <p:sldId id="286" r:id="rId11"/>
    <p:sldId id="288" r:id="rId12"/>
    <p:sldId id="264" r:id="rId13"/>
    <p:sldId id="265" r:id="rId14"/>
    <p:sldId id="289" r:id="rId15"/>
    <p:sldId id="266" r:id="rId16"/>
    <p:sldId id="267" r:id="rId17"/>
    <p:sldId id="268" r:id="rId18"/>
    <p:sldId id="290"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97" r:id="rId34"/>
    <p:sldId id="298" r:id="rId35"/>
    <p:sldId id="283" r:id="rId36"/>
    <p:sldId id="284" r:id="rId37"/>
    <p:sldId id="285" r:id="rId38"/>
    <p:sldId id="291" r:id="rId39"/>
    <p:sldId id="295" r:id="rId40"/>
    <p:sldId id="296" r:id="rId41"/>
    <p:sldId id="292"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6" d="100"/>
          <a:sy n="76" d="100"/>
        </p:scale>
        <p:origin x="86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5/6/2025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5/6/2025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258A52-7E06-3F05-E3B2-B4F3A4E688E7}"/>
              </a:ext>
            </a:extLst>
          </p:cNvPr>
          <p:cNvSpPr>
            <a:spLocks noGrp="1"/>
          </p:cNvSpPr>
          <p:nvPr>
            <p:ph type="ctrTitle"/>
          </p:nvPr>
        </p:nvSpPr>
        <p:spPr>
          <a:xfrm>
            <a:off x="1846279" y="2076957"/>
            <a:ext cx="8791575" cy="2387600"/>
          </a:xfrm>
        </p:spPr>
        <p:txBody>
          <a:bodyPr/>
          <a:lstStyle/>
          <a:p>
            <a:pPr algn="ctr"/>
            <a:r>
              <a:rPr lang="tr-TR" dirty="0"/>
              <a:t>YAPIM EKLERİ</a:t>
            </a:r>
            <a:br>
              <a:rPr lang="tr-TR" dirty="0"/>
            </a:br>
            <a:endParaRPr lang="tr-TR" dirty="0"/>
          </a:p>
        </p:txBody>
      </p:sp>
    </p:spTree>
    <p:extLst>
      <p:ext uri="{BB962C8B-B14F-4D97-AF65-F5344CB8AC3E}">
        <p14:creationId xmlns:p14="http://schemas.microsoft.com/office/powerpoint/2010/main" val="573952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4DE282-D58A-388C-7F28-D9EE5BF4827D}"/>
              </a:ext>
            </a:extLst>
          </p:cNvPr>
          <p:cNvSpPr>
            <a:spLocks noGrp="1"/>
          </p:cNvSpPr>
          <p:nvPr>
            <p:ph idx="1"/>
          </p:nvPr>
        </p:nvSpPr>
        <p:spPr/>
        <p:txBody>
          <a:bodyPr/>
          <a:lstStyle/>
          <a:p>
            <a:pPr marL="0" indent="0" algn="ctr">
              <a:buNone/>
            </a:pPr>
            <a:r>
              <a:rPr lang="tr-TR" dirty="0">
                <a:latin typeface="Times New Roman" panose="02020603050405020304" pitchFamily="18" charset="0"/>
                <a:cs typeface="Times New Roman" panose="02020603050405020304" pitchFamily="18" charset="0"/>
              </a:rPr>
              <a:t>Lehçe, şive, ağız nedir? </a:t>
            </a:r>
          </a:p>
        </p:txBody>
      </p:sp>
    </p:spTree>
    <p:extLst>
      <p:ext uri="{BB962C8B-B14F-4D97-AF65-F5344CB8AC3E}">
        <p14:creationId xmlns:p14="http://schemas.microsoft.com/office/powerpoint/2010/main" val="432514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75BBF5-5488-8341-DD60-633BB3501221}"/>
              </a:ext>
            </a:extLst>
          </p:cNvPr>
          <p:cNvSpPr>
            <a:spLocks noGrp="1"/>
          </p:cNvSpPr>
          <p:nvPr>
            <p:ph idx="1"/>
          </p:nvPr>
        </p:nvSpPr>
        <p:spPr/>
        <p:txBody>
          <a:bodyPr>
            <a:normAutofit lnSpcReduction="10000"/>
          </a:bodyPr>
          <a:lstStyle/>
          <a:p>
            <a:pPr marL="0" indent="0" algn="just">
              <a:buNone/>
            </a:pPr>
            <a:r>
              <a:rPr lang="tr-TR" b="0" i="0" dirty="0">
                <a:solidFill>
                  <a:srgbClr val="000000"/>
                </a:solidFill>
                <a:effectLst/>
                <a:latin typeface="Times New Roman" panose="02020603050405020304" pitchFamily="18" charset="0"/>
                <a:cs typeface="Times New Roman" panose="02020603050405020304" pitchFamily="18" charset="0"/>
              </a:rPr>
              <a:t>Lehçe: </a:t>
            </a:r>
            <a:r>
              <a:rPr lang="tr-TR" b="0" i="0" dirty="0">
                <a:effectLst/>
                <a:latin typeface="Times New Roman" panose="02020603050405020304" pitchFamily="18" charset="0"/>
                <a:cs typeface="Times New Roman" panose="02020603050405020304" pitchFamily="18" charset="0"/>
              </a:rPr>
              <a:t>Bir dilin tarihsel, bölgesel ve siyasal sebeplerden dolayı ses, yapı ve söz dizimi özellikleriyle ayrılan kolu; diyalekt: </a:t>
            </a:r>
            <a:r>
              <a:rPr lang="tr-TR" b="0" i="1" dirty="0">
                <a:effectLst/>
                <a:latin typeface="Times New Roman" panose="02020603050405020304" pitchFamily="18" charset="0"/>
                <a:cs typeface="Times New Roman" panose="02020603050405020304" pitchFamily="18" charset="0"/>
              </a:rPr>
              <a:t>  Çuvaşça ve Yakutça Türk dilinin lehçeleridir.</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Şive: </a:t>
            </a:r>
            <a:r>
              <a:rPr lang="tr-TR" b="0" i="0" dirty="0">
                <a:effectLst/>
                <a:latin typeface="Times New Roman" panose="02020603050405020304" pitchFamily="18" charset="0"/>
                <a:cs typeface="Times New Roman" panose="02020603050405020304" pitchFamily="18" charset="0"/>
              </a:rPr>
              <a:t>Bir dilin, bilinen </a:t>
            </a:r>
            <a:r>
              <a:rPr lang="tr-TR" b="0" i="0" dirty="0" err="1">
                <a:effectLst/>
                <a:latin typeface="Times New Roman" panose="02020603050405020304" pitchFamily="18" charset="0"/>
                <a:cs typeface="Times New Roman" panose="02020603050405020304" pitchFamily="18" charset="0"/>
              </a:rPr>
              <a:t>târihî</a:t>
            </a:r>
            <a:r>
              <a:rPr lang="tr-TR" b="0" i="0" dirty="0">
                <a:effectLst/>
                <a:latin typeface="Times New Roman" panose="02020603050405020304" pitchFamily="18" charset="0"/>
                <a:cs typeface="Times New Roman" panose="02020603050405020304" pitchFamily="18" charset="0"/>
              </a:rPr>
              <a:t> seyri içinde ondan ayrılmış olup </a:t>
            </a:r>
            <a:r>
              <a:rPr lang="tr-TR" b="0" i="0" dirty="0" err="1">
                <a:effectLst/>
                <a:latin typeface="Times New Roman" panose="02020603050405020304" pitchFamily="18" charset="0"/>
                <a:cs typeface="Times New Roman" panose="02020603050405020304" pitchFamily="18" charset="0"/>
              </a:rPr>
              <a:t>bâzı</a:t>
            </a:r>
            <a:r>
              <a:rPr lang="tr-TR" b="0" i="0" dirty="0">
                <a:effectLst/>
                <a:latin typeface="Times New Roman" panose="02020603050405020304" pitchFamily="18" charset="0"/>
                <a:cs typeface="Times New Roman" panose="02020603050405020304" pitchFamily="18" charset="0"/>
              </a:rPr>
              <a:t> ses ve şekil farklılıkları gösteren kolu: </a:t>
            </a:r>
            <a:r>
              <a:rPr lang="tr-TR" b="0" i="1" dirty="0">
                <a:effectLst/>
                <a:latin typeface="Times New Roman" panose="02020603050405020304" pitchFamily="18" charset="0"/>
                <a:cs typeface="Times New Roman" panose="02020603050405020304" pitchFamily="18" charset="0"/>
              </a:rPr>
              <a:t>“Türkmen </a:t>
            </a:r>
            <a:r>
              <a:rPr lang="tr-TR" b="0" i="1" dirty="0" err="1">
                <a:effectLst/>
                <a:latin typeface="Times New Roman" panose="02020603050405020304" pitchFamily="18" charset="0"/>
                <a:cs typeface="Times New Roman" panose="02020603050405020304" pitchFamily="18" charset="0"/>
              </a:rPr>
              <a:t>şîvesi</a:t>
            </a:r>
            <a:r>
              <a:rPr lang="tr-TR" b="0" i="1" dirty="0">
                <a:effectLst/>
                <a:latin typeface="Times New Roman" panose="02020603050405020304" pitchFamily="18" charset="0"/>
                <a:cs typeface="Times New Roman" panose="02020603050405020304" pitchFamily="18" charset="0"/>
              </a:rPr>
              <a:t>.” “Çağatay </a:t>
            </a:r>
            <a:r>
              <a:rPr lang="tr-TR" b="0" i="1" dirty="0" err="1">
                <a:effectLst/>
                <a:latin typeface="Times New Roman" panose="02020603050405020304" pitchFamily="18" charset="0"/>
                <a:cs typeface="Times New Roman" panose="02020603050405020304" pitchFamily="18" charset="0"/>
              </a:rPr>
              <a:t>şîvesi</a:t>
            </a:r>
            <a:r>
              <a:rPr lang="tr-TR" b="0" i="1" dirty="0">
                <a:effectLst/>
                <a:latin typeface="Times New Roman" panose="02020603050405020304" pitchFamily="18" charset="0"/>
                <a:cs typeface="Times New Roman" panose="02020603050405020304" pitchFamily="18" charset="0"/>
              </a:rPr>
              <a:t>.” “Kıpçak </a:t>
            </a:r>
            <a:r>
              <a:rPr lang="tr-TR" b="0" i="1" dirty="0" err="1">
                <a:effectLst/>
                <a:latin typeface="Times New Roman" panose="02020603050405020304" pitchFamily="18" charset="0"/>
                <a:cs typeface="Times New Roman" panose="02020603050405020304" pitchFamily="18" charset="0"/>
              </a:rPr>
              <a:t>şîvesi</a:t>
            </a:r>
            <a:r>
              <a:rPr lang="tr-TR" b="0" i="1" dirty="0">
                <a:effectLst/>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marL="0" indent="0" algn="just">
              <a:buNone/>
            </a:pPr>
            <a:r>
              <a:rPr lang="tr-TR" dirty="0">
                <a:solidFill>
                  <a:schemeClr val="bg1"/>
                </a:solidFill>
                <a:latin typeface="Times New Roman" panose="02020603050405020304" pitchFamily="18" charset="0"/>
                <a:cs typeface="Times New Roman" panose="02020603050405020304" pitchFamily="18" charset="0"/>
              </a:rPr>
              <a:t>Ağız: </a:t>
            </a:r>
            <a:r>
              <a:rPr lang="tr-TR" b="0" i="1" dirty="0">
                <a:solidFill>
                  <a:schemeClr val="bg1"/>
                </a:solidFill>
                <a:effectLst/>
                <a:latin typeface="Times New Roman" panose="02020603050405020304" pitchFamily="18" charset="0"/>
                <a:cs typeface="Times New Roman" panose="02020603050405020304" pitchFamily="18" charset="0"/>
              </a:rPr>
              <a:t> </a:t>
            </a:r>
            <a:r>
              <a:rPr lang="tr-TR" b="0" i="0" dirty="0">
                <a:effectLst/>
                <a:latin typeface="Times New Roman" panose="02020603050405020304" pitchFamily="18" charset="0"/>
                <a:cs typeface="Times New Roman" panose="02020603050405020304" pitchFamily="18" charset="0"/>
              </a:rPr>
              <a:t>Belli yerleşim bölgelerine özgü, yazı dili hâline gelmemiş dil: Rumeli ağzı, Konya ağzı, Muğla ağzı, Siverek ağzı vb.</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0719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29A76F-CE05-81AE-B528-BEBD82FD8CC0}"/>
              </a:ext>
            </a:extLst>
          </p:cNvPr>
          <p:cNvSpPr>
            <a:spLocks noGrp="1"/>
          </p:cNvSpPr>
          <p:nvPr>
            <p:ph idx="1"/>
          </p:nvPr>
        </p:nvSpPr>
        <p:spPr/>
        <p:txBody>
          <a:bodyPr>
            <a:normAutofit/>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DAş</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Eskiden beri kullanılan işlek eklerimizdendir. Görevi ortaklık, eşlik, mensubiyet ve bağlılık isimleri yapmaktır: </a:t>
            </a:r>
            <a:r>
              <a:rPr lang="tr-TR" altLang="tr-TR" i="1" dirty="0">
                <a:latin typeface="Times New Roman" panose="02020603050405020304" pitchFamily="18" charset="0"/>
                <a:cs typeface="Times New Roman" panose="02020603050405020304" pitchFamily="18" charset="0"/>
              </a:rPr>
              <a:t>ülkü-</a:t>
            </a:r>
            <a:r>
              <a:rPr lang="tr-TR" altLang="tr-TR" i="1" dirty="0" err="1">
                <a:latin typeface="Times New Roman" panose="02020603050405020304" pitchFamily="18" charset="0"/>
                <a:cs typeface="Times New Roman" panose="02020603050405020304" pitchFamily="18" charset="0"/>
              </a:rPr>
              <a:t>daş</a:t>
            </a:r>
            <a:r>
              <a:rPr lang="tr-TR" altLang="tr-TR" i="1" dirty="0">
                <a:latin typeface="Times New Roman" panose="02020603050405020304" pitchFamily="18" charset="0"/>
                <a:cs typeface="Times New Roman" panose="02020603050405020304" pitchFamily="18" charset="0"/>
              </a:rPr>
              <a:t>, soy-</a:t>
            </a:r>
            <a:r>
              <a:rPr lang="tr-TR" altLang="tr-TR" i="1" dirty="0" err="1">
                <a:latin typeface="Times New Roman" panose="02020603050405020304" pitchFamily="18" charset="0"/>
                <a:cs typeface="Times New Roman" panose="02020603050405020304" pitchFamily="18" charset="0"/>
              </a:rPr>
              <a:t>daş</a:t>
            </a:r>
            <a:r>
              <a:rPr lang="tr-TR" altLang="tr-TR" i="1" dirty="0">
                <a:latin typeface="Times New Roman" panose="02020603050405020304" pitchFamily="18" charset="0"/>
                <a:cs typeface="Times New Roman" panose="02020603050405020304" pitchFamily="18" charset="0"/>
              </a:rPr>
              <a:t>, yol-</a:t>
            </a:r>
            <a:r>
              <a:rPr lang="tr-TR" altLang="tr-TR" i="1" dirty="0" err="1">
                <a:latin typeface="Times New Roman" panose="02020603050405020304" pitchFamily="18" charset="0"/>
                <a:cs typeface="Times New Roman" panose="02020603050405020304" pitchFamily="18" charset="0"/>
              </a:rPr>
              <a:t>daş</a:t>
            </a:r>
            <a:r>
              <a:rPr lang="tr-TR" altLang="tr-TR" i="1" dirty="0">
                <a:latin typeface="Times New Roman" panose="02020603050405020304" pitchFamily="18" charset="0"/>
                <a:cs typeface="Times New Roman" panose="02020603050405020304" pitchFamily="18" charset="0"/>
              </a:rPr>
              <a:t>, vatan-</a:t>
            </a:r>
            <a:r>
              <a:rPr lang="tr-TR" altLang="tr-TR" i="1" dirty="0" err="1">
                <a:latin typeface="Times New Roman" panose="02020603050405020304" pitchFamily="18" charset="0"/>
                <a:cs typeface="Times New Roman" panose="02020603050405020304" pitchFamily="18" charset="0"/>
              </a:rPr>
              <a:t>daş</a:t>
            </a:r>
            <a:r>
              <a:rPr lang="tr-TR" altLang="tr-TR" i="1" dirty="0">
                <a:latin typeface="Times New Roman" panose="02020603050405020304" pitchFamily="18" charset="0"/>
                <a:cs typeface="Times New Roman" panose="02020603050405020304" pitchFamily="18" charset="0"/>
              </a:rPr>
              <a:t>, arka-</a:t>
            </a:r>
            <a:r>
              <a:rPr lang="tr-TR" altLang="tr-TR" i="1" dirty="0" err="1">
                <a:latin typeface="Times New Roman" panose="02020603050405020304" pitchFamily="18" charset="0"/>
                <a:cs typeface="Times New Roman" panose="02020603050405020304" pitchFamily="18" charset="0"/>
              </a:rPr>
              <a:t>daş</a:t>
            </a:r>
            <a:r>
              <a:rPr lang="tr-TR" altLang="tr-TR" i="1" dirty="0">
                <a:latin typeface="Times New Roman" panose="02020603050405020304" pitchFamily="18" charset="0"/>
                <a:cs typeface="Times New Roman" panose="02020603050405020304" pitchFamily="18" charset="0"/>
              </a:rPr>
              <a:t>, gönül-</a:t>
            </a:r>
            <a:r>
              <a:rPr lang="tr-TR" altLang="tr-TR" i="1" dirty="0" err="1">
                <a:latin typeface="Times New Roman" panose="02020603050405020304" pitchFamily="18" charset="0"/>
                <a:cs typeface="Times New Roman" panose="02020603050405020304" pitchFamily="18" charset="0"/>
              </a:rPr>
              <a:t>daş</a:t>
            </a:r>
            <a:r>
              <a:rPr lang="tr-TR" altLang="tr-TR" i="1" dirty="0">
                <a:latin typeface="Times New Roman" panose="02020603050405020304" pitchFamily="18" charset="0"/>
                <a:cs typeface="Times New Roman" panose="02020603050405020304" pitchFamily="18" charset="0"/>
              </a:rPr>
              <a:t>, yurt-taş, meslek -taş </a:t>
            </a:r>
            <a:r>
              <a:rPr lang="tr-TR" altLang="tr-TR" dirty="0">
                <a:latin typeface="Times New Roman" panose="02020603050405020304" pitchFamily="18" charset="0"/>
                <a:cs typeface="Times New Roman" panose="02020603050405020304" pitchFamily="18" charset="0"/>
              </a:rPr>
              <a:t>vs</a:t>
            </a:r>
            <a:r>
              <a:rPr lang="tr-TR" altLang="tr-TR" i="1" dirty="0">
                <a:latin typeface="Times New Roman" panose="02020603050405020304" pitchFamily="18" charset="0"/>
                <a:cs typeface="Times New Roman" panose="02020603050405020304" pitchFamily="18" charset="0"/>
              </a:rPr>
              <a:t>. </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 </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IncI</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Sayı isimleri yapmada kullanılan bu ek getirildiği sayıya sıra ve derece anlamı kazandırır: </a:t>
            </a:r>
            <a:r>
              <a:rPr lang="tr-TR" altLang="tr-TR" i="1" dirty="0">
                <a:latin typeface="Times New Roman" panose="02020603050405020304" pitchFamily="18" charset="0"/>
                <a:cs typeface="Times New Roman" panose="02020603050405020304" pitchFamily="18" charset="0"/>
              </a:rPr>
              <a:t>bir-i-</a:t>
            </a:r>
            <a:r>
              <a:rPr lang="tr-TR" altLang="tr-TR" i="1" dirty="0" err="1">
                <a:latin typeface="Times New Roman" panose="02020603050405020304" pitchFamily="18" charset="0"/>
                <a:cs typeface="Times New Roman" panose="02020603050405020304" pitchFamily="18" charset="0"/>
              </a:rPr>
              <a:t>nci</a:t>
            </a:r>
            <a:r>
              <a:rPr lang="tr-TR" altLang="tr-TR" i="1" dirty="0">
                <a:latin typeface="Times New Roman" panose="02020603050405020304" pitchFamily="18" charset="0"/>
                <a:cs typeface="Times New Roman" panose="02020603050405020304" pitchFamily="18" charset="0"/>
              </a:rPr>
              <a:t>, iki-</a:t>
            </a:r>
            <a:r>
              <a:rPr lang="tr-TR" altLang="tr-TR" i="1" dirty="0" err="1">
                <a:latin typeface="Times New Roman" panose="02020603050405020304" pitchFamily="18" charset="0"/>
                <a:cs typeface="Times New Roman" panose="02020603050405020304" pitchFamily="18" charset="0"/>
              </a:rPr>
              <a:t>nci</a:t>
            </a:r>
            <a:r>
              <a:rPr lang="tr-TR" altLang="tr-TR" i="1" dirty="0">
                <a:latin typeface="Times New Roman" panose="02020603050405020304" pitchFamily="18" charset="0"/>
                <a:cs typeface="Times New Roman" panose="02020603050405020304" pitchFamily="18" charset="0"/>
              </a:rPr>
              <a:t>, üç-ü-</a:t>
            </a:r>
            <a:r>
              <a:rPr lang="tr-TR" altLang="tr-TR" i="1" dirty="0" err="1">
                <a:latin typeface="Times New Roman" panose="02020603050405020304" pitchFamily="18" charset="0"/>
                <a:cs typeface="Times New Roman" panose="02020603050405020304" pitchFamily="18" charset="0"/>
              </a:rPr>
              <a:t>ncü</a:t>
            </a:r>
            <a:r>
              <a:rPr lang="tr-TR" altLang="tr-TR" i="1" dirty="0">
                <a:latin typeface="Times New Roman" panose="02020603050405020304" pitchFamily="18" charset="0"/>
                <a:cs typeface="Times New Roman" panose="02020603050405020304" pitchFamily="18" charset="0"/>
              </a:rPr>
              <a:t>, on-u-</a:t>
            </a:r>
            <a:r>
              <a:rPr lang="tr-TR" altLang="tr-TR" i="1" dirty="0" err="1">
                <a:latin typeface="Times New Roman" panose="02020603050405020304" pitchFamily="18" charset="0"/>
                <a:cs typeface="Times New Roman" panose="02020603050405020304" pitchFamily="18" charset="0"/>
              </a:rPr>
              <a:t>ncu</a:t>
            </a:r>
            <a:r>
              <a:rPr lang="tr-TR" altLang="tr-TR" i="1" dirty="0">
                <a:latin typeface="Times New Roman" panose="02020603050405020304" pitchFamily="18" charset="0"/>
                <a:cs typeface="Times New Roman" panose="02020603050405020304" pitchFamily="18" charset="0"/>
              </a:rPr>
              <a:t>, elli-</a:t>
            </a:r>
            <a:r>
              <a:rPr lang="tr-TR" altLang="tr-TR" i="1" dirty="0" err="1">
                <a:latin typeface="Times New Roman" panose="02020603050405020304" pitchFamily="18" charset="0"/>
                <a:cs typeface="Times New Roman" panose="02020603050405020304" pitchFamily="18" charset="0"/>
              </a:rPr>
              <a:t>nci</a:t>
            </a:r>
            <a:r>
              <a:rPr lang="tr-TR" altLang="tr-TR" i="1" dirty="0">
                <a:latin typeface="Times New Roman" panose="02020603050405020304" pitchFamily="18" charset="0"/>
                <a:cs typeface="Times New Roman" panose="02020603050405020304" pitchFamily="18" charset="0"/>
              </a:rPr>
              <a:t>, yüz-ü-</a:t>
            </a:r>
            <a:r>
              <a:rPr lang="tr-TR" altLang="tr-TR" i="1" dirty="0" err="1">
                <a:latin typeface="Times New Roman" panose="02020603050405020304" pitchFamily="18" charset="0"/>
                <a:cs typeface="Times New Roman" panose="02020603050405020304" pitchFamily="18" charset="0"/>
              </a:rPr>
              <a:t>ncü</a:t>
            </a:r>
            <a:r>
              <a:rPr lang="tr-TR" altLang="tr-TR" dirty="0">
                <a:latin typeface="Times New Roman" panose="02020603050405020304" pitchFamily="18" charset="0"/>
                <a:cs typeface="Times New Roman" panose="02020603050405020304" pitchFamily="18" charset="0"/>
              </a:rPr>
              <a:t>  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570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F3323AE-9E82-8A28-1C28-45C4F41B9BE6}"/>
              </a:ext>
            </a:extLst>
          </p:cNvPr>
          <p:cNvSpPr>
            <a:spLocks noGrp="1"/>
          </p:cNvSpPr>
          <p:nvPr>
            <p:ph idx="1"/>
          </p:nvPr>
        </p:nvSpPr>
        <p:spPr/>
        <p:txBody>
          <a:bodyPr>
            <a:normAutofit fontScale="92500" lnSpcReduction="10000"/>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+Ar/</a:t>
            </a:r>
            <a:r>
              <a:rPr lang="tr-TR" altLang="tr-TR" b="1" dirty="0" err="1">
                <a:latin typeface="Times New Roman" panose="02020603050405020304" pitchFamily="18" charset="0"/>
                <a:cs typeface="Times New Roman" panose="02020603050405020304" pitchFamily="18" charset="0"/>
              </a:rPr>
              <a:t>şAr</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Sayılara getirilen diğer bir ek olup, sayı isimlerinden dağıtma, üleştirme sayı isimleri yapmak için kullanılır: </a:t>
            </a:r>
            <a:r>
              <a:rPr lang="tr-TR" altLang="tr-TR" i="1" dirty="0">
                <a:latin typeface="Times New Roman" panose="02020603050405020304" pitchFamily="18" charset="0"/>
                <a:cs typeface="Times New Roman" panose="02020603050405020304" pitchFamily="18" charset="0"/>
              </a:rPr>
              <a:t>on-ar, beş-er, altı-şar, yirmi-şer</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 </a:t>
            </a: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ImsI</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Eskiden beri kullanılan bu ek günümüzde de işlek olup, benzerlik ve gibilik anlamı taşır: sarı-</a:t>
            </a:r>
            <a:r>
              <a:rPr lang="tr-TR" altLang="tr-TR" dirty="0" err="1">
                <a:latin typeface="Times New Roman" panose="02020603050405020304" pitchFamily="18" charset="0"/>
                <a:cs typeface="Times New Roman" panose="02020603050405020304" pitchFamily="18" charset="0"/>
              </a:rPr>
              <a:t>msı</a:t>
            </a:r>
            <a:r>
              <a:rPr lang="tr-TR" altLang="tr-TR" dirty="0">
                <a:latin typeface="Times New Roman" panose="02020603050405020304" pitchFamily="18" charset="0"/>
                <a:cs typeface="Times New Roman" panose="02020603050405020304" pitchFamily="18" charset="0"/>
              </a:rPr>
              <a:t>, tatlı-</a:t>
            </a:r>
            <a:r>
              <a:rPr lang="tr-TR" altLang="tr-TR" dirty="0" err="1">
                <a:latin typeface="Times New Roman" panose="02020603050405020304" pitchFamily="18" charset="0"/>
                <a:cs typeface="Times New Roman" panose="02020603050405020304" pitchFamily="18" charset="0"/>
              </a:rPr>
              <a:t>msı</a:t>
            </a:r>
            <a:r>
              <a:rPr lang="tr-TR" altLang="tr-TR" dirty="0">
                <a:latin typeface="Times New Roman" panose="02020603050405020304" pitchFamily="18" charset="0"/>
                <a:cs typeface="Times New Roman" panose="02020603050405020304" pitchFamily="18" charset="0"/>
              </a:rPr>
              <a:t>, yeşil-i-</a:t>
            </a:r>
            <a:r>
              <a:rPr lang="tr-TR" altLang="tr-TR" dirty="0" err="1">
                <a:latin typeface="Times New Roman" panose="02020603050405020304" pitchFamily="18" charset="0"/>
                <a:cs typeface="Times New Roman" panose="02020603050405020304" pitchFamily="18" charset="0"/>
              </a:rPr>
              <a:t>msi</a:t>
            </a:r>
            <a:r>
              <a:rPr lang="tr-TR" altLang="tr-TR" dirty="0">
                <a:latin typeface="Times New Roman" panose="02020603050405020304" pitchFamily="18" charset="0"/>
                <a:cs typeface="Times New Roman" panose="02020603050405020304" pitchFamily="18" charset="0"/>
              </a:rPr>
              <a:t>, mavi-</a:t>
            </a:r>
            <a:r>
              <a:rPr lang="tr-TR" altLang="tr-TR" dirty="0" err="1">
                <a:latin typeface="Times New Roman" panose="02020603050405020304" pitchFamily="18" charset="0"/>
                <a:cs typeface="Times New Roman" panose="02020603050405020304" pitchFamily="18" charset="0"/>
              </a:rPr>
              <a:t>msi</a:t>
            </a:r>
            <a:r>
              <a:rPr lang="tr-TR" altLang="tr-TR" dirty="0">
                <a:latin typeface="Times New Roman" panose="02020603050405020304" pitchFamily="18" charset="0"/>
                <a:cs typeface="Times New Roman" panose="02020603050405020304" pitchFamily="18" charset="0"/>
              </a:rPr>
              <a:t>, mor-u-</a:t>
            </a:r>
            <a:r>
              <a:rPr lang="tr-TR" altLang="tr-TR" dirty="0" err="1">
                <a:latin typeface="Times New Roman" panose="02020603050405020304" pitchFamily="18" charset="0"/>
                <a:cs typeface="Times New Roman" panose="02020603050405020304" pitchFamily="18" charset="0"/>
              </a:rPr>
              <a:t>msu</a:t>
            </a:r>
            <a:r>
              <a:rPr lang="tr-TR" altLang="tr-TR" dirty="0">
                <a:latin typeface="Times New Roman" panose="02020603050405020304" pitchFamily="18" charset="0"/>
                <a:cs typeface="Times New Roman" panose="02020603050405020304" pitchFamily="18" charset="0"/>
              </a:rPr>
              <a:t>, göl-ü-</a:t>
            </a:r>
            <a:r>
              <a:rPr lang="tr-TR" altLang="tr-TR" dirty="0" err="1">
                <a:latin typeface="Times New Roman" panose="02020603050405020304" pitchFamily="18" charset="0"/>
                <a:cs typeface="Times New Roman" panose="02020603050405020304" pitchFamily="18" charset="0"/>
              </a:rPr>
              <a:t>msü</a:t>
            </a:r>
            <a:r>
              <a:rPr lang="tr-TR" altLang="tr-TR" dirty="0">
                <a:latin typeface="Times New Roman" panose="02020603050405020304" pitchFamily="18" charset="0"/>
                <a:cs typeface="Times New Roman" panose="02020603050405020304" pitchFamily="18" charset="0"/>
              </a:rPr>
              <a:t>. Türkçemizdeki “-</a:t>
            </a:r>
            <a:r>
              <a:rPr lang="tr-TR" altLang="tr-TR" dirty="0" err="1">
                <a:latin typeface="Times New Roman" panose="02020603050405020304" pitchFamily="18" charset="0"/>
                <a:cs typeface="Times New Roman" panose="02020603050405020304" pitchFamily="18" charset="0"/>
              </a:rPr>
              <a:t>mtırak</a:t>
            </a:r>
            <a:r>
              <a:rPr lang="tr-TR" altLang="tr-TR" dirty="0">
                <a:latin typeface="Times New Roman" panose="02020603050405020304" pitchFamily="18" charset="0"/>
                <a:cs typeface="Times New Roman" panose="02020603050405020304" pitchFamily="18" charset="0"/>
              </a:rPr>
              <a:t>” eki de aynı görevde olup kullanış sahası dardır: </a:t>
            </a:r>
            <a:r>
              <a:rPr lang="tr-TR" altLang="tr-TR" i="1" dirty="0">
                <a:latin typeface="Times New Roman" panose="02020603050405020304" pitchFamily="18" charset="0"/>
                <a:cs typeface="Times New Roman" panose="02020603050405020304" pitchFamily="18" charset="0"/>
              </a:rPr>
              <a:t>beyaz-ı-</a:t>
            </a:r>
            <a:r>
              <a:rPr lang="tr-TR" altLang="tr-TR" i="1" dirty="0" err="1">
                <a:latin typeface="Times New Roman" panose="02020603050405020304" pitchFamily="18" charset="0"/>
                <a:cs typeface="Times New Roman" panose="02020603050405020304" pitchFamily="18" charset="0"/>
              </a:rPr>
              <a:t>mtırak</a:t>
            </a:r>
            <a:r>
              <a:rPr lang="tr-TR" altLang="tr-TR" i="1" dirty="0">
                <a:latin typeface="Times New Roman" panose="02020603050405020304" pitchFamily="18" charset="0"/>
                <a:cs typeface="Times New Roman" panose="02020603050405020304" pitchFamily="18" charset="0"/>
              </a:rPr>
              <a:t>, sarı-</a:t>
            </a:r>
            <a:r>
              <a:rPr lang="tr-TR" altLang="tr-TR" i="1" dirty="0" err="1">
                <a:latin typeface="Times New Roman" panose="02020603050405020304" pitchFamily="18" charset="0"/>
                <a:cs typeface="Times New Roman" panose="02020603050405020304" pitchFamily="18" charset="0"/>
              </a:rPr>
              <a:t>mtırak</a:t>
            </a:r>
            <a:r>
              <a:rPr lang="tr-TR" altLang="tr-TR" i="1" dirty="0">
                <a:latin typeface="Times New Roman" panose="02020603050405020304" pitchFamily="18" charset="0"/>
                <a:cs typeface="Times New Roman" panose="02020603050405020304" pitchFamily="18" charset="0"/>
              </a:rPr>
              <a:t> vb.</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109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ED195B-220E-625B-A922-3611F46A9AAF}"/>
              </a:ext>
            </a:extLst>
          </p:cNvPr>
          <p:cNvSpPr>
            <a:spLocks noGrp="1"/>
          </p:cNvSpPr>
          <p:nvPr>
            <p:ph idx="1"/>
          </p:nvPr>
        </p:nvSpPr>
        <p:spPr/>
        <p:txBody>
          <a:bodyPr>
            <a:normAutofit fontScale="92500" lnSpcReduction="10000"/>
          </a:bodyPr>
          <a:lstStyle/>
          <a:p>
            <a:pPr marL="0" indent="0" algn="just">
              <a:buNone/>
            </a:pPr>
            <a:r>
              <a:rPr lang="tr-TR" b="0" i="0" u="none" strike="noStrike" baseline="0" dirty="0">
                <a:latin typeface="Times New Roman" panose="02020603050405020304" pitchFamily="18" charset="0"/>
                <a:cs typeface="Times New Roman" panose="02020603050405020304" pitchFamily="18" charset="0"/>
              </a:rPr>
              <a:t>+</a:t>
            </a:r>
            <a:r>
              <a:rPr lang="tr-TR" b="0" i="0" u="none" strike="noStrike" baseline="0" dirty="0" err="1">
                <a:latin typeface="Times New Roman" panose="02020603050405020304" pitchFamily="18" charset="0"/>
                <a:cs typeface="Times New Roman" panose="02020603050405020304" pitchFamily="18" charset="0"/>
              </a:rPr>
              <a:t>rAk</a:t>
            </a:r>
            <a:r>
              <a:rPr lang="tr-TR" b="0" i="0" u="none" strike="noStrike" baseline="0" dirty="0">
                <a:latin typeface="Times New Roman" panose="02020603050405020304" pitchFamily="18" charset="0"/>
                <a:cs typeface="Times New Roman" panose="02020603050405020304" pitchFamily="18" charset="0"/>
              </a:rPr>
              <a:t>: Türkçenin erken tarihli metinlerinde karşılaştırma, üstünlük ve en üstünlük derecelerini bildirme işleviyle kullanılan; ancak günümüzde kullanım alanı oldukça sınırlı olan bir ektir. Erken tarihli Türkçe metinlerde </a:t>
            </a:r>
            <a:r>
              <a:rPr lang="tr-TR" b="0" i="1" u="none" strike="noStrike" baseline="0" dirty="0" err="1">
                <a:latin typeface="Times New Roman" panose="02020603050405020304" pitchFamily="18" charset="0"/>
                <a:cs typeface="Times New Roman" panose="02020603050405020304" pitchFamily="18" charset="0"/>
              </a:rPr>
              <a:t>yigrek</a:t>
            </a:r>
            <a:r>
              <a:rPr lang="tr-TR" b="0" i="1" u="none" strike="noStrike" baseline="0" dirty="0">
                <a:latin typeface="Times New Roman" panose="02020603050405020304" pitchFamily="18" charset="0"/>
                <a:cs typeface="Times New Roman" panose="02020603050405020304" pitchFamily="18" charset="0"/>
              </a:rPr>
              <a:t> </a:t>
            </a:r>
            <a:r>
              <a:rPr lang="tr-TR" b="0" i="0" u="none" strike="noStrike" baseline="0" dirty="0">
                <a:latin typeface="Times New Roman" panose="02020603050405020304" pitchFamily="18" charset="0"/>
                <a:cs typeface="Times New Roman" panose="02020603050405020304" pitchFamily="18" charset="0"/>
              </a:rPr>
              <a:t>‘daha iyi’</a:t>
            </a:r>
            <a:r>
              <a:rPr lang="tr-TR" b="0" i="1" u="none" strike="noStrike" baseline="0" dirty="0">
                <a:latin typeface="Times New Roman" panose="02020603050405020304" pitchFamily="18" charset="0"/>
                <a:cs typeface="Times New Roman" panose="02020603050405020304" pitchFamily="18" charset="0"/>
              </a:rPr>
              <a:t>, </a:t>
            </a:r>
            <a:r>
              <a:rPr lang="tr-TR" b="0" i="1" u="none" strike="noStrike" baseline="0" dirty="0" err="1">
                <a:latin typeface="Times New Roman" panose="02020603050405020304" pitchFamily="18" charset="0"/>
                <a:cs typeface="Times New Roman" panose="02020603050405020304" pitchFamily="18" charset="0"/>
              </a:rPr>
              <a:t>artukrak</a:t>
            </a:r>
            <a:r>
              <a:rPr lang="tr-TR" b="0" i="1" u="none" strike="noStrike" baseline="0" dirty="0">
                <a:latin typeface="Times New Roman" panose="02020603050405020304" pitchFamily="18" charset="0"/>
                <a:cs typeface="Times New Roman" panose="02020603050405020304" pitchFamily="18" charset="0"/>
              </a:rPr>
              <a:t> </a:t>
            </a:r>
            <a:r>
              <a:rPr lang="tr-TR" b="0" i="0" u="none" strike="noStrike" baseline="0" dirty="0">
                <a:latin typeface="Times New Roman" panose="02020603050405020304" pitchFamily="18" charset="0"/>
                <a:cs typeface="Times New Roman" panose="02020603050405020304" pitchFamily="18" charset="0"/>
              </a:rPr>
              <a:t>‘daha fazla’</a:t>
            </a:r>
            <a:r>
              <a:rPr lang="tr-TR" b="0" i="1" u="none" strike="noStrike" baseline="0" dirty="0">
                <a:latin typeface="Times New Roman" panose="02020603050405020304" pitchFamily="18" charset="0"/>
                <a:cs typeface="Times New Roman" panose="02020603050405020304" pitchFamily="18" charset="0"/>
              </a:rPr>
              <a:t>, </a:t>
            </a:r>
            <a:r>
              <a:rPr lang="tr-TR" b="0" i="1" u="none" strike="noStrike" baseline="0" dirty="0" err="1">
                <a:latin typeface="Times New Roman" panose="02020603050405020304" pitchFamily="18" charset="0"/>
                <a:cs typeface="Times New Roman" panose="02020603050405020304" pitchFamily="18" charset="0"/>
              </a:rPr>
              <a:t>tatlurak</a:t>
            </a:r>
            <a:r>
              <a:rPr lang="tr-TR" b="0" i="1" u="none" strike="noStrike" baseline="0" dirty="0">
                <a:latin typeface="Times New Roman" panose="02020603050405020304" pitchFamily="18" charset="0"/>
                <a:cs typeface="Times New Roman" panose="02020603050405020304" pitchFamily="18" charset="0"/>
              </a:rPr>
              <a:t> </a:t>
            </a:r>
            <a:r>
              <a:rPr lang="tr-TR" b="0" i="0" u="none" strike="noStrike" baseline="0" dirty="0">
                <a:latin typeface="Times New Roman" panose="02020603050405020304" pitchFamily="18" charset="0"/>
                <a:cs typeface="Times New Roman" panose="02020603050405020304" pitchFamily="18" charset="0"/>
              </a:rPr>
              <a:t>‘daha tatlı’ gibi örneklerde </a:t>
            </a:r>
            <a:r>
              <a:rPr lang="tr-TR" b="0" i="1" u="none" strike="noStrike" baseline="0" dirty="0">
                <a:latin typeface="Times New Roman" panose="02020603050405020304" pitchFamily="18" charset="0"/>
                <a:cs typeface="Times New Roman" panose="02020603050405020304" pitchFamily="18" charset="0"/>
              </a:rPr>
              <a:t>karşılaştırma </a:t>
            </a:r>
            <a:r>
              <a:rPr lang="tr-TR" b="0" i="0" u="none" strike="noStrike" baseline="0" dirty="0">
                <a:latin typeface="Times New Roman" panose="02020603050405020304" pitchFamily="18" charset="0"/>
                <a:cs typeface="Times New Roman" panose="02020603050405020304" pitchFamily="18" charset="0"/>
              </a:rPr>
              <a:t>ve </a:t>
            </a:r>
            <a:r>
              <a:rPr lang="tr-TR" b="0" i="1" u="none" strike="noStrike" baseline="0" dirty="0">
                <a:latin typeface="Times New Roman" panose="02020603050405020304" pitchFamily="18" charset="0"/>
                <a:cs typeface="Times New Roman" panose="02020603050405020304" pitchFamily="18" charset="0"/>
              </a:rPr>
              <a:t>daha üstünlük </a:t>
            </a:r>
            <a:r>
              <a:rPr lang="tr-TR" b="0" u="none" strike="noStrike" baseline="0" dirty="0">
                <a:latin typeface="Times New Roman" panose="02020603050405020304" pitchFamily="18" charset="0"/>
                <a:cs typeface="Times New Roman" panose="02020603050405020304" pitchFamily="18" charset="0"/>
              </a:rPr>
              <a:t>anlamında kullanılmıştır.</a:t>
            </a:r>
          </a:p>
          <a:p>
            <a:pPr marL="0" indent="0" algn="just">
              <a:buNone/>
            </a:pPr>
            <a:r>
              <a:rPr lang="tr-TR" sz="2000" b="0" i="0" u="none" strike="noStrike" baseline="0" dirty="0">
                <a:latin typeface="Times New Roman" panose="02020603050405020304" pitchFamily="18" charset="0"/>
                <a:cs typeface="Times New Roman" panose="02020603050405020304" pitchFamily="18" charset="0"/>
              </a:rPr>
              <a:t>Günümüzde karşılaştırma işlevi, yaygın olarak </a:t>
            </a:r>
            <a:r>
              <a:rPr lang="tr-TR" sz="2000" b="0" i="1" u="none" strike="noStrike" baseline="0" dirty="0">
                <a:latin typeface="Times New Roman" panose="02020603050405020304" pitchFamily="18" charset="0"/>
                <a:cs typeface="Times New Roman" panose="02020603050405020304" pitchFamily="18" charset="0"/>
              </a:rPr>
              <a:t>…+</a:t>
            </a:r>
            <a:r>
              <a:rPr lang="tr-TR" sz="2000" b="0" i="1" u="none" strike="noStrike" baseline="0" dirty="0" err="1">
                <a:latin typeface="Times New Roman" panose="02020603050405020304" pitchFamily="18" charset="0"/>
                <a:cs typeface="Times New Roman" panose="02020603050405020304" pitchFamily="18" charset="0"/>
              </a:rPr>
              <a:t>DAn</a:t>
            </a:r>
            <a:r>
              <a:rPr lang="tr-TR" sz="2000" b="0" i="1" u="none" strike="noStrike" baseline="0" dirty="0">
                <a:latin typeface="Times New Roman" panose="02020603050405020304" pitchFamily="18" charset="0"/>
                <a:cs typeface="Times New Roman" panose="02020603050405020304" pitchFamily="18" charset="0"/>
              </a:rPr>
              <a:t> daha… </a:t>
            </a:r>
            <a:r>
              <a:rPr lang="tr-TR" sz="2000" b="0" i="0" u="none" strike="noStrike" baseline="0" dirty="0">
                <a:latin typeface="Times New Roman" panose="02020603050405020304" pitchFamily="18" charset="0"/>
                <a:cs typeface="Times New Roman" panose="02020603050405020304" pitchFamily="18" charset="0"/>
              </a:rPr>
              <a:t>vb. yapılarla ifade edilir: </a:t>
            </a:r>
            <a:r>
              <a:rPr lang="tr-TR" sz="2000" b="0" i="1" u="none" strike="noStrike" baseline="0" dirty="0">
                <a:latin typeface="Times New Roman" panose="02020603050405020304" pitchFamily="18" charset="0"/>
                <a:cs typeface="Times New Roman" panose="02020603050405020304" pitchFamily="18" charset="0"/>
              </a:rPr>
              <a:t>Ali Ayşe’den daha çalışkandır </a:t>
            </a:r>
            <a:r>
              <a:rPr lang="tr-TR" sz="2000" b="0" i="0" u="none" strike="noStrike" baseline="0" dirty="0">
                <a:latin typeface="Times New Roman" panose="02020603050405020304" pitchFamily="18" charset="0"/>
                <a:cs typeface="Times New Roman" panose="02020603050405020304" pitchFamily="18" charset="0"/>
              </a:rPr>
              <a:t>vb. +</a:t>
            </a:r>
            <a:r>
              <a:rPr lang="tr-TR" sz="2000" b="0" i="1" u="none" strike="noStrike" baseline="0" dirty="0" err="1">
                <a:latin typeface="Times New Roman" panose="02020603050405020304" pitchFamily="18" charset="0"/>
                <a:cs typeface="Times New Roman" panose="02020603050405020304" pitchFamily="18" charset="0"/>
              </a:rPr>
              <a:t>rAk</a:t>
            </a:r>
            <a:r>
              <a:rPr lang="tr-TR" sz="2000" b="0" i="1" u="none" strike="noStrike" baseline="0" dirty="0">
                <a:latin typeface="Times New Roman" panose="02020603050405020304" pitchFamily="18" charset="0"/>
                <a:cs typeface="Times New Roman" panose="02020603050405020304" pitchFamily="18" charset="0"/>
              </a:rPr>
              <a:t> </a:t>
            </a:r>
            <a:r>
              <a:rPr lang="tr-TR" sz="2000" b="0" i="0" u="none" strike="noStrike" baseline="0" dirty="0">
                <a:latin typeface="Times New Roman" panose="02020603050405020304" pitchFamily="18" charset="0"/>
                <a:cs typeface="Times New Roman" panose="02020603050405020304" pitchFamily="18" charset="0"/>
              </a:rPr>
              <a:t>ek çok az örnekte, azalma derecesi veya benzerlik işleviyle kullanılabilmektedir.</a:t>
            </a:r>
          </a:p>
          <a:p>
            <a:pPr marL="0" indent="0" algn="l">
              <a:buNone/>
            </a:pPr>
            <a:r>
              <a:rPr lang="tr-TR" sz="2000" b="0" i="1" u="none" strike="noStrike" baseline="0" dirty="0">
                <a:latin typeface="Times New Roman" panose="02020603050405020304" pitchFamily="18" charset="0"/>
                <a:cs typeface="Times New Roman" panose="02020603050405020304" pitchFamily="18" charset="0"/>
              </a:rPr>
              <a:t>i</a:t>
            </a:r>
            <a:r>
              <a:rPr lang="tr-TR" sz="2000" b="1" i="1" u="none" strike="noStrike" baseline="0" dirty="0">
                <a:latin typeface="Times New Roman" panose="02020603050405020304" pitchFamily="18" charset="0"/>
                <a:cs typeface="Times New Roman" panose="02020603050405020304" pitchFamily="18" charset="0"/>
              </a:rPr>
              <a:t>ncerek </a:t>
            </a:r>
            <a:r>
              <a:rPr lang="tr-TR" sz="2000" b="0" i="0" u="none" strike="noStrike" baseline="0" dirty="0">
                <a:latin typeface="Times New Roman" panose="02020603050405020304" pitchFamily="18" charset="0"/>
                <a:cs typeface="Times New Roman" panose="02020603050405020304" pitchFamily="18" charset="0"/>
              </a:rPr>
              <a:t>yüzlü, </a:t>
            </a:r>
            <a:r>
              <a:rPr lang="tr-TR" sz="2000" b="1" i="1" u="none" strike="noStrike" baseline="0" dirty="0">
                <a:latin typeface="Times New Roman" panose="02020603050405020304" pitchFamily="18" charset="0"/>
                <a:cs typeface="Times New Roman" panose="02020603050405020304" pitchFamily="18" charset="0"/>
              </a:rPr>
              <a:t>alçarak </a:t>
            </a:r>
            <a:r>
              <a:rPr lang="tr-TR" sz="2000" b="0" i="1" u="none" strike="noStrike" baseline="0" dirty="0">
                <a:latin typeface="Times New Roman" panose="02020603050405020304" pitchFamily="18" charset="0"/>
                <a:cs typeface="Times New Roman" panose="02020603050405020304" pitchFamily="18" charset="0"/>
              </a:rPr>
              <a:t>bir sandalyede vb.</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322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A4FBEF-E4DE-06C7-B1B7-69882E822828}"/>
              </a:ext>
            </a:extLst>
          </p:cNvPr>
          <p:cNvSpPr>
            <a:spLocks noGrp="1"/>
          </p:cNvSpPr>
          <p:nvPr>
            <p:ph idx="1"/>
          </p:nvPr>
        </p:nvSpPr>
        <p:spPr/>
        <p:txBody>
          <a:bodyPr>
            <a:normAutofit fontScale="85000" lnSpcReduction="20000"/>
          </a:bodyPr>
          <a:lstStyle/>
          <a:p>
            <a:pPr marL="0" indent="0"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İsimden Fiil Yapma Ekleri</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Bu ekler isim köklerine, isimden yapılmış isim gövdelerine ve fiilden yapılmış isim gövdelerine getirilirler. Fiil elde etmede kullanılırlar. </a:t>
            </a:r>
          </a:p>
          <a:p>
            <a:pPr marL="0" indent="0">
              <a:buNone/>
              <a:defRPr/>
            </a:pPr>
            <a:r>
              <a:rPr lang="tr-TR"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lA</a:t>
            </a:r>
            <a:r>
              <a:rPr lang="tr-TR" sz="2400" dirty="0">
                <a:latin typeface="Times New Roman" panose="02020603050405020304" pitchFamily="18" charset="0"/>
                <a:cs typeface="Times New Roman" panose="02020603050405020304" pitchFamily="18" charset="0"/>
              </a:rPr>
              <a:t>-			+(X)k-</a:t>
            </a:r>
          </a:p>
          <a:p>
            <a:pPr marL="0" indent="0">
              <a:buNone/>
              <a:defRPr/>
            </a:pPr>
            <a:r>
              <a:rPr lang="tr-TR"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Al-			+k(X)r-</a:t>
            </a:r>
          </a:p>
          <a:p>
            <a:pPr marL="0" indent="0">
              <a:buNone/>
              <a:defRPr/>
            </a:pPr>
            <a:r>
              <a:rPr lang="tr-TR" dirty="0">
                <a:latin typeface="Times New Roman" panose="02020603050405020304" pitchFamily="18" charset="0"/>
                <a:cs typeface="Times New Roman" panose="02020603050405020304" pitchFamily="18" charset="0"/>
              </a:rPr>
              <a:t>+A-</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lAn</a:t>
            </a:r>
            <a:r>
              <a:rPr lang="tr-TR" sz="2400" dirty="0">
                <a:latin typeface="Times New Roman" panose="02020603050405020304" pitchFamily="18" charset="0"/>
                <a:cs typeface="Times New Roman" panose="02020603050405020304" pitchFamily="18" charset="0"/>
              </a:rPr>
              <a:t>-</a:t>
            </a:r>
          </a:p>
          <a:p>
            <a:pPr marL="0" indent="0">
              <a:buNone/>
              <a:defRPr/>
            </a:pPr>
            <a:r>
              <a:rPr lang="tr-TR" dirty="0">
                <a:latin typeface="Times New Roman" panose="02020603050405020304" pitchFamily="18" charset="0"/>
                <a:cs typeface="Times New Roman" panose="02020603050405020304" pitchFamily="18" charset="0"/>
              </a:rPr>
              <a:t>+Ar-</a:t>
            </a:r>
            <a:r>
              <a:rPr lang="tr-TR" sz="2400" dirty="0">
                <a:latin typeface="Times New Roman" panose="02020603050405020304" pitchFamily="18" charset="0"/>
                <a:cs typeface="Times New Roman" panose="02020603050405020304" pitchFamily="18" charset="0"/>
              </a:rPr>
              <a:t> 			+(X)</a:t>
            </a:r>
            <a:r>
              <a:rPr lang="tr-TR" sz="2400" dirty="0" err="1">
                <a:latin typeface="Times New Roman" panose="02020603050405020304" pitchFamily="18" charset="0"/>
                <a:cs typeface="Times New Roman" panose="02020603050405020304" pitchFamily="18" charset="0"/>
              </a:rPr>
              <a:t>msa</a:t>
            </a:r>
            <a:r>
              <a:rPr lang="tr-TR" sz="2400" dirty="0">
                <a:latin typeface="Times New Roman" panose="02020603050405020304" pitchFamily="18" charset="0"/>
                <a:cs typeface="Times New Roman" panose="02020603050405020304" pitchFamily="18" charset="0"/>
              </a:rPr>
              <a:t>-</a:t>
            </a:r>
          </a:p>
          <a:p>
            <a:pPr marL="0" indent="0">
              <a:buNone/>
              <a:defRPr/>
            </a:pPr>
            <a:r>
              <a:rPr lang="tr-TR"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DA-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0006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237119-8448-8B3E-D7B5-974B177E3C52}"/>
              </a:ext>
            </a:extLst>
          </p:cNvPr>
          <p:cNvSpPr>
            <a:spLocks noGrp="1"/>
          </p:cNvSpPr>
          <p:nvPr>
            <p:ph idx="1"/>
          </p:nvPr>
        </p:nvSpPr>
        <p:spPr/>
        <p:txBody>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lA</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İsimden fiil yapma eklerinin en işlek olanıdır. Hemen hemen her çeşit isme getirilebilir: </a:t>
            </a:r>
            <a:r>
              <a:rPr lang="tr-TR" altLang="tr-TR" i="1" dirty="0" err="1">
                <a:latin typeface="Times New Roman" panose="02020603050405020304" pitchFamily="18" charset="0"/>
                <a:cs typeface="Times New Roman" panose="02020603050405020304" pitchFamily="18" charset="0"/>
              </a:rPr>
              <a:t>baş+la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ağır+la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av+la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su+la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iş+le</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bek+le</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gür+le</a:t>
            </a:r>
            <a:r>
              <a:rPr lang="tr-TR" altLang="tr-TR" i="1" dirty="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+Al-: </a:t>
            </a:r>
            <a:r>
              <a:rPr lang="tr-TR" altLang="tr-TR" dirty="0">
                <a:latin typeface="Times New Roman" panose="02020603050405020304" pitchFamily="18" charset="0"/>
                <a:cs typeface="Times New Roman" panose="02020603050405020304" pitchFamily="18" charset="0"/>
              </a:rPr>
              <a:t>İşlek olmayan bir ektir. Daha çok sıfatlardan fiil yapmak için kullanılır: </a:t>
            </a:r>
            <a:r>
              <a:rPr lang="tr-TR" altLang="tr-TR" i="1" dirty="0" err="1">
                <a:latin typeface="Times New Roman" panose="02020603050405020304" pitchFamily="18" charset="0"/>
                <a:cs typeface="Times New Roman" panose="02020603050405020304" pitchFamily="18" charset="0"/>
              </a:rPr>
              <a:t>az+al</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dar+al</a:t>
            </a:r>
            <a:r>
              <a:rPr lang="tr-TR" altLang="tr-TR" i="1" dirty="0">
                <a:latin typeface="Times New Roman" panose="02020603050405020304" pitchFamily="18" charset="0"/>
                <a:cs typeface="Times New Roman" panose="02020603050405020304" pitchFamily="18" charset="0"/>
              </a:rPr>
              <a:t>-, çok(ğ)+al-, </a:t>
            </a:r>
            <a:r>
              <a:rPr lang="tr-TR" altLang="tr-TR" i="1" dirty="0" err="1">
                <a:latin typeface="Times New Roman" panose="02020603050405020304" pitchFamily="18" charset="0"/>
                <a:cs typeface="Times New Roman" panose="02020603050405020304" pitchFamily="18" charset="0"/>
              </a:rPr>
              <a:t>düz+el</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yön+el</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dik+el</a:t>
            </a:r>
            <a:r>
              <a:rPr lang="tr-TR" altLang="tr-TR" dirty="0">
                <a:latin typeface="Times New Roman" panose="02020603050405020304" pitchFamily="18" charset="0"/>
                <a:cs typeface="Times New Roman" panose="02020603050405020304" pitchFamily="18" charset="0"/>
              </a:rPr>
              <a:t>-. </a:t>
            </a: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Bu ekin görevinde olan diğer bir ek de -l-'</a:t>
            </a:r>
            <a:r>
              <a:rPr lang="tr-TR" altLang="tr-TR" dirty="0" err="1">
                <a:latin typeface="Times New Roman" panose="02020603050405020304" pitchFamily="18" charset="0"/>
                <a:cs typeface="Times New Roman" panose="02020603050405020304" pitchFamily="18" charset="0"/>
              </a:rPr>
              <a:t>dir</a:t>
            </a:r>
            <a:r>
              <a:rPr lang="tr-TR" altLang="tr-TR"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kısa+l</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sivri+l</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doğru+l</a:t>
            </a:r>
            <a:r>
              <a:rPr lang="tr-TR" altLang="tr-TR" i="1" dirty="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380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AAA2A4-96B9-2DB3-2251-3FD724C5DBEE}"/>
              </a:ext>
            </a:extLst>
          </p:cNvPr>
          <p:cNvSpPr>
            <a:spLocks noGrp="1"/>
          </p:cNvSpPr>
          <p:nvPr>
            <p:ph idx="1"/>
          </p:nvPr>
        </p:nvSpPr>
        <p:spPr/>
        <p:txBody>
          <a:bodyPr>
            <a:normAutofit fontScale="92500" lnSpcReduction="10000"/>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 </a:t>
            </a:r>
            <a:r>
              <a:rPr lang="tr-TR" altLang="tr-TR" dirty="0">
                <a:latin typeface="Times New Roman" panose="02020603050405020304" pitchFamily="18" charset="0"/>
                <a:cs typeface="Times New Roman" panose="02020603050405020304" pitchFamily="18" charset="0"/>
              </a:rPr>
              <a:t>İşlek olmayan eklerdendir. İsimlerden, olma ve yapma ifade eden fiiller yapar: </a:t>
            </a:r>
            <a:r>
              <a:rPr lang="tr-TR" altLang="tr-TR" i="1" dirty="0" err="1">
                <a:latin typeface="Times New Roman" panose="02020603050405020304" pitchFamily="18" charset="0"/>
                <a:cs typeface="Times New Roman" panose="02020603050405020304" pitchFamily="18" charset="0"/>
              </a:rPr>
              <a:t>yaş+a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boş+a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kan+a</a:t>
            </a:r>
            <a:r>
              <a:rPr lang="tr-TR" altLang="tr-TR" i="1" dirty="0">
                <a:latin typeface="Times New Roman" panose="02020603050405020304" pitchFamily="18" charset="0"/>
                <a:cs typeface="Times New Roman" panose="02020603050405020304" pitchFamily="18" charset="0"/>
              </a:rPr>
              <a:t>-, ben(i)</a:t>
            </a:r>
            <a:r>
              <a:rPr lang="tr-TR" altLang="tr-TR" i="1" dirty="0" err="1">
                <a:latin typeface="Times New Roman" panose="02020603050405020304" pitchFamily="18" charset="0"/>
                <a:cs typeface="Times New Roman" panose="02020603050405020304" pitchFamily="18" charset="0"/>
              </a:rPr>
              <a:t>z+e</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göz+e</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bez+e</a:t>
            </a:r>
            <a:r>
              <a:rPr lang="tr-TR" altLang="tr-TR" i="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vb. </a:t>
            </a: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+Ar-: </a:t>
            </a:r>
            <a:r>
              <a:rPr lang="tr-TR" altLang="tr-TR" dirty="0">
                <a:latin typeface="Times New Roman" panose="02020603050405020304" pitchFamily="18" charset="0"/>
                <a:cs typeface="Times New Roman" panose="02020603050405020304" pitchFamily="18" charset="0"/>
              </a:rPr>
              <a:t>Daha çok renk isimlerinden fiil yapmada kullanılan bu ekin işleklik sahası dardır: </a:t>
            </a:r>
            <a:r>
              <a:rPr lang="tr-TR" altLang="tr-TR" i="1" dirty="0">
                <a:latin typeface="Times New Roman" panose="02020603050405020304" pitchFamily="18" charset="0"/>
                <a:cs typeface="Times New Roman" panose="02020603050405020304" pitchFamily="18" charset="0"/>
              </a:rPr>
              <a:t>ak(ğ)+ar-, </a:t>
            </a:r>
            <a:r>
              <a:rPr lang="tr-TR" altLang="tr-TR" i="1" dirty="0" err="1">
                <a:latin typeface="Times New Roman" panose="02020603050405020304" pitchFamily="18" charset="0"/>
                <a:cs typeface="Times New Roman" panose="02020603050405020304" pitchFamily="18" charset="0"/>
              </a:rPr>
              <a:t>mor+ar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sar+ar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göğ+er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yaş+ar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yeş+er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baş+ar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on+ar</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ev+er</a:t>
            </a:r>
            <a:r>
              <a:rPr lang="tr-TR" altLang="tr-TR" i="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vb. </a:t>
            </a: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+DA-: </a:t>
            </a:r>
            <a:r>
              <a:rPr lang="tr-TR" altLang="tr-TR" dirty="0">
                <a:latin typeface="Times New Roman" panose="02020603050405020304" pitchFamily="18" charset="0"/>
                <a:cs typeface="Times New Roman" panose="02020603050405020304" pitchFamily="18" charset="0"/>
              </a:rPr>
              <a:t>Ses taklidi kelimelerden fiil yapmak için kullanılır: </a:t>
            </a:r>
            <a:r>
              <a:rPr lang="tr-TR" altLang="tr-TR" i="1" dirty="0" err="1">
                <a:latin typeface="Times New Roman" panose="02020603050405020304" pitchFamily="18" charset="0"/>
                <a:cs typeface="Times New Roman" panose="02020603050405020304" pitchFamily="18" charset="0"/>
              </a:rPr>
              <a:t>şırıl+da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horul+da</a:t>
            </a:r>
            <a:r>
              <a:rPr lang="tr-TR" altLang="tr-TR" i="1" dirty="0">
                <a:latin typeface="Times New Roman" panose="02020603050405020304" pitchFamily="18" charset="0"/>
                <a:cs typeface="Times New Roman" panose="02020603050405020304" pitchFamily="18" charset="0"/>
              </a:rPr>
              <a:t>-, </a:t>
            </a:r>
            <a:r>
              <a:rPr lang="tr-TR" altLang="tr-TR" i="1" dirty="0" err="1">
                <a:latin typeface="Times New Roman" panose="02020603050405020304" pitchFamily="18" charset="0"/>
                <a:cs typeface="Times New Roman" panose="02020603050405020304" pitchFamily="18" charset="0"/>
              </a:rPr>
              <a:t>kütür+de</a:t>
            </a:r>
            <a:r>
              <a:rPr lang="tr-TR" altLang="tr-TR" i="1" dirty="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72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1229D31-C8B0-E4AD-CC75-A483EA1361CC}"/>
              </a:ext>
            </a:extLst>
          </p:cNvPr>
          <p:cNvSpPr>
            <a:spLocks noGrp="1"/>
          </p:cNvSpPr>
          <p:nvPr>
            <p:ph idx="1"/>
          </p:nvPr>
        </p:nvSpPr>
        <p:spPr/>
        <p:txBody>
          <a:bodyPr>
            <a:normAutofit lnSpcReduction="10000"/>
          </a:bodyPr>
          <a:lstStyle/>
          <a:p>
            <a:pPr marL="0" indent="0">
              <a:buNone/>
              <a:defRPr/>
            </a:pPr>
            <a:endParaRPr lang="tr-TR" sz="2400" dirty="0">
              <a:latin typeface="Times New Roman" panose="02020603050405020304" pitchFamily="18" charset="0"/>
              <a:cs typeface="Times New Roman" panose="02020603050405020304" pitchFamily="18" charset="0"/>
            </a:endParaRPr>
          </a:p>
          <a:p>
            <a:pPr marL="0" indent="0">
              <a:buNone/>
              <a:defRPr/>
            </a:pPr>
            <a:r>
              <a:rPr lang="tr-TR" sz="2400" dirty="0">
                <a:latin typeface="Times New Roman" panose="02020603050405020304" pitchFamily="18" charset="0"/>
                <a:cs typeface="Times New Roman" panose="02020603050405020304" pitchFamily="18" charset="0"/>
              </a:rPr>
              <a:t>+(X)k-: Çok işlek olmayan bir ektir: </a:t>
            </a:r>
            <a:r>
              <a:rPr lang="tr-TR" sz="2400" dirty="0" err="1">
                <a:latin typeface="Times New Roman" panose="02020603050405020304" pitchFamily="18" charset="0"/>
                <a:cs typeface="Times New Roman" panose="02020603050405020304" pitchFamily="18" charset="0"/>
              </a:rPr>
              <a:t>aç+ık</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göz+ük</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geç+ik</a:t>
            </a:r>
            <a:r>
              <a:rPr lang="tr-TR" sz="2400" dirty="0">
                <a:latin typeface="Times New Roman" panose="02020603050405020304" pitchFamily="18" charset="0"/>
                <a:cs typeface="Times New Roman" panose="02020603050405020304" pitchFamily="18" charset="0"/>
              </a:rPr>
              <a:t>-… </a:t>
            </a:r>
          </a:p>
          <a:p>
            <a:pPr marL="0" indent="0">
              <a:buNone/>
              <a:defRPr/>
            </a:pPr>
            <a:r>
              <a:rPr lang="tr-TR" sz="2400" dirty="0">
                <a:latin typeface="Times New Roman" panose="02020603050405020304" pitchFamily="18" charset="0"/>
                <a:cs typeface="Times New Roman" panose="02020603050405020304" pitchFamily="18" charset="0"/>
              </a:rPr>
              <a:t>+k(X)r-: Yansıma isimlerden fiil türeten bir ektir: </a:t>
            </a:r>
            <a:r>
              <a:rPr lang="tr-TR" sz="2400" dirty="0" err="1">
                <a:latin typeface="Times New Roman" panose="02020603050405020304" pitchFamily="18" charset="0"/>
                <a:cs typeface="Times New Roman" panose="02020603050405020304" pitchFamily="18" charset="0"/>
              </a:rPr>
              <a:t>tü+kür</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hay+kır</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püs+kür</a:t>
            </a:r>
            <a:r>
              <a:rPr lang="tr-TR" dirty="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lAn</a:t>
            </a:r>
            <a:r>
              <a:rPr lang="tr-TR" sz="2400" dirty="0">
                <a:latin typeface="Times New Roman" panose="02020603050405020304" pitchFamily="18" charset="0"/>
                <a:cs typeface="Times New Roman" panose="02020603050405020304" pitchFamily="18" charset="0"/>
              </a:rPr>
              <a:t>-: Birleşik bir ektir (+</a:t>
            </a:r>
            <a:r>
              <a:rPr lang="tr-TR" sz="2400" dirty="0" err="1">
                <a:latin typeface="Times New Roman" panose="02020603050405020304" pitchFamily="18" charset="0"/>
                <a:cs typeface="Times New Roman" panose="02020603050405020304" pitchFamily="18" charset="0"/>
              </a:rPr>
              <a:t>lA</a:t>
            </a:r>
            <a:r>
              <a:rPr lang="tr-TR" sz="2400" dirty="0">
                <a:latin typeface="Times New Roman" panose="02020603050405020304" pitchFamily="18" charset="0"/>
                <a:cs typeface="Times New Roman" panose="02020603050405020304" pitchFamily="18" charset="0"/>
              </a:rPr>
              <a:t>- fiilden isim ve -n- dönüşlülük eki): </a:t>
            </a:r>
            <a:r>
              <a:rPr lang="tr-TR" sz="2400" dirty="0" err="1">
                <a:latin typeface="Times New Roman" panose="02020603050405020304" pitchFamily="18" charset="0"/>
                <a:cs typeface="Times New Roman" panose="02020603050405020304" pitchFamily="18" charset="0"/>
              </a:rPr>
              <a:t>ev+len</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huysuz+lan</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hoş+lan</a:t>
            </a:r>
            <a:r>
              <a:rPr lang="tr-TR" dirty="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buNone/>
              <a:defRPr/>
            </a:pPr>
            <a:r>
              <a:rPr lang="tr-TR" sz="2400" dirty="0">
                <a:latin typeface="Times New Roman" panose="02020603050405020304" pitchFamily="18" charset="0"/>
                <a:cs typeface="Times New Roman" panose="02020603050405020304" pitchFamily="18" charset="0"/>
              </a:rPr>
              <a:t>+(X)</a:t>
            </a:r>
            <a:r>
              <a:rPr lang="tr-TR" sz="2400" dirty="0" err="1">
                <a:latin typeface="Times New Roman" panose="02020603050405020304" pitchFamily="18" charset="0"/>
                <a:cs typeface="Times New Roman" panose="02020603050405020304" pitchFamily="18" charset="0"/>
              </a:rPr>
              <a:t>msa</a:t>
            </a:r>
            <a:r>
              <a:rPr lang="tr-TR" sz="2400" dirty="0">
                <a:latin typeface="Times New Roman" panose="02020603050405020304" pitchFamily="18" charset="0"/>
                <a:cs typeface="Times New Roman" panose="02020603050405020304" pitchFamily="18" charset="0"/>
              </a:rPr>
              <a:t>-: Oldukça az sayıda görülen bir ektir: </a:t>
            </a:r>
            <a:r>
              <a:rPr lang="tr-TR" sz="2400" dirty="0" err="1">
                <a:latin typeface="Times New Roman" panose="02020603050405020304" pitchFamily="18" charset="0"/>
                <a:cs typeface="Times New Roman" panose="02020603050405020304" pitchFamily="18" charset="0"/>
              </a:rPr>
              <a:t>az+ımsa</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öz+ümse</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ben+imse</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70959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0DC77D9-3C6D-ABAF-C73E-7DBF351E7AB0}"/>
              </a:ext>
            </a:extLst>
          </p:cNvPr>
          <p:cNvSpPr>
            <a:spLocks noGrp="1"/>
          </p:cNvSpPr>
          <p:nvPr>
            <p:ph idx="1"/>
          </p:nvPr>
        </p:nvSpPr>
        <p:spPr>
          <a:xfrm>
            <a:off x="1141412" y="1065125"/>
            <a:ext cx="9905999" cy="4726076"/>
          </a:xfrm>
        </p:spPr>
        <p:txBody>
          <a:bodyPr numCol="2">
            <a:normAutofit lnSpcReduction="10000"/>
          </a:bodyPr>
          <a:lstStyle/>
          <a:p>
            <a:pPr marL="0" indent="0" algn="just">
              <a:buNone/>
            </a:pPr>
            <a:r>
              <a:rPr lang="tr-TR" dirty="0">
                <a:latin typeface="Times New Roman" panose="02020603050405020304" pitchFamily="18" charset="0"/>
                <a:cs typeface="Times New Roman" panose="02020603050405020304" pitchFamily="18" charset="0"/>
              </a:rPr>
              <a:t>Fiilden İsim Yapma Ekleri:</a:t>
            </a:r>
          </a:p>
          <a:p>
            <a:pPr marL="180975" indent="0" algn="just">
              <a:buNone/>
            </a:pPr>
            <a:endParaRPr lang="tr-TR" sz="2400" dirty="0">
              <a:latin typeface="Times New Roman" panose="02020603050405020304" pitchFamily="18" charset="0"/>
              <a:cs typeface="Times New Roman" panose="02020603050405020304" pitchFamily="18" charset="0"/>
            </a:endParaRPr>
          </a:p>
          <a:p>
            <a:pPr marL="180975" indent="0" algn="just">
              <a:buNone/>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mAk</a:t>
            </a:r>
            <a:r>
              <a:rPr lang="tr-TR" sz="2400" dirty="0">
                <a:latin typeface="Times New Roman" panose="02020603050405020304" pitchFamily="18" charset="0"/>
                <a:cs typeface="Times New Roman" panose="02020603050405020304" pitchFamily="18" charset="0"/>
              </a:rPr>
              <a:t>+</a:t>
            </a:r>
          </a:p>
          <a:p>
            <a:pPr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mA</a:t>
            </a:r>
            <a:r>
              <a:rPr lang="tr-TR" sz="2400" dirty="0">
                <a:latin typeface="Times New Roman" panose="02020603050405020304" pitchFamily="18" charset="0"/>
                <a:cs typeface="Times New Roman" panose="02020603050405020304" pitchFamily="18" charset="0"/>
              </a:rPr>
              <a:t>+</a:t>
            </a:r>
          </a:p>
          <a:p>
            <a:pPr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Iş</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Uş</a:t>
            </a:r>
            <a:r>
              <a:rPr lang="tr-TR" sz="2400" dirty="0">
                <a:latin typeface="Times New Roman" panose="02020603050405020304" pitchFamily="18" charset="0"/>
                <a:cs typeface="Times New Roman" panose="02020603050405020304" pitchFamily="18" charset="0"/>
              </a:rPr>
              <a:t>+</a:t>
            </a:r>
          </a:p>
          <a:p>
            <a:pPr indent="0" algn="just">
              <a:buNone/>
              <a:defRPr/>
            </a:pPr>
            <a:r>
              <a:rPr lang="tr-TR" sz="2400" dirty="0">
                <a:latin typeface="Times New Roman" panose="02020603050405020304" pitchFamily="18" charset="0"/>
                <a:cs typeface="Times New Roman" panose="02020603050405020304" pitchFamily="18" charset="0"/>
              </a:rPr>
              <a:t>-m+</a:t>
            </a:r>
          </a:p>
          <a:p>
            <a:pPr indent="0" algn="just">
              <a:buNone/>
              <a:defRPr/>
            </a:pPr>
            <a:r>
              <a:rPr lang="tr-TR" sz="2400" dirty="0">
                <a:latin typeface="Times New Roman" panose="02020603050405020304" pitchFamily="18" charset="0"/>
                <a:cs typeface="Times New Roman" panose="02020603050405020304" pitchFamily="18" charset="0"/>
              </a:rPr>
              <a:t>-k+</a:t>
            </a:r>
          </a:p>
          <a:p>
            <a:pPr indent="0" algn="just">
              <a:buNone/>
              <a:defRPr/>
            </a:pPr>
            <a:r>
              <a:rPr lang="tr-TR" sz="2400" dirty="0">
                <a:latin typeface="Times New Roman" panose="02020603050405020304" pitchFamily="18" charset="0"/>
                <a:cs typeface="Times New Roman" panose="02020603050405020304" pitchFamily="18" charset="0"/>
              </a:rPr>
              <a:t>-Ak+</a:t>
            </a:r>
          </a:p>
          <a:p>
            <a:pPr indent="0" algn="just">
              <a:buNone/>
              <a:defRPr/>
            </a:pPr>
            <a:endParaRPr lang="tr-TR" sz="2400" dirty="0">
              <a:latin typeface="Times New Roman" panose="02020603050405020304" pitchFamily="18" charset="0"/>
              <a:cs typeface="Times New Roman" panose="02020603050405020304" pitchFamily="18" charset="0"/>
            </a:endParaRPr>
          </a:p>
          <a:p>
            <a:pPr indent="0" algn="just">
              <a:buNone/>
              <a:defRPr/>
            </a:pPr>
            <a:endParaRPr lang="tr-TR" dirty="0">
              <a:latin typeface="Times New Roman" panose="02020603050405020304" pitchFamily="18" charset="0"/>
              <a:cs typeface="Times New Roman" panose="02020603050405020304" pitchFamily="18" charset="0"/>
            </a:endParaRPr>
          </a:p>
          <a:p>
            <a:pPr indent="0" algn="just">
              <a:buNone/>
              <a:defRPr/>
            </a:pPr>
            <a:endParaRPr lang="tr-TR" sz="2400" dirty="0">
              <a:latin typeface="Times New Roman" panose="02020603050405020304" pitchFamily="18" charset="0"/>
              <a:cs typeface="Times New Roman" panose="02020603050405020304" pitchFamily="18" charset="0"/>
            </a:endParaRPr>
          </a:p>
          <a:p>
            <a:pPr indent="0" algn="just">
              <a:buNone/>
              <a:defRPr/>
            </a:pPr>
            <a:r>
              <a:rPr lang="tr-TR" sz="2400" dirty="0">
                <a:latin typeface="Times New Roman" panose="02020603050405020304" pitchFamily="18" charset="0"/>
                <a:cs typeface="Times New Roman" panose="02020603050405020304" pitchFamily="18" charset="0"/>
              </a:rPr>
              <a:t>-n+ </a:t>
            </a:r>
          </a:p>
          <a:p>
            <a:pPr indent="0" algn="just">
              <a:buNone/>
              <a:defRPr/>
            </a:pPr>
            <a:r>
              <a:rPr lang="tr-TR" sz="2400" dirty="0">
                <a:latin typeface="Times New Roman" panose="02020603050405020304" pitchFamily="18" charset="0"/>
                <a:cs typeface="Times New Roman" panose="02020603050405020304" pitchFamily="18" charset="0"/>
              </a:rPr>
              <a:t>-GI+/-GU+</a:t>
            </a:r>
          </a:p>
          <a:p>
            <a:pPr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GIn</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GUn</a:t>
            </a:r>
            <a:r>
              <a:rPr lang="tr-TR" sz="2400" dirty="0">
                <a:latin typeface="Times New Roman" panose="02020603050405020304" pitchFamily="18" charset="0"/>
                <a:cs typeface="Times New Roman" panose="02020603050405020304" pitchFamily="18" charset="0"/>
              </a:rPr>
              <a:t>+</a:t>
            </a:r>
          </a:p>
          <a:p>
            <a:pPr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GAn</a:t>
            </a:r>
            <a:r>
              <a:rPr lang="tr-TR" sz="2400" dirty="0">
                <a:latin typeface="Times New Roman" panose="02020603050405020304" pitchFamily="18" charset="0"/>
                <a:cs typeface="Times New Roman" panose="02020603050405020304" pitchFamily="18" charset="0"/>
              </a:rPr>
              <a:t>+</a:t>
            </a:r>
          </a:p>
          <a:p>
            <a:pPr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IcI</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UcU</a:t>
            </a:r>
            <a:r>
              <a:rPr lang="tr-TR" sz="2400" dirty="0">
                <a:latin typeface="Times New Roman" panose="02020603050405020304" pitchFamily="18" charset="0"/>
                <a:cs typeface="Times New Roman" panose="02020603050405020304" pitchFamily="18" charset="0"/>
              </a:rPr>
              <a:t>+</a:t>
            </a:r>
          </a:p>
          <a:p>
            <a:pPr indent="0" algn="just">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mAn</a:t>
            </a:r>
            <a:r>
              <a:rPr lang="tr-TR" sz="2400" dirty="0">
                <a:latin typeface="Times New Roman" panose="02020603050405020304" pitchFamily="18" charset="0"/>
                <a:cs typeface="Times New Roman" panose="02020603050405020304" pitchFamily="18" charset="0"/>
              </a:rPr>
              <a:t>+</a:t>
            </a:r>
          </a:p>
          <a:p>
            <a:pPr indent="0" algn="just">
              <a:buNone/>
              <a:defRPr/>
            </a:pPr>
            <a:r>
              <a:rPr lang="tr-TR" dirty="0">
                <a:latin typeface="Times New Roman" panose="02020603050405020304" pitchFamily="18" charset="0"/>
                <a:cs typeface="Times New Roman" panose="02020603050405020304" pitchFamily="18" charset="0"/>
              </a:rPr>
              <a:t>-I+/-U+</a:t>
            </a:r>
          </a:p>
        </p:txBody>
      </p:sp>
    </p:spTree>
    <p:extLst>
      <p:ext uri="{BB962C8B-B14F-4D97-AF65-F5344CB8AC3E}">
        <p14:creationId xmlns:p14="http://schemas.microsoft.com/office/powerpoint/2010/main" val="1222071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502DD60-E6CE-AAC3-0B4B-4D12359ABD39}"/>
              </a:ext>
            </a:extLst>
          </p:cNvPr>
          <p:cNvSpPr>
            <a:spLocks noGrp="1"/>
          </p:cNvSpPr>
          <p:nvPr>
            <p:ph idx="1"/>
          </p:nvPr>
        </p:nvSpPr>
        <p:spPr/>
        <p:txBody>
          <a:bodyPr/>
          <a:lstStyle/>
          <a:p>
            <a:pPr marL="0" indent="0" algn="just">
              <a:buNone/>
            </a:pPr>
            <a:endParaRPr lang="tr-TR" altLang="tr-TR" dirty="0">
              <a:latin typeface="Times New Roman" panose="02020603050405020304" pitchFamily="18" charset="0"/>
              <a:cs typeface="Times New Roman" panose="02020603050405020304" pitchFamily="18" charset="0"/>
            </a:endParaRPr>
          </a:p>
          <a:p>
            <a:pPr marL="0" indent="0" algn="just">
              <a:buNone/>
            </a:pPr>
            <a:r>
              <a:rPr lang="tr-TR" altLang="tr-TR" dirty="0">
                <a:latin typeface="Times New Roman" panose="02020603050405020304" pitchFamily="18" charset="0"/>
                <a:cs typeface="Times New Roman" panose="02020603050405020304" pitchFamily="18" charset="0"/>
              </a:rPr>
              <a:t>Yapım ekleri, ad ya da fiil kök ve gövdelerinden yeni ad ya da fiil gövdeleri yapan eklerdir. Yapım ekleri yeni kelimeler türettiği için köklerden hemen sonra gelirler. Çekim ekleri ise daha sonra eklenir. Eklerin diziliş sırası şöyledir: kök + yapım eki + çekim eki (yap-ı-</a:t>
            </a:r>
            <a:r>
              <a:rPr lang="tr-TR" altLang="tr-TR" dirty="0" err="1">
                <a:latin typeface="Times New Roman" panose="02020603050405020304" pitchFamily="18" charset="0"/>
                <a:cs typeface="Times New Roman" panose="02020603050405020304" pitchFamily="18" charset="0"/>
              </a:rPr>
              <a:t>lar</a:t>
            </a:r>
            <a:r>
              <a:rPr lang="tr-TR" altLang="tr-TR" dirty="0">
                <a:latin typeface="Times New Roman" panose="02020603050405020304" pitchFamily="18" charset="0"/>
                <a:cs typeface="Times New Roman" panose="02020603050405020304" pitchFamily="18" charset="0"/>
              </a:rPr>
              <a:t> gibi)</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050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EC8D2B-3BD5-8DED-7694-EE662D26D894}"/>
              </a:ext>
            </a:extLst>
          </p:cNvPr>
          <p:cNvSpPr>
            <a:spLocks noGrp="1"/>
          </p:cNvSpPr>
          <p:nvPr>
            <p:ph idx="1"/>
          </p:nvPr>
        </p:nvSpPr>
        <p:spPr>
          <a:xfrm>
            <a:off x="1141412" y="1728316"/>
            <a:ext cx="9905999" cy="4062885"/>
          </a:xfrm>
        </p:spPr>
        <p:txBody>
          <a:bodyPr/>
          <a:lstStyle/>
          <a:p>
            <a:pPr marL="0" indent="0" algn="just">
              <a:buNone/>
            </a:pPr>
            <a:endParaRPr lang="tr-TR" altLang="tr-TR" b="1" dirty="0">
              <a:latin typeface="Times New Roman" panose="02020603050405020304" pitchFamily="18" charset="0"/>
              <a:cs typeface="Times New Roman" panose="02020603050405020304" pitchFamily="18" charset="0"/>
            </a:endParaRPr>
          </a:p>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mAk</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Bütün fiil kök ve gövdelerine getirilen bir ektir. Bu ek ile yapılan fiil isimlerine “mastar” adı verilir. Bu ekin görevi, fiillerin hareket isimlerini yapmaktır: </a:t>
            </a:r>
            <a:r>
              <a:rPr lang="tr-TR" altLang="tr-TR" i="1" dirty="0">
                <a:latin typeface="Times New Roman" panose="02020603050405020304" pitchFamily="18" charset="0"/>
                <a:cs typeface="Times New Roman" panose="02020603050405020304" pitchFamily="18" charset="0"/>
              </a:rPr>
              <a:t>yaz-</a:t>
            </a:r>
            <a:r>
              <a:rPr lang="tr-TR" altLang="tr-TR" i="1" dirty="0" err="1">
                <a:latin typeface="Times New Roman" panose="02020603050405020304" pitchFamily="18" charset="0"/>
                <a:cs typeface="Times New Roman" panose="02020603050405020304" pitchFamily="18" charset="0"/>
              </a:rPr>
              <a:t>mak</a:t>
            </a:r>
            <a:r>
              <a:rPr lang="tr-TR" altLang="tr-TR" i="1" dirty="0">
                <a:latin typeface="Times New Roman" panose="02020603050405020304" pitchFamily="18" charset="0"/>
                <a:cs typeface="Times New Roman" panose="02020603050405020304" pitchFamily="18" charset="0"/>
              </a:rPr>
              <a:t>, oku-</a:t>
            </a:r>
            <a:r>
              <a:rPr lang="tr-TR" altLang="tr-TR" i="1" dirty="0" err="1">
                <a:latin typeface="Times New Roman" panose="02020603050405020304" pitchFamily="18" charset="0"/>
                <a:cs typeface="Times New Roman" panose="02020603050405020304" pitchFamily="18" charset="0"/>
              </a:rPr>
              <a:t>mak</a:t>
            </a:r>
            <a:r>
              <a:rPr lang="tr-TR" altLang="tr-TR" i="1" dirty="0">
                <a:latin typeface="Times New Roman" panose="02020603050405020304" pitchFamily="18" charset="0"/>
                <a:cs typeface="Times New Roman" panose="02020603050405020304" pitchFamily="18" charset="0"/>
              </a:rPr>
              <a:t>, başla-</a:t>
            </a:r>
            <a:r>
              <a:rPr lang="tr-TR" altLang="tr-TR" i="1" dirty="0" err="1">
                <a:latin typeface="Times New Roman" panose="02020603050405020304" pitchFamily="18" charset="0"/>
                <a:cs typeface="Times New Roman" panose="02020603050405020304" pitchFamily="18" charset="0"/>
              </a:rPr>
              <a:t>mak</a:t>
            </a:r>
            <a:r>
              <a:rPr lang="tr-TR" altLang="tr-TR" i="1" dirty="0">
                <a:latin typeface="Times New Roman" panose="02020603050405020304" pitchFamily="18" charset="0"/>
                <a:cs typeface="Times New Roman" panose="02020603050405020304" pitchFamily="18" charset="0"/>
              </a:rPr>
              <a:t>, çiz-</a:t>
            </a:r>
            <a:r>
              <a:rPr lang="tr-TR" altLang="tr-TR" i="1" dirty="0" err="1">
                <a:latin typeface="Times New Roman" panose="02020603050405020304" pitchFamily="18" charset="0"/>
                <a:cs typeface="Times New Roman" panose="02020603050405020304" pitchFamily="18" charset="0"/>
              </a:rPr>
              <a:t>mek</a:t>
            </a:r>
            <a:r>
              <a:rPr lang="tr-TR" altLang="tr-TR" i="1" dirty="0">
                <a:latin typeface="Times New Roman" panose="02020603050405020304" pitchFamily="18" charset="0"/>
                <a:cs typeface="Times New Roman" panose="02020603050405020304" pitchFamily="18" charset="0"/>
              </a:rPr>
              <a:t>, ver-</a:t>
            </a:r>
            <a:r>
              <a:rPr lang="tr-TR" altLang="tr-TR" i="1" dirty="0" err="1">
                <a:latin typeface="Times New Roman" panose="02020603050405020304" pitchFamily="18" charset="0"/>
                <a:cs typeface="Times New Roman" panose="02020603050405020304" pitchFamily="18" charset="0"/>
              </a:rPr>
              <a:t>mek</a:t>
            </a:r>
            <a:r>
              <a:rPr lang="tr-TR" altLang="tr-TR" i="1" dirty="0">
                <a:latin typeface="Times New Roman" panose="02020603050405020304" pitchFamily="18" charset="0"/>
                <a:cs typeface="Times New Roman" panose="02020603050405020304" pitchFamily="18" charset="0"/>
              </a:rPr>
              <a:t>, iç-</a:t>
            </a:r>
            <a:r>
              <a:rPr lang="tr-TR" altLang="tr-TR" i="1" dirty="0" err="1">
                <a:latin typeface="Times New Roman" panose="02020603050405020304" pitchFamily="18" charset="0"/>
                <a:cs typeface="Times New Roman" panose="02020603050405020304" pitchFamily="18" charset="0"/>
              </a:rPr>
              <a:t>mek</a:t>
            </a:r>
            <a:r>
              <a:rPr lang="tr-TR" altLang="tr-TR" dirty="0">
                <a:latin typeface="Times New Roman" panose="02020603050405020304" pitchFamily="18" charset="0"/>
                <a:cs typeface="Times New Roman" panose="02020603050405020304" pitchFamily="18" charset="0"/>
              </a:rPr>
              <a:t>. Bunlar geçici isimlerdir. Bu ekle, bazı kalıcı isimler de yapılmıştır: </a:t>
            </a:r>
            <a:r>
              <a:rPr lang="tr-TR" altLang="tr-TR" i="1" dirty="0">
                <a:latin typeface="Times New Roman" panose="02020603050405020304" pitchFamily="18" charset="0"/>
                <a:cs typeface="Times New Roman" panose="02020603050405020304" pitchFamily="18" charset="0"/>
              </a:rPr>
              <a:t>yemek</a:t>
            </a:r>
            <a:r>
              <a:rPr lang="tr-TR" altLang="tr-TR" dirty="0">
                <a:latin typeface="Times New Roman" panose="02020603050405020304" pitchFamily="18" charset="0"/>
                <a:cs typeface="Times New Roman" panose="02020603050405020304" pitchFamily="18" charset="0"/>
              </a:rPr>
              <a:t>, </a:t>
            </a:r>
            <a:r>
              <a:rPr lang="tr-TR" altLang="tr-TR" i="1" dirty="0">
                <a:latin typeface="Times New Roman" panose="02020603050405020304" pitchFamily="18" charset="0"/>
                <a:cs typeface="Times New Roman" panose="02020603050405020304" pitchFamily="18" charset="0"/>
              </a:rPr>
              <a:t>çakmak, kaymak, ilmek…</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218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F539F44-3257-C2E9-5083-ABE4996B19B0}"/>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mA</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Bütün fiil kök ve gövdelerine getirilebilen diğer bir işlek ektir. Görevi iş isimleri yapmaktır: </a:t>
            </a:r>
            <a:r>
              <a:rPr lang="tr-TR" altLang="tr-TR" i="1" dirty="0">
                <a:latin typeface="Times New Roman" panose="02020603050405020304" pitchFamily="18" charset="0"/>
                <a:cs typeface="Times New Roman" panose="02020603050405020304" pitchFamily="18" charset="0"/>
              </a:rPr>
              <a:t>Oku-</a:t>
            </a:r>
            <a:r>
              <a:rPr lang="tr-TR" altLang="tr-TR" i="1" dirty="0" err="1">
                <a:latin typeface="Times New Roman" panose="02020603050405020304" pitchFamily="18" charset="0"/>
                <a:cs typeface="Times New Roman" panose="02020603050405020304" pitchFamily="18" charset="0"/>
              </a:rPr>
              <a:t>ma</a:t>
            </a:r>
            <a:r>
              <a:rPr lang="tr-TR" altLang="tr-TR" i="1" dirty="0">
                <a:latin typeface="Times New Roman" panose="02020603050405020304" pitchFamily="18" charset="0"/>
                <a:cs typeface="Times New Roman" panose="02020603050405020304" pitchFamily="18" charset="0"/>
              </a:rPr>
              <a:t>, yaz-</a:t>
            </a:r>
            <a:r>
              <a:rPr lang="tr-TR" altLang="tr-TR" i="1" dirty="0" err="1">
                <a:latin typeface="Times New Roman" panose="02020603050405020304" pitchFamily="18" charset="0"/>
                <a:cs typeface="Times New Roman" panose="02020603050405020304" pitchFamily="18" charset="0"/>
              </a:rPr>
              <a:t>ma</a:t>
            </a:r>
            <a:r>
              <a:rPr lang="tr-TR" altLang="tr-TR" i="1" dirty="0">
                <a:latin typeface="Times New Roman" panose="02020603050405020304" pitchFamily="18" charset="0"/>
                <a:cs typeface="Times New Roman" panose="02020603050405020304" pitchFamily="18" charset="0"/>
              </a:rPr>
              <a:t>, çiz-me, gir-me, bil-me, öğren-me, sil-me.</a:t>
            </a:r>
            <a:r>
              <a:rPr lang="tr-TR" altLang="tr-TR" dirty="0">
                <a:latin typeface="Times New Roman" panose="02020603050405020304" pitchFamily="18" charset="0"/>
                <a:cs typeface="Times New Roman" panose="02020603050405020304" pitchFamily="18" charset="0"/>
              </a:rPr>
              <a:t> Bunlar da geçici iş isimleridir. Bu ek, kalıcı isim yapmaya daha elverişlidir: </a:t>
            </a:r>
            <a:r>
              <a:rPr lang="tr-TR" altLang="tr-TR" i="1" dirty="0">
                <a:latin typeface="Times New Roman" panose="02020603050405020304" pitchFamily="18" charset="0"/>
                <a:cs typeface="Times New Roman" panose="02020603050405020304" pitchFamily="18" charset="0"/>
              </a:rPr>
              <a:t>yazma (eser), dondurma, kavurma, dolma, sarma…</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87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7D12051-BDB9-D2C8-2FC6-C12A532F5C5C}"/>
              </a:ext>
            </a:extLst>
          </p:cNvPr>
          <p:cNvSpPr>
            <a:spLocks noGrp="1"/>
          </p:cNvSpPr>
          <p:nvPr>
            <p:ph idx="1"/>
          </p:nvPr>
        </p:nvSpPr>
        <p:spPr/>
        <p:txBody>
          <a:bodyPr>
            <a:normAutofit fontScale="92500"/>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Iş</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Uş</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Yukarıdaki -</a:t>
            </a:r>
            <a:r>
              <a:rPr lang="tr-TR" altLang="tr-TR" dirty="0" err="1">
                <a:latin typeface="Times New Roman" panose="02020603050405020304" pitchFamily="18" charset="0"/>
                <a:cs typeface="Times New Roman" panose="02020603050405020304" pitchFamily="18" charset="0"/>
              </a:rPr>
              <a:t>ma</a:t>
            </a:r>
            <a:r>
              <a:rPr lang="tr-TR" altLang="tr-TR" dirty="0">
                <a:latin typeface="Times New Roman" panose="02020603050405020304" pitchFamily="18" charset="0"/>
                <a:cs typeface="Times New Roman" panose="02020603050405020304" pitchFamily="18" charset="0"/>
              </a:rPr>
              <a:t>- eki gibidir. İş ifade eden fiil isimleri yapar. Kalıcı isim yapmaya da elverişlidir: </a:t>
            </a:r>
            <a:r>
              <a:rPr lang="tr-TR" altLang="tr-TR" i="1" dirty="0">
                <a:latin typeface="Times New Roman" panose="02020603050405020304" pitchFamily="18" charset="0"/>
                <a:cs typeface="Times New Roman" panose="02020603050405020304" pitchFamily="18" charset="0"/>
              </a:rPr>
              <a:t>al-</a:t>
            </a:r>
            <a:r>
              <a:rPr lang="tr-TR" altLang="tr-TR" i="1" dirty="0" err="1">
                <a:latin typeface="Times New Roman" panose="02020603050405020304" pitchFamily="18" charset="0"/>
                <a:cs typeface="Times New Roman" panose="02020603050405020304" pitchFamily="18" charset="0"/>
              </a:rPr>
              <a:t>ış</a:t>
            </a:r>
            <a:r>
              <a:rPr lang="tr-TR" altLang="tr-TR" i="1" dirty="0">
                <a:latin typeface="Times New Roman" panose="02020603050405020304" pitchFamily="18" charset="0"/>
                <a:cs typeface="Times New Roman" panose="02020603050405020304" pitchFamily="18" charset="0"/>
              </a:rPr>
              <a:t>, ver-iş, gel-iş, otur-</a:t>
            </a:r>
            <a:r>
              <a:rPr lang="tr-TR" altLang="tr-TR" i="1" dirty="0" err="1">
                <a:latin typeface="Times New Roman" panose="02020603050405020304" pitchFamily="18" charset="0"/>
                <a:cs typeface="Times New Roman" panose="02020603050405020304" pitchFamily="18" charset="0"/>
              </a:rPr>
              <a:t>uş</a:t>
            </a:r>
            <a:r>
              <a:rPr lang="tr-TR" altLang="tr-TR" i="1" dirty="0">
                <a:latin typeface="Times New Roman" panose="02020603050405020304" pitchFamily="18" charset="0"/>
                <a:cs typeface="Times New Roman" panose="02020603050405020304" pitchFamily="18" charset="0"/>
              </a:rPr>
              <a:t>, gül-üş, bak-</a:t>
            </a:r>
            <a:r>
              <a:rPr lang="tr-TR" altLang="tr-TR" i="1" dirty="0" err="1">
                <a:latin typeface="Times New Roman" panose="02020603050405020304" pitchFamily="18" charset="0"/>
                <a:cs typeface="Times New Roman" panose="02020603050405020304" pitchFamily="18" charset="0"/>
              </a:rPr>
              <a:t>ış</a:t>
            </a:r>
            <a:r>
              <a:rPr lang="tr-TR" altLang="tr-TR" i="1" dirty="0">
                <a:latin typeface="Times New Roman" panose="02020603050405020304" pitchFamily="18" charset="0"/>
                <a:cs typeface="Times New Roman" panose="02020603050405020304" pitchFamily="18" charset="0"/>
              </a:rPr>
              <a:t>, anla-y-</a:t>
            </a:r>
            <a:r>
              <a:rPr lang="tr-TR" altLang="tr-TR" i="1" dirty="0" err="1">
                <a:latin typeface="Times New Roman" panose="02020603050405020304" pitchFamily="18" charset="0"/>
                <a:cs typeface="Times New Roman" panose="02020603050405020304" pitchFamily="18" charset="0"/>
              </a:rPr>
              <a:t>ış</a:t>
            </a:r>
            <a:r>
              <a:rPr lang="tr-TR" altLang="tr-TR" i="1" dirty="0">
                <a:latin typeface="Times New Roman" panose="02020603050405020304" pitchFamily="18" charset="0"/>
                <a:cs typeface="Times New Roman" panose="02020603050405020304" pitchFamily="18" charset="0"/>
              </a:rPr>
              <a:t>, davran-</a:t>
            </a:r>
            <a:r>
              <a:rPr lang="tr-TR" altLang="tr-TR" i="1" dirty="0" err="1">
                <a:latin typeface="Times New Roman" panose="02020603050405020304" pitchFamily="18" charset="0"/>
                <a:cs typeface="Times New Roman" panose="02020603050405020304" pitchFamily="18" charset="0"/>
              </a:rPr>
              <a:t>ış</a:t>
            </a:r>
            <a:r>
              <a:rPr lang="tr-TR" altLang="tr-TR" i="1" dirty="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i="1" dirty="0">
                <a:latin typeface="Times New Roman" panose="02020603050405020304" pitchFamily="18" charset="0"/>
                <a:cs typeface="Times New Roman" panose="02020603050405020304" pitchFamily="18" charset="0"/>
              </a:rPr>
              <a:t> </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-m: </a:t>
            </a:r>
            <a:r>
              <a:rPr lang="tr-TR" altLang="tr-TR" dirty="0">
                <a:latin typeface="Times New Roman" panose="02020603050405020304" pitchFamily="18" charset="0"/>
                <a:cs typeface="Times New Roman" panose="02020603050405020304" pitchFamily="18" charset="0"/>
              </a:rPr>
              <a:t>Bu ek, fiilden isim yapma eklerinin çok işlek olanlarındandır. Fiille ilgili olarak hâl, durum, iş ifade eder: </a:t>
            </a:r>
            <a:r>
              <a:rPr lang="tr-TR" altLang="tr-TR" i="1" dirty="0">
                <a:latin typeface="Times New Roman" panose="02020603050405020304" pitchFamily="18" charset="0"/>
                <a:cs typeface="Times New Roman" panose="02020603050405020304" pitchFamily="18" charset="0"/>
              </a:rPr>
              <a:t>al-ı-m, sat-ı-m, ver-i-m, iç-i-m, öl-ü-m, boğ-u-m </a:t>
            </a:r>
            <a:r>
              <a:rPr lang="tr-TR" altLang="tr-TR" dirty="0">
                <a:latin typeface="Times New Roman" panose="02020603050405020304" pitchFamily="18" charset="0"/>
                <a:cs typeface="Times New Roman" panose="02020603050405020304" pitchFamily="18" charset="0"/>
              </a:rPr>
              <a:t>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525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0604F4-55FC-E46D-B9B3-DCE98D297458}"/>
              </a:ext>
            </a:extLst>
          </p:cNvPr>
          <p:cNvSpPr>
            <a:spLocks noGrp="1"/>
          </p:cNvSpPr>
          <p:nvPr>
            <p:ph idx="1"/>
          </p:nvPr>
        </p:nvSpPr>
        <p:spPr/>
        <p:txBody>
          <a:bodyPr>
            <a:normAutofit fontScale="92500" lnSpcReduction="10000"/>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-k: </a:t>
            </a:r>
            <a:r>
              <a:rPr lang="tr-TR" altLang="tr-TR" dirty="0">
                <a:latin typeface="Times New Roman" panose="02020603050405020304" pitchFamily="18" charset="0"/>
                <a:cs typeface="Times New Roman" panose="02020603050405020304" pitchFamily="18" charset="0"/>
              </a:rPr>
              <a:t>Eskiden beri kullanılan ve işlek olan eklerdendir. Getirildiği fiilin gösterdiği harekete uğramış isimler veya o hareketten doğmuş nesneler yapar: </a:t>
            </a:r>
            <a:r>
              <a:rPr lang="tr-TR" altLang="tr-TR" i="1" dirty="0">
                <a:latin typeface="Times New Roman" panose="02020603050405020304" pitchFamily="18" charset="0"/>
                <a:cs typeface="Times New Roman" panose="02020603050405020304" pitchFamily="18" charset="0"/>
              </a:rPr>
              <a:t>aç-ı-k, yat-ı-k, don-u-k, sön-ü-k, el-e-k </a:t>
            </a:r>
            <a:r>
              <a:rPr lang="tr-TR" altLang="tr-TR" dirty="0">
                <a:latin typeface="Times New Roman" panose="02020603050405020304" pitchFamily="18" charset="0"/>
                <a:cs typeface="Times New Roman" panose="02020603050405020304" pitchFamily="18" charset="0"/>
              </a:rPr>
              <a:t>vb. </a:t>
            </a: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 </a:t>
            </a: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-Ak</a:t>
            </a:r>
            <a:r>
              <a:rPr lang="tr-TR" altLang="tr-TR" dirty="0">
                <a:latin typeface="Times New Roman" panose="02020603050405020304" pitchFamily="18" charset="0"/>
                <a:cs typeface="Times New Roman" panose="02020603050405020304" pitchFamily="18" charset="0"/>
              </a:rPr>
              <a:t>: Getirildiği fiilin gösterdiği hareketi çokça yapanı, olanı, yapılanı; hareketin yapıldığı yeri ve aleti ifade eder. İşlek olan eklerimizdendir: </a:t>
            </a:r>
            <a:r>
              <a:rPr lang="tr-TR" altLang="tr-TR" i="1" dirty="0">
                <a:latin typeface="Times New Roman" panose="02020603050405020304" pitchFamily="18" charset="0"/>
                <a:cs typeface="Times New Roman" panose="02020603050405020304" pitchFamily="18" charset="0"/>
              </a:rPr>
              <a:t>kaç-ak, yat-ak, </a:t>
            </a:r>
            <a:r>
              <a:rPr lang="tr-TR" altLang="tr-TR" i="1" dirty="0" err="1">
                <a:latin typeface="Times New Roman" panose="02020603050405020304" pitchFamily="18" charset="0"/>
                <a:cs typeface="Times New Roman" panose="02020603050405020304" pitchFamily="18" charset="0"/>
              </a:rPr>
              <a:t>bıç</a:t>
            </a:r>
            <a:r>
              <a:rPr lang="tr-TR" altLang="tr-TR" i="1" dirty="0">
                <a:latin typeface="Times New Roman" panose="02020603050405020304" pitchFamily="18" charset="0"/>
                <a:cs typeface="Times New Roman" panose="02020603050405020304" pitchFamily="18" charset="0"/>
              </a:rPr>
              <a:t>-ak, dur-ak, dön-ek, sin-ek </a:t>
            </a:r>
            <a:r>
              <a:rPr lang="tr-TR" altLang="tr-TR" dirty="0">
                <a:latin typeface="Times New Roman" panose="02020603050405020304" pitchFamily="18" charset="0"/>
                <a:cs typeface="Times New Roman" panose="02020603050405020304" pitchFamily="18" charset="0"/>
              </a:rPr>
              <a:t>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85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67A16EC-82F9-7A08-34D8-24F681104D58}"/>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GIn</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GUn</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Eskiden beri kullanılan ve günümüzde de işlekliğini sürdüren eklerdendir. Getirildiği fiile bir büyütme ve aşırılık anlamı kazandırır. Genellikle tek heceli fiillere getirilir: </a:t>
            </a:r>
            <a:r>
              <a:rPr lang="tr-TR" altLang="tr-TR" i="1" dirty="0">
                <a:latin typeface="Times New Roman" panose="02020603050405020304" pitchFamily="18" charset="0"/>
                <a:cs typeface="Times New Roman" panose="02020603050405020304" pitchFamily="18" charset="0"/>
              </a:rPr>
              <a:t>dar-</a:t>
            </a:r>
            <a:r>
              <a:rPr lang="tr-TR" altLang="tr-TR" i="1" dirty="0" err="1">
                <a:latin typeface="Times New Roman" panose="02020603050405020304" pitchFamily="18" charset="0"/>
                <a:cs typeface="Times New Roman" panose="02020603050405020304" pitchFamily="18" charset="0"/>
              </a:rPr>
              <a:t>gın</a:t>
            </a:r>
            <a:r>
              <a:rPr lang="tr-TR" altLang="tr-TR" i="1" dirty="0">
                <a:latin typeface="Times New Roman" panose="02020603050405020304" pitchFamily="18" charset="0"/>
                <a:cs typeface="Times New Roman" panose="02020603050405020304" pitchFamily="18" charset="0"/>
              </a:rPr>
              <a:t>, sal-</a:t>
            </a:r>
            <a:r>
              <a:rPr lang="tr-TR" altLang="tr-TR" i="1" dirty="0" err="1">
                <a:latin typeface="Times New Roman" panose="02020603050405020304" pitchFamily="18" charset="0"/>
                <a:cs typeface="Times New Roman" panose="02020603050405020304" pitchFamily="18" charset="0"/>
              </a:rPr>
              <a:t>gın</a:t>
            </a:r>
            <a:r>
              <a:rPr lang="tr-TR" altLang="tr-TR" i="1" dirty="0">
                <a:latin typeface="Times New Roman" panose="02020603050405020304" pitchFamily="18" charset="0"/>
                <a:cs typeface="Times New Roman" panose="02020603050405020304" pitchFamily="18" charset="0"/>
              </a:rPr>
              <a:t>, yan-</a:t>
            </a:r>
            <a:r>
              <a:rPr lang="tr-TR" altLang="tr-TR" i="1" dirty="0" err="1">
                <a:latin typeface="Times New Roman" panose="02020603050405020304" pitchFamily="18" charset="0"/>
                <a:cs typeface="Times New Roman" panose="02020603050405020304" pitchFamily="18" charset="0"/>
              </a:rPr>
              <a:t>gın</a:t>
            </a:r>
            <a:r>
              <a:rPr lang="tr-TR" altLang="tr-TR" i="1" dirty="0">
                <a:latin typeface="Times New Roman" panose="02020603050405020304" pitchFamily="18" charset="0"/>
                <a:cs typeface="Times New Roman" panose="02020603050405020304" pitchFamily="18" charset="0"/>
              </a:rPr>
              <a:t>, bil-</a:t>
            </a:r>
            <a:r>
              <a:rPr lang="tr-TR" altLang="tr-TR" i="1" dirty="0" err="1">
                <a:latin typeface="Times New Roman" panose="02020603050405020304" pitchFamily="18" charset="0"/>
                <a:cs typeface="Times New Roman" panose="02020603050405020304" pitchFamily="18" charset="0"/>
              </a:rPr>
              <a:t>gin</a:t>
            </a:r>
            <a:r>
              <a:rPr lang="tr-TR" altLang="tr-TR" i="1" dirty="0">
                <a:latin typeface="Times New Roman" panose="02020603050405020304" pitchFamily="18" charset="0"/>
                <a:cs typeface="Times New Roman" panose="02020603050405020304" pitchFamily="18" charset="0"/>
              </a:rPr>
              <a:t>, er-</a:t>
            </a:r>
            <a:r>
              <a:rPr lang="tr-TR" altLang="tr-TR" i="1" dirty="0" err="1">
                <a:latin typeface="Times New Roman" panose="02020603050405020304" pitchFamily="18" charset="0"/>
                <a:cs typeface="Times New Roman" panose="02020603050405020304" pitchFamily="18" charset="0"/>
              </a:rPr>
              <a:t>gin</a:t>
            </a:r>
            <a:r>
              <a:rPr lang="tr-TR" altLang="tr-TR" i="1" dirty="0">
                <a:latin typeface="Times New Roman" panose="02020603050405020304" pitchFamily="18" charset="0"/>
                <a:cs typeface="Times New Roman" panose="02020603050405020304" pitchFamily="18" charset="0"/>
              </a:rPr>
              <a:t>, ol-</a:t>
            </a:r>
            <a:r>
              <a:rPr lang="tr-TR" altLang="tr-TR" i="1" dirty="0" err="1">
                <a:latin typeface="Times New Roman" panose="02020603050405020304" pitchFamily="18" charset="0"/>
                <a:cs typeface="Times New Roman" panose="02020603050405020304" pitchFamily="18" charset="0"/>
              </a:rPr>
              <a:t>gun</a:t>
            </a:r>
            <a:r>
              <a:rPr lang="tr-TR" altLang="tr-TR" i="1" dirty="0">
                <a:latin typeface="Times New Roman" panose="02020603050405020304" pitchFamily="18" charset="0"/>
                <a:cs typeface="Times New Roman" panose="02020603050405020304" pitchFamily="18" charset="0"/>
              </a:rPr>
              <a:t>, üz-gün, düz-gün, çap-kın, seç-kin, kes-kin, coş-</a:t>
            </a:r>
            <a:r>
              <a:rPr lang="tr-TR" altLang="tr-TR" i="1" dirty="0" err="1">
                <a:latin typeface="Times New Roman" panose="02020603050405020304" pitchFamily="18" charset="0"/>
                <a:cs typeface="Times New Roman" panose="02020603050405020304" pitchFamily="18" charset="0"/>
              </a:rPr>
              <a:t>kun</a:t>
            </a:r>
            <a:r>
              <a:rPr lang="tr-TR" altLang="tr-TR" i="1" dirty="0">
                <a:latin typeface="Times New Roman" panose="02020603050405020304" pitchFamily="18" charset="0"/>
                <a:cs typeface="Times New Roman" panose="02020603050405020304" pitchFamily="18" charset="0"/>
              </a:rPr>
              <a:t>, küs-</a:t>
            </a:r>
            <a:r>
              <a:rPr lang="tr-TR" altLang="tr-TR" i="1" dirty="0" err="1">
                <a:latin typeface="Times New Roman" panose="02020603050405020304" pitchFamily="18" charset="0"/>
                <a:cs typeface="Times New Roman" panose="02020603050405020304" pitchFamily="18" charset="0"/>
              </a:rPr>
              <a:t>kün</a:t>
            </a:r>
            <a:r>
              <a:rPr lang="tr-TR" altLang="tr-TR" i="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0396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E13156-F96E-92F3-3904-442E898A6825}"/>
              </a:ext>
            </a:extLst>
          </p:cNvPr>
          <p:cNvSpPr>
            <a:spLocks noGrp="1"/>
          </p:cNvSpPr>
          <p:nvPr>
            <p:ph idx="1"/>
          </p:nvPr>
        </p:nvSpPr>
        <p:spPr/>
        <p:txBody>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GAn</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Tek heceli fiillere getirilmeyen bu ek, işlek olup aşırılık anlamı taşır.  </a:t>
            </a:r>
            <a:r>
              <a:rPr lang="tr-TR" altLang="tr-TR" i="1" dirty="0">
                <a:latin typeface="Times New Roman" panose="02020603050405020304" pitchFamily="18" charset="0"/>
                <a:cs typeface="Times New Roman" panose="02020603050405020304" pitchFamily="18" charset="0"/>
              </a:rPr>
              <a:t>Sıkıl-</a:t>
            </a:r>
            <a:r>
              <a:rPr lang="tr-TR" altLang="tr-TR" i="1" dirty="0" err="1">
                <a:latin typeface="Times New Roman" panose="02020603050405020304" pitchFamily="18" charset="0"/>
                <a:cs typeface="Times New Roman" panose="02020603050405020304" pitchFamily="18" charset="0"/>
              </a:rPr>
              <a:t>gan</a:t>
            </a:r>
            <a:r>
              <a:rPr lang="tr-TR" altLang="tr-TR" i="1" dirty="0">
                <a:latin typeface="Times New Roman" panose="02020603050405020304" pitchFamily="18" charset="0"/>
                <a:cs typeface="Times New Roman" panose="02020603050405020304" pitchFamily="18" charset="0"/>
              </a:rPr>
              <a:t>, alın-</a:t>
            </a:r>
            <a:r>
              <a:rPr lang="tr-TR" altLang="tr-TR" i="1" dirty="0" err="1">
                <a:latin typeface="Times New Roman" panose="02020603050405020304" pitchFamily="18" charset="0"/>
                <a:cs typeface="Times New Roman" panose="02020603050405020304" pitchFamily="18" charset="0"/>
              </a:rPr>
              <a:t>gan</a:t>
            </a:r>
            <a:r>
              <a:rPr lang="tr-TR" altLang="tr-TR" i="1" dirty="0">
                <a:latin typeface="Times New Roman" panose="02020603050405020304" pitchFamily="18" charset="0"/>
                <a:cs typeface="Times New Roman" panose="02020603050405020304" pitchFamily="18" charset="0"/>
              </a:rPr>
              <a:t>, sürün-gen, unut-kan, giriş-</a:t>
            </a:r>
            <a:r>
              <a:rPr lang="tr-TR" altLang="tr-TR" i="1" dirty="0" err="1">
                <a:latin typeface="Times New Roman" panose="02020603050405020304" pitchFamily="18" charset="0"/>
                <a:cs typeface="Times New Roman" panose="02020603050405020304" pitchFamily="18" charset="0"/>
              </a:rPr>
              <a:t>ken</a:t>
            </a:r>
            <a:r>
              <a:rPr lang="tr-TR" altLang="tr-TR" dirty="0">
                <a:latin typeface="Times New Roman" panose="02020603050405020304" pitchFamily="18" charset="0"/>
                <a:cs typeface="Times New Roman" panose="02020603050405020304" pitchFamily="18" charset="0"/>
              </a:rPr>
              <a:t> vb.</a:t>
            </a:r>
          </a:p>
          <a:p>
            <a:pPr marL="0" indent="0" algn="just" eaLnBrk="1" hangingPunct="1">
              <a:lnSpc>
                <a:spcPct val="150000"/>
              </a:lnSpc>
              <a:spcBef>
                <a:spcPct val="0"/>
              </a:spcBef>
              <a:buFontTx/>
              <a:buNone/>
            </a:pP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IcI</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UcU</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Çokluk, aşırılık ve devamlılık anlamı taşıyan işlek eklerdendir: </a:t>
            </a:r>
            <a:r>
              <a:rPr lang="tr-TR" altLang="tr-TR" i="1" dirty="0">
                <a:latin typeface="Times New Roman" panose="02020603050405020304" pitchFamily="18" charset="0"/>
                <a:cs typeface="Times New Roman" panose="02020603050405020304" pitchFamily="18" charset="0"/>
              </a:rPr>
              <a:t>sat-</a:t>
            </a:r>
            <a:r>
              <a:rPr lang="tr-TR" altLang="tr-TR" i="1" dirty="0" err="1">
                <a:latin typeface="Times New Roman" panose="02020603050405020304" pitchFamily="18" charset="0"/>
                <a:cs typeface="Times New Roman" panose="02020603050405020304" pitchFamily="18" charset="0"/>
              </a:rPr>
              <a:t>ıcı</a:t>
            </a:r>
            <a:r>
              <a:rPr lang="tr-TR" altLang="tr-TR" i="1" dirty="0">
                <a:latin typeface="Times New Roman" panose="02020603050405020304" pitchFamily="18" charset="0"/>
                <a:cs typeface="Times New Roman" panose="02020603050405020304" pitchFamily="18" charset="0"/>
              </a:rPr>
              <a:t>, al-</a:t>
            </a:r>
            <a:r>
              <a:rPr lang="tr-TR" altLang="tr-TR" i="1" dirty="0" err="1">
                <a:latin typeface="Times New Roman" panose="02020603050405020304" pitchFamily="18" charset="0"/>
                <a:cs typeface="Times New Roman" panose="02020603050405020304" pitchFamily="18" charset="0"/>
              </a:rPr>
              <a:t>ıcı</a:t>
            </a:r>
            <a:r>
              <a:rPr lang="tr-TR" altLang="tr-TR" i="1" dirty="0">
                <a:latin typeface="Times New Roman" panose="02020603050405020304" pitchFamily="18" charset="0"/>
                <a:cs typeface="Times New Roman" panose="02020603050405020304" pitchFamily="18" charset="0"/>
              </a:rPr>
              <a:t>, ver-</a:t>
            </a:r>
            <a:r>
              <a:rPr lang="tr-TR" altLang="tr-TR" i="1" dirty="0" err="1">
                <a:latin typeface="Times New Roman" panose="02020603050405020304" pitchFamily="18" charset="0"/>
                <a:cs typeface="Times New Roman" panose="02020603050405020304" pitchFamily="18" charset="0"/>
              </a:rPr>
              <a:t>ici</a:t>
            </a:r>
            <a:r>
              <a:rPr lang="tr-TR" altLang="tr-TR" i="1" dirty="0">
                <a:latin typeface="Times New Roman" panose="02020603050405020304" pitchFamily="18" charset="0"/>
                <a:cs typeface="Times New Roman" panose="02020603050405020304" pitchFamily="18" charset="0"/>
              </a:rPr>
              <a:t>, geç-</a:t>
            </a:r>
            <a:r>
              <a:rPr lang="tr-TR" altLang="tr-TR" i="1" dirty="0" err="1">
                <a:latin typeface="Times New Roman" panose="02020603050405020304" pitchFamily="18" charset="0"/>
                <a:cs typeface="Times New Roman" panose="02020603050405020304" pitchFamily="18" charset="0"/>
              </a:rPr>
              <a:t>ici</a:t>
            </a:r>
            <a:r>
              <a:rPr lang="tr-TR" altLang="tr-TR" i="1" dirty="0">
                <a:latin typeface="Times New Roman" panose="02020603050405020304" pitchFamily="18" charset="0"/>
                <a:cs typeface="Times New Roman" panose="02020603050405020304" pitchFamily="18" charset="0"/>
              </a:rPr>
              <a:t>, oku-y-ucu, uç-u-</a:t>
            </a:r>
            <a:r>
              <a:rPr lang="tr-TR" altLang="tr-TR" i="1" dirty="0" err="1">
                <a:latin typeface="Times New Roman" panose="02020603050405020304" pitchFamily="18" charset="0"/>
                <a:cs typeface="Times New Roman" panose="02020603050405020304" pitchFamily="18" charset="0"/>
              </a:rPr>
              <a:t>cu</a:t>
            </a:r>
            <a:r>
              <a:rPr lang="tr-TR" altLang="tr-TR" i="1" dirty="0">
                <a:latin typeface="Times New Roman" panose="02020603050405020304" pitchFamily="18" charset="0"/>
                <a:cs typeface="Times New Roman" panose="02020603050405020304" pitchFamily="18" charset="0"/>
              </a:rPr>
              <a:t>, söndür-</a:t>
            </a:r>
            <a:r>
              <a:rPr lang="tr-TR" altLang="tr-TR" i="1" dirty="0" err="1">
                <a:latin typeface="Times New Roman" panose="02020603050405020304" pitchFamily="18" charset="0"/>
                <a:cs typeface="Times New Roman" panose="02020603050405020304" pitchFamily="18" charset="0"/>
              </a:rPr>
              <a:t>ücü</a:t>
            </a:r>
            <a:r>
              <a:rPr lang="tr-TR" altLang="tr-TR" i="1" dirty="0">
                <a:latin typeface="Times New Roman" panose="02020603050405020304" pitchFamily="18" charset="0"/>
                <a:cs typeface="Times New Roman" panose="02020603050405020304" pitchFamily="18" charset="0"/>
              </a:rPr>
              <a:t>, sür-</a:t>
            </a:r>
            <a:r>
              <a:rPr lang="tr-TR" altLang="tr-TR" i="1" dirty="0" err="1">
                <a:latin typeface="Times New Roman" panose="02020603050405020304" pitchFamily="18" charset="0"/>
                <a:cs typeface="Times New Roman" panose="02020603050405020304" pitchFamily="18" charset="0"/>
              </a:rPr>
              <a:t>ücü</a:t>
            </a:r>
            <a:r>
              <a:rPr lang="tr-TR" altLang="tr-TR" dirty="0">
                <a:latin typeface="Times New Roman" panose="02020603050405020304" pitchFamily="18" charset="0"/>
                <a:cs typeface="Times New Roman" panose="02020603050405020304" pitchFamily="18" charset="0"/>
              </a:rPr>
              <a:t> 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293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A5F32EE-578B-8645-A732-838F8AC5D36A}"/>
              </a:ext>
            </a:extLst>
          </p:cNvPr>
          <p:cNvSpPr>
            <a:spLocks noGrp="1"/>
          </p:cNvSpPr>
          <p:nvPr>
            <p:ph idx="1"/>
          </p:nvPr>
        </p:nvSpPr>
        <p:spPr/>
        <p:txBody>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mAn</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Pek işlek olmayan bu ek, fiilden isim yapma eki olarak kullanıldığı gibi isimden isim yapma eki (</a:t>
            </a:r>
            <a:r>
              <a:rPr lang="tr-TR" altLang="tr-TR" dirty="0" err="1">
                <a:latin typeface="Times New Roman" panose="02020603050405020304" pitchFamily="18" charset="0"/>
                <a:cs typeface="Times New Roman" panose="02020603050405020304" pitchFamily="18" charset="0"/>
              </a:rPr>
              <a:t>koca+man</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deliş+men</a:t>
            </a:r>
            <a:r>
              <a:rPr lang="tr-TR" altLang="tr-TR" dirty="0">
                <a:latin typeface="Times New Roman" panose="02020603050405020304" pitchFamily="18" charset="0"/>
                <a:cs typeface="Times New Roman" panose="02020603050405020304" pitchFamily="18" charset="0"/>
              </a:rPr>
              <a:t>…) olarak da kullanılabilir: </a:t>
            </a:r>
            <a:r>
              <a:rPr lang="tr-TR" altLang="tr-TR" i="1" dirty="0">
                <a:latin typeface="Times New Roman" panose="02020603050405020304" pitchFamily="18" charset="0"/>
                <a:cs typeface="Times New Roman" panose="02020603050405020304" pitchFamily="18" charset="0"/>
              </a:rPr>
              <a:t>şiş-</a:t>
            </a:r>
            <a:r>
              <a:rPr lang="tr-TR" altLang="tr-TR" i="1" dirty="0" err="1">
                <a:latin typeface="Times New Roman" panose="02020603050405020304" pitchFamily="18" charset="0"/>
                <a:cs typeface="Times New Roman" panose="02020603050405020304" pitchFamily="18" charset="0"/>
              </a:rPr>
              <a:t>man</a:t>
            </a:r>
            <a:r>
              <a:rPr lang="tr-TR" altLang="tr-TR" i="1" dirty="0">
                <a:latin typeface="Times New Roman" panose="02020603050405020304" pitchFamily="18" charset="0"/>
                <a:cs typeface="Times New Roman" panose="02020603050405020304" pitchFamily="18" charset="0"/>
              </a:rPr>
              <a:t>, göç-men, seç-men, öğret-men</a:t>
            </a:r>
            <a:r>
              <a:rPr lang="tr-TR" altLang="tr-TR" dirty="0">
                <a:latin typeface="Times New Roman" panose="02020603050405020304" pitchFamily="18" charset="0"/>
                <a:cs typeface="Times New Roman" panose="02020603050405020304" pitchFamily="18" charset="0"/>
              </a:rPr>
              <a:t>.</a:t>
            </a:r>
          </a:p>
          <a:p>
            <a:pPr marL="0" indent="0" algn="just" eaLnBrk="1" hangingPunct="1">
              <a:lnSpc>
                <a:spcPct val="150000"/>
              </a:lnSpc>
              <a:spcBef>
                <a:spcPct val="0"/>
              </a:spcBef>
              <a:buFontTx/>
              <a:buNone/>
            </a:pPr>
            <a:r>
              <a:rPr lang="tr-TR" altLang="tr-TR" b="1" i="1" dirty="0">
                <a:latin typeface="Times New Roman" panose="02020603050405020304" pitchFamily="18" charset="0"/>
                <a:cs typeface="Times New Roman" panose="02020603050405020304" pitchFamily="18" charset="0"/>
              </a:rPr>
              <a:t> </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-I/-U: </a:t>
            </a:r>
            <a:r>
              <a:rPr lang="tr-TR" altLang="tr-TR" dirty="0">
                <a:latin typeface="Times New Roman" panose="02020603050405020304" pitchFamily="18" charset="0"/>
                <a:cs typeface="Times New Roman" panose="02020603050405020304" pitchFamily="18" charset="0"/>
              </a:rPr>
              <a:t>Çok işlek bir ektir: </a:t>
            </a:r>
            <a:r>
              <a:rPr lang="tr-TR" altLang="tr-TR" i="1" dirty="0">
                <a:latin typeface="Times New Roman" panose="02020603050405020304" pitchFamily="18" charset="0"/>
                <a:cs typeface="Times New Roman" panose="02020603050405020304" pitchFamily="18" charset="0"/>
              </a:rPr>
              <a:t>ört-ü, kork-u, yap-ı, öl-ü, yaz-ı…</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933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E8ACEA0-5F7E-FC73-2B6E-8CFB6E36C2DA}"/>
              </a:ext>
            </a:extLst>
          </p:cNvPr>
          <p:cNvSpPr>
            <a:spLocks noGrp="1"/>
          </p:cNvSpPr>
          <p:nvPr>
            <p:ph idx="1"/>
          </p:nvPr>
        </p:nvSpPr>
        <p:spPr>
          <a:xfrm>
            <a:off x="1141412" y="1668026"/>
            <a:ext cx="9905999" cy="4123175"/>
          </a:xfrm>
        </p:spPr>
        <p:txBody>
          <a:bodyPr>
            <a:normAutofit fontScale="92500" lnSpcReduction="10000"/>
          </a:bodyPr>
          <a:lstStyle/>
          <a:p>
            <a:pPr marL="0" indent="0">
              <a:buNone/>
            </a:pPr>
            <a:r>
              <a:rPr lang="tr-TR" dirty="0">
                <a:latin typeface="Times New Roman" panose="02020603050405020304" pitchFamily="18" charset="0"/>
                <a:cs typeface="Times New Roman" panose="02020603050405020304" pitchFamily="18" charset="0"/>
              </a:rPr>
              <a:t>Fiilden Fiil Yapma Ekleri</a:t>
            </a:r>
          </a:p>
          <a:p>
            <a:pPr marL="0" indent="0">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mA</a:t>
            </a:r>
            <a:r>
              <a:rPr lang="tr-TR" sz="2400" dirty="0">
                <a:latin typeface="Times New Roman" panose="02020603050405020304" pitchFamily="18" charset="0"/>
                <a:cs typeface="Times New Roman" panose="02020603050405020304" pitchFamily="18" charset="0"/>
              </a:rPr>
              <a:t>-</a:t>
            </a:r>
          </a:p>
          <a:p>
            <a:pPr marL="0" indent="0">
              <a:buNone/>
              <a:defRPr/>
            </a:pPr>
            <a:r>
              <a:rPr lang="tr-TR" sz="2400" dirty="0">
                <a:latin typeface="Times New Roman" panose="02020603050405020304" pitchFamily="18" charset="0"/>
                <a:cs typeface="Times New Roman" panose="02020603050405020304" pitchFamily="18" charset="0"/>
              </a:rPr>
              <a:t>-n-</a:t>
            </a:r>
          </a:p>
          <a:p>
            <a:pPr marL="0" indent="0">
              <a:buNone/>
              <a:defRPr/>
            </a:pPr>
            <a:r>
              <a:rPr lang="tr-TR" sz="2400" dirty="0">
                <a:latin typeface="Times New Roman" panose="02020603050405020304" pitchFamily="18" charset="0"/>
                <a:cs typeface="Times New Roman" panose="02020603050405020304" pitchFamily="18" charset="0"/>
              </a:rPr>
              <a:t>-l-</a:t>
            </a:r>
          </a:p>
          <a:p>
            <a:pPr marL="0" indent="0">
              <a:buNone/>
              <a:defRPr/>
            </a:pPr>
            <a:r>
              <a:rPr lang="tr-TR" sz="2400" dirty="0">
                <a:latin typeface="Times New Roman" panose="02020603050405020304" pitchFamily="18" charset="0"/>
                <a:cs typeface="Times New Roman" panose="02020603050405020304" pitchFamily="18" charset="0"/>
              </a:rPr>
              <a:t>-ş-</a:t>
            </a:r>
          </a:p>
          <a:p>
            <a:pPr marL="0" indent="0">
              <a:buNone/>
              <a:defRPr/>
            </a:pPr>
            <a:r>
              <a:rPr lang="tr-TR" sz="2400" dirty="0">
                <a:latin typeface="Times New Roman" panose="02020603050405020304" pitchFamily="18" charset="0"/>
                <a:cs typeface="Times New Roman" panose="02020603050405020304" pitchFamily="18" charset="0"/>
              </a:rPr>
              <a:t>-r-</a:t>
            </a:r>
          </a:p>
          <a:p>
            <a:pPr marL="0" indent="0">
              <a:buNone/>
              <a:defRPr/>
            </a:pPr>
            <a:r>
              <a:rPr lang="tr-TR" sz="2400" dirty="0">
                <a:latin typeface="Times New Roman" panose="02020603050405020304" pitchFamily="18" charset="0"/>
                <a:cs typeface="Times New Roman" panose="02020603050405020304" pitchFamily="18" charset="0"/>
              </a:rPr>
              <a:t>-t-</a:t>
            </a:r>
          </a:p>
          <a:p>
            <a:pPr marL="0" indent="0">
              <a:buNone/>
              <a:defRPr/>
            </a:pP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DIr</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DUr</a:t>
            </a:r>
            <a:r>
              <a:rPr lang="tr-TR" sz="2400"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241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172FFB-09A2-6F20-A44F-DCFB436EDE97}"/>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mA</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Eskiden beri kullanılan bu ek fiilden fiil yapma eklerinin en işlek olanıdır. Getirildiği fiile olumsuzluk anlamı kazandırır: </a:t>
            </a:r>
            <a:r>
              <a:rPr lang="tr-TR" altLang="tr-TR" i="1" dirty="0">
                <a:latin typeface="Times New Roman" panose="02020603050405020304" pitchFamily="18" charset="0"/>
                <a:cs typeface="Times New Roman" panose="02020603050405020304" pitchFamily="18" charset="0"/>
              </a:rPr>
              <a:t>yaz-</a:t>
            </a:r>
            <a:r>
              <a:rPr lang="tr-TR" altLang="tr-TR" i="1" dirty="0" err="1">
                <a:latin typeface="Times New Roman" panose="02020603050405020304" pitchFamily="18" charset="0"/>
                <a:cs typeface="Times New Roman" panose="02020603050405020304" pitchFamily="18" charset="0"/>
              </a:rPr>
              <a:t>ma</a:t>
            </a:r>
            <a:r>
              <a:rPr lang="tr-TR" altLang="tr-TR" i="1" dirty="0">
                <a:latin typeface="Times New Roman" panose="02020603050405020304" pitchFamily="18" charset="0"/>
                <a:cs typeface="Times New Roman" panose="02020603050405020304" pitchFamily="18" charset="0"/>
              </a:rPr>
              <a:t>-, oku-</a:t>
            </a:r>
            <a:r>
              <a:rPr lang="tr-TR" altLang="tr-TR" i="1" dirty="0" err="1">
                <a:latin typeface="Times New Roman" panose="02020603050405020304" pitchFamily="18" charset="0"/>
                <a:cs typeface="Times New Roman" panose="02020603050405020304" pitchFamily="18" charset="0"/>
              </a:rPr>
              <a:t>ma</a:t>
            </a:r>
            <a:r>
              <a:rPr lang="tr-TR" altLang="tr-TR" i="1" dirty="0">
                <a:latin typeface="Times New Roman" panose="02020603050405020304" pitchFamily="18" charset="0"/>
                <a:cs typeface="Times New Roman" panose="02020603050405020304" pitchFamily="18" charset="0"/>
              </a:rPr>
              <a:t>-, gir-me-, bil-me-, git-me-, biç-me-, iç-me- </a:t>
            </a:r>
            <a:r>
              <a:rPr lang="tr-TR" altLang="tr-TR" dirty="0">
                <a:latin typeface="Times New Roman" panose="02020603050405020304" pitchFamily="18" charset="0"/>
                <a:cs typeface="Times New Roman" panose="02020603050405020304" pitchFamily="18" charset="0"/>
              </a:rPr>
              <a:t>vb. Bu ekten sonra hiçbir fiilden fiil yapma eki getirilemez. Çünkü olumsuzluk eki getirildiği fiil gövdesinin daima en sonunda bulunur. Bu ek üzerine fiilden isim yapma ekleriyle çekim ekleri getirilebilir.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0633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0995832-2040-8814-4C9E-4F6A4BC90E2F}"/>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-n-: </a:t>
            </a:r>
            <a:r>
              <a:rPr lang="tr-TR" altLang="tr-TR" dirty="0">
                <a:latin typeface="Times New Roman" panose="02020603050405020304" pitchFamily="18" charset="0"/>
                <a:cs typeface="Times New Roman" panose="02020603050405020304" pitchFamily="18" charset="0"/>
              </a:rPr>
              <a:t> Fiilden fiil yapma eklerinin işlek olanlarındandır. Görevi kendi kendine yapma ve olma ifade eden fiiller yapmak olduğu için bu ekle yapılan fiillere dönüşlü fiiller, -n- ekine de dönüşlülük eki denir. Dönüşlü fiillerin büyük bir kısmı geçişsizdir: </a:t>
            </a:r>
            <a:r>
              <a:rPr lang="tr-TR" altLang="tr-TR" i="1" dirty="0">
                <a:latin typeface="Times New Roman" panose="02020603050405020304" pitchFamily="18" charset="0"/>
                <a:cs typeface="Times New Roman" panose="02020603050405020304" pitchFamily="18" charset="0"/>
              </a:rPr>
              <a:t>al-ı-n-, gez-i-n-, dola-n-, giy-i-n-, </a:t>
            </a:r>
            <a:r>
              <a:rPr lang="tr-TR" altLang="tr-TR" i="1" dirty="0" err="1">
                <a:latin typeface="Times New Roman" panose="02020603050405020304" pitchFamily="18" charset="0"/>
                <a:cs typeface="Times New Roman" panose="02020603050405020304" pitchFamily="18" charset="0"/>
              </a:rPr>
              <a:t>öğre</a:t>
            </a:r>
            <a:r>
              <a:rPr lang="tr-TR" altLang="tr-TR" i="1" dirty="0">
                <a:latin typeface="Times New Roman" panose="02020603050405020304" pitchFamily="18" charset="0"/>
                <a:cs typeface="Times New Roman" panose="02020603050405020304" pitchFamily="18" charset="0"/>
              </a:rPr>
              <a:t>-n-, döv-ü-n-, aş-ı-n-, kaç-ı-n-vb.</a:t>
            </a:r>
            <a:endParaRPr lang="tr-TR" alt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35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2E55A6-0EF9-1588-0925-022954FC24F1}"/>
              </a:ext>
            </a:extLst>
          </p:cNvPr>
          <p:cNvSpPr>
            <a:spLocks noGrp="1"/>
          </p:cNvSpPr>
          <p:nvPr>
            <p:ph idx="1"/>
          </p:nvPr>
        </p:nvSpPr>
        <p:spPr/>
        <p:txBody>
          <a:bodyPr/>
          <a:lstStyle/>
          <a:p>
            <a:pPr marL="0" indent="0" algn="just">
              <a:buNone/>
            </a:pPr>
            <a:r>
              <a:rPr lang="tr-TR" dirty="0">
                <a:latin typeface="Times New Roman" panose="02020603050405020304" pitchFamily="18" charset="0"/>
                <a:cs typeface="Times New Roman" panose="02020603050405020304" pitchFamily="18" charset="0"/>
              </a:rPr>
              <a:t>Bir kelimede yapım ekleri üst üste eklenebilir. Türkçede bu da bir kurala bağlıdır. </a:t>
            </a:r>
            <a:r>
              <a:rPr lang="tr-TR" dirty="0" err="1">
                <a:latin typeface="Times New Roman" panose="02020603050405020304" pitchFamily="18" charset="0"/>
                <a:cs typeface="Times New Roman" panose="02020603050405020304" pitchFamily="18" charset="0"/>
              </a:rPr>
              <a:t>Ön+cü+lük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baş+lık+lı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baş+lık+sız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örneklerdinde</a:t>
            </a:r>
            <a:r>
              <a:rPr lang="tr-TR" dirty="0">
                <a:latin typeface="Times New Roman" panose="02020603050405020304" pitchFamily="18" charset="0"/>
                <a:cs typeface="Times New Roman" panose="02020603050405020304" pitchFamily="18" charset="0"/>
              </a:rPr>
              <a:t> görüldüğü üzere isimden isim yapan ekler art arda gelebilir, ancak isimden fiil yapan ekler art arda gelemez. </a:t>
            </a:r>
          </a:p>
          <a:p>
            <a:pPr marL="0" indent="0" algn="just">
              <a:buNone/>
            </a:pPr>
            <a:r>
              <a:rPr lang="tr-TR" dirty="0">
                <a:latin typeface="Times New Roman" panose="02020603050405020304" pitchFamily="18" charset="0"/>
                <a:cs typeface="Times New Roman" panose="02020603050405020304" pitchFamily="18" charset="0"/>
              </a:rPr>
              <a:t>başla-, baş-la-t-, baş-la-t-tır; geç-, geç-ir-, geç-ir-t- örneklerinde görüldüğü üzere fiilden fiil yapım ekleri üst üste gelebildiği gibi fiilden isim yapan ekler üst üste gelemez.</a:t>
            </a:r>
          </a:p>
        </p:txBody>
      </p:sp>
    </p:spTree>
    <p:extLst>
      <p:ext uri="{BB962C8B-B14F-4D97-AF65-F5344CB8AC3E}">
        <p14:creationId xmlns:p14="http://schemas.microsoft.com/office/powerpoint/2010/main" val="2346977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7C8D3F-238A-8EA3-85F3-F6A1086E8892}"/>
              </a:ext>
            </a:extLst>
          </p:cNvPr>
          <p:cNvSpPr>
            <a:spLocks noGrp="1"/>
          </p:cNvSpPr>
          <p:nvPr>
            <p:ph idx="1"/>
          </p:nvPr>
        </p:nvSpPr>
        <p:spPr/>
        <p:txBody>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-l-</a:t>
            </a:r>
            <a:r>
              <a:rPr lang="tr-TR" altLang="tr-TR" dirty="0">
                <a:latin typeface="Times New Roman" panose="02020603050405020304" pitchFamily="18" charset="0"/>
                <a:cs typeface="Times New Roman" panose="02020603050405020304" pitchFamily="18" charset="0"/>
              </a:rPr>
              <a:t>: Pasiflik ve meçhul ifade eden fiiller yapmada kullanılır. İşlek bir ektir. Geçişsiz fiillerden meçhul fiiller yapar: </a:t>
            </a:r>
            <a:r>
              <a:rPr lang="tr-TR" altLang="tr-TR" i="1" dirty="0">
                <a:latin typeface="Times New Roman" panose="02020603050405020304" pitchFamily="18" charset="0"/>
                <a:cs typeface="Times New Roman" panose="02020603050405020304" pitchFamily="18" charset="0"/>
              </a:rPr>
              <a:t>dur-u-l-, sor-u-l-, kork-u-l-, yat-ı-l-</a:t>
            </a:r>
            <a:endParaRPr lang="tr-TR" altLang="tr-TR" dirty="0">
              <a:latin typeface="Times New Roman" panose="02020603050405020304" pitchFamily="18" charset="0"/>
              <a:cs typeface="Times New Roman" panose="02020603050405020304" pitchFamily="18" charset="0"/>
            </a:endParaRP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 </a:t>
            </a: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a:t>
            </a:r>
            <a:r>
              <a:rPr lang="tr-TR" altLang="tr-TR" b="1" dirty="0">
                <a:latin typeface="Times New Roman" panose="02020603050405020304" pitchFamily="18" charset="0"/>
                <a:cs typeface="Times New Roman" panose="02020603050405020304" pitchFamily="18" charset="0"/>
              </a:rPr>
              <a:t>ş</a:t>
            </a:r>
            <a:r>
              <a:rPr lang="tr-TR" altLang="tr-TR" dirty="0">
                <a:latin typeface="Times New Roman" panose="02020603050405020304" pitchFamily="18" charset="0"/>
                <a:cs typeface="Times New Roman" panose="02020603050405020304" pitchFamily="18" charset="0"/>
              </a:rPr>
              <a:t>-: Türkçede eskiden beri kullanılan eklerdendir. Ortaklaşma ve bir oluş ifade eder: </a:t>
            </a:r>
            <a:r>
              <a:rPr lang="tr-TR" altLang="tr-TR" i="1" dirty="0">
                <a:latin typeface="Times New Roman" panose="02020603050405020304" pitchFamily="18" charset="0"/>
                <a:cs typeface="Times New Roman" panose="02020603050405020304" pitchFamily="18" charset="0"/>
              </a:rPr>
              <a:t>vur-u-ş-, at-ı-ş-, sözle-ş-, gör-ü-ş-, koş-u-ş-, gül-ü-ş-, ağla-ş-, gel-i-ş-, gir-i-ş-, bula-ş-, kar-ı-ş-</a:t>
            </a:r>
            <a:r>
              <a:rPr lang="tr-TR" altLang="tr-TR" dirty="0">
                <a:latin typeface="Times New Roman" panose="02020603050405020304" pitchFamily="18" charset="0"/>
                <a:cs typeface="Times New Roman" panose="02020603050405020304" pitchFamily="18" charset="0"/>
              </a:rPr>
              <a:t>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5224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899C9C-14B9-8B6D-D798-4C8E15DC8583}"/>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-r-: </a:t>
            </a:r>
            <a:r>
              <a:rPr lang="tr-TR" altLang="tr-TR" dirty="0">
                <a:latin typeface="Times New Roman" panose="02020603050405020304" pitchFamily="18" charset="0"/>
                <a:cs typeface="Times New Roman" panose="02020603050405020304" pitchFamily="18" charset="0"/>
              </a:rPr>
              <a:t>Yaptığı fiiller geçişlidir. Oldurma ve yaptırma ifade eder. Bir oluş ve pasiflik ifade etmezler. Geçişsiz fiilleri geçişli yaparlar</a:t>
            </a:r>
            <a:r>
              <a:rPr lang="tr-TR" altLang="tr-TR" i="1" dirty="0">
                <a:latin typeface="Times New Roman" panose="02020603050405020304" pitchFamily="18" charset="0"/>
                <a:cs typeface="Times New Roman" panose="02020603050405020304" pitchFamily="18" charset="0"/>
              </a:rPr>
              <a:t>: göç-ü-r-, uç-u-r-, iç-i-r-, kaç-ı-r-, şaş-ı-r-, bat-ı-r-, duy-u-r-, doy-u-r-</a:t>
            </a:r>
            <a:r>
              <a:rPr lang="tr-TR" altLang="tr-TR" dirty="0">
                <a:latin typeface="Times New Roman" panose="02020603050405020304" pitchFamily="18" charset="0"/>
                <a:cs typeface="Times New Roman" panose="02020603050405020304" pitchFamily="18" charset="0"/>
              </a:rPr>
              <a:t>vb.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825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B5DC41-4E71-92A4-C190-47A2879A60AA}"/>
              </a:ext>
            </a:extLst>
          </p:cNvPr>
          <p:cNvSpPr>
            <a:spLocks noGrp="1"/>
          </p:cNvSpPr>
          <p:nvPr>
            <p:ph idx="1"/>
          </p:nvPr>
        </p:nvSpPr>
        <p:spPr/>
        <p:txBody>
          <a:bodyPr>
            <a:normAutofit/>
          </a:bodyPr>
          <a:lstStyle/>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-t-</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Ettirgenlik</a:t>
            </a:r>
            <a:r>
              <a:rPr lang="tr-TR" altLang="tr-TR" dirty="0">
                <a:latin typeface="Times New Roman" panose="02020603050405020304" pitchFamily="18" charset="0"/>
                <a:cs typeface="Times New Roman" panose="02020603050405020304" pitchFamily="18" charset="0"/>
              </a:rPr>
              <a:t> bildiren ekler arasındadır: </a:t>
            </a:r>
            <a:r>
              <a:rPr lang="tr-TR" altLang="tr-TR" i="1" dirty="0">
                <a:latin typeface="Times New Roman" panose="02020603050405020304" pitchFamily="18" charset="0"/>
                <a:cs typeface="Times New Roman" panose="02020603050405020304" pitchFamily="18" charset="0"/>
              </a:rPr>
              <a:t>uza-t-, söyle-t-, inci-t, kızar-t-</a:t>
            </a:r>
            <a:r>
              <a:rPr lang="tr-TR" altLang="tr-TR" dirty="0">
                <a:latin typeface="Times New Roman" panose="02020603050405020304" pitchFamily="18" charset="0"/>
                <a:cs typeface="Times New Roman" panose="02020603050405020304" pitchFamily="18" charset="0"/>
              </a:rPr>
              <a:t>vb. </a:t>
            </a:r>
          </a:p>
          <a:p>
            <a:pPr marL="0" indent="0" algn="just" eaLnBrk="1" hangingPunct="1">
              <a:lnSpc>
                <a:spcPct val="150000"/>
              </a:lnSpc>
              <a:spcBef>
                <a:spcPct val="0"/>
              </a:spcBef>
              <a:buFontTx/>
              <a:buNone/>
            </a:pPr>
            <a:r>
              <a:rPr lang="tr-TR" altLang="tr-TR" dirty="0">
                <a:latin typeface="Times New Roman" panose="02020603050405020304" pitchFamily="18" charset="0"/>
                <a:cs typeface="Times New Roman" panose="02020603050405020304" pitchFamily="18" charset="0"/>
              </a:rPr>
              <a:t> </a:t>
            </a:r>
          </a:p>
          <a:p>
            <a:pPr marL="0" indent="0" algn="just" eaLnBrk="1" hangingPunct="1">
              <a:lnSpc>
                <a:spcPct val="150000"/>
              </a:lnSpc>
              <a:spcBef>
                <a:spcPct val="0"/>
              </a:spcBef>
              <a:buFontTx/>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DIr</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DUr</a:t>
            </a:r>
            <a:r>
              <a:rPr lang="tr-TR" altLang="tr-TR" b="1" dirty="0">
                <a:latin typeface="Times New Roman" panose="02020603050405020304" pitchFamily="18" charset="0"/>
                <a:cs typeface="Times New Roman" panose="02020603050405020304" pitchFamily="18" charset="0"/>
              </a:rPr>
              <a:t>-</a:t>
            </a:r>
            <a:r>
              <a:rPr lang="tr-TR" altLang="tr-TR" dirty="0">
                <a:latin typeface="Times New Roman" panose="02020603050405020304" pitchFamily="18" charset="0"/>
                <a:cs typeface="Times New Roman" panose="02020603050405020304" pitchFamily="18" charset="0"/>
              </a:rPr>
              <a:t>:  En işlek olan eklerdendir: </a:t>
            </a:r>
            <a:r>
              <a:rPr lang="tr-TR" altLang="tr-TR" i="1" dirty="0">
                <a:latin typeface="Times New Roman" panose="02020603050405020304" pitchFamily="18" charset="0"/>
                <a:cs typeface="Times New Roman" panose="02020603050405020304" pitchFamily="18" charset="0"/>
              </a:rPr>
              <a:t>yağ-</a:t>
            </a:r>
            <a:r>
              <a:rPr lang="tr-TR" altLang="tr-TR" i="1" dirty="0" err="1">
                <a:latin typeface="Times New Roman" panose="02020603050405020304" pitchFamily="18" charset="0"/>
                <a:cs typeface="Times New Roman" panose="02020603050405020304" pitchFamily="18" charset="0"/>
              </a:rPr>
              <a:t>dır</a:t>
            </a:r>
            <a:r>
              <a:rPr lang="tr-TR" altLang="tr-TR" i="1" dirty="0">
                <a:latin typeface="Times New Roman" panose="02020603050405020304" pitchFamily="18" charset="0"/>
                <a:cs typeface="Times New Roman" panose="02020603050405020304" pitchFamily="18" charset="0"/>
              </a:rPr>
              <a:t>-, ye-</a:t>
            </a:r>
            <a:r>
              <a:rPr lang="tr-TR" altLang="tr-TR" i="1" dirty="0" err="1">
                <a:latin typeface="Times New Roman" panose="02020603050405020304" pitchFamily="18" charset="0"/>
                <a:cs typeface="Times New Roman" panose="02020603050405020304" pitchFamily="18" charset="0"/>
              </a:rPr>
              <a:t>dir</a:t>
            </a:r>
            <a:r>
              <a:rPr lang="tr-TR" altLang="tr-TR" i="1" dirty="0">
                <a:latin typeface="Times New Roman" panose="02020603050405020304" pitchFamily="18" charset="0"/>
                <a:cs typeface="Times New Roman" panose="02020603050405020304" pitchFamily="18" charset="0"/>
              </a:rPr>
              <a:t>-, boğ-dur-, gül-dür-, yak-tır-, gecik-tir-, koş-tur-, öp-tür-</a:t>
            </a:r>
            <a:r>
              <a:rPr lang="tr-TR" altLang="tr-TR" dirty="0">
                <a:latin typeface="Times New Roman" panose="02020603050405020304" pitchFamily="18" charset="0"/>
                <a:cs typeface="Times New Roman" panose="02020603050405020304" pitchFamily="18" charset="0"/>
              </a:rPr>
              <a:t>vb.</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807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F09623-4552-66A6-6C27-6EBA4A1A0BB5}"/>
              </a:ext>
            </a:extLst>
          </p:cNvPr>
          <p:cNvSpPr>
            <a:spLocks noGrp="1"/>
          </p:cNvSpPr>
          <p:nvPr>
            <p:ph idx="1"/>
          </p:nvPr>
        </p:nvSpPr>
        <p:spPr/>
        <p:txBody>
          <a:bodyPr/>
          <a:lstStyle/>
          <a:p>
            <a:pPr marL="0" indent="0" algn="ctr">
              <a:buNone/>
            </a:pPr>
            <a:r>
              <a:rPr lang="tr-TR" dirty="0">
                <a:latin typeface="Times New Roman" panose="02020603050405020304" pitchFamily="18" charset="0"/>
                <a:cs typeface="Times New Roman" panose="02020603050405020304" pitchFamily="18" charset="0"/>
              </a:rPr>
              <a:t>Hıçkırdı</a:t>
            </a:r>
          </a:p>
          <a:p>
            <a:pPr marL="0" indent="0" algn="ctr">
              <a:buNone/>
            </a:pPr>
            <a:r>
              <a:rPr lang="tr-TR" dirty="0">
                <a:latin typeface="Times New Roman" panose="02020603050405020304" pitchFamily="18" charset="0"/>
                <a:cs typeface="Times New Roman" panose="02020603050405020304" pitchFamily="18" charset="0"/>
              </a:rPr>
              <a:t>Ağlatmış</a:t>
            </a:r>
          </a:p>
          <a:p>
            <a:pPr marL="0" indent="0" algn="ctr">
              <a:buNone/>
            </a:pPr>
            <a:r>
              <a:rPr lang="tr-TR" dirty="0">
                <a:latin typeface="Times New Roman" panose="02020603050405020304" pitchFamily="18" charset="0"/>
                <a:cs typeface="Times New Roman" panose="02020603050405020304" pitchFamily="18" charset="0"/>
              </a:rPr>
              <a:t>Fakirleşiyorlar</a:t>
            </a:r>
          </a:p>
          <a:p>
            <a:pPr marL="0" indent="0" algn="ctr">
              <a:buNone/>
            </a:pPr>
            <a:r>
              <a:rPr lang="tr-TR" dirty="0">
                <a:latin typeface="Times New Roman" panose="02020603050405020304" pitchFamily="18" charset="0"/>
                <a:cs typeface="Times New Roman" panose="02020603050405020304" pitchFamily="18" charset="0"/>
              </a:rPr>
              <a:t>Yatalak kalmış</a:t>
            </a:r>
          </a:p>
        </p:txBody>
      </p:sp>
    </p:spTree>
    <p:extLst>
      <p:ext uri="{BB962C8B-B14F-4D97-AF65-F5344CB8AC3E}">
        <p14:creationId xmlns:p14="http://schemas.microsoft.com/office/powerpoint/2010/main" val="3779031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19F872-974E-4204-494E-81E48D7A7D72}"/>
              </a:ext>
            </a:extLst>
          </p:cNvPr>
          <p:cNvSpPr>
            <a:spLocks noGrp="1"/>
          </p:cNvSpPr>
          <p:nvPr>
            <p:ph idx="1"/>
          </p:nvPr>
        </p:nvSpPr>
        <p:spPr>
          <a:xfrm>
            <a:off x="1141412" y="2249487"/>
            <a:ext cx="10193129" cy="3541714"/>
          </a:xfrm>
        </p:spPr>
        <p:txBody>
          <a:bodyPr/>
          <a:lstStyle/>
          <a:p>
            <a:pPr marL="0" indent="0">
              <a:buNone/>
            </a:pPr>
            <a:r>
              <a:rPr lang="tr-TR" dirty="0" err="1">
                <a:latin typeface="Times New Roman" panose="02020603050405020304" pitchFamily="18" charset="0"/>
                <a:cs typeface="Times New Roman" panose="02020603050405020304" pitchFamily="18" charset="0"/>
              </a:rPr>
              <a:t>Hıç+kır-dı</a:t>
            </a:r>
            <a:r>
              <a:rPr lang="tr-TR" dirty="0">
                <a:latin typeface="Times New Roman" panose="02020603050405020304" pitchFamily="18" charset="0"/>
                <a:cs typeface="Times New Roman" panose="02020603050405020304" pitchFamily="18" charset="0"/>
              </a:rPr>
              <a:t> &lt; İsim kök, isimden fiil yapım eki, </a:t>
            </a:r>
            <a:r>
              <a:rPr lang="tr-TR" dirty="0" err="1">
                <a:latin typeface="Times New Roman" panose="02020603050405020304" pitchFamily="18" charset="0"/>
                <a:cs typeface="Times New Roman" panose="02020603050405020304" pitchFamily="18" charset="0"/>
              </a:rPr>
              <a:t>ggz</a:t>
            </a:r>
            <a:r>
              <a:rPr lang="tr-TR" dirty="0">
                <a:latin typeface="Times New Roman" panose="02020603050405020304" pitchFamily="18" charset="0"/>
                <a:cs typeface="Times New Roman" panose="02020603050405020304" pitchFamily="18" charset="0"/>
              </a:rPr>
              <a:t> 3.t.ş eki</a:t>
            </a:r>
          </a:p>
          <a:p>
            <a:pPr marL="0" indent="0">
              <a:buNone/>
            </a:pPr>
            <a:r>
              <a:rPr lang="tr-TR" dirty="0">
                <a:latin typeface="Times New Roman" panose="02020603050405020304" pitchFamily="18" charset="0"/>
                <a:cs typeface="Times New Roman" panose="02020603050405020304" pitchFamily="18" charset="0"/>
              </a:rPr>
              <a:t>Ağla-t-</a:t>
            </a:r>
            <a:r>
              <a:rPr lang="tr-TR" dirty="0" err="1">
                <a:latin typeface="Times New Roman" panose="02020603050405020304" pitchFamily="18" charset="0"/>
                <a:cs typeface="Times New Roman" panose="02020603050405020304" pitchFamily="18" charset="0"/>
              </a:rPr>
              <a:t>mış</a:t>
            </a:r>
            <a:r>
              <a:rPr lang="tr-TR" dirty="0">
                <a:latin typeface="Times New Roman" panose="02020603050405020304" pitchFamily="18" charset="0"/>
                <a:cs typeface="Times New Roman" panose="02020603050405020304" pitchFamily="18" charset="0"/>
              </a:rPr>
              <a:t> &lt; Fiil kök, fiilden fiil yapım eki, </a:t>
            </a:r>
            <a:r>
              <a:rPr lang="tr-TR" dirty="0" err="1">
                <a:latin typeface="Times New Roman" panose="02020603050405020304" pitchFamily="18" charset="0"/>
                <a:cs typeface="Times New Roman" panose="02020603050405020304" pitchFamily="18" charset="0"/>
              </a:rPr>
              <a:t>ögz</a:t>
            </a:r>
            <a:r>
              <a:rPr lang="tr-TR" dirty="0">
                <a:latin typeface="Times New Roman" panose="02020603050405020304" pitchFamily="18" charset="0"/>
                <a:cs typeface="Times New Roman" panose="02020603050405020304" pitchFamily="18" charset="0"/>
              </a:rPr>
              <a:t> 3.t.ş eki</a:t>
            </a:r>
          </a:p>
          <a:p>
            <a:pPr marL="0" indent="0">
              <a:buNone/>
            </a:pPr>
            <a:r>
              <a:rPr lang="tr-TR" dirty="0" err="1">
                <a:latin typeface="Times New Roman" panose="02020603050405020304" pitchFamily="18" charset="0"/>
                <a:cs typeface="Times New Roman" panose="02020603050405020304" pitchFamily="18" charset="0"/>
              </a:rPr>
              <a:t>Fakir+leş-iyor-lar</a:t>
            </a:r>
            <a:r>
              <a:rPr lang="tr-TR" dirty="0">
                <a:latin typeface="Times New Roman" panose="02020603050405020304" pitchFamily="18" charset="0"/>
                <a:cs typeface="Times New Roman" panose="02020603050405020304" pitchFamily="18" charset="0"/>
              </a:rPr>
              <a:t> &lt; İsim kök, isimden fiil yapım eki, şimdiki zaman eki, 3.ç.ş eki</a:t>
            </a:r>
          </a:p>
          <a:p>
            <a:pPr marL="0" indent="0">
              <a:buNone/>
            </a:pPr>
            <a:r>
              <a:rPr lang="tr-TR" dirty="0">
                <a:latin typeface="Times New Roman" panose="02020603050405020304" pitchFamily="18" charset="0"/>
                <a:cs typeface="Times New Roman" panose="02020603050405020304" pitchFamily="18" charset="0"/>
              </a:rPr>
              <a:t>Yat-</a:t>
            </a:r>
            <a:r>
              <a:rPr lang="tr-TR" dirty="0" err="1">
                <a:latin typeface="Times New Roman" panose="02020603050405020304" pitchFamily="18" charset="0"/>
                <a:cs typeface="Times New Roman" panose="02020603050405020304" pitchFamily="18" charset="0"/>
              </a:rPr>
              <a:t>alak</a:t>
            </a:r>
            <a:r>
              <a:rPr lang="tr-TR" dirty="0">
                <a:latin typeface="Times New Roman" panose="02020603050405020304" pitchFamily="18" charset="0"/>
                <a:cs typeface="Times New Roman" panose="02020603050405020304" pitchFamily="18" charset="0"/>
              </a:rPr>
              <a:t> kal-</a:t>
            </a:r>
            <a:r>
              <a:rPr lang="tr-TR" dirty="0" err="1">
                <a:latin typeface="Times New Roman" panose="02020603050405020304" pitchFamily="18" charset="0"/>
                <a:cs typeface="Times New Roman" panose="02020603050405020304" pitchFamily="18" charset="0"/>
              </a:rPr>
              <a:t>mış</a:t>
            </a:r>
            <a:r>
              <a:rPr lang="tr-TR" dirty="0">
                <a:latin typeface="Times New Roman" panose="02020603050405020304" pitchFamily="18" charset="0"/>
                <a:cs typeface="Times New Roman" panose="02020603050405020304" pitchFamily="18" charset="0"/>
              </a:rPr>
              <a:t> &lt; Fiil kök, fiilden isim yapım eki + yardımcı fiil, </a:t>
            </a:r>
            <a:r>
              <a:rPr lang="tr-TR" dirty="0" err="1">
                <a:latin typeface="Times New Roman" panose="02020603050405020304" pitchFamily="18" charset="0"/>
                <a:cs typeface="Times New Roman" panose="02020603050405020304" pitchFamily="18" charset="0"/>
              </a:rPr>
              <a:t>ögz</a:t>
            </a:r>
            <a:r>
              <a:rPr lang="tr-TR" dirty="0">
                <a:latin typeface="Times New Roman" panose="02020603050405020304" pitchFamily="18" charset="0"/>
                <a:cs typeface="Times New Roman" panose="02020603050405020304" pitchFamily="18" charset="0"/>
              </a:rPr>
              <a:t> 3.t.ş eki</a:t>
            </a:r>
          </a:p>
        </p:txBody>
      </p:sp>
    </p:spTree>
    <p:extLst>
      <p:ext uri="{BB962C8B-B14F-4D97-AF65-F5344CB8AC3E}">
        <p14:creationId xmlns:p14="http://schemas.microsoft.com/office/powerpoint/2010/main" val="1332074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3918AC-6736-CF88-98C6-712093153D00}"/>
              </a:ext>
            </a:extLst>
          </p:cNvPr>
          <p:cNvSpPr>
            <a:spLocks noGrp="1"/>
          </p:cNvSpPr>
          <p:nvPr>
            <p:ph idx="1"/>
          </p:nvPr>
        </p:nvSpPr>
        <p:spPr/>
        <p:txBody>
          <a:bodyPr>
            <a:normAutofit/>
          </a:bodyPr>
          <a:lstStyle/>
          <a:p>
            <a:pPr marL="0" indent="0" algn="l">
              <a:buNone/>
            </a:pPr>
            <a:r>
              <a:rPr lang="tr-TR" sz="2000" b="0" i="0" u="none" strike="noStrike" baseline="0" dirty="0">
                <a:latin typeface="Times New Roman" panose="02020603050405020304" pitchFamily="18" charset="0"/>
                <a:cs typeface="Times New Roman" panose="02020603050405020304" pitchFamily="18" charset="0"/>
              </a:rPr>
              <a:t>1-Aşağıdaki kelimelerin hangisi </a:t>
            </a:r>
            <a:r>
              <a:rPr lang="tr-TR" sz="2000" b="0" i="0" u="sng" strike="noStrike" baseline="0" dirty="0">
                <a:latin typeface="Times New Roman" panose="02020603050405020304" pitchFamily="18" charset="0"/>
                <a:cs typeface="Times New Roman" panose="02020603050405020304" pitchFamily="18" charset="0"/>
              </a:rPr>
              <a:t>fiil</a:t>
            </a:r>
            <a:r>
              <a:rPr lang="tr-TR" sz="2000" b="0" i="0" u="none" strike="noStrike" baseline="0" dirty="0">
                <a:latin typeface="Times New Roman" panose="02020603050405020304" pitchFamily="18" charset="0"/>
                <a:cs typeface="Times New Roman" panose="02020603050405020304" pitchFamily="18" charset="0"/>
              </a:rPr>
              <a:t> kökünden türetilmiştir?</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a. odunsu</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b. tütsü</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c. bebeksi</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d. kadınsı</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e. çocuksu</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7892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4106096-6AAA-D3AE-3A71-795BBDA1349C}"/>
              </a:ext>
            </a:extLst>
          </p:cNvPr>
          <p:cNvSpPr>
            <a:spLocks noGrp="1"/>
          </p:cNvSpPr>
          <p:nvPr>
            <p:ph idx="1"/>
          </p:nvPr>
        </p:nvSpPr>
        <p:spPr/>
        <p:txBody>
          <a:bodyPr>
            <a:normAutofit/>
          </a:bodyPr>
          <a:lstStyle/>
          <a:p>
            <a:pPr marL="0" indent="0" algn="l">
              <a:buNone/>
            </a:pPr>
            <a:r>
              <a:rPr lang="tr-TR" sz="2000" b="0" i="0" u="none" strike="noStrike" baseline="0" dirty="0">
                <a:latin typeface="Times New Roman" panose="02020603050405020304" pitchFamily="18" charset="0"/>
                <a:cs typeface="Times New Roman" panose="02020603050405020304" pitchFamily="18" charset="0"/>
              </a:rPr>
              <a:t>2-Aşağıdaki türetme örneklerinin hangisinde </a:t>
            </a:r>
            <a:r>
              <a:rPr lang="tr-TR" sz="2000" dirty="0">
                <a:latin typeface="Times New Roman" panose="02020603050405020304" pitchFamily="18" charset="0"/>
                <a:cs typeface="Times New Roman" panose="02020603050405020304" pitchFamily="18" charset="0"/>
              </a:rPr>
              <a:t>-</a:t>
            </a:r>
            <a:r>
              <a:rPr lang="tr-TR" sz="2000" b="0" i="0" u="none" strike="noStrike" baseline="0" dirty="0">
                <a:latin typeface="Times New Roman" panose="02020603050405020304" pitchFamily="18" charset="0"/>
                <a:cs typeface="Times New Roman" panose="02020603050405020304" pitchFamily="18" charset="0"/>
              </a:rPr>
              <a:t>Ak eki farklı bir </a:t>
            </a:r>
            <a:r>
              <a:rPr lang="tr-TR" sz="2000" dirty="0">
                <a:latin typeface="Times New Roman" panose="02020603050405020304" pitchFamily="18" charset="0"/>
                <a:cs typeface="Times New Roman" panose="02020603050405020304" pitchFamily="18" charset="0"/>
              </a:rPr>
              <a:t>iş</a:t>
            </a:r>
            <a:r>
              <a:rPr lang="tr-TR" sz="2000" b="0" i="0" u="none" strike="noStrike" baseline="0" dirty="0">
                <a:latin typeface="Times New Roman" panose="02020603050405020304" pitchFamily="18" charset="0"/>
                <a:cs typeface="Times New Roman" panose="02020603050405020304" pitchFamily="18" charset="0"/>
              </a:rPr>
              <a:t>levde kullanılmıştır?</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a. Korkak</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b. Başak</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c. Kaçak</a:t>
            </a:r>
          </a:p>
          <a:p>
            <a:pPr marL="0" indent="0" algn="l">
              <a:buNone/>
            </a:pPr>
            <a:r>
              <a:rPr lang="tr-TR" sz="2000" b="0" i="0" u="none" strike="noStrike" baseline="0" dirty="0">
                <a:latin typeface="Times New Roman" panose="02020603050405020304" pitchFamily="18" charset="0"/>
                <a:cs typeface="Times New Roman" panose="02020603050405020304" pitchFamily="18" charset="0"/>
              </a:rPr>
              <a:t>d. Kaydırak</a:t>
            </a:r>
          </a:p>
          <a:p>
            <a:pPr marL="0" indent="0" algn="l">
              <a:buNone/>
            </a:pPr>
            <a:r>
              <a:rPr lang="tr-TR" sz="2000" dirty="0">
                <a:latin typeface="Times New Roman" panose="02020603050405020304" pitchFamily="18" charset="0"/>
                <a:cs typeface="Times New Roman" panose="02020603050405020304" pitchFamily="18" charset="0"/>
              </a:rPr>
              <a:t>e. Sapak</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563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A933DE-B8A3-65A1-F701-53E62584E3D8}"/>
              </a:ext>
            </a:extLst>
          </p:cNvPr>
          <p:cNvSpPr>
            <a:spLocks noGrp="1"/>
          </p:cNvSpPr>
          <p:nvPr>
            <p:ph idx="1"/>
          </p:nvPr>
        </p:nvSpPr>
        <p:spPr>
          <a:xfrm>
            <a:off x="1141412" y="1929284"/>
            <a:ext cx="9905999" cy="3861917"/>
          </a:xfrm>
        </p:spPr>
        <p:txBody>
          <a:bodyPr>
            <a:normAutofit fontScale="92500" lnSpcReduction="10000"/>
          </a:bodyPr>
          <a:lstStyle/>
          <a:p>
            <a:pPr marL="0" indent="0">
              <a:buNone/>
            </a:pPr>
            <a:r>
              <a:rPr lang="tr-TR" sz="1800" dirty="0">
                <a:latin typeface="Times New Roman" panose="02020603050405020304" pitchFamily="18" charset="0"/>
                <a:cs typeface="Times New Roman" panose="02020603050405020304" pitchFamily="18" charset="0"/>
              </a:rPr>
              <a:t>3-Aşağıdaki cümlelerin hangilerinde türetme eki almış bir kelime vardır?</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I. Doğadaki canlanma insanların psikolojisini olumlu etkiliyor.</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II. Dün akşam </a:t>
            </a:r>
            <a:r>
              <a:rPr lang="tr-TR" sz="1800" b="0" i="0" u="none" strike="noStrike" baseline="0" dirty="0" err="1">
                <a:latin typeface="Times New Roman" panose="02020603050405020304" pitchFamily="18" charset="0"/>
                <a:cs typeface="Times New Roman" panose="02020603050405020304" pitchFamily="18" charset="0"/>
              </a:rPr>
              <a:t>halamgil</a:t>
            </a:r>
            <a:r>
              <a:rPr lang="tr-TR" sz="1800" b="0" i="0" u="none" strike="noStrike" baseline="0" dirty="0">
                <a:latin typeface="Times New Roman" panose="02020603050405020304" pitchFamily="18" charset="0"/>
                <a:cs typeface="Times New Roman" panose="02020603050405020304" pitchFamily="18" charset="0"/>
              </a:rPr>
              <a:t> geldiler.</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III. Misafirler hemen gidiverd</a:t>
            </a:r>
            <a:r>
              <a:rPr lang="tr-TR" sz="1800" dirty="0">
                <a:latin typeface="Times New Roman" panose="02020603050405020304" pitchFamily="18" charset="0"/>
                <a:cs typeface="Times New Roman" panose="02020603050405020304" pitchFamily="18" charset="0"/>
              </a:rPr>
              <a:t>i</a:t>
            </a:r>
            <a:r>
              <a:rPr lang="tr-TR" sz="1800" b="0" i="0" u="none" strike="noStrike" baseline="0" dirty="0">
                <a:latin typeface="Times New Roman" panose="02020603050405020304" pitchFamily="18" charset="0"/>
                <a:cs typeface="Times New Roman" panose="02020603050405020304" pitchFamily="18" charset="0"/>
              </a:rPr>
              <a:t>.</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a. Yalnız I.</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b. Yalnız II.</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c. Yalnız III.</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d. I ve II.</a:t>
            </a:r>
          </a:p>
          <a:p>
            <a:pPr marL="0" indent="0" algn="l">
              <a:buNone/>
            </a:pPr>
            <a:r>
              <a:rPr lang="nn-NO" sz="1800" b="0" i="0" u="none" strike="noStrike" baseline="0" dirty="0">
                <a:latin typeface="Times New Roman" panose="02020603050405020304" pitchFamily="18" charset="0"/>
                <a:cs typeface="Times New Roman" panose="02020603050405020304" pitchFamily="18" charset="0"/>
              </a:rPr>
              <a:t>e. I, II ve III.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202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5742952-8AFD-87F4-8699-4DE7621D18DD}"/>
              </a:ext>
            </a:extLst>
          </p:cNvPr>
          <p:cNvSpPr>
            <a:spLocks noGrp="1"/>
          </p:cNvSpPr>
          <p:nvPr>
            <p:ph idx="1"/>
          </p:nvPr>
        </p:nvSpPr>
        <p:spPr/>
        <p:txBody>
          <a:bodyPr/>
          <a:lstStyle/>
          <a:p>
            <a:pPr marL="0" indent="0" algn="just">
              <a:buNone/>
            </a:pPr>
            <a:r>
              <a:rPr lang="tr-TR" sz="1800" b="0" i="0" u="none" strike="noStrike" baseline="0" dirty="0">
                <a:latin typeface="Times New Roman" panose="02020603050405020304" pitchFamily="18" charset="0"/>
                <a:cs typeface="Times New Roman" panose="02020603050405020304" pitchFamily="18" charset="0"/>
              </a:rPr>
              <a:t>4-Aşağıdaki cümlelerin hangisinde, </a:t>
            </a:r>
            <a:r>
              <a:rPr lang="tr-TR" sz="1800" b="0" i="1" u="none" strike="noStrike" baseline="0" dirty="0">
                <a:latin typeface="Times New Roman" panose="02020603050405020304" pitchFamily="18" charset="0"/>
                <a:cs typeface="Times New Roman" panose="02020603050405020304" pitchFamily="18" charset="0"/>
              </a:rPr>
              <a:t>+</a:t>
            </a:r>
            <a:r>
              <a:rPr lang="tr-TR" sz="1800" b="0" i="0" u="none" strike="noStrike" baseline="0" dirty="0" err="1">
                <a:latin typeface="Times New Roman" panose="02020603050405020304" pitchFamily="18" charset="0"/>
                <a:cs typeface="Times New Roman" panose="02020603050405020304" pitchFamily="18" charset="0"/>
              </a:rPr>
              <a:t>CXk</a:t>
            </a:r>
            <a:r>
              <a:rPr lang="tr-TR" sz="1800" b="0" i="0" u="none" strike="noStrike" baseline="0" dirty="0">
                <a:latin typeface="Times New Roman" panose="02020603050405020304" pitchFamily="18" charset="0"/>
                <a:cs typeface="Times New Roman" panose="02020603050405020304" pitchFamily="18" charset="0"/>
              </a:rPr>
              <a:t> eki alan kelimede eklenmeye bağlı bir ses olayı gerçekleşmemiştir?</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a. Üstünde kısacık, eski bir palto vardı.</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b. </a:t>
            </a:r>
            <a:r>
              <a:rPr lang="tr-TR" sz="1800" dirty="0">
                <a:latin typeface="Times New Roman" panose="02020603050405020304" pitchFamily="18" charset="0"/>
                <a:cs typeface="Times New Roman" panose="02020603050405020304" pitchFamily="18" charset="0"/>
              </a:rPr>
              <a:t>İ</a:t>
            </a:r>
            <a:r>
              <a:rPr lang="tr-TR" sz="1800" b="0" i="0" u="none" strike="noStrike" baseline="0" dirty="0">
                <a:latin typeface="Times New Roman" panose="02020603050405020304" pitchFamily="18" charset="0"/>
                <a:cs typeface="Times New Roman" panose="02020603050405020304" pitchFamily="18" charset="0"/>
              </a:rPr>
              <a:t>htiyar, azıcık yürüyünce tıkanıveriyor.</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c. Daracık sokaklardan hızlı adımlarla yürüdük.</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d. Ekmekleri küçücük parçalara bölüp kuşlara attı.</a:t>
            </a:r>
          </a:p>
          <a:p>
            <a:pPr marL="0" indent="0" algn="l">
              <a:buNone/>
            </a:pPr>
            <a:r>
              <a:rPr lang="nn-NO" sz="1800" b="0" i="0" u="none" strike="noStrike" baseline="0" dirty="0">
                <a:latin typeface="Times New Roman" panose="02020603050405020304" pitchFamily="18" charset="0"/>
                <a:cs typeface="Times New Roman" panose="02020603050405020304" pitchFamily="18" charset="0"/>
              </a:rPr>
              <a:t>e. Sıcacık çay, s</a:t>
            </a:r>
            <a:r>
              <a:rPr lang="tr-TR" sz="1800" b="0" i="0" u="none" strike="noStrike" baseline="0" dirty="0">
                <a:latin typeface="Times New Roman" panose="02020603050405020304" pitchFamily="18" charset="0"/>
                <a:cs typeface="Times New Roman" panose="02020603050405020304" pitchFamily="18" charset="0"/>
              </a:rPr>
              <a:t>i</a:t>
            </a:r>
            <a:r>
              <a:rPr lang="nn-NO" sz="1800" b="0" i="0" u="none" strike="noStrike" baseline="0" dirty="0">
                <a:latin typeface="Times New Roman" panose="02020603050405020304" pitchFamily="18" charset="0"/>
                <a:cs typeface="Times New Roman" panose="02020603050405020304" pitchFamily="18" charset="0"/>
              </a:rPr>
              <a:t>m</a:t>
            </a:r>
            <a:r>
              <a:rPr lang="tr-TR" sz="1800" b="0" i="0" u="none" strike="noStrike" baseline="0" dirty="0">
                <a:latin typeface="Times New Roman" panose="02020603050405020304" pitchFamily="18" charset="0"/>
                <a:cs typeface="Times New Roman" panose="02020603050405020304" pitchFamily="18" charset="0"/>
              </a:rPr>
              <a:t>i</a:t>
            </a:r>
            <a:r>
              <a:rPr lang="nn-NO" sz="1800" b="0" i="0" u="none" strike="noStrike" baseline="0" dirty="0">
                <a:latin typeface="Times New Roman" panose="02020603050405020304" pitchFamily="18" charset="0"/>
                <a:cs typeface="Times New Roman" panose="02020603050405020304" pitchFamily="18" charset="0"/>
              </a:rPr>
              <a:t>t ve ka</a:t>
            </a:r>
            <a:r>
              <a:rPr lang="tr-TR" sz="1800" b="0" i="0" u="none" strike="noStrike" baseline="0" dirty="0">
                <a:latin typeface="Times New Roman" panose="02020603050405020304" pitchFamily="18" charset="0"/>
                <a:cs typeface="Times New Roman" panose="02020603050405020304" pitchFamily="18" charset="0"/>
              </a:rPr>
              <a:t>ş</a:t>
            </a:r>
            <a:r>
              <a:rPr lang="nn-NO" sz="1800" b="0" i="0" u="none" strike="noStrike" baseline="0" dirty="0">
                <a:latin typeface="Times New Roman" panose="02020603050405020304" pitchFamily="18" charset="0"/>
                <a:cs typeface="Times New Roman" panose="02020603050405020304" pitchFamily="18" charset="0"/>
              </a:rPr>
              <a:t>ar; daha ne olsun!</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489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EE62807-61CA-4844-0A81-8C0E073D178A}"/>
              </a:ext>
            </a:extLst>
          </p:cNvPr>
          <p:cNvSpPr>
            <a:spLocks noGrp="1"/>
          </p:cNvSpPr>
          <p:nvPr>
            <p:ph idx="1"/>
          </p:nvPr>
        </p:nvSpPr>
        <p:spPr/>
        <p:txBody>
          <a:bodyPr>
            <a:normAutofit/>
          </a:bodyPr>
          <a:lstStyle/>
          <a:p>
            <a:pPr marL="0" indent="0" algn="just">
              <a:buNone/>
            </a:pPr>
            <a:r>
              <a:rPr lang="tr-TR" sz="1800" b="0" i="0" u="none" strike="noStrike" baseline="0" dirty="0">
                <a:latin typeface="Times New Roman" panose="02020603050405020304" pitchFamily="18" charset="0"/>
                <a:cs typeface="Times New Roman" panose="02020603050405020304" pitchFamily="18" charset="0"/>
              </a:rPr>
              <a:t>5- Aşağıdaki cümlelerin hangisinde birden fazla </a:t>
            </a:r>
            <a:r>
              <a:rPr lang="tr-TR" sz="1800" b="0" i="0" u="sng" strike="noStrike" baseline="0" dirty="0">
                <a:latin typeface="Times New Roman" panose="02020603050405020304" pitchFamily="18" charset="0"/>
                <a:cs typeface="Times New Roman" panose="02020603050405020304" pitchFamily="18" charset="0"/>
              </a:rPr>
              <a:t>isimden isim yapım eki </a:t>
            </a:r>
            <a:r>
              <a:rPr lang="tr-TR" sz="1800" b="0" i="0" u="none" strike="noStrike" baseline="0" dirty="0">
                <a:latin typeface="Times New Roman" panose="02020603050405020304" pitchFamily="18" charset="0"/>
                <a:cs typeface="Times New Roman" panose="02020603050405020304" pitchFamily="18" charset="0"/>
              </a:rPr>
              <a:t>almış bir sözcük vardır?</a:t>
            </a:r>
          </a:p>
          <a:p>
            <a:pPr marL="0" indent="0" algn="just">
              <a:buNone/>
            </a:pPr>
            <a:r>
              <a:rPr lang="tr-TR" sz="1800" b="0" i="0" u="none" strike="noStrike" baseline="0" dirty="0">
                <a:latin typeface="Times New Roman" panose="02020603050405020304" pitchFamily="18" charset="0"/>
                <a:cs typeface="Times New Roman" panose="02020603050405020304" pitchFamily="18" charset="0"/>
              </a:rPr>
              <a:t>a. Eleştirmen; yapıtı, dönemin koşullarını inceleyerek daha iyi anlar.</a:t>
            </a:r>
          </a:p>
          <a:p>
            <a:pPr marL="0" indent="0" algn="just">
              <a:buNone/>
            </a:pPr>
            <a:r>
              <a:rPr lang="tr-TR" sz="1800" b="0" i="0" u="none" strike="noStrike" baseline="0" dirty="0">
                <a:latin typeface="Times New Roman" panose="02020603050405020304" pitchFamily="18" charset="0"/>
                <a:cs typeface="Times New Roman" panose="02020603050405020304" pitchFamily="18" charset="0"/>
              </a:rPr>
              <a:t>b. Sanatçıya dönük eleştiri tarzının belirli eksikleri vardır.</a:t>
            </a:r>
          </a:p>
          <a:p>
            <a:pPr marL="0" indent="0" algn="just">
              <a:buNone/>
            </a:pPr>
            <a:r>
              <a:rPr lang="tr-TR" sz="1800" b="0" i="0" u="none" strike="noStrike" baseline="0" dirty="0">
                <a:latin typeface="Times New Roman" panose="02020603050405020304" pitchFamily="18" charset="0"/>
                <a:cs typeface="Times New Roman" panose="02020603050405020304" pitchFamily="18" charset="0"/>
              </a:rPr>
              <a:t>c. </a:t>
            </a:r>
            <a:r>
              <a:rPr lang="tr-TR" sz="1800" dirty="0">
                <a:latin typeface="Times New Roman" panose="02020603050405020304" pitchFamily="18" charset="0"/>
                <a:cs typeface="Times New Roman" panose="02020603050405020304" pitchFamily="18" charset="0"/>
              </a:rPr>
              <a:t>İ</a:t>
            </a:r>
            <a:r>
              <a:rPr lang="tr-TR" sz="1800" b="0" i="0" u="none" strike="noStrike" baseline="0" dirty="0">
                <a:latin typeface="Times New Roman" panose="02020603050405020304" pitchFamily="18" charset="0"/>
                <a:cs typeface="Times New Roman" panose="02020603050405020304" pitchFamily="18" charset="0"/>
              </a:rPr>
              <a:t>kinci yazıda, eserin anlamı ve değeri üzerinde durulmuştur.</a:t>
            </a:r>
          </a:p>
          <a:p>
            <a:pPr marL="0" indent="0" algn="just">
              <a:buNone/>
            </a:pPr>
            <a:r>
              <a:rPr lang="tr-TR" sz="1800" b="0" i="0" u="none" strike="noStrike" baseline="0" dirty="0">
                <a:latin typeface="Times New Roman" panose="02020603050405020304" pitchFamily="18" charset="0"/>
                <a:cs typeface="Times New Roman" panose="02020603050405020304" pitchFamily="18" charset="0"/>
              </a:rPr>
              <a:t>d. Yazarın, edebiyatına köksüzlük gibi bir eleştiriyi kabul etmesi normal değildir.</a:t>
            </a:r>
          </a:p>
          <a:p>
            <a:pPr marL="0" indent="0" algn="just">
              <a:buNone/>
            </a:pPr>
            <a:r>
              <a:rPr lang="tr-TR" sz="1800" b="0" i="0" u="none" strike="noStrike" baseline="0" dirty="0">
                <a:latin typeface="Times New Roman" panose="02020603050405020304" pitchFamily="18" charset="0"/>
                <a:cs typeface="Times New Roman" panose="02020603050405020304" pitchFamily="18" charset="0"/>
              </a:rPr>
              <a:t>e. Bazı eleştirmenlere göre estetik yargılar, doğru ya da yanlış olamaz.</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2453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6FFFFB-DBA4-2B68-71DE-6F0B17471C66}"/>
              </a:ext>
            </a:extLst>
          </p:cNvPr>
          <p:cNvSpPr>
            <a:spLocks noGrp="1"/>
          </p:cNvSpPr>
          <p:nvPr>
            <p:ph idx="1"/>
          </p:nvPr>
        </p:nvSpPr>
        <p:spPr/>
        <p:txBody>
          <a:bodyPr/>
          <a:lstStyle/>
          <a:p>
            <a:pPr indent="0">
              <a:lnSpc>
                <a:spcPct val="150000"/>
              </a:lnSpc>
              <a:buNone/>
              <a:defRPr/>
            </a:pPr>
            <a:r>
              <a:rPr lang="tr-TR" sz="2400" b="1" dirty="0">
                <a:latin typeface="Times New Roman" panose="02020603050405020304" pitchFamily="18" charset="0"/>
                <a:cs typeface="Times New Roman" panose="02020603050405020304" pitchFamily="18" charset="0"/>
              </a:rPr>
              <a:t>1. İsimden isim yapma ekleri</a:t>
            </a:r>
          </a:p>
          <a:p>
            <a:pPr indent="0">
              <a:lnSpc>
                <a:spcPct val="150000"/>
              </a:lnSpc>
              <a:buNone/>
              <a:defRPr/>
            </a:pPr>
            <a:r>
              <a:rPr lang="tr-TR" sz="2400" b="1" dirty="0">
                <a:latin typeface="Times New Roman" panose="02020603050405020304" pitchFamily="18" charset="0"/>
                <a:cs typeface="Times New Roman" panose="02020603050405020304" pitchFamily="18" charset="0"/>
              </a:rPr>
              <a:t>2. İsimden fiil yapma ekleri</a:t>
            </a:r>
          </a:p>
          <a:p>
            <a:pPr indent="0">
              <a:lnSpc>
                <a:spcPct val="150000"/>
              </a:lnSpc>
              <a:buNone/>
              <a:defRPr/>
            </a:pPr>
            <a:r>
              <a:rPr lang="tr-TR" sz="2400" b="1" dirty="0">
                <a:latin typeface="Times New Roman" panose="02020603050405020304" pitchFamily="18" charset="0"/>
                <a:cs typeface="Times New Roman" panose="02020603050405020304" pitchFamily="18" charset="0"/>
              </a:rPr>
              <a:t>3. Fiilden isim yapma ekleri</a:t>
            </a:r>
          </a:p>
          <a:p>
            <a:pPr indent="0">
              <a:lnSpc>
                <a:spcPct val="150000"/>
              </a:lnSpc>
              <a:buNone/>
              <a:defRPr/>
            </a:pPr>
            <a:r>
              <a:rPr lang="tr-TR" sz="2400" b="1" dirty="0">
                <a:latin typeface="Times New Roman" panose="02020603050405020304" pitchFamily="18" charset="0"/>
                <a:cs typeface="Times New Roman" panose="02020603050405020304" pitchFamily="18" charset="0"/>
              </a:rPr>
              <a:t>4. Fiilden fiil yapma ekleri</a:t>
            </a:r>
          </a:p>
          <a:p>
            <a:pPr marL="0" indent="0">
              <a:buNone/>
            </a:pPr>
            <a:endParaRPr lang="tr-TR" dirty="0"/>
          </a:p>
        </p:txBody>
      </p:sp>
    </p:spTree>
    <p:extLst>
      <p:ext uri="{BB962C8B-B14F-4D97-AF65-F5344CB8AC3E}">
        <p14:creationId xmlns:p14="http://schemas.microsoft.com/office/powerpoint/2010/main" val="38613540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D20C03-8DC0-D16F-44F4-B847B4D6EA3B}"/>
              </a:ext>
            </a:extLst>
          </p:cNvPr>
          <p:cNvSpPr>
            <a:spLocks noGrp="1"/>
          </p:cNvSpPr>
          <p:nvPr>
            <p:ph idx="1"/>
          </p:nvPr>
        </p:nvSpPr>
        <p:spPr/>
        <p:txBody>
          <a:bodyPr>
            <a:normAutofit/>
          </a:bodyPr>
          <a:lstStyle/>
          <a:p>
            <a:pPr marL="0" indent="0" algn="l">
              <a:buNone/>
            </a:pPr>
            <a:r>
              <a:rPr lang="tr-TR" sz="1800" b="1" i="0" u="none" strike="noStrike" baseline="0" dirty="0">
                <a:latin typeface="Times New Roman" panose="02020603050405020304" pitchFamily="18" charset="0"/>
                <a:cs typeface="Times New Roman" panose="02020603050405020304" pitchFamily="18" charset="0"/>
              </a:rPr>
              <a:t>6-Aşağıdaki altı çizili sözcüklerden hangisi diğerlerinden farklı bir yapım eki almıştır?</a:t>
            </a:r>
          </a:p>
          <a:p>
            <a:pPr marL="0" indent="0" algn="l">
              <a:buNone/>
            </a:pPr>
            <a:r>
              <a:rPr lang="tr-TR" sz="1800" dirty="0">
                <a:latin typeface="Times New Roman" panose="02020603050405020304" pitchFamily="18" charset="0"/>
                <a:cs typeface="Times New Roman" panose="02020603050405020304" pitchFamily="18" charset="0"/>
              </a:rPr>
              <a:t>a.</a:t>
            </a:r>
            <a:r>
              <a:rPr lang="es-ES" sz="1800" b="0" i="0" u="none" strike="noStrike" baseline="0" dirty="0">
                <a:latin typeface="Times New Roman" panose="02020603050405020304" pitchFamily="18" charset="0"/>
                <a:cs typeface="Times New Roman" panose="02020603050405020304" pitchFamily="18" charset="0"/>
              </a:rPr>
              <a:t> </a:t>
            </a:r>
            <a:r>
              <a:rPr lang="es-ES" sz="1800" b="0" i="0" u="sng" strike="noStrike" baseline="0" dirty="0">
                <a:latin typeface="Times New Roman" panose="02020603050405020304" pitchFamily="18" charset="0"/>
                <a:cs typeface="Times New Roman" panose="02020603050405020304" pitchFamily="18" charset="0"/>
              </a:rPr>
              <a:t>Huzursuz</a:t>
            </a:r>
            <a:r>
              <a:rPr lang="es-ES" sz="1800" b="0" i="0" u="none" strike="noStrike" baseline="0" dirty="0">
                <a:latin typeface="Times New Roman" panose="02020603050405020304" pitchFamily="18" charset="0"/>
                <a:cs typeface="Times New Roman" panose="02020603050405020304" pitchFamily="18" charset="0"/>
              </a:rPr>
              <a:t>, sıkıntılı bir halde evin içinde dolaşıp durdu.</a:t>
            </a:r>
          </a:p>
          <a:p>
            <a:pPr marL="0" indent="0" algn="l">
              <a:buNone/>
            </a:pPr>
            <a:r>
              <a:rPr lang="tr-TR" sz="1800" dirty="0">
                <a:latin typeface="Times New Roman" panose="02020603050405020304" pitchFamily="18" charset="0"/>
                <a:cs typeface="Times New Roman" panose="02020603050405020304" pitchFamily="18" charset="0"/>
              </a:rPr>
              <a:t>b.</a:t>
            </a:r>
            <a:r>
              <a:rPr lang="tr-TR" sz="1800" b="0" i="0" u="none" strike="noStrike" baseline="0" dirty="0">
                <a:latin typeface="Times New Roman" panose="02020603050405020304" pitchFamily="18" charset="0"/>
                <a:cs typeface="Times New Roman" panose="02020603050405020304" pitchFamily="18" charset="0"/>
              </a:rPr>
              <a:t> Yarışmaya katılan milli atletimiz çok </a:t>
            </a:r>
            <a:r>
              <a:rPr lang="tr-TR" sz="1800" b="0" i="0" u="sng" strike="noStrike" baseline="0" dirty="0">
                <a:latin typeface="Times New Roman" panose="02020603050405020304" pitchFamily="18" charset="0"/>
                <a:cs typeface="Times New Roman" panose="02020603050405020304" pitchFamily="18" charset="0"/>
              </a:rPr>
              <a:t>hızlıydı</a:t>
            </a:r>
            <a:r>
              <a:rPr lang="tr-TR" sz="1800" b="0" i="0" u="none" strike="noStrike" baseline="0" dirty="0">
                <a:latin typeface="Times New Roman" panose="02020603050405020304" pitchFamily="18" charset="0"/>
                <a:cs typeface="Times New Roman" panose="02020603050405020304" pitchFamily="18" charset="0"/>
              </a:rPr>
              <a:t>.</a:t>
            </a:r>
          </a:p>
          <a:p>
            <a:pPr marL="0" indent="0" algn="l">
              <a:buNone/>
            </a:pPr>
            <a:r>
              <a:rPr lang="tr-TR" sz="1800" dirty="0">
                <a:latin typeface="Times New Roman" panose="02020603050405020304" pitchFamily="18" charset="0"/>
                <a:cs typeface="Times New Roman" panose="02020603050405020304" pitchFamily="18" charset="0"/>
              </a:rPr>
              <a:t>c.</a:t>
            </a:r>
            <a:r>
              <a:rPr lang="tr-TR" sz="1800" b="0" i="0" u="none" strike="noStrike" baseline="0" dirty="0">
                <a:latin typeface="Times New Roman" panose="02020603050405020304" pitchFamily="18" charset="0"/>
                <a:cs typeface="Times New Roman" panose="02020603050405020304" pitchFamily="18" charset="0"/>
              </a:rPr>
              <a:t> Ne sinirliliği ne ağırbaşlılığı ne de </a:t>
            </a:r>
            <a:r>
              <a:rPr lang="tr-TR" sz="1800" b="0" i="0" u="sng" strike="noStrike" baseline="0" dirty="0">
                <a:latin typeface="Times New Roman" panose="02020603050405020304" pitchFamily="18" charset="0"/>
                <a:cs typeface="Times New Roman" panose="02020603050405020304" pitchFamily="18" charset="0"/>
              </a:rPr>
              <a:t>sertliği</a:t>
            </a:r>
            <a:r>
              <a:rPr lang="tr-TR" sz="1800" b="0" i="0" u="none" strike="noStrike" baseline="0" dirty="0">
                <a:latin typeface="Times New Roman" panose="02020603050405020304" pitchFamily="18" charset="0"/>
                <a:cs typeface="Times New Roman" panose="02020603050405020304" pitchFamily="18" charset="0"/>
              </a:rPr>
              <a:t> vardı.</a:t>
            </a:r>
          </a:p>
          <a:p>
            <a:pPr marL="0" indent="0" algn="l">
              <a:buNone/>
            </a:pPr>
            <a:r>
              <a:rPr lang="tr-TR" sz="1800" dirty="0">
                <a:latin typeface="Times New Roman" panose="02020603050405020304" pitchFamily="18" charset="0"/>
                <a:cs typeface="Times New Roman" panose="02020603050405020304" pitchFamily="18" charset="0"/>
              </a:rPr>
              <a:t>d.</a:t>
            </a:r>
            <a:r>
              <a:rPr lang="tr-TR" sz="1800" b="0" i="0" u="none" strike="noStrike" baseline="0" dirty="0">
                <a:latin typeface="Times New Roman" panose="02020603050405020304" pitchFamily="18" charset="0"/>
                <a:cs typeface="Times New Roman" panose="02020603050405020304" pitchFamily="18" charset="0"/>
              </a:rPr>
              <a:t> Kendi hatasını </a:t>
            </a:r>
            <a:r>
              <a:rPr lang="tr-TR" sz="1800" b="0" i="0" u="sng" strike="noStrike" baseline="0" dirty="0">
                <a:latin typeface="Times New Roman" panose="02020603050405020304" pitchFamily="18" charset="0"/>
                <a:cs typeface="Times New Roman" panose="02020603050405020304" pitchFamily="18" charset="0"/>
              </a:rPr>
              <a:t>örtmek</a:t>
            </a:r>
            <a:r>
              <a:rPr lang="tr-TR" sz="1800" b="0" i="0" u="none" strike="noStrike" baseline="0" dirty="0">
                <a:latin typeface="Times New Roman" panose="02020603050405020304" pitchFamily="18" charset="0"/>
                <a:cs typeface="Times New Roman" panose="02020603050405020304" pitchFamily="18" charset="0"/>
              </a:rPr>
              <a:t> isteyen başkalarının yüzüne</a:t>
            </a:r>
          </a:p>
          <a:p>
            <a:pPr marL="0" indent="0" algn="l">
              <a:buNone/>
            </a:pPr>
            <a:r>
              <a:rPr lang="tr-TR" sz="1800" b="0" i="0" u="none" strike="noStrike" baseline="0" dirty="0">
                <a:latin typeface="Times New Roman" panose="02020603050405020304" pitchFamily="18" charset="0"/>
                <a:cs typeface="Times New Roman" panose="02020603050405020304" pitchFamily="18" charset="0"/>
              </a:rPr>
              <a:t>kara çalar.</a:t>
            </a:r>
          </a:p>
          <a:p>
            <a:pPr marL="0" indent="0" algn="l">
              <a:buNone/>
            </a:pPr>
            <a:r>
              <a:rPr lang="tr-TR" sz="1800" dirty="0">
                <a:latin typeface="Times New Roman" panose="02020603050405020304" pitchFamily="18" charset="0"/>
                <a:cs typeface="Times New Roman" panose="02020603050405020304" pitchFamily="18" charset="0"/>
              </a:rPr>
              <a:t>e.</a:t>
            </a:r>
            <a:r>
              <a:rPr lang="tr-TR" sz="1800" b="0" i="0" u="none" strike="noStrike" baseline="0" dirty="0">
                <a:latin typeface="Times New Roman" panose="02020603050405020304" pitchFamily="18" charset="0"/>
                <a:cs typeface="Times New Roman" panose="02020603050405020304" pitchFamily="18" charset="0"/>
              </a:rPr>
              <a:t> Her </a:t>
            </a:r>
            <a:r>
              <a:rPr lang="tr-TR" sz="1800" b="0" i="0" u="sng" strike="noStrike" baseline="0" dirty="0">
                <a:latin typeface="Times New Roman" panose="02020603050405020304" pitchFamily="18" charset="0"/>
                <a:cs typeface="Times New Roman" panose="02020603050405020304" pitchFamily="18" charset="0"/>
              </a:rPr>
              <a:t>romancı</a:t>
            </a:r>
            <a:r>
              <a:rPr lang="tr-TR" sz="1800" b="0" i="0" u="none" strike="noStrike" baseline="0" dirty="0">
                <a:latin typeface="Times New Roman" panose="02020603050405020304" pitchFamily="18" charset="0"/>
                <a:cs typeface="Times New Roman" panose="02020603050405020304" pitchFamily="18" charset="0"/>
              </a:rPr>
              <a:t> kendi anılarının esiri konumundadır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55067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7A91AE1-B922-0D46-5E35-3F3F7FE47574}"/>
              </a:ext>
            </a:extLst>
          </p:cNvPr>
          <p:cNvSpPr>
            <a:spLocks noGrp="1"/>
          </p:cNvSpPr>
          <p:nvPr>
            <p:ph idx="1"/>
          </p:nvPr>
        </p:nvSpPr>
        <p:spPr/>
        <p:txBody>
          <a:bodyPr>
            <a:normAutofit fontScale="92500" lnSpcReduction="10000"/>
          </a:bodyPr>
          <a:lstStyle/>
          <a:p>
            <a:pPr marL="0" indent="0">
              <a:buNone/>
            </a:pPr>
            <a:r>
              <a:rPr lang="tr-TR" dirty="0"/>
              <a:t>CEVAPLAR</a:t>
            </a:r>
          </a:p>
          <a:p>
            <a:pPr marL="0" indent="0">
              <a:buNone/>
            </a:pPr>
            <a:r>
              <a:rPr lang="tr-TR" dirty="0"/>
              <a:t>1- B</a:t>
            </a:r>
          </a:p>
          <a:p>
            <a:pPr marL="0" indent="0">
              <a:buNone/>
            </a:pPr>
            <a:r>
              <a:rPr lang="tr-TR" dirty="0"/>
              <a:t>2- B</a:t>
            </a:r>
          </a:p>
          <a:p>
            <a:pPr marL="0" indent="0">
              <a:buNone/>
            </a:pPr>
            <a:r>
              <a:rPr lang="tr-TR" dirty="0"/>
              <a:t>3- D</a:t>
            </a:r>
          </a:p>
          <a:p>
            <a:pPr marL="0" indent="0">
              <a:buNone/>
            </a:pPr>
            <a:r>
              <a:rPr lang="tr-TR" dirty="0"/>
              <a:t>4- A</a:t>
            </a:r>
          </a:p>
          <a:p>
            <a:pPr marL="0" indent="0">
              <a:buNone/>
            </a:pPr>
            <a:r>
              <a:rPr lang="tr-TR" dirty="0"/>
              <a:t>5- D</a:t>
            </a:r>
          </a:p>
          <a:p>
            <a:pPr marL="0" indent="0">
              <a:buNone/>
            </a:pPr>
            <a:r>
              <a:rPr lang="tr-TR" dirty="0"/>
              <a:t>6- D</a:t>
            </a:r>
          </a:p>
          <a:p>
            <a:pPr marL="0" indent="0">
              <a:buNone/>
            </a:pPr>
            <a:endParaRPr lang="tr-TR" dirty="0"/>
          </a:p>
        </p:txBody>
      </p:sp>
    </p:spTree>
    <p:extLst>
      <p:ext uri="{BB962C8B-B14F-4D97-AF65-F5344CB8AC3E}">
        <p14:creationId xmlns:p14="http://schemas.microsoft.com/office/powerpoint/2010/main" val="599463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005698-5FCA-9673-37A1-216A4CC47ED1}"/>
              </a:ext>
            </a:extLst>
          </p:cNvPr>
          <p:cNvSpPr>
            <a:spLocks noGrp="1"/>
          </p:cNvSpPr>
          <p:nvPr>
            <p:ph idx="1"/>
          </p:nvPr>
        </p:nvSpPr>
        <p:spPr>
          <a:xfrm>
            <a:off x="1372524" y="1517300"/>
            <a:ext cx="9905999" cy="4300695"/>
          </a:xfrm>
        </p:spPr>
        <p:txBody>
          <a:bodyPr numCol="2">
            <a:normAutofit/>
          </a:bodyPr>
          <a:lstStyle/>
          <a:p>
            <a:pPr marL="0" indent="0">
              <a:buNone/>
              <a:defRPr/>
            </a:pPr>
            <a:r>
              <a:rPr lang="tr-TR" sz="2000" b="1" dirty="0">
                <a:latin typeface="Times New Roman" panose="02020603050405020304" pitchFamily="18" charset="0"/>
                <a:cs typeface="Times New Roman" panose="02020603050405020304" pitchFamily="18" charset="0"/>
              </a:rPr>
              <a:t>İsimden İsim Yapma Ekleri</a:t>
            </a:r>
          </a:p>
          <a:p>
            <a:pPr marL="0" indent="0">
              <a:buNone/>
              <a:defRPr/>
            </a:pP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lIk</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lUk</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+CI/CU</a:t>
            </a: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lI</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lU</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sIz</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sUz</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CIk</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CUk</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CAğIz</a:t>
            </a:r>
            <a:endParaRPr lang="tr-TR" sz="2000" dirty="0">
              <a:latin typeface="Times New Roman" panose="02020603050405020304" pitchFamily="18" charset="0"/>
              <a:cs typeface="Times New Roman" panose="02020603050405020304" pitchFamily="18" charset="0"/>
            </a:endParaRPr>
          </a:p>
          <a:p>
            <a:pPr marL="0" indent="0">
              <a:buNone/>
              <a:defRPr/>
            </a:pPr>
            <a:endParaRPr lang="tr-TR" sz="2000" dirty="0">
              <a:latin typeface="Times New Roman" panose="02020603050405020304" pitchFamily="18" charset="0"/>
              <a:cs typeface="Times New Roman" panose="02020603050405020304" pitchFamily="18" charset="0"/>
            </a:endParaRPr>
          </a:p>
          <a:p>
            <a:pPr marL="0" indent="0">
              <a:buNone/>
              <a:defRPr/>
            </a:pP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+CA</a:t>
            </a: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DAş</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IncI</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+Ar/+</a:t>
            </a:r>
            <a:r>
              <a:rPr lang="tr-TR" sz="2000" dirty="0" err="1">
                <a:latin typeface="Times New Roman" panose="02020603050405020304" pitchFamily="18" charset="0"/>
                <a:cs typeface="Times New Roman" panose="02020603050405020304" pitchFamily="18" charset="0"/>
              </a:rPr>
              <a:t>şAr</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ImsI</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rAk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560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BF823A8-8B2E-1A05-6DE7-0CCD022BA89E}"/>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lIk</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lUk</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Türkçenin en işlek yapım ekleri arasındadır. Yer, alet, topluluk isimleri ve sıfat yapmada kullanılır: </a:t>
            </a:r>
            <a:r>
              <a:rPr lang="tr-TR" altLang="tr-TR" i="1" dirty="0">
                <a:latin typeface="Times New Roman" panose="02020603050405020304" pitchFamily="18" charset="0"/>
                <a:cs typeface="Times New Roman" panose="02020603050405020304" pitchFamily="18" charset="0"/>
              </a:rPr>
              <a:t>ağaç-</a:t>
            </a:r>
            <a:r>
              <a:rPr lang="tr-TR" altLang="tr-TR" i="1" dirty="0" err="1">
                <a:latin typeface="Times New Roman" panose="02020603050405020304" pitchFamily="18" charset="0"/>
                <a:cs typeface="Times New Roman" panose="02020603050405020304" pitchFamily="18" charset="0"/>
              </a:rPr>
              <a:t>lık</a:t>
            </a:r>
            <a:r>
              <a:rPr lang="tr-TR" altLang="tr-TR" i="1" dirty="0">
                <a:latin typeface="Times New Roman" panose="02020603050405020304" pitchFamily="18" charset="0"/>
                <a:cs typeface="Times New Roman" panose="02020603050405020304" pitchFamily="18" charset="0"/>
              </a:rPr>
              <a:t>, çiçek-</a:t>
            </a:r>
            <a:r>
              <a:rPr lang="tr-TR" altLang="tr-TR" i="1" dirty="0" err="1">
                <a:latin typeface="Times New Roman" panose="02020603050405020304" pitchFamily="18" charset="0"/>
                <a:cs typeface="Times New Roman" panose="02020603050405020304" pitchFamily="18" charset="0"/>
              </a:rPr>
              <a:t>lik</a:t>
            </a:r>
            <a:r>
              <a:rPr lang="tr-TR" altLang="tr-TR" i="1" dirty="0">
                <a:latin typeface="Times New Roman" panose="02020603050405020304" pitchFamily="18" charset="0"/>
                <a:cs typeface="Times New Roman" panose="02020603050405020304" pitchFamily="18" charset="0"/>
              </a:rPr>
              <a:t>, odun-</a:t>
            </a:r>
            <a:r>
              <a:rPr lang="tr-TR" altLang="tr-TR" i="1" dirty="0" err="1">
                <a:latin typeface="Times New Roman" panose="02020603050405020304" pitchFamily="18" charset="0"/>
                <a:cs typeface="Times New Roman" panose="02020603050405020304" pitchFamily="18" charset="0"/>
              </a:rPr>
              <a:t>luk</a:t>
            </a:r>
            <a:r>
              <a:rPr lang="tr-TR" altLang="tr-TR" i="1" dirty="0">
                <a:latin typeface="Times New Roman" panose="02020603050405020304" pitchFamily="18" charset="0"/>
                <a:cs typeface="Times New Roman" panose="02020603050405020304" pitchFamily="18" charset="0"/>
              </a:rPr>
              <a:t>, göz-lük, gül-lük, kulak-</a:t>
            </a:r>
            <a:r>
              <a:rPr lang="tr-TR" altLang="tr-TR" i="1" dirty="0" err="1">
                <a:latin typeface="Times New Roman" panose="02020603050405020304" pitchFamily="18" charset="0"/>
                <a:cs typeface="Times New Roman" panose="02020603050405020304" pitchFamily="18" charset="0"/>
              </a:rPr>
              <a:t>lık</a:t>
            </a:r>
            <a:r>
              <a:rPr lang="tr-TR" altLang="tr-TR" i="1" dirty="0">
                <a:latin typeface="Times New Roman" panose="02020603050405020304" pitchFamily="18" charset="0"/>
                <a:cs typeface="Times New Roman" panose="02020603050405020304" pitchFamily="18" charset="0"/>
              </a:rPr>
              <a:t>, genç-</a:t>
            </a:r>
            <a:r>
              <a:rPr lang="tr-TR" altLang="tr-TR" i="1" dirty="0" err="1">
                <a:latin typeface="Times New Roman" panose="02020603050405020304" pitchFamily="18" charset="0"/>
                <a:cs typeface="Times New Roman" panose="02020603050405020304" pitchFamily="18" charset="0"/>
              </a:rPr>
              <a:t>lik</a:t>
            </a:r>
            <a:r>
              <a:rPr lang="tr-TR" altLang="tr-TR" i="1" dirty="0">
                <a:latin typeface="Times New Roman" panose="02020603050405020304" pitchFamily="18" charset="0"/>
                <a:cs typeface="Times New Roman" panose="02020603050405020304" pitchFamily="18" charset="0"/>
              </a:rPr>
              <a:t>, insan-</a:t>
            </a:r>
            <a:r>
              <a:rPr lang="tr-TR" altLang="tr-TR" i="1" dirty="0" err="1">
                <a:latin typeface="Times New Roman" panose="02020603050405020304" pitchFamily="18" charset="0"/>
                <a:cs typeface="Times New Roman" panose="02020603050405020304" pitchFamily="18" charset="0"/>
              </a:rPr>
              <a:t>lık</a:t>
            </a:r>
            <a:r>
              <a:rPr lang="tr-TR" altLang="tr-TR" i="1" dirty="0">
                <a:latin typeface="Times New Roman" panose="02020603050405020304" pitchFamily="18" charset="0"/>
                <a:cs typeface="Times New Roman" panose="02020603050405020304" pitchFamily="18" charset="0"/>
              </a:rPr>
              <a:t>, güzel-</a:t>
            </a:r>
            <a:r>
              <a:rPr lang="tr-TR" altLang="tr-TR" i="1" dirty="0" err="1">
                <a:latin typeface="Times New Roman" panose="02020603050405020304" pitchFamily="18" charset="0"/>
                <a:cs typeface="Times New Roman" panose="02020603050405020304" pitchFamily="18" charset="0"/>
              </a:rPr>
              <a:t>lik</a:t>
            </a:r>
            <a:r>
              <a:rPr lang="tr-TR" altLang="tr-TR" i="1" dirty="0">
                <a:latin typeface="Times New Roman" panose="02020603050405020304" pitchFamily="18" charset="0"/>
                <a:cs typeface="Times New Roman" panose="02020603050405020304" pitchFamily="18" charset="0"/>
              </a:rPr>
              <a:t>, batak-</a:t>
            </a:r>
            <a:r>
              <a:rPr lang="tr-TR" altLang="tr-TR" i="1" dirty="0" err="1">
                <a:latin typeface="Times New Roman" panose="02020603050405020304" pitchFamily="18" charset="0"/>
                <a:cs typeface="Times New Roman" panose="02020603050405020304" pitchFamily="18" charset="0"/>
              </a:rPr>
              <a:t>lık</a:t>
            </a:r>
            <a:r>
              <a:rPr lang="tr-TR" altLang="tr-TR" dirty="0">
                <a:latin typeface="Times New Roman" panose="02020603050405020304" pitchFamily="18" charset="0"/>
                <a:cs typeface="Times New Roman" panose="02020603050405020304" pitchFamily="18" charset="0"/>
              </a:rPr>
              <a:t> vb. </a:t>
            </a:r>
          </a:p>
          <a:p>
            <a:pPr marL="0" indent="0" algn="just">
              <a:buNone/>
            </a:pPr>
            <a:r>
              <a:rPr lang="tr-TR" altLang="tr-TR" b="1" dirty="0">
                <a:latin typeface="Times New Roman" panose="02020603050405020304" pitchFamily="18" charset="0"/>
                <a:cs typeface="Times New Roman" panose="02020603050405020304" pitchFamily="18" charset="0"/>
              </a:rPr>
              <a:t>+CI/+CU: </a:t>
            </a:r>
            <a:r>
              <a:rPr lang="tr-TR" altLang="tr-TR" dirty="0">
                <a:latin typeface="Times New Roman" panose="02020603050405020304" pitchFamily="18" charset="0"/>
                <a:cs typeface="Times New Roman" panose="02020603050405020304" pitchFamily="18" charset="0"/>
              </a:rPr>
              <a:t>Meslek ismi ve herhangi bir uğraşı ile ilgili isim yapmada kullanılan bu ek, eskiden olduğu gibi günümüzde de işlekliğini sürdürmektedir; </a:t>
            </a:r>
            <a:r>
              <a:rPr lang="tr-TR" altLang="tr-TR" i="1" dirty="0">
                <a:latin typeface="Times New Roman" panose="02020603050405020304" pitchFamily="18" charset="0"/>
                <a:cs typeface="Times New Roman" panose="02020603050405020304" pitchFamily="18" charset="0"/>
              </a:rPr>
              <a:t>boya-</a:t>
            </a:r>
            <a:r>
              <a:rPr lang="tr-TR" altLang="tr-TR" i="1" dirty="0" err="1">
                <a:latin typeface="Times New Roman" panose="02020603050405020304" pitchFamily="18" charset="0"/>
                <a:cs typeface="Times New Roman" panose="02020603050405020304" pitchFamily="18" charset="0"/>
              </a:rPr>
              <a:t>cı</a:t>
            </a:r>
            <a:r>
              <a:rPr lang="tr-TR" altLang="tr-TR" i="1" dirty="0">
                <a:latin typeface="Times New Roman" panose="02020603050405020304" pitchFamily="18" charset="0"/>
                <a:cs typeface="Times New Roman" panose="02020603050405020304" pitchFamily="18" charset="0"/>
              </a:rPr>
              <a:t>, av-</a:t>
            </a:r>
            <a:r>
              <a:rPr lang="tr-TR" altLang="tr-TR" i="1" dirty="0" err="1">
                <a:latin typeface="Times New Roman" panose="02020603050405020304" pitchFamily="18" charset="0"/>
                <a:cs typeface="Times New Roman" panose="02020603050405020304" pitchFamily="18" charset="0"/>
              </a:rPr>
              <a:t>cı</a:t>
            </a:r>
            <a:r>
              <a:rPr lang="tr-TR" altLang="tr-TR" i="1" dirty="0">
                <a:latin typeface="Times New Roman" panose="02020603050405020304" pitchFamily="18" charset="0"/>
                <a:cs typeface="Times New Roman" panose="02020603050405020304" pitchFamily="18" charset="0"/>
              </a:rPr>
              <a:t>, eski-ci, yol-</a:t>
            </a:r>
            <a:r>
              <a:rPr lang="tr-TR" altLang="tr-TR" i="1" dirty="0" err="1">
                <a:latin typeface="Times New Roman" panose="02020603050405020304" pitchFamily="18" charset="0"/>
                <a:cs typeface="Times New Roman" panose="02020603050405020304" pitchFamily="18" charset="0"/>
              </a:rPr>
              <a:t>cu</a:t>
            </a:r>
            <a:r>
              <a:rPr lang="tr-TR" altLang="tr-TR" i="1" dirty="0">
                <a:latin typeface="Times New Roman" panose="02020603050405020304" pitchFamily="18" charset="0"/>
                <a:cs typeface="Times New Roman" panose="02020603050405020304" pitchFamily="18" charset="0"/>
              </a:rPr>
              <a:t>, sürü-</a:t>
            </a:r>
            <a:r>
              <a:rPr lang="tr-TR" altLang="tr-TR" i="1" dirty="0" err="1">
                <a:latin typeface="Times New Roman" panose="02020603050405020304" pitchFamily="18" charset="0"/>
                <a:cs typeface="Times New Roman" panose="02020603050405020304" pitchFamily="18" charset="0"/>
              </a:rPr>
              <a:t>cü</a:t>
            </a:r>
            <a:r>
              <a:rPr lang="tr-TR" altLang="tr-TR" i="1" dirty="0">
                <a:latin typeface="Times New Roman" panose="02020603050405020304" pitchFamily="18" charset="0"/>
                <a:cs typeface="Times New Roman" panose="02020603050405020304" pitchFamily="18" charset="0"/>
              </a:rPr>
              <a:t>, göz-</a:t>
            </a:r>
            <a:r>
              <a:rPr lang="tr-TR" altLang="tr-TR" i="1" dirty="0" err="1">
                <a:latin typeface="Times New Roman" panose="02020603050405020304" pitchFamily="18" charset="0"/>
                <a:cs typeface="Times New Roman" panose="02020603050405020304" pitchFamily="18" charset="0"/>
              </a:rPr>
              <a:t>cü</a:t>
            </a:r>
            <a:r>
              <a:rPr lang="tr-TR" altLang="tr-TR" i="1" dirty="0">
                <a:latin typeface="Times New Roman" panose="02020603050405020304" pitchFamily="18" charset="0"/>
                <a:cs typeface="Times New Roman" panose="02020603050405020304" pitchFamily="18" charset="0"/>
              </a:rPr>
              <a:t>, kitap-</a:t>
            </a:r>
            <a:r>
              <a:rPr lang="tr-TR" altLang="tr-TR" i="1" dirty="0" err="1">
                <a:latin typeface="Times New Roman" panose="02020603050405020304" pitchFamily="18" charset="0"/>
                <a:cs typeface="Times New Roman" panose="02020603050405020304" pitchFamily="18" charset="0"/>
              </a:rPr>
              <a:t>çı</a:t>
            </a:r>
            <a:r>
              <a:rPr lang="tr-TR" altLang="tr-TR" i="1" dirty="0">
                <a:latin typeface="Times New Roman" panose="02020603050405020304" pitchFamily="18" charset="0"/>
                <a:cs typeface="Times New Roman" panose="02020603050405020304" pitchFamily="18" charset="0"/>
              </a:rPr>
              <a:t>, nöbet-</a:t>
            </a:r>
            <a:r>
              <a:rPr lang="tr-TR" altLang="tr-TR" i="1" dirty="0" err="1">
                <a:latin typeface="Times New Roman" panose="02020603050405020304" pitchFamily="18" charset="0"/>
                <a:cs typeface="Times New Roman" panose="02020603050405020304" pitchFamily="18" charset="0"/>
              </a:rPr>
              <a:t>çi</a:t>
            </a:r>
            <a:r>
              <a:rPr lang="tr-TR" altLang="tr-TR" i="1" dirty="0">
                <a:latin typeface="Times New Roman" panose="02020603050405020304" pitchFamily="18" charset="0"/>
                <a:cs typeface="Times New Roman" panose="02020603050405020304" pitchFamily="18" charset="0"/>
              </a:rPr>
              <a:t>, ok-</a:t>
            </a:r>
            <a:r>
              <a:rPr lang="tr-TR" altLang="tr-TR" i="1" dirty="0" err="1">
                <a:latin typeface="Times New Roman" panose="02020603050405020304" pitchFamily="18" charset="0"/>
                <a:cs typeface="Times New Roman" panose="02020603050405020304" pitchFamily="18" charset="0"/>
              </a:rPr>
              <a:t>çu</a:t>
            </a:r>
            <a:r>
              <a:rPr lang="tr-TR" altLang="tr-TR" i="1" dirty="0">
                <a:latin typeface="Times New Roman" panose="02020603050405020304" pitchFamily="18" charset="0"/>
                <a:cs typeface="Times New Roman" panose="02020603050405020304" pitchFamily="18" charset="0"/>
              </a:rPr>
              <a:t>, süt-</a:t>
            </a:r>
            <a:r>
              <a:rPr lang="tr-TR" altLang="tr-TR" i="1" dirty="0" err="1">
                <a:latin typeface="Times New Roman" panose="02020603050405020304" pitchFamily="18" charset="0"/>
                <a:cs typeface="Times New Roman" panose="02020603050405020304" pitchFamily="18" charset="0"/>
              </a:rPr>
              <a:t>çü</a:t>
            </a:r>
            <a:r>
              <a:rPr lang="tr-TR" altLang="tr-TR" i="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vb.</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05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56FC7BA-C30C-D525-D5CF-4287A6F99B80}"/>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lI</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lU</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Esas özelliği sıfat yapmak olduğu için "sıfat eki" diye de adlandırılır. Bu ekle yapılan isimler hem sıfat, hem isim olarak kullanılırlar. Getirildiği isme kendinde bulunma, sahiplik ve bağlılık anlamı kazandırır: </a:t>
            </a:r>
            <a:r>
              <a:rPr lang="tr-TR" altLang="tr-TR" i="1" dirty="0">
                <a:latin typeface="Times New Roman" panose="02020603050405020304" pitchFamily="18" charset="0"/>
                <a:cs typeface="Times New Roman" panose="02020603050405020304" pitchFamily="18" charset="0"/>
              </a:rPr>
              <a:t>yaş-</a:t>
            </a:r>
            <a:r>
              <a:rPr lang="tr-TR" altLang="tr-TR" i="1" dirty="0" err="1">
                <a:latin typeface="Times New Roman" panose="02020603050405020304" pitchFamily="18" charset="0"/>
                <a:cs typeface="Times New Roman" panose="02020603050405020304" pitchFamily="18" charset="0"/>
              </a:rPr>
              <a:t>lı</a:t>
            </a:r>
            <a:r>
              <a:rPr lang="tr-TR" altLang="tr-TR" i="1" dirty="0">
                <a:latin typeface="Times New Roman" panose="02020603050405020304" pitchFamily="18" charset="0"/>
                <a:cs typeface="Times New Roman" panose="02020603050405020304" pitchFamily="18" charset="0"/>
              </a:rPr>
              <a:t>, boya-</a:t>
            </a:r>
            <a:r>
              <a:rPr lang="tr-TR" altLang="tr-TR" i="1" dirty="0" err="1">
                <a:latin typeface="Times New Roman" panose="02020603050405020304" pitchFamily="18" charset="0"/>
                <a:cs typeface="Times New Roman" panose="02020603050405020304" pitchFamily="18" charset="0"/>
              </a:rPr>
              <a:t>lı</a:t>
            </a:r>
            <a:r>
              <a:rPr lang="tr-TR" altLang="tr-TR" i="1" dirty="0">
                <a:latin typeface="Times New Roman" panose="02020603050405020304" pitchFamily="18" charset="0"/>
                <a:cs typeface="Times New Roman" panose="02020603050405020304" pitchFamily="18" charset="0"/>
              </a:rPr>
              <a:t>, bağ-</a:t>
            </a:r>
            <a:r>
              <a:rPr lang="tr-TR" altLang="tr-TR" i="1" dirty="0" err="1">
                <a:latin typeface="Times New Roman" panose="02020603050405020304" pitchFamily="18" charset="0"/>
                <a:cs typeface="Times New Roman" panose="02020603050405020304" pitchFamily="18" charset="0"/>
              </a:rPr>
              <a:t>lı</a:t>
            </a:r>
            <a:r>
              <a:rPr lang="tr-TR" altLang="tr-TR" i="1" dirty="0">
                <a:latin typeface="Times New Roman" panose="02020603050405020304" pitchFamily="18" charset="0"/>
                <a:cs typeface="Times New Roman" panose="02020603050405020304" pitchFamily="18" charset="0"/>
              </a:rPr>
              <a:t>, güneş-li, dert-li, su-</a:t>
            </a:r>
            <a:r>
              <a:rPr lang="tr-TR" altLang="tr-TR" i="1" dirty="0" err="1">
                <a:latin typeface="Times New Roman" panose="02020603050405020304" pitchFamily="18" charset="0"/>
                <a:cs typeface="Times New Roman" panose="02020603050405020304" pitchFamily="18" charset="0"/>
              </a:rPr>
              <a:t>lu</a:t>
            </a:r>
            <a:r>
              <a:rPr lang="tr-TR" altLang="tr-TR" i="1" dirty="0">
                <a:latin typeface="Times New Roman" panose="02020603050405020304" pitchFamily="18" charset="0"/>
                <a:cs typeface="Times New Roman" panose="02020603050405020304" pitchFamily="18" charset="0"/>
              </a:rPr>
              <a:t>, toz-</a:t>
            </a:r>
            <a:r>
              <a:rPr lang="tr-TR" altLang="tr-TR" i="1" dirty="0" err="1">
                <a:latin typeface="Times New Roman" panose="02020603050405020304" pitchFamily="18" charset="0"/>
                <a:cs typeface="Times New Roman" panose="02020603050405020304" pitchFamily="18" charset="0"/>
              </a:rPr>
              <a:t>lu</a:t>
            </a:r>
            <a:r>
              <a:rPr lang="tr-TR" altLang="tr-TR" i="1" dirty="0">
                <a:latin typeface="Times New Roman" panose="02020603050405020304" pitchFamily="18" charset="0"/>
                <a:cs typeface="Times New Roman" panose="02020603050405020304" pitchFamily="18" charset="0"/>
              </a:rPr>
              <a:t>, kömür-</a:t>
            </a:r>
            <a:r>
              <a:rPr lang="tr-TR" altLang="tr-TR" i="1" dirty="0" err="1">
                <a:latin typeface="Times New Roman" panose="02020603050405020304" pitchFamily="18" charset="0"/>
                <a:cs typeface="Times New Roman" panose="02020603050405020304" pitchFamily="18" charset="0"/>
              </a:rPr>
              <a:t>lü</a:t>
            </a:r>
            <a:r>
              <a:rPr lang="tr-TR" altLang="tr-TR" i="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vb. </a:t>
            </a:r>
          </a:p>
          <a:p>
            <a:pPr marL="0" indent="0" algn="just">
              <a:buNone/>
            </a:pPr>
            <a:endParaRPr lang="tr-TR" altLang="tr-TR" dirty="0">
              <a:latin typeface="Times New Roman" panose="02020603050405020304" pitchFamily="18" charset="0"/>
              <a:cs typeface="Times New Roman" panose="02020603050405020304" pitchFamily="18" charset="0"/>
            </a:endParaRPr>
          </a:p>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sIz</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sUz</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lI</a:t>
            </a:r>
            <a:r>
              <a:rPr lang="tr-TR" altLang="tr-TR" dirty="0">
                <a:latin typeface="Times New Roman" panose="02020603050405020304" pitchFamily="18" charset="0"/>
                <a:cs typeface="Times New Roman" panose="02020603050405020304" pitchFamily="18" charset="0"/>
              </a:rPr>
              <a:t>/+</a:t>
            </a:r>
            <a:r>
              <a:rPr lang="tr-TR" altLang="tr-TR" dirty="0" err="1">
                <a:latin typeface="Times New Roman" panose="02020603050405020304" pitchFamily="18" charset="0"/>
                <a:cs typeface="Times New Roman" panose="02020603050405020304" pitchFamily="18" charset="0"/>
              </a:rPr>
              <a:t>lU</a:t>
            </a:r>
            <a:r>
              <a:rPr lang="tr-TR" altLang="tr-TR" dirty="0">
                <a:latin typeface="Times New Roman" panose="02020603050405020304" pitchFamily="18" charset="0"/>
                <a:cs typeface="Times New Roman" panose="02020603050405020304" pitchFamily="18" charset="0"/>
              </a:rPr>
              <a:t> ekinin karşıtıdır. ‘’Yokluk, eksiklik’’ bildiren sıfatlar türetir: acı-sız, akıl-sız, </a:t>
            </a:r>
            <a:r>
              <a:rPr lang="tr-TR" altLang="tr-TR" i="1" dirty="0">
                <a:latin typeface="Times New Roman" panose="02020603050405020304" pitchFamily="18" charset="0"/>
                <a:cs typeface="Times New Roman" panose="02020603050405020304" pitchFamily="18" charset="0"/>
              </a:rPr>
              <a:t>boya-sız, güneş-siz, su-</a:t>
            </a:r>
            <a:r>
              <a:rPr lang="tr-TR" altLang="tr-TR" i="1" dirty="0" err="1">
                <a:latin typeface="Times New Roman" panose="02020603050405020304" pitchFamily="18" charset="0"/>
                <a:cs typeface="Times New Roman" panose="02020603050405020304" pitchFamily="18" charset="0"/>
              </a:rPr>
              <a:t>suz</a:t>
            </a:r>
            <a:r>
              <a:rPr lang="tr-TR" altLang="tr-TR" i="1" dirty="0">
                <a:latin typeface="Times New Roman" panose="02020603050405020304" pitchFamily="18" charset="0"/>
                <a:cs typeface="Times New Roman" panose="02020603050405020304" pitchFamily="18" charset="0"/>
              </a:rPr>
              <a:t>, kömür-süz</a:t>
            </a:r>
            <a:r>
              <a:rPr lang="tr-TR" altLang="tr-TR" dirty="0">
                <a:latin typeface="Times New Roman" panose="02020603050405020304" pitchFamily="18" charset="0"/>
                <a:cs typeface="Times New Roman" panose="02020603050405020304" pitchFamily="18" charset="0"/>
              </a:rPr>
              <a:t> vb.</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96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8285696-2F4E-99D8-F24F-90C299FF3DA8}"/>
              </a:ext>
            </a:extLst>
          </p:cNvPr>
          <p:cNvSpPr>
            <a:spLocks noGrp="1"/>
          </p:cNvSpPr>
          <p:nvPr>
            <p:ph idx="1"/>
          </p:nvPr>
        </p:nvSpPr>
        <p:spPr/>
        <p:txBody>
          <a:bodyPr/>
          <a:lstStyle/>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CIk</a:t>
            </a: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CUk</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Günümüzde işlek eklerden olan bu ek, getirildiği isme küçültme ve sevgi anlamı kazandırır: </a:t>
            </a:r>
            <a:r>
              <a:rPr lang="tr-TR" altLang="tr-TR" i="1" dirty="0" err="1">
                <a:latin typeface="Times New Roman" panose="02020603050405020304" pitchFamily="18" charset="0"/>
                <a:cs typeface="Times New Roman" panose="02020603050405020304" pitchFamily="18" charset="0"/>
              </a:rPr>
              <a:t>ufa</a:t>
            </a:r>
            <a:r>
              <a:rPr lang="tr-TR" altLang="tr-TR" i="1" dirty="0">
                <a:latin typeface="Times New Roman" panose="02020603050405020304" pitchFamily="18" charset="0"/>
                <a:cs typeface="Times New Roman" panose="02020603050405020304" pitchFamily="18" charset="0"/>
              </a:rPr>
              <a:t>(k)-cık, baba-cık, anne-</a:t>
            </a:r>
            <a:r>
              <a:rPr lang="tr-TR" altLang="tr-TR" i="1" dirty="0" err="1">
                <a:latin typeface="Times New Roman" panose="02020603050405020304" pitchFamily="18" charset="0"/>
                <a:cs typeface="Times New Roman" panose="02020603050405020304" pitchFamily="18" charset="0"/>
              </a:rPr>
              <a:t>cik</a:t>
            </a:r>
            <a:r>
              <a:rPr lang="tr-TR" altLang="tr-TR" i="1" dirty="0">
                <a:latin typeface="Times New Roman" panose="02020603050405020304" pitchFamily="18" charset="0"/>
                <a:cs typeface="Times New Roman" panose="02020603050405020304" pitchFamily="18" charset="0"/>
              </a:rPr>
              <a:t>, ince-</a:t>
            </a:r>
            <a:r>
              <a:rPr lang="tr-TR" altLang="tr-TR" i="1" dirty="0" err="1">
                <a:latin typeface="Times New Roman" panose="02020603050405020304" pitchFamily="18" charset="0"/>
                <a:cs typeface="Times New Roman" panose="02020603050405020304" pitchFamily="18" charset="0"/>
              </a:rPr>
              <a:t>cik</a:t>
            </a:r>
            <a:r>
              <a:rPr lang="tr-TR" altLang="tr-TR" i="1" dirty="0">
                <a:latin typeface="Times New Roman" panose="02020603050405020304" pitchFamily="18" charset="0"/>
                <a:cs typeface="Times New Roman" panose="02020603050405020304" pitchFamily="18" charset="0"/>
              </a:rPr>
              <a:t>, Mehmet-</a:t>
            </a:r>
            <a:r>
              <a:rPr lang="tr-TR" altLang="tr-TR" i="1" dirty="0" err="1">
                <a:latin typeface="Times New Roman" panose="02020603050405020304" pitchFamily="18" charset="0"/>
                <a:cs typeface="Times New Roman" panose="02020603050405020304" pitchFamily="18" charset="0"/>
              </a:rPr>
              <a:t>çik</a:t>
            </a:r>
            <a:r>
              <a:rPr lang="tr-TR" altLang="tr-TR" i="1" dirty="0">
                <a:latin typeface="Times New Roman" panose="02020603050405020304" pitchFamily="18" charset="0"/>
                <a:cs typeface="Times New Roman" panose="02020603050405020304" pitchFamily="18" charset="0"/>
              </a:rPr>
              <a:t>, tosun-cuk, </a:t>
            </a:r>
            <a:r>
              <a:rPr lang="tr-TR" altLang="tr-TR" i="1" dirty="0" err="1">
                <a:latin typeface="Times New Roman" panose="02020603050405020304" pitchFamily="18" charset="0"/>
                <a:cs typeface="Times New Roman" panose="02020603050405020304" pitchFamily="18" charset="0"/>
              </a:rPr>
              <a:t>küçü</a:t>
            </a:r>
            <a:r>
              <a:rPr lang="tr-TR" altLang="tr-TR" i="1" dirty="0">
                <a:latin typeface="Times New Roman" panose="02020603050405020304" pitchFamily="18" charset="0"/>
                <a:cs typeface="Times New Roman" panose="02020603050405020304" pitchFamily="18" charset="0"/>
              </a:rPr>
              <a:t>(k)-</a:t>
            </a:r>
            <a:r>
              <a:rPr lang="tr-TR" altLang="tr-TR" i="1" dirty="0" err="1">
                <a:latin typeface="Times New Roman" panose="02020603050405020304" pitchFamily="18" charset="0"/>
                <a:cs typeface="Times New Roman" panose="02020603050405020304" pitchFamily="18" charset="0"/>
              </a:rPr>
              <a:t>cük</a:t>
            </a:r>
            <a:r>
              <a:rPr lang="tr-TR" altLang="tr-TR" i="1" dirty="0">
                <a:latin typeface="Times New Roman" panose="02020603050405020304" pitchFamily="18" charset="0"/>
                <a:cs typeface="Times New Roman" panose="02020603050405020304" pitchFamily="18" charset="0"/>
              </a:rPr>
              <a:t>, göl-</a:t>
            </a:r>
            <a:r>
              <a:rPr lang="tr-TR" altLang="tr-TR" i="1" dirty="0" err="1">
                <a:latin typeface="Times New Roman" panose="02020603050405020304" pitchFamily="18" charset="0"/>
                <a:cs typeface="Times New Roman" panose="02020603050405020304" pitchFamily="18" charset="0"/>
              </a:rPr>
              <a:t>cük</a:t>
            </a:r>
            <a:r>
              <a:rPr lang="tr-TR" altLang="tr-TR" dirty="0">
                <a:latin typeface="Times New Roman" panose="02020603050405020304" pitchFamily="18" charset="0"/>
                <a:cs typeface="Times New Roman" panose="02020603050405020304" pitchFamily="18" charset="0"/>
              </a:rPr>
              <a:t> vs. </a:t>
            </a:r>
          </a:p>
          <a:p>
            <a:pPr marL="0" indent="0" algn="just">
              <a:buNone/>
            </a:pPr>
            <a:r>
              <a:rPr lang="tr-TR" altLang="tr-TR" b="1" dirty="0">
                <a:latin typeface="Times New Roman" panose="02020603050405020304" pitchFamily="18" charset="0"/>
                <a:cs typeface="Times New Roman" panose="02020603050405020304" pitchFamily="18" charset="0"/>
              </a:rPr>
              <a:t>+</a:t>
            </a:r>
            <a:r>
              <a:rPr lang="tr-TR" altLang="tr-TR" b="1" dirty="0" err="1">
                <a:latin typeface="Times New Roman" panose="02020603050405020304" pitchFamily="18" charset="0"/>
                <a:cs typeface="Times New Roman" panose="02020603050405020304" pitchFamily="18" charset="0"/>
              </a:rPr>
              <a:t>cAğIz</a:t>
            </a:r>
            <a:r>
              <a:rPr lang="tr-TR" altLang="tr-TR" b="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Küçültme ve sevgi ifade etmekle birlikte, acıma anlamı da kazandırır: </a:t>
            </a:r>
            <a:r>
              <a:rPr lang="tr-TR" altLang="tr-TR" i="1" dirty="0">
                <a:latin typeface="Times New Roman" panose="02020603050405020304" pitchFamily="18" charset="0"/>
                <a:cs typeface="Times New Roman" panose="02020603050405020304" pitchFamily="18" charset="0"/>
              </a:rPr>
              <a:t>çocuk-cağız, kız-cağız, hayvan-cağız, şu-n-cağız, ev-</a:t>
            </a:r>
            <a:r>
              <a:rPr lang="tr-TR" altLang="tr-TR" i="1" dirty="0" err="1">
                <a:latin typeface="Times New Roman" panose="02020603050405020304" pitchFamily="18" charset="0"/>
                <a:cs typeface="Times New Roman" panose="02020603050405020304" pitchFamily="18" charset="0"/>
              </a:rPr>
              <a:t>ceğiz</a:t>
            </a:r>
            <a:r>
              <a:rPr lang="tr-TR" altLang="tr-TR" i="1" dirty="0">
                <a:latin typeface="Times New Roman" panose="02020603050405020304" pitchFamily="18" charset="0"/>
                <a:cs typeface="Times New Roman" panose="02020603050405020304" pitchFamily="18" charset="0"/>
              </a:rPr>
              <a:t>, kedi-</a:t>
            </a:r>
            <a:r>
              <a:rPr lang="tr-TR" altLang="tr-TR" i="1" dirty="0" err="1">
                <a:latin typeface="Times New Roman" panose="02020603050405020304" pitchFamily="18" charset="0"/>
                <a:cs typeface="Times New Roman" panose="02020603050405020304" pitchFamily="18" charset="0"/>
              </a:rPr>
              <a:t>ceğiz</a:t>
            </a:r>
            <a:r>
              <a:rPr lang="tr-TR" altLang="tr-TR" i="1"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vs.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727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653EC8-25AE-5F6E-FE76-216EB3029778}"/>
              </a:ext>
            </a:extLst>
          </p:cNvPr>
          <p:cNvSpPr>
            <a:spLocks noGrp="1"/>
          </p:cNvSpPr>
          <p:nvPr>
            <p:ph idx="1"/>
          </p:nvPr>
        </p:nvSpPr>
        <p:spPr/>
        <p:txBody>
          <a:bodyPr/>
          <a:lstStyle/>
          <a:p>
            <a:pPr marL="0" indent="0" algn="just">
              <a:buNone/>
            </a:pPr>
            <a:endParaRPr lang="tr-TR" altLang="tr-TR" b="1" dirty="0">
              <a:latin typeface="Times New Roman" panose="02020603050405020304" pitchFamily="18" charset="0"/>
              <a:cs typeface="Times New Roman" panose="02020603050405020304" pitchFamily="18" charset="0"/>
            </a:endParaRPr>
          </a:p>
          <a:p>
            <a:pPr marL="0" indent="0" algn="just">
              <a:buNone/>
            </a:pPr>
            <a:r>
              <a:rPr lang="tr-TR" altLang="tr-TR" b="1" dirty="0">
                <a:latin typeface="Times New Roman" panose="02020603050405020304" pitchFamily="18" charset="0"/>
                <a:cs typeface="Times New Roman" panose="02020603050405020304" pitchFamily="18" charset="0"/>
              </a:rPr>
              <a:t>+CA: </a:t>
            </a:r>
            <a:r>
              <a:rPr lang="tr-TR" altLang="tr-TR" dirty="0">
                <a:latin typeface="Times New Roman" panose="02020603050405020304" pitchFamily="18" charset="0"/>
                <a:cs typeface="Times New Roman" panose="02020603050405020304" pitchFamily="18" charset="0"/>
              </a:rPr>
              <a:t>En yaygın işlevi millet, kavim ve halk adlarından dil ve lehçe bildiren adlar türetmesidir: </a:t>
            </a:r>
            <a:r>
              <a:rPr lang="tr-TR" altLang="tr-TR" i="1" dirty="0">
                <a:latin typeface="Times New Roman" panose="02020603050405020304" pitchFamily="18" charset="0"/>
                <a:cs typeface="Times New Roman" panose="02020603050405020304" pitchFamily="18" charset="0"/>
              </a:rPr>
              <a:t>Alman-</a:t>
            </a:r>
            <a:r>
              <a:rPr lang="tr-TR" altLang="tr-TR" i="1" dirty="0" err="1">
                <a:latin typeface="Times New Roman" panose="02020603050405020304" pitchFamily="18" charset="0"/>
                <a:cs typeface="Times New Roman" panose="02020603050405020304" pitchFamily="18" charset="0"/>
              </a:rPr>
              <a:t>ca</a:t>
            </a:r>
            <a:r>
              <a:rPr lang="tr-TR" altLang="tr-TR" i="1" dirty="0">
                <a:latin typeface="Times New Roman" panose="02020603050405020304" pitchFamily="18" charset="0"/>
                <a:cs typeface="Times New Roman" panose="02020603050405020304" pitchFamily="18" charset="0"/>
              </a:rPr>
              <a:t>, İngiliz-ce, Arap-</a:t>
            </a:r>
            <a:r>
              <a:rPr lang="tr-TR" altLang="tr-TR" i="1" dirty="0" err="1">
                <a:latin typeface="Times New Roman" panose="02020603050405020304" pitchFamily="18" charset="0"/>
                <a:cs typeface="Times New Roman" panose="02020603050405020304" pitchFamily="18" charset="0"/>
              </a:rPr>
              <a:t>ça</a:t>
            </a:r>
            <a:r>
              <a:rPr lang="tr-TR" altLang="tr-TR" i="1" dirty="0">
                <a:latin typeface="Times New Roman" panose="02020603050405020304" pitchFamily="18" charset="0"/>
                <a:cs typeface="Times New Roman" panose="02020603050405020304" pitchFamily="18" charset="0"/>
              </a:rPr>
              <a:t>, Türk-çe, Özbek-çe, Türkmen-ce, Kırgız-</a:t>
            </a:r>
            <a:r>
              <a:rPr lang="tr-TR" altLang="tr-TR" i="1" dirty="0" err="1">
                <a:latin typeface="Times New Roman" panose="02020603050405020304" pitchFamily="18" charset="0"/>
                <a:cs typeface="Times New Roman" panose="02020603050405020304" pitchFamily="18" charset="0"/>
              </a:rPr>
              <a:t>ca</a:t>
            </a:r>
            <a:r>
              <a:rPr lang="tr-TR" altLang="tr-TR" i="1" dirty="0">
                <a:latin typeface="Times New Roman" panose="02020603050405020304" pitchFamily="18" charset="0"/>
                <a:cs typeface="Times New Roman" panose="02020603050405020304" pitchFamily="18" charset="0"/>
              </a:rPr>
              <a:t>, Oğuz-</a:t>
            </a:r>
            <a:r>
              <a:rPr lang="tr-TR" altLang="tr-TR" i="1" dirty="0" err="1">
                <a:latin typeface="Times New Roman" panose="02020603050405020304" pitchFamily="18" charset="0"/>
                <a:cs typeface="Times New Roman" panose="02020603050405020304" pitchFamily="18" charset="0"/>
              </a:rPr>
              <a:t>ca</a:t>
            </a:r>
            <a:r>
              <a:rPr lang="tr-TR" altLang="tr-TR" dirty="0">
                <a:latin typeface="Times New Roman" panose="02020603050405020304" pitchFamily="18" charset="0"/>
                <a:cs typeface="Times New Roman" panose="02020603050405020304" pitchFamily="18" charset="0"/>
              </a:rPr>
              <a:t> vs.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53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Devre</Template>
  <TotalTime>1269</TotalTime>
  <Words>2476</Words>
  <Application>Microsoft Office PowerPoint</Application>
  <PresentationFormat>Geniş ekran</PresentationFormat>
  <Paragraphs>171</Paragraphs>
  <Slides>41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41</vt:i4>
      </vt:variant>
    </vt:vector>
  </HeadingPairs>
  <TitlesOfParts>
    <vt:vector size="45" baseType="lpstr">
      <vt:lpstr>Arial</vt:lpstr>
      <vt:lpstr>Times New Roman</vt:lpstr>
      <vt:lpstr>Tw Cen MT</vt:lpstr>
      <vt:lpstr>Devre</vt:lpstr>
      <vt:lpstr>YAPIM EKLERİ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Seyfettin ÖZDEMİREL</dc:creator>
  <cp:lastModifiedBy>Hakem</cp:lastModifiedBy>
  <cp:revision>64</cp:revision>
  <dcterms:created xsi:type="dcterms:W3CDTF">2025-02-12T12:12:14Z</dcterms:created>
  <dcterms:modified xsi:type="dcterms:W3CDTF">2025-05-06T08:13:30Z</dcterms:modified>
</cp:coreProperties>
</file>