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g" ContentType="image/jpg"/>
  <Override PartName="/ppt/media/image4.jpg" ContentType="image/jpg"/>
  <Override PartName="/ppt/media/image5.jpg" ContentType="image/jpg"/>
  <Override PartName="/ppt/media/image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1" r:id="rId2"/>
    <p:sldId id="266" r:id="rId3"/>
    <p:sldId id="267" r:id="rId4"/>
    <p:sldId id="268" r:id="rId5"/>
    <p:sldId id="269" r:id="rId6"/>
    <p:sldId id="270" r:id="rId7"/>
    <p:sldId id="271" r:id="rId8"/>
    <p:sldId id="272" r:id="rId9"/>
    <p:sldId id="273" r:id="rId10"/>
    <p:sldId id="274" r:id="rId11"/>
    <p:sldId id="275" r:id="rId12"/>
    <p:sldId id="279" r:id="rId13"/>
    <p:sldId id="282"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9" r:id="rId55"/>
    <p:sldId id="360" r:id="rId56"/>
    <p:sldId id="361" r:id="rId57"/>
    <p:sldId id="362" r:id="rId58"/>
    <p:sldId id="358"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126364">
              <a:lnSpc>
                <a:spcPct val="100000"/>
              </a:lnSpc>
              <a:spcBef>
                <a:spcPts val="210"/>
              </a:spcBef>
            </a:pPr>
            <a:fld id="{81D60167-4931-47E6-BA6A-407CBD079E47}" type="slidenum">
              <a:rPr lang="tr-TR" spc="-50" smtClean="0"/>
              <a:t>‹#›</a:t>
            </a:fld>
            <a:endParaRPr lang="tr-TR" spc="-5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4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126364">
              <a:lnSpc>
                <a:spcPct val="100000"/>
              </a:lnSpc>
              <a:spcBef>
                <a:spcPts val="210"/>
              </a:spcBef>
            </a:pPr>
            <a:fld id="{81D60167-4931-47E6-BA6A-407CBD079E47}" type="slidenum">
              <a:rPr lang="tr-TR" spc="-50" smtClean="0"/>
              <a:t>‹#›</a:t>
            </a:fld>
            <a:endParaRPr lang="tr-TR" spc="-50" dirty="0"/>
          </a:p>
        </p:txBody>
      </p:sp>
    </p:spTree>
    <p:extLst>
      <p:ext uri="{BB962C8B-B14F-4D97-AF65-F5344CB8AC3E}">
        <p14:creationId xmlns:p14="http://schemas.microsoft.com/office/powerpoint/2010/main" val="391136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126364">
              <a:lnSpc>
                <a:spcPct val="100000"/>
              </a:lnSpc>
              <a:spcBef>
                <a:spcPts val="210"/>
              </a:spcBef>
            </a:pPr>
            <a:fld id="{81D60167-4931-47E6-BA6A-407CBD079E47}" type="slidenum">
              <a:rPr lang="tr-TR" spc="-50" smtClean="0"/>
              <a:t>‹#›</a:t>
            </a:fld>
            <a:endParaRPr lang="tr-TR" spc="-50" dirty="0"/>
          </a:p>
        </p:txBody>
      </p:sp>
    </p:spTree>
    <p:extLst>
      <p:ext uri="{BB962C8B-B14F-4D97-AF65-F5344CB8AC3E}">
        <p14:creationId xmlns:p14="http://schemas.microsoft.com/office/powerpoint/2010/main" val="3685251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3408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5" name="Holder 5"/>
          <p:cNvSpPr>
            <a:spLocks noGrp="1"/>
          </p:cNvSpPr>
          <p:nvPr>
            <p:ph type="sldNum" sz="quarter" idx="7"/>
          </p:nvPr>
        </p:nvSpPr>
        <p:spPr/>
        <p:txBody>
          <a:bodyPr lIns="0" tIns="0" rIns="0" bIns="0"/>
          <a:lstStyle>
            <a:lvl1pPr>
              <a:defRPr sz="1200" b="0" i="0">
                <a:solidFill>
                  <a:srgbClr val="9D8F87"/>
                </a:solidFill>
                <a:latin typeface="Arial MT"/>
                <a:cs typeface="Arial MT"/>
              </a:defRPr>
            </a:lvl1pPr>
          </a:lstStyle>
          <a:p>
            <a:pPr marL="126364">
              <a:lnSpc>
                <a:spcPct val="100000"/>
              </a:lnSpc>
              <a:spcBef>
                <a:spcPts val="210"/>
              </a:spcBef>
            </a:pPr>
            <a:fld id="{81D60167-4931-47E6-BA6A-407CBD079E47}" type="slidenum">
              <a:rPr spc="-50" dirty="0"/>
              <a:t>‹#›</a:t>
            </a:fld>
            <a:endParaRPr spc="-50" dirty="0"/>
          </a:p>
        </p:txBody>
      </p:sp>
    </p:spTree>
    <p:extLst>
      <p:ext uri="{BB962C8B-B14F-4D97-AF65-F5344CB8AC3E}">
        <p14:creationId xmlns:p14="http://schemas.microsoft.com/office/powerpoint/2010/main" val="55287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126364">
              <a:lnSpc>
                <a:spcPct val="100000"/>
              </a:lnSpc>
              <a:spcBef>
                <a:spcPts val="210"/>
              </a:spcBef>
            </a:pPr>
            <a:fld id="{81D60167-4931-47E6-BA6A-407CBD079E47}" type="slidenum">
              <a:rPr lang="tr-TR" spc="-50" smtClean="0"/>
              <a:t>‹#›</a:t>
            </a:fld>
            <a:endParaRPr lang="tr-TR" spc="-50" dirty="0"/>
          </a:p>
        </p:txBody>
      </p:sp>
    </p:spTree>
    <p:extLst>
      <p:ext uri="{BB962C8B-B14F-4D97-AF65-F5344CB8AC3E}">
        <p14:creationId xmlns:p14="http://schemas.microsoft.com/office/powerpoint/2010/main" val="341349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126364">
              <a:lnSpc>
                <a:spcPct val="100000"/>
              </a:lnSpc>
              <a:spcBef>
                <a:spcPts val="210"/>
              </a:spcBef>
            </a:pPr>
            <a:fld id="{81D60167-4931-47E6-BA6A-407CBD079E47}" type="slidenum">
              <a:rPr lang="tr-TR" spc="-50" smtClean="0"/>
              <a:t>‹#›</a:t>
            </a:fld>
            <a:endParaRPr lang="tr-TR" spc="-5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68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pPr marL="126364">
              <a:lnSpc>
                <a:spcPct val="100000"/>
              </a:lnSpc>
              <a:spcBef>
                <a:spcPts val="210"/>
              </a:spcBef>
            </a:pPr>
            <a:fld id="{81D60167-4931-47E6-BA6A-407CBD079E47}" type="slidenum">
              <a:rPr lang="tr-TR" spc="-50" smtClean="0"/>
              <a:t>‹#›</a:t>
            </a:fld>
            <a:endParaRPr lang="tr-TR" spc="-50" dirty="0"/>
          </a:p>
        </p:txBody>
      </p:sp>
    </p:spTree>
    <p:extLst>
      <p:ext uri="{BB962C8B-B14F-4D97-AF65-F5344CB8AC3E}">
        <p14:creationId xmlns:p14="http://schemas.microsoft.com/office/powerpoint/2010/main" val="423765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pPr marL="126364">
              <a:lnSpc>
                <a:spcPct val="100000"/>
              </a:lnSpc>
              <a:spcBef>
                <a:spcPts val="210"/>
              </a:spcBef>
            </a:pPr>
            <a:fld id="{81D60167-4931-47E6-BA6A-407CBD079E47}" type="slidenum">
              <a:rPr lang="tr-TR" spc="-50" smtClean="0"/>
              <a:t>‹#›</a:t>
            </a:fld>
            <a:endParaRPr lang="tr-TR" spc="-50" dirty="0"/>
          </a:p>
        </p:txBody>
      </p:sp>
    </p:spTree>
    <p:extLst>
      <p:ext uri="{BB962C8B-B14F-4D97-AF65-F5344CB8AC3E}">
        <p14:creationId xmlns:p14="http://schemas.microsoft.com/office/powerpoint/2010/main" val="332957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pPr marL="126364">
              <a:lnSpc>
                <a:spcPct val="100000"/>
              </a:lnSpc>
              <a:spcBef>
                <a:spcPts val="210"/>
              </a:spcBef>
            </a:pPr>
            <a:fld id="{81D60167-4931-47E6-BA6A-407CBD079E47}" type="slidenum">
              <a:rPr lang="tr-TR" spc="-50" smtClean="0"/>
              <a:t>‹#›</a:t>
            </a:fld>
            <a:endParaRPr lang="tr-TR" spc="-50" dirty="0"/>
          </a:p>
        </p:txBody>
      </p:sp>
    </p:spTree>
    <p:extLst>
      <p:ext uri="{BB962C8B-B14F-4D97-AF65-F5344CB8AC3E}">
        <p14:creationId xmlns:p14="http://schemas.microsoft.com/office/powerpoint/2010/main" val="125497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10/22/2024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pPr marL="126364">
              <a:lnSpc>
                <a:spcPct val="100000"/>
              </a:lnSpc>
              <a:spcBef>
                <a:spcPts val="210"/>
              </a:spcBef>
            </a:pPr>
            <a:fld id="{81D60167-4931-47E6-BA6A-407CBD079E47}" type="slidenum">
              <a:rPr lang="tr-TR" spc="-50" smtClean="0"/>
              <a:t>‹#›</a:t>
            </a:fld>
            <a:endParaRPr lang="tr-TR" spc="-50" dirty="0"/>
          </a:p>
        </p:txBody>
      </p:sp>
    </p:spTree>
    <p:extLst>
      <p:ext uri="{BB962C8B-B14F-4D97-AF65-F5344CB8AC3E}">
        <p14:creationId xmlns:p14="http://schemas.microsoft.com/office/powerpoint/2010/main" val="46689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t>10/22/2024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126364">
              <a:lnSpc>
                <a:spcPct val="100000"/>
              </a:lnSpc>
              <a:spcBef>
                <a:spcPts val="210"/>
              </a:spcBef>
            </a:pPr>
            <a:fld id="{81D60167-4931-47E6-BA6A-407CBD079E47}" type="slidenum">
              <a:rPr lang="tr-TR" spc="-50" smtClean="0"/>
              <a:t>‹#›</a:t>
            </a:fld>
            <a:endParaRPr lang="tr-TR" spc="-50" dirty="0"/>
          </a:p>
        </p:txBody>
      </p:sp>
    </p:spTree>
    <p:extLst>
      <p:ext uri="{BB962C8B-B14F-4D97-AF65-F5344CB8AC3E}">
        <p14:creationId xmlns:p14="http://schemas.microsoft.com/office/powerpoint/2010/main" val="188075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pPr marL="126364">
              <a:lnSpc>
                <a:spcPct val="100000"/>
              </a:lnSpc>
              <a:spcBef>
                <a:spcPts val="210"/>
              </a:spcBef>
            </a:pPr>
            <a:fld id="{81D60167-4931-47E6-BA6A-407CBD079E47}" type="slidenum">
              <a:rPr lang="tr-TR" spc="-50" smtClean="0"/>
              <a:t>‹#›</a:t>
            </a:fld>
            <a:endParaRPr lang="tr-TR" spc="-50" dirty="0"/>
          </a:p>
        </p:txBody>
      </p:sp>
    </p:spTree>
    <p:extLst>
      <p:ext uri="{BB962C8B-B14F-4D97-AF65-F5344CB8AC3E}">
        <p14:creationId xmlns:p14="http://schemas.microsoft.com/office/powerpoint/2010/main" val="325232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10/22/2024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126364">
              <a:lnSpc>
                <a:spcPct val="100000"/>
              </a:lnSpc>
              <a:spcBef>
                <a:spcPts val="210"/>
              </a:spcBef>
            </a:pPr>
            <a:fld id="{81D60167-4931-47E6-BA6A-407CBD079E47}" type="slidenum">
              <a:rPr lang="tr-TR" spc="-50" smtClean="0"/>
              <a:t>‹#›</a:t>
            </a:fld>
            <a:endParaRPr lang="tr-TR" spc="-5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60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https://youtu.be/4Xa3s9bW3X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9ED444-817E-91A5-ED0A-398796F6AB6D}"/>
              </a:ext>
            </a:extLst>
          </p:cNvPr>
          <p:cNvSpPr>
            <a:spLocks noGrp="1"/>
          </p:cNvSpPr>
          <p:nvPr>
            <p:ph type="ctrTitle"/>
          </p:nvPr>
        </p:nvSpPr>
        <p:spPr/>
        <p:txBody>
          <a:bodyPr/>
          <a:lstStyle/>
          <a:p>
            <a:r>
              <a:rPr lang="tr-TR" dirty="0"/>
              <a:t>Pazarlama Yönetimi ve Stratejik Planlama</a:t>
            </a:r>
          </a:p>
        </p:txBody>
      </p:sp>
      <p:sp>
        <p:nvSpPr>
          <p:cNvPr id="3" name="Alt Başlık 2">
            <a:extLst>
              <a:ext uri="{FF2B5EF4-FFF2-40B4-BE49-F238E27FC236}">
                <a16:creationId xmlns:a16="http://schemas.microsoft.com/office/drawing/2014/main" id="{B771E99D-46AD-CF0E-FFF2-B48EF16676C7}"/>
              </a:ext>
            </a:extLst>
          </p:cNvPr>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84887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712419"/>
            <a:ext cx="5269865" cy="40640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500" b="1" i="0" u="none" strike="noStrike" kern="1200" cap="none" spc="0" normalizeH="0" baseline="0" noProof="0" dirty="0">
                <a:ln>
                  <a:noFill/>
                </a:ln>
                <a:solidFill>
                  <a:srgbClr val="23408E"/>
                </a:solidFill>
                <a:effectLst/>
                <a:uLnTx/>
                <a:uFillTx/>
                <a:latin typeface="Arial"/>
                <a:ea typeface="+mn-ea"/>
                <a:cs typeface="Arial"/>
              </a:rPr>
              <a:t>4.</a:t>
            </a:r>
            <a:r>
              <a:rPr kumimoji="0" sz="2500" b="1" i="0" u="none" strike="noStrike" kern="1200" cap="none" spc="-6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PAZAR</a:t>
            </a:r>
            <a:r>
              <a:rPr kumimoji="0" sz="2500" b="1" i="0" u="none" strike="noStrike" kern="1200" cap="none" spc="-65" normalizeH="0" baseline="0" noProof="0" dirty="0">
                <a:ln>
                  <a:noFill/>
                </a:ln>
                <a:solidFill>
                  <a:srgbClr val="23408E"/>
                </a:solidFill>
                <a:effectLst/>
                <a:uLnTx/>
                <a:uFillTx/>
                <a:latin typeface="Arial"/>
                <a:ea typeface="+mn-ea"/>
                <a:cs typeface="Arial"/>
              </a:rPr>
              <a:t> </a:t>
            </a:r>
            <a:r>
              <a:rPr kumimoji="0" sz="2500" b="1" i="0" u="none" strike="noStrike" kern="1200" cap="none" spc="-20" normalizeH="0" baseline="0" noProof="0" dirty="0">
                <a:ln>
                  <a:noFill/>
                </a:ln>
                <a:solidFill>
                  <a:srgbClr val="23408E"/>
                </a:solidFill>
                <a:effectLst/>
                <a:uLnTx/>
                <a:uFillTx/>
                <a:latin typeface="Arial"/>
                <a:ea typeface="+mn-ea"/>
                <a:cs typeface="Arial"/>
              </a:rPr>
              <a:t>FIRSATLARININ</a:t>
            </a:r>
            <a:r>
              <a:rPr kumimoji="0" sz="2500" b="1" i="0" u="none" strike="noStrike" kern="1200" cap="none" spc="-15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ANALİZİ</a:t>
            </a:r>
            <a:endParaRPr kumimoji="0" sz="2500" b="0" i="0" u="none" strike="noStrike" kern="1200" cap="none" spc="0" normalizeH="0" baseline="0" noProof="0">
              <a:ln>
                <a:noFill/>
              </a:ln>
              <a:solidFill>
                <a:srgbClr val="000000"/>
              </a:solidFill>
              <a:effectLst/>
              <a:uLnTx/>
              <a:uFillTx/>
              <a:latin typeface="Arial"/>
              <a:ea typeface="+mn-ea"/>
              <a:cs typeface="Arial"/>
            </a:endParaRPr>
          </a:p>
        </p:txBody>
      </p:sp>
      <p:sp>
        <p:nvSpPr>
          <p:cNvPr id="3" name="object 3"/>
          <p:cNvSpPr txBox="1">
            <a:spLocks noGrp="1"/>
          </p:cNvSpPr>
          <p:nvPr>
            <p:ph type="title"/>
          </p:nvPr>
        </p:nvSpPr>
        <p:spPr>
          <a:xfrm>
            <a:off x="424687" y="1197991"/>
            <a:ext cx="6998970" cy="589280"/>
          </a:xfrm>
          <a:prstGeom prst="rect">
            <a:avLst/>
          </a:prstGeom>
        </p:spPr>
        <p:txBody>
          <a:bodyPr vert="horz" wrap="square" lIns="0" tIns="12065" rIns="0" bIns="0" rtlCol="0">
            <a:spAutoFit/>
          </a:bodyPr>
          <a:lstStyle/>
          <a:p>
            <a:pPr marL="12700">
              <a:lnSpc>
                <a:spcPct val="100000"/>
              </a:lnSpc>
              <a:spcBef>
                <a:spcPts val="95"/>
              </a:spcBef>
            </a:pPr>
            <a:r>
              <a:rPr sz="3700" dirty="0"/>
              <a:t>4.1.</a:t>
            </a:r>
            <a:r>
              <a:rPr sz="3700" spc="-75" dirty="0"/>
              <a:t> </a:t>
            </a:r>
            <a:r>
              <a:rPr sz="3700" dirty="0"/>
              <a:t>Fırsat</a:t>
            </a:r>
            <a:r>
              <a:rPr sz="3700" spc="-65" dirty="0"/>
              <a:t> </a:t>
            </a:r>
            <a:r>
              <a:rPr sz="3700" dirty="0"/>
              <a:t>ve</a:t>
            </a:r>
            <a:r>
              <a:rPr sz="3700" spc="-80" dirty="0"/>
              <a:t> </a:t>
            </a:r>
            <a:r>
              <a:rPr sz="3700" spc="-35" dirty="0"/>
              <a:t>Tehditlerin</a:t>
            </a:r>
            <a:r>
              <a:rPr sz="3700" spc="-175" dirty="0"/>
              <a:t> </a:t>
            </a:r>
            <a:r>
              <a:rPr sz="3700" spc="-10" dirty="0"/>
              <a:t>Analizi</a:t>
            </a:r>
            <a:endParaRPr sz="3700"/>
          </a:p>
        </p:txBody>
      </p:sp>
      <p:sp>
        <p:nvSpPr>
          <p:cNvPr id="5" name="object 5"/>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10</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4" name="object 4"/>
          <p:cNvSpPr txBox="1"/>
          <p:nvPr/>
        </p:nvSpPr>
        <p:spPr>
          <a:xfrm>
            <a:off x="457200" y="2133600"/>
            <a:ext cx="11189335" cy="2459776"/>
          </a:xfrm>
          <a:prstGeom prst="rect">
            <a:avLst/>
          </a:prstGeom>
        </p:spPr>
        <p:txBody>
          <a:bodyPr vert="horz" wrap="square" lIns="0" tIns="12065" rIns="0" bIns="0" rtlCol="0">
            <a:spAutoFit/>
          </a:bodyPr>
          <a:lstStyle/>
          <a:p>
            <a:pPr marL="355600" marR="0" lvl="0" indent="-342900" algn="just" defTabSz="457200" rtl="0" eaLnBrk="1" fontAlgn="auto" latinLnBrk="0" hangingPunct="1">
              <a:lnSpc>
                <a:spcPts val="3160"/>
              </a:lnSpc>
              <a:spcBef>
                <a:spcPts val="95"/>
              </a:spcBef>
              <a:spcAft>
                <a:spcPts val="0"/>
              </a:spcAft>
              <a:buClrTx/>
              <a:buSzTx/>
              <a:buFont typeface="Arial" panose="020B0604020202020204" pitchFamily="34" charset="0"/>
              <a:buChar char="•"/>
              <a:tabLst/>
              <a:defRPr/>
            </a:pPr>
            <a:r>
              <a:rPr kumimoji="0" sz="25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Örneğin</a:t>
            </a:r>
            <a:r>
              <a:rPr kumimoji="0" sz="2500" b="0" i="0" u="none" strike="noStrike" kern="1200" cap="none" spc="-9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2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e-</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ticaretin</a:t>
            </a:r>
            <a:r>
              <a:rPr kumimoji="0" sz="2500" b="0" i="0" u="none" strike="noStrike" kern="1200" cap="none" spc="-9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gelişmesi</a:t>
            </a:r>
            <a:r>
              <a:rPr kumimoji="0" sz="2500" b="0" i="0" u="none" strike="noStrike" kern="1200" cap="none" spc="-9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ve</a:t>
            </a:r>
            <a:r>
              <a:rPr kumimoji="0" sz="2500" b="0" i="0" u="none" strike="noStrike" kern="1200" cap="none" spc="-12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1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tüketiciler</a:t>
            </a:r>
            <a:r>
              <a:rPr kumimoji="0" lang="tr-TR" sz="2500" b="0" i="0" u="none" strike="noStrike" kern="1200" cap="none" spc="-1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tarafından</a:t>
            </a:r>
            <a:r>
              <a:rPr kumimoji="0" sz="2500" b="0" i="0" u="none" strike="noStrike" kern="1200" cap="none" spc="-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yoğun bir</a:t>
            </a:r>
            <a:r>
              <a:rPr kumimoji="0" sz="2500" b="0" i="0" u="none" strike="noStrike" kern="1200" cap="none" spc="-4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şekilde</a:t>
            </a:r>
            <a:r>
              <a:rPr kumimoji="0" sz="2500" b="0" i="0" u="none" strike="noStrike" kern="1200" cap="none" spc="-1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kullanılmaya</a:t>
            </a:r>
            <a:r>
              <a:rPr kumimoji="0" sz="2500" b="0" i="0" u="none" strike="noStrike" kern="1200" cap="none" spc="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başlaması,</a:t>
            </a:r>
            <a:r>
              <a:rPr kumimoji="0" sz="2500" b="0" i="0" u="none" strike="noStrike" kern="1200" cap="none" spc="1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Migros</a:t>
            </a:r>
            <a:r>
              <a:rPr kumimoji="0" sz="2500" b="0" i="0" u="none" strike="noStrike" kern="1200" cap="none" spc="-1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2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gibi</a:t>
            </a:r>
            <a:r>
              <a:rPr kumimoji="0" lang="tr-TR" sz="2500" b="0" i="0" u="none" strike="noStrike" kern="1200" cap="none" spc="-2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fiziksel</a:t>
            </a:r>
            <a:r>
              <a:rPr kumimoji="0" sz="2500" b="0" i="0" u="none" strike="noStrike" kern="1200" cap="none" spc="-13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mağazalar</a:t>
            </a:r>
            <a:r>
              <a:rPr kumimoji="0" sz="2500" b="0" i="0" u="none" strike="noStrike" kern="1200" cap="none" spc="-9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için</a:t>
            </a:r>
            <a:r>
              <a:rPr kumimoji="0" sz="2500" b="0" i="0" u="none" strike="noStrike" kern="1200" cap="none" spc="-13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önemli</a:t>
            </a:r>
            <a:r>
              <a:rPr kumimoji="0" sz="2500" b="0" i="0" u="none" strike="noStrike" kern="1200" cap="none" spc="-11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tehditleri</a:t>
            </a:r>
            <a:r>
              <a:rPr kumimoji="0" sz="2500" b="0" i="0" u="none" strike="noStrike" kern="1200" cap="none" spc="-10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barındırabilmektedir.</a:t>
            </a:r>
            <a:r>
              <a:rPr kumimoji="0" sz="2500" b="0" i="0" u="none" strike="noStrike" kern="1200" cap="none" spc="-8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2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Bu</a:t>
            </a:r>
            <a:r>
              <a:rPr kumimoji="0" lang="tr-TR" sz="2500" b="0" i="0" u="none" strike="noStrike" kern="1200" cap="none" spc="-25"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nedenle</a:t>
            </a:r>
            <a:r>
              <a:rPr kumimoji="0" sz="2500" b="0" i="0" u="none" strike="noStrike" kern="1200" cap="none" spc="-4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bu</a:t>
            </a:r>
            <a:r>
              <a:rPr kumimoji="0" sz="2500" b="0" i="0" u="none" strike="noStrike" kern="1200" cap="none" spc="-8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tip</a:t>
            </a:r>
            <a:r>
              <a:rPr kumimoji="0" sz="2500" b="0" i="0" u="none" strike="noStrike" kern="1200" cap="none" spc="-7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büyük</a:t>
            </a:r>
            <a:r>
              <a:rPr kumimoji="0" sz="2500" b="0" i="0" u="none" strike="noStrike" kern="1200" cap="none" spc="-6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mağazalar</a:t>
            </a:r>
            <a:r>
              <a:rPr kumimoji="0" sz="2500" b="0" i="0" u="none" strike="noStrike" kern="1200" cap="none" spc="-3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bu</a:t>
            </a:r>
            <a:r>
              <a:rPr kumimoji="0" sz="2500" b="0" i="0" u="none" strike="noStrike" kern="1200" cap="none" spc="-6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gelişmeleri</a:t>
            </a:r>
            <a:r>
              <a:rPr kumimoji="0" sz="2500" b="0" i="0" u="none" strike="noStrike" kern="1200" cap="none" spc="-4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1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zamanında</a:t>
            </a:r>
            <a:r>
              <a:rPr kumimoji="0" lang="tr-TR" sz="2500" b="0" i="0" u="none" strike="noStrike" kern="1200" cap="none" spc="-1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gözlemleyip</a:t>
            </a:r>
            <a:r>
              <a:rPr kumimoji="0" sz="2500" b="0" i="0" u="none" strike="noStrike" kern="1200" cap="none" spc="-13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faaliyetlerini</a:t>
            </a:r>
            <a:r>
              <a:rPr kumimoji="0" sz="2500" b="0" i="0" u="none" strike="noStrike" kern="1200" cap="none" spc="-12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elektronik</a:t>
            </a:r>
            <a:r>
              <a:rPr kumimoji="0" sz="2500" b="0" i="0" u="none" strike="noStrike" kern="1200" cap="none" spc="-12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ortama</a:t>
            </a:r>
            <a:r>
              <a:rPr kumimoji="0" sz="2500" b="0" i="0" u="none" strike="noStrike" kern="1200" cap="none" spc="-14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1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taşımaya</a:t>
            </a:r>
            <a:r>
              <a:rPr kumimoji="0" lang="tr-TR" sz="2500" b="0" i="0" u="none" strike="noStrike" kern="1200" cap="none" spc="-1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Times New Roman" panose="02020603050405020304" pitchFamily="18" charset="0"/>
              </a:rPr>
              <a:t>başlamışlardır</a:t>
            </a:r>
            <a:r>
              <a:rPr kumimoji="0" sz="25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a:t>
            </a:r>
            <a:r>
              <a:rPr kumimoji="0" sz="2500" b="0" i="0" u="none" strike="noStrike" kern="1200" cap="none" spc="16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 </a:t>
            </a:r>
            <a:endParaRPr kumimoji="0" lang="tr-TR" sz="2500" b="0" i="0" u="none" strike="noStrike" kern="1200" cap="none" spc="165"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endParaRPr>
          </a:p>
          <a:p>
            <a:pPr marL="355600" marR="0" lvl="0" indent="-342900" algn="just" defTabSz="457200" rtl="0" eaLnBrk="1" fontAlgn="auto" latinLnBrk="0" hangingPunct="1">
              <a:lnSpc>
                <a:spcPts val="3160"/>
              </a:lnSpc>
              <a:spcBef>
                <a:spcPts val="95"/>
              </a:spcBef>
              <a:spcAft>
                <a:spcPts val="0"/>
              </a:spcAft>
              <a:buClrTx/>
              <a:buSzTx/>
              <a:buFont typeface="Arial" panose="020B0604020202020204" pitchFamily="34" charset="0"/>
              <a:buChar char="•"/>
              <a:tabLst/>
              <a:defRPr/>
            </a:pPr>
            <a:r>
              <a:rPr kumimoji="0" sz="2500" b="0" i="0" u="none" strike="noStrike" kern="1200" cap="none" spc="50" normalizeH="0" baseline="0" noProof="0" dirty="0" err="1">
                <a:ln>
                  <a:noFill/>
                </a:ln>
                <a:solidFill>
                  <a:srgbClr val="514743"/>
                </a:solidFill>
                <a:effectLst/>
                <a:uLnTx/>
                <a:uFillTx/>
                <a:latin typeface="Times New Roman" panose="02020603050405020304" pitchFamily="18" charset="0"/>
                <a:ea typeface="+mn-ea"/>
                <a:cs typeface="Times New Roman" panose="02020603050405020304" pitchFamily="18" charset="0"/>
              </a:rPr>
              <a:t>İnternetin</a:t>
            </a:r>
            <a:r>
              <a:rPr kumimoji="0" sz="2500" b="0" i="0" u="none" strike="noStrike" kern="1200" cap="none" spc="9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514743"/>
                </a:solidFill>
                <a:effectLst/>
                <a:uLnTx/>
                <a:uFillTx/>
                <a:latin typeface="Times New Roman" panose="02020603050405020304" pitchFamily="18" charset="0"/>
                <a:ea typeface="+mn-ea"/>
                <a:cs typeface="Times New Roman" panose="02020603050405020304" pitchFamily="18" charset="0"/>
              </a:rPr>
              <a:t>gelişmesi</a:t>
            </a:r>
            <a:r>
              <a:rPr kumimoji="0" sz="2500" b="0" i="0" u="none" strike="noStrike" kern="1200" cap="none" spc="95"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20" normalizeH="0" baseline="0" noProof="0" dirty="0" err="1">
                <a:ln>
                  <a:noFill/>
                </a:ln>
                <a:solidFill>
                  <a:srgbClr val="514743"/>
                </a:solidFill>
                <a:effectLst/>
                <a:uLnTx/>
                <a:uFillTx/>
                <a:latin typeface="Times New Roman" panose="02020603050405020304" pitchFamily="18" charset="0"/>
                <a:ea typeface="+mn-ea"/>
                <a:cs typeface="Times New Roman" panose="02020603050405020304" pitchFamily="18" charset="0"/>
              </a:rPr>
              <a:t>bazı</a:t>
            </a:r>
            <a:r>
              <a:rPr kumimoji="0" lang="tr-TR" sz="2500" b="0" i="0" u="none" strike="noStrike" kern="1200" cap="none" spc="-2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err="1">
                <a:ln>
                  <a:noFill/>
                </a:ln>
                <a:solidFill>
                  <a:srgbClr val="514743"/>
                </a:solidFill>
                <a:effectLst/>
                <a:uLnTx/>
                <a:uFillTx/>
                <a:latin typeface="Times New Roman" panose="02020603050405020304" pitchFamily="18" charset="0"/>
                <a:ea typeface="+mn-ea"/>
                <a:cs typeface="Times New Roman" panose="02020603050405020304" pitchFamily="18" charset="0"/>
              </a:rPr>
              <a:t>işletmeler</a:t>
            </a:r>
            <a:r>
              <a:rPr kumimoji="0" sz="2500" b="0" i="0" u="none" strike="noStrike" kern="1200" cap="none" spc="204"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için</a:t>
            </a:r>
            <a:r>
              <a:rPr kumimoji="0" sz="2500" b="0" i="0" u="none" strike="noStrike" kern="1200" cap="none" spc="175"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5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bir</a:t>
            </a:r>
            <a:r>
              <a:rPr kumimoji="0" sz="2500" b="0" i="0" u="none" strike="noStrike" kern="1200" cap="none" spc="22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fırsat,</a:t>
            </a:r>
            <a:r>
              <a:rPr kumimoji="0" sz="2500" b="0" i="0" u="none" strike="noStrike" kern="1200" cap="none" spc="21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1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bazıları</a:t>
            </a:r>
            <a:r>
              <a:rPr kumimoji="0" sz="2500" b="0" i="0" u="none" strike="noStrike" kern="1200" cap="none" spc="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içinse</a:t>
            </a:r>
            <a:r>
              <a:rPr kumimoji="0" sz="2500" b="0" i="0" u="none" strike="noStrike" kern="1200" cap="none" spc="13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5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bir</a:t>
            </a:r>
            <a:r>
              <a:rPr kumimoji="0" sz="2500" b="0" i="0" u="none" strike="noStrike" kern="1200" cap="none" spc="135"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75"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tehdit</a:t>
            </a:r>
            <a:r>
              <a:rPr kumimoji="0" sz="2500" b="0" i="0" u="none" strike="noStrike" kern="1200" cap="none" spc="125"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unsuru</a:t>
            </a:r>
            <a:r>
              <a:rPr kumimoji="0" sz="2500" b="0" i="0" u="none" strike="noStrike" kern="1200" cap="none" spc="135"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 </a:t>
            </a:r>
            <a:r>
              <a:rPr kumimoji="0" sz="2500" b="0" i="0" u="none" strike="noStrike" kern="1200" cap="none" spc="-10" normalizeH="0" baseline="0" noProof="0" dirty="0" err="1">
                <a:ln>
                  <a:noFill/>
                </a:ln>
                <a:solidFill>
                  <a:srgbClr val="514743"/>
                </a:solidFill>
                <a:effectLst/>
                <a:uLnTx/>
                <a:uFillTx/>
                <a:latin typeface="Times New Roman" panose="02020603050405020304" pitchFamily="18" charset="0"/>
                <a:ea typeface="+mn-ea"/>
                <a:cs typeface="Times New Roman" panose="02020603050405020304" pitchFamily="18" charset="0"/>
              </a:rPr>
              <a:t>olabilmektedir</a:t>
            </a:r>
            <a:r>
              <a:rPr kumimoji="0" sz="2500" b="0" i="0" u="none" strike="noStrike" kern="1200" cap="none" spc="-10" normalizeH="0" baseline="0" noProof="0" dirty="0">
                <a:ln>
                  <a:noFill/>
                </a:ln>
                <a:solidFill>
                  <a:srgbClr val="514743"/>
                </a:solidFill>
                <a:effectLst/>
                <a:uLnTx/>
                <a:uFillTx/>
                <a:latin typeface="Times New Roman" panose="02020603050405020304" pitchFamily="18" charset="0"/>
                <a:ea typeface="+mn-ea"/>
                <a:cs typeface="Times New Roman" panose="02020603050405020304" pitchFamily="18" charset="0"/>
              </a:rPr>
              <a:t>.</a:t>
            </a:r>
            <a:endParaRPr kumimoji="0"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712419"/>
            <a:ext cx="5269865" cy="40640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500" b="1" i="0" u="none" strike="noStrike" kern="1200" cap="none" spc="0" normalizeH="0" baseline="0" noProof="0" dirty="0">
                <a:ln>
                  <a:noFill/>
                </a:ln>
                <a:solidFill>
                  <a:srgbClr val="23408E"/>
                </a:solidFill>
                <a:effectLst/>
                <a:uLnTx/>
                <a:uFillTx/>
                <a:latin typeface="Arial"/>
                <a:ea typeface="+mn-ea"/>
                <a:cs typeface="Arial"/>
              </a:rPr>
              <a:t>4.</a:t>
            </a:r>
            <a:r>
              <a:rPr kumimoji="0" sz="2500" b="1" i="0" u="none" strike="noStrike" kern="1200" cap="none" spc="-6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PAZAR</a:t>
            </a:r>
            <a:r>
              <a:rPr kumimoji="0" sz="2500" b="1" i="0" u="none" strike="noStrike" kern="1200" cap="none" spc="-65" normalizeH="0" baseline="0" noProof="0" dirty="0">
                <a:ln>
                  <a:noFill/>
                </a:ln>
                <a:solidFill>
                  <a:srgbClr val="23408E"/>
                </a:solidFill>
                <a:effectLst/>
                <a:uLnTx/>
                <a:uFillTx/>
                <a:latin typeface="Arial"/>
                <a:ea typeface="+mn-ea"/>
                <a:cs typeface="Arial"/>
              </a:rPr>
              <a:t> </a:t>
            </a:r>
            <a:r>
              <a:rPr kumimoji="0" sz="2500" b="1" i="0" u="none" strike="noStrike" kern="1200" cap="none" spc="-20" normalizeH="0" baseline="0" noProof="0" dirty="0">
                <a:ln>
                  <a:noFill/>
                </a:ln>
                <a:solidFill>
                  <a:srgbClr val="23408E"/>
                </a:solidFill>
                <a:effectLst/>
                <a:uLnTx/>
                <a:uFillTx/>
                <a:latin typeface="Arial"/>
                <a:ea typeface="+mn-ea"/>
                <a:cs typeface="Arial"/>
              </a:rPr>
              <a:t>FIRSATLARININ</a:t>
            </a:r>
            <a:r>
              <a:rPr kumimoji="0" sz="2500" b="1" i="0" u="none" strike="noStrike" kern="1200" cap="none" spc="-15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ANALİZİ</a:t>
            </a:r>
            <a:endParaRPr kumimoji="0" sz="2500" b="0" i="0" u="none" strike="noStrike" kern="1200" cap="none" spc="0" normalizeH="0" baseline="0" noProof="0" dirty="0">
              <a:ln>
                <a:noFill/>
              </a:ln>
              <a:solidFill>
                <a:srgbClr val="000000"/>
              </a:solidFill>
              <a:effectLst/>
              <a:uLnTx/>
              <a:uFillTx/>
              <a:latin typeface="Arial"/>
              <a:ea typeface="+mn-ea"/>
              <a:cs typeface="Arial"/>
            </a:endParaRPr>
          </a:p>
        </p:txBody>
      </p:sp>
      <p:sp>
        <p:nvSpPr>
          <p:cNvPr id="3" name="object 3"/>
          <p:cNvSpPr txBox="1">
            <a:spLocks noGrp="1"/>
          </p:cNvSpPr>
          <p:nvPr>
            <p:ph type="title"/>
          </p:nvPr>
        </p:nvSpPr>
        <p:spPr>
          <a:xfrm>
            <a:off x="533400" y="1134165"/>
            <a:ext cx="7744459" cy="651510"/>
          </a:xfrm>
          <a:prstGeom prst="rect">
            <a:avLst/>
          </a:prstGeom>
        </p:spPr>
        <p:txBody>
          <a:bodyPr vert="horz" wrap="square" lIns="0" tIns="13335" rIns="0" bIns="0" rtlCol="0">
            <a:spAutoFit/>
          </a:bodyPr>
          <a:lstStyle/>
          <a:p>
            <a:pPr marL="12700">
              <a:lnSpc>
                <a:spcPct val="100000"/>
              </a:lnSpc>
              <a:spcBef>
                <a:spcPts val="105"/>
              </a:spcBef>
            </a:pPr>
            <a:r>
              <a:rPr sz="4100" dirty="0"/>
              <a:t>4.1.</a:t>
            </a:r>
            <a:r>
              <a:rPr sz="4100" spc="-35" dirty="0"/>
              <a:t> </a:t>
            </a:r>
            <a:r>
              <a:rPr sz="4100" dirty="0"/>
              <a:t>Fırsat</a:t>
            </a:r>
            <a:r>
              <a:rPr sz="4100" spc="-45" dirty="0"/>
              <a:t> </a:t>
            </a:r>
            <a:r>
              <a:rPr sz="4100" dirty="0"/>
              <a:t>ve</a:t>
            </a:r>
            <a:r>
              <a:rPr sz="4100" spc="-45" dirty="0"/>
              <a:t> </a:t>
            </a:r>
            <a:r>
              <a:rPr sz="4100" spc="-30" dirty="0"/>
              <a:t>Tehditlerin</a:t>
            </a:r>
            <a:r>
              <a:rPr sz="4100" spc="-200" dirty="0"/>
              <a:t> </a:t>
            </a:r>
            <a:r>
              <a:rPr sz="4100" spc="-10" dirty="0"/>
              <a:t>Analizi</a:t>
            </a:r>
            <a:endParaRPr sz="4100" dirty="0"/>
          </a:p>
        </p:txBody>
      </p:sp>
      <p:sp>
        <p:nvSpPr>
          <p:cNvPr id="5" name="object 5"/>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11</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4" name="object 4"/>
          <p:cNvSpPr txBox="1"/>
          <p:nvPr/>
        </p:nvSpPr>
        <p:spPr>
          <a:xfrm>
            <a:off x="745490" y="2286000"/>
            <a:ext cx="11233150" cy="2840073"/>
          </a:xfrm>
          <a:prstGeom prst="rect">
            <a:avLst/>
          </a:prstGeom>
        </p:spPr>
        <p:txBody>
          <a:bodyPr vert="horz" wrap="square" lIns="0" tIns="113030" rIns="0" bIns="0" rtlCol="0">
            <a:spAutoFit/>
          </a:bodyPr>
          <a:lstStyle/>
          <a:p>
            <a:pPr marL="12700" marR="5080" lvl="0" indent="0" algn="l" defTabSz="457200" rtl="0" eaLnBrk="1" fontAlgn="auto" latinLnBrk="0" hangingPunct="1">
              <a:lnSpc>
                <a:spcPct val="80000"/>
              </a:lnSpc>
              <a:spcBef>
                <a:spcPts val="890"/>
              </a:spcBef>
              <a:spcAft>
                <a:spcPts val="0"/>
              </a:spcAft>
              <a:buClrTx/>
              <a:buSzTx/>
              <a:buFontTx/>
              <a:buNone/>
              <a:tabLst/>
              <a:defRPr/>
            </a:pPr>
            <a:r>
              <a:rPr kumimoji="0" sz="2500" b="1" i="0" u="none" strike="noStrike" kern="1200" cap="none" spc="0" normalizeH="0" baseline="0" noProof="0" dirty="0">
                <a:ln>
                  <a:noFill/>
                </a:ln>
                <a:solidFill>
                  <a:srgbClr val="231F20"/>
                </a:solidFill>
                <a:effectLst/>
                <a:uLnTx/>
                <a:uFillTx/>
                <a:latin typeface="Microsoft Sans Serif"/>
                <a:ea typeface="+mn-ea"/>
                <a:cs typeface="Microsoft Sans Serif"/>
              </a:rPr>
              <a:t>Pazar</a:t>
            </a:r>
            <a:r>
              <a:rPr kumimoji="0" sz="2500" b="1"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500" b="1" i="0" u="none" strike="noStrike" kern="1200" cap="none" spc="0" normalizeH="0" baseline="0" noProof="0" dirty="0">
                <a:ln>
                  <a:noFill/>
                </a:ln>
                <a:solidFill>
                  <a:srgbClr val="231F20"/>
                </a:solidFill>
                <a:effectLst/>
                <a:uLnTx/>
                <a:uFillTx/>
                <a:latin typeface="Microsoft Sans Serif"/>
                <a:ea typeface="+mn-ea"/>
                <a:cs typeface="Microsoft Sans Serif"/>
              </a:rPr>
              <a:t>fırsatı</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potansiyel</a:t>
            </a:r>
            <a:r>
              <a:rPr kumimoji="0" sz="25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bir</a:t>
            </a:r>
            <a:r>
              <a:rPr kumimoji="0" sz="25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50" normalizeH="0" baseline="0" noProof="0" dirty="0">
                <a:ln>
                  <a:noFill/>
                </a:ln>
                <a:solidFill>
                  <a:srgbClr val="231F20"/>
                </a:solidFill>
                <a:effectLst/>
                <a:uLnTx/>
                <a:uFillTx/>
                <a:latin typeface="Microsoft Sans Serif"/>
                <a:ea typeface="+mn-ea"/>
                <a:cs typeface="Microsoft Sans Serif"/>
              </a:rPr>
              <a:t>alıcı</a:t>
            </a:r>
            <a:r>
              <a:rPr kumimoji="0" sz="25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grubunun,</a:t>
            </a:r>
            <a:r>
              <a:rPr kumimoji="0" sz="25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sorununa</a:t>
            </a:r>
            <a:r>
              <a:rPr kumimoji="0" sz="25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kârlı</a:t>
            </a:r>
            <a:r>
              <a:rPr kumimoji="0" sz="25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25" normalizeH="0" baseline="0" noProof="0" dirty="0">
                <a:ln>
                  <a:noFill/>
                </a:ln>
                <a:solidFill>
                  <a:srgbClr val="231F20"/>
                </a:solidFill>
                <a:effectLst/>
                <a:uLnTx/>
                <a:uFillTx/>
                <a:latin typeface="Microsoft Sans Serif"/>
                <a:ea typeface="+mn-ea"/>
                <a:cs typeface="Microsoft Sans Serif"/>
              </a:rPr>
              <a:t>bir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çözüm</a:t>
            </a:r>
            <a:r>
              <a:rPr kumimoji="0" sz="25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üretme</a:t>
            </a:r>
            <a:r>
              <a:rPr kumimoji="0" sz="25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faaliyetidir.</a:t>
            </a:r>
            <a:r>
              <a:rPr kumimoji="0" sz="2500" b="0" i="0" u="none" strike="noStrike" kern="1200" cap="none" spc="-30" normalizeH="0" baseline="0" noProof="0" dirty="0">
                <a:ln>
                  <a:noFill/>
                </a:ln>
                <a:solidFill>
                  <a:srgbClr val="231F20"/>
                </a:solidFill>
                <a:effectLst/>
                <a:uLnTx/>
                <a:uFillTx/>
                <a:latin typeface="Microsoft Sans Serif"/>
                <a:ea typeface="+mn-ea"/>
                <a:cs typeface="Microsoft Sans Serif"/>
              </a:rPr>
              <a:t> </a:t>
            </a:r>
            <a:endParaRPr kumimoji="0" lang="tr-TR" sz="2500" b="0" i="0" u="none" strike="noStrike" kern="1200" cap="none" spc="-30" normalizeH="0" baseline="0" noProof="0" dirty="0">
              <a:ln>
                <a:noFill/>
              </a:ln>
              <a:solidFill>
                <a:srgbClr val="231F20"/>
              </a:solidFill>
              <a:effectLst/>
              <a:uLnTx/>
              <a:uFillTx/>
              <a:latin typeface="Microsoft Sans Serif"/>
              <a:ea typeface="+mn-ea"/>
              <a:cs typeface="Microsoft Sans Serif"/>
            </a:endParaRPr>
          </a:p>
          <a:p>
            <a:pPr marL="12700" marR="1477645" lvl="0" indent="0" algn="l" defTabSz="457200" rtl="0" eaLnBrk="1" fontAlgn="auto" latinLnBrk="0" hangingPunct="1">
              <a:lnSpc>
                <a:spcPct val="80000"/>
              </a:lnSpc>
              <a:spcBef>
                <a:spcPts val="0"/>
              </a:spcBef>
              <a:spcAft>
                <a:spcPts val="0"/>
              </a:spcAft>
              <a:buClrTx/>
              <a:buSzTx/>
              <a:buFontTx/>
              <a:buNone/>
              <a:tabLst/>
              <a:defRPr/>
            </a:pPr>
            <a:endParaRPr kumimoji="0" lang="tr-TR" sz="2500" b="0" i="0" u="none" strike="noStrike" kern="1200" cap="none" spc="0" normalizeH="0" baseline="0" noProof="0" dirty="0">
              <a:ln>
                <a:noFill/>
              </a:ln>
              <a:solidFill>
                <a:srgbClr val="231F20"/>
              </a:solidFill>
              <a:effectLst/>
              <a:uLnTx/>
              <a:uFillTx/>
              <a:latin typeface="Microsoft Sans Serif"/>
              <a:ea typeface="+mn-ea"/>
              <a:cs typeface="Microsoft Sans Serif"/>
            </a:endParaRPr>
          </a:p>
          <a:p>
            <a:pPr marL="12700" marR="1477645" lvl="0" indent="0" algn="l" defTabSz="457200" rtl="0" eaLnBrk="1" fontAlgn="auto" latinLnBrk="0" hangingPunct="1">
              <a:lnSpc>
                <a:spcPct val="80000"/>
              </a:lnSpc>
              <a:spcBef>
                <a:spcPts val="0"/>
              </a:spcBef>
              <a:spcAft>
                <a:spcPts val="0"/>
              </a:spcAft>
              <a:buClrTx/>
              <a:buSzTx/>
              <a:buFontTx/>
              <a:buNone/>
              <a:tabLst/>
              <a:defRPr/>
            </a:pPr>
            <a:r>
              <a:rPr kumimoji="0" sz="2500" b="0" i="0" u="none" strike="noStrike" kern="1200" cap="none" spc="0" normalizeH="0" baseline="0" noProof="0" dirty="0" err="1">
                <a:ln>
                  <a:noFill/>
                </a:ln>
                <a:solidFill>
                  <a:srgbClr val="231F20"/>
                </a:solidFill>
                <a:effectLst/>
                <a:uLnTx/>
                <a:uFillTx/>
                <a:latin typeface="Microsoft Sans Serif"/>
                <a:ea typeface="+mn-ea"/>
                <a:cs typeface="Microsoft Sans Serif"/>
              </a:rPr>
              <a:t>Girişimci</a:t>
            </a:r>
            <a:r>
              <a:rPr kumimoji="0" sz="2500" b="0" i="0" u="none" strike="noStrike" kern="1200" cap="none" spc="8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açısından</a:t>
            </a:r>
            <a:r>
              <a:rPr kumimoji="0" sz="2500" b="0" i="0" u="none" strike="noStrike" kern="1200" cap="none" spc="8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pazar</a:t>
            </a:r>
            <a:r>
              <a:rPr kumimoji="0" sz="2500" b="0" i="0" u="none" strike="noStrike" kern="1200" cap="none" spc="9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fırsatının</a:t>
            </a:r>
            <a:r>
              <a:rPr kumimoji="0" sz="25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üç</a:t>
            </a:r>
            <a:r>
              <a:rPr kumimoji="0" sz="2500" b="0" i="0" u="none" strike="noStrike" kern="1200" cap="none" spc="8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temel</a:t>
            </a:r>
            <a:r>
              <a:rPr kumimoji="0" sz="2500" b="0" i="0" u="none" strike="noStrike" kern="1200" cap="none" spc="8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kaynağı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bulunmaktadır.</a:t>
            </a:r>
            <a:r>
              <a:rPr kumimoji="0" sz="2500" b="0" i="0" u="none" strike="noStrike" kern="1200" cap="none" spc="-13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Bunlar;</a:t>
            </a:r>
            <a:endParaRPr kumimoji="0" sz="25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275590" marR="0" lvl="0" indent="-262890" algn="l" defTabSz="457200" rtl="0" eaLnBrk="1" fontAlgn="auto" latinLnBrk="0" hangingPunct="1">
              <a:lnSpc>
                <a:spcPts val="2775"/>
              </a:lnSpc>
              <a:spcBef>
                <a:spcPts val="0"/>
              </a:spcBef>
              <a:spcAft>
                <a:spcPts val="0"/>
              </a:spcAft>
              <a:buClrTx/>
              <a:buSzTx/>
              <a:buFontTx/>
              <a:buChar char="•"/>
              <a:tabLst>
                <a:tab pos="275590" algn="l"/>
              </a:tabLst>
              <a:defRPr/>
            </a:pP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Kısa</a:t>
            </a:r>
            <a:r>
              <a:rPr kumimoji="0" sz="25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dönemde</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kârlı</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bir</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çözüm</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önerisi</a:t>
            </a:r>
            <a:r>
              <a:rPr kumimoji="0" sz="25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sunmak,</a:t>
            </a:r>
            <a:endParaRPr kumimoji="0" sz="25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275590" marR="0" lvl="0" indent="-262890" algn="l" defTabSz="457200" rtl="0" eaLnBrk="1" fontAlgn="auto" latinLnBrk="0" hangingPunct="1">
              <a:lnSpc>
                <a:spcPts val="3180"/>
              </a:lnSpc>
              <a:spcBef>
                <a:spcPts val="0"/>
              </a:spcBef>
              <a:spcAft>
                <a:spcPts val="0"/>
              </a:spcAft>
              <a:buClrTx/>
              <a:buSzTx/>
              <a:buFontTx/>
              <a:buChar char="•"/>
              <a:tabLst>
                <a:tab pos="275590" algn="l"/>
              </a:tabLst>
              <a:defRPr/>
            </a:pP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Ürünün</a:t>
            </a:r>
            <a:r>
              <a:rPr kumimoji="0" sz="2500" b="0" i="0" u="none" strike="noStrike" kern="1200" cap="none" spc="-13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niteliklerini</a:t>
            </a:r>
            <a:r>
              <a:rPr kumimoji="0" sz="2500" b="0" i="0" u="none" strike="noStrike" kern="1200" cap="none" spc="-11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iyileştirmek,</a:t>
            </a:r>
            <a:endParaRPr kumimoji="0" sz="25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266700" marR="0" lvl="0" indent="-254000" algn="l" defTabSz="457200" rtl="0" eaLnBrk="1" fontAlgn="auto" latinLnBrk="0" hangingPunct="1">
              <a:lnSpc>
                <a:spcPts val="3575"/>
              </a:lnSpc>
              <a:spcBef>
                <a:spcPts val="0"/>
              </a:spcBef>
              <a:spcAft>
                <a:spcPts val="0"/>
              </a:spcAft>
              <a:buClrTx/>
              <a:buSzTx/>
              <a:buFontTx/>
              <a:buChar char="•"/>
              <a:tabLst>
                <a:tab pos="266700" algn="l"/>
              </a:tabLst>
              <a:defRPr/>
            </a:pPr>
            <a:r>
              <a:rPr kumimoji="0" sz="2500" b="0" i="0" u="none" strike="noStrike" kern="1200" cap="none" spc="-30" normalizeH="0" baseline="0" noProof="0" dirty="0">
                <a:ln>
                  <a:noFill/>
                </a:ln>
                <a:solidFill>
                  <a:srgbClr val="231F20"/>
                </a:solidFill>
                <a:effectLst/>
                <a:uLnTx/>
                <a:uFillTx/>
                <a:latin typeface="Microsoft Sans Serif"/>
                <a:ea typeface="+mn-ea"/>
                <a:cs typeface="Microsoft Sans Serif"/>
              </a:rPr>
              <a:t>Yepyeni</a:t>
            </a:r>
            <a:r>
              <a:rPr kumimoji="0" sz="2500" b="0" i="0" u="none" strike="noStrike" kern="1200" cap="none" spc="-7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bir</a:t>
            </a:r>
            <a:r>
              <a:rPr kumimoji="0" sz="25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ürün</a:t>
            </a:r>
            <a:r>
              <a:rPr kumimoji="0" sz="2500" b="0" i="0" u="none" strike="noStrike" kern="1200" cap="none" spc="-7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çıkarmak.</a:t>
            </a:r>
            <a:endParaRPr kumimoji="0" sz="2500" b="0" i="0" u="none" strike="noStrike" kern="1200" cap="none" spc="0" normalizeH="0" baseline="0" noProof="0" dirty="0">
              <a:ln>
                <a:noFill/>
              </a:ln>
              <a:solidFill>
                <a:srgbClr val="000000"/>
              </a:solidFill>
              <a:effectLst/>
              <a:uLnTx/>
              <a:uFillTx/>
              <a:latin typeface="Microsoft Sans Serif"/>
              <a:ea typeface="+mn-ea"/>
              <a:cs typeface="Microsoft Sans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712419"/>
            <a:ext cx="5269865" cy="40640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500" b="1" i="0" u="none" strike="noStrike" kern="1200" cap="none" spc="0" normalizeH="0" baseline="0" noProof="0" dirty="0">
                <a:ln>
                  <a:noFill/>
                </a:ln>
                <a:solidFill>
                  <a:srgbClr val="23408E"/>
                </a:solidFill>
                <a:effectLst/>
                <a:uLnTx/>
                <a:uFillTx/>
                <a:latin typeface="Arial"/>
                <a:ea typeface="+mn-ea"/>
                <a:cs typeface="Arial"/>
              </a:rPr>
              <a:t>4.</a:t>
            </a:r>
            <a:r>
              <a:rPr kumimoji="0" sz="2500" b="1" i="0" u="none" strike="noStrike" kern="1200" cap="none" spc="-6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PAZAR</a:t>
            </a:r>
            <a:r>
              <a:rPr kumimoji="0" sz="2500" b="1" i="0" u="none" strike="noStrike" kern="1200" cap="none" spc="-65" normalizeH="0" baseline="0" noProof="0" dirty="0">
                <a:ln>
                  <a:noFill/>
                </a:ln>
                <a:solidFill>
                  <a:srgbClr val="23408E"/>
                </a:solidFill>
                <a:effectLst/>
                <a:uLnTx/>
                <a:uFillTx/>
                <a:latin typeface="Arial"/>
                <a:ea typeface="+mn-ea"/>
                <a:cs typeface="Arial"/>
              </a:rPr>
              <a:t> </a:t>
            </a:r>
            <a:r>
              <a:rPr kumimoji="0" sz="2500" b="1" i="0" u="none" strike="noStrike" kern="1200" cap="none" spc="-20" normalizeH="0" baseline="0" noProof="0" dirty="0">
                <a:ln>
                  <a:noFill/>
                </a:ln>
                <a:solidFill>
                  <a:srgbClr val="23408E"/>
                </a:solidFill>
                <a:effectLst/>
                <a:uLnTx/>
                <a:uFillTx/>
                <a:latin typeface="Arial"/>
                <a:ea typeface="+mn-ea"/>
                <a:cs typeface="Arial"/>
              </a:rPr>
              <a:t>FIRSATLARININ</a:t>
            </a:r>
            <a:r>
              <a:rPr kumimoji="0" sz="2500" b="1" i="0" u="none" strike="noStrike" kern="1200" cap="none" spc="-15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ANALİZİ</a:t>
            </a:r>
            <a:endParaRPr kumimoji="0" sz="2500" b="0" i="0" u="none" strike="noStrike" kern="1200" cap="none" spc="0" normalizeH="0" baseline="0" noProof="0">
              <a:ln>
                <a:noFill/>
              </a:ln>
              <a:solidFill>
                <a:srgbClr val="000000"/>
              </a:solidFill>
              <a:effectLst/>
              <a:uLnTx/>
              <a:uFillTx/>
              <a:latin typeface="Arial"/>
              <a:ea typeface="+mn-ea"/>
              <a:cs typeface="Arial"/>
            </a:endParaRPr>
          </a:p>
        </p:txBody>
      </p:sp>
      <p:sp>
        <p:nvSpPr>
          <p:cNvPr id="3" name="object 3"/>
          <p:cNvSpPr txBox="1">
            <a:spLocks noGrp="1"/>
          </p:cNvSpPr>
          <p:nvPr>
            <p:ph type="title"/>
          </p:nvPr>
        </p:nvSpPr>
        <p:spPr>
          <a:xfrm>
            <a:off x="424687" y="1197991"/>
            <a:ext cx="6998970" cy="589280"/>
          </a:xfrm>
          <a:prstGeom prst="rect">
            <a:avLst/>
          </a:prstGeom>
        </p:spPr>
        <p:txBody>
          <a:bodyPr vert="horz" wrap="square" lIns="0" tIns="12065" rIns="0" bIns="0" rtlCol="0">
            <a:spAutoFit/>
          </a:bodyPr>
          <a:lstStyle/>
          <a:p>
            <a:pPr marL="12700">
              <a:lnSpc>
                <a:spcPct val="100000"/>
              </a:lnSpc>
              <a:spcBef>
                <a:spcPts val="95"/>
              </a:spcBef>
            </a:pPr>
            <a:r>
              <a:rPr sz="3700" dirty="0"/>
              <a:t>4.1.</a:t>
            </a:r>
            <a:r>
              <a:rPr sz="3700" spc="-75" dirty="0"/>
              <a:t> </a:t>
            </a:r>
            <a:r>
              <a:rPr sz="3700" dirty="0"/>
              <a:t>Fırsat</a:t>
            </a:r>
            <a:r>
              <a:rPr sz="3700" spc="-65" dirty="0"/>
              <a:t> </a:t>
            </a:r>
            <a:r>
              <a:rPr sz="3700" dirty="0"/>
              <a:t>ve</a:t>
            </a:r>
            <a:r>
              <a:rPr sz="3700" spc="-80" dirty="0"/>
              <a:t> </a:t>
            </a:r>
            <a:r>
              <a:rPr sz="3700" spc="-35" dirty="0"/>
              <a:t>Tehditlerin</a:t>
            </a:r>
            <a:r>
              <a:rPr sz="3700" spc="-175" dirty="0"/>
              <a:t> </a:t>
            </a:r>
            <a:r>
              <a:rPr sz="3700" spc="-10" dirty="0"/>
              <a:t>Analizi</a:t>
            </a:r>
            <a:endParaRPr sz="3700"/>
          </a:p>
        </p:txBody>
      </p:sp>
      <p:sp>
        <p:nvSpPr>
          <p:cNvPr id="5" name="object 5"/>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12</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4" name="object 4"/>
          <p:cNvSpPr txBox="1"/>
          <p:nvPr/>
        </p:nvSpPr>
        <p:spPr>
          <a:xfrm>
            <a:off x="424687" y="1787271"/>
            <a:ext cx="11176000" cy="5959517"/>
          </a:xfrm>
          <a:prstGeom prst="rect">
            <a:avLst/>
          </a:prstGeom>
        </p:spPr>
        <p:txBody>
          <a:bodyPr vert="horz" wrap="square" lIns="0" tIns="154305" rIns="0" bIns="0" rtlCol="0">
            <a:spAutoFit/>
          </a:bodyPr>
          <a:lstStyle/>
          <a:p>
            <a:pPr marL="12700" marR="1177290" lvl="0" indent="0" algn="l" defTabSz="457200" rtl="0" eaLnBrk="1" fontAlgn="auto" latinLnBrk="0" hangingPunct="1">
              <a:lnSpc>
                <a:spcPct val="70000"/>
              </a:lnSpc>
              <a:spcBef>
                <a:spcPts val="1215"/>
              </a:spcBef>
              <a:spcAft>
                <a:spcPts val="0"/>
              </a:spcAft>
              <a:buClrTx/>
              <a:buSzTx/>
              <a:buFontTx/>
              <a:buNone/>
              <a:tabLst/>
              <a:defRPr/>
            </a:pPr>
            <a:r>
              <a:rPr kumimoji="0" sz="2500" b="1" i="0" u="none" strike="noStrike" kern="1200" cap="none" spc="0" normalizeH="0" baseline="0" noProof="0" dirty="0">
                <a:ln>
                  <a:noFill/>
                </a:ln>
                <a:solidFill>
                  <a:srgbClr val="231F20"/>
                </a:solidFill>
                <a:effectLst/>
                <a:uLnTx/>
                <a:uFillTx/>
                <a:latin typeface="Arial"/>
                <a:ea typeface="+mn-ea"/>
                <a:cs typeface="Arial"/>
              </a:rPr>
              <a:t>G</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irişimciye</a:t>
            </a:r>
            <a:r>
              <a:rPr kumimoji="0" sz="25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fırsatları</a:t>
            </a:r>
            <a:r>
              <a:rPr kumimoji="0" sz="25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tespit</a:t>
            </a:r>
            <a:r>
              <a:rPr kumimoji="0" sz="25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etmede</a:t>
            </a:r>
            <a:r>
              <a:rPr kumimoji="0" sz="25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yararlı</a:t>
            </a:r>
            <a:r>
              <a:rPr kumimoji="0" sz="25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olabilecek</a:t>
            </a:r>
            <a:r>
              <a:rPr kumimoji="0" sz="25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10" normalizeH="0" baseline="0" noProof="0" dirty="0">
                <a:ln>
                  <a:noFill/>
                </a:ln>
                <a:solidFill>
                  <a:srgbClr val="231F20"/>
                </a:solidFill>
                <a:effectLst/>
                <a:uLnTx/>
                <a:uFillTx/>
                <a:latin typeface="Microsoft Sans Serif"/>
                <a:ea typeface="+mn-ea"/>
                <a:cs typeface="Microsoft Sans Serif"/>
              </a:rPr>
              <a:t>diğer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öneriler</a:t>
            </a:r>
            <a:r>
              <a:rPr kumimoji="0" sz="25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a:ln>
                  <a:noFill/>
                </a:ln>
                <a:solidFill>
                  <a:srgbClr val="231F20"/>
                </a:solidFill>
                <a:effectLst/>
                <a:uLnTx/>
                <a:uFillTx/>
                <a:latin typeface="Microsoft Sans Serif"/>
                <a:ea typeface="+mn-ea"/>
                <a:cs typeface="Microsoft Sans Serif"/>
              </a:rPr>
              <a:t>de</a:t>
            </a:r>
            <a:r>
              <a:rPr kumimoji="0" sz="25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500" b="0" i="0" u="none" strike="noStrike" kern="1200" cap="none" spc="0" normalizeH="0" baseline="0" noProof="0" dirty="0" err="1">
                <a:ln>
                  <a:noFill/>
                </a:ln>
                <a:solidFill>
                  <a:srgbClr val="231F20"/>
                </a:solidFill>
                <a:effectLst/>
                <a:uLnTx/>
                <a:uFillTx/>
                <a:latin typeface="Microsoft Sans Serif"/>
                <a:ea typeface="+mn-ea"/>
                <a:cs typeface="Microsoft Sans Serif"/>
              </a:rPr>
              <a:t>şunlardır</a:t>
            </a:r>
            <a:r>
              <a:rPr kumimoji="0" sz="25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lang="tr-TR" sz="2000" b="0" i="0" u="none" strike="noStrike" kern="1200" cap="none" spc="0" normalizeH="0" baseline="0" noProof="0" dirty="0">
                <a:ln>
                  <a:noFill/>
                </a:ln>
                <a:solidFill>
                  <a:srgbClr val="231F20"/>
                </a:solidFill>
                <a:effectLst/>
                <a:uLnTx/>
                <a:uFillTx/>
                <a:latin typeface="Microsoft Sans Serif"/>
                <a:ea typeface="+mn-ea"/>
                <a:cs typeface="Microsoft Sans Serif"/>
              </a:rPr>
              <a:t>(</a:t>
            </a:r>
            <a:r>
              <a:rPr kumimoji="0" lang="tr-TR" sz="2000" b="0" i="0" u="none" strike="noStrike" kern="1200" cap="none" spc="0" normalizeH="0" baseline="0" noProof="0" dirty="0" err="1">
                <a:ln>
                  <a:noFill/>
                </a:ln>
                <a:solidFill>
                  <a:srgbClr val="231F20"/>
                </a:solidFill>
                <a:effectLst/>
                <a:uLnTx/>
                <a:uFillTx/>
                <a:latin typeface="Microsoft Sans Serif"/>
                <a:ea typeface="+mn-ea"/>
                <a:cs typeface="Microsoft Sans Serif"/>
              </a:rPr>
              <a:t>Kotler</a:t>
            </a:r>
            <a:r>
              <a:rPr kumimoji="0" lang="tr-TR" sz="20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lang="tr-TR" sz="20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lang="tr-TR" sz="20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lang="tr-TR" sz="2000" b="0" i="0" u="none" strike="noStrike" kern="1200" cap="none" spc="-10" normalizeH="0" baseline="0" noProof="0" dirty="0">
                <a:ln>
                  <a:noFill/>
                </a:ln>
                <a:solidFill>
                  <a:srgbClr val="231F20"/>
                </a:solidFill>
                <a:effectLst/>
                <a:uLnTx/>
                <a:uFillTx/>
                <a:latin typeface="Microsoft Sans Serif"/>
                <a:ea typeface="+mn-ea"/>
                <a:cs typeface="Microsoft Sans Serif"/>
              </a:rPr>
              <a:t>Keller,</a:t>
            </a:r>
            <a:r>
              <a:rPr kumimoji="0" lang="tr-TR" sz="20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lang="tr-TR" sz="2000" b="0" i="0" u="none" strike="noStrike" kern="1200" cap="none" spc="-10" normalizeH="0" baseline="0" noProof="0" dirty="0">
                <a:ln>
                  <a:noFill/>
                </a:ln>
                <a:solidFill>
                  <a:srgbClr val="231F20"/>
                </a:solidFill>
                <a:effectLst/>
                <a:uLnTx/>
                <a:uFillTx/>
                <a:latin typeface="Microsoft Sans Serif"/>
                <a:ea typeface="+mn-ea"/>
                <a:cs typeface="Microsoft Sans Serif"/>
              </a:rPr>
              <a:t>2012):</a:t>
            </a:r>
          </a:p>
          <a:p>
            <a:pPr marL="12700" marR="1177290" lvl="0" indent="0" algn="l" defTabSz="457200" rtl="0" eaLnBrk="1" fontAlgn="auto" latinLnBrk="0" hangingPunct="1">
              <a:lnSpc>
                <a:spcPct val="70000"/>
              </a:lnSpc>
              <a:spcBef>
                <a:spcPts val="1215"/>
              </a:spcBef>
              <a:spcAft>
                <a:spcPts val="0"/>
              </a:spcAft>
              <a:buClrTx/>
              <a:buSzTx/>
              <a:buFontTx/>
              <a:buNone/>
              <a:tabLst/>
              <a:defRPr/>
            </a:pPr>
            <a:endParaRPr kumimoji="0" sz="2500" b="0" i="0" u="none" strike="noStrike" kern="1200" cap="none" spc="0" normalizeH="0" baseline="0" noProof="0" dirty="0">
              <a:ln>
                <a:noFill/>
              </a:ln>
              <a:solidFill>
                <a:srgbClr val="000000"/>
              </a:solidFill>
              <a:effectLst/>
              <a:uLnTx/>
              <a:uFillTx/>
              <a:latin typeface="Calibri Light" panose="020F0302020204030204"/>
              <a:ea typeface="+mn-ea"/>
              <a:cs typeface="Microsoft Sans Serif"/>
            </a:endParaRPr>
          </a:p>
          <a:p>
            <a:pPr marL="259079" marR="0" lvl="0" indent="-246379" algn="l" defTabSz="457200" rtl="0" eaLnBrk="1" fontAlgn="auto" latinLnBrk="0" hangingPunct="1">
              <a:lnSpc>
                <a:spcPts val="3165"/>
              </a:lnSpc>
              <a:spcBef>
                <a:spcPts val="0"/>
              </a:spcBef>
              <a:spcAft>
                <a:spcPts val="0"/>
              </a:spcAft>
              <a:buClrTx/>
              <a:buSzTx/>
              <a:buFontTx/>
              <a:buChar char="•"/>
              <a:tabLst>
                <a:tab pos="259079" algn="l"/>
              </a:tabLst>
              <a:defRPr/>
            </a:pP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Pazardaki</a:t>
            </a:r>
            <a:r>
              <a:rPr kumimoji="0" lang="tr-TR" sz="2500" b="1" i="1" u="none" strike="noStrike" kern="1200" cap="none" spc="-9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Eğilimleri</a:t>
            </a:r>
            <a:r>
              <a:rPr kumimoji="0" lang="tr-TR" sz="2500" b="1" i="1" u="none" strike="noStrike" kern="1200" cap="none" spc="-114"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Ve</a:t>
            </a:r>
            <a:r>
              <a:rPr kumimoji="0" lang="tr-TR" sz="2500" b="1" i="1" u="none" strike="noStrike" kern="1200" cap="none" spc="-135"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Teknolojik</a:t>
            </a:r>
            <a:r>
              <a:rPr kumimoji="0" lang="tr-TR" sz="2500" b="1" i="1" u="none" strike="noStrike" kern="1200" cap="none" spc="-135"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Gelişmeleri</a:t>
            </a:r>
            <a:r>
              <a:rPr kumimoji="0" lang="tr-TR" sz="2500" b="1" i="1" u="none" strike="noStrike" kern="1200" cap="none" spc="-10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10" normalizeH="0" baseline="0" noProof="0" dirty="0">
                <a:ln>
                  <a:noFill/>
                </a:ln>
                <a:solidFill>
                  <a:srgbClr val="231F20"/>
                </a:solidFill>
                <a:effectLst/>
                <a:uLnTx/>
                <a:uFillTx/>
                <a:latin typeface="Calibri Light" panose="020F0302020204030204"/>
                <a:ea typeface="+mn-ea"/>
                <a:cs typeface="Arial"/>
              </a:rPr>
              <a:t>Gözlemleyip</a:t>
            </a:r>
            <a:endParaRPr kumimoji="0" lang="tr-TR" sz="2500" b="0" i="0" u="none" strike="noStrike" kern="1200" cap="none" spc="0" normalizeH="0" baseline="0" noProof="0" dirty="0">
              <a:ln>
                <a:noFill/>
              </a:ln>
              <a:solidFill>
                <a:srgbClr val="000000"/>
              </a:solidFill>
              <a:effectLst/>
              <a:uLnTx/>
              <a:uFillTx/>
              <a:latin typeface="Calibri Light" panose="020F0302020204030204"/>
              <a:ea typeface="+mn-ea"/>
              <a:cs typeface="Arial"/>
            </a:endParaRPr>
          </a:p>
          <a:p>
            <a:pPr marL="12700" marR="0" lvl="0" indent="0" algn="l" defTabSz="457200" rtl="0" eaLnBrk="1" fontAlgn="auto" latinLnBrk="0" hangingPunct="1">
              <a:lnSpc>
                <a:spcPts val="2605"/>
              </a:lnSpc>
              <a:spcBef>
                <a:spcPts val="0"/>
              </a:spcBef>
              <a:spcAft>
                <a:spcPts val="0"/>
              </a:spcAft>
              <a:buClrTx/>
              <a:buSzTx/>
              <a:buFontTx/>
              <a:buNone/>
              <a:tabLst/>
              <a:defRPr/>
            </a:pP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Pazar</a:t>
            </a:r>
            <a:r>
              <a:rPr kumimoji="0" lang="tr-TR" sz="2500" b="1" i="1" u="none" strike="noStrike" kern="1200" cap="none" spc="-45"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İçin</a:t>
            </a:r>
            <a:r>
              <a:rPr kumimoji="0" lang="tr-TR" sz="2500" b="1" i="1" u="none" strike="noStrike" kern="1200" cap="none" spc="-6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Yeni</a:t>
            </a:r>
            <a:r>
              <a:rPr kumimoji="0" lang="tr-TR" sz="2500" b="1" i="1" u="none" strike="noStrike" kern="1200" cap="none" spc="-55"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Olan</a:t>
            </a:r>
            <a:r>
              <a:rPr kumimoji="0" lang="tr-TR" sz="2500" b="1" i="1" u="none" strike="noStrike" kern="1200" cap="none" spc="-6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Hibrit</a:t>
            </a:r>
            <a:r>
              <a:rPr kumimoji="0" lang="tr-TR" sz="2500" b="1" i="1" u="none" strike="noStrike" kern="1200" cap="none" spc="-5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Çözümler</a:t>
            </a:r>
            <a:r>
              <a:rPr kumimoji="0" lang="tr-TR" sz="2500" b="1" i="1" u="none" strike="noStrike" kern="1200" cap="none" spc="-45"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10" normalizeH="0" baseline="0" noProof="0" dirty="0">
                <a:ln>
                  <a:noFill/>
                </a:ln>
                <a:solidFill>
                  <a:srgbClr val="231F20"/>
                </a:solidFill>
                <a:effectLst/>
                <a:uLnTx/>
                <a:uFillTx/>
                <a:latin typeface="Calibri Light" panose="020F0302020204030204"/>
                <a:ea typeface="+mn-ea"/>
                <a:cs typeface="Arial"/>
              </a:rPr>
              <a:t>Üretmek:</a:t>
            </a:r>
            <a:endParaRPr kumimoji="0" lang="tr-TR" sz="2500" b="0" i="0" u="none" strike="noStrike" kern="1200" cap="none" spc="0" normalizeH="0" baseline="0" noProof="0" dirty="0">
              <a:ln>
                <a:noFill/>
              </a:ln>
              <a:solidFill>
                <a:srgbClr val="000000"/>
              </a:solidFill>
              <a:effectLst/>
              <a:uLnTx/>
              <a:uFillTx/>
              <a:latin typeface="Calibri Light" panose="020F0302020204030204"/>
              <a:ea typeface="+mn-ea"/>
              <a:cs typeface="Arial"/>
            </a:endParaRPr>
          </a:p>
          <a:p>
            <a:pPr marL="245745" marR="0" lvl="0" indent="-233045" algn="l" defTabSz="457200" rtl="0" eaLnBrk="1" fontAlgn="auto" latinLnBrk="0" hangingPunct="1">
              <a:lnSpc>
                <a:spcPts val="3160"/>
              </a:lnSpc>
              <a:spcBef>
                <a:spcPts val="0"/>
              </a:spcBef>
              <a:spcAft>
                <a:spcPts val="0"/>
              </a:spcAft>
              <a:buClrTx/>
              <a:buSzTx/>
              <a:buFontTx/>
              <a:buChar char="•"/>
              <a:tabLst>
                <a:tab pos="245745" algn="l"/>
              </a:tabLst>
              <a:defRPr/>
            </a:pP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Alım</a:t>
            </a:r>
            <a:r>
              <a:rPr kumimoji="0" lang="tr-TR" sz="2500" b="1" i="1" u="none" strike="noStrike" kern="1200" cap="none" spc="-10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Sürecini</a:t>
            </a:r>
            <a:r>
              <a:rPr kumimoji="0" lang="tr-TR" sz="2500" b="1" i="1" u="none" strike="noStrike" kern="1200" cap="none" spc="-8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Daha</a:t>
            </a:r>
            <a:r>
              <a:rPr kumimoji="0" lang="tr-TR" sz="2500" b="1" i="1" u="none" strike="noStrike" kern="1200" cap="none" spc="-11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Etkin/Rahat</a:t>
            </a:r>
            <a:r>
              <a:rPr kumimoji="0" lang="tr-TR" sz="2500" b="1" i="1" u="none" strike="noStrike" kern="1200" cap="none" spc="-85"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Hale</a:t>
            </a:r>
            <a:r>
              <a:rPr kumimoji="0" lang="tr-TR" sz="2500" b="1" i="1" u="none" strike="noStrike" kern="1200" cap="none" spc="-11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Getirmek:</a:t>
            </a:r>
          </a:p>
          <a:p>
            <a:pPr marL="245745" marR="0" lvl="0" indent="-233045" algn="l" defTabSz="457200" rtl="0" eaLnBrk="1" fontAlgn="auto" latinLnBrk="0" hangingPunct="1">
              <a:lnSpc>
                <a:spcPts val="3160"/>
              </a:lnSpc>
              <a:spcBef>
                <a:spcPts val="0"/>
              </a:spcBef>
              <a:spcAft>
                <a:spcPts val="0"/>
              </a:spcAft>
              <a:buClrTx/>
              <a:buSzTx/>
              <a:buFontTx/>
              <a:buChar char="•"/>
              <a:tabLst>
                <a:tab pos="245745" algn="l"/>
              </a:tabLst>
              <a:defRPr/>
            </a:pP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Tüketicilerin</a:t>
            </a:r>
            <a:r>
              <a:rPr kumimoji="0" lang="tr-TR" sz="2500" b="1" i="1" u="none" strike="noStrike" kern="1200" cap="none" spc="-13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Bilgi/Tavsiye</a:t>
            </a:r>
            <a:r>
              <a:rPr kumimoji="0" lang="tr-TR" sz="2500" b="1" i="1" u="none" strike="noStrike" kern="1200" cap="none" spc="-11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İhtiyacını</a:t>
            </a:r>
            <a:r>
              <a:rPr kumimoji="0" lang="tr-TR" sz="2500" b="1" i="1" u="none" strike="noStrike" kern="1200" cap="none" spc="-12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Gidermek:</a:t>
            </a:r>
          </a:p>
          <a:p>
            <a:pPr marL="245745" marR="0" lvl="0" indent="-233045" algn="l" defTabSz="457200" rtl="0" eaLnBrk="1" fontAlgn="auto" latinLnBrk="0" hangingPunct="1">
              <a:lnSpc>
                <a:spcPts val="3160"/>
              </a:lnSpc>
              <a:spcBef>
                <a:spcPts val="0"/>
              </a:spcBef>
              <a:spcAft>
                <a:spcPts val="0"/>
              </a:spcAft>
              <a:buClrTx/>
              <a:buSzTx/>
              <a:buFontTx/>
              <a:buChar char="•"/>
              <a:tabLst>
                <a:tab pos="245745" algn="l"/>
              </a:tabLst>
              <a:defRPr/>
            </a:pP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Ürünü</a:t>
            </a:r>
            <a:r>
              <a:rPr kumimoji="0" lang="tr-TR" sz="2500" b="1" i="1" u="none" strike="noStrike" kern="1200" cap="none" spc="-35"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10" normalizeH="0" baseline="0" noProof="0" dirty="0">
                <a:ln>
                  <a:noFill/>
                </a:ln>
                <a:solidFill>
                  <a:srgbClr val="231F20"/>
                </a:solidFill>
                <a:effectLst/>
                <a:uLnTx/>
                <a:uFillTx/>
                <a:latin typeface="Calibri Light" panose="020F0302020204030204"/>
                <a:ea typeface="+mn-ea"/>
                <a:cs typeface="Arial"/>
              </a:rPr>
              <a:t>Kişiselleştirmek:</a:t>
            </a:r>
          </a:p>
          <a:p>
            <a:pPr marL="245745" marR="0" lvl="0" indent="-233045" algn="l" defTabSz="457200" rtl="0" eaLnBrk="1" fontAlgn="auto" latinLnBrk="0" hangingPunct="1">
              <a:lnSpc>
                <a:spcPts val="3160"/>
              </a:lnSpc>
              <a:spcBef>
                <a:spcPts val="0"/>
              </a:spcBef>
              <a:spcAft>
                <a:spcPts val="0"/>
              </a:spcAft>
              <a:buClrTx/>
              <a:buSzTx/>
              <a:buFontTx/>
              <a:buChar char="•"/>
              <a:tabLst>
                <a:tab pos="245745" algn="l"/>
              </a:tabLst>
              <a:defRPr/>
            </a:pP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Ürünlere</a:t>
            </a:r>
            <a:r>
              <a:rPr kumimoji="0" lang="tr-TR" sz="2500" b="1" i="1" u="none" strike="noStrike" kern="1200" cap="none" spc="-75"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Yeni</a:t>
            </a:r>
            <a:r>
              <a:rPr kumimoji="0" lang="tr-TR" sz="2500" b="1" i="1" u="none" strike="noStrike" kern="1200" cap="none" spc="-95"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10" normalizeH="0" baseline="0" noProof="0" dirty="0">
                <a:ln>
                  <a:noFill/>
                </a:ln>
                <a:solidFill>
                  <a:srgbClr val="231F20"/>
                </a:solidFill>
                <a:effectLst/>
                <a:uLnTx/>
                <a:uFillTx/>
                <a:latin typeface="Calibri Light" panose="020F0302020204030204"/>
                <a:ea typeface="+mn-ea"/>
                <a:cs typeface="Arial"/>
              </a:rPr>
              <a:t>Yetenekler/Özellikler</a:t>
            </a:r>
            <a:r>
              <a:rPr kumimoji="0" lang="tr-TR" sz="2500" b="1" i="1" u="none" strike="noStrike" kern="1200" cap="none" spc="-90" normalizeH="0" baseline="0" noProof="0" dirty="0">
                <a:ln>
                  <a:noFill/>
                </a:ln>
                <a:solidFill>
                  <a:srgbClr val="231F20"/>
                </a:solidFill>
                <a:effectLst/>
                <a:uLnTx/>
                <a:uFillTx/>
                <a:latin typeface="Calibri Light" panose="020F0302020204030204"/>
                <a:ea typeface="+mn-ea"/>
                <a:cs typeface="Arial"/>
              </a:rPr>
              <a:t> </a:t>
            </a:r>
            <a:r>
              <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rPr>
              <a:t>Eklemek:</a:t>
            </a:r>
          </a:p>
          <a:p>
            <a:pPr marL="245745" marR="0" lvl="0" indent="-233045" algn="l" defTabSz="457200" rtl="0" eaLnBrk="1" fontAlgn="auto" latinLnBrk="0" hangingPunct="1">
              <a:lnSpc>
                <a:spcPts val="3160"/>
              </a:lnSpc>
              <a:spcBef>
                <a:spcPts val="0"/>
              </a:spcBef>
              <a:spcAft>
                <a:spcPts val="0"/>
              </a:spcAft>
              <a:buClrTx/>
              <a:buSzTx/>
              <a:buFontTx/>
              <a:buChar char="•"/>
              <a:tabLst>
                <a:tab pos="245745" algn="l"/>
              </a:tabLst>
              <a:defRPr/>
            </a:pPr>
            <a:r>
              <a:rPr kumimoji="0" lang="tr-TR" sz="2400" b="1" i="1" u="none" strike="noStrike" kern="1200" cap="none" spc="0" normalizeH="0" baseline="0" noProof="0" dirty="0">
                <a:ln>
                  <a:noFill/>
                </a:ln>
                <a:solidFill>
                  <a:srgbClr val="231F20"/>
                </a:solidFill>
                <a:effectLst/>
                <a:uLnTx/>
                <a:uFillTx/>
                <a:latin typeface="Calibri Light" panose="020F0302020204030204"/>
                <a:ea typeface="+mn-ea"/>
                <a:cs typeface="Arial"/>
              </a:rPr>
              <a:t>Dağıtımı</a:t>
            </a:r>
            <a:r>
              <a:rPr kumimoji="0" lang="tr-TR" sz="2400" b="1" i="1" u="none" strike="noStrike" kern="1200" cap="none" spc="-114" normalizeH="0" baseline="0" noProof="0" dirty="0">
                <a:ln>
                  <a:noFill/>
                </a:ln>
                <a:solidFill>
                  <a:srgbClr val="231F20"/>
                </a:solidFill>
                <a:effectLst/>
                <a:uLnTx/>
                <a:uFillTx/>
                <a:latin typeface="Calibri Light" panose="020F0302020204030204"/>
                <a:ea typeface="+mn-ea"/>
                <a:cs typeface="Arial"/>
              </a:rPr>
              <a:t> </a:t>
            </a:r>
            <a:r>
              <a:rPr kumimoji="0" lang="tr-TR" sz="2400" b="1" i="1" u="none" strike="noStrike" kern="1200" cap="none" spc="-10" normalizeH="0" baseline="0" noProof="0" dirty="0">
                <a:ln>
                  <a:noFill/>
                </a:ln>
                <a:solidFill>
                  <a:srgbClr val="231F20"/>
                </a:solidFill>
                <a:effectLst/>
                <a:uLnTx/>
                <a:uFillTx/>
                <a:latin typeface="Calibri Light" panose="020F0302020204030204"/>
                <a:ea typeface="+mn-ea"/>
                <a:cs typeface="Arial"/>
              </a:rPr>
              <a:t>hızlandırmak</a:t>
            </a:r>
            <a:r>
              <a:rPr kumimoji="0" lang="tr-TR" sz="2400" b="1" i="1" u="none" strike="noStrike" kern="1200" cap="none" spc="-100" normalizeH="0" baseline="0" noProof="0" dirty="0">
                <a:ln>
                  <a:noFill/>
                </a:ln>
                <a:solidFill>
                  <a:srgbClr val="231F20"/>
                </a:solidFill>
                <a:effectLst/>
                <a:uLnTx/>
                <a:uFillTx/>
                <a:latin typeface="Calibri Light" panose="020F0302020204030204"/>
                <a:ea typeface="+mn-ea"/>
                <a:cs typeface="Arial"/>
              </a:rPr>
              <a:t> </a:t>
            </a:r>
            <a:r>
              <a:rPr kumimoji="0" lang="tr-TR" sz="2400" b="1" i="1" u="none" strike="noStrike" kern="1200" cap="none" spc="0" normalizeH="0" baseline="0" noProof="0" dirty="0">
                <a:ln>
                  <a:noFill/>
                </a:ln>
                <a:solidFill>
                  <a:srgbClr val="231F20"/>
                </a:solidFill>
                <a:effectLst/>
                <a:uLnTx/>
                <a:uFillTx/>
                <a:latin typeface="Calibri Light" panose="020F0302020204030204"/>
                <a:ea typeface="+mn-ea"/>
                <a:cs typeface="Arial"/>
              </a:rPr>
              <a:t>veya</a:t>
            </a:r>
            <a:r>
              <a:rPr kumimoji="0" lang="tr-TR" sz="2400" b="1" i="1" u="none" strike="noStrike" kern="1200" cap="none" spc="-100" normalizeH="0" baseline="0" noProof="0" dirty="0">
                <a:ln>
                  <a:noFill/>
                </a:ln>
                <a:solidFill>
                  <a:srgbClr val="231F20"/>
                </a:solidFill>
                <a:effectLst/>
                <a:uLnTx/>
                <a:uFillTx/>
                <a:latin typeface="Calibri Light" panose="020F0302020204030204"/>
                <a:ea typeface="+mn-ea"/>
                <a:cs typeface="Arial"/>
              </a:rPr>
              <a:t> </a:t>
            </a:r>
            <a:r>
              <a:rPr kumimoji="0" lang="tr-TR" sz="2400" b="1" i="1" u="none" strike="noStrike" kern="1200" cap="none" spc="0" normalizeH="0" baseline="0" noProof="0" dirty="0">
                <a:ln>
                  <a:noFill/>
                </a:ln>
                <a:solidFill>
                  <a:srgbClr val="231F20"/>
                </a:solidFill>
                <a:effectLst/>
                <a:uLnTx/>
                <a:uFillTx/>
                <a:latin typeface="Calibri Light" panose="020F0302020204030204"/>
                <a:ea typeface="+mn-ea"/>
                <a:cs typeface="Arial"/>
              </a:rPr>
              <a:t>dağıtım</a:t>
            </a:r>
            <a:r>
              <a:rPr kumimoji="0" lang="tr-TR" sz="2400" b="1" i="1" u="none" strike="noStrike" kern="1200" cap="none" spc="-114" normalizeH="0" baseline="0" noProof="0" dirty="0">
                <a:ln>
                  <a:noFill/>
                </a:ln>
                <a:solidFill>
                  <a:srgbClr val="231F20"/>
                </a:solidFill>
                <a:effectLst/>
                <a:uLnTx/>
                <a:uFillTx/>
                <a:latin typeface="Calibri Light" panose="020F0302020204030204"/>
                <a:ea typeface="+mn-ea"/>
                <a:cs typeface="Arial"/>
              </a:rPr>
              <a:t> </a:t>
            </a:r>
            <a:r>
              <a:rPr kumimoji="0" lang="tr-TR" sz="2400" b="1" i="1" u="none" strike="noStrike" kern="1200" cap="none" spc="0" normalizeH="0" baseline="0" noProof="0" dirty="0">
                <a:ln>
                  <a:noFill/>
                </a:ln>
                <a:solidFill>
                  <a:srgbClr val="231F20"/>
                </a:solidFill>
                <a:effectLst/>
                <a:uLnTx/>
                <a:uFillTx/>
                <a:latin typeface="Calibri Light" panose="020F0302020204030204"/>
                <a:ea typeface="+mn-ea"/>
                <a:cs typeface="Arial"/>
              </a:rPr>
              <a:t>kanalını</a:t>
            </a:r>
            <a:r>
              <a:rPr kumimoji="0" lang="tr-TR" sz="2400" b="1" i="1" u="none" strike="noStrike" kern="1200" cap="none" spc="-110" normalizeH="0" baseline="0" noProof="0" dirty="0">
                <a:ln>
                  <a:noFill/>
                </a:ln>
                <a:solidFill>
                  <a:srgbClr val="231F20"/>
                </a:solidFill>
                <a:effectLst/>
                <a:uLnTx/>
                <a:uFillTx/>
                <a:latin typeface="Calibri Light" panose="020F0302020204030204"/>
                <a:ea typeface="+mn-ea"/>
                <a:cs typeface="Arial"/>
              </a:rPr>
              <a:t> </a:t>
            </a:r>
            <a:r>
              <a:rPr kumimoji="0" lang="tr-TR" sz="2400" b="1" i="1" u="none" strike="noStrike" kern="1200" cap="none" spc="0" normalizeH="0" baseline="0" noProof="0" dirty="0">
                <a:ln>
                  <a:noFill/>
                </a:ln>
                <a:solidFill>
                  <a:srgbClr val="231F20"/>
                </a:solidFill>
                <a:effectLst/>
                <a:uLnTx/>
                <a:uFillTx/>
                <a:latin typeface="Calibri Light" panose="020F0302020204030204"/>
                <a:ea typeface="+mn-ea"/>
                <a:cs typeface="Arial"/>
              </a:rPr>
              <a:t>farklılaştırmak</a:t>
            </a:r>
          </a:p>
          <a:p>
            <a:pPr marL="245745" marR="0" lvl="0" indent="-233045" algn="l" defTabSz="457200" rtl="0" eaLnBrk="1" fontAlgn="auto" latinLnBrk="0" hangingPunct="1">
              <a:lnSpc>
                <a:spcPts val="3160"/>
              </a:lnSpc>
              <a:spcBef>
                <a:spcPts val="0"/>
              </a:spcBef>
              <a:spcAft>
                <a:spcPts val="0"/>
              </a:spcAft>
              <a:buClrTx/>
              <a:buSzTx/>
              <a:buFontTx/>
              <a:buChar char="•"/>
              <a:tabLst>
                <a:tab pos="245745" algn="l"/>
              </a:tabLst>
              <a:defRPr/>
            </a:pPr>
            <a:r>
              <a:rPr kumimoji="0" lang="tr-TR" sz="2400" b="1" i="1" u="none" strike="noStrike" kern="1200" cap="none" spc="0" normalizeH="0" baseline="0" noProof="0" dirty="0">
                <a:ln>
                  <a:noFill/>
                </a:ln>
                <a:solidFill>
                  <a:srgbClr val="231F20"/>
                </a:solidFill>
                <a:effectLst/>
                <a:uLnTx/>
                <a:uFillTx/>
                <a:latin typeface="Calibri Light" panose="020F0302020204030204"/>
                <a:ea typeface="+mn-ea"/>
                <a:cs typeface="Arial"/>
              </a:rPr>
              <a:t>Daha</a:t>
            </a:r>
            <a:r>
              <a:rPr kumimoji="0" lang="tr-TR" sz="2400" b="1" i="1" u="none" strike="noStrike" kern="1200" cap="none" spc="-65" normalizeH="0" baseline="0" noProof="0" dirty="0">
                <a:ln>
                  <a:noFill/>
                </a:ln>
                <a:solidFill>
                  <a:srgbClr val="231F20"/>
                </a:solidFill>
                <a:effectLst/>
                <a:uLnTx/>
                <a:uFillTx/>
                <a:latin typeface="Calibri Light" panose="020F0302020204030204"/>
                <a:ea typeface="+mn-ea"/>
                <a:cs typeface="Arial"/>
              </a:rPr>
              <a:t> </a:t>
            </a:r>
            <a:r>
              <a:rPr kumimoji="0" lang="tr-TR" sz="2400" b="1" i="1" u="none" strike="noStrike" kern="1200" cap="none" spc="0" normalizeH="0" baseline="0" noProof="0" dirty="0">
                <a:ln>
                  <a:noFill/>
                </a:ln>
                <a:solidFill>
                  <a:srgbClr val="231F20"/>
                </a:solidFill>
                <a:effectLst/>
                <a:uLnTx/>
                <a:uFillTx/>
                <a:latin typeface="Calibri Light" panose="020F0302020204030204"/>
                <a:ea typeface="+mn-ea"/>
                <a:cs typeface="Arial"/>
              </a:rPr>
              <a:t>düşük</a:t>
            </a:r>
            <a:r>
              <a:rPr kumimoji="0" lang="tr-TR" sz="2400" b="1" i="1" u="none" strike="noStrike" kern="1200" cap="none" spc="-50" normalizeH="0" baseline="0" noProof="0" dirty="0">
                <a:ln>
                  <a:noFill/>
                </a:ln>
                <a:solidFill>
                  <a:srgbClr val="231F20"/>
                </a:solidFill>
                <a:effectLst/>
                <a:uLnTx/>
                <a:uFillTx/>
                <a:latin typeface="Calibri Light" panose="020F0302020204030204"/>
                <a:ea typeface="+mn-ea"/>
                <a:cs typeface="Arial"/>
              </a:rPr>
              <a:t> </a:t>
            </a:r>
            <a:r>
              <a:rPr kumimoji="0" lang="tr-TR" sz="2400" b="1" i="1" u="none" strike="noStrike" kern="1200" cap="none" spc="0" normalizeH="0" baseline="0" noProof="0" dirty="0">
                <a:ln>
                  <a:noFill/>
                </a:ln>
                <a:solidFill>
                  <a:srgbClr val="231F20"/>
                </a:solidFill>
                <a:effectLst/>
                <a:uLnTx/>
                <a:uFillTx/>
                <a:latin typeface="Calibri Light" panose="020F0302020204030204"/>
                <a:ea typeface="+mn-ea"/>
                <a:cs typeface="Arial"/>
              </a:rPr>
              <a:t>fiyat</a:t>
            </a:r>
            <a:r>
              <a:rPr kumimoji="0" lang="tr-TR" sz="2400" b="1" i="1" u="none" strike="noStrike" kern="1200" cap="none" spc="-70" normalizeH="0" baseline="0" noProof="0" dirty="0">
                <a:ln>
                  <a:noFill/>
                </a:ln>
                <a:solidFill>
                  <a:srgbClr val="231F20"/>
                </a:solidFill>
                <a:effectLst/>
                <a:uLnTx/>
                <a:uFillTx/>
                <a:latin typeface="Calibri Light" panose="020F0302020204030204"/>
                <a:ea typeface="+mn-ea"/>
                <a:cs typeface="Arial"/>
              </a:rPr>
              <a:t> </a:t>
            </a:r>
            <a:r>
              <a:rPr kumimoji="0" lang="tr-TR" sz="2400" b="1" i="1" u="none" strike="noStrike" kern="1200" cap="none" spc="0" normalizeH="0" baseline="0" noProof="0" dirty="0">
                <a:ln>
                  <a:noFill/>
                </a:ln>
                <a:solidFill>
                  <a:srgbClr val="231F20"/>
                </a:solidFill>
                <a:effectLst/>
                <a:uLnTx/>
                <a:uFillTx/>
                <a:latin typeface="Calibri Light" panose="020F0302020204030204"/>
                <a:ea typeface="+mn-ea"/>
                <a:cs typeface="Arial"/>
              </a:rPr>
              <a:t>sunmak:</a:t>
            </a:r>
            <a:endParaRPr kumimoji="0" lang="tr-TR" sz="2500" b="1" i="1" u="none" strike="noStrike" kern="1200" cap="none" spc="0" normalizeH="0" baseline="0" noProof="0" dirty="0">
              <a:ln>
                <a:noFill/>
              </a:ln>
              <a:solidFill>
                <a:srgbClr val="231F20"/>
              </a:solidFill>
              <a:effectLst/>
              <a:uLnTx/>
              <a:uFillTx/>
              <a:latin typeface="Calibri Light" panose="020F0302020204030204"/>
              <a:ea typeface="+mn-ea"/>
              <a:cs typeface="Arial"/>
            </a:endParaRPr>
          </a:p>
          <a:p>
            <a:pPr marL="245745" marR="0" lvl="0" indent="-233045" algn="l" defTabSz="457200" rtl="0" eaLnBrk="1" fontAlgn="auto" latinLnBrk="0" hangingPunct="1">
              <a:lnSpc>
                <a:spcPts val="3160"/>
              </a:lnSpc>
              <a:spcBef>
                <a:spcPts val="3290"/>
              </a:spcBef>
              <a:spcAft>
                <a:spcPts val="0"/>
              </a:spcAft>
              <a:buClrTx/>
              <a:buSzTx/>
              <a:buFontTx/>
              <a:buChar char="•"/>
              <a:tabLst>
                <a:tab pos="245745" algn="l"/>
              </a:tabLst>
              <a:defRPr/>
            </a:pPr>
            <a:endParaRPr kumimoji="0" lang="tr-TR" sz="2500" b="1" i="1" u="none" strike="noStrike" kern="1200" cap="none" spc="0" normalizeH="0" baseline="0" noProof="0" dirty="0">
              <a:ln>
                <a:noFill/>
              </a:ln>
              <a:solidFill>
                <a:srgbClr val="231F20"/>
              </a:solidFill>
              <a:effectLst/>
              <a:uLnTx/>
              <a:uFillTx/>
              <a:latin typeface="Arial"/>
              <a:ea typeface="+mn-ea"/>
              <a:cs typeface="Arial"/>
            </a:endParaRPr>
          </a:p>
          <a:p>
            <a:pPr marL="245745" marR="0" lvl="0" indent="-233045" algn="l" defTabSz="457200" rtl="0" eaLnBrk="1" fontAlgn="auto" latinLnBrk="0" hangingPunct="1">
              <a:lnSpc>
                <a:spcPts val="3160"/>
              </a:lnSpc>
              <a:spcBef>
                <a:spcPts val="3290"/>
              </a:spcBef>
              <a:spcAft>
                <a:spcPts val="0"/>
              </a:spcAft>
              <a:buClrTx/>
              <a:buSzTx/>
              <a:buFontTx/>
              <a:buChar char="•"/>
              <a:tabLst>
                <a:tab pos="245745" algn="l"/>
              </a:tabLst>
              <a:defRPr/>
            </a:pPr>
            <a:endParaRPr kumimoji="0" sz="2500" b="0" i="0" u="none" strike="noStrike" kern="1200" cap="none" spc="0" normalizeH="0" baseline="0" noProof="0" dirty="0">
              <a:ln>
                <a:noFill/>
              </a:ln>
              <a:solidFill>
                <a:srgbClr val="000000"/>
              </a:solidFill>
              <a:effectLst/>
              <a:uLnTx/>
              <a:uFillTx/>
              <a:latin typeface="Microsoft Sans Serif"/>
              <a:ea typeface="+mn-ea"/>
              <a:cs typeface="Microsoft Sans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712419"/>
            <a:ext cx="5269865" cy="40640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500" b="1" i="0" u="none" strike="noStrike" kern="1200" cap="none" spc="0" normalizeH="0" baseline="0" noProof="0" dirty="0">
                <a:ln>
                  <a:noFill/>
                </a:ln>
                <a:solidFill>
                  <a:srgbClr val="23408E"/>
                </a:solidFill>
                <a:effectLst/>
                <a:uLnTx/>
                <a:uFillTx/>
                <a:latin typeface="Arial"/>
                <a:ea typeface="+mn-ea"/>
                <a:cs typeface="Arial"/>
              </a:rPr>
              <a:t>4.</a:t>
            </a:r>
            <a:r>
              <a:rPr kumimoji="0" sz="2500" b="1" i="0" u="none" strike="noStrike" kern="1200" cap="none" spc="-6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PAZAR</a:t>
            </a:r>
            <a:r>
              <a:rPr kumimoji="0" sz="2500" b="1" i="0" u="none" strike="noStrike" kern="1200" cap="none" spc="-65" normalizeH="0" baseline="0" noProof="0" dirty="0">
                <a:ln>
                  <a:noFill/>
                </a:ln>
                <a:solidFill>
                  <a:srgbClr val="23408E"/>
                </a:solidFill>
                <a:effectLst/>
                <a:uLnTx/>
                <a:uFillTx/>
                <a:latin typeface="Arial"/>
                <a:ea typeface="+mn-ea"/>
                <a:cs typeface="Arial"/>
              </a:rPr>
              <a:t> </a:t>
            </a:r>
            <a:r>
              <a:rPr kumimoji="0" sz="2500" b="1" i="0" u="none" strike="noStrike" kern="1200" cap="none" spc="-20" normalizeH="0" baseline="0" noProof="0" dirty="0">
                <a:ln>
                  <a:noFill/>
                </a:ln>
                <a:solidFill>
                  <a:srgbClr val="23408E"/>
                </a:solidFill>
                <a:effectLst/>
                <a:uLnTx/>
                <a:uFillTx/>
                <a:latin typeface="Arial"/>
                <a:ea typeface="+mn-ea"/>
                <a:cs typeface="Arial"/>
              </a:rPr>
              <a:t>FIRSATLARININ</a:t>
            </a:r>
            <a:r>
              <a:rPr kumimoji="0" sz="2500" b="1" i="0" u="none" strike="noStrike" kern="1200" cap="none" spc="-15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ANALİZİ</a:t>
            </a:r>
            <a:endParaRPr kumimoji="0" sz="2500" b="0" i="0" u="none" strike="noStrike" kern="1200" cap="none" spc="0" normalizeH="0" baseline="0" noProof="0">
              <a:ln>
                <a:noFill/>
              </a:ln>
              <a:solidFill>
                <a:srgbClr val="000000"/>
              </a:solidFill>
              <a:effectLst/>
              <a:uLnTx/>
              <a:uFillTx/>
              <a:latin typeface="Arial"/>
              <a:ea typeface="+mn-ea"/>
              <a:cs typeface="Arial"/>
            </a:endParaRPr>
          </a:p>
        </p:txBody>
      </p:sp>
      <p:sp>
        <p:nvSpPr>
          <p:cNvPr id="3" name="object 3"/>
          <p:cNvSpPr txBox="1">
            <a:spLocks noGrp="1"/>
          </p:cNvSpPr>
          <p:nvPr>
            <p:ph type="title"/>
          </p:nvPr>
        </p:nvSpPr>
        <p:spPr>
          <a:xfrm>
            <a:off x="451802" y="1118819"/>
            <a:ext cx="11288395" cy="1581150"/>
          </a:xfrm>
          <a:prstGeom prst="rect">
            <a:avLst/>
          </a:prstGeom>
        </p:spPr>
        <p:txBody>
          <a:bodyPr vert="horz" wrap="square" lIns="0" tIns="13335" rIns="0" bIns="0" rtlCol="0">
            <a:spAutoFit/>
          </a:bodyPr>
          <a:lstStyle/>
          <a:p>
            <a:pPr marL="12700">
              <a:lnSpc>
                <a:spcPts val="5115"/>
              </a:lnSpc>
              <a:spcBef>
                <a:spcPts val="105"/>
              </a:spcBef>
            </a:pPr>
            <a:r>
              <a:rPr sz="4400" dirty="0"/>
              <a:t>4.1.</a:t>
            </a:r>
            <a:r>
              <a:rPr sz="4400" spc="-45" dirty="0"/>
              <a:t> </a:t>
            </a:r>
            <a:r>
              <a:rPr sz="4400" dirty="0"/>
              <a:t>Fırsat</a:t>
            </a:r>
            <a:r>
              <a:rPr sz="4400" spc="-25" dirty="0"/>
              <a:t> </a:t>
            </a:r>
            <a:r>
              <a:rPr sz="4400" dirty="0"/>
              <a:t>ve</a:t>
            </a:r>
            <a:r>
              <a:rPr sz="4400" spc="-25" dirty="0"/>
              <a:t> </a:t>
            </a:r>
            <a:r>
              <a:rPr sz="4400" spc="-30" dirty="0"/>
              <a:t>Tehditlerin</a:t>
            </a:r>
            <a:r>
              <a:rPr sz="4400" spc="-200" dirty="0"/>
              <a:t> </a:t>
            </a:r>
            <a:r>
              <a:rPr sz="4400" spc="-10" dirty="0"/>
              <a:t>Analizi</a:t>
            </a:r>
            <a:endParaRPr sz="4400" dirty="0"/>
          </a:p>
          <a:p>
            <a:pPr marL="12700" marR="5080">
              <a:lnSpc>
                <a:spcPts val="3460"/>
              </a:lnSpc>
              <a:spcBef>
                <a:spcPts val="265"/>
              </a:spcBef>
              <a:tabLst>
                <a:tab pos="1730375" algn="l"/>
              </a:tabLst>
            </a:pPr>
            <a:r>
              <a:rPr sz="3200" b="0" dirty="0">
                <a:solidFill>
                  <a:srgbClr val="514743"/>
                </a:solidFill>
                <a:latin typeface="Arial MT"/>
                <a:cs typeface="Arial MT"/>
              </a:rPr>
              <a:t>Yukarıda</a:t>
            </a:r>
            <a:r>
              <a:rPr sz="3200" b="0" spc="100" dirty="0">
                <a:solidFill>
                  <a:srgbClr val="514743"/>
                </a:solidFill>
                <a:latin typeface="Arial MT"/>
                <a:cs typeface="Arial MT"/>
              </a:rPr>
              <a:t> </a:t>
            </a:r>
            <a:r>
              <a:rPr sz="3200" b="0" dirty="0">
                <a:solidFill>
                  <a:srgbClr val="514743"/>
                </a:solidFill>
                <a:latin typeface="Arial MT"/>
                <a:cs typeface="Arial MT"/>
              </a:rPr>
              <a:t>sayılan</a:t>
            </a:r>
            <a:r>
              <a:rPr sz="3200" b="0" spc="100" dirty="0">
                <a:solidFill>
                  <a:srgbClr val="514743"/>
                </a:solidFill>
                <a:latin typeface="Arial MT"/>
                <a:cs typeface="Arial MT"/>
              </a:rPr>
              <a:t> </a:t>
            </a:r>
            <a:r>
              <a:rPr sz="3200" b="0" spc="60" dirty="0">
                <a:solidFill>
                  <a:srgbClr val="514743"/>
                </a:solidFill>
                <a:latin typeface="Arial MT"/>
                <a:cs typeface="Arial MT"/>
              </a:rPr>
              <a:t>yöntemler</a:t>
            </a:r>
            <a:r>
              <a:rPr sz="3200" b="0" spc="135" dirty="0">
                <a:solidFill>
                  <a:srgbClr val="514743"/>
                </a:solidFill>
                <a:latin typeface="Arial MT"/>
                <a:cs typeface="Arial MT"/>
              </a:rPr>
              <a:t> </a:t>
            </a:r>
            <a:r>
              <a:rPr sz="3200" b="0" dirty="0">
                <a:solidFill>
                  <a:srgbClr val="514743"/>
                </a:solidFill>
                <a:latin typeface="Arial MT"/>
                <a:cs typeface="Arial MT"/>
              </a:rPr>
              <a:t>dı</a:t>
            </a:r>
            <a:r>
              <a:rPr sz="3200" b="0" dirty="0">
                <a:solidFill>
                  <a:srgbClr val="514743"/>
                </a:solidFill>
                <a:latin typeface="Microsoft Sans Serif"/>
                <a:cs typeface="Microsoft Sans Serif"/>
              </a:rPr>
              <a:t>ş</a:t>
            </a:r>
            <a:r>
              <a:rPr sz="3200" b="0" dirty="0">
                <a:solidFill>
                  <a:srgbClr val="514743"/>
                </a:solidFill>
                <a:latin typeface="Arial MT"/>
                <a:cs typeface="Arial MT"/>
              </a:rPr>
              <a:t>ında</a:t>
            </a:r>
            <a:r>
              <a:rPr sz="3200" b="0" spc="125" dirty="0">
                <a:solidFill>
                  <a:srgbClr val="514743"/>
                </a:solidFill>
                <a:latin typeface="Arial MT"/>
                <a:cs typeface="Arial MT"/>
              </a:rPr>
              <a:t> </a:t>
            </a:r>
            <a:r>
              <a:rPr sz="3200" b="0" dirty="0">
                <a:solidFill>
                  <a:srgbClr val="514743"/>
                </a:solidFill>
                <a:latin typeface="Arial MT"/>
                <a:cs typeface="Arial MT"/>
              </a:rPr>
              <a:t>giri</a:t>
            </a:r>
            <a:r>
              <a:rPr sz="3200" b="0" dirty="0">
                <a:solidFill>
                  <a:srgbClr val="514743"/>
                </a:solidFill>
                <a:latin typeface="Microsoft Sans Serif"/>
                <a:cs typeface="Microsoft Sans Serif"/>
              </a:rPr>
              <a:t>ş</a:t>
            </a:r>
            <a:r>
              <a:rPr sz="3200" b="0" dirty="0">
                <a:solidFill>
                  <a:srgbClr val="514743"/>
                </a:solidFill>
                <a:latin typeface="Arial MT"/>
                <a:cs typeface="Arial MT"/>
              </a:rPr>
              <a:t>imcinin</a:t>
            </a:r>
            <a:r>
              <a:rPr sz="3200" b="0" spc="150" dirty="0">
                <a:solidFill>
                  <a:srgbClr val="514743"/>
                </a:solidFill>
                <a:latin typeface="Arial MT"/>
                <a:cs typeface="Arial MT"/>
              </a:rPr>
              <a:t> </a:t>
            </a:r>
            <a:r>
              <a:rPr sz="3200" b="0" dirty="0">
                <a:solidFill>
                  <a:srgbClr val="514743"/>
                </a:solidFill>
                <a:latin typeface="Arial MT"/>
                <a:cs typeface="Arial MT"/>
              </a:rPr>
              <a:t>sürekli</a:t>
            </a:r>
            <a:r>
              <a:rPr sz="3200" b="0" spc="125" dirty="0">
                <a:solidFill>
                  <a:srgbClr val="514743"/>
                </a:solidFill>
                <a:latin typeface="Arial MT"/>
                <a:cs typeface="Arial MT"/>
              </a:rPr>
              <a:t> </a:t>
            </a:r>
            <a:r>
              <a:rPr sz="3200" b="0" spc="-10" dirty="0">
                <a:solidFill>
                  <a:srgbClr val="514743"/>
                </a:solidFill>
                <a:latin typeface="Arial MT"/>
                <a:cs typeface="Arial MT"/>
              </a:rPr>
              <a:t>olarak </a:t>
            </a:r>
            <a:r>
              <a:rPr sz="3200" b="0" spc="65" dirty="0">
                <a:solidFill>
                  <a:srgbClr val="514743"/>
                </a:solidFill>
                <a:latin typeface="Arial MT"/>
                <a:cs typeface="Arial MT"/>
              </a:rPr>
              <a:t>iç</a:t>
            </a:r>
            <a:r>
              <a:rPr sz="3200" b="0" spc="-5" dirty="0">
                <a:solidFill>
                  <a:srgbClr val="514743"/>
                </a:solidFill>
                <a:latin typeface="Arial MT"/>
                <a:cs typeface="Arial MT"/>
              </a:rPr>
              <a:t> </a:t>
            </a:r>
            <a:r>
              <a:rPr sz="3200" b="0" dirty="0">
                <a:solidFill>
                  <a:srgbClr val="514743"/>
                </a:solidFill>
                <a:latin typeface="Arial MT"/>
                <a:cs typeface="Arial MT"/>
              </a:rPr>
              <a:t>ve</a:t>
            </a:r>
            <a:r>
              <a:rPr sz="3200" b="0" spc="-5" dirty="0">
                <a:solidFill>
                  <a:srgbClr val="514743"/>
                </a:solidFill>
                <a:latin typeface="Arial MT"/>
                <a:cs typeface="Arial MT"/>
              </a:rPr>
              <a:t> </a:t>
            </a:r>
            <a:r>
              <a:rPr sz="3200" b="0" spc="-25" dirty="0">
                <a:solidFill>
                  <a:srgbClr val="514743"/>
                </a:solidFill>
                <a:latin typeface="Arial MT"/>
                <a:cs typeface="Arial MT"/>
              </a:rPr>
              <a:t>dı</a:t>
            </a:r>
            <a:r>
              <a:rPr sz="3200" b="0" spc="-25" dirty="0">
                <a:solidFill>
                  <a:srgbClr val="514743"/>
                </a:solidFill>
                <a:latin typeface="Microsoft Sans Serif"/>
                <a:cs typeface="Microsoft Sans Serif"/>
              </a:rPr>
              <a:t>ş</a:t>
            </a:r>
            <a:r>
              <a:rPr sz="3200" b="0" dirty="0">
                <a:solidFill>
                  <a:srgbClr val="514743"/>
                </a:solidFill>
                <a:latin typeface="Microsoft Sans Serif"/>
                <a:cs typeface="Microsoft Sans Serif"/>
              </a:rPr>
              <a:t>	</a:t>
            </a:r>
            <a:r>
              <a:rPr sz="3200" b="0" dirty="0">
                <a:solidFill>
                  <a:srgbClr val="514743"/>
                </a:solidFill>
                <a:latin typeface="Arial MT"/>
                <a:cs typeface="Arial MT"/>
              </a:rPr>
              <a:t>çevre</a:t>
            </a:r>
            <a:r>
              <a:rPr sz="3200" b="0" spc="95" dirty="0">
                <a:solidFill>
                  <a:srgbClr val="514743"/>
                </a:solidFill>
                <a:latin typeface="Arial MT"/>
                <a:cs typeface="Arial MT"/>
              </a:rPr>
              <a:t> </a:t>
            </a:r>
            <a:r>
              <a:rPr sz="3200" b="0" spc="70" dirty="0">
                <a:solidFill>
                  <a:srgbClr val="514743"/>
                </a:solidFill>
                <a:latin typeface="Arial MT"/>
                <a:cs typeface="Arial MT"/>
              </a:rPr>
              <a:t>faktörlerini</a:t>
            </a:r>
            <a:r>
              <a:rPr sz="3200" b="0" spc="105" dirty="0">
                <a:solidFill>
                  <a:srgbClr val="514743"/>
                </a:solidFill>
                <a:latin typeface="Arial MT"/>
                <a:cs typeface="Arial MT"/>
              </a:rPr>
              <a:t> </a:t>
            </a:r>
            <a:r>
              <a:rPr sz="3200" b="0" dirty="0">
                <a:solidFill>
                  <a:srgbClr val="514743"/>
                </a:solidFill>
                <a:latin typeface="Arial MT"/>
                <a:cs typeface="Arial MT"/>
              </a:rPr>
              <a:t>analiz</a:t>
            </a:r>
            <a:r>
              <a:rPr sz="3200" b="0" spc="105" dirty="0">
                <a:solidFill>
                  <a:srgbClr val="514743"/>
                </a:solidFill>
                <a:latin typeface="Arial MT"/>
                <a:cs typeface="Arial MT"/>
              </a:rPr>
              <a:t> </a:t>
            </a:r>
            <a:r>
              <a:rPr sz="3200" b="0" dirty="0">
                <a:solidFill>
                  <a:srgbClr val="514743"/>
                </a:solidFill>
                <a:latin typeface="Arial MT"/>
                <a:cs typeface="Arial MT"/>
              </a:rPr>
              <a:t>etmesi</a:t>
            </a:r>
            <a:r>
              <a:rPr sz="3200" b="0" spc="125" dirty="0">
                <a:solidFill>
                  <a:srgbClr val="514743"/>
                </a:solidFill>
                <a:latin typeface="Arial MT"/>
                <a:cs typeface="Arial MT"/>
              </a:rPr>
              <a:t> </a:t>
            </a:r>
            <a:r>
              <a:rPr sz="3200" b="0" spc="50" dirty="0">
                <a:solidFill>
                  <a:srgbClr val="514743"/>
                </a:solidFill>
                <a:latin typeface="Arial MT"/>
                <a:cs typeface="Arial MT"/>
              </a:rPr>
              <a:t>de</a:t>
            </a:r>
            <a:r>
              <a:rPr sz="3200" b="0" spc="125" dirty="0">
                <a:solidFill>
                  <a:srgbClr val="514743"/>
                </a:solidFill>
                <a:latin typeface="Arial MT"/>
                <a:cs typeface="Arial MT"/>
              </a:rPr>
              <a:t> </a:t>
            </a:r>
            <a:r>
              <a:rPr sz="3200" b="0" spc="-10" dirty="0">
                <a:solidFill>
                  <a:srgbClr val="514743"/>
                </a:solidFill>
                <a:latin typeface="Arial MT"/>
                <a:cs typeface="Arial MT"/>
              </a:rPr>
              <a:t>gereklidir.</a:t>
            </a:r>
            <a:endParaRPr sz="3200" dirty="0">
              <a:latin typeface="Arial MT"/>
              <a:cs typeface="Arial MT"/>
            </a:endParaRPr>
          </a:p>
        </p:txBody>
      </p:sp>
      <p:sp>
        <p:nvSpPr>
          <p:cNvPr id="5" name="object 5"/>
          <p:cNvSpPr txBox="1">
            <a:spLocks noGrp="1"/>
          </p:cNvSpPr>
          <p:nvPr>
            <p:ph type="sldNum" sz="quarter" idx="7"/>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200" b="0" i="0" u="none" strike="noStrike" kern="1200" cap="none" spc="-25" normalizeH="0" baseline="0" noProof="0" dirty="0">
                <a:ln>
                  <a:noFill/>
                </a:ln>
                <a:solidFill>
                  <a:srgbClr val="9D8F87"/>
                </a:solidFill>
                <a:effectLst/>
                <a:uLnTx/>
                <a:uFillTx/>
                <a:latin typeface="Arial MT"/>
                <a:ea typeface="+mn-ea"/>
              </a:rPr>
              <a:pPr marL="38100" marR="0" lvl="0" indent="0" algn="r" defTabSz="457200" rtl="0" eaLnBrk="1" fontAlgn="auto" latinLnBrk="0" hangingPunct="1">
                <a:lnSpc>
                  <a:spcPct val="100000"/>
                </a:lnSpc>
                <a:spcBef>
                  <a:spcPts val="210"/>
                </a:spcBef>
                <a:spcAft>
                  <a:spcPts val="0"/>
                </a:spcAft>
                <a:buClrTx/>
                <a:buSzTx/>
                <a:buFontTx/>
                <a:buNone/>
                <a:tabLst/>
                <a:defRPr/>
              </a:pPr>
              <a:t>13</a:t>
            </a:fld>
            <a:endParaRPr kumimoji="0" sz="1200" b="0" i="0" u="none" strike="noStrike" kern="1200" cap="none" spc="-25" normalizeH="0" baseline="0" noProof="0" dirty="0">
              <a:ln>
                <a:noFill/>
              </a:ln>
              <a:solidFill>
                <a:srgbClr val="9D8F87"/>
              </a:solidFill>
              <a:effectLst/>
              <a:uLnTx/>
              <a:uFillTx/>
              <a:latin typeface="Arial MT"/>
              <a:ea typeface="+mn-ea"/>
            </a:endParaRPr>
          </a:p>
        </p:txBody>
      </p:sp>
      <p:pic>
        <p:nvPicPr>
          <p:cNvPr id="4" name="object 4"/>
          <p:cNvPicPr/>
          <p:nvPr/>
        </p:nvPicPr>
        <p:blipFill>
          <a:blip r:embed="rId2" cstate="print"/>
          <a:stretch>
            <a:fillRect/>
          </a:stretch>
        </p:blipFill>
        <p:spPr>
          <a:xfrm>
            <a:off x="1534286" y="3506317"/>
            <a:ext cx="8183118" cy="32275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712419"/>
            <a:ext cx="5269865" cy="40640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500" b="1" i="0" u="none" strike="noStrike" kern="1200" cap="none" spc="0" normalizeH="0" baseline="0" noProof="0" dirty="0">
                <a:ln>
                  <a:noFill/>
                </a:ln>
                <a:solidFill>
                  <a:srgbClr val="23408E"/>
                </a:solidFill>
                <a:effectLst/>
                <a:uLnTx/>
                <a:uFillTx/>
                <a:latin typeface="Arial"/>
                <a:ea typeface="+mn-ea"/>
                <a:cs typeface="Arial"/>
              </a:rPr>
              <a:t>4.</a:t>
            </a:r>
            <a:r>
              <a:rPr kumimoji="0" sz="2500" b="1" i="0" u="none" strike="noStrike" kern="1200" cap="none" spc="-6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PAZAR</a:t>
            </a:r>
            <a:r>
              <a:rPr kumimoji="0" sz="2500" b="1" i="0" u="none" strike="noStrike" kern="1200" cap="none" spc="-65" normalizeH="0" baseline="0" noProof="0" dirty="0">
                <a:ln>
                  <a:noFill/>
                </a:ln>
                <a:solidFill>
                  <a:srgbClr val="23408E"/>
                </a:solidFill>
                <a:effectLst/>
                <a:uLnTx/>
                <a:uFillTx/>
                <a:latin typeface="Arial"/>
                <a:ea typeface="+mn-ea"/>
                <a:cs typeface="Arial"/>
              </a:rPr>
              <a:t> </a:t>
            </a:r>
            <a:r>
              <a:rPr kumimoji="0" sz="2500" b="1" i="0" u="none" strike="noStrike" kern="1200" cap="none" spc="-20" normalizeH="0" baseline="0" noProof="0" dirty="0">
                <a:ln>
                  <a:noFill/>
                </a:ln>
                <a:solidFill>
                  <a:srgbClr val="23408E"/>
                </a:solidFill>
                <a:effectLst/>
                <a:uLnTx/>
                <a:uFillTx/>
                <a:latin typeface="Arial"/>
                <a:ea typeface="+mn-ea"/>
                <a:cs typeface="Arial"/>
              </a:rPr>
              <a:t>FIRSATLARININ</a:t>
            </a:r>
            <a:r>
              <a:rPr kumimoji="0" sz="2500" b="1" i="0" u="none" strike="noStrike" kern="1200" cap="none" spc="-15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ANALİZİ</a:t>
            </a:r>
            <a:endParaRPr kumimoji="0" sz="2500" b="0" i="0" u="none" strike="noStrike" kern="1200" cap="none" spc="0" normalizeH="0" baseline="0" noProof="0">
              <a:ln>
                <a:noFill/>
              </a:ln>
              <a:solidFill>
                <a:srgbClr val="000000"/>
              </a:solidFill>
              <a:effectLst/>
              <a:uLnTx/>
              <a:uFillTx/>
              <a:latin typeface="Arial"/>
              <a:ea typeface="+mn-ea"/>
              <a:cs typeface="Arial"/>
            </a:endParaRPr>
          </a:p>
        </p:txBody>
      </p:sp>
      <p:sp>
        <p:nvSpPr>
          <p:cNvPr id="3" name="object 3"/>
          <p:cNvSpPr txBox="1">
            <a:spLocks noGrp="1"/>
          </p:cNvSpPr>
          <p:nvPr>
            <p:ph type="title"/>
          </p:nvPr>
        </p:nvSpPr>
        <p:spPr>
          <a:xfrm>
            <a:off x="424687" y="1193419"/>
            <a:ext cx="7478395" cy="605155"/>
          </a:xfrm>
          <a:prstGeom prst="rect">
            <a:avLst/>
          </a:prstGeom>
        </p:spPr>
        <p:txBody>
          <a:bodyPr vert="horz" wrap="square" lIns="0" tIns="13335" rIns="0" bIns="0" rtlCol="0">
            <a:spAutoFit/>
          </a:bodyPr>
          <a:lstStyle/>
          <a:p>
            <a:pPr marL="12700">
              <a:lnSpc>
                <a:spcPct val="100000"/>
              </a:lnSpc>
              <a:spcBef>
                <a:spcPts val="105"/>
              </a:spcBef>
            </a:pPr>
            <a:r>
              <a:rPr sz="3800" dirty="0"/>
              <a:t>4.2.</a:t>
            </a:r>
            <a:r>
              <a:rPr sz="3800" spc="-45" dirty="0"/>
              <a:t> </a:t>
            </a:r>
            <a:r>
              <a:rPr sz="3800" dirty="0"/>
              <a:t>Fırsatların</a:t>
            </a:r>
            <a:r>
              <a:rPr sz="3800" spc="-65" dirty="0"/>
              <a:t> </a:t>
            </a:r>
            <a:r>
              <a:rPr sz="3800" spc="-10" dirty="0"/>
              <a:t>Değerlendirilmesi</a:t>
            </a:r>
            <a:endParaRPr sz="3800"/>
          </a:p>
        </p:txBody>
      </p:sp>
      <p:sp>
        <p:nvSpPr>
          <p:cNvPr id="5" name="object 5"/>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14</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4" name="object 4"/>
          <p:cNvSpPr txBox="1"/>
          <p:nvPr/>
        </p:nvSpPr>
        <p:spPr>
          <a:xfrm>
            <a:off x="424687" y="1999358"/>
            <a:ext cx="11386313" cy="3502882"/>
          </a:xfrm>
          <a:prstGeom prst="rect">
            <a:avLst/>
          </a:prstGeom>
        </p:spPr>
        <p:txBody>
          <a:bodyPr vert="horz" wrap="square" lIns="0" tIns="12065" rIns="0" bIns="0" rtlCol="0">
            <a:spAutoFit/>
          </a:bodyPr>
          <a:lstStyle/>
          <a:p>
            <a:pPr marL="443865" marR="0" lvl="0" indent="-431165" algn="l" defTabSz="457200" rtl="0" eaLnBrk="1" fontAlgn="auto" latinLnBrk="0" hangingPunct="1">
              <a:lnSpc>
                <a:spcPct val="150000"/>
              </a:lnSpc>
              <a:spcBef>
                <a:spcPts val="0"/>
              </a:spcBef>
              <a:spcAft>
                <a:spcPts val="0"/>
              </a:spcAft>
              <a:buClrTx/>
              <a:buSzTx/>
              <a:buFontTx/>
              <a:buAutoNum type="arabicPeriod"/>
              <a:tabLst>
                <a:tab pos="443865" algn="l"/>
              </a:tabLst>
              <a:defRPr/>
            </a:pPr>
            <a:r>
              <a:rPr kumimoji="0" sz="2200" b="0" i="0" u="none" strike="noStrike" kern="1200" cap="none" spc="-20" normalizeH="0" baseline="0" noProof="0" dirty="0" err="1">
                <a:ln>
                  <a:noFill/>
                </a:ln>
                <a:solidFill>
                  <a:srgbClr val="231F20"/>
                </a:solidFill>
                <a:effectLst/>
                <a:uLnTx/>
                <a:uFillTx/>
                <a:latin typeface="Microsoft Sans Serif"/>
                <a:ea typeface="+mn-ea"/>
                <a:cs typeface="Microsoft Sans Serif"/>
              </a:rPr>
              <a:t>Tanımlanan</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fırsatın,</a:t>
            </a:r>
            <a:r>
              <a:rPr kumimoji="0" sz="22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işletmenin</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mevcut</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veya</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potansiyel</a:t>
            </a:r>
            <a:r>
              <a:rPr kumimoji="0" lang="tr-TR" sz="2200" b="0" i="0" u="none" strike="noStrike" kern="1200" cap="none" spc="-1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müşterileri</a:t>
            </a:r>
            <a:r>
              <a:rPr kumimoji="0" sz="2200" b="0" i="0" u="none" strike="noStrike" kern="1200" cap="none" spc="-114"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için</a:t>
            </a:r>
            <a:r>
              <a:rPr kumimoji="0" sz="2200" b="0" i="0" u="none" strike="noStrike" kern="1200" cap="none" spc="-16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çekicilik</a:t>
            </a:r>
            <a:r>
              <a:rPr kumimoji="0" sz="2200" b="0" i="0" u="none" strike="noStrike" kern="1200" cap="none" spc="-1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düzeyi,</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443865" marR="0" lvl="0" indent="-431165" algn="l" defTabSz="457200" rtl="0" eaLnBrk="1" fontAlgn="auto" latinLnBrk="0" hangingPunct="1">
              <a:lnSpc>
                <a:spcPct val="150000"/>
              </a:lnSpc>
              <a:spcBef>
                <a:spcPts val="0"/>
              </a:spcBef>
              <a:spcAft>
                <a:spcPts val="0"/>
              </a:spcAft>
              <a:buClrTx/>
              <a:buSzTx/>
              <a:buFontTx/>
              <a:buAutoNum type="arabicPeriod" startAt="2"/>
              <a:tabLst>
                <a:tab pos="443865" algn="l"/>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Yaratılacak</a:t>
            </a:r>
            <a:r>
              <a:rPr kumimoji="0" sz="22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faydayı</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hedef</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kitleye</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uygun</a:t>
            </a:r>
            <a:r>
              <a:rPr kumimoji="0" sz="22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bir</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maliyetle</a:t>
            </a:r>
            <a:r>
              <a:rPr kumimoji="0" lang="tr-TR" sz="2200" b="0" i="0" u="none" strike="noStrike" kern="1200" cap="none" spc="-1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ulaştırılabilme</a:t>
            </a:r>
            <a:r>
              <a:rPr kumimoji="0" sz="2200" b="0" i="0" u="none" strike="noStrike" kern="1200" cap="none" spc="7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imkânı,</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449580" marR="0" lvl="0" indent="-436880" algn="l" defTabSz="457200" rtl="0" eaLnBrk="1" fontAlgn="auto" latinLnBrk="0" hangingPunct="1">
              <a:lnSpc>
                <a:spcPct val="150000"/>
              </a:lnSpc>
              <a:spcBef>
                <a:spcPts val="0"/>
              </a:spcBef>
              <a:spcAft>
                <a:spcPts val="0"/>
              </a:spcAft>
              <a:buClrTx/>
              <a:buSzTx/>
              <a:buFontTx/>
              <a:buAutoNum type="arabicPeriod" startAt="3"/>
              <a:tabLst>
                <a:tab pos="449580" algn="l"/>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Fırsatın</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yakalanması</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için</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gerekli</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insan, para,</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ekipman</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25" normalizeH="0" baseline="0" noProof="0" dirty="0" err="1">
                <a:ln>
                  <a:noFill/>
                </a:ln>
                <a:solidFill>
                  <a:srgbClr val="231F20"/>
                </a:solidFill>
                <a:effectLst/>
                <a:uLnTx/>
                <a:uFillTx/>
                <a:latin typeface="Microsoft Sans Serif"/>
                <a:ea typeface="+mn-ea"/>
                <a:cs typeface="Microsoft Sans Serif"/>
              </a:rPr>
              <a:t>ve</a:t>
            </a:r>
            <a:r>
              <a:rPr kumimoji="0" lang="tr-TR" sz="2200" b="0" i="0" u="none" strike="noStrike" kern="1200" cap="none" spc="-25"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diğer</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kaynakların</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varlığı veya</a:t>
            </a:r>
            <a:r>
              <a:rPr kumimoji="0" sz="22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bunlara</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ulaşılabilme</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imkanları,</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449580" marR="0" lvl="0" indent="-436880" algn="l" defTabSz="457200" rtl="0" eaLnBrk="1" fontAlgn="auto" latinLnBrk="0" hangingPunct="1">
              <a:lnSpc>
                <a:spcPct val="150000"/>
              </a:lnSpc>
              <a:spcBef>
                <a:spcPts val="0"/>
              </a:spcBef>
              <a:spcAft>
                <a:spcPts val="0"/>
              </a:spcAft>
              <a:buClrTx/>
              <a:buSzTx/>
              <a:buFontTx/>
              <a:buAutoNum type="arabicPeriod" startAt="4"/>
              <a:tabLst>
                <a:tab pos="449580" algn="l"/>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Fırsatın</a:t>
            </a:r>
            <a:r>
              <a:rPr kumimoji="0" sz="22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sağlayacağı</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rekabet</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üstünlüğünün</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derecesi,</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449580" marR="0" lvl="0" indent="-436880" algn="l" defTabSz="457200" rtl="0" eaLnBrk="1" fontAlgn="auto" latinLnBrk="0" hangingPunct="1">
              <a:lnSpc>
                <a:spcPct val="150000"/>
              </a:lnSpc>
              <a:spcBef>
                <a:spcPts val="0"/>
              </a:spcBef>
              <a:spcAft>
                <a:spcPts val="0"/>
              </a:spcAft>
              <a:buClrTx/>
              <a:buSzTx/>
              <a:buFontTx/>
              <a:buAutoNum type="arabicPeriod" startAt="4"/>
              <a:tabLst>
                <a:tab pos="449580" algn="l"/>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Rakiplerden</a:t>
            </a:r>
            <a:r>
              <a:rPr kumimoji="0" sz="2200" b="0" i="0" u="none" strike="noStrike" kern="1200" cap="none" spc="-8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daha</a:t>
            </a:r>
            <a:r>
              <a:rPr kumimoji="0" sz="2200" b="0" i="0" u="none" strike="noStrike" kern="1200" cap="none" spc="-114"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iyi</a:t>
            </a:r>
            <a:r>
              <a:rPr kumimoji="0" sz="2200" b="0" i="0" u="none" strike="noStrike" kern="1200" cap="none" spc="-1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yapabilme</a:t>
            </a:r>
            <a:r>
              <a:rPr kumimoji="0" sz="2200" b="0" i="0" u="none" strike="noStrike" kern="1200" cap="none" spc="-9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becerisinin</a:t>
            </a:r>
            <a:r>
              <a:rPr kumimoji="0" sz="2200" b="0" i="0" u="none" strike="noStrike" kern="1200" cap="none" spc="-9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varlığı,</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443865" marR="0" lvl="0" indent="-431165" algn="l" defTabSz="457200" rtl="0" eaLnBrk="1" fontAlgn="auto" latinLnBrk="0" hangingPunct="1">
              <a:lnSpc>
                <a:spcPct val="150000"/>
              </a:lnSpc>
              <a:spcBef>
                <a:spcPts val="0"/>
              </a:spcBef>
              <a:spcAft>
                <a:spcPts val="0"/>
              </a:spcAft>
              <a:buClrTx/>
              <a:buSzTx/>
              <a:buFontTx/>
              <a:buAutoNum type="arabicPeriod" startAt="4"/>
              <a:tabLst>
                <a:tab pos="443865" algn="l"/>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Yapılması</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gereken</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yatırımdan</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sağlanacak</a:t>
            </a:r>
            <a:r>
              <a:rPr kumimoji="0" sz="22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kazancın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yeterliliği</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5.</a:t>
            </a:r>
            <a:r>
              <a:rPr spc="-70" dirty="0"/>
              <a:t> </a:t>
            </a:r>
            <a:r>
              <a:rPr spc="-35" dirty="0"/>
              <a:t>TALEP</a:t>
            </a:r>
            <a:r>
              <a:rPr spc="-105" dirty="0"/>
              <a:t> </a:t>
            </a:r>
            <a:r>
              <a:rPr spc="-20" dirty="0"/>
              <a:t>TAHMİNLEME</a:t>
            </a:r>
          </a:p>
        </p:txBody>
      </p:sp>
      <p:sp>
        <p:nvSpPr>
          <p:cNvPr id="3" name="object 3"/>
          <p:cNvSpPr txBox="1">
            <a:spLocks noGrp="1"/>
          </p:cNvSpPr>
          <p:nvPr>
            <p:ph idx="1"/>
          </p:nvPr>
        </p:nvSpPr>
        <p:spPr>
          <a:xfrm>
            <a:off x="228600" y="1600200"/>
            <a:ext cx="11658600" cy="3590162"/>
          </a:xfrm>
          <a:prstGeom prst="rect">
            <a:avLst/>
          </a:prstGeom>
        </p:spPr>
        <p:txBody>
          <a:bodyPr vert="horz" wrap="square" lIns="0" tIns="394538" rIns="0" bIns="0" rtlCol="0">
            <a:spAutoFit/>
          </a:bodyPr>
          <a:lstStyle/>
          <a:p>
            <a:pPr>
              <a:lnSpc>
                <a:spcPts val="3160"/>
              </a:lnSpc>
              <a:spcBef>
                <a:spcPts val="95"/>
              </a:spcBef>
              <a:buFont typeface="Wingdings" panose="05000000000000000000" pitchFamily="2" charset="2"/>
              <a:buChar char="§"/>
            </a:pPr>
            <a:r>
              <a:rPr sz="2800" dirty="0"/>
              <a:t>Pazar fırsatlarının</a:t>
            </a:r>
            <a:r>
              <a:rPr sz="2800" spc="25" dirty="0"/>
              <a:t> </a:t>
            </a:r>
            <a:r>
              <a:rPr sz="2800" dirty="0"/>
              <a:t>ölçümü</a:t>
            </a:r>
            <a:r>
              <a:rPr sz="2800" spc="5" dirty="0"/>
              <a:t> </a:t>
            </a:r>
            <a:r>
              <a:rPr sz="2800" dirty="0"/>
              <a:t>yukarıda</a:t>
            </a:r>
            <a:r>
              <a:rPr sz="2800" spc="10" dirty="0"/>
              <a:t> </a:t>
            </a:r>
            <a:r>
              <a:rPr sz="2800" dirty="0"/>
              <a:t>da</a:t>
            </a:r>
            <a:r>
              <a:rPr sz="2800" spc="-5" dirty="0"/>
              <a:t> </a:t>
            </a:r>
            <a:r>
              <a:rPr sz="2800" spc="-10" dirty="0"/>
              <a:t>belirtildiği</a:t>
            </a:r>
            <a:r>
              <a:rPr sz="2800" spc="35" dirty="0"/>
              <a:t> </a:t>
            </a:r>
            <a:r>
              <a:rPr sz="2800" dirty="0" err="1"/>
              <a:t>üzere</a:t>
            </a:r>
            <a:r>
              <a:rPr sz="2800" spc="5" dirty="0"/>
              <a:t> </a:t>
            </a:r>
            <a:r>
              <a:rPr sz="2800" spc="-10" dirty="0" err="1"/>
              <a:t>büyük</a:t>
            </a:r>
            <a:r>
              <a:rPr lang="tr-TR" sz="2800" spc="-10" dirty="0"/>
              <a:t> </a:t>
            </a:r>
            <a:r>
              <a:rPr sz="2800" dirty="0" err="1"/>
              <a:t>oranda</a:t>
            </a:r>
            <a:r>
              <a:rPr sz="2800" spc="-35" dirty="0"/>
              <a:t> </a:t>
            </a:r>
            <a:r>
              <a:rPr sz="2800" b="1" dirty="0"/>
              <a:t>pazar</a:t>
            </a:r>
            <a:r>
              <a:rPr sz="2800" b="1" spc="-35" dirty="0"/>
              <a:t> </a:t>
            </a:r>
            <a:r>
              <a:rPr sz="2800" b="1" spc="-10" dirty="0"/>
              <a:t>potansiyelinin </a:t>
            </a:r>
            <a:r>
              <a:rPr sz="2800" dirty="0"/>
              <a:t>ortaya</a:t>
            </a:r>
            <a:r>
              <a:rPr sz="2800" spc="-40" dirty="0"/>
              <a:t> </a:t>
            </a:r>
            <a:r>
              <a:rPr sz="2800" dirty="0"/>
              <a:t>konulmasına</a:t>
            </a:r>
            <a:r>
              <a:rPr sz="2800" spc="-20" dirty="0"/>
              <a:t> </a:t>
            </a:r>
            <a:r>
              <a:rPr sz="2800" dirty="0"/>
              <a:t>bağlıdır.</a:t>
            </a:r>
            <a:r>
              <a:rPr sz="2800" spc="-60" dirty="0"/>
              <a:t> </a:t>
            </a:r>
            <a:endParaRPr lang="tr-TR" sz="2800" spc="-60" dirty="0"/>
          </a:p>
          <a:p>
            <a:pPr>
              <a:lnSpc>
                <a:spcPts val="2605"/>
              </a:lnSpc>
              <a:buFont typeface="Wingdings" panose="05000000000000000000" pitchFamily="2" charset="2"/>
              <a:buChar char="§"/>
            </a:pPr>
            <a:r>
              <a:rPr sz="2800" b="1" spc="-10" dirty="0" err="1"/>
              <a:t>Talep</a:t>
            </a:r>
            <a:r>
              <a:rPr lang="tr-TR" sz="2800" b="1" spc="-10" dirty="0"/>
              <a:t> </a:t>
            </a:r>
            <a:r>
              <a:rPr sz="2800" b="1" dirty="0" err="1"/>
              <a:t>tahminleme</a:t>
            </a:r>
            <a:r>
              <a:rPr sz="2800" b="1" spc="-40" dirty="0"/>
              <a:t> </a:t>
            </a:r>
            <a:r>
              <a:rPr sz="2800" b="1" dirty="0"/>
              <a:t>olarak</a:t>
            </a:r>
            <a:r>
              <a:rPr sz="2800" b="1" spc="-65" dirty="0"/>
              <a:t> </a:t>
            </a:r>
            <a:r>
              <a:rPr sz="2800" b="1" dirty="0"/>
              <a:t>adlandırılan</a:t>
            </a:r>
            <a:r>
              <a:rPr sz="2800" b="1" spc="-50" dirty="0"/>
              <a:t> </a:t>
            </a:r>
            <a:r>
              <a:rPr sz="2800" b="1" dirty="0"/>
              <a:t>bu</a:t>
            </a:r>
            <a:r>
              <a:rPr sz="2800" b="1" spc="-80" dirty="0"/>
              <a:t> </a:t>
            </a:r>
            <a:r>
              <a:rPr sz="2800" b="1" spc="-10" dirty="0"/>
              <a:t>faaliyetler</a:t>
            </a:r>
            <a:r>
              <a:rPr sz="2800" spc="-10" dirty="0"/>
              <a:t>,</a:t>
            </a:r>
            <a:r>
              <a:rPr sz="2800" spc="-60" dirty="0"/>
              <a:t> </a:t>
            </a:r>
            <a:r>
              <a:rPr sz="2800" dirty="0" err="1"/>
              <a:t>özellikle</a:t>
            </a:r>
            <a:r>
              <a:rPr sz="2800" spc="-55" dirty="0"/>
              <a:t> </a:t>
            </a:r>
            <a:r>
              <a:rPr sz="2800" spc="-10" dirty="0" err="1"/>
              <a:t>işletmenin</a:t>
            </a:r>
            <a:r>
              <a:rPr lang="tr-TR" sz="2800" spc="-10" dirty="0"/>
              <a:t> </a:t>
            </a:r>
            <a:r>
              <a:rPr sz="2800" dirty="0"/>
              <a:t>ilk</a:t>
            </a:r>
            <a:r>
              <a:rPr sz="2800" spc="-95" dirty="0"/>
              <a:t> </a:t>
            </a:r>
            <a:r>
              <a:rPr sz="2800" dirty="0"/>
              <a:t>dönemlerinde</a:t>
            </a:r>
            <a:r>
              <a:rPr sz="2800" spc="-30" dirty="0"/>
              <a:t> </a:t>
            </a:r>
            <a:r>
              <a:rPr sz="2800" dirty="0"/>
              <a:t>kritik</a:t>
            </a:r>
            <a:r>
              <a:rPr sz="2800" spc="-75" dirty="0"/>
              <a:t> </a:t>
            </a:r>
            <a:r>
              <a:rPr sz="2800" dirty="0"/>
              <a:t>bir</a:t>
            </a:r>
            <a:r>
              <a:rPr sz="2800" spc="-65" dirty="0"/>
              <a:t> </a:t>
            </a:r>
            <a:r>
              <a:rPr sz="2800" dirty="0"/>
              <a:t>önem</a:t>
            </a:r>
            <a:r>
              <a:rPr sz="2800" spc="-65" dirty="0"/>
              <a:t> </a:t>
            </a:r>
            <a:r>
              <a:rPr sz="2800" dirty="0"/>
              <a:t>taşımaktadır.</a:t>
            </a:r>
            <a:r>
              <a:rPr sz="2800" spc="-85" dirty="0"/>
              <a:t> </a:t>
            </a:r>
            <a:endParaRPr lang="tr-TR" sz="2800" spc="-85" dirty="0"/>
          </a:p>
          <a:p>
            <a:pPr>
              <a:lnSpc>
                <a:spcPts val="2605"/>
              </a:lnSpc>
              <a:buFont typeface="Wingdings" panose="05000000000000000000" pitchFamily="2" charset="2"/>
              <a:buChar char="§"/>
            </a:pPr>
            <a:r>
              <a:rPr sz="2800" spc="-40" dirty="0" err="1"/>
              <a:t>Talep</a:t>
            </a:r>
            <a:r>
              <a:rPr sz="2800" spc="-40" dirty="0"/>
              <a:t> </a:t>
            </a:r>
            <a:r>
              <a:rPr sz="2800" spc="-10" dirty="0" err="1"/>
              <a:t>tahminleme</a:t>
            </a:r>
            <a:r>
              <a:rPr lang="tr-TR" sz="2800" spc="-10" dirty="0"/>
              <a:t> </a:t>
            </a:r>
            <a:r>
              <a:rPr sz="2800" dirty="0" err="1"/>
              <a:t>yoluyla</a:t>
            </a:r>
            <a:r>
              <a:rPr sz="2800" spc="-75" dirty="0"/>
              <a:t> </a:t>
            </a:r>
            <a:r>
              <a:rPr sz="2800" dirty="0"/>
              <a:t>girişimci,</a:t>
            </a:r>
            <a:r>
              <a:rPr sz="2800" spc="-65" dirty="0"/>
              <a:t> </a:t>
            </a:r>
            <a:r>
              <a:rPr sz="2800" b="1" dirty="0"/>
              <a:t>belirli</a:t>
            </a:r>
            <a:r>
              <a:rPr sz="2800" b="1" spc="-70" dirty="0"/>
              <a:t> </a:t>
            </a:r>
            <a:r>
              <a:rPr sz="2800" b="1" dirty="0"/>
              <a:t>bir</a:t>
            </a:r>
            <a:r>
              <a:rPr sz="2800" b="1" spc="-75" dirty="0"/>
              <a:t> </a:t>
            </a:r>
            <a:r>
              <a:rPr sz="2800" b="1" dirty="0"/>
              <a:t>zaman</a:t>
            </a:r>
            <a:r>
              <a:rPr sz="2800" b="1" spc="-85" dirty="0"/>
              <a:t> </a:t>
            </a:r>
            <a:r>
              <a:rPr sz="2800" b="1" dirty="0"/>
              <a:t>dönemi</a:t>
            </a:r>
            <a:r>
              <a:rPr sz="2800" b="1" spc="-60" dirty="0"/>
              <a:t> </a:t>
            </a:r>
            <a:r>
              <a:rPr sz="2800" b="1" dirty="0"/>
              <a:t>içinde</a:t>
            </a:r>
            <a:r>
              <a:rPr sz="2800" b="1" spc="-80" dirty="0"/>
              <a:t> </a:t>
            </a:r>
            <a:r>
              <a:rPr sz="2800" b="1" dirty="0"/>
              <a:t>ne</a:t>
            </a:r>
            <a:r>
              <a:rPr sz="2800" b="1" spc="-95" dirty="0"/>
              <a:t> </a:t>
            </a:r>
            <a:r>
              <a:rPr sz="2800" b="1" spc="-10" dirty="0" err="1"/>
              <a:t>düzeyde</a:t>
            </a:r>
            <a:r>
              <a:rPr lang="tr-TR" sz="2800" b="1" spc="-10" dirty="0"/>
              <a:t> </a:t>
            </a:r>
            <a:r>
              <a:rPr sz="2800" b="1" dirty="0" err="1"/>
              <a:t>satış</a:t>
            </a:r>
            <a:r>
              <a:rPr sz="2800" b="1" spc="-85" dirty="0"/>
              <a:t> </a:t>
            </a:r>
            <a:r>
              <a:rPr sz="2800" b="1" spc="-10" dirty="0"/>
              <a:t>yapabileceğini</a:t>
            </a:r>
            <a:r>
              <a:rPr sz="2800" b="1" spc="-55" dirty="0"/>
              <a:t> </a:t>
            </a:r>
            <a:r>
              <a:rPr sz="2800" b="1" spc="-10" dirty="0"/>
              <a:t>ölçmektedir.</a:t>
            </a:r>
            <a:r>
              <a:rPr sz="2800" spc="-45" dirty="0"/>
              <a:t> </a:t>
            </a:r>
            <a:r>
              <a:rPr sz="2800" dirty="0"/>
              <a:t>İşletme</a:t>
            </a:r>
            <a:r>
              <a:rPr sz="2800" spc="-70" dirty="0"/>
              <a:t> </a:t>
            </a:r>
            <a:r>
              <a:rPr sz="2800" dirty="0" err="1"/>
              <a:t>talebinin</a:t>
            </a:r>
            <a:r>
              <a:rPr sz="2800" spc="-35" dirty="0"/>
              <a:t> </a:t>
            </a:r>
            <a:r>
              <a:rPr sz="2800" spc="-10" dirty="0" err="1"/>
              <a:t>tahminlenmesi</a:t>
            </a:r>
            <a:r>
              <a:rPr lang="tr-TR" sz="2800" spc="-10" dirty="0"/>
              <a:t> </a:t>
            </a:r>
            <a:r>
              <a:rPr sz="2800" dirty="0" err="1"/>
              <a:t>yoluyla</a:t>
            </a:r>
            <a:r>
              <a:rPr sz="2800" spc="50" dirty="0"/>
              <a:t> </a:t>
            </a:r>
            <a:r>
              <a:rPr sz="2800" dirty="0"/>
              <a:t>da</a:t>
            </a:r>
            <a:r>
              <a:rPr sz="2800" spc="30" dirty="0"/>
              <a:t> </a:t>
            </a:r>
            <a:r>
              <a:rPr sz="2800" dirty="0"/>
              <a:t>girişimci</a:t>
            </a:r>
            <a:r>
              <a:rPr sz="2800" spc="75" dirty="0"/>
              <a:t> </a:t>
            </a:r>
            <a:r>
              <a:rPr sz="2800" dirty="0"/>
              <a:t>tanımladığı</a:t>
            </a:r>
            <a:r>
              <a:rPr sz="2800" spc="75" dirty="0"/>
              <a:t> </a:t>
            </a:r>
            <a:r>
              <a:rPr sz="2800" u="sng" dirty="0">
                <a:solidFill>
                  <a:srgbClr val="FF0000"/>
                </a:solidFill>
              </a:rPr>
              <a:t>fırsatın</a:t>
            </a:r>
            <a:r>
              <a:rPr sz="2800" u="sng" spc="45" dirty="0">
                <a:solidFill>
                  <a:srgbClr val="FF0000"/>
                </a:solidFill>
              </a:rPr>
              <a:t> </a:t>
            </a:r>
            <a:r>
              <a:rPr sz="2800" u="sng" dirty="0">
                <a:solidFill>
                  <a:srgbClr val="FF0000"/>
                </a:solidFill>
              </a:rPr>
              <a:t>boyutunu,</a:t>
            </a:r>
            <a:r>
              <a:rPr sz="2800" u="sng" spc="75" dirty="0">
                <a:solidFill>
                  <a:srgbClr val="FF0000"/>
                </a:solidFill>
              </a:rPr>
              <a:t> </a:t>
            </a:r>
            <a:r>
              <a:rPr sz="2800" u="sng" spc="-10" dirty="0" err="1">
                <a:solidFill>
                  <a:srgbClr val="FF0000"/>
                </a:solidFill>
              </a:rPr>
              <a:t>tahmini</a:t>
            </a:r>
            <a:r>
              <a:rPr lang="tr-TR" sz="2800" u="sng" spc="-10" dirty="0">
                <a:solidFill>
                  <a:srgbClr val="FF0000"/>
                </a:solidFill>
              </a:rPr>
              <a:t> </a:t>
            </a:r>
            <a:r>
              <a:rPr sz="2800" u="sng" dirty="0" err="1">
                <a:solidFill>
                  <a:srgbClr val="FF0000"/>
                </a:solidFill>
              </a:rPr>
              <a:t>büyüme</a:t>
            </a:r>
            <a:r>
              <a:rPr sz="2800" u="sng" spc="125" dirty="0">
                <a:solidFill>
                  <a:srgbClr val="FF0000"/>
                </a:solidFill>
              </a:rPr>
              <a:t> </a:t>
            </a:r>
            <a:r>
              <a:rPr sz="2800" u="sng" dirty="0">
                <a:solidFill>
                  <a:srgbClr val="FF0000"/>
                </a:solidFill>
              </a:rPr>
              <a:t>oranını,</a:t>
            </a:r>
            <a:r>
              <a:rPr sz="2800" u="sng" spc="125" dirty="0">
                <a:solidFill>
                  <a:srgbClr val="FF0000"/>
                </a:solidFill>
              </a:rPr>
              <a:t> </a:t>
            </a:r>
            <a:r>
              <a:rPr sz="2800" u="sng" dirty="0">
                <a:solidFill>
                  <a:srgbClr val="FF0000"/>
                </a:solidFill>
              </a:rPr>
              <a:t>kârlılığını</a:t>
            </a:r>
            <a:r>
              <a:rPr sz="2800" u="sng" spc="110" dirty="0">
                <a:solidFill>
                  <a:srgbClr val="FF0000"/>
                </a:solidFill>
              </a:rPr>
              <a:t> </a:t>
            </a:r>
            <a:r>
              <a:rPr sz="2800" u="sng" dirty="0">
                <a:solidFill>
                  <a:srgbClr val="FF0000"/>
                </a:solidFill>
              </a:rPr>
              <a:t>ve</a:t>
            </a:r>
            <a:r>
              <a:rPr sz="2800" u="sng" spc="90" dirty="0">
                <a:solidFill>
                  <a:srgbClr val="FF0000"/>
                </a:solidFill>
              </a:rPr>
              <a:t> </a:t>
            </a:r>
            <a:r>
              <a:rPr sz="2800" u="sng" spc="-10" dirty="0" err="1">
                <a:solidFill>
                  <a:srgbClr val="FF0000"/>
                </a:solidFill>
              </a:rPr>
              <a:t>verimliliğini</a:t>
            </a:r>
            <a:r>
              <a:rPr sz="2800" u="sng" spc="145" dirty="0">
                <a:solidFill>
                  <a:srgbClr val="FF0000"/>
                </a:solidFill>
              </a:rPr>
              <a:t> </a:t>
            </a:r>
            <a:r>
              <a:rPr sz="2800" spc="-25" dirty="0"/>
              <a:t>de</a:t>
            </a:r>
            <a:r>
              <a:rPr lang="tr-TR" sz="2800" spc="-25" dirty="0"/>
              <a:t> </a:t>
            </a:r>
            <a:r>
              <a:rPr sz="2800" spc="-10" dirty="0" err="1"/>
              <a:t>hesaplayabilecektir</a:t>
            </a:r>
            <a:r>
              <a:rPr sz="2800" spc="-10" dirty="0"/>
              <a:t>.</a:t>
            </a:r>
            <a:endParaRPr sz="2800" dirty="0"/>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15</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5.</a:t>
            </a:r>
            <a:r>
              <a:rPr spc="-70" dirty="0"/>
              <a:t> </a:t>
            </a:r>
            <a:r>
              <a:rPr spc="-35" dirty="0"/>
              <a:t>TALEP</a:t>
            </a:r>
            <a:r>
              <a:rPr spc="-105" dirty="0"/>
              <a:t> </a:t>
            </a:r>
            <a:r>
              <a:rPr spc="-20" dirty="0"/>
              <a:t>TAHMİNLEME</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16</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408464" y="1737360"/>
            <a:ext cx="11375072" cy="3352841"/>
          </a:xfrm>
          <a:prstGeom prst="rect">
            <a:avLst/>
          </a:prstGeom>
        </p:spPr>
        <p:txBody>
          <a:bodyPr vert="horz" wrap="square" lIns="0" tIns="48895" rIns="0" bIns="0" rtlCol="0">
            <a:spAutoFit/>
          </a:bodyPr>
          <a:lstStyle/>
          <a:p>
            <a:pPr marL="12700" marR="5080" lvl="0" indent="0" algn="l" defTabSz="457200" rtl="0" eaLnBrk="1" fontAlgn="auto" latinLnBrk="0" hangingPunct="1">
              <a:lnSpc>
                <a:spcPct val="90000"/>
              </a:lnSpc>
              <a:spcBef>
                <a:spcPts val="385"/>
              </a:spcBef>
              <a:spcAft>
                <a:spcPts val="0"/>
              </a:spcAft>
              <a:buClrTx/>
              <a:buSzTx/>
              <a:buFontTx/>
              <a:buNone/>
              <a:tabLst>
                <a:tab pos="4100195" algn="l"/>
                <a:tab pos="6743065" algn="l"/>
              </a:tabLst>
              <a:defRPr/>
            </a:pPr>
            <a:r>
              <a:rPr kumimoji="0" lang="tr-TR" sz="2000" b="1" i="0" u="none" strike="noStrike" kern="1200" cap="none" spc="0" normalizeH="0" baseline="0" noProof="0" dirty="0">
                <a:ln>
                  <a:noFill/>
                </a:ln>
                <a:solidFill>
                  <a:srgbClr val="231F20"/>
                </a:solidFill>
                <a:effectLst/>
                <a:uLnTx/>
                <a:uFillTx/>
                <a:latin typeface="Arial"/>
                <a:ea typeface="+mn-ea"/>
                <a:cs typeface="Arial"/>
              </a:rPr>
              <a:t>P</a:t>
            </a:r>
            <a:r>
              <a:rPr kumimoji="0" sz="2000" b="1" i="0" u="none" strike="noStrike" kern="1200" cap="none" spc="0" normalizeH="0" baseline="0" noProof="0" dirty="0">
                <a:ln>
                  <a:noFill/>
                </a:ln>
                <a:solidFill>
                  <a:srgbClr val="231F20"/>
                </a:solidFill>
                <a:effectLst/>
                <a:uLnTx/>
                <a:uFillTx/>
                <a:latin typeface="Arial"/>
                <a:ea typeface="+mn-ea"/>
                <a:cs typeface="Arial"/>
              </a:rPr>
              <a:t>azar</a:t>
            </a:r>
            <a:r>
              <a:rPr kumimoji="0" sz="2000" b="1" i="0" u="none" strike="noStrike" kern="1200" cap="none" spc="-95" normalizeH="0" baseline="0" noProof="0" dirty="0">
                <a:ln>
                  <a:noFill/>
                </a:ln>
                <a:solidFill>
                  <a:srgbClr val="231F20"/>
                </a:solidFill>
                <a:effectLst/>
                <a:uLnTx/>
                <a:uFillTx/>
                <a:latin typeface="Arial"/>
                <a:ea typeface="+mn-ea"/>
                <a:cs typeface="Arial"/>
              </a:rPr>
              <a:t> </a:t>
            </a:r>
            <a:r>
              <a:rPr kumimoji="0" sz="2000" b="1" i="0" u="none" strike="noStrike" kern="1200" cap="none" spc="0" normalizeH="0" baseline="0" noProof="0" dirty="0">
                <a:ln>
                  <a:noFill/>
                </a:ln>
                <a:solidFill>
                  <a:srgbClr val="231F20"/>
                </a:solidFill>
                <a:effectLst/>
                <a:uLnTx/>
                <a:uFillTx/>
                <a:latin typeface="Arial"/>
                <a:ea typeface="+mn-ea"/>
                <a:cs typeface="Arial"/>
              </a:rPr>
              <a:t>testleridir</a:t>
            </a:r>
            <a:r>
              <a:rPr kumimoji="0" sz="2000" b="1" i="0" u="none" strike="noStrike" kern="1200" cap="none" spc="-114" normalizeH="0" baseline="0" noProof="0" dirty="0">
                <a:ln>
                  <a:noFill/>
                </a:ln>
                <a:solidFill>
                  <a:srgbClr val="231F20"/>
                </a:solidFill>
                <a:effectLst/>
                <a:uLnTx/>
                <a:uFillTx/>
                <a:latin typeface="Arial"/>
                <a:ea typeface="+mn-ea"/>
                <a:cs typeface="Arial"/>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Uzkurt</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a:t>
            </a:r>
            <a:r>
              <a:rPr kumimoji="0" sz="2000" b="0" i="0" u="none" strike="noStrike" kern="1200" cap="none" spc="-8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2012). </a:t>
            </a:r>
            <a:endParaRPr kumimoji="0" lang="tr-TR" sz="2000" b="0" i="0" u="none" strike="noStrike" kern="1200" cap="none" spc="-10" normalizeH="0" baseline="0" noProof="0" dirty="0">
              <a:ln>
                <a:noFill/>
              </a:ln>
              <a:solidFill>
                <a:srgbClr val="231F20"/>
              </a:solidFill>
              <a:effectLst/>
              <a:uLnTx/>
              <a:uFillTx/>
              <a:latin typeface="Microsoft Sans Serif"/>
              <a:ea typeface="+mn-ea"/>
              <a:cs typeface="Microsoft Sans Serif"/>
            </a:endParaRPr>
          </a:p>
          <a:p>
            <a:pPr marL="355600" marR="5080" lvl="0" indent="-342900" algn="l" defTabSz="457200" rtl="0" eaLnBrk="1" fontAlgn="auto" latinLnBrk="0" hangingPunct="1">
              <a:lnSpc>
                <a:spcPct val="90000"/>
              </a:lnSpc>
              <a:spcBef>
                <a:spcPts val="385"/>
              </a:spcBef>
              <a:spcAft>
                <a:spcPts val="0"/>
              </a:spcAft>
              <a:buClrTx/>
              <a:buSzTx/>
              <a:buFont typeface="Arial" panose="020B0604020202020204" pitchFamily="34" charset="0"/>
              <a:buChar char="•"/>
              <a:tabLst>
                <a:tab pos="4100195" algn="l"/>
                <a:tab pos="6743065" algn="l"/>
              </a:tabLst>
              <a:defRPr/>
            </a:pP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Bu</a:t>
            </a:r>
            <a:r>
              <a:rPr kumimoji="0" sz="20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yöntem</a:t>
            </a:r>
            <a:r>
              <a:rPr kumimoji="0" sz="20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özellikle,</a:t>
            </a:r>
            <a:r>
              <a:rPr kumimoji="0" sz="20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mevcut</a:t>
            </a:r>
            <a:r>
              <a:rPr kumimoji="0" sz="20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ürünlerden</a:t>
            </a:r>
            <a:r>
              <a:rPr kumimoji="0" sz="20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önemli</a:t>
            </a:r>
            <a:r>
              <a:rPr kumimoji="0" sz="20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farkları</a:t>
            </a:r>
            <a:r>
              <a:rPr kumimoji="0" sz="20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olan</a:t>
            </a:r>
            <a:r>
              <a:rPr kumimoji="0" sz="20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err="1">
                <a:ln>
                  <a:noFill/>
                </a:ln>
                <a:solidFill>
                  <a:srgbClr val="231F20"/>
                </a:solidFill>
                <a:effectLst/>
                <a:uLnTx/>
                <a:uFillTx/>
                <a:latin typeface="Microsoft Sans Serif"/>
                <a:ea typeface="+mn-ea"/>
                <a:cs typeface="Microsoft Sans Serif"/>
              </a:rPr>
              <a:t>ürünler</a:t>
            </a:r>
            <a:r>
              <a:rPr kumimoji="0" sz="20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20" normalizeH="0" baseline="0" noProof="0" dirty="0" err="1">
                <a:ln>
                  <a:noFill/>
                </a:ln>
                <a:solidFill>
                  <a:srgbClr val="231F20"/>
                </a:solidFill>
                <a:effectLst/>
                <a:uLnTx/>
                <a:uFillTx/>
                <a:latin typeface="Microsoft Sans Serif"/>
                <a:ea typeface="+mn-ea"/>
                <a:cs typeface="Microsoft Sans Serif"/>
              </a:rPr>
              <a:t>için</a:t>
            </a:r>
            <a:r>
              <a:rPr kumimoji="0" lang="tr-TR" sz="20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10" normalizeH="0" baseline="0" noProof="0" dirty="0" err="1">
                <a:ln>
                  <a:noFill/>
                </a:ln>
                <a:solidFill>
                  <a:srgbClr val="231F20"/>
                </a:solidFill>
                <a:effectLst/>
                <a:uLnTx/>
                <a:uFillTx/>
                <a:latin typeface="Microsoft Sans Serif"/>
                <a:ea typeface="+mn-ea"/>
                <a:cs typeface="Microsoft Sans Serif"/>
              </a:rPr>
              <a:t>önerilmektedir</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a:t>
            </a:r>
            <a:r>
              <a:rPr kumimoji="0" sz="2000" b="0" i="0" u="none" strike="noStrike" kern="1200" cap="none" spc="-55" normalizeH="0" baseline="0" noProof="0" dirty="0">
                <a:ln>
                  <a:noFill/>
                </a:ln>
                <a:solidFill>
                  <a:srgbClr val="231F20"/>
                </a:solidFill>
                <a:effectLst/>
                <a:uLnTx/>
                <a:uFillTx/>
                <a:latin typeface="Microsoft Sans Serif"/>
                <a:ea typeface="+mn-ea"/>
                <a:cs typeface="Microsoft Sans Serif"/>
              </a:rPr>
              <a:t> </a:t>
            </a:r>
            <a:endParaRPr kumimoji="0" lang="tr-TR" sz="2000" b="0" i="0" u="none" strike="noStrike" kern="1200" cap="none" spc="-55" normalizeH="0" baseline="0" noProof="0" dirty="0">
              <a:ln>
                <a:noFill/>
              </a:ln>
              <a:solidFill>
                <a:srgbClr val="231F20"/>
              </a:solidFill>
              <a:effectLst/>
              <a:uLnTx/>
              <a:uFillTx/>
              <a:latin typeface="Microsoft Sans Serif"/>
              <a:ea typeface="+mn-ea"/>
              <a:cs typeface="Microsoft Sans Serif"/>
            </a:endParaRPr>
          </a:p>
          <a:p>
            <a:pPr marL="355600" marR="5080" lvl="0" indent="-342900" algn="l" defTabSz="457200" rtl="0" eaLnBrk="1" fontAlgn="auto" latinLnBrk="0" hangingPunct="1">
              <a:lnSpc>
                <a:spcPct val="90000"/>
              </a:lnSpc>
              <a:spcBef>
                <a:spcPts val="385"/>
              </a:spcBef>
              <a:spcAft>
                <a:spcPts val="0"/>
              </a:spcAft>
              <a:buClrTx/>
              <a:buSzTx/>
              <a:buFont typeface="Arial" panose="020B0604020202020204" pitchFamily="34" charset="0"/>
              <a:buChar char="•"/>
              <a:tabLst>
                <a:tab pos="4100195" algn="l"/>
                <a:tab pos="6743065" algn="l"/>
              </a:tabLst>
              <a:defRPr/>
            </a:pP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Bunun</a:t>
            </a:r>
            <a:r>
              <a:rPr kumimoji="0" sz="20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temel</a:t>
            </a:r>
            <a:r>
              <a:rPr kumimoji="0" sz="2000" b="0" i="0" u="none" strike="noStrike" kern="1200" cap="none" spc="-8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nedeni,</a:t>
            </a:r>
            <a:r>
              <a:rPr kumimoji="0" sz="2000" b="0" i="0" u="none" strike="noStrike" kern="1200" cap="none" spc="-7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bir</a:t>
            </a:r>
            <a:r>
              <a:rPr kumimoji="0" sz="20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yandan</a:t>
            </a:r>
            <a:r>
              <a:rPr kumimoji="0" sz="2000" b="0" i="0" u="none" strike="noStrike" kern="1200" cap="none" spc="-75"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ürünün</a:t>
            </a:r>
            <a:r>
              <a:rPr kumimoji="0" sz="2000" b="1" i="0" u="none" strike="noStrike" kern="1200" cap="none" spc="-70"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potansiyel</a:t>
            </a:r>
            <a:r>
              <a:rPr kumimoji="0" sz="2000" b="1"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talebini</a:t>
            </a:r>
            <a:r>
              <a:rPr kumimoji="0" sz="2000" b="1"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ortaya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çıkarmak</a:t>
            </a:r>
            <a:r>
              <a:rPr kumimoji="0" sz="20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diğer</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yandan</a:t>
            </a:r>
            <a:r>
              <a:rPr kumimoji="0" sz="20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da</a:t>
            </a:r>
            <a:r>
              <a:rPr kumimoji="0" sz="20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ürün</a:t>
            </a:r>
            <a:r>
              <a:rPr kumimoji="0" sz="20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ile</a:t>
            </a:r>
            <a:r>
              <a:rPr kumimoji="0" sz="20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ilgili</a:t>
            </a:r>
            <a:r>
              <a:rPr kumimoji="0" sz="20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kullanıcı </a:t>
            </a:r>
            <a:r>
              <a:rPr kumimoji="0" sz="2000" b="1" i="0" u="none" strike="noStrike" kern="1200" cap="none" spc="-10" normalizeH="0" baseline="0" noProof="0" dirty="0">
                <a:ln>
                  <a:noFill/>
                </a:ln>
                <a:solidFill>
                  <a:srgbClr val="231F20"/>
                </a:solidFill>
                <a:effectLst/>
                <a:uLnTx/>
                <a:uFillTx/>
                <a:latin typeface="Microsoft Sans Serif"/>
                <a:ea typeface="+mn-ea"/>
                <a:cs typeface="Microsoft Sans Serif"/>
              </a:rPr>
              <a:t>değerlendirmelerini</a:t>
            </a:r>
            <a:r>
              <a:rPr kumimoji="0" sz="2000" b="1"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alarak </a:t>
            </a:r>
            <a:r>
              <a:rPr kumimoji="0" sz="2000" b="1" i="0" u="none" strike="noStrike" kern="1200" cap="none" spc="-10" normalizeH="0" baseline="0" noProof="0" dirty="0">
                <a:ln>
                  <a:noFill/>
                </a:ln>
                <a:solidFill>
                  <a:srgbClr val="231F20"/>
                </a:solidFill>
                <a:effectLst/>
                <a:uLnTx/>
                <a:uFillTx/>
                <a:latin typeface="Microsoft Sans Serif"/>
                <a:ea typeface="+mn-ea"/>
                <a:cs typeface="Microsoft Sans Serif"/>
              </a:rPr>
              <a:t>üründeki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potansiyel</a:t>
            </a:r>
            <a:r>
              <a:rPr kumimoji="0" sz="2000" b="1" i="0" u="none" strike="noStrike" kern="1200" cap="none" spc="-70"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geliştirmeleri</a:t>
            </a:r>
            <a:r>
              <a:rPr kumimoji="0" sz="2000" b="1"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planlamaktır.</a:t>
            </a:r>
            <a:r>
              <a:rPr kumimoji="0" sz="2000" b="0" i="0" u="none" strike="noStrike" kern="1200" cap="none" spc="-55" normalizeH="0" baseline="0" noProof="0" dirty="0">
                <a:ln>
                  <a:noFill/>
                </a:ln>
                <a:solidFill>
                  <a:srgbClr val="231F20"/>
                </a:solidFill>
                <a:effectLst/>
                <a:uLnTx/>
                <a:uFillTx/>
                <a:latin typeface="Microsoft Sans Serif"/>
                <a:ea typeface="+mn-ea"/>
                <a:cs typeface="Microsoft Sans Serif"/>
              </a:rPr>
              <a:t> </a:t>
            </a:r>
            <a:endParaRPr kumimoji="0" lang="tr-TR" sz="2000" b="0" i="0" u="none" strike="noStrike" kern="1200" cap="none" spc="-55" normalizeH="0" baseline="0" noProof="0" dirty="0">
              <a:ln>
                <a:noFill/>
              </a:ln>
              <a:solidFill>
                <a:srgbClr val="231F20"/>
              </a:solidFill>
              <a:effectLst/>
              <a:uLnTx/>
              <a:uFillTx/>
              <a:latin typeface="Microsoft Sans Serif"/>
              <a:ea typeface="+mn-ea"/>
              <a:cs typeface="Microsoft Sans Serif"/>
            </a:endParaRPr>
          </a:p>
          <a:p>
            <a:pPr marL="355600" marR="5080" lvl="0" indent="-342900" algn="l" defTabSz="457200" rtl="0" eaLnBrk="1" fontAlgn="auto" latinLnBrk="0" hangingPunct="1">
              <a:lnSpc>
                <a:spcPct val="90000"/>
              </a:lnSpc>
              <a:spcBef>
                <a:spcPts val="385"/>
              </a:spcBef>
              <a:spcAft>
                <a:spcPts val="0"/>
              </a:spcAft>
              <a:buClrTx/>
              <a:buSzTx/>
              <a:buFont typeface="Arial" panose="020B0604020202020204" pitchFamily="34" charset="0"/>
              <a:buChar char="•"/>
              <a:tabLst>
                <a:tab pos="4100195" algn="l"/>
                <a:tab pos="6743065" algn="l"/>
              </a:tabLst>
              <a:defRPr/>
            </a:pPr>
            <a:r>
              <a:rPr kumimoji="0" sz="2000" b="1" i="0" u="none" strike="noStrike" kern="1200" cap="none" spc="0" normalizeH="0" baseline="0" noProof="0" dirty="0" err="1">
                <a:ln>
                  <a:noFill/>
                </a:ln>
                <a:solidFill>
                  <a:srgbClr val="231F20"/>
                </a:solidFill>
                <a:effectLst/>
                <a:uLnTx/>
                <a:uFillTx/>
                <a:latin typeface="Microsoft Sans Serif"/>
                <a:ea typeface="+mn-ea"/>
                <a:cs typeface="Microsoft Sans Serif"/>
              </a:rPr>
              <a:t>Ürünün</a:t>
            </a:r>
            <a:r>
              <a:rPr kumimoji="0" sz="2000" b="1" i="0" u="none" strike="noStrike" kern="1200" cap="none" spc="-75"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pazarda</a:t>
            </a:r>
            <a:r>
              <a:rPr kumimoji="0" sz="2000" b="1" i="0" u="none" strike="noStrike" kern="1200" cap="none" spc="-70"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daha</a:t>
            </a:r>
            <a:r>
              <a:rPr kumimoji="0" sz="2000" b="1" i="0" u="none" strike="noStrike" kern="1200" cap="none" spc="-75"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önce</a:t>
            </a:r>
            <a:r>
              <a:rPr kumimoji="0" sz="2000" b="1" i="0" u="none" strike="noStrike" kern="1200" cap="none" spc="-80"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yer</a:t>
            </a:r>
            <a:r>
              <a:rPr kumimoji="0" sz="2000" b="1" i="0" u="none" strike="noStrike" kern="1200" cap="none" spc="-85"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10" normalizeH="0" baseline="0" noProof="0" dirty="0">
                <a:ln>
                  <a:noFill/>
                </a:ln>
                <a:solidFill>
                  <a:srgbClr val="231F20"/>
                </a:solidFill>
                <a:effectLst/>
                <a:uLnTx/>
                <a:uFillTx/>
                <a:latin typeface="Microsoft Sans Serif"/>
                <a:ea typeface="+mn-ea"/>
                <a:cs typeface="Microsoft Sans Serif"/>
              </a:rPr>
              <a:t>almamış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olması</a:t>
            </a:r>
            <a:r>
              <a:rPr kumimoji="0" sz="2000" b="1"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nedeniyle</a:t>
            </a:r>
            <a:r>
              <a:rPr kumimoji="0" sz="20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kullanıcı</a:t>
            </a:r>
            <a:r>
              <a:rPr kumimoji="0" sz="20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değerlendirmelerinin</a:t>
            </a:r>
            <a:r>
              <a:rPr kumimoji="0" sz="20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toplanması,</a:t>
            </a:r>
            <a:r>
              <a:rPr kumimoji="0" sz="20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talep</a:t>
            </a:r>
            <a:r>
              <a:rPr kumimoji="0" sz="20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tahminlemesi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kadar</a:t>
            </a:r>
            <a:r>
              <a:rPr kumimoji="0" sz="20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önemlidir.</a:t>
            </a:r>
            <a:r>
              <a:rPr kumimoji="0" sz="2000" b="0" i="0" u="none" strike="noStrike" kern="1200" cap="none" spc="-40" normalizeH="0" baseline="0" noProof="0" dirty="0">
                <a:ln>
                  <a:noFill/>
                </a:ln>
                <a:solidFill>
                  <a:srgbClr val="231F20"/>
                </a:solidFill>
                <a:effectLst/>
                <a:uLnTx/>
                <a:uFillTx/>
                <a:latin typeface="Microsoft Sans Serif"/>
                <a:ea typeface="+mn-ea"/>
                <a:cs typeface="Microsoft Sans Serif"/>
              </a:rPr>
              <a:t> </a:t>
            </a:r>
            <a:endParaRPr kumimoji="0" lang="tr-TR" sz="2000" b="0" i="0" u="none" strike="noStrike" kern="1200" cap="none" spc="-40" normalizeH="0" baseline="0" noProof="0" dirty="0">
              <a:ln>
                <a:noFill/>
              </a:ln>
              <a:solidFill>
                <a:srgbClr val="231F20"/>
              </a:solidFill>
              <a:effectLst/>
              <a:uLnTx/>
              <a:uFillTx/>
              <a:latin typeface="Microsoft Sans Serif"/>
              <a:ea typeface="+mn-ea"/>
              <a:cs typeface="Microsoft Sans Serif"/>
            </a:endParaRPr>
          </a:p>
          <a:p>
            <a:pPr marL="355600" marR="5080" lvl="0" indent="-342900" algn="l" defTabSz="457200" rtl="0" eaLnBrk="1" fontAlgn="auto" latinLnBrk="0" hangingPunct="1">
              <a:lnSpc>
                <a:spcPct val="90000"/>
              </a:lnSpc>
              <a:spcBef>
                <a:spcPts val="385"/>
              </a:spcBef>
              <a:spcAft>
                <a:spcPts val="0"/>
              </a:spcAft>
              <a:buClrTx/>
              <a:buSzTx/>
              <a:buFont typeface="Arial" panose="020B0604020202020204" pitchFamily="34" charset="0"/>
              <a:buChar char="•"/>
              <a:tabLst>
                <a:tab pos="4100195" algn="l"/>
                <a:tab pos="6743065" algn="l"/>
              </a:tabLst>
              <a:defRPr/>
            </a:pPr>
            <a:r>
              <a:rPr kumimoji="0" sz="2000" b="0" i="0" u="none" strike="noStrike" kern="1200" cap="none" spc="0" normalizeH="0" baseline="0" noProof="0" dirty="0" err="1">
                <a:ln>
                  <a:noFill/>
                </a:ln>
                <a:solidFill>
                  <a:srgbClr val="231F20"/>
                </a:solidFill>
                <a:effectLst/>
                <a:uLnTx/>
                <a:uFillTx/>
                <a:latin typeface="Microsoft Sans Serif"/>
                <a:ea typeface="+mn-ea"/>
                <a:cs typeface="Microsoft Sans Serif"/>
              </a:rPr>
              <a:t>Pazar</a:t>
            </a:r>
            <a:r>
              <a:rPr kumimoji="0" sz="20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testlerinde</a:t>
            </a:r>
            <a:r>
              <a:rPr kumimoji="0" sz="20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ürün,</a:t>
            </a:r>
            <a:r>
              <a:rPr kumimoji="0" sz="20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duruma</a:t>
            </a:r>
            <a:r>
              <a:rPr kumimoji="0" sz="2000" b="0" i="0" u="none" strike="noStrike" kern="1200" cap="none" spc="-7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göre</a:t>
            </a:r>
            <a:r>
              <a:rPr kumimoji="0" sz="20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l</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aboratuar</a:t>
            </a:r>
            <a:r>
              <a:rPr kumimoji="0" sz="2000" b="1"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ortamında</a:t>
            </a:r>
            <a:r>
              <a:rPr kumimoji="0" sz="2000" b="1"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20" normalizeH="0" baseline="0" noProof="0" dirty="0">
                <a:ln>
                  <a:noFill/>
                </a:ln>
                <a:solidFill>
                  <a:srgbClr val="231F20"/>
                </a:solidFill>
                <a:effectLst/>
                <a:uLnTx/>
                <a:uFillTx/>
                <a:latin typeface="Microsoft Sans Serif"/>
                <a:ea typeface="+mn-ea"/>
                <a:cs typeface="Microsoft Sans Serif"/>
              </a:rPr>
              <a:t>veya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tüketim</a:t>
            </a:r>
            <a:r>
              <a:rPr kumimoji="0" sz="2000" b="1"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noktasında</a:t>
            </a:r>
            <a:r>
              <a:rPr kumimoji="0" sz="2000" b="1"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potansiyel</a:t>
            </a:r>
            <a:r>
              <a:rPr kumimoji="0" sz="2000" b="1"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000" b="1" i="0" u="none" strike="noStrike" kern="1200" cap="none" spc="0" normalizeH="0" baseline="0" noProof="0" dirty="0">
                <a:ln>
                  <a:noFill/>
                </a:ln>
                <a:solidFill>
                  <a:srgbClr val="231F20"/>
                </a:solidFill>
                <a:effectLst/>
                <a:uLnTx/>
                <a:uFillTx/>
                <a:latin typeface="Microsoft Sans Serif"/>
                <a:ea typeface="+mn-ea"/>
                <a:cs typeface="Microsoft Sans Serif"/>
              </a:rPr>
              <a:t>müşterilere</a:t>
            </a:r>
            <a:r>
              <a:rPr kumimoji="0" sz="2000" b="1"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kullandırılır.</a:t>
            </a:r>
            <a:r>
              <a:rPr kumimoji="0" sz="20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Kullanım öncesi,</a:t>
            </a:r>
            <a:r>
              <a:rPr kumimoji="0" sz="20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kullanım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sırasında</a:t>
            </a:r>
            <a:r>
              <a:rPr kumimoji="0" sz="20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0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kullanım</a:t>
            </a:r>
            <a:r>
              <a:rPr kumimoji="0" sz="20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sonrasındaki</a:t>
            </a:r>
            <a:r>
              <a:rPr kumimoji="0" sz="20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kullanıcı</a:t>
            </a:r>
            <a:r>
              <a:rPr kumimoji="0" sz="20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deneyimleri</a:t>
            </a:r>
            <a:r>
              <a:rPr kumimoji="0" sz="20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alınarak</a:t>
            </a:r>
            <a:r>
              <a:rPr kumimoji="0" sz="20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bunlar değerlendirilir.</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 </a:t>
            </a:r>
            <a:endParaRPr kumimoji="0" lang="tr-TR" sz="2000" b="0" i="0" u="none" strike="noStrike" kern="1200" cap="none" spc="10" normalizeH="0" baseline="0" noProof="0" dirty="0">
              <a:ln>
                <a:noFill/>
              </a:ln>
              <a:solidFill>
                <a:srgbClr val="231F20"/>
              </a:solidFill>
              <a:effectLst/>
              <a:uLnTx/>
              <a:uFillTx/>
              <a:latin typeface="Microsoft Sans Serif"/>
              <a:ea typeface="+mn-ea"/>
              <a:cs typeface="Microsoft Sans Serif"/>
            </a:endParaRPr>
          </a:p>
          <a:p>
            <a:pPr marL="355600" marR="5080" lvl="0" indent="-342900" algn="l" defTabSz="457200" rtl="0" eaLnBrk="1" fontAlgn="auto" latinLnBrk="0" hangingPunct="1">
              <a:lnSpc>
                <a:spcPct val="90000"/>
              </a:lnSpc>
              <a:spcBef>
                <a:spcPts val="385"/>
              </a:spcBef>
              <a:spcAft>
                <a:spcPts val="0"/>
              </a:spcAft>
              <a:buClrTx/>
              <a:buSzTx/>
              <a:buFont typeface="Arial" panose="020B0604020202020204" pitchFamily="34" charset="0"/>
              <a:buChar char="•"/>
              <a:tabLst>
                <a:tab pos="4100195" algn="l"/>
                <a:tab pos="6743065" algn="l"/>
              </a:tabLst>
              <a:defRPr/>
            </a:pPr>
            <a:r>
              <a:rPr kumimoji="0" sz="2000" b="0" i="0" u="none" strike="noStrike" kern="1200" cap="none" spc="0" normalizeH="0" baseline="0" noProof="0" dirty="0" err="1">
                <a:ln>
                  <a:noFill/>
                </a:ln>
                <a:solidFill>
                  <a:srgbClr val="231F20"/>
                </a:solidFill>
                <a:effectLst/>
                <a:uLnTx/>
                <a:uFillTx/>
                <a:latin typeface="Microsoft Sans Serif"/>
                <a:ea typeface="+mn-ea"/>
                <a:cs typeface="Microsoft Sans Serif"/>
              </a:rPr>
              <a:t>Pazar</a:t>
            </a:r>
            <a:r>
              <a:rPr kumimoji="0" sz="20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testlerinde</a:t>
            </a:r>
            <a:r>
              <a:rPr kumimoji="0" sz="20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ürünün</a:t>
            </a:r>
            <a:r>
              <a:rPr kumimoji="0" sz="20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sınırlı sayıda</a:t>
            </a:r>
            <a:r>
              <a:rPr kumimoji="0" sz="20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özelliğinin</a:t>
            </a:r>
            <a:r>
              <a:rPr kumimoji="0" sz="20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test</a:t>
            </a:r>
            <a:r>
              <a:rPr kumimoji="0" sz="20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edilmesi,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araştırma</a:t>
            </a:r>
            <a:r>
              <a:rPr kumimoji="0" sz="20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hatası</a:t>
            </a:r>
            <a:r>
              <a:rPr kumimoji="0" sz="20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yapmamak</a:t>
            </a:r>
            <a:r>
              <a:rPr kumimoji="0" sz="20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açısından</a:t>
            </a:r>
            <a:r>
              <a:rPr kumimoji="0" sz="2000" b="0" i="0" u="none" strike="noStrike" kern="1200" cap="none" spc="85" normalizeH="0" baseline="0" noProof="0" dirty="0">
                <a:ln>
                  <a:noFill/>
                </a:ln>
                <a:solidFill>
                  <a:srgbClr val="231F20"/>
                </a:solidFill>
                <a:effectLst/>
                <a:uLnTx/>
                <a:uFillTx/>
                <a:latin typeface="Microsoft Sans Serif"/>
                <a:ea typeface="+mn-ea"/>
                <a:cs typeface="Microsoft Sans Serif"/>
              </a:rPr>
              <a:t> </a:t>
            </a:r>
            <a:r>
              <a:rPr kumimoji="0" sz="2000" b="0" i="0" u="none" strike="noStrike" kern="1200" cap="none" spc="-10" normalizeH="0" baseline="0" noProof="0" dirty="0">
                <a:ln>
                  <a:noFill/>
                </a:ln>
                <a:solidFill>
                  <a:srgbClr val="231F20"/>
                </a:solidFill>
                <a:effectLst/>
                <a:uLnTx/>
                <a:uFillTx/>
                <a:latin typeface="Microsoft Sans Serif"/>
                <a:ea typeface="+mn-ea"/>
                <a:cs typeface="Microsoft Sans Serif"/>
              </a:rPr>
              <a:t>önemlidir.</a:t>
            </a:r>
            <a:r>
              <a:rPr kumimoji="0" sz="2000" b="0" i="0" u="none" strike="noStrike" kern="1200" cap="none" spc="0" normalizeH="0" baseline="0" noProof="0" dirty="0">
                <a:ln>
                  <a:noFill/>
                </a:ln>
                <a:solidFill>
                  <a:srgbClr val="231F20"/>
                </a:solidFill>
                <a:effectLst/>
                <a:uLnTx/>
                <a:uFillTx/>
                <a:latin typeface="Microsoft Sans Serif"/>
                <a:ea typeface="+mn-ea"/>
                <a:cs typeface="Microsoft Sans Serif"/>
              </a:rPr>
              <a:t>	</a:t>
            </a:r>
            <a:endParaRPr kumimoji="0" sz="2000" b="0" i="0" u="none" strike="noStrike" kern="1200" cap="none" spc="0" normalizeH="0" baseline="0" noProof="0" dirty="0">
              <a:ln>
                <a:noFill/>
              </a:ln>
              <a:solidFill>
                <a:srgbClr val="000000"/>
              </a:solidFill>
              <a:effectLst/>
              <a:uLnTx/>
              <a:uFillTx/>
              <a:latin typeface="Arial MT"/>
              <a:ea typeface="+mn-ea"/>
              <a:cs typeface="Arial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5557" y="0"/>
            <a:ext cx="10058400" cy="1450757"/>
          </a:xfrm>
          <a:prstGeom prst="rect">
            <a:avLst/>
          </a:prstGeom>
        </p:spPr>
        <p:txBody>
          <a:bodyPr vert="horz" wrap="square" lIns="0" tIns="306146" rIns="0" bIns="0" rtlCol="0">
            <a:spAutoFit/>
          </a:bodyPr>
          <a:lstStyle/>
          <a:p>
            <a:pPr marL="12700">
              <a:lnSpc>
                <a:spcPct val="100000"/>
              </a:lnSpc>
              <a:spcBef>
                <a:spcPts val="95"/>
              </a:spcBef>
            </a:pPr>
            <a:r>
              <a:rPr dirty="0"/>
              <a:t>5.</a:t>
            </a:r>
            <a:r>
              <a:rPr spc="-70" dirty="0"/>
              <a:t> </a:t>
            </a:r>
            <a:r>
              <a:rPr spc="-35" dirty="0"/>
              <a:t>TALEP</a:t>
            </a:r>
            <a:r>
              <a:rPr spc="-105" dirty="0"/>
              <a:t> </a:t>
            </a:r>
            <a:r>
              <a:rPr spc="-20" dirty="0"/>
              <a:t>TAHMİNLEME</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17</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424687" y="1950658"/>
            <a:ext cx="11280140" cy="3572709"/>
          </a:xfrm>
          <a:prstGeom prst="rect">
            <a:avLst/>
          </a:prstGeom>
        </p:spPr>
        <p:txBody>
          <a:bodyPr vert="horz" wrap="square" lIns="0" tIns="12700" rIns="0" bIns="0" rtlCol="0">
            <a:spAutoFit/>
          </a:bodyPr>
          <a:lstStyle/>
          <a:p>
            <a:pPr marL="355600" marR="0" lvl="0" indent="-342900" algn="just" defTabSz="457200" rtl="0" eaLnBrk="1" fontAlgn="auto" latinLnBrk="0" hangingPunct="1">
              <a:lnSpc>
                <a:spcPts val="3060"/>
              </a:lnSpc>
              <a:spcBef>
                <a:spcPts val="1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tr-TR"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Yargısal Tahmin Yöntemi: </a:t>
            </a:r>
          </a:p>
          <a:p>
            <a:pPr marL="355600" marR="0" lvl="0" indent="-342900" algn="just" defTabSz="457200" rtl="0" eaLnBrk="1" fontAlgn="auto" latinLnBrk="0" hangingPunct="1">
              <a:lnSpc>
                <a:spcPts val="3060"/>
              </a:lnSpc>
              <a:spcBef>
                <a:spcPts val="100"/>
              </a:spcBef>
              <a:spcAft>
                <a:spcPts val="0"/>
              </a:spcAft>
              <a:buClrTx/>
              <a:buSzTx/>
              <a:buFont typeface="Arial" panose="020B0604020202020204" pitchFamily="34" charset="0"/>
              <a:buChar char="•"/>
              <a:tabLst/>
              <a:defRPr/>
            </a:pP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En</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eski</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en</a:t>
            </a:r>
            <a:r>
              <a:rPr kumimoji="0" sz="24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hızlı</a:t>
            </a:r>
            <a:r>
              <a:rPr kumimoji="0" sz="24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tahminleme</a:t>
            </a:r>
            <a:r>
              <a:rPr kumimoji="0" sz="24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yöntemini</a:t>
            </a:r>
            <a:r>
              <a:rPr kumimoji="0" sz="24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oluşturan</a:t>
            </a:r>
            <a:r>
              <a:rPr kumimoji="0" sz="24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yargısal</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tahmin</a:t>
            </a:r>
            <a:r>
              <a:rPr kumimoji="0" lang="tr-TR" sz="24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yönteminde</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sz="24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sektörde</a:t>
            </a:r>
            <a:r>
              <a:rPr kumimoji="0" sz="24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deneyim</a:t>
            </a:r>
            <a:r>
              <a:rPr kumimoji="0" sz="2400" b="1"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a:t>
            </a:r>
            <a:r>
              <a:rPr kumimoji="0" sz="2400" b="1"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uzmanlığı</a:t>
            </a:r>
            <a:r>
              <a:rPr kumimoji="0" sz="2400" b="1"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olan</a:t>
            </a:r>
            <a:r>
              <a:rPr kumimoji="0" sz="2400" b="1"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kişilerin</a:t>
            </a:r>
            <a:r>
              <a:rPr kumimoji="0" lang="tr-TR" sz="2400" b="1"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fikirlerinden</a:t>
            </a:r>
            <a:r>
              <a:rPr kumimoji="0" sz="2400" b="1"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yararlanılmaktadır</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endParaRPr kumimoji="0" lang="tr-TR"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a:p>
            <a:pPr marL="355600" marR="0" lvl="0" indent="-342900" algn="just" defTabSz="457200" rtl="0" eaLnBrk="1" fontAlgn="auto" latinLnBrk="0" hangingPunct="1">
              <a:lnSpc>
                <a:spcPts val="3060"/>
              </a:lnSpc>
              <a:spcBef>
                <a:spcPts val="1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Amaç </a:t>
            </a:r>
            <a:r>
              <a:rPr kumimoji="0" lang="tr-TR"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mevcut</a:t>
            </a:r>
            <a:r>
              <a:rPr kumimoji="0" sz="24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veya</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yeni</a:t>
            </a:r>
            <a:r>
              <a:rPr kumimoji="0" sz="24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ürün</a:t>
            </a:r>
            <a:r>
              <a:rPr kumimoji="0" sz="24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2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için</a:t>
            </a:r>
            <a:r>
              <a:rPr kumimoji="0" lang="tr-TR" sz="2400" b="0" i="0" u="none" strike="noStrike" kern="1200" cap="none" spc="-2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satış</a:t>
            </a:r>
            <a:r>
              <a:rPr kumimoji="0" sz="24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potansiyeli</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tahminleri</a:t>
            </a:r>
            <a:r>
              <a:rPr kumimoji="0" sz="24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alınarak</a:t>
            </a:r>
            <a:r>
              <a:rPr kumimoji="0" sz="24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tahminleme</a:t>
            </a:r>
            <a:r>
              <a:rPr kumimoji="0" sz="24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yapılır.</a:t>
            </a:r>
            <a:r>
              <a:rPr kumimoji="0" sz="24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a:t>
            </a:r>
            <a:r>
              <a:rPr kumimoji="0" sz="24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yöntem</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lang="tr-TR" sz="24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tıpkı</a:t>
            </a:r>
            <a:r>
              <a:rPr kumimoji="0" sz="24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 testinde</a:t>
            </a:r>
            <a:r>
              <a:rPr kumimoji="0" sz="24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olduğu</a:t>
            </a:r>
            <a:r>
              <a:rPr kumimoji="0" sz="24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gibi,</a:t>
            </a:r>
            <a:r>
              <a:rPr kumimoji="0" sz="24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elde</a:t>
            </a:r>
            <a:r>
              <a:rPr kumimoji="0" sz="2400" b="1"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mevcut</a:t>
            </a:r>
            <a:r>
              <a:rPr kumimoji="0" sz="2400" b="1"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veri</a:t>
            </a:r>
            <a:r>
              <a:rPr kumimoji="0" sz="2400" b="1"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olmaması</a:t>
            </a:r>
            <a:r>
              <a:rPr kumimoji="0" lang="tr-TR" sz="2400" b="1"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durumunda</a:t>
            </a:r>
            <a:r>
              <a:rPr kumimoji="0" sz="2400" b="1"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kullanışlı</a:t>
            </a:r>
            <a:r>
              <a:rPr kumimoji="0" sz="2400" b="1"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olabilmektedir.</a:t>
            </a:r>
            <a:r>
              <a:rPr kumimoji="0" sz="24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Hızlı</a:t>
            </a:r>
            <a:r>
              <a:rPr kumimoji="0" sz="2400" b="1"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a:t>
            </a:r>
            <a:r>
              <a:rPr kumimoji="0" sz="2400" b="1"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kolay</a:t>
            </a:r>
            <a:r>
              <a:rPr kumimoji="0" sz="2400" b="1"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veri</a:t>
            </a:r>
            <a:r>
              <a:rPr kumimoji="0" sz="2400" b="1"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üretmesi</a:t>
            </a:r>
            <a:r>
              <a:rPr kumimoji="0" lang="tr-TR" sz="2400" b="1"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nedeniyle</a:t>
            </a:r>
            <a:r>
              <a:rPr kumimoji="0" sz="2400" b="0"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de</a:t>
            </a:r>
            <a:r>
              <a:rPr kumimoji="0" sz="24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yoğun</a:t>
            </a:r>
            <a:r>
              <a:rPr kumimoji="0" sz="24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olarak</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kullanılmaktadır.</a:t>
            </a:r>
            <a:r>
              <a:rPr kumimoji="0" sz="2400" b="0" i="0" u="none" strike="noStrike" kern="1200" cap="none" spc="-1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endParaRPr kumimoji="0" lang="tr-TR" sz="2400" b="0" i="0" u="none" strike="noStrike" kern="1200" cap="none" spc="-1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a:p>
            <a:pPr marL="355600" marR="0" lvl="0" indent="-342900" algn="just" defTabSz="457200" rtl="0" eaLnBrk="1" fontAlgn="auto" latinLnBrk="0" hangingPunct="1">
              <a:lnSpc>
                <a:spcPts val="3060"/>
              </a:lnSpc>
              <a:spcBef>
                <a:spcPts val="100"/>
              </a:spcBef>
              <a:spcAft>
                <a:spcPts val="0"/>
              </a:spcAft>
              <a:buClrTx/>
              <a:buSzTx/>
              <a:buFont typeface="Arial" panose="020B0604020202020204" pitchFamily="34" charset="0"/>
              <a:buChar char="•"/>
              <a:tabLst/>
              <a:defRPr/>
            </a:pPr>
            <a:r>
              <a:rPr kumimoji="0" sz="24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Ancak</a:t>
            </a:r>
            <a:r>
              <a:rPr kumimoji="0" sz="24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işleyişi</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kişisel</a:t>
            </a:r>
            <a:r>
              <a:rPr kumimoji="0" lang="tr-TR"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değerlendirmelere</a:t>
            </a:r>
            <a:r>
              <a:rPr kumimoji="0" sz="2400" b="0" i="0" u="sng"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dayanması</a:t>
            </a:r>
            <a:r>
              <a:rPr kumimoji="0" sz="2400" b="0" i="0" u="sng"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nedeniyle,</a:t>
            </a:r>
            <a:r>
              <a:rPr kumimoji="0" sz="24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katılımcıların</a:t>
            </a:r>
            <a:r>
              <a:rPr kumimoji="0" sz="2400" b="0" i="0" u="none" strike="noStrike" kern="1200" cap="none" spc="1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tecrübe</a:t>
            </a:r>
            <a:r>
              <a:rPr kumimoji="0" sz="2400" b="0" i="0" u="none" strike="noStrike" kern="1200" cap="none" spc="8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uzmanlığı</a:t>
            </a:r>
            <a:r>
              <a:rPr kumimoji="0" sz="2400" b="0" i="0" u="none" strike="noStrike" kern="1200" cap="none" spc="10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büyük</a:t>
            </a:r>
            <a:r>
              <a:rPr kumimoji="0" sz="2400" b="0" i="0" u="none" strike="noStrike" kern="1200" cap="none" spc="10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önem</a:t>
            </a:r>
            <a:r>
              <a:rPr kumimoji="0" sz="2400" b="0" i="0" u="none" strike="noStrike" kern="1200" cap="none" spc="8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taşımaktadır.</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5.</a:t>
            </a:r>
            <a:r>
              <a:rPr spc="-70" dirty="0"/>
              <a:t> </a:t>
            </a:r>
            <a:r>
              <a:rPr spc="-35" dirty="0"/>
              <a:t>TALEP</a:t>
            </a:r>
            <a:r>
              <a:rPr spc="-105" dirty="0"/>
              <a:t> </a:t>
            </a:r>
            <a:r>
              <a:rPr spc="-20" dirty="0"/>
              <a:t>TAHMİNLEME</a:t>
            </a:r>
          </a:p>
        </p:txBody>
      </p:sp>
      <p:sp>
        <p:nvSpPr>
          <p:cNvPr id="3" name="object 3"/>
          <p:cNvSpPr txBox="1">
            <a:spLocks noGrp="1"/>
          </p:cNvSpPr>
          <p:nvPr>
            <p:ph idx="1"/>
          </p:nvPr>
        </p:nvSpPr>
        <p:spPr>
          <a:xfrm>
            <a:off x="381000" y="1737360"/>
            <a:ext cx="10774680" cy="3193310"/>
          </a:xfrm>
          <a:prstGeom prst="rect">
            <a:avLst/>
          </a:prstGeom>
        </p:spPr>
        <p:txBody>
          <a:bodyPr vert="horz" wrap="square" lIns="0" tIns="12065" rIns="0" bIns="0" rtlCol="0">
            <a:spAutoFit/>
          </a:bodyPr>
          <a:lstStyle/>
          <a:p>
            <a:pPr marL="12700">
              <a:lnSpc>
                <a:spcPts val="3470"/>
              </a:lnSpc>
              <a:spcBef>
                <a:spcPts val="95"/>
              </a:spcBef>
            </a:pPr>
            <a:r>
              <a:rPr lang="tr-TR" sz="2200" b="1" dirty="0">
                <a:latin typeface="Arial"/>
                <a:cs typeface="Arial"/>
              </a:rPr>
              <a:t>T</a:t>
            </a:r>
            <a:r>
              <a:rPr sz="2200" b="1" dirty="0" err="1">
                <a:latin typeface="Arial"/>
                <a:cs typeface="Arial"/>
              </a:rPr>
              <a:t>üketici</a:t>
            </a:r>
            <a:r>
              <a:rPr sz="2200" b="1" spc="-80" dirty="0">
                <a:latin typeface="Arial"/>
                <a:cs typeface="Arial"/>
              </a:rPr>
              <a:t> </a:t>
            </a:r>
            <a:r>
              <a:rPr sz="2200" b="1" dirty="0" err="1">
                <a:latin typeface="Arial"/>
                <a:cs typeface="Arial"/>
              </a:rPr>
              <a:t>anketleri</a:t>
            </a:r>
            <a:r>
              <a:rPr sz="2200" b="1" spc="-85" dirty="0">
                <a:latin typeface="Arial"/>
                <a:cs typeface="Arial"/>
              </a:rPr>
              <a:t> </a:t>
            </a:r>
            <a:endParaRPr lang="tr-TR" sz="2200" b="1" spc="-85" dirty="0">
              <a:latin typeface="Arial"/>
              <a:cs typeface="Arial"/>
            </a:endParaRPr>
          </a:p>
          <a:p>
            <a:pPr>
              <a:lnSpc>
                <a:spcPts val="3470"/>
              </a:lnSpc>
              <a:spcBef>
                <a:spcPts val="95"/>
              </a:spcBef>
              <a:buFont typeface="Wingdings" panose="05000000000000000000" pitchFamily="2" charset="2"/>
              <a:buChar char="§"/>
            </a:pPr>
            <a:r>
              <a:rPr lang="tr-TR" sz="2200" spc="-25" dirty="0"/>
              <a:t>P</a:t>
            </a:r>
            <a:r>
              <a:rPr sz="2200" dirty="0"/>
              <a:t>azar</a:t>
            </a:r>
            <a:r>
              <a:rPr sz="2200" spc="-90" dirty="0"/>
              <a:t> </a:t>
            </a:r>
            <a:r>
              <a:rPr sz="2200" dirty="0"/>
              <a:t>talebinin</a:t>
            </a:r>
            <a:r>
              <a:rPr sz="2200" spc="-95" dirty="0"/>
              <a:t> </a:t>
            </a:r>
            <a:r>
              <a:rPr sz="2200" dirty="0"/>
              <a:t>tahmin</a:t>
            </a:r>
            <a:r>
              <a:rPr sz="2200" spc="-85" dirty="0"/>
              <a:t> </a:t>
            </a:r>
            <a:r>
              <a:rPr sz="2200" dirty="0" err="1"/>
              <a:t>edilmesinde</a:t>
            </a:r>
            <a:r>
              <a:rPr sz="2200" spc="-95" dirty="0"/>
              <a:t> </a:t>
            </a:r>
            <a:r>
              <a:rPr sz="2200" spc="-10" dirty="0" err="1"/>
              <a:t>kullanılabilen</a:t>
            </a:r>
            <a:r>
              <a:rPr lang="tr-TR" sz="2200" dirty="0"/>
              <a:t> </a:t>
            </a:r>
            <a:r>
              <a:rPr sz="2200" spc="-10" dirty="0" err="1"/>
              <a:t>yöntemlerdir</a:t>
            </a:r>
            <a:r>
              <a:rPr sz="2200" spc="-10" dirty="0"/>
              <a:t>.</a:t>
            </a:r>
            <a:r>
              <a:rPr sz="2200" spc="-60" dirty="0"/>
              <a:t> </a:t>
            </a:r>
            <a:endParaRPr lang="tr-TR" sz="2200" spc="-60" dirty="0"/>
          </a:p>
          <a:p>
            <a:pPr>
              <a:lnSpc>
                <a:spcPts val="3470"/>
              </a:lnSpc>
              <a:spcBef>
                <a:spcPts val="95"/>
              </a:spcBef>
              <a:buFont typeface="Wingdings" panose="05000000000000000000" pitchFamily="2" charset="2"/>
              <a:buChar char="§"/>
            </a:pPr>
            <a:r>
              <a:rPr sz="2200" dirty="0"/>
              <a:t>Bu</a:t>
            </a:r>
            <a:r>
              <a:rPr sz="2200" spc="-90" dirty="0"/>
              <a:t> </a:t>
            </a:r>
            <a:r>
              <a:rPr sz="2200" dirty="0"/>
              <a:t>yöntemde</a:t>
            </a:r>
            <a:r>
              <a:rPr sz="2200" spc="-75" dirty="0"/>
              <a:t> </a:t>
            </a:r>
            <a:r>
              <a:rPr sz="2200" dirty="0"/>
              <a:t>doğrudan</a:t>
            </a:r>
            <a:r>
              <a:rPr sz="2200" spc="-70" dirty="0"/>
              <a:t> </a:t>
            </a:r>
            <a:r>
              <a:rPr sz="2200" dirty="0" err="1"/>
              <a:t>mevcut</a:t>
            </a:r>
            <a:r>
              <a:rPr sz="2200" spc="-75" dirty="0"/>
              <a:t> </a:t>
            </a:r>
            <a:r>
              <a:rPr sz="2200" spc="-20" dirty="0" err="1"/>
              <a:t>veya</a:t>
            </a:r>
            <a:r>
              <a:rPr lang="tr-TR" sz="2200" spc="-20" dirty="0"/>
              <a:t> </a:t>
            </a:r>
            <a:r>
              <a:rPr sz="2200" dirty="0" err="1"/>
              <a:t>potansiyel</a:t>
            </a:r>
            <a:r>
              <a:rPr sz="2200" spc="-25" dirty="0"/>
              <a:t> </a:t>
            </a:r>
            <a:r>
              <a:rPr sz="2200" dirty="0"/>
              <a:t>alıcılara,</a:t>
            </a:r>
            <a:r>
              <a:rPr sz="2200" spc="-5" dirty="0"/>
              <a:t> </a:t>
            </a:r>
            <a:r>
              <a:rPr sz="2200" dirty="0"/>
              <a:t>tahminleme dönemi</a:t>
            </a:r>
            <a:r>
              <a:rPr sz="2200" spc="-15" dirty="0"/>
              <a:t> </a:t>
            </a:r>
            <a:r>
              <a:rPr sz="2200" dirty="0"/>
              <a:t>içinde</a:t>
            </a:r>
            <a:r>
              <a:rPr sz="2200" spc="-20" dirty="0"/>
              <a:t> </a:t>
            </a:r>
            <a:r>
              <a:rPr sz="2200" dirty="0"/>
              <a:t>ne</a:t>
            </a:r>
            <a:r>
              <a:rPr sz="2200" spc="-20" dirty="0"/>
              <a:t> </a:t>
            </a:r>
            <a:r>
              <a:rPr sz="2200" spc="-10" dirty="0" err="1"/>
              <a:t>düzeyde</a:t>
            </a:r>
            <a:r>
              <a:rPr lang="tr-TR" sz="2200" spc="-10" dirty="0"/>
              <a:t> </a:t>
            </a:r>
            <a:r>
              <a:rPr sz="2200" dirty="0" err="1"/>
              <a:t>alım</a:t>
            </a:r>
            <a:r>
              <a:rPr sz="2200" dirty="0"/>
              <a:t> yapacakları sorulmaktadır.</a:t>
            </a:r>
            <a:r>
              <a:rPr sz="2200" spc="25" dirty="0"/>
              <a:t> </a:t>
            </a:r>
            <a:r>
              <a:rPr sz="2200" dirty="0" err="1"/>
              <a:t>Özellikle</a:t>
            </a:r>
            <a:r>
              <a:rPr sz="2200" spc="-10" dirty="0"/>
              <a:t> </a:t>
            </a:r>
            <a:r>
              <a:rPr sz="2200" spc="-10" dirty="0" err="1"/>
              <a:t>endüstriyel</a:t>
            </a:r>
            <a:r>
              <a:rPr lang="tr-TR" sz="2200" spc="-10" dirty="0"/>
              <a:t> </a:t>
            </a:r>
            <a:r>
              <a:rPr sz="2200" dirty="0" err="1"/>
              <a:t>pazarda</a:t>
            </a:r>
            <a:r>
              <a:rPr sz="2200" spc="25" dirty="0"/>
              <a:t> </a:t>
            </a:r>
            <a:r>
              <a:rPr sz="2200" dirty="0"/>
              <a:t>faaliyet</a:t>
            </a:r>
            <a:r>
              <a:rPr sz="2200" spc="15" dirty="0"/>
              <a:t> </a:t>
            </a:r>
            <a:r>
              <a:rPr sz="2200" dirty="0"/>
              <a:t>gösteren</a:t>
            </a:r>
            <a:r>
              <a:rPr sz="2200" spc="20" dirty="0"/>
              <a:t> </a:t>
            </a:r>
            <a:r>
              <a:rPr sz="2200" dirty="0"/>
              <a:t>firmaların</a:t>
            </a:r>
            <a:r>
              <a:rPr sz="2200" spc="50" dirty="0"/>
              <a:t> </a:t>
            </a:r>
            <a:r>
              <a:rPr sz="2200" dirty="0"/>
              <a:t>az</a:t>
            </a:r>
            <a:r>
              <a:rPr sz="2200" spc="10" dirty="0"/>
              <a:t> </a:t>
            </a:r>
            <a:r>
              <a:rPr sz="2200" dirty="0" err="1"/>
              <a:t>sayıda</a:t>
            </a:r>
            <a:r>
              <a:rPr sz="2200" spc="15" dirty="0"/>
              <a:t> </a:t>
            </a:r>
            <a:r>
              <a:rPr sz="2200" spc="-10" dirty="0" err="1"/>
              <a:t>olması</a:t>
            </a:r>
            <a:r>
              <a:rPr lang="tr-TR" sz="2200" spc="-10" dirty="0"/>
              <a:t> </a:t>
            </a:r>
            <a:r>
              <a:rPr sz="2200" dirty="0" err="1"/>
              <a:t>nedeniyle</a:t>
            </a:r>
            <a:r>
              <a:rPr sz="2200" spc="20" dirty="0"/>
              <a:t> </a:t>
            </a:r>
            <a:r>
              <a:rPr sz="2200" dirty="0"/>
              <a:t>bu</a:t>
            </a:r>
            <a:r>
              <a:rPr sz="2200" spc="10" dirty="0"/>
              <a:t> </a:t>
            </a:r>
            <a:r>
              <a:rPr sz="2200" dirty="0"/>
              <a:t>yöntem</a:t>
            </a:r>
            <a:r>
              <a:rPr sz="2200" spc="35" dirty="0"/>
              <a:t> </a:t>
            </a:r>
            <a:r>
              <a:rPr sz="2200" dirty="0"/>
              <a:t>oldukça</a:t>
            </a:r>
            <a:r>
              <a:rPr sz="2200" spc="10" dirty="0"/>
              <a:t> </a:t>
            </a:r>
            <a:r>
              <a:rPr sz="2200" dirty="0"/>
              <a:t>kullanışlıdır.</a:t>
            </a:r>
            <a:r>
              <a:rPr sz="2200" spc="-155" dirty="0"/>
              <a:t> </a:t>
            </a:r>
            <a:r>
              <a:rPr sz="2200" dirty="0" err="1"/>
              <a:t>Ancak</a:t>
            </a:r>
            <a:r>
              <a:rPr sz="2200" spc="15" dirty="0"/>
              <a:t> </a:t>
            </a:r>
            <a:r>
              <a:rPr sz="2200" spc="-10" dirty="0" err="1"/>
              <a:t>kullanıcı</a:t>
            </a:r>
            <a:r>
              <a:rPr lang="tr-TR" sz="2200" spc="-10" dirty="0"/>
              <a:t> </a:t>
            </a:r>
            <a:r>
              <a:rPr sz="2200" dirty="0" err="1"/>
              <a:t>sayısı</a:t>
            </a:r>
            <a:r>
              <a:rPr sz="2200" spc="120" dirty="0"/>
              <a:t> </a:t>
            </a:r>
            <a:r>
              <a:rPr sz="2200" dirty="0"/>
              <a:t>arttıkça</a:t>
            </a:r>
            <a:r>
              <a:rPr sz="2200" spc="125" dirty="0"/>
              <a:t> </a:t>
            </a:r>
            <a:r>
              <a:rPr sz="2200" dirty="0"/>
              <a:t>yöntemin</a:t>
            </a:r>
            <a:r>
              <a:rPr sz="2200" spc="125" dirty="0"/>
              <a:t> </a:t>
            </a:r>
            <a:r>
              <a:rPr sz="2200" dirty="0"/>
              <a:t>kullanılması</a:t>
            </a:r>
            <a:r>
              <a:rPr sz="2200" spc="125" dirty="0"/>
              <a:t> </a:t>
            </a:r>
            <a:r>
              <a:rPr sz="2200" dirty="0"/>
              <a:t>zorlaşacaktır</a:t>
            </a:r>
            <a:r>
              <a:rPr sz="2200" spc="150" dirty="0"/>
              <a:t> </a:t>
            </a:r>
            <a:r>
              <a:rPr sz="2200" spc="-10" dirty="0"/>
              <a:t>(</a:t>
            </a:r>
            <a:r>
              <a:rPr sz="2200" spc="-10" dirty="0" err="1"/>
              <a:t>Kerin</a:t>
            </a:r>
            <a:r>
              <a:rPr lang="tr-TR" sz="2200" spc="-10" dirty="0"/>
              <a:t> </a:t>
            </a:r>
            <a:r>
              <a:rPr sz="2200" dirty="0" err="1"/>
              <a:t>ve</a:t>
            </a:r>
            <a:r>
              <a:rPr sz="2200" spc="-15" dirty="0"/>
              <a:t> </a:t>
            </a:r>
            <a:r>
              <a:rPr sz="2200" spc="-20" dirty="0"/>
              <a:t>Hartley,</a:t>
            </a:r>
            <a:r>
              <a:rPr sz="2200" spc="-10" dirty="0"/>
              <a:t> </a:t>
            </a:r>
            <a:r>
              <a:rPr sz="2200" dirty="0"/>
              <a:t>2015).</a:t>
            </a:r>
            <a:r>
              <a:rPr sz="2200" spc="15" dirty="0"/>
              <a:t> </a:t>
            </a:r>
            <a:r>
              <a:rPr sz="2200" dirty="0"/>
              <a:t>Bu</a:t>
            </a:r>
            <a:r>
              <a:rPr sz="2200" spc="-20" dirty="0"/>
              <a:t> </a:t>
            </a:r>
            <a:r>
              <a:rPr sz="2200" dirty="0"/>
              <a:t>durumda satın</a:t>
            </a:r>
            <a:r>
              <a:rPr sz="2200" spc="-5" dirty="0"/>
              <a:t> </a:t>
            </a:r>
            <a:r>
              <a:rPr sz="2200" dirty="0"/>
              <a:t>alma</a:t>
            </a:r>
            <a:r>
              <a:rPr sz="2200" spc="-10" dirty="0"/>
              <a:t> </a:t>
            </a:r>
            <a:r>
              <a:rPr sz="2200" dirty="0"/>
              <a:t>gücü</a:t>
            </a:r>
            <a:r>
              <a:rPr sz="2200" spc="-20" dirty="0"/>
              <a:t> </a:t>
            </a:r>
            <a:r>
              <a:rPr sz="2200" spc="-10" dirty="0"/>
              <a:t>faktörü </a:t>
            </a:r>
            <a:r>
              <a:rPr sz="2200" dirty="0"/>
              <a:t>yönteminin</a:t>
            </a:r>
            <a:r>
              <a:rPr sz="2200" spc="20" dirty="0"/>
              <a:t> </a:t>
            </a:r>
            <a:r>
              <a:rPr sz="2200" dirty="0"/>
              <a:t>kullanılması</a:t>
            </a:r>
            <a:r>
              <a:rPr sz="2200" spc="20" dirty="0"/>
              <a:t> </a:t>
            </a:r>
            <a:r>
              <a:rPr sz="2200" spc="-10" dirty="0"/>
              <a:t>önerilmektedir.</a:t>
            </a:r>
            <a:endParaRPr sz="2200" dirty="0"/>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18</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5.</a:t>
            </a:r>
            <a:r>
              <a:rPr spc="-70" dirty="0"/>
              <a:t> </a:t>
            </a:r>
            <a:r>
              <a:rPr spc="-35" dirty="0"/>
              <a:t>TALEP</a:t>
            </a:r>
            <a:r>
              <a:rPr spc="-105" dirty="0"/>
              <a:t> </a:t>
            </a:r>
            <a:r>
              <a:rPr spc="-20" dirty="0"/>
              <a:t>TAHMİNLEME</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19</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304800" y="1737360"/>
            <a:ext cx="11092815" cy="4536498"/>
          </a:xfrm>
          <a:prstGeom prst="rect">
            <a:avLst/>
          </a:prstGeom>
        </p:spPr>
        <p:txBody>
          <a:bodyPr vert="horz" wrap="square" lIns="0" tIns="13335" rIns="0" bIns="0" rtlCol="0">
            <a:spAutoFit/>
          </a:bodyPr>
          <a:lstStyle/>
          <a:p>
            <a:pPr marL="469900" marR="0" lvl="0" indent="-457200" algn="l" defTabSz="457200" rtl="0" eaLnBrk="1" fontAlgn="auto" latinLnBrk="0" hangingPunct="1">
              <a:lnSpc>
                <a:spcPts val="2655"/>
              </a:lnSpc>
              <a:spcBef>
                <a:spcPts val="105"/>
              </a:spcBef>
              <a:spcAft>
                <a:spcPts val="0"/>
              </a:spcAft>
              <a:buClrTx/>
              <a:buSzTx/>
              <a:buFont typeface="Arial" panose="020B0604020202020204" pitchFamily="34" charset="0"/>
              <a:buChar char="•"/>
              <a:tabLst/>
              <a:defRPr/>
            </a:pPr>
            <a:r>
              <a:rPr kumimoji="0" sz="20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Faktör</a:t>
            </a:r>
            <a:r>
              <a:rPr kumimoji="0" sz="2000" b="1"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yöntemi</a:t>
            </a:r>
            <a:r>
              <a:rPr kumimoji="0" lang="tr-TR"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endParaRPr kumimoji="0" lang="tr-TR" sz="2000" b="1"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a:p>
            <a:pPr marL="469900" marR="0" lvl="0" indent="-457200" algn="l" defTabSz="457200" rtl="0" eaLnBrk="1" fontAlgn="auto" latinLnBrk="0" hangingPunct="1">
              <a:lnSpc>
                <a:spcPts val="2655"/>
              </a:lnSpc>
              <a:spcBef>
                <a:spcPts val="105"/>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aha</a:t>
            </a:r>
            <a:r>
              <a:rPr kumimoji="0"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çok</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tüketim</a:t>
            </a:r>
            <a:r>
              <a:rPr kumimoji="0" sz="20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ürünleri</a:t>
            </a:r>
            <a:r>
              <a:rPr kumimoji="0"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kategorisinde</a:t>
            </a:r>
            <a:r>
              <a:rPr kumimoji="0" sz="20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faaliyet</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gösteren</a:t>
            </a:r>
            <a:r>
              <a:rPr kumimoji="0" lang="tr-TR" sz="20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firmaların</a:t>
            </a:r>
            <a:r>
              <a:rPr kumimoji="0" lang="tr-TR"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potansiyelini</a:t>
            </a:r>
            <a:r>
              <a:rPr kumimoji="0"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tahmin</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etmesi</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için</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geliştirilmiştir.</a:t>
            </a:r>
            <a:r>
              <a:rPr kumimoji="0"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endParaRPr kumimoji="0" lang="tr-TR"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a:p>
            <a:pPr marL="469900" marR="0" lvl="0" indent="-457200" algn="l" defTabSz="457200" rtl="0" eaLnBrk="1" fontAlgn="auto" latinLnBrk="0" hangingPunct="1">
              <a:lnSpc>
                <a:spcPts val="2655"/>
              </a:lnSpc>
              <a:spcBef>
                <a:spcPts val="105"/>
              </a:spcBef>
              <a:spcAft>
                <a:spcPts val="0"/>
              </a:spcAft>
              <a:buClrTx/>
              <a:buSzTx/>
              <a:buFont typeface="Arial" panose="020B0604020202020204" pitchFamily="34" charset="0"/>
              <a:buChar char="•"/>
              <a:tabLst/>
              <a:defRPr/>
            </a:pPr>
            <a:r>
              <a:rPr kumimoji="0" lang="tr-TR"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a:t>
            </a:r>
            <a:r>
              <a:rPr kumimoji="0" sz="20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lıcı</a:t>
            </a:r>
            <a:r>
              <a:rPr kumimoji="0" lang="tr-TR" sz="20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sayısı</a:t>
            </a:r>
            <a:r>
              <a:rPr kumimoji="0" sz="20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çok</a:t>
            </a:r>
            <a:r>
              <a:rPr kumimoji="0" sz="20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fazla</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olduğundan</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her</a:t>
            </a:r>
            <a:r>
              <a:rPr kumimoji="0"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olası</a:t>
            </a:r>
            <a:r>
              <a:rPr kumimoji="0" sz="20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müşterinin</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saptanması</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ve</a:t>
            </a:r>
            <a:r>
              <a:rPr kumimoji="0" sz="20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2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alım</a:t>
            </a:r>
            <a:r>
              <a:rPr kumimoji="0" lang="tr-TR" sz="2000" b="0" i="0" u="none" strike="noStrike" kern="1200" cap="none" spc="-2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miktarlarının</a:t>
            </a:r>
            <a:r>
              <a:rPr kumimoji="0" sz="20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tahmin edilmesi</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oldukça</a:t>
            </a:r>
            <a:r>
              <a:rPr kumimoji="0"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zordur.</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nedenle</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satış</a:t>
            </a:r>
            <a:r>
              <a:rPr kumimoji="0" sz="20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tahmini,</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25"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bir</a:t>
            </a:r>
            <a:r>
              <a:rPr kumimoji="0" lang="tr-TR" sz="2000" b="0" i="0" u="none" strike="noStrike" kern="1200" cap="none" spc="-25"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faktör</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geliştirerek</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yapılır.</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endParaRPr kumimoji="0" lang="tr-TR"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a:p>
            <a:pPr marL="469900" marR="0" lvl="0" indent="-457200" algn="l" defTabSz="457200" rtl="0" eaLnBrk="1" fontAlgn="auto" latinLnBrk="0" hangingPunct="1">
              <a:lnSpc>
                <a:spcPts val="2655"/>
              </a:lnSpc>
              <a:spcBef>
                <a:spcPts val="105"/>
              </a:spcBef>
              <a:spcAft>
                <a:spcPts val="0"/>
              </a:spcAft>
              <a:buClrTx/>
              <a:buSzTx/>
              <a:buFont typeface="Arial" panose="020B0604020202020204" pitchFamily="34" charset="0"/>
              <a:buChar char="•"/>
              <a:tabLst/>
              <a:defRPr/>
            </a:pP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Buradaki</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faktör,</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satışları</a:t>
            </a:r>
            <a:r>
              <a:rPr kumimoji="0" sz="20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etkileyen</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a:t>
            </a:r>
            <a:r>
              <a:rPr kumimoji="0" sz="20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veya</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birden</a:t>
            </a:r>
            <a:r>
              <a:rPr kumimoji="0" lang="tr-TR" sz="20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fazla</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değişkeni</a:t>
            </a:r>
            <a:r>
              <a:rPr kumimoji="0" sz="20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ifade</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etmektedir</a:t>
            </a:r>
            <a:r>
              <a:rPr kumimoji="0" sz="20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(Perreault</a:t>
            </a:r>
            <a:r>
              <a:rPr kumimoji="0" sz="20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vd.</a:t>
            </a:r>
            <a:r>
              <a:rPr kumimoji="0" sz="20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2013).</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endParaRPr kumimoji="0" lang="tr-TR"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a:p>
            <a:pPr marL="469900" marR="0" lvl="0" indent="-457200" algn="l" defTabSz="457200" rtl="0" eaLnBrk="1" fontAlgn="auto" latinLnBrk="0" hangingPunct="1">
              <a:lnSpc>
                <a:spcPts val="2655"/>
              </a:lnSpc>
              <a:spcBef>
                <a:spcPts val="105"/>
              </a:spcBef>
              <a:spcAft>
                <a:spcPts val="0"/>
              </a:spcAft>
              <a:buClrTx/>
              <a:buSzTx/>
              <a:buFont typeface="Arial" panose="020B0604020202020204" pitchFamily="34" charset="0"/>
              <a:buChar char="•"/>
              <a:tabLst/>
              <a:defRPr/>
            </a:pP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Örneğin</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çocuk</a:t>
            </a:r>
            <a:r>
              <a:rPr kumimoji="0" sz="2000" b="1"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2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bezi</a:t>
            </a:r>
            <a:r>
              <a:rPr kumimoji="0" lang="tr-TR" sz="2000" b="1" i="0" u="none" strike="noStrike" kern="1200" cap="none" spc="-2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satışları</a:t>
            </a:r>
            <a:r>
              <a:rPr kumimoji="0" sz="2000" b="1"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tahmin</a:t>
            </a:r>
            <a:r>
              <a:rPr kumimoji="0" sz="2000" b="1"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edilmek</a:t>
            </a:r>
            <a:r>
              <a:rPr kumimoji="0" sz="2000" b="1"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isteniyorsa</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girişimcinin</a:t>
            </a:r>
            <a:r>
              <a:rPr kumimoji="0" sz="20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bebek</a:t>
            </a:r>
            <a:r>
              <a:rPr kumimoji="0" sz="2000" b="1"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sayısı,</a:t>
            </a:r>
            <a:r>
              <a:rPr kumimoji="0" sz="2000" b="1"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kadın</a:t>
            </a:r>
            <a:r>
              <a:rPr kumimoji="0" sz="2000" b="1"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doğum</a:t>
            </a:r>
            <a:r>
              <a:rPr kumimoji="0" lang="tr-TR" sz="2000" b="1"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oranı</a:t>
            </a:r>
            <a:r>
              <a:rPr kumimoji="0" sz="2000" b="1"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a:t>
            </a:r>
            <a:r>
              <a:rPr kumimoji="0" sz="2000" b="1"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ortalama</a:t>
            </a:r>
            <a:r>
              <a:rPr kumimoji="0" sz="2000" b="1"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kullanım</a:t>
            </a:r>
            <a:r>
              <a:rPr kumimoji="0" sz="2000" b="1"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miktarı</a:t>
            </a:r>
            <a:r>
              <a:rPr kumimoji="0" sz="20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üzerinden</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0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potansiyeli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hesaplaması</a:t>
            </a:r>
            <a:r>
              <a:rPr kumimoji="0" sz="20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mümkündür</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lang="tr-TR" sz="20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Örneğin</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sz="20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İzmir</a:t>
            </a:r>
            <a:r>
              <a:rPr kumimoji="0" sz="2000" b="1"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için</a:t>
            </a:r>
            <a:r>
              <a:rPr kumimoji="0" sz="2000" b="1"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talep</a:t>
            </a:r>
            <a:r>
              <a:rPr kumimoji="0" sz="2000" b="1"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tahmin</a:t>
            </a:r>
            <a:r>
              <a:rPr kumimoji="0" sz="2000" b="1"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edilmesi</a:t>
            </a:r>
            <a:r>
              <a:rPr kumimoji="0" sz="2000" b="1"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istendiğini</a:t>
            </a:r>
            <a:r>
              <a:rPr kumimoji="0" sz="20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varsayalım.</a:t>
            </a:r>
            <a:r>
              <a:rPr kumimoji="0" sz="2000" b="0" i="0" u="none" strike="noStrike" kern="1200" cap="none" spc="-9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TÜİK</a:t>
            </a:r>
            <a:r>
              <a:rPr kumimoji="0" lang="tr-TR" sz="2000" b="0" i="0" u="none" strike="noStrike" kern="1200" cap="none" spc="-2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erilerine</a:t>
            </a:r>
            <a:r>
              <a:rPr kumimoji="0" sz="20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göre</a:t>
            </a:r>
            <a:r>
              <a:rPr kumimoji="0" sz="20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ülke</a:t>
            </a:r>
            <a:r>
              <a:rPr kumimoji="0"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nüfusunun</a:t>
            </a:r>
            <a:r>
              <a:rPr kumimoji="0" sz="20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(80.810.525</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kişi)</a:t>
            </a:r>
            <a:r>
              <a:rPr kumimoji="0" sz="20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2’sini</a:t>
            </a:r>
            <a:r>
              <a:rPr kumimoji="0"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0-2</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yaş</a:t>
            </a:r>
            <a:r>
              <a:rPr kumimoji="0" sz="20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bebekler</a:t>
            </a:r>
            <a:r>
              <a:rPr kumimoji="0" lang="tr-TR" sz="20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tr-TR"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a:t>
            </a:r>
            <a:r>
              <a:rPr kumimoji="0" sz="20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luşturmakta</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a:t>
            </a:r>
            <a:r>
              <a:rPr kumimoji="0" sz="20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İzmir</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nüfusu</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da</a:t>
            </a:r>
            <a:r>
              <a:rPr kumimoji="0" sz="20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Türkiye’nin</a:t>
            </a:r>
            <a:r>
              <a:rPr kumimoji="0" sz="20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sz="20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5,37’sini</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oluşturmaktadır.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Buna</a:t>
            </a:r>
            <a:r>
              <a:rPr kumimoji="0" sz="20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göre</a:t>
            </a:r>
            <a:r>
              <a:rPr kumimoji="0" sz="20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İzmir’in</a:t>
            </a:r>
            <a:r>
              <a:rPr kumimoji="0" sz="20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toplam</a:t>
            </a:r>
            <a:r>
              <a:rPr kumimoji="0" sz="20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potansiyeli</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lang="tr-TR" sz="20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İzmir</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ili</a:t>
            </a:r>
            <a:r>
              <a:rPr kumimoji="0"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0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potansiyeli</a:t>
            </a:r>
            <a:r>
              <a:rPr kumimoji="0" sz="20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sz="20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80.810.725</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x</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0,02</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x</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0,0537</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86.790</a:t>
            </a:r>
            <a:r>
              <a:rPr kumimoji="0" sz="20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kişi </a:t>
            </a:r>
            <a:r>
              <a:rPr kumimoji="0" sz="20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olacaktır.</a:t>
            </a:r>
            <a:endParaRPr kumimoji="0"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2500" dirty="0"/>
              <a:t>3.</a:t>
            </a:r>
            <a:r>
              <a:rPr sz="2500" spc="-75" dirty="0"/>
              <a:t> </a:t>
            </a:r>
            <a:r>
              <a:rPr sz="2500" spc="-30" dirty="0"/>
              <a:t>PAZARLAMA</a:t>
            </a:r>
            <a:r>
              <a:rPr sz="2500" spc="-145" dirty="0"/>
              <a:t> </a:t>
            </a:r>
            <a:r>
              <a:rPr sz="2500" dirty="0"/>
              <a:t>YÖNETİM</a:t>
            </a:r>
            <a:r>
              <a:rPr sz="2500" spc="-20" dirty="0"/>
              <a:t> </a:t>
            </a:r>
            <a:r>
              <a:rPr sz="2500" spc="-10" dirty="0"/>
              <a:t>SÜRECİ</a:t>
            </a:r>
            <a:endParaRPr sz="2500"/>
          </a:p>
        </p:txBody>
      </p:sp>
      <p:sp>
        <p:nvSpPr>
          <p:cNvPr id="5" name="object 5"/>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2</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pic>
        <p:nvPicPr>
          <p:cNvPr id="3" name="object 3"/>
          <p:cNvPicPr/>
          <p:nvPr/>
        </p:nvPicPr>
        <p:blipFill>
          <a:blip r:embed="rId2" cstate="print"/>
          <a:stretch>
            <a:fillRect/>
          </a:stretch>
        </p:blipFill>
        <p:spPr>
          <a:xfrm>
            <a:off x="1172298" y="2507946"/>
            <a:ext cx="9650012" cy="4138958"/>
          </a:xfrm>
          <a:prstGeom prst="rect">
            <a:avLst/>
          </a:prstGeom>
        </p:spPr>
      </p:pic>
      <p:sp>
        <p:nvSpPr>
          <p:cNvPr id="4" name="object 4"/>
          <p:cNvSpPr txBox="1"/>
          <p:nvPr/>
        </p:nvSpPr>
        <p:spPr>
          <a:xfrm>
            <a:off x="549187" y="1828800"/>
            <a:ext cx="10470515" cy="636270"/>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sz="2000" b="0" i="0" u="none" strike="noStrike" kern="1200" cap="none" spc="0" normalizeH="0" baseline="0" noProof="0" dirty="0">
                <a:ln>
                  <a:noFill/>
                </a:ln>
                <a:solidFill>
                  <a:srgbClr val="514743"/>
                </a:solidFill>
                <a:effectLst/>
                <a:uLnTx/>
                <a:uFillTx/>
                <a:latin typeface="Arial MT"/>
                <a:ea typeface="+mn-ea"/>
                <a:cs typeface="Arial MT"/>
              </a:rPr>
              <a:t>Her</a:t>
            </a:r>
            <a:r>
              <a:rPr kumimoji="0" sz="2000" b="0" i="0" u="none" strike="noStrike" kern="1200" cap="none" spc="200"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yönetim</a:t>
            </a:r>
            <a:r>
              <a:rPr kumimoji="0" sz="2000" b="0" i="0" u="none" strike="noStrike" kern="1200" cap="none" spc="165"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faaliyetinde</a:t>
            </a:r>
            <a:r>
              <a:rPr kumimoji="0" sz="2000" b="0" i="0" u="none" strike="noStrike" kern="1200" cap="none" spc="140"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oldu</a:t>
            </a:r>
            <a:r>
              <a:rPr kumimoji="0" sz="2000" b="0"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sz="2000" b="0" i="0" u="none" strike="noStrike" kern="1200" cap="none" spc="0" normalizeH="0" baseline="0" noProof="0" dirty="0">
                <a:ln>
                  <a:noFill/>
                </a:ln>
                <a:solidFill>
                  <a:srgbClr val="514743"/>
                </a:solidFill>
                <a:effectLst/>
                <a:uLnTx/>
                <a:uFillTx/>
                <a:latin typeface="Arial MT"/>
                <a:ea typeface="+mn-ea"/>
                <a:cs typeface="Arial MT"/>
              </a:rPr>
              <a:t>u</a:t>
            </a:r>
            <a:r>
              <a:rPr kumimoji="0" sz="2000" b="0" i="0" u="none" strike="noStrike" kern="1200" cap="none" spc="180"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gibi</a:t>
            </a:r>
            <a:r>
              <a:rPr kumimoji="0" sz="2000" b="0" i="0" u="none" strike="noStrike" kern="1200" cap="none" spc="190"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pazarlama</a:t>
            </a:r>
            <a:r>
              <a:rPr kumimoji="0" sz="2000" b="0" i="0" u="none" strike="noStrike" kern="1200" cap="none" spc="200"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yönetimi</a:t>
            </a:r>
            <a:r>
              <a:rPr kumimoji="0" sz="2000" b="0" i="0" u="none" strike="noStrike" kern="1200" cap="none" spc="165"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de</a:t>
            </a:r>
            <a:r>
              <a:rPr kumimoji="0" sz="2000" b="0" i="0" u="none" strike="noStrike" kern="1200" cap="none" spc="170"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analiz,</a:t>
            </a:r>
            <a:r>
              <a:rPr kumimoji="0" sz="2000" b="0" i="0" u="none" strike="noStrike" kern="1200" cap="none" spc="200"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planlama,</a:t>
            </a:r>
            <a:r>
              <a:rPr kumimoji="0" sz="2000" b="0" i="0" u="none" strike="noStrike" kern="1200" cap="none" spc="195"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uygulama</a:t>
            </a:r>
            <a:r>
              <a:rPr kumimoji="0" sz="2000" b="0" i="0" u="none" strike="noStrike" kern="1200" cap="none" spc="180" normalizeH="0" baseline="0" noProof="0" dirty="0">
                <a:ln>
                  <a:noFill/>
                </a:ln>
                <a:solidFill>
                  <a:srgbClr val="514743"/>
                </a:solidFill>
                <a:effectLst/>
                <a:uLnTx/>
                <a:uFillTx/>
                <a:latin typeface="Arial MT"/>
                <a:ea typeface="+mn-ea"/>
                <a:cs typeface="Arial MT"/>
              </a:rPr>
              <a:t> </a:t>
            </a:r>
            <a:r>
              <a:rPr kumimoji="0" sz="2000" b="0" i="0" u="none" strike="noStrike" kern="1200" cap="none" spc="-25" normalizeH="0" baseline="0" noProof="0" dirty="0">
                <a:ln>
                  <a:noFill/>
                </a:ln>
                <a:solidFill>
                  <a:srgbClr val="514743"/>
                </a:solidFill>
                <a:effectLst/>
                <a:uLnTx/>
                <a:uFillTx/>
                <a:latin typeface="Arial MT"/>
                <a:ea typeface="+mn-ea"/>
                <a:cs typeface="Arial MT"/>
              </a:rPr>
              <a:t>ve</a:t>
            </a:r>
            <a:endParaRPr kumimoji="0" sz="2000" b="0" i="0" u="none" strike="noStrike" kern="1200" cap="none" spc="0" normalizeH="0" baseline="0" noProof="0" dirty="0">
              <a:ln>
                <a:noFill/>
              </a:ln>
              <a:solidFill>
                <a:srgbClr val="000000"/>
              </a:solidFill>
              <a:effectLst/>
              <a:uLnTx/>
              <a:uFillTx/>
              <a:latin typeface="Arial MT"/>
              <a:ea typeface="+mn-ea"/>
              <a:cs typeface="Arial MT"/>
            </a:endParaRPr>
          </a:p>
          <a:p>
            <a:pPr marL="12700" marR="0" lvl="0" indent="0" algn="l" defTabSz="4572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srgbClr val="514743"/>
                </a:solidFill>
                <a:effectLst/>
                <a:uLnTx/>
                <a:uFillTx/>
                <a:latin typeface="Arial MT"/>
                <a:ea typeface="+mn-ea"/>
                <a:cs typeface="Arial MT"/>
              </a:rPr>
              <a:t>yönlendirme</a:t>
            </a:r>
            <a:r>
              <a:rPr kumimoji="0" sz="2000" b="0" i="0" u="none" strike="noStrike" kern="1200" cap="none" spc="80"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ile</a:t>
            </a:r>
            <a:r>
              <a:rPr kumimoji="0" sz="2000" b="0" i="0" u="none" strike="noStrike" kern="1200" cap="none" spc="105" normalizeH="0" baseline="0" noProof="0" dirty="0">
                <a:ln>
                  <a:noFill/>
                </a:ln>
                <a:solidFill>
                  <a:srgbClr val="514743"/>
                </a:solidFill>
                <a:effectLst/>
                <a:uLnTx/>
                <a:uFillTx/>
                <a:latin typeface="Arial MT"/>
                <a:ea typeface="+mn-ea"/>
                <a:cs typeface="Arial MT"/>
              </a:rPr>
              <a:t> </a:t>
            </a:r>
            <a:r>
              <a:rPr kumimoji="0" sz="2000" b="0" i="0" u="none" strike="noStrike" kern="1200" cap="none" spc="50" normalizeH="0" baseline="0" noProof="0" dirty="0">
                <a:ln>
                  <a:noFill/>
                </a:ln>
                <a:solidFill>
                  <a:srgbClr val="514743"/>
                </a:solidFill>
                <a:effectLst/>
                <a:uLnTx/>
                <a:uFillTx/>
                <a:latin typeface="Arial MT"/>
                <a:ea typeface="+mn-ea"/>
                <a:cs typeface="Arial MT"/>
              </a:rPr>
              <a:t>kontrol</a:t>
            </a:r>
            <a:r>
              <a:rPr kumimoji="0" sz="2000" b="0" i="0" u="none" strike="noStrike" kern="1200" cap="none" spc="90"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adı</a:t>
            </a:r>
            <a:r>
              <a:rPr kumimoji="0" sz="2000" b="0" i="0" u="none" strike="noStrike" kern="1200" cap="none" spc="5"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verilen</a:t>
            </a:r>
            <a:r>
              <a:rPr kumimoji="0" sz="2000" b="0" i="0" u="none" strike="noStrike" kern="1200" cap="none" spc="114" normalizeH="0" baseline="0" noProof="0" dirty="0">
                <a:ln>
                  <a:noFill/>
                </a:ln>
                <a:solidFill>
                  <a:srgbClr val="514743"/>
                </a:solidFill>
                <a:effectLst/>
                <a:uLnTx/>
                <a:uFillTx/>
                <a:latin typeface="Arial MT"/>
                <a:ea typeface="+mn-ea"/>
                <a:cs typeface="Arial MT"/>
              </a:rPr>
              <a:t> </a:t>
            </a:r>
            <a:r>
              <a:rPr kumimoji="0" sz="2000" b="0" i="0" u="none" strike="noStrike" kern="1200" cap="none" spc="90" normalizeH="0" baseline="0" noProof="0" dirty="0">
                <a:ln>
                  <a:noFill/>
                </a:ln>
                <a:solidFill>
                  <a:srgbClr val="514743"/>
                </a:solidFill>
                <a:effectLst/>
                <a:uLnTx/>
                <a:uFillTx/>
                <a:latin typeface="Arial MT"/>
                <a:ea typeface="+mn-ea"/>
                <a:cs typeface="Arial MT"/>
              </a:rPr>
              <a:t>dört</a:t>
            </a:r>
            <a:r>
              <a:rPr kumimoji="0" sz="2000" b="0" i="0" u="none" strike="noStrike" kern="1200" cap="none" spc="105" normalizeH="0" baseline="0" noProof="0" dirty="0">
                <a:ln>
                  <a:noFill/>
                </a:ln>
                <a:solidFill>
                  <a:srgbClr val="514743"/>
                </a:solidFill>
                <a:effectLst/>
                <a:uLnTx/>
                <a:uFillTx/>
                <a:latin typeface="Arial MT"/>
                <a:ea typeface="+mn-ea"/>
                <a:cs typeface="Arial MT"/>
              </a:rPr>
              <a:t> </a:t>
            </a:r>
            <a:r>
              <a:rPr kumimoji="0" sz="2000" b="0" i="0" u="none" strike="noStrike" kern="1200" cap="none" spc="0" normalizeH="0" baseline="0" noProof="0" dirty="0">
                <a:ln>
                  <a:noFill/>
                </a:ln>
                <a:solidFill>
                  <a:srgbClr val="514743"/>
                </a:solidFill>
                <a:effectLst/>
                <a:uLnTx/>
                <a:uFillTx/>
                <a:latin typeface="Arial MT"/>
                <a:ea typeface="+mn-ea"/>
                <a:cs typeface="Arial MT"/>
              </a:rPr>
              <a:t>a</a:t>
            </a:r>
            <a:r>
              <a:rPr kumimoji="0" sz="2000" b="0" i="0" u="none" strike="noStrike" kern="1200" cap="none" spc="0" normalizeH="0" baseline="0" noProof="0" dirty="0">
                <a:ln>
                  <a:noFill/>
                </a:ln>
                <a:solidFill>
                  <a:srgbClr val="514743"/>
                </a:solidFill>
                <a:effectLst/>
                <a:uLnTx/>
                <a:uFillTx/>
                <a:latin typeface="Microsoft Sans Serif"/>
                <a:ea typeface="+mn-ea"/>
                <a:cs typeface="Microsoft Sans Serif"/>
              </a:rPr>
              <a:t>ş</a:t>
            </a:r>
            <a:r>
              <a:rPr kumimoji="0" sz="2000" b="0" i="0" u="none" strike="noStrike" kern="1200" cap="none" spc="0" normalizeH="0" baseline="0" noProof="0" dirty="0">
                <a:ln>
                  <a:noFill/>
                </a:ln>
                <a:solidFill>
                  <a:srgbClr val="514743"/>
                </a:solidFill>
                <a:effectLst/>
                <a:uLnTx/>
                <a:uFillTx/>
                <a:latin typeface="Arial MT"/>
                <a:ea typeface="+mn-ea"/>
                <a:cs typeface="Arial MT"/>
              </a:rPr>
              <a:t>amadan</a:t>
            </a:r>
            <a:r>
              <a:rPr kumimoji="0" sz="2000" b="0" i="0" u="none" strike="noStrike" kern="1200" cap="none" spc="70" normalizeH="0" baseline="0" noProof="0" dirty="0">
                <a:ln>
                  <a:noFill/>
                </a:ln>
                <a:solidFill>
                  <a:srgbClr val="514743"/>
                </a:solidFill>
                <a:effectLst/>
                <a:uLnTx/>
                <a:uFillTx/>
                <a:latin typeface="Arial MT"/>
                <a:ea typeface="+mn-ea"/>
                <a:cs typeface="Arial MT"/>
              </a:rPr>
              <a:t> </a:t>
            </a:r>
            <a:r>
              <a:rPr kumimoji="0" sz="2000" b="0" i="0" u="none" strike="noStrike" kern="1200" cap="none" spc="-10" normalizeH="0" baseline="0" noProof="0" dirty="0">
                <a:ln>
                  <a:noFill/>
                </a:ln>
                <a:solidFill>
                  <a:srgbClr val="514743"/>
                </a:solidFill>
                <a:effectLst/>
                <a:uLnTx/>
                <a:uFillTx/>
                <a:latin typeface="Arial MT"/>
                <a:ea typeface="+mn-ea"/>
                <a:cs typeface="Arial MT"/>
              </a:rPr>
              <a:t>olu</a:t>
            </a:r>
            <a:r>
              <a:rPr kumimoji="0" sz="20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000" b="0" i="0" u="none" strike="noStrike" kern="1200" cap="none" spc="-10" normalizeH="0" baseline="0" noProof="0" dirty="0">
                <a:ln>
                  <a:noFill/>
                </a:ln>
                <a:solidFill>
                  <a:srgbClr val="514743"/>
                </a:solidFill>
                <a:effectLst/>
                <a:uLnTx/>
                <a:uFillTx/>
                <a:latin typeface="Arial MT"/>
                <a:ea typeface="+mn-ea"/>
                <a:cs typeface="Arial MT"/>
              </a:rPr>
              <a:t>maktadır.</a:t>
            </a:r>
            <a:endParaRPr kumimoji="0" sz="2000" b="0" i="0" u="none" strike="noStrike" kern="1200" cap="none" spc="0" normalizeH="0" baseline="0" noProof="0" dirty="0">
              <a:ln>
                <a:noFill/>
              </a:ln>
              <a:solidFill>
                <a:srgbClr val="000000"/>
              </a:solidFill>
              <a:effectLst/>
              <a:uLnTx/>
              <a:uFillTx/>
              <a:latin typeface="Arial MT"/>
              <a:ea typeface="+mn-ea"/>
              <a:cs typeface="Arial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5.</a:t>
            </a:r>
            <a:r>
              <a:rPr spc="-70" dirty="0"/>
              <a:t> </a:t>
            </a:r>
            <a:r>
              <a:rPr spc="-35" dirty="0"/>
              <a:t>TALEP</a:t>
            </a:r>
            <a:r>
              <a:rPr spc="-105" dirty="0"/>
              <a:t> </a:t>
            </a:r>
            <a:r>
              <a:rPr spc="-20" dirty="0"/>
              <a:t>TAHMİNLEME</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20</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597852" y="2249170"/>
            <a:ext cx="10996295" cy="3405419"/>
          </a:xfrm>
          <a:prstGeom prst="rect">
            <a:avLst/>
          </a:prstGeom>
        </p:spPr>
        <p:txBody>
          <a:bodyPr vert="horz" wrap="square" lIns="0" tIns="50165" rIns="0" bIns="0" rtlCol="0">
            <a:spAutoFit/>
          </a:bodyPr>
          <a:lstStyle/>
          <a:p>
            <a:pPr marL="12700" marR="5080" lvl="0" indent="0" algn="just" defTabSz="457200" rtl="0" eaLnBrk="1" fontAlgn="auto" latinLnBrk="0" hangingPunct="1">
              <a:lnSpc>
                <a:spcPct val="89700"/>
              </a:lnSpc>
              <a:spcBef>
                <a:spcPts val="395"/>
              </a:spcBef>
              <a:spcAft>
                <a:spcPts val="0"/>
              </a:spcAft>
              <a:buClrTx/>
              <a:buSzTx/>
              <a:buFontTx/>
              <a:buNone/>
              <a:tabLst>
                <a:tab pos="809625" algn="l"/>
                <a:tab pos="2653030" algn="l"/>
                <a:tab pos="2985135" algn="l"/>
                <a:tab pos="3472815" algn="l"/>
                <a:tab pos="3672204" algn="l"/>
                <a:tab pos="4606925" algn="l"/>
                <a:tab pos="4866005" algn="l"/>
                <a:tab pos="5155565" algn="l"/>
                <a:tab pos="9761220" algn="l"/>
              </a:tabLst>
              <a:defRPr/>
            </a:pPr>
            <a:r>
              <a:rPr kumimoji="0" sz="2200" b="1" i="0" u="none" strike="noStrike" kern="1200" cap="none" spc="-25" normalizeH="0" baseline="0" noProof="0" dirty="0">
                <a:ln>
                  <a:noFill/>
                </a:ln>
                <a:solidFill>
                  <a:srgbClr val="514743"/>
                </a:solidFill>
                <a:effectLst/>
                <a:uLnTx/>
                <a:uFillTx/>
                <a:latin typeface="Arial MT"/>
                <a:ea typeface="+mn-ea"/>
                <a:cs typeface="Arial MT"/>
              </a:rPr>
              <a:t>Pazar</a:t>
            </a:r>
            <a:r>
              <a:rPr kumimoji="0" sz="2200" b="1" i="0" u="none" strike="noStrike" kern="1200" cap="none" spc="180"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ölçümünde</a:t>
            </a:r>
            <a:r>
              <a:rPr kumimoji="0" sz="2200" b="1" i="0" u="none" strike="noStrike" kern="1200" cap="none" spc="195"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yukarıda</a:t>
            </a:r>
            <a:r>
              <a:rPr kumimoji="0" sz="2200" b="1" i="0" u="none" strike="noStrike" kern="1200" cap="none" spc="200"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sayılan</a:t>
            </a:r>
            <a:r>
              <a:rPr kumimoji="0" sz="2200" b="1" i="0" u="none" strike="noStrike" kern="1200" cap="none" spc="200"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yöntemlerden</a:t>
            </a:r>
            <a:r>
              <a:rPr kumimoji="0" sz="2200" b="1" i="0" u="none" strike="noStrike" kern="1200" cap="none" spc="170"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sadece</a:t>
            </a:r>
            <a:r>
              <a:rPr kumimoji="0" sz="2200" b="1" i="0" u="none" strike="noStrike" kern="1200" cap="none" spc="180"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birini</a:t>
            </a:r>
            <a:r>
              <a:rPr kumimoji="0" sz="2200" b="1" i="0" u="none" strike="noStrike" kern="1200" cap="none" spc="170"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kullanmak</a:t>
            </a:r>
            <a:r>
              <a:rPr kumimoji="0" sz="2200" b="1" i="0" u="none" strike="noStrike" kern="1200" cap="none" spc="210" normalizeH="0" baseline="0" noProof="0" dirty="0">
                <a:ln>
                  <a:noFill/>
                </a:ln>
                <a:solidFill>
                  <a:srgbClr val="514743"/>
                </a:solidFill>
                <a:effectLst/>
                <a:uLnTx/>
                <a:uFillTx/>
                <a:latin typeface="Arial MT"/>
                <a:ea typeface="+mn-ea"/>
                <a:cs typeface="Arial MT"/>
              </a:rPr>
              <a:t> </a:t>
            </a:r>
            <a:r>
              <a:rPr kumimoji="0" sz="2200" b="1" i="0" u="none" strike="noStrike" kern="1200" cap="none" spc="-10" normalizeH="0" baseline="0" noProof="0" dirty="0">
                <a:ln>
                  <a:noFill/>
                </a:ln>
                <a:solidFill>
                  <a:srgbClr val="514743"/>
                </a:solidFill>
                <a:effectLst/>
                <a:uLnTx/>
                <a:uFillTx/>
                <a:latin typeface="Arial MT"/>
                <a:ea typeface="+mn-ea"/>
                <a:cs typeface="Arial MT"/>
              </a:rPr>
              <a:t>hatalı </a:t>
            </a:r>
            <a:r>
              <a:rPr kumimoji="0" sz="2200" b="1" i="0" u="none" strike="noStrike" kern="1200" cap="none" spc="0" normalizeH="0" baseline="0" noProof="0" dirty="0">
                <a:ln>
                  <a:noFill/>
                </a:ln>
                <a:solidFill>
                  <a:srgbClr val="514743"/>
                </a:solidFill>
                <a:effectLst/>
                <a:uLnTx/>
                <a:uFillTx/>
                <a:latin typeface="Arial MT"/>
                <a:ea typeface="+mn-ea"/>
                <a:cs typeface="Arial MT"/>
              </a:rPr>
              <a:t>sonuçlar</a:t>
            </a:r>
            <a:r>
              <a:rPr kumimoji="0" sz="2200" b="1" i="0" u="none" strike="noStrike" kern="1200" cap="none" spc="195"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üretilmesine</a:t>
            </a:r>
            <a:r>
              <a:rPr kumimoji="0" sz="2200" b="1" i="0" u="none" strike="noStrike" kern="1200" cap="none" spc="175"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sebep</a:t>
            </a:r>
            <a:r>
              <a:rPr kumimoji="0" sz="2200" b="1" i="0" u="none" strike="noStrike" kern="1200" cap="none" spc="180" normalizeH="0" baseline="0" noProof="0" dirty="0">
                <a:ln>
                  <a:noFill/>
                </a:ln>
                <a:solidFill>
                  <a:srgbClr val="514743"/>
                </a:solidFill>
                <a:effectLst/>
                <a:uLnTx/>
                <a:uFillTx/>
                <a:latin typeface="Arial MT"/>
                <a:ea typeface="+mn-ea"/>
                <a:cs typeface="Arial MT"/>
              </a:rPr>
              <a:t> </a:t>
            </a:r>
            <a:r>
              <a:rPr kumimoji="0" sz="2200" b="1" i="0" u="none" strike="noStrike" kern="1200" cap="none" spc="-10" normalizeH="0" baseline="0" noProof="0" dirty="0">
                <a:ln>
                  <a:noFill/>
                </a:ln>
                <a:solidFill>
                  <a:srgbClr val="514743"/>
                </a:solidFill>
                <a:effectLst/>
                <a:uLnTx/>
                <a:uFillTx/>
                <a:latin typeface="Arial MT"/>
                <a:ea typeface="+mn-ea"/>
                <a:cs typeface="Arial MT"/>
              </a:rPr>
              <a:t>olabilir.</a:t>
            </a:r>
            <a:r>
              <a:rPr kumimoji="0" sz="2200" b="1" i="0" u="none" strike="noStrike" kern="1200" cap="none" spc="0" normalizeH="0" baseline="0" noProof="0" dirty="0">
                <a:ln>
                  <a:noFill/>
                </a:ln>
                <a:solidFill>
                  <a:srgbClr val="514743"/>
                </a:solidFill>
                <a:effectLst/>
                <a:uLnTx/>
                <a:uFillTx/>
                <a:latin typeface="Arial MT"/>
                <a:ea typeface="+mn-ea"/>
                <a:cs typeface="Arial MT"/>
              </a:rPr>
              <a:t>	</a:t>
            </a:r>
            <a:endParaRPr kumimoji="0" lang="tr-TR" sz="2200" b="1" i="0" u="none" strike="noStrike" kern="1200" cap="none" spc="0" normalizeH="0" baseline="0" noProof="0" dirty="0">
              <a:ln>
                <a:noFill/>
              </a:ln>
              <a:solidFill>
                <a:srgbClr val="514743"/>
              </a:solidFill>
              <a:effectLst/>
              <a:uLnTx/>
              <a:uFillTx/>
              <a:latin typeface="Arial MT"/>
              <a:ea typeface="+mn-ea"/>
              <a:cs typeface="Arial MT"/>
            </a:endParaRPr>
          </a:p>
          <a:p>
            <a:pPr marL="12700" marR="5080" lvl="0" indent="0" algn="just" defTabSz="457200" rtl="0" eaLnBrk="1" fontAlgn="auto" latinLnBrk="0" hangingPunct="1">
              <a:lnSpc>
                <a:spcPct val="89700"/>
              </a:lnSpc>
              <a:spcBef>
                <a:spcPts val="395"/>
              </a:spcBef>
              <a:spcAft>
                <a:spcPts val="0"/>
              </a:spcAft>
              <a:buClrTx/>
              <a:buSzTx/>
              <a:buFontTx/>
              <a:buNone/>
              <a:tabLst>
                <a:tab pos="809625" algn="l"/>
                <a:tab pos="2653030" algn="l"/>
                <a:tab pos="2985135" algn="l"/>
                <a:tab pos="3472815" algn="l"/>
                <a:tab pos="3672204" algn="l"/>
                <a:tab pos="4606925" algn="l"/>
                <a:tab pos="4866005" algn="l"/>
                <a:tab pos="5155565" algn="l"/>
                <a:tab pos="9761220" algn="l"/>
              </a:tabLst>
              <a:defRPr/>
            </a:pPr>
            <a:endParaRPr kumimoji="0" lang="tr-TR" sz="2200" b="1" i="0" u="none" strike="noStrike" kern="1200" cap="none" spc="0" normalizeH="0" baseline="0" noProof="0" dirty="0">
              <a:ln>
                <a:noFill/>
              </a:ln>
              <a:solidFill>
                <a:srgbClr val="514743"/>
              </a:solidFill>
              <a:effectLst/>
              <a:uLnTx/>
              <a:uFillTx/>
              <a:latin typeface="Arial MT"/>
              <a:ea typeface="+mn-ea"/>
              <a:cs typeface="Arial MT"/>
            </a:endParaRPr>
          </a:p>
          <a:p>
            <a:pPr marL="12700" marR="5080" lvl="0" indent="0" algn="just" defTabSz="457200" rtl="0" eaLnBrk="1" fontAlgn="auto" latinLnBrk="0" hangingPunct="1">
              <a:lnSpc>
                <a:spcPct val="89700"/>
              </a:lnSpc>
              <a:spcBef>
                <a:spcPts val="395"/>
              </a:spcBef>
              <a:spcAft>
                <a:spcPts val="0"/>
              </a:spcAft>
              <a:buClrTx/>
              <a:buSzTx/>
              <a:buFontTx/>
              <a:buNone/>
              <a:tabLst>
                <a:tab pos="809625" algn="l"/>
                <a:tab pos="2653030" algn="l"/>
                <a:tab pos="2985135" algn="l"/>
                <a:tab pos="3472815" algn="l"/>
                <a:tab pos="3672204" algn="l"/>
                <a:tab pos="4606925" algn="l"/>
                <a:tab pos="4866005" algn="l"/>
                <a:tab pos="5155565" algn="l"/>
                <a:tab pos="9761220" algn="l"/>
              </a:tabLst>
              <a:defRPr/>
            </a:pPr>
            <a:r>
              <a:rPr kumimoji="0" sz="2200" b="0" i="0" u="none" strike="noStrike" kern="1200" cap="none" spc="0" normalizeH="0" baseline="0" noProof="0" dirty="0" err="1">
                <a:ln>
                  <a:noFill/>
                </a:ln>
                <a:solidFill>
                  <a:srgbClr val="514743"/>
                </a:solidFill>
                <a:effectLst/>
                <a:uLnTx/>
                <a:uFillTx/>
                <a:latin typeface="Arial MT"/>
                <a:ea typeface="+mn-ea"/>
                <a:cs typeface="Arial MT"/>
              </a:rPr>
              <a:t>Sonuçta</a:t>
            </a:r>
            <a:r>
              <a:rPr kumimoji="0" sz="2200" b="0" i="0" u="none" strike="noStrike" kern="1200" cap="none" spc="23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bu</a:t>
            </a:r>
            <a:r>
              <a:rPr kumimoji="0" sz="2200" b="0" i="0" u="none" strike="noStrike" kern="1200" cap="none" spc="229"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yöntemlerin</a:t>
            </a:r>
            <a:r>
              <a:rPr kumimoji="0" sz="2200" b="0" i="0" u="none" strike="noStrike" kern="1200" cap="none" spc="21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hepsinde</a:t>
            </a:r>
            <a:r>
              <a:rPr kumimoji="0" sz="2200" b="0" i="0" u="none" strike="noStrike" kern="1200" cap="none" spc="24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gelecek </a:t>
            </a:r>
            <a:r>
              <a:rPr kumimoji="0" sz="2200" b="0" i="0" u="none" strike="noStrike" kern="1200" cap="none" spc="0" normalizeH="0" baseline="0" noProof="0" dirty="0">
                <a:ln>
                  <a:noFill/>
                </a:ln>
                <a:solidFill>
                  <a:srgbClr val="514743"/>
                </a:solidFill>
                <a:effectLst/>
                <a:uLnTx/>
                <a:uFillTx/>
                <a:latin typeface="Arial MT"/>
                <a:ea typeface="+mn-ea"/>
                <a:cs typeface="Arial MT"/>
              </a:rPr>
              <a:t>ile</a:t>
            </a:r>
            <a:r>
              <a:rPr kumimoji="0" sz="2200" b="0" i="0" u="none" strike="noStrike" kern="1200" cap="none" spc="24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ilgili</a:t>
            </a:r>
            <a:r>
              <a:rPr kumimoji="0" sz="2200" b="0" i="0" u="none" strike="noStrike" kern="1200" cap="none" spc="23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tahminleme</a:t>
            </a:r>
            <a:r>
              <a:rPr kumimoji="0" sz="2200" b="0" i="0" u="none" strike="noStrike" kern="1200" cap="none" spc="235"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yapılmaktadır.</a:t>
            </a:r>
            <a:r>
              <a:rPr kumimoji="0" sz="2200" b="0" i="0" u="none" strike="noStrike" kern="1200" cap="none" spc="0" normalizeH="0" baseline="0" noProof="0" dirty="0">
                <a:ln>
                  <a:noFill/>
                </a:ln>
                <a:solidFill>
                  <a:srgbClr val="514743"/>
                </a:solidFill>
                <a:effectLst/>
                <a:uLnTx/>
                <a:uFillTx/>
                <a:latin typeface="Arial MT"/>
                <a:ea typeface="+mn-ea"/>
                <a:cs typeface="Arial MT"/>
              </a:rPr>
              <a:t>	</a:t>
            </a:r>
            <a:endParaRPr kumimoji="0" lang="tr-TR" sz="2200" b="0" i="0" u="none" strike="noStrike" kern="1200" cap="none" spc="0" normalizeH="0" baseline="0" noProof="0" dirty="0">
              <a:ln>
                <a:noFill/>
              </a:ln>
              <a:solidFill>
                <a:srgbClr val="514743"/>
              </a:solidFill>
              <a:effectLst/>
              <a:uLnTx/>
              <a:uFillTx/>
              <a:latin typeface="Arial MT"/>
              <a:ea typeface="+mn-ea"/>
              <a:cs typeface="Arial MT"/>
            </a:endParaRPr>
          </a:p>
          <a:p>
            <a:pPr marL="12700" marR="5080" lvl="0" indent="0" algn="just" defTabSz="457200" rtl="0" eaLnBrk="1" fontAlgn="auto" latinLnBrk="0" hangingPunct="1">
              <a:lnSpc>
                <a:spcPct val="89700"/>
              </a:lnSpc>
              <a:spcBef>
                <a:spcPts val="395"/>
              </a:spcBef>
              <a:spcAft>
                <a:spcPts val="0"/>
              </a:spcAft>
              <a:buClrTx/>
              <a:buSzTx/>
              <a:buFontTx/>
              <a:buNone/>
              <a:tabLst>
                <a:tab pos="809625" algn="l"/>
                <a:tab pos="2653030" algn="l"/>
                <a:tab pos="2985135" algn="l"/>
                <a:tab pos="3472815" algn="l"/>
                <a:tab pos="3672204" algn="l"/>
                <a:tab pos="4606925" algn="l"/>
                <a:tab pos="4866005" algn="l"/>
                <a:tab pos="5155565" algn="l"/>
                <a:tab pos="9761220" algn="l"/>
              </a:tabLst>
              <a:defRPr/>
            </a:pPr>
            <a:endParaRPr kumimoji="0" lang="tr-TR" sz="2200" b="0" i="0" u="none" strike="noStrike" kern="1200" cap="none" spc="0" normalizeH="0" baseline="0" noProof="0" dirty="0">
              <a:ln>
                <a:noFill/>
              </a:ln>
              <a:solidFill>
                <a:srgbClr val="514743"/>
              </a:solidFill>
              <a:effectLst/>
              <a:uLnTx/>
              <a:uFillTx/>
              <a:latin typeface="Arial MT"/>
              <a:ea typeface="+mn-ea"/>
              <a:cs typeface="Arial MT"/>
            </a:endParaRPr>
          </a:p>
          <a:p>
            <a:pPr marL="12700" marR="5080" lvl="0" indent="0" algn="just" defTabSz="457200" rtl="0" eaLnBrk="1" fontAlgn="auto" latinLnBrk="0" hangingPunct="1">
              <a:lnSpc>
                <a:spcPct val="89700"/>
              </a:lnSpc>
              <a:spcBef>
                <a:spcPts val="395"/>
              </a:spcBef>
              <a:spcAft>
                <a:spcPts val="0"/>
              </a:spcAft>
              <a:buClrTx/>
              <a:buSzTx/>
              <a:buFontTx/>
              <a:buNone/>
              <a:tabLst>
                <a:tab pos="809625" algn="l"/>
                <a:tab pos="2653030" algn="l"/>
                <a:tab pos="2985135" algn="l"/>
                <a:tab pos="3472815" algn="l"/>
                <a:tab pos="3672204" algn="l"/>
                <a:tab pos="4606925" algn="l"/>
                <a:tab pos="4866005" algn="l"/>
                <a:tab pos="5155565" algn="l"/>
                <a:tab pos="9761220" algn="l"/>
              </a:tabLst>
              <a:defRPr/>
            </a:pPr>
            <a:r>
              <a:rPr kumimoji="0" sz="2200" b="0" i="0" u="none" strike="noStrike" kern="1200" cap="none" spc="0" normalizeH="0" baseline="0" noProof="0" dirty="0" err="1">
                <a:ln>
                  <a:noFill/>
                </a:ln>
                <a:solidFill>
                  <a:srgbClr val="514743"/>
                </a:solidFill>
                <a:effectLst/>
                <a:uLnTx/>
                <a:uFillTx/>
                <a:latin typeface="Arial MT"/>
                <a:ea typeface="+mn-ea"/>
                <a:cs typeface="Arial MT"/>
              </a:rPr>
              <a:t>Özellikle</a:t>
            </a:r>
            <a:r>
              <a:rPr kumimoji="0" sz="2200" b="0" i="0" u="none" strike="noStrike" kern="1200" cap="none" spc="24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yeni</a:t>
            </a:r>
            <a:r>
              <a:rPr kumimoji="0" sz="2200" b="0" i="0" u="none" strike="noStrike" kern="1200" cap="none" spc="24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giri</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ş</a:t>
            </a:r>
            <a:r>
              <a:rPr kumimoji="0" sz="2200" b="0" i="0" u="none" strike="noStrike" kern="1200" cap="none" spc="0" normalizeH="0" baseline="0" noProof="0" dirty="0">
                <a:ln>
                  <a:noFill/>
                </a:ln>
                <a:solidFill>
                  <a:srgbClr val="514743"/>
                </a:solidFill>
                <a:effectLst/>
                <a:uLnTx/>
                <a:uFillTx/>
                <a:latin typeface="Arial MT"/>
                <a:ea typeface="+mn-ea"/>
                <a:cs typeface="Arial MT"/>
              </a:rPr>
              <a:t>imcilerin</a:t>
            </a:r>
            <a:r>
              <a:rPr kumimoji="0" sz="2200" b="0" i="0" u="none" strike="noStrike" kern="1200" cap="none" spc="245"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geçmi</a:t>
            </a:r>
            <a:r>
              <a:rPr kumimoji="0" sz="22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514743"/>
                </a:solidFill>
                <a:effectLst/>
                <a:uLnTx/>
                <a:uFillTx/>
                <a:latin typeface="Arial MT"/>
                <a:ea typeface="+mn-ea"/>
                <a:cs typeface="Arial MT"/>
              </a:rPr>
              <a:t>dönem</a:t>
            </a:r>
            <a:r>
              <a:rPr kumimoji="0" sz="2200" b="0" i="0" u="none" strike="noStrike" kern="1200" cap="none" spc="-1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err="1">
                <a:ln>
                  <a:noFill/>
                </a:ln>
                <a:solidFill>
                  <a:srgbClr val="514743"/>
                </a:solidFill>
                <a:effectLst/>
                <a:uLnTx/>
                <a:uFillTx/>
                <a:latin typeface="Arial MT"/>
                <a:ea typeface="+mn-ea"/>
                <a:cs typeface="Arial MT"/>
              </a:rPr>
              <a:t>satı</a:t>
            </a:r>
            <a:r>
              <a:rPr kumimoji="0" sz="2200" b="0" i="0" u="none" strike="noStrike" kern="1200" cap="none" spc="-10" normalizeH="0" baseline="0" noProof="0" dirty="0" err="1">
                <a:ln>
                  <a:noFill/>
                </a:ln>
                <a:solidFill>
                  <a:srgbClr val="514743"/>
                </a:solidFill>
                <a:effectLst/>
                <a:uLnTx/>
                <a:uFillTx/>
                <a:latin typeface="Microsoft Sans Serif"/>
                <a:ea typeface="+mn-ea"/>
                <a:cs typeface="Microsoft Sans Serif"/>
              </a:rPr>
              <a:t>ş</a:t>
            </a:r>
            <a:r>
              <a:rPr kumimoji="0" lang="tr-TR" sz="2200" b="0" i="0" u="none" strike="noStrike" kern="1200" cap="none" spc="-10" normalizeH="0" baseline="0" noProof="0" dirty="0">
                <a:ln>
                  <a:noFill/>
                </a:ln>
                <a:solidFill>
                  <a:srgbClr val="514743"/>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514743"/>
                </a:solidFill>
                <a:effectLst/>
                <a:uLnTx/>
                <a:uFillTx/>
                <a:latin typeface="Arial MT"/>
                <a:ea typeface="+mn-ea"/>
                <a:cs typeface="Arial MT"/>
              </a:rPr>
              <a:t>performansları</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err="1">
                <a:ln>
                  <a:noFill/>
                </a:ln>
                <a:solidFill>
                  <a:srgbClr val="514743"/>
                </a:solidFill>
                <a:effectLst/>
                <a:uLnTx/>
                <a:uFillTx/>
                <a:latin typeface="Arial MT"/>
                <a:ea typeface="+mn-ea"/>
                <a:cs typeface="Arial MT"/>
              </a:rPr>
              <a:t>olmadı</a:t>
            </a:r>
            <a:r>
              <a:rPr kumimoji="0" sz="2200" b="0" i="0" u="none" strike="noStrike" kern="1200" cap="none" spc="0" normalizeH="0" baseline="0" noProof="0" dirty="0" err="1">
                <a:ln>
                  <a:noFill/>
                </a:ln>
                <a:solidFill>
                  <a:srgbClr val="514743"/>
                </a:solidFill>
                <a:effectLst/>
                <a:uLnTx/>
                <a:uFillTx/>
                <a:latin typeface="Microsoft Sans Serif"/>
                <a:ea typeface="+mn-ea"/>
                <a:cs typeface="Microsoft Sans Serif"/>
              </a:rPr>
              <a:t>ğ</a:t>
            </a:r>
            <a:r>
              <a:rPr kumimoji="0" sz="2200" b="0" i="0" u="none" strike="noStrike" kern="1200" cap="none" spc="0" normalizeH="0" baseline="0" noProof="0" dirty="0" err="1">
                <a:ln>
                  <a:noFill/>
                </a:ln>
                <a:solidFill>
                  <a:srgbClr val="514743"/>
                </a:solidFill>
                <a:effectLst/>
                <a:uLnTx/>
                <a:uFillTx/>
                <a:latin typeface="Arial MT"/>
                <a:ea typeface="+mn-ea"/>
                <a:cs typeface="Arial MT"/>
              </a:rPr>
              <a:t>ından</a:t>
            </a:r>
            <a:r>
              <a:rPr kumimoji="0" sz="2200" b="0" i="0" u="none" strike="noStrike" kern="1200" cap="none" spc="32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err="1">
                <a:ln>
                  <a:noFill/>
                </a:ln>
                <a:solidFill>
                  <a:srgbClr val="514743"/>
                </a:solidFill>
                <a:effectLst/>
                <a:uLnTx/>
                <a:uFillTx/>
                <a:latin typeface="Arial MT"/>
                <a:ea typeface="+mn-ea"/>
                <a:cs typeface="Arial MT"/>
              </a:rPr>
              <a:t>bu</a:t>
            </a:r>
            <a:r>
              <a:rPr kumimoji="0" lang="tr-TR" sz="2200" b="0" i="0" u="none" strike="noStrike" kern="1200" cap="none" spc="28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err="1">
                <a:ln>
                  <a:noFill/>
                </a:ln>
                <a:solidFill>
                  <a:srgbClr val="514743"/>
                </a:solidFill>
                <a:effectLst/>
                <a:uLnTx/>
                <a:uFillTx/>
                <a:latin typeface="Arial MT"/>
                <a:ea typeface="+mn-ea"/>
                <a:cs typeface="Arial MT"/>
              </a:rPr>
              <a:t>tahminlemenin</a:t>
            </a:r>
            <a:r>
              <a:rPr kumimoji="0" sz="2200" b="0" i="0" u="none" strike="noStrike" kern="1200" cap="none" spc="28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do</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sz="2200" b="0" i="0" u="none" strike="noStrike" kern="1200" cap="none" spc="0" normalizeH="0" baseline="0" noProof="0" dirty="0">
                <a:ln>
                  <a:noFill/>
                </a:ln>
                <a:solidFill>
                  <a:srgbClr val="514743"/>
                </a:solidFill>
                <a:effectLst/>
                <a:uLnTx/>
                <a:uFillTx/>
                <a:latin typeface="Arial MT"/>
                <a:ea typeface="+mn-ea"/>
                <a:cs typeface="Arial MT"/>
              </a:rPr>
              <a:t>ruluk</a:t>
            </a:r>
            <a:r>
              <a:rPr kumimoji="0" sz="2200" b="0" i="0" u="none" strike="noStrike" kern="1200" cap="none" spc="29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paylarında</a:t>
            </a:r>
            <a:r>
              <a:rPr kumimoji="0" sz="2200" b="0" i="0" u="none" strike="noStrike" kern="1200" cap="none" spc="310" normalizeH="0" baseline="0" noProof="0" dirty="0">
                <a:ln>
                  <a:noFill/>
                </a:ln>
                <a:solidFill>
                  <a:srgbClr val="514743"/>
                </a:solidFill>
                <a:effectLst/>
                <a:uLnTx/>
                <a:uFillTx/>
                <a:latin typeface="Arial MT"/>
                <a:ea typeface="+mn-ea"/>
                <a:cs typeface="Arial MT"/>
              </a:rPr>
              <a:t> </a:t>
            </a:r>
            <a:r>
              <a:rPr kumimoji="0" sz="2200" b="0" i="0" u="none" strike="noStrike" kern="1200" cap="none" spc="25" normalizeH="0" baseline="0" noProof="0" dirty="0">
                <a:ln>
                  <a:noFill/>
                </a:ln>
                <a:solidFill>
                  <a:srgbClr val="514743"/>
                </a:solidFill>
                <a:effectLst/>
                <a:uLnTx/>
                <a:uFillTx/>
                <a:latin typeface="Arial MT"/>
                <a:ea typeface="+mn-ea"/>
                <a:cs typeface="Arial MT"/>
              </a:rPr>
              <a:t>da </a:t>
            </a:r>
            <a:r>
              <a:rPr kumimoji="0" sz="2200" b="0" i="0" u="none" strike="noStrike" kern="1200" cap="none" spc="0" normalizeH="0" baseline="0" noProof="0" dirty="0">
                <a:ln>
                  <a:noFill/>
                </a:ln>
                <a:solidFill>
                  <a:srgbClr val="514743"/>
                </a:solidFill>
                <a:effectLst/>
                <a:uLnTx/>
                <a:uFillTx/>
                <a:latin typeface="Arial MT"/>
                <a:ea typeface="+mn-ea"/>
                <a:cs typeface="Arial MT"/>
              </a:rPr>
              <a:t>önemli</a:t>
            </a:r>
            <a:r>
              <a:rPr kumimoji="0" sz="2200" b="0" i="0" u="none" strike="noStrike" kern="1200" cap="none" spc="23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sapmalar</a:t>
            </a:r>
            <a:r>
              <a:rPr kumimoji="0" sz="2200" b="0" i="0" u="none" strike="noStrike" kern="1200" cap="none" spc="25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err="1">
                <a:ln>
                  <a:noFill/>
                </a:ln>
                <a:solidFill>
                  <a:srgbClr val="514743"/>
                </a:solidFill>
                <a:effectLst/>
                <a:uLnTx/>
                <a:uFillTx/>
                <a:latin typeface="Arial MT"/>
                <a:ea typeface="+mn-ea"/>
                <a:cs typeface="Arial MT"/>
              </a:rPr>
              <a:t>olabilmektedir</a:t>
            </a:r>
            <a:r>
              <a:rPr kumimoji="0" sz="2200" b="0" i="0" u="none" strike="noStrike" kern="1200" cap="none" spc="-10" normalizeH="0" baseline="0" noProof="0" dirty="0">
                <a:ln>
                  <a:noFill/>
                </a:ln>
                <a:solidFill>
                  <a:srgbClr val="514743"/>
                </a:solidFill>
                <a:effectLst/>
                <a:uLnTx/>
                <a:uFillTx/>
                <a:latin typeface="Arial MT"/>
                <a:ea typeface="+mn-ea"/>
                <a:cs typeface="Arial MT"/>
              </a:rPr>
              <a:t>.</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 </a:t>
            </a:r>
          </a:p>
          <a:p>
            <a:pPr marL="12700" marR="5080" lvl="0" indent="0" algn="just" defTabSz="457200" rtl="0" eaLnBrk="1" fontAlgn="auto" latinLnBrk="0" hangingPunct="1">
              <a:lnSpc>
                <a:spcPct val="89700"/>
              </a:lnSpc>
              <a:spcBef>
                <a:spcPts val="395"/>
              </a:spcBef>
              <a:spcAft>
                <a:spcPts val="0"/>
              </a:spcAft>
              <a:buClrTx/>
              <a:buSzTx/>
              <a:buFontTx/>
              <a:buNone/>
              <a:tabLst>
                <a:tab pos="809625" algn="l"/>
                <a:tab pos="2653030" algn="l"/>
                <a:tab pos="2985135" algn="l"/>
                <a:tab pos="3472815" algn="l"/>
                <a:tab pos="3672204" algn="l"/>
                <a:tab pos="4606925" algn="l"/>
                <a:tab pos="4866005" algn="l"/>
                <a:tab pos="5155565" algn="l"/>
                <a:tab pos="9761220" algn="l"/>
              </a:tabLst>
              <a:defRPr/>
            </a:pPr>
            <a:endParaRPr kumimoji="0" lang="tr-TR" sz="2200" b="0" i="0" u="none" strike="noStrike" kern="1200" cap="none" spc="-10" normalizeH="0" baseline="0" noProof="0" dirty="0">
              <a:ln>
                <a:noFill/>
              </a:ln>
              <a:solidFill>
                <a:srgbClr val="514743"/>
              </a:solidFill>
              <a:effectLst/>
              <a:uLnTx/>
              <a:uFillTx/>
              <a:latin typeface="Arial MT"/>
              <a:ea typeface="+mn-ea"/>
              <a:cs typeface="Arial MT"/>
            </a:endParaRPr>
          </a:p>
          <a:p>
            <a:pPr marL="12700" marR="5080" lvl="0" indent="0" algn="just" defTabSz="457200" rtl="0" eaLnBrk="1" fontAlgn="auto" latinLnBrk="0" hangingPunct="1">
              <a:lnSpc>
                <a:spcPct val="89700"/>
              </a:lnSpc>
              <a:spcBef>
                <a:spcPts val="395"/>
              </a:spcBef>
              <a:spcAft>
                <a:spcPts val="0"/>
              </a:spcAft>
              <a:buClrTx/>
              <a:buSzTx/>
              <a:buFontTx/>
              <a:buNone/>
              <a:tabLst>
                <a:tab pos="809625" algn="l"/>
                <a:tab pos="2653030" algn="l"/>
                <a:tab pos="2985135" algn="l"/>
                <a:tab pos="3472815" algn="l"/>
                <a:tab pos="3672204" algn="l"/>
                <a:tab pos="4606925" algn="l"/>
                <a:tab pos="4866005" algn="l"/>
                <a:tab pos="5155565" algn="l"/>
                <a:tab pos="9761220" algn="l"/>
              </a:tabLst>
              <a:defRPr/>
            </a:pPr>
            <a:r>
              <a:rPr kumimoji="0" sz="2200" b="0" i="0" u="none" strike="noStrike" kern="1200" cap="none" spc="0" normalizeH="0" baseline="0" noProof="0" dirty="0">
                <a:ln>
                  <a:noFill/>
                </a:ln>
                <a:solidFill>
                  <a:srgbClr val="514743"/>
                </a:solidFill>
                <a:effectLst/>
                <a:uLnTx/>
                <a:uFillTx/>
                <a:latin typeface="Arial MT"/>
                <a:ea typeface="+mn-ea"/>
                <a:cs typeface="Arial MT"/>
              </a:rPr>
              <a:t>Bu</a:t>
            </a:r>
            <a:r>
              <a:rPr kumimoji="0" sz="2200" b="0" i="0" u="none" strike="noStrike" kern="1200" cap="none" spc="14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nedenle</a:t>
            </a:r>
            <a:r>
              <a:rPr kumimoji="0" sz="2200" b="0" i="0" u="none" strike="noStrike" kern="1200" cap="none" spc="16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yapılan</a:t>
            </a:r>
            <a:r>
              <a:rPr kumimoji="0" sz="2200" b="0" i="0" u="none" strike="noStrike" kern="1200" cap="none" spc="175"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tahminlerin</a:t>
            </a:r>
            <a:r>
              <a:rPr kumimoji="0" sz="2200" b="1" i="0" u="none" strike="noStrike" kern="1200" cap="none" spc="150" normalizeH="0" baseline="0" noProof="0" dirty="0">
                <a:ln>
                  <a:noFill/>
                </a:ln>
                <a:solidFill>
                  <a:srgbClr val="514743"/>
                </a:solidFill>
                <a:effectLst/>
                <a:uLnTx/>
                <a:uFillTx/>
                <a:latin typeface="Arial MT"/>
                <a:ea typeface="+mn-ea"/>
                <a:cs typeface="Arial MT"/>
              </a:rPr>
              <a:t> </a:t>
            </a:r>
            <a:r>
              <a:rPr kumimoji="0" sz="2200" b="1" i="0" u="none" strike="noStrike" kern="1200" cap="none" spc="-10" normalizeH="0" baseline="0" noProof="0" dirty="0">
                <a:ln>
                  <a:noFill/>
                </a:ln>
                <a:solidFill>
                  <a:srgbClr val="514743"/>
                </a:solidFill>
                <a:effectLst/>
                <a:uLnTx/>
                <a:uFillTx/>
                <a:latin typeface="Arial MT"/>
                <a:ea typeface="+mn-ea"/>
                <a:cs typeface="Arial MT"/>
              </a:rPr>
              <a:t>mümkün </a:t>
            </a:r>
            <a:r>
              <a:rPr kumimoji="0" sz="2200" b="1" i="0" u="none" strike="noStrike" kern="1200" cap="none" spc="0" normalizeH="0" baseline="0" noProof="0" dirty="0">
                <a:ln>
                  <a:noFill/>
                </a:ln>
                <a:solidFill>
                  <a:srgbClr val="514743"/>
                </a:solidFill>
                <a:effectLst/>
                <a:uLnTx/>
                <a:uFillTx/>
                <a:latin typeface="Arial MT"/>
                <a:ea typeface="+mn-ea"/>
                <a:cs typeface="Arial MT"/>
              </a:rPr>
              <a:t>oldu</a:t>
            </a:r>
            <a:r>
              <a:rPr kumimoji="0" sz="2200" b="1"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sz="2200" b="1" i="0" u="none" strike="noStrike" kern="1200" cap="none" spc="0" normalizeH="0" baseline="0" noProof="0" dirty="0">
                <a:ln>
                  <a:noFill/>
                </a:ln>
                <a:solidFill>
                  <a:srgbClr val="514743"/>
                </a:solidFill>
                <a:effectLst/>
                <a:uLnTx/>
                <a:uFillTx/>
                <a:latin typeface="Arial MT"/>
                <a:ea typeface="+mn-ea"/>
                <a:cs typeface="Arial MT"/>
              </a:rPr>
              <a:t>unca</a:t>
            </a:r>
            <a:r>
              <a:rPr kumimoji="0" sz="2200" b="1" i="0" u="none" strike="noStrike" kern="1200" cap="none" spc="285"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err="1">
                <a:ln>
                  <a:noFill/>
                </a:ln>
                <a:solidFill>
                  <a:srgbClr val="514743"/>
                </a:solidFill>
                <a:effectLst/>
                <a:uLnTx/>
                <a:uFillTx/>
                <a:latin typeface="Arial MT"/>
                <a:ea typeface="+mn-ea"/>
                <a:cs typeface="Arial MT"/>
              </a:rPr>
              <a:t>veriye</a:t>
            </a:r>
            <a:r>
              <a:rPr kumimoji="0" sz="2200" b="1" i="0" u="none" strike="noStrike" kern="1200" cap="none" spc="245" normalizeH="0" baseline="0" noProof="0" dirty="0">
                <a:ln>
                  <a:noFill/>
                </a:ln>
                <a:solidFill>
                  <a:srgbClr val="514743"/>
                </a:solidFill>
                <a:effectLst/>
                <a:uLnTx/>
                <a:uFillTx/>
                <a:latin typeface="Arial MT"/>
                <a:ea typeface="+mn-ea"/>
                <a:cs typeface="Arial MT"/>
              </a:rPr>
              <a:t> </a:t>
            </a:r>
            <a:r>
              <a:rPr kumimoji="0" sz="2200" b="1" i="0" u="none" strike="noStrike" kern="1200" cap="none" spc="-10" normalizeH="0" baseline="0" noProof="0" dirty="0" err="1">
                <a:ln>
                  <a:noFill/>
                </a:ln>
                <a:solidFill>
                  <a:srgbClr val="514743"/>
                </a:solidFill>
                <a:effectLst/>
                <a:uLnTx/>
                <a:uFillTx/>
                <a:latin typeface="Arial MT"/>
                <a:ea typeface="+mn-ea"/>
                <a:cs typeface="Arial MT"/>
              </a:rPr>
              <a:t>dayalı</a:t>
            </a:r>
            <a:r>
              <a:rPr kumimoji="0" lang="tr-TR" sz="2200" b="1" i="0" u="none" strike="noStrike" kern="1200" cap="none" spc="-10"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err="1">
                <a:ln>
                  <a:noFill/>
                </a:ln>
                <a:solidFill>
                  <a:srgbClr val="514743"/>
                </a:solidFill>
                <a:effectLst/>
                <a:uLnTx/>
                <a:uFillTx/>
                <a:latin typeface="Arial MT"/>
                <a:ea typeface="+mn-ea"/>
                <a:cs typeface="Arial MT"/>
              </a:rPr>
              <a:t>olarak</a:t>
            </a:r>
            <a:r>
              <a:rPr kumimoji="0" sz="2200" b="1" i="0" u="none" strike="noStrike" kern="1200" cap="none" spc="114"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yapılması</a:t>
            </a:r>
            <a:r>
              <a:rPr kumimoji="0" sz="2200" b="0" i="0" u="none" strike="noStrike" kern="1200" cap="none" spc="0" normalizeH="0" baseline="0" noProof="0" dirty="0">
                <a:ln>
                  <a:noFill/>
                </a:ln>
                <a:solidFill>
                  <a:srgbClr val="514743"/>
                </a:solidFill>
                <a:effectLst/>
                <a:uLnTx/>
                <a:uFillTx/>
                <a:latin typeface="Arial MT"/>
                <a:ea typeface="+mn-ea"/>
                <a:cs typeface="Arial MT"/>
              </a:rPr>
              <a:t>,</a:t>
            </a:r>
            <a:r>
              <a:rPr kumimoji="0" sz="2200" b="0" i="0" u="none" strike="noStrike" kern="1200" cap="none" spc="12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birden</a:t>
            </a:r>
            <a:r>
              <a:rPr kumimoji="0" sz="2200" b="0" i="0" u="none" strike="noStrike" kern="1200" cap="none" spc="11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fazla</a:t>
            </a:r>
            <a:r>
              <a:rPr kumimoji="0" sz="2200" b="0" i="0" u="none" strike="noStrike" kern="1200" cap="none" spc="120" normalizeH="0" baseline="0" noProof="0" dirty="0">
                <a:ln>
                  <a:noFill/>
                </a:ln>
                <a:solidFill>
                  <a:srgbClr val="514743"/>
                </a:solidFill>
                <a:effectLst/>
                <a:uLnTx/>
                <a:uFillTx/>
                <a:latin typeface="Arial MT"/>
                <a:ea typeface="+mn-ea"/>
                <a:cs typeface="Arial MT"/>
              </a:rPr>
              <a:t> </a:t>
            </a:r>
            <a:r>
              <a:rPr kumimoji="0" sz="2200" b="0" i="0" u="none" strike="noStrike" kern="1200" cap="none" spc="50" normalizeH="0" baseline="0" noProof="0" dirty="0">
                <a:ln>
                  <a:noFill/>
                </a:ln>
                <a:solidFill>
                  <a:srgbClr val="514743"/>
                </a:solidFill>
                <a:effectLst/>
                <a:uLnTx/>
                <a:uFillTx/>
                <a:latin typeface="Arial MT"/>
                <a:ea typeface="+mn-ea"/>
                <a:cs typeface="Arial MT"/>
              </a:rPr>
              <a:t>yöntem</a:t>
            </a:r>
            <a:r>
              <a:rPr kumimoji="0" sz="2200" b="0" i="0" u="none" strike="noStrike" kern="1200" cap="none" spc="105"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kullanılarak </a:t>
            </a:r>
            <a:r>
              <a:rPr kumimoji="0" sz="2200" b="0" i="0" u="none" strike="noStrike" kern="1200" cap="none" spc="0" normalizeH="0" baseline="0" noProof="0" dirty="0" err="1">
                <a:ln>
                  <a:noFill/>
                </a:ln>
                <a:solidFill>
                  <a:srgbClr val="514743"/>
                </a:solidFill>
                <a:effectLst/>
                <a:uLnTx/>
                <a:uFillTx/>
                <a:latin typeface="Arial MT"/>
                <a:ea typeface="+mn-ea"/>
                <a:cs typeface="Arial MT"/>
              </a:rPr>
              <a:t>sonuca</a:t>
            </a:r>
            <a:r>
              <a:rPr kumimoji="0" sz="2200" b="0" i="0" u="none" strike="noStrike" kern="1200" cap="none" spc="22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err="1">
                <a:ln>
                  <a:noFill/>
                </a:ln>
                <a:solidFill>
                  <a:srgbClr val="514743"/>
                </a:solidFill>
                <a:effectLst/>
                <a:uLnTx/>
                <a:uFillTx/>
                <a:latin typeface="Arial MT"/>
                <a:ea typeface="+mn-ea"/>
                <a:cs typeface="Arial MT"/>
              </a:rPr>
              <a:t>ula</a:t>
            </a:r>
            <a:r>
              <a:rPr kumimoji="0" sz="2200" b="0" i="0" u="none" strike="noStrike" kern="1200" cap="none" spc="-10" normalizeH="0" baseline="0" noProof="0" dirty="0" err="1">
                <a:ln>
                  <a:noFill/>
                </a:ln>
                <a:solidFill>
                  <a:srgbClr val="514743"/>
                </a:solidFill>
                <a:effectLst/>
                <a:uLnTx/>
                <a:uFillTx/>
                <a:latin typeface="Microsoft Sans Serif"/>
                <a:ea typeface="+mn-ea"/>
                <a:cs typeface="Microsoft Sans Serif"/>
              </a:rPr>
              <a:t>ş</a:t>
            </a:r>
            <a:r>
              <a:rPr kumimoji="0" sz="2200" b="0" i="0" u="none" strike="noStrike" kern="1200" cap="none" spc="-10" normalizeH="0" baseline="0" noProof="0" dirty="0" err="1">
                <a:ln>
                  <a:noFill/>
                </a:ln>
                <a:solidFill>
                  <a:srgbClr val="514743"/>
                </a:solidFill>
                <a:effectLst/>
                <a:uLnTx/>
                <a:uFillTx/>
                <a:latin typeface="Arial MT"/>
                <a:ea typeface="+mn-ea"/>
                <a:cs typeface="Arial MT"/>
              </a:rPr>
              <a:t>ılması</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err="1">
                <a:ln>
                  <a:noFill/>
                </a:ln>
                <a:solidFill>
                  <a:srgbClr val="514743"/>
                </a:solidFill>
                <a:effectLst/>
                <a:uLnTx/>
                <a:uFillTx/>
                <a:latin typeface="Arial MT"/>
                <a:ea typeface="+mn-ea"/>
                <a:cs typeface="Arial MT"/>
              </a:rPr>
              <a:t>yararlı</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err="1">
                <a:ln>
                  <a:noFill/>
                </a:ln>
                <a:solidFill>
                  <a:srgbClr val="514743"/>
                </a:solidFill>
                <a:effectLst/>
                <a:uLnTx/>
                <a:uFillTx/>
                <a:latin typeface="Arial MT"/>
                <a:ea typeface="+mn-ea"/>
                <a:cs typeface="Arial MT"/>
              </a:rPr>
              <a:t>olacaktır</a:t>
            </a:r>
            <a:r>
              <a:rPr kumimoji="0" sz="2200" b="0" i="0" u="none" strike="noStrike" kern="1200" cap="none" spc="-10" normalizeH="0" baseline="0" noProof="0" dirty="0">
                <a:ln>
                  <a:noFill/>
                </a:ln>
                <a:solidFill>
                  <a:srgbClr val="514743"/>
                </a:solidFill>
                <a:effectLst/>
                <a:uLnTx/>
                <a:uFillTx/>
                <a:latin typeface="Arial MT"/>
                <a:ea typeface="+mn-ea"/>
                <a:cs typeface="Arial MT"/>
              </a:rPr>
              <a:t>.</a:t>
            </a:r>
            <a:endParaRPr kumimoji="0" sz="2200" b="0" i="0" u="none" strike="noStrike" kern="1200" cap="none" spc="0" normalizeH="0" baseline="0" noProof="0" dirty="0">
              <a:ln>
                <a:noFill/>
              </a:ln>
              <a:solidFill>
                <a:srgbClr val="000000"/>
              </a:solidFill>
              <a:effectLst/>
              <a:uLnTx/>
              <a:uFillTx/>
              <a:latin typeface="Arial MT"/>
              <a:ea typeface="+mn-ea"/>
              <a:cs typeface="Arial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6.</a:t>
            </a:r>
            <a:r>
              <a:rPr spc="-110" dirty="0"/>
              <a:t> </a:t>
            </a:r>
            <a:r>
              <a:rPr spc="-25" dirty="0"/>
              <a:t>PAZAR</a:t>
            </a:r>
            <a:r>
              <a:rPr spc="-85" dirty="0"/>
              <a:t> </a:t>
            </a:r>
            <a:r>
              <a:rPr spc="-10" dirty="0"/>
              <a:t>BÖLÜMLEME</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21</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457200" y="1927190"/>
            <a:ext cx="11219815" cy="3808350"/>
          </a:xfrm>
          <a:prstGeom prst="rect">
            <a:avLst/>
          </a:prstGeom>
        </p:spPr>
        <p:txBody>
          <a:bodyPr vert="horz" wrap="square" lIns="0" tIns="48895" rIns="0" bIns="0" rtlCol="0">
            <a:spAutoFit/>
          </a:bodyPr>
          <a:lstStyle/>
          <a:p>
            <a:pPr marL="355600" marR="5080" lvl="0" indent="-342900" algn="l" defTabSz="457200" rtl="0" eaLnBrk="1" fontAlgn="auto" latinLnBrk="0" hangingPunct="1">
              <a:lnSpc>
                <a:spcPct val="90000"/>
              </a:lnSpc>
              <a:spcBef>
                <a:spcPts val="385"/>
              </a:spcBef>
              <a:spcAft>
                <a:spcPts val="0"/>
              </a:spcAft>
              <a:buClrTx/>
              <a:buSzTx/>
              <a:buFont typeface="Arial" panose="020B0604020202020204" pitchFamily="34" charset="0"/>
              <a:buChar char="•"/>
              <a:tabLst>
                <a:tab pos="1912620" algn="l"/>
                <a:tab pos="5309235" algn="l"/>
                <a:tab pos="6557009" algn="l"/>
                <a:tab pos="7313930" algn="l"/>
                <a:tab pos="10559415" algn="l"/>
              </a:tabLst>
              <a:defRPr/>
            </a:pPr>
            <a:r>
              <a:rPr kumimoji="0" lang="tr-TR"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H</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er</a:t>
            </a:r>
            <a:r>
              <a:rPr kumimoji="0" sz="24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tüketicinin</a:t>
            </a:r>
            <a:r>
              <a:rPr kumimoji="0" sz="24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talep</a:t>
            </a:r>
            <a:r>
              <a:rPr kumimoji="0" sz="24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ettiği</a:t>
            </a:r>
            <a:r>
              <a:rPr kumimoji="0" sz="24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ev,</a:t>
            </a:r>
            <a:r>
              <a:rPr kumimoji="0" sz="24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araba,</a:t>
            </a:r>
            <a:r>
              <a:rPr kumimoji="0" sz="24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telefon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özelliği</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giderek</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birbirinden farklılaşmaktadır.</a:t>
            </a:r>
            <a:r>
              <a:rPr kumimoji="0" sz="24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a:t>
            </a:r>
            <a:r>
              <a:rPr kumimoji="0" sz="24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nedenle</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başarılı</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a:t>
            </a:r>
            <a:r>
              <a:rPr kumimoji="0" sz="24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girişimci,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istekleri</a:t>
            </a:r>
            <a:r>
              <a:rPr kumimoji="0" sz="24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farklılaşan</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a:t>
            </a:r>
            <a:r>
              <a:rPr kumimoji="0" sz="2400" b="0"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tüketicileri</a:t>
            </a:r>
            <a:r>
              <a:rPr kumimoji="0" sz="2400" b="1"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homojen</a:t>
            </a:r>
            <a:r>
              <a:rPr kumimoji="0" sz="2400" b="1"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şekilde</a:t>
            </a:r>
            <a:r>
              <a:rPr kumimoji="0" sz="2400" b="1"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gruplandırarak</a:t>
            </a:r>
            <a:r>
              <a:rPr kumimoji="0" sz="2400" b="1"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anlamlı</a:t>
            </a:r>
            <a:r>
              <a:rPr kumimoji="0" sz="2400" b="1"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bölümler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oluşturmalı</a:t>
            </a:r>
            <a:r>
              <a:rPr kumimoji="0" sz="2400" b="1"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a:t>
            </a:r>
            <a:r>
              <a:rPr kumimoji="0" sz="24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daha</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sonra</a:t>
            </a:r>
            <a:r>
              <a:rPr kumimoji="0" sz="24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a:t>
            </a:r>
            <a:r>
              <a:rPr kumimoji="0" sz="24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anlamlı</a:t>
            </a:r>
            <a:r>
              <a:rPr kumimoji="0" sz="2400" b="1"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tüketici</a:t>
            </a:r>
            <a:r>
              <a:rPr kumimoji="0" sz="2400" b="1"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bölümlerinin isteklerini</a:t>
            </a:r>
            <a:r>
              <a:rPr kumimoji="0" sz="2400" b="1"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karşılayacak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ürün/hizmeti</a:t>
            </a:r>
            <a:r>
              <a:rPr kumimoji="0" sz="2400" b="1"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üreterek</a:t>
            </a:r>
            <a:r>
              <a:rPr kumimoji="0" sz="2400" b="1" i="0" u="none" strike="noStrike" kern="1200" cap="none" spc="-9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a:t>
            </a:r>
            <a:r>
              <a:rPr kumimoji="0" sz="2400" b="1"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istekleri</a:t>
            </a:r>
            <a:r>
              <a:rPr kumimoji="0" sz="2400" b="1"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karşılamalıdır</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endParaRPr kumimoji="0" lang="tr-TR"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a:p>
            <a:pPr marL="355600" marR="5080" lvl="0" indent="-342900" algn="l" defTabSz="457200" rtl="0" eaLnBrk="1" fontAlgn="auto" latinLnBrk="0" hangingPunct="1">
              <a:lnSpc>
                <a:spcPct val="90000"/>
              </a:lnSpc>
              <a:spcBef>
                <a:spcPts val="385"/>
              </a:spcBef>
              <a:spcAft>
                <a:spcPts val="0"/>
              </a:spcAft>
              <a:buClrTx/>
              <a:buSzTx/>
              <a:buFont typeface="Arial" panose="020B0604020202020204" pitchFamily="34" charset="0"/>
              <a:buChar char="•"/>
              <a:tabLst>
                <a:tab pos="1912620" algn="l"/>
                <a:tab pos="5309235" algn="l"/>
                <a:tab pos="6557009" algn="l"/>
                <a:tab pos="7313930" algn="l"/>
                <a:tab pos="10559415" algn="l"/>
              </a:tabLst>
              <a:defRPr/>
            </a:pP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Buna</a:t>
            </a:r>
            <a:r>
              <a:rPr kumimoji="0" sz="2400" b="0" i="0" u="none" strike="noStrike" kern="1200" cap="none" spc="1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göre,</a:t>
            </a:r>
            <a:r>
              <a:rPr kumimoji="0" sz="2400" b="0" i="0" u="none" strike="noStrike" kern="1200" cap="none" spc="1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birbirinden</a:t>
            </a:r>
            <a:r>
              <a:rPr kumimoji="0" sz="2400" b="0" i="0" u="none" strike="noStrike" kern="1200" cap="none" spc="16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farklı</a:t>
            </a:r>
            <a:r>
              <a:rPr kumimoji="0" lang="tr-TR" sz="2400" b="0" i="0" u="sng"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istek</a:t>
            </a:r>
            <a:r>
              <a:rPr kumimoji="0" sz="2400" b="0" i="0" u="sng"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ve</a:t>
            </a:r>
            <a:r>
              <a:rPr kumimoji="0" sz="2400" b="0" i="0" u="sng" strike="noStrike" kern="1200" cap="none" spc="-5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ihtiyaçları</a:t>
            </a:r>
            <a:r>
              <a:rPr kumimoji="0" lang="tr-TR" sz="2400" b="0" i="0" u="sng"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5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olan</a:t>
            </a:r>
            <a:r>
              <a:rPr kumimoji="0" sz="2400" b="0" i="0" u="sng" strike="noStrike" kern="1200" cap="none" spc="254"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tüketicilerin,</a:t>
            </a:r>
            <a:r>
              <a:rPr kumimoji="0" sz="2400" b="0" i="0" u="sng" strike="noStrike" kern="1200" cap="none" spc="24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birbirine</a:t>
            </a:r>
            <a:r>
              <a:rPr kumimoji="0" sz="2400" b="0" i="0" u="sng" strike="noStrike" kern="1200" cap="none" spc="2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benzer</a:t>
            </a:r>
            <a:r>
              <a:rPr kumimoji="0" sz="2400" b="0" i="0" u="sng" strike="noStrike" kern="1200" cap="none" spc="22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ürünlere</a:t>
            </a:r>
            <a:r>
              <a:rPr kumimoji="0" sz="2400" b="0" i="0" u="sng" strike="noStrike" kern="1200" cap="none" spc="2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ihtiyaç</a:t>
            </a:r>
            <a:r>
              <a:rPr kumimoji="0" sz="2400" b="0" i="0" u="sng" strike="noStrike" kern="1200" cap="none" spc="24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duyan</a:t>
            </a:r>
            <a:r>
              <a:rPr kumimoji="0" sz="2400" b="0" i="0" u="sng" strike="noStrike" kern="1200" cap="none" spc="27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gruplara </a:t>
            </a:r>
            <a:r>
              <a:rPr kumimoji="0" sz="2400" b="0" i="0" u="sng"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ayrılmasına</a:t>
            </a:r>
            <a:r>
              <a:rPr kumimoji="0" sz="2400" b="0" i="0" u="sng" strike="noStrike" kern="1200" cap="none" spc="2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pazar</a:t>
            </a:r>
            <a:r>
              <a:rPr kumimoji="0" sz="2400" b="0" i="0" u="sng" strike="noStrike" kern="1200" cap="none" spc="2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bölümlendirme</a:t>
            </a:r>
            <a:r>
              <a:rPr kumimoji="0" sz="2400" b="0" i="0" u="sng" strike="noStrike" kern="1200" cap="none" spc="2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25"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adı</a:t>
            </a:r>
            <a:r>
              <a:rPr kumimoji="0" lang="tr-TR" sz="2400" b="0" i="0" u="sng" strike="noStrike" kern="1200" cap="none" spc="-2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sng"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verilmektedir</a:t>
            </a:r>
            <a:r>
              <a:rPr kumimoji="0" sz="2400" b="0" i="0" u="sng"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t>
            </a:r>
            <a:endParaRPr kumimoji="0" lang="tr-TR" sz="2400" b="0" i="0" u="sng"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endParaRPr>
          </a:p>
          <a:p>
            <a:pPr marL="355600" marR="5080" lvl="0" indent="-342900" algn="l" defTabSz="457200" rtl="0" eaLnBrk="1" fontAlgn="auto" latinLnBrk="0" hangingPunct="1">
              <a:lnSpc>
                <a:spcPct val="90000"/>
              </a:lnSpc>
              <a:spcBef>
                <a:spcPts val="385"/>
              </a:spcBef>
              <a:spcAft>
                <a:spcPts val="0"/>
              </a:spcAft>
              <a:buClrTx/>
              <a:buSzTx/>
              <a:buFont typeface="Arial" panose="020B0604020202020204" pitchFamily="34" charset="0"/>
              <a:buChar char="•"/>
              <a:tabLst>
                <a:tab pos="1912620" algn="l"/>
                <a:tab pos="5309235" algn="l"/>
                <a:tab pos="6557009" algn="l"/>
                <a:tab pos="7313930" algn="l"/>
                <a:tab pos="10559415" algn="l"/>
              </a:tabLst>
              <a:defRPr/>
            </a:pP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Örneğin</a:t>
            </a:r>
            <a:r>
              <a:rPr kumimoji="0" sz="2400" b="0" i="0" u="none" strike="noStrike" kern="1200" cap="none" spc="19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bisiklet</a:t>
            </a:r>
            <a:r>
              <a:rPr kumimoji="0" sz="2400" b="0" i="0" u="none" strike="noStrike" kern="1200" cap="none" spc="1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genel</a:t>
            </a:r>
            <a:r>
              <a:rPr kumimoji="0" sz="2400" b="0" i="0" u="none" strike="noStrike" kern="1200" cap="none" spc="1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25"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bir</a:t>
            </a:r>
            <a:r>
              <a:rPr kumimoji="0" lang="tr-T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pazarı</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tanımlayan</a:t>
            </a:r>
            <a:r>
              <a:rPr kumimoji="0" sz="2400" b="0" i="0" u="none" strike="noStrike" kern="1200" cap="none" spc="2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bir</a:t>
            </a:r>
            <a:r>
              <a:rPr kumimoji="0" sz="2400" b="0" i="0" u="none" strike="noStrike" kern="1200" cap="none" spc="229"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üründür</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t>
            </a:r>
            <a:r>
              <a:rPr kumimoji="0" lang="tr-TR"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Ancak</a:t>
            </a:r>
            <a:r>
              <a:rPr kumimoji="0" sz="2400" b="0" i="0" u="none" strike="noStrike" kern="1200" cap="none" spc="1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bisikleti</a:t>
            </a:r>
            <a:r>
              <a:rPr kumimoji="0" sz="2400" b="0" i="0" u="none" strike="noStrike" kern="1200" cap="none" spc="1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yarışma</a:t>
            </a:r>
            <a:r>
              <a:rPr kumimoji="0" sz="2400" b="0" i="0" u="none" strike="noStrike" kern="1200" cap="none" spc="1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için</a:t>
            </a:r>
            <a:r>
              <a:rPr kumimoji="0" sz="2400" b="0" i="0" u="none" strike="noStrike" kern="1200" cap="none" spc="16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kullanmak</a:t>
            </a:r>
            <a:r>
              <a:rPr kumimoji="0" sz="2400" b="0" i="0" u="none" strike="noStrike" kern="1200" cap="none" spc="18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isteyenler</a:t>
            </a:r>
            <a:r>
              <a:rPr kumimoji="0" lang="tr-TR" sz="24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ile</a:t>
            </a:r>
            <a:r>
              <a:rPr kumimoji="0" sz="2400" b="0" i="0" u="none" strike="noStrike" kern="1200" cap="none" spc="26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gezinti</a:t>
            </a:r>
            <a:r>
              <a:rPr kumimoji="0" sz="2400" b="0" i="0" u="none" strike="noStrike" kern="1200" cap="none" spc="26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amacıyla</a:t>
            </a:r>
            <a:r>
              <a:rPr kumimoji="0" sz="2400" b="0" i="0" u="none" strike="noStrike" kern="1200" cap="none" spc="30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kullanmak</a:t>
            </a:r>
            <a:r>
              <a:rPr kumimoji="0" sz="2400" b="0" i="0" u="none" strike="noStrike" kern="1200" cap="none" spc="2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isteyenlerin</a:t>
            </a:r>
            <a:r>
              <a:rPr kumimoji="0" sz="2400" b="0" i="0" u="none" strike="noStrike" kern="1200" cap="none" spc="2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beklentileri</a:t>
            </a:r>
            <a:r>
              <a:rPr kumimoji="0" sz="2400" b="0" i="0" u="none" strike="noStrike" kern="1200" cap="none" spc="2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birbirinden</a:t>
            </a:r>
            <a:r>
              <a:rPr kumimoji="0" sz="2400" b="0" i="0" u="none" strike="noStrike" kern="1200" cap="none" spc="2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çok</a:t>
            </a:r>
            <a:r>
              <a:rPr kumimoji="0" sz="2400" b="0" i="0" u="none" strike="noStrike" kern="1200" cap="none" spc="254"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farklı olacaktır.</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6.</a:t>
            </a:r>
            <a:r>
              <a:rPr spc="-110" dirty="0"/>
              <a:t> </a:t>
            </a:r>
            <a:r>
              <a:rPr spc="-25" dirty="0"/>
              <a:t>PAZAR</a:t>
            </a:r>
            <a:r>
              <a:rPr spc="-85" dirty="0"/>
              <a:t> </a:t>
            </a:r>
            <a:r>
              <a:rPr spc="-10" dirty="0"/>
              <a:t>BÖLÜMLEME</a:t>
            </a:r>
          </a:p>
        </p:txBody>
      </p:sp>
      <p:sp>
        <p:nvSpPr>
          <p:cNvPr id="4" name="object 4"/>
          <p:cNvSpPr txBox="1">
            <a:spLocks noGrp="1"/>
          </p:cNvSpPr>
          <p:nvPr>
            <p:ph type="sldNum" sz="quarter" idx="7"/>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200" b="0" i="0" u="none" strike="noStrike" kern="1200" cap="none" spc="-25" normalizeH="0" baseline="0" noProof="0" dirty="0">
                <a:ln>
                  <a:noFill/>
                </a:ln>
                <a:solidFill>
                  <a:srgbClr val="9D8F87"/>
                </a:solidFill>
                <a:effectLst/>
                <a:uLnTx/>
                <a:uFillTx/>
                <a:latin typeface="Arial MT"/>
                <a:ea typeface="+mn-ea"/>
              </a:rPr>
              <a:pPr marL="38100" marR="0" lvl="0" indent="0" algn="r" defTabSz="457200" rtl="0" eaLnBrk="1" fontAlgn="auto" latinLnBrk="0" hangingPunct="1">
                <a:lnSpc>
                  <a:spcPct val="100000"/>
                </a:lnSpc>
                <a:spcBef>
                  <a:spcPts val="210"/>
                </a:spcBef>
                <a:spcAft>
                  <a:spcPts val="0"/>
                </a:spcAft>
                <a:buClrTx/>
                <a:buSzTx/>
                <a:buFontTx/>
                <a:buNone/>
                <a:tabLst/>
                <a:defRPr/>
              </a:pPr>
              <a:t>22</a:t>
            </a:fld>
            <a:endParaRPr kumimoji="0" sz="1200" b="0" i="0" u="none" strike="noStrike" kern="1200" cap="none" spc="-25" normalizeH="0" baseline="0" noProof="0" dirty="0">
              <a:ln>
                <a:noFill/>
              </a:ln>
              <a:solidFill>
                <a:srgbClr val="9D8F87"/>
              </a:solidFill>
              <a:effectLst/>
              <a:uLnTx/>
              <a:uFillTx/>
              <a:latin typeface="Arial MT"/>
              <a:ea typeface="+mn-ea"/>
            </a:endParaRPr>
          </a:p>
        </p:txBody>
      </p:sp>
      <p:pic>
        <p:nvPicPr>
          <p:cNvPr id="3" name="object 3"/>
          <p:cNvPicPr/>
          <p:nvPr/>
        </p:nvPicPr>
        <p:blipFill>
          <a:blip r:embed="rId2" cstate="print"/>
          <a:stretch>
            <a:fillRect/>
          </a:stretch>
        </p:blipFill>
        <p:spPr>
          <a:xfrm>
            <a:off x="1034783" y="1627259"/>
            <a:ext cx="10064270" cy="45118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663651"/>
            <a:ext cx="4004310" cy="45212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800" b="1" i="0" u="none" strike="noStrike" kern="1200" cap="none" spc="0" normalizeH="0" baseline="0" noProof="0" dirty="0">
                <a:ln>
                  <a:noFill/>
                </a:ln>
                <a:solidFill>
                  <a:srgbClr val="23408E"/>
                </a:solidFill>
                <a:effectLst/>
                <a:uLnTx/>
                <a:uFillTx/>
                <a:latin typeface="Arial"/>
                <a:ea typeface="+mn-ea"/>
                <a:cs typeface="Arial"/>
              </a:rPr>
              <a:t>6.</a:t>
            </a:r>
            <a:r>
              <a:rPr kumimoji="0" sz="2800" b="1" i="0" u="none" strike="noStrike" kern="1200" cap="none" spc="-110" normalizeH="0" baseline="0" noProof="0" dirty="0">
                <a:ln>
                  <a:noFill/>
                </a:ln>
                <a:solidFill>
                  <a:srgbClr val="23408E"/>
                </a:solidFill>
                <a:effectLst/>
                <a:uLnTx/>
                <a:uFillTx/>
                <a:latin typeface="Arial"/>
                <a:ea typeface="+mn-ea"/>
                <a:cs typeface="Arial"/>
              </a:rPr>
              <a:t> </a:t>
            </a:r>
            <a:r>
              <a:rPr kumimoji="0" sz="2800" b="1" i="0" u="none" strike="noStrike" kern="1200" cap="none" spc="-25" normalizeH="0" baseline="0" noProof="0" dirty="0">
                <a:ln>
                  <a:noFill/>
                </a:ln>
                <a:solidFill>
                  <a:srgbClr val="23408E"/>
                </a:solidFill>
                <a:effectLst/>
                <a:uLnTx/>
                <a:uFillTx/>
                <a:latin typeface="Arial"/>
                <a:ea typeface="+mn-ea"/>
                <a:cs typeface="Arial"/>
              </a:rPr>
              <a:t>PAZAR</a:t>
            </a:r>
            <a:r>
              <a:rPr kumimoji="0" sz="2800" b="1" i="0" u="none" strike="noStrike" kern="1200" cap="none" spc="-85" normalizeH="0" baseline="0" noProof="0" dirty="0">
                <a:ln>
                  <a:noFill/>
                </a:ln>
                <a:solidFill>
                  <a:srgbClr val="23408E"/>
                </a:solidFill>
                <a:effectLst/>
                <a:uLnTx/>
                <a:uFillTx/>
                <a:latin typeface="Arial"/>
                <a:ea typeface="+mn-ea"/>
                <a:cs typeface="Arial"/>
              </a:rPr>
              <a:t> </a:t>
            </a:r>
            <a:r>
              <a:rPr kumimoji="0" sz="2800" b="1" i="0" u="none" strike="noStrike" kern="1200" cap="none" spc="-10" normalizeH="0" baseline="0" noProof="0" dirty="0">
                <a:ln>
                  <a:noFill/>
                </a:ln>
                <a:solidFill>
                  <a:srgbClr val="23408E"/>
                </a:solidFill>
                <a:effectLst/>
                <a:uLnTx/>
                <a:uFillTx/>
                <a:latin typeface="Arial"/>
                <a:ea typeface="+mn-ea"/>
                <a:cs typeface="Arial"/>
              </a:rPr>
              <a:t>BÖLÜMLEME</a:t>
            </a:r>
            <a:endParaRPr kumimoji="0" sz="2800" b="0" i="0" u="none" strike="noStrike" kern="1200" cap="none" spc="0" normalizeH="0" baseline="0" noProof="0">
              <a:ln>
                <a:noFill/>
              </a:ln>
              <a:solidFill>
                <a:srgbClr val="000000"/>
              </a:solidFill>
              <a:effectLst/>
              <a:uLnTx/>
              <a:uFillTx/>
              <a:latin typeface="Arial"/>
              <a:ea typeface="+mn-ea"/>
              <a:cs typeface="Arial"/>
            </a:endParaRPr>
          </a:p>
        </p:txBody>
      </p:sp>
      <p:sp>
        <p:nvSpPr>
          <p:cNvPr id="3" name="object 3"/>
          <p:cNvSpPr txBox="1">
            <a:spLocks noGrp="1"/>
          </p:cNvSpPr>
          <p:nvPr>
            <p:ph type="title"/>
          </p:nvPr>
        </p:nvSpPr>
        <p:spPr>
          <a:xfrm>
            <a:off x="762000" y="1905000"/>
            <a:ext cx="10887075" cy="682495"/>
          </a:xfrm>
          <a:prstGeom prst="rect">
            <a:avLst/>
          </a:prstGeom>
        </p:spPr>
        <p:txBody>
          <a:bodyPr vert="horz" wrap="square" lIns="0" tIns="72390" rIns="0" bIns="0" rtlCol="0">
            <a:spAutoFit/>
          </a:bodyPr>
          <a:lstStyle/>
          <a:p>
            <a:pPr marL="12700" marR="5080">
              <a:lnSpc>
                <a:spcPct val="90000"/>
              </a:lnSpc>
              <a:spcBef>
                <a:spcPts val="570"/>
              </a:spcBef>
            </a:pPr>
            <a:r>
              <a:rPr sz="2200" b="0" dirty="0">
                <a:solidFill>
                  <a:srgbClr val="231F20"/>
                </a:solidFill>
                <a:latin typeface="Arial" panose="020B0604020202020204" pitchFamily="34" charset="0"/>
                <a:cs typeface="Arial" panose="020B0604020202020204" pitchFamily="34" charset="0"/>
              </a:rPr>
              <a:t>Pazarını</a:t>
            </a:r>
            <a:r>
              <a:rPr sz="2200" b="0" spc="15" dirty="0">
                <a:solidFill>
                  <a:srgbClr val="231F20"/>
                </a:solidFill>
                <a:latin typeface="Arial" panose="020B0604020202020204" pitchFamily="34" charset="0"/>
                <a:cs typeface="Arial" panose="020B0604020202020204" pitchFamily="34" charset="0"/>
              </a:rPr>
              <a:t> </a:t>
            </a:r>
            <a:r>
              <a:rPr sz="2200" b="0" dirty="0">
                <a:solidFill>
                  <a:srgbClr val="231F20"/>
                </a:solidFill>
                <a:latin typeface="Arial" panose="020B0604020202020204" pitchFamily="34" charset="0"/>
                <a:cs typeface="Arial" panose="020B0604020202020204" pitchFamily="34" charset="0"/>
              </a:rPr>
              <a:t>bölümlendirmek</a:t>
            </a:r>
            <a:r>
              <a:rPr sz="2200" b="0" spc="20" dirty="0">
                <a:solidFill>
                  <a:srgbClr val="231F20"/>
                </a:solidFill>
                <a:latin typeface="Arial" panose="020B0604020202020204" pitchFamily="34" charset="0"/>
                <a:cs typeface="Arial" panose="020B0604020202020204" pitchFamily="34" charset="0"/>
              </a:rPr>
              <a:t> </a:t>
            </a:r>
            <a:r>
              <a:rPr sz="2200" b="0" dirty="0">
                <a:solidFill>
                  <a:srgbClr val="231F20"/>
                </a:solidFill>
                <a:latin typeface="Arial" panose="020B0604020202020204" pitchFamily="34" charset="0"/>
                <a:cs typeface="Arial" panose="020B0604020202020204" pitchFamily="34" charset="0"/>
              </a:rPr>
              <a:t>isteyen</a:t>
            </a:r>
            <a:r>
              <a:rPr sz="2200" b="0" spc="15" dirty="0">
                <a:solidFill>
                  <a:srgbClr val="231F20"/>
                </a:solidFill>
                <a:latin typeface="Arial" panose="020B0604020202020204" pitchFamily="34" charset="0"/>
                <a:cs typeface="Arial" panose="020B0604020202020204" pitchFamily="34" charset="0"/>
              </a:rPr>
              <a:t> </a:t>
            </a:r>
            <a:r>
              <a:rPr sz="2200" b="0" dirty="0">
                <a:solidFill>
                  <a:srgbClr val="231F20"/>
                </a:solidFill>
                <a:latin typeface="Arial" panose="020B0604020202020204" pitchFamily="34" charset="0"/>
                <a:cs typeface="Arial" panose="020B0604020202020204" pitchFamily="34" charset="0"/>
              </a:rPr>
              <a:t>bir</a:t>
            </a:r>
            <a:r>
              <a:rPr sz="2200" b="0" spc="-5" dirty="0">
                <a:solidFill>
                  <a:srgbClr val="231F20"/>
                </a:solidFill>
                <a:latin typeface="Arial" panose="020B0604020202020204" pitchFamily="34" charset="0"/>
                <a:cs typeface="Arial" panose="020B0604020202020204" pitchFamily="34" charset="0"/>
              </a:rPr>
              <a:t> </a:t>
            </a:r>
            <a:r>
              <a:rPr sz="2200" b="0" spc="-10" dirty="0">
                <a:solidFill>
                  <a:srgbClr val="231F20"/>
                </a:solidFill>
                <a:latin typeface="Arial" panose="020B0604020202020204" pitchFamily="34" charset="0"/>
                <a:cs typeface="Arial" panose="020B0604020202020204" pitchFamily="34" charset="0"/>
              </a:rPr>
              <a:t>pazarlamacı, </a:t>
            </a:r>
            <a:r>
              <a:rPr sz="2200" b="0" dirty="0">
                <a:solidFill>
                  <a:srgbClr val="231F20"/>
                </a:solidFill>
                <a:latin typeface="Arial" panose="020B0604020202020204" pitchFamily="34" charset="0"/>
                <a:cs typeface="Arial" panose="020B0604020202020204" pitchFamily="34" charset="0"/>
              </a:rPr>
              <a:t>dört</a:t>
            </a:r>
            <a:r>
              <a:rPr sz="2200" b="0" spc="-50" dirty="0">
                <a:solidFill>
                  <a:srgbClr val="231F20"/>
                </a:solidFill>
                <a:latin typeface="Arial" panose="020B0604020202020204" pitchFamily="34" charset="0"/>
                <a:cs typeface="Arial" panose="020B0604020202020204" pitchFamily="34" charset="0"/>
              </a:rPr>
              <a:t> </a:t>
            </a:r>
            <a:r>
              <a:rPr sz="2200" b="0" dirty="0">
                <a:solidFill>
                  <a:srgbClr val="231F20"/>
                </a:solidFill>
                <a:latin typeface="Arial" panose="020B0604020202020204" pitchFamily="34" charset="0"/>
                <a:cs typeface="Arial" panose="020B0604020202020204" pitchFamily="34" charset="0"/>
              </a:rPr>
              <a:t>farklı</a:t>
            </a:r>
            <a:r>
              <a:rPr sz="2200" b="0" spc="-50" dirty="0">
                <a:solidFill>
                  <a:srgbClr val="231F20"/>
                </a:solidFill>
                <a:latin typeface="Arial" panose="020B0604020202020204" pitchFamily="34" charset="0"/>
                <a:cs typeface="Arial" panose="020B0604020202020204" pitchFamily="34" charset="0"/>
              </a:rPr>
              <a:t> </a:t>
            </a:r>
            <a:r>
              <a:rPr sz="2200" b="0" dirty="0">
                <a:solidFill>
                  <a:srgbClr val="231F20"/>
                </a:solidFill>
                <a:latin typeface="Arial" panose="020B0604020202020204" pitchFamily="34" charset="0"/>
                <a:cs typeface="Arial" panose="020B0604020202020204" pitchFamily="34" charset="0"/>
              </a:rPr>
              <a:t>bölümleme</a:t>
            </a:r>
            <a:r>
              <a:rPr sz="2200" b="0" spc="-55" dirty="0">
                <a:solidFill>
                  <a:srgbClr val="231F20"/>
                </a:solidFill>
                <a:latin typeface="Arial" panose="020B0604020202020204" pitchFamily="34" charset="0"/>
                <a:cs typeface="Arial" panose="020B0604020202020204" pitchFamily="34" charset="0"/>
              </a:rPr>
              <a:t> </a:t>
            </a:r>
            <a:r>
              <a:rPr sz="2200" b="0" dirty="0">
                <a:solidFill>
                  <a:srgbClr val="231F20"/>
                </a:solidFill>
                <a:latin typeface="Arial" panose="020B0604020202020204" pitchFamily="34" charset="0"/>
                <a:cs typeface="Arial" panose="020B0604020202020204" pitchFamily="34" charset="0"/>
              </a:rPr>
              <a:t>alternatifinden</a:t>
            </a:r>
            <a:r>
              <a:rPr sz="2200" b="0" spc="-5" dirty="0">
                <a:solidFill>
                  <a:srgbClr val="231F20"/>
                </a:solidFill>
                <a:latin typeface="Arial" panose="020B0604020202020204" pitchFamily="34" charset="0"/>
                <a:cs typeface="Arial" panose="020B0604020202020204" pitchFamily="34" charset="0"/>
              </a:rPr>
              <a:t> </a:t>
            </a:r>
            <a:r>
              <a:rPr sz="2200" b="0" dirty="0">
                <a:solidFill>
                  <a:srgbClr val="231F20"/>
                </a:solidFill>
                <a:latin typeface="Arial" panose="020B0604020202020204" pitchFamily="34" charset="0"/>
                <a:cs typeface="Arial" panose="020B0604020202020204" pitchFamily="34" charset="0"/>
              </a:rPr>
              <a:t>bir</a:t>
            </a:r>
            <a:r>
              <a:rPr sz="2200" b="0" spc="-65" dirty="0">
                <a:solidFill>
                  <a:srgbClr val="231F20"/>
                </a:solidFill>
                <a:latin typeface="Arial" panose="020B0604020202020204" pitchFamily="34" charset="0"/>
                <a:cs typeface="Arial" panose="020B0604020202020204" pitchFamily="34" charset="0"/>
              </a:rPr>
              <a:t> </a:t>
            </a:r>
            <a:r>
              <a:rPr sz="2200" b="0" spc="-20" dirty="0">
                <a:solidFill>
                  <a:srgbClr val="231F20"/>
                </a:solidFill>
                <a:latin typeface="Arial" panose="020B0604020202020204" pitchFamily="34" charset="0"/>
                <a:cs typeface="Arial" panose="020B0604020202020204" pitchFamily="34" charset="0"/>
              </a:rPr>
              <a:t>veya </a:t>
            </a:r>
            <a:r>
              <a:rPr sz="2200" b="0" dirty="0">
                <a:solidFill>
                  <a:srgbClr val="231F20"/>
                </a:solidFill>
                <a:latin typeface="Arial" panose="020B0604020202020204" pitchFamily="34" charset="0"/>
                <a:cs typeface="Arial" panose="020B0604020202020204" pitchFamily="34" charset="0"/>
              </a:rPr>
              <a:t>birkaçını </a:t>
            </a:r>
            <a:r>
              <a:rPr sz="2200" b="0" spc="-20" dirty="0">
                <a:solidFill>
                  <a:srgbClr val="231F20"/>
                </a:solidFill>
                <a:latin typeface="Arial" panose="020B0604020202020204" pitchFamily="34" charset="0"/>
                <a:cs typeface="Arial" panose="020B0604020202020204" pitchFamily="34" charset="0"/>
              </a:rPr>
              <a:t>seçebilir.</a:t>
            </a:r>
            <a:r>
              <a:rPr sz="2200" b="0" spc="-5" dirty="0">
                <a:solidFill>
                  <a:srgbClr val="231F20"/>
                </a:solidFill>
                <a:latin typeface="Arial" panose="020B0604020202020204" pitchFamily="34" charset="0"/>
                <a:cs typeface="Arial" panose="020B0604020202020204" pitchFamily="34" charset="0"/>
              </a:rPr>
              <a:t> </a:t>
            </a:r>
            <a:r>
              <a:rPr sz="2200" b="0" dirty="0">
                <a:solidFill>
                  <a:srgbClr val="231F20"/>
                </a:solidFill>
                <a:latin typeface="Arial" panose="020B0604020202020204" pitchFamily="34" charset="0"/>
                <a:cs typeface="Arial" panose="020B0604020202020204" pitchFamily="34" charset="0"/>
              </a:rPr>
              <a:t>Bu</a:t>
            </a:r>
            <a:r>
              <a:rPr sz="2200" b="0" spc="-10" dirty="0">
                <a:solidFill>
                  <a:srgbClr val="231F20"/>
                </a:solidFill>
                <a:latin typeface="Arial" panose="020B0604020202020204" pitchFamily="34" charset="0"/>
                <a:cs typeface="Arial" panose="020B0604020202020204" pitchFamily="34" charset="0"/>
              </a:rPr>
              <a:t> </a:t>
            </a:r>
            <a:r>
              <a:rPr sz="2200" b="0" dirty="0">
                <a:solidFill>
                  <a:srgbClr val="231F20"/>
                </a:solidFill>
                <a:latin typeface="Arial" panose="020B0604020202020204" pitchFamily="34" charset="0"/>
                <a:cs typeface="Arial" panose="020B0604020202020204" pitchFamily="34" charset="0"/>
              </a:rPr>
              <a:t>alternatifler</a:t>
            </a:r>
            <a:r>
              <a:rPr sz="2200" b="0" spc="25" dirty="0">
                <a:solidFill>
                  <a:srgbClr val="231F20"/>
                </a:solidFill>
                <a:latin typeface="Arial" panose="020B0604020202020204" pitchFamily="34" charset="0"/>
                <a:cs typeface="Arial" panose="020B0604020202020204" pitchFamily="34" charset="0"/>
              </a:rPr>
              <a:t> </a:t>
            </a:r>
            <a:r>
              <a:rPr sz="2200" b="0" spc="-10" dirty="0">
                <a:solidFill>
                  <a:srgbClr val="231F20"/>
                </a:solidFill>
                <a:latin typeface="Arial" panose="020B0604020202020204" pitchFamily="34" charset="0"/>
                <a:cs typeface="Arial" panose="020B0604020202020204" pitchFamily="34" charset="0"/>
              </a:rPr>
              <a:t>şunlardır;</a:t>
            </a:r>
            <a:endParaRPr sz="2200" dirty="0">
              <a:latin typeface="Arial" panose="020B0604020202020204" pitchFamily="34" charset="0"/>
              <a:cs typeface="Arial" panose="020B0604020202020204" pitchFamily="34" charset="0"/>
            </a:endParaRPr>
          </a:p>
        </p:txBody>
      </p:sp>
      <p:sp>
        <p:nvSpPr>
          <p:cNvPr id="5" name="object 5"/>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23</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4" name="object 4"/>
          <p:cNvSpPr txBox="1"/>
          <p:nvPr/>
        </p:nvSpPr>
        <p:spPr>
          <a:xfrm>
            <a:off x="1023938" y="2954525"/>
            <a:ext cx="8765540" cy="2151295"/>
          </a:xfrm>
          <a:prstGeom prst="rect">
            <a:avLst/>
          </a:prstGeom>
        </p:spPr>
        <p:txBody>
          <a:bodyPr vert="horz" wrap="square" lIns="0" tIns="12700" rIns="0" bIns="0" rtlCol="0">
            <a:spAutoFit/>
          </a:bodyPr>
          <a:lstStyle/>
          <a:p>
            <a:pPr marL="563245" marR="0" lvl="0" indent="-550545" algn="l" defTabSz="457200" rtl="0" eaLnBrk="1" fontAlgn="auto" latinLnBrk="0" hangingPunct="1">
              <a:lnSpc>
                <a:spcPts val="4445"/>
              </a:lnSpc>
              <a:spcBef>
                <a:spcPts val="100"/>
              </a:spcBef>
              <a:spcAft>
                <a:spcPts val="0"/>
              </a:spcAft>
              <a:buClrTx/>
              <a:buSzTx/>
              <a:buFontTx/>
              <a:buAutoNum type="arabicPeriod"/>
              <a:tabLst>
                <a:tab pos="563245" algn="l"/>
              </a:tabLst>
              <a:defRPr/>
            </a:pPr>
            <a:r>
              <a:rPr kumimoji="0" sz="22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Coğrafik</a:t>
            </a:r>
            <a:r>
              <a:rPr kumimoji="0" sz="2200" b="1" i="0" u="none" strike="noStrike" kern="1200" cap="none" spc="-8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bölümlendirme</a:t>
            </a:r>
            <a:endParaRPr kumimoji="0"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63245" marR="0" lvl="0" indent="-550545" algn="l" defTabSz="457200" rtl="0" eaLnBrk="1" fontAlgn="auto" latinLnBrk="0" hangingPunct="1">
              <a:lnSpc>
                <a:spcPts val="4210"/>
              </a:lnSpc>
              <a:spcBef>
                <a:spcPts val="0"/>
              </a:spcBef>
              <a:spcAft>
                <a:spcPts val="0"/>
              </a:spcAft>
              <a:buClrTx/>
              <a:buSzTx/>
              <a:buFontTx/>
              <a:buAutoNum type="arabicPeriod"/>
              <a:tabLst>
                <a:tab pos="563245" algn="l"/>
              </a:tabLst>
              <a:defRPr/>
            </a:pPr>
            <a:r>
              <a:rPr kumimoji="0" sz="22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Demografik</a:t>
            </a:r>
            <a:r>
              <a:rPr kumimoji="0" sz="2200" b="1" i="0" u="none" strike="noStrike" kern="1200" cap="none" spc="-1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bölümlendirme</a:t>
            </a:r>
            <a:endParaRPr kumimoji="0"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64515" marR="0" lvl="0" indent="-551815" algn="l" defTabSz="457200" rtl="0" eaLnBrk="1" fontAlgn="auto" latinLnBrk="0" hangingPunct="1">
              <a:lnSpc>
                <a:spcPts val="4225"/>
              </a:lnSpc>
              <a:spcBef>
                <a:spcPts val="0"/>
              </a:spcBef>
              <a:spcAft>
                <a:spcPts val="0"/>
              </a:spcAft>
              <a:buClrTx/>
              <a:buSzTx/>
              <a:buFontTx/>
              <a:buAutoNum type="arabicPeriod"/>
              <a:tabLst>
                <a:tab pos="564515" algn="l"/>
              </a:tabLst>
              <a:defRPr/>
            </a:pPr>
            <a:r>
              <a:rPr kumimoji="0" sz="22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Psikografik</a:t>
            </a:r>
            <a:r>
              <a:rPr kumimoji="0" sz="2200" b="1" i="0" u="none" strike="noStrike" kern="1200" cap="none" spc="-1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bölümlendirme</a:t>
            </a:r>
            <a:endParaRPr kumimoji="0"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38480" marR="0" lvl="0" indent="-525780" algn="l" defTabSz="457200" rtl="0" eaLnBrk="1" fontAlgn="auto" latinLnBrk="0" hangingPunct="1">
              <a:lnSpc>
                <a:spcPts val="4460"/>
              </a:lnSpc>
              <a:spcBef>
                <a:spcPts val="0"/>
              </a:spcBef>
              <a:spcAft>
                <a:spcPts val="0"/>
              </a:spcAft>
              <a:buClrTx/>
              <a:buSzTx/>
              <a:buFontTx/>
              <a:buAutoNum type="arabicPeriod"/>
              <a:tabLst>
                <a:tab pos="538480" algn="l"/>
              </a:tabLst>
              <a:defRPr/>
            </a:pPr>
            <a:r>
              <a:rPr kumimoji="0" sz="2200" b="1"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Alıcı</a:t>
            </a:r>
            <a:r>
              <a:rPr kumimoji="0" sz="2200" b="1"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davranışına</a:t>
            </a:r>
            <a:r>
              <a:rPr kumimoji="0" sz="2200" b="1" i="0" u="none" strike="noStrike" kern="1200" cap="none" spc="10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göre</a:t>
            </a:r>
            <a:r>
              <a:rPr kumimoji="0" sz="2200" b="1" i="0" u="none" strike="noStrike" kern="1200" cap="none" spc="8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bölümlendirme</a:t>
            </a:r>
            <a:endParaRPr kumimoji="0"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6.</a:t>
            </a:r>
            <a:r>
              <a:rPr spc="-110" dirty="0"/>
              <a:t> </a:t>
            </a:r>
            <a:r>
              <a:rPr spc="-25" dirty="0"/>
              <a:t>PAZAR</a:t>
            </a:r>
            <a:r>
              <a:rPr spc="-85" dirty="0"/>
              <a:t> </a:t>
            </a:r>
            <a:r>
              <a:rPr spc="-10" dirty="0"/>
              <a:t>BÖLÜMLEME</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24</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539115" y="1754566"/>
            <a:ext cx="11174730" cy="3019160"/>
          </a:xfrm>
          <a:prstGeom prst="rect">
            <a:avLst/>
          </a:prstGeom>
        </p:spPr>
        <p:txBody>
          <a:bodyPr vert="horz" wrap="square" lIns="0" tIns="73025" rIns="0" bIns="0" rtlCol="0">
            <a:spAutoFit/>
          </a:bodyPr>
          <a:lstStyle/>
          <a:p>
            <a:pPr marL="12700" marR="5080" lvl="0" indent="0" algn="l" defTabSz="457200" rtl="0" eaLnBrk="1" fontAlgn="auto" latinLnBrk="0" hangingPunct="1">
              <a:lnSpc>
                <a:spcPct val="90000"/>
              </a:lnSpc>
              <a:spcBef>
                <a:spcPts val="575"/>
              </a:spcBef>
              <a:spcAft>
                <a:spcPts val="0"/>
              </a:spcAft>
              <a:buClrTx/>
              <a:buSzTx/>
              <a:buFontTx/>
              <a:buNone/>
              <a:tabLst>
                <a:tab pos="3479165" algn="l"/>
                <a:tab pos="9384665" algn="l"/>
              </a:tabLst>
              <a:defRPr/>
            </a:pPr>
            <a:r>
              <a:rPr kumimoji="0" sz="2800" b="1" i="0" u="none" strike="noStrike" kern="1200" cap="none" spc="-9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Coğrafik</a:t>
            </a:r>
            <a:r>
              <a:rPr kumimoji="0" sz="2800" b="1" i="0" u="none" strike="noStrike" kern="1200" cap="none" spc="-7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12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bölümlendirme;</a:t>
            </a:r>
            <a:r>
              <a:rPr kumimoji="0" sz="2800" b="1" i="0" u="none" strike="noStrike" kern="1200" cap="none" spc="-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endParaRPr kumimoji="0" lang="tr-TR" sz="2800" b="1" i="0" u="none" strike="noStrike" kern="1200" cap="none" spc="-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endParaRPr>
          </a:p>
          <a:p>
            <a:pPr marL="469900" marR="5080" lvl="0" indent="-457200" algn="l" defTabSz="457200" rtl="0" eaLnBrk="1" fontAlgn="auto" latinLnBrk="0" hangingPunct="1">
              <a:lnSpc>
                <a:spcPct val="90000"/>
              </a:lnSpc>
              <a:spcBef>
                <a:spcPts val="575"/>
              </a:spcBef>
              <a:spcAft>
                <a:spcPts val="0"/>
              </a:spcAft>
              <a:buClrTx/>
              <a:buSzTx/>
              <a:buFont typeface="Arial" panose="020B0604020202020204" pitchFamily="34" charset="0"/>
              <a:buChar char="•"/>
              <a:tabLst>
                <a:tab pos="3479165" algn="l"/>
                <a:tab pos="9384665" algn="l"/>
              </a:tabLst>
              <a:defRPr/>
            </a:pPr>
            <a:r>
              <a:rPr kumimoji="0" lang="tr-TR"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P</a:t>
            </a:r>
            <a:r>
              <a:rPr kumimoji="0" sz="28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azarın</a:t>
            </a:r>
            <a:r>
              <a:rPr kumimoji="0" sz="2800" b="0" i="0" u="none" strike="noStrike" kern="1200" cap="none" spc="-2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ülke,</a:t>
            </a:r>
            <a:r>
              <a:rPr kumimoji="0" sz="2800" b="1" i="0" u="none" strike="noStrike" kern="1200" cap="none" spc="-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bölge, </a:t>
            </a:r>
            <a:r>
              <a:rPr kumimoji="0" sz="2800" b="1"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şehir,</a:t>
            </a:r>
            <a:r>
              <a:rPr kumimoji="0" sz="2800" b="1" i="0" u="none" strike="noStrike" kern="1200" cap="none" spc="2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yerleşim</a:t>
            </a:r>
            <a:r>
              <a:rPr kumimoji="0" sz="2800" b="1" i="0" u="none" strike="noStrike" kern="1200" cap="none" spc="29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özellikleri,</a:t>
            </a:r>
            <a:r>
              <a:rPr kumimoji="0" sz="2800" b="1" i="0" u="none" strike="noStrike" kern="1200" cap="none" spc="28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iklim</a:t>
            </a:r>
            <a:r>
              <a:rPr kumimoji="0" sz="2800" b="1" i="0" u="none" strike="noStrike" kern="1200" cap="none" spc="29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1"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gibi</a:t>
            </a:r>
            <a:r>
              <a:rPr kumimoji="0" sz="2800" b="1" i="0" u="none" strike="noStrike" kern="1200" cap="none" spc="26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coğrafik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değişkenlere</a:t>
            </a:r>
            <a:r>
              <a:rPr kumimoji="0" sz="2800" b="0" i="0" u="none" strike="noStrike" kern="1200" cap="none" spc="31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göre</a:t>
            </a:r>
            <a:r>
              <a:rPr kumimoji="0" sz="2800" b="0" i="0" u="none" strike="noStrike" kern="1200" cap="none" spc="28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gruplara</a:t>
            </a:r>
            <a:r>
              <a:rPr kumimoji="0" sz="2800" b="0" i="0" u="none" strike="noStrike" kern="1200" cap="none" spc="31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ayrılmasıdır.</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endParaRPr kumimoji="0" lang="tr-TR"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endParaRPr>
          </a:p>
          <a:p>
            <a:pPr marL="469900" marR="5080" lvl="0" indent="-457200" algn="l" defTabSz="457200" rtl="0" eaLnBrk="1" fontAlgn="auto" latinLnBrk="0" hangingPunct="1">
              <a:lnSpc>
                <a:spcPct val="90000"/>
              </a:lnSpc>
              <a:spcBef>
                <a:spcPts val="575"/>
              </a:spcBef>
              <a:spcAft>
                <a:spcPts val="0"/>
              </a:spcAft>
              <a:buClrTx/>
              <a:buSzTx/>
              <a:buFont typeface="Arial" panose="020B0604020202020204" pitchFamily="34" charset="0"/>
              <a:buChar char="•"/>
              <a:tabLst>
                <a:tab pos="3479165" algn="l"/>
                <a:tab pos="9384665" algn="l"/>
              </a:tabLst>
              <a:defRPr/>
            </a:pPr>
            <a:r>
              <a:rPr kumimoji="0" sz="2800" b="0" i="0" u="none" strike="noStrike" kern="1200" cap="none" spc="-16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Pek</a:t>
            </a:r>
            <a:r>
              <a:rPr kumimoji="0" sz="2800" b="0" i="0" u="none" strike="noStrike" kern="1200" cap="none" spc="-9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çok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işletme</a:t>
            </a:r>
            <a:r>
              <a:rPr kumimoji="0" sz="2800" b="0" i="0" u="none" strike="noStrike" kern="1200" cap="none" spc="2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günümüzde</a:t>
            </a:r>
            <a:r>
              <a:rPr kumimoji="0" sz="2800" b="0" i="0" u="none" strike="noStrike" kern="1200" cap="none" spc="30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ürünlerini</a:t>
            </a:r>
            <a:r>
              <a:rPr kumimoji="0" sz="2800" b="0" i="0" u="none" strike="noStrike" kern="1200" cap="none" spc="29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faaliyet</a:t>
            </a:r>
            <a:r>
              <a:rPr kumimoji="0" sz="2800" b="0" i="0" u="none" strike="noStrike" kern="1200" cap="none" spc="2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4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gösterdiği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bölgenin</a:t>
            </a:r>
            <a:r>
              <a:rPr kumimoji="0" sz="2800" b="0" i="0" u="none" strike="noStrike" kern="1200" cap="none" spc="3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isteklerine</a:t>
            </a:r>
            <a:r>
              <a:rPr kumimoji="0" sz="2800" b="0" i="0" u="none" strike="noStrike" kern="1200" cap="none" spc="3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uygun</a:t>
            </a:r>
            <a:r>
              <a:rPr kumimoji="0" sz="2800" b="0" i="0" u="none" strike="noStrike" kern="1200" cap="none" spc="3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hale</a:t>
            </a:r>
            <a:r>
              <a:rPr kumimoji="0" sz="2800" b="0" i="0" u="none" strike="noStrike" kern="1200" cap="none" spc="36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getirmeye çalışmaktadır.</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endParaRPr kumimoji="0" lang="tr-TR"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endParaRPr>
          </a:p>
          <a:p>
            <a:pPr marL="469900" marR="5080" lvl="0" indent="-457200" algn="l" defTabSz="457200" rtl="0" eaLnBrk="1" fontAlgn="auto" latinLnBrk="0" hangingPunct="1">
              <a:lnSpc>
                <a:spcPct val="90000"/>
              </a:lnSpc>
              <a:spcBef>
                <a:spcPts val="575"/>
              </a:spcBef>
              <a:spcAft>
                <a:spcPts val="0"/>
              </a:spcAft>
              <a:buClrTx/>
              <a:buSzTx/>
              <a:buFont typeface="Arial" panose="020B0604020202020204" pitchFamily="34" charset="0"/>
              <a:buChar char="•"/>
              <a:tabLst>
                <a:tab pos="3479165" algn="l"/>
                <a:tab pos="9384665" algn="l"/>
              </a:tabLst>
              <a:defRPr/>
            </a:pPr>
            <a:r>
              <a:rPr kumimoji="0" sz="28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Örneğin</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t>
            </a:r>
            <a:r>
              <a:rPr kumimoji="0" sz="2800" b="0" i="0" u="none" strike="noStrike" kern="1200" cap="none" spc="14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McDonalds</a:t>
            </a:r>
            <a:r>
              <a:rPr kumimoji="0" sz="2800" b="0" i="0" u="none" strike="noStrike" kern="1200" cap="none" spc="1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gibi</a:t>
            </a:r>
            <a:r>
              <a:rPr kumimoji="0" sz="2800" b="0" i="0" u="none" strike="noStrike" kern="1200" cap="none" spc="13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pek</a:t>
            </a:r>
            <a:r>
              <a:rPr kumimoji="0" sz="2800" b="0" i="0" u="none" strike="noStrike" kern="1200" cap="none" spc="1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çok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ülkede</a:t>
            </a:r>
            <a:r>
              <a:rPr kumimoji="0" sz="2800" b="0" i="0" u="none" strike="noStrike" kern="1200" cap="none" spc="18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faaliyet</a:t>
            </a:r>
            <a:r>
              <a:rPr kumimoji="0" sz="2800" b="0" i="0" u="none" strike="noStrike" kern="1200" cap="none" spc="22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gösteren</a:t>
            </a:r>
            <a:r>
              <a:rPr kumimoji="0" sz="2800" b="0" i="0" u="none" strike="noStrike" kern="1200" cap="none" spc="22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firmalar</a:t>
            </a:r>
            <a:r>
              <a:rPr kumimoji="0" sz="2800" b="0" i="0" u="none" strike="noStrike" kern="1200" cap="none" spc="204"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bile</a:t>
            </a:r>
            <a:r>
              <a:rPr kumimoji="0" sz="2800" b="0" i="0" u="none" strike="noStrike" kern="1200" cap="none" spc="1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8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ürünlerini yerelleştirmektedirler.</a:t>
            </a:r>
            <a:endParaRPr kumimoji="0"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6.</a:t>
            </a:r>
            <a:r>
              <a:rPr spc="-110" dirty="0"/>
              <a:t> </a:t>
            </a:r>
            <a:r>
              <a:rPr spc="-25" dirty="0"/>
              <a:t>PAZAR</a:t>
            </a:r>
            <a:r>
              <a:rPr spc="-85" dirty="0"/>
              <a:t> </a:t>
            </a:r>
            <a:r>
              <a:rPr spc="-10" dirty="0"/>
              <a:t>BÖLÜMLEME</a:t>
            </a:r>
          </a:p>
        </p:txBody>
      </p:sp>
      <p:sp>
        <p:nvSpPr>
          <p:cNvPr id="12" name="object 12"/>
          <p:cNvSpPr txBox="1">
            <a:spLocks noGrp="1"/>
          </p:cNvSpPr>
          <p:nvPr>
            <p:ph type="sldNum" sz="quarter" idx="12"/>
          </p:nvPr>
        </p:nvSpPr>
        <p:spPr>
          <a:xfrm>
            <a:off x="9900458" y="6950075"/>
            <a:ext cx="1312025" cy="365125"/>
          </a:xfrm>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25</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456084" y="1698838"/>
            <a:ext cx="10916920" cy="473848"/>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3000" b="1" i="0" u="none" strike="noStrike" kern="1200" cap="none" spc="-114" normalizeH="0" baseline="0" noProof="0" dirty="0" err="1">
                <a:ln>
                  <a:noFill/>
                </a:ln>
                <a:solidFill>
                  <a:srgbClr val="514743"/>
                </a:solidFill>
                <a:effectLst/>
                <a:uLnTx/>
                <a:uFillTx/>
                <a:latin typeface="Arial"/>
                <a:ea typeface="+mn-ea"/>
                <a:cs typeface="Arial"/>
              </a:rPr>
              <a:t>Demografik</a:t>
            </a:r>
            <a:r>
              <a:rPr kumimoji="0" sz="3000" b="1" i="0" u="none" strike="noStrike" kern="1200" cap="none" spc="0" normalizeH="0" baseline="0" noProof="0" dirty="0">
                <a:ln>
                  <a:noFill/>
                </a:ln>
                <a:solidFill>
                  <a:srgbClr val="514743"/>
                </a:solidFill>
                <a:effectLst/>
                <a:uLnTx/>
                <a:uFillTx/>
                <a:latin typeface="Arial"/>
                <a:ea typeface="+mn-ea"/>
                <a:cs typeface="Arial"/>
              </a:rPr>
              <a:t> </a:t>
            </a:r>
            <a:r>
              <a:rPr kumimoji="0" sz="3000" b="1" i="0" u="none" strike="noStrike" kern="1200" cap="none" spc="-105" normalizeH="0" baseline="0" noProof="0" dirty="0" err="1">
                <a:ln>
                  <a:noFill/>
                </a:ln>
                <a:solidFill>
                  <a:srgbClr val="514743"/>
                </a:solidFill>
                <a:effectLst/>
                <a:uLnTx/>
                <a:uFillTx/>
                <a:latin typeface="Arial"/>
                <a:ea typeface="+mn-ea"/>
                <a:cs typeface="Arial"/>
              </a:rPr>
              <a:t>bölümlendirme</a:t>
            </a:r>
            <a:r>
              <a:rPr kumimoji="0" lang="tr-TR" sz="3000" b="1" i="0" u="none" strike="noStrike" kern="1200" cap="none" spc="-105" normalizeH="0" baseline="0" noProof="0" dirty="0">
                <a:ln>
                  <a:noFill/>
                </a:ln>
                <a:solidFill>
                  <a:srgbClr val="514743"/>
                </a:solidFill>
                <a:effectLst/>
                <a:uLnTx/>
                <a:uFillTx/>
                <a:latin typeface="Arial"/>
                <a:ea typeface="+mn-ea"/>
                <a:cs typeface="Arial"/>
              </a:rPr>
              <a:t>:</a:t>
            </a:r>
            <a:endParaRPr kumimoji="0" sz="3000" b="0" i="0" u="none" strike="noStrike" kern="1200" cap="none" spc="0" normalizeH="0" baseline="0" noProof="0" dirty="0">
              <a:ln>
                <a:noFill/>
              </a:ln>
              <a:solidFill>
                <a:srgbClr val="000000"/>
              </a:solidFill>
              <a:effectLst/>
              <a:uLnTx/>
              <a:uFillTx/>
              <a:latin typeface="Arial MT"/>
              <a:ea typeface="+mn-ea"/>
              <a:cs typeface="Arial MT"/>
            </a:endParaRPr>
          </a:p>
        </p:txBody>
      </p:sp>
      <p:sp>
        <p:nvSpPr>
          <p:cNvPr id="4" name="object 4"/>
          <p:cNvSpPr txBox="1"/>
          <p:nvPr/>
        </p:nvSpPr>
        <p:spPr>
          <a:xfrm>
            <a:off x="424687" y="2399302"/>
            <a:ext cx="10888345" cy="104067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tab pos="9606915" algn="l"/>
              </a:tabLst>
              <a:defRPr/>
            </a:pPr>
            <a:r>
              <a:rPr kumimoji="0" lang="tr-TR" sz="2200" b="0" i="0" u="none" strike="noStrike" kern="1200" cap="none" spc="0" normalizeH="0" baseline="0" noProof="0" dirty="0">
                <a:ln>
                  <a:noFill/>
                </a:ln>
                <a:solidFill>
                  <a:srgbClr val="514743"/>
                </a:solidFill>
                <a:effectLst/>
                <a:uLnTx/>
                <a:uFillTx/>
                <a:latin typeface="Arial MT"/>
                <a:ea typeface="+mn-ea"/>
                <a:cs typeface="Arial MT"/>
              </a:rPr>
              <a:t>Nüfus yapısına </a:t>
            </a:r>
            <a:r>
              <a:rPr kumimoji="0" sz="2200" b="0" i="0" u="none" strike="noStrike" kern="1200" cap="none" spc="0" normalizeH="0" baseline="0" noProof="0" dirty="0" err="1">
                <a:ln>
                  <a:noFill/>
                </a:ln>
                <a:solidFill>
                  <a:srgbClr val="514743"/>
                </a:solidFill>
                <a:effectLst/>
                <a:uLnTx/>
                <a:uFillTx/>
                <a:latin typeface="Arial MT"/>
                <a:ea typeface="+mn-ea"/>
                <a:cs typeface="Arial MT"/>
              </a:rPr>
              <a:t>ili</a:t>
            </a:r>
            <a:r>
              <a:rPr kumimoji="0" sz="2200" b="0" i="0" u="none" strike="noStrike" kern="1200" cap="none" spc="0" normalizeH="0" baseline="0" noProof="0" dirty="0" err="1">
                <a:ln>
                  <a:noFill/>
                </a:ln>
                <a:solidFill>
                  <a:srgbClr val="514743"/>
                </a:solidFill>
                <a:effectLst/>
                <a:uLnTx/>
                <a:uFillTx/>
                <a:latin typeface="Microsoft Sans Serif"/>
                <a:ea typeface="+mn-ea"/>
                <a:cs typeface="Microsoft Sans Serif"/>
              </a:rPr>
              <a:t>ş</a:t>
            </a:r>
            <a:r>
              <a:rPr kumimoji="0" sz="2200" b="0" i="0" u="none" strike="noStrike" kern="1200" cap="none" spc="0" normalizeH="0" baseline="0" noProof="0" dirty="0" err="1">
                <a:ln>
                  <a:noFill/>
                </a:ln>
                <a:solidFill>
                  <a:srgbClr val="514743"/>
                </a:solidFill>
                <a:effectLst/>
                <a:uLnTx/>
                <a:uFillTx/>
                <a:latin typeface="Arial MT"/>
                <a:ea typeface="+mn-ea"/>
                <a:cs typeface="Arial MT"/>
              </a:rPr>
              <a:t>kin</a:t>
            </a:r>
            <a:r>
              <a:rPr kumimoji="0" sz="2200" b="0" i="0" u="none" strike="noStrike" kern="1200" cap="none" spc="145" normalizeH="0" baseline="0" noProof="0" dirty="0">
                <a:ln>
                  <a:noFill/>
                </a:ln>
                <a:solidFill>
                  <a:srgbClr val="514743"/>
                </a:solidFill>
                <a:effectLst/>
                <a:uLnTx/>
                <a:uFillTx/>
                <a:latin typeface="Arial MT"/>
                <a:ea typeface="+mn-ea"/>
                <a:cs typeface="Arial MT"/>
              </a:rPr>
              <a:t> </a:t>
            </a:r>
            <a:r>
              <a:rPr kumimoji="0" sz="2200" b="0" i="0" u="none" strike="noStrike" kern="1200" cap="none" spc="50" normalizeH="0" baseline="0" noProof="0" dirty="0">
                <a:ln>
                  <a:noFill/>
                </a:ln>
                <a:solidFill>
                  <a:srgbClr val="514743"/>
                </a:solidFill>
                <a:effectLst/>
                <a:uLnTx/>
                <a:uFillTx/>
                <a:latin typeface="Arial MT"/>
                <a:ea typeface="+mn-ea"/>
                <a:cs typeface="Arial MT"/>
              </a:rPr>
              <a:t>bölümlendirme</a:t>
            </a:r>
            <a:r>
              <a:rPr kumimoji="0" sz="2200" b="0" i="0" u="none" strike="noStrike" kern="1200" cap="none" spc="150" normalizeH="0" baseline="0" noProof="0" dirty="0">
                <a:ln>
                  <a:noFill/>
                </a:ln>
                <a:solidFill>
                  <a:srgbClr val="514743"/>
                </a:solidFill>
                <a:effectLst/>
                <a:uLnTx/>
                <a:uFillTx/>
                <a:latin typeface="Arial MT"/>
                <a:ea typeface="+mn-ea"/>
                <a:cs typeface="Arial MT"/>
              </a:rPr>
              <a:t> </a:t>
            </a:r>
            <a:r>
              <a:rPr kumimoji="0" sz="2200" b="0" i="0" u="none" strike="noStrike" kern="1200" cap="none" spc="60" normalizeH="0" baseline="0" noProof="0" dirty="0">
                <a:ln>
                  <a:noFill/>
                </a:ln>
                <a:solidFill>
                  <a:srgbClr val="514743"/>
                </a:solidFill>
                <a:effectLst/>
                <a:uLnTx/>
                <a:uFillTx/>
                <a:latin typeface="Arial MT"/>
                <a:ea typeface="+mn-ea"/>
                <a:cs typeface="Arial MT"/>
              </a:rPr>
              <a:t>kriterlerini</a:t>
            </a:r>
            <a:r>
              <a:rPr kumimoji="0" sz="2200" b="0" i="0" u="none" strike="noStrike" kern="1200" cap="none" spc="16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err="1">
                <a:ln>
                  <a:noFill/>
                </a:ln>
                <a:solidFill>
                  <a:srgbClr val="514743"/>
                </a:solidFill>
                <a:effectLst/>
                <a:uLnTx/>
                <a:uFillTx/>
                <a:latin typeface="Arial MT"/>
                <a:ea typeface="+mn-ea"/>
                <a:cs typeface="Arial MT"/>
              </a:rPr>
              <a:t>kapsamaktadır</a:t>
            </a:r>
            <a:r>
              <a:rPr kumimoji="0" sz="2200" b="0" i="0" u="none" strike="noStrike" kern="1200" cap="none" spc="-10" normalizeH="0" baseline="0" noProof="0" dirty="0">
                <a:ln>
                  <a:noFill/>
                </a:ln>
                <a:solidFill>
                  <a:srgbClr val="514743"/>
                </a:solidFill>
                <a:effectLst/>
                <a:uLnTx/>
                <a:uFillTx/>
                <a:latin typeface="Arial MT"/>
                <a:ea typeface="+mn-ea"/>
                <a:cs typeface="Arial MT"/>
              </a:rPr>
              <a:t>.</a:t>
            </a:r>
            <a:endParaRPr kumimoji="0" lang="tr-TR" sz="2200" b="0" i="0" u="none" strike="noStrike" kern="1200" cap="none" spc="-10" normalizeH="0" baseline="0" noProof="0" dirty="0">
              <a:ln>
                <a:noFill/>
              </a:ln>
              <a:solidFill>
                <a:srgbClr val="514743"/>
              </a:solidFill>
              <a:effectLst/>
              <a:uLnTx/>
              <a:uFillTx/>
              <a:latin typeface="Arial MT"/>
              <a:ea typeface="+mn-ea"/>
              <a:cs typeface="Arial MT"/>
            </a:endParaRPr>
          </a:p>
          <a:p>
            <a:pPr marL="12700" marR="0" lvl="0" indent="0" algn="l" defTabSz="457200" rtl="0" eaLnBrk="1" fontAlgn="auto" latinLnBrk="0" hangingPunct="1">
              <a:lnSpc>
                <a:spcPct val="100000"/>
              </a:lnSpc>
              <a:spcBef>
                <a:spcPts val="95"/>
              </a:spcBef>
              <a:spcAft>
                <a:spcPts val="0"/>
              </a:spcAft>
              <a:buClrTx/>
              <a:buSzTx/>
              <a:buFontTx/>
              <a:buNone/>
              <a:tabLst>
                <a:tab pos="9606915" algn="l"/>
              </a:tabLst>
              <a:defRPr/>
            </a:pPr>
            <a:r>
              <a:rPr kumimoji="0" lang="tr-TR" sz="2200" b="0" i="0" u="none" strike="noStrike" kern="1200" cap="none" spc="0" normalizeH="0" baseline="0" noProof="0" dirty="0">
                <a:ln>
                  <a:noFill/>
                </a:ln>
                <a:solidFill>
                  <a:srgbClr val="514743"/>
                </a:solidFill>
                <a:effectLst/>
                <a:uLnTx/>
                <a:uFillTx/>
                <a:latin typeface="Arial MT"/>
                <a:ea typeface="+mn-ea"/>
                <a:cs typeface="Arial MT"/>
              </a:rPr>
              <a:t>Pazardaki</a:t>
            </a:r>
            <a:r>
              <a:rPr kumimoji="0" lang="tr-TR" sz="2200" b="0" i="0" u="none" strike="noStrike" kern="1200" cap="none" spc="10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65" normalizeH="0" baseline="0" noProof="0" dirty="0">
                <a:ln>
                  <a:noFill/>
                </a:ln>
                <a:solidFill>
                  <a:srgbClr val="514743"/>
                </a:solidFill>
                <a:effectLst/>
                <a:uLnTx/>
                <a:uFillTx/>
                <a:latin typeface="Arial MT"/>
                <a:ea typeface="+mn-ea"/>
                <a:cs typeface="Arial MT"/>
              </a:rPr>
              <a:t>tüketiciler</a:t>
            </a:r>
            <a:r>
              <a:rPr kumimoji="0" lang="tr-TR" sz="2200" b="0" i="0" u="none" strike="noStrike" kern="1200" cap="none" spc="5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ya</a:t>
            </a:r>
            <a:r>
              <a:rPr kumimoji="0" lang="tr-TR" sz="2200" b="0" i="0" u="none" strike="noStrike" kern="1200" cap="none" spc="0" normalizeH="0" baseline="0" noProof="0" dirty="0">
                <a:ln>
                  <a:noFill/>
                </a:ln>
                <a:solidFill>
                  <a:srgbClr val="514743"/>
                </a:solidFill>
                <a:effectLst/>
                <a:uLnTx/>
                <a:uFillTx/>
                <a:latin typeface="Microsoft Sans Serif"/>
                <a:ea typeface="+mn-ea"/>
                <a:cs typeface="Microsoft Sans Serif"/>
              </a:rPr>
              <a:t>ş</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a:t>
            </a:r>
            <a:r>
              <a:rPr kumimoji="0" lang="tr-TR" sz="2200" b="0" i="0" u="none" strike="noStrike" kern="1200" cap="none" spc="6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cinsiyet,</a:t>
            </a:r>
            <a:r>
              <a:rPr kumimoji="0" lang="tr-TR" sz="2200" b="0" i="0" u="none" strike="noStrike" kern="1200" cap="none" spc="85"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gelir</a:t>
            </a:r>
            <a:r>
              <a:rPr kumimoji="0" lang="tr-TR" sz="2200" b="0" i="0" u="none" strike="noStrike" kern="1200" cap="none" spc="6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düzeyi,</a:t>
            </a:r>
            <a:r>
              <a:rPr kumimoji="0" lang="tr-TR" sz="2200" b="0" i="0" u="none" strike="noStrike" kern="1200" cap="none" spc="85"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20" normalizeH="0" baseline="0" noProof="0" dirty="0">
                <a:ln>
                  <a:noFill/>
                </a:ln>
                <a:solidFill>
                  <a:srgbClr val="514743"/>
                </a:solidFill>
                <a:effectLst/>
                <a:uLnTx/>
                <a:uFillTx/>
                <a:latin typeface="Arial MT"/>
                <a:ea typeface="+mn-ea"/>
                <a:cs typeface="Arial MT"/>
              </a:rPr>
              <a:t>aile yapısı,</a:t>
            </a:r>
            <a:r>
              <a:rPr kumimoji="0" lang="tr-TR" sz="2200" b="0" i="0" u="none" strike="noStrike" kern="1200" cap="none" spc="9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medeni</a:t>
            </a:r>
            <a:r>
              <a:rPr kumimoji="0" lang="tr-TR" sz="2200" b="0" i="0" u="none" strike="noStrike" kern="1200" cap="none" spc="85"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durum,</a:t>
            </a:r>
            <a:r>
              <a:rPr kumimoji="0" lang="tr-TR" sz="2200" b="0" i="0" u="none" strike="noStrike" kern="1200" cap="none" spc="85"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70" normalizeH="0" baseline="0" noProof="0" dirty="0">
                <a:ln>
                  <a:noFill/>
                </a:ln>
                <a:solidFill>
                  <a:srgbClr val="514743"/>
                </a:solidFill>
                <a:effectLst/>
                <a:uLnTx/>
                <a:uFillTx/>
                <a:latin typeface="Arial MT"/>
                <a:ea typeface="+mn-ea"/>
                <a:cs typeface="Arial MT"/>
              </a:rPr>
              <a:t>çocuk</a:t>
            </a:r>
            <a:r>
              <a:rPr kumimoji="0" lang="tr-TR" sz="2200" b="0" i="0" u="none" strike="noStrike" kern="1200" cap="none" spc="8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sahipli</a:t>
            </a:r>
            <a:r>
              <a:rPr kumimoji="0" lang="tr-TR" sz="2200" b="0"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i,</a:t>
            </a:r>
            <a:r>
              <a:rPr kumimoji="0" lang="tr-TR" sz="2200" b="0" i="0" u="none" strike="noStrike" kern="1200" cap="none" spc="9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meslek,</a:t>
            </a:r>
            <a:r>
              <a:rPr kumimoji="0" lang="tr-TR" sz="2200" b="0" i="0" u="none" strike="noStrike" kern="1200" cap="none" spc="95"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10" normalizeH="0" baseline="0" noProof="0" dirty="0" err="1">
                <a:ln>
                  <a:noFill/>
                </a:ln>
                <a:solidFill>
                  <a:srgbClr val="514743"/>
                </a:solidFill>
                <a:effectLst/>
                <a:uLnTx/>
                <a:uFillTx/>
                <a:latin typeface="Arial MT"/>
                <a:ea typeface="+mn-ea"/>
                <a:cs typeface="Arial MT"/>
              </a:rPr>
              <a:t>e</a:t>
            </a:r>
            <a:r>
              <a:rPr kumimoji="0" lang="tr-TR" sz="2200" b="0" i="0" u="none" strike="noStrike" kern="1200" cap="none" spc="-10" normalizeH="0" baseline="0" noProof="0" dirty="0" err="1">
                <a:ln>
                  <a:noFill/>
                </a:ln>
                <a:solidFill>
                  <a:srgbClr val="514743"/>
                </a:solidFill>
                <a:effectLst/>
                <a:uLnTx/>
                <a:uFillTx/>
                <a:latin typeface="Microsoft Sans Serif"/>
                <a:ea typeface="+mn-ea"/>
                <a:cs typeface="Microsoft Sans Serif"/>
              </a:rPr>
              <a:t>ğ</a:t>
            </a:r>
            <a:r>
              <a:rPr kumimoji="0" lang="tr-TR" sz="2200" b="0" i="0" u="none" strike="noStrike" kern="1200" cap="none" spc="-10" normalizeH="0" baseline="0" noProof="0" dirty="0" err="1">
                <a:ln>
                  <a:noFill/>
                </a:ln>
                <a:solidFill>
                  <a:srgbClr val="514743"/>
                </a:solidFill>
                <a:effectLst/>
                <a:uLnTx/>
                <a:uFillTx/>
                <a:latin typeface="Arial MT"/>
                <a:ea typeface="+mn-ea"/>
                <a:cs typeface="Arial MT"/>
              </a:rPr>
              <a:t>itim,milliyet</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 gibi özelliklere göre bölümlere ayrılır. </a:t>
            </a:r>
            <a:endParaRPr kumimoji="0" sz="2200" b="0" i="0" u="none" strike="noStrike" kern="1200" cap="none" spc="0" normalizeH="0" baseline="0" noProof="0" dirty="0">
              <a:ln>
                <a:noFill/>
              </a:ln>
              <a:solidFill>
                <a:srgbClr val="000000"/>
              </a:solidFill>
              <a:effectLst/>
              <a:uLnTx/>
              <a:uFillTx/>
              <a:latin typeface="Arial MT"/>
              <a:ea typeface="+mn-ea"/>
              <a:cs typeface="Arial MT"/>
            </a:endParaRPr>
          </a:p>
        </p:txBody>
      </p:sp>
      <p:sp>
        <p:nvSpPr>
          <p:cNvPr id="7" name="object 7"/>
          <p:cNvSpPr txBox="1"/>
          <p:nvPr/>
        </p:nvSpPr>
        <p:spPr>
          <a:xfrm>
            <a:off x="424687" y="3880428"/>
            <a:ext cx="11342626" cy="2069156"/>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200" b="0" i="0" u="none" strike="noStrike" kern="1200" cap="none" spc="0" normalizeH="0" baseline="0" noProof="0" dirty="0">
                <a:ln>
                  <a:noFill/>
                </a:ln>
                <a:solidFill>
                  <a:srgbClr val="514743"/>
                </a:solidFill>
                <a:effectLst/>
                <a:uLnTx/>
                <a:uFillTx/>
                <a:latin typeface="Arial MT"/>
                <a:ea typeface="+mn-ea"/>
                <a:cs typeface="Arial MT"/>
              </a:rPr>
              <a:t>Burada</a:t>
            </a:r>
            <a:r>
              <a:rPr kumimoji="0" sz="2200" b="0" i="0" u="none" strike="noStrike" kern="1200" cap="none" spc="229"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giri</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ş</a:t>
            </a:r>
            <a:r>
              <a:rPr kumimoji="0" sz="2200" b="0" i="0" u="none" strike="noStrike" kern="1200" cap="none" spc="0" normalizeH="0" baseline="0" noProof="0" dirty="0">
                <a:ln>
                  <a:noFill/>
                </a:ln>
                <a:solidFill>
                  <a:srgbClr val="514743"/>
                </a:solidFill>
                <a:effectLst/>
                <a:uLnTx/>
                <a:uFillTx/>
                <a:latin typeface="Arial MT"/>
                <a:ea typeface="+mn-ea"/>
                <a:cs typeface="Arial MT"/>
              </a:rPr>
              <a:t>imcinin</a:t>
            </a:r>
            <a:r>
              <a:rPr kumimoji="0" sz="2200" b="0" i="0" u="none" strike="noStrike" kern="1200" cap="none" spc="21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kendi</a:t>
            </a:r>
            <a:r>
              <a:rPr kumimoji="0" sz="2200" b="0" i="0" u="none" strike="noStrike" kern="1200" cap="none" spc="21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ürünü</a:t>
            </a:r>
            <a:r>
              <a:rPr kumimoji="0" sz="2200" b="0" i="0" u="none" strike="noStrike" kern="1200" cap="none" spc="254"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err="1">
                <a:ln>
                  <a:noFill/>
                </a:ln>
                <a:solidFill>
                  <a:srgbClr val="514743"/>
                </a:solidFill>
                <a:effectLst/>
                <a:uLnTx/>
                <a:uFillTx/>
                <a:latin typeface="Arial MT"/>
                <a:ea typeface="+mn-ea"/>
                <a:cs typeface="Arial MT"/>
              </a:rPr>
              <a:t>açısından</a:t>
            </a:r>
            <a:r>
              <a:rPr kumimoji="0" sz="2200" b="0" i="0" u="none" strike="noStrike" kern="1200" cap="none" spc="25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hangi</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demografik</a:t>
            </a:r>
            <a:r>
              <a:rPr kumimoji="0" lang="tr-TR" sz="2200" b="0" i="0" u="none" strike="noStrike" kern="1200" cap="none" spc="29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75" normalizeH="0" baseline="0" noProof="0" dirty="0">
                <a:ln>
                  <a:noFill/>
                </a:ln>
                <a:solidFill>
                  <a:srgbClr val="514743"/>
                </a:solidFill>
                <a:effectLst/>
                <a:uLnTx/>
                <a:uFillTx/>
                <a:latin typeface="Arial MT"/>
                <a:ea typeface="+mn-ea"/>
                <a:cs typeface="Arial MT"/>
              </a:rPr>
              <a:t>faktörlerin</a:t>
            </a:r>
            <a:r>
              <a:rPr kumimoji="0" lang="tr-TR" sz="2200" b="0" i="0" u="none" strike="noStrike" kern="1200" cap="none" spc="295"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anlamlı</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75" normalizeH="0" baseline="0" noProof="0" dirty="0">
                <a:ln>
                  <a:noFill/>
                </a:ln>
                <a:solidFill>
                  <a:srgbClr val="514743"/>
                </a:solidFill>
                <a:effectLst/>
                <a:uLnTx/>
                <a:uFillTx/>
                <a:latin typeface="Arial MT"/>
                <a:ea typeface="+mn-ea"/>
                <a:cs typeface="Arial MT"/>
              </a:rPr>
              <a:t>oldu</a:t>
            </a:r>
            <a:r>
              <a:rPr kumimoji="0" lang="tr-TR" sz="2200" b="0" i="0" u="none" strike="noStrike" kern="1200" cap="none" spc="75" normalizeH="0" baseline="0" noProof="0" dirty="0">
                <a:ln>
                  <a:noFill/>
                </a:ln>
                <a:solidFill>
                  <a:srgbClr val="514743"/>
                </a:solidFill>
                <a:effectLst/>
                <a:uLnTx/>
                <a:uFillTx/>
                <a:latin typeface="Microsoft Sans Serif"/>
                <a:ea typeface="+mn-ea"/>
                <a:cs typeface="Microsoft Sans Serif"/>
              </a:rPr>
              <a:t>ğ</a:t>
            </a:r>
            <a:r>
              <a:rPr kumimoji="0" lang="tr-TR" sz="2200" b="0" i="0" u="none" strike="noStrike" kern="1200" cap="none" spc="75" normalizeH="0" baseline="0" noProof="0" dirty="0">
                <a:ln>
                  <a:noFill/>
                </a:ln>
                <a:solidFill>
                  <a:srgbClr val="514743"/>
                </a:solidFill>
                <a:effectLst/>
                <a:uLnTx/>
                <a:uFillTx/>
                <a:latin typeface="Arial MT"/>
                <a:ea typeface="+mn-ea"/>
                <a:cs typeface="Arial MT"/>
              </a:rPr>
              <a:t>una</a:t>
            </a:r>
            <a:r>
              <a:rPr kumimoji="0" lang="tr-TR" sz="2200" b="0" i="0" u="none" strike="noStrike" kern="1200" cap="none" spc="4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karar</a:t>
            </a:r>
            <a:r>
              <a:rPr kumimoji="0" lang="tr-TR" sz="2200" b="0" i="0" u="none" strike="noStrike" kern="1200" cap="none" spc="4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vererek</a:t>
            </a:r>
            <a:r>
              <a:rPr kumimoji="0" lang="tr-TR" sz="2200" b="0" i="0" u="none" strike="noStrike" kern="1200" cap="none" spc="5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25" normalizeH="0" baseline="0" noProof="0" dirty="0">
                <a:ln>
                  <a:noFill/>
                </a:ln>
                <a:solidFill>
                  <a:srgbClr val="514743"/>
                </a:solidFill>
                <a:effectLst/>
                <a:uLnTx/>
                <a:uFillTx/>
                <a:latin typeface="Arial MT"/>
                <a:ea typeface="+mn-ea"/>
                <a:cs typeface="Arial MT"/>
              </a:rPr>
              <a:t>bu </a:t>
            </a:r>
            <a:r>
              <a:rPr kumimoji="0" lang="tr-TR" sz="2200" b="0" i="0" u="none" strike="noStrike" kern="1200" cap="none" spc="90" normalizeH="0" baseline="0" noProof="0" dirty="0">
                <a:ln>
                  <a:noFill/>
                </a:ln>
                <a:solidFill>
                  <a:srgbClr val="514743"/>
                </a:solidFill>
                <a:effectLst/>
                <a:uLnTx/>
                <a:uFillTx/>
                <a:latin typeface="Arial MT"/>
                <a:ea typeface="+mn-ea"/>
                <a:cs typeface="Arial MT"/>
              </a:rPr>
              <a:t>do</a:t>
            </a:r>
            <a:r>
              <a:rPr kumimoji="0" lang="tr-TR" sz="2200" b="0" i="0" u="none" strike="noStrike" kern="1200" cap="none" spc="90" normalizeH="0" baseline="0" noProof="0" dirty="0">
                <a:ln>
                  <a:noFill/>
                </a:ln>
                <a:solidFill>
                  <a:srgbClr val="514743"/>
                </a:solidFill>
                <a:effectLst/>
                <a:uLnTx/>
                <a:uFillTx/>
                <a:latin typeface="Microsoft Sans Serif"/>
                <a:ea typeface="+mn-ea"/>
                <a:cs typeface="Microsoft Sans Serif"/>
              </a:rPr>
              <a:t>ğ</a:t>
            </a:r>
            <a:r>
              <a:rPr kumimoji="0" lang="tr-TR" sz="2200" b="0" i="0" u="none" strike="noStrike" kern="1200" cap="none" spc="90" normalizeH="0" baseline="0" noProof="0" dirty="0">
                <a:ln>
                  <a:noFill/>
                </a:ln>
                <a:solidFill>
                  <a:srgbClr val="514743"/>
                </a:solidFill>
                <a:effectLst/>
                <a:uLnTx/>
                <a:uFillTx/>
                <a:latin typeface="Arial MT"/>
                <a:ea typeface="+mn-ea"/>
                <a:cs typeface="Arial MT"/>
              </a:rPr>
              <a:t>rultuda</a:t>
            </a:r>
            <a:r>
              <a:rPr kumimoji="0" lang="tr-TR" sz="2200" b="0" i="0" u="none" strike="noStrike" kern="1200" cap="none" spc="355"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bölümlendirme</a:t>
            </a:r>
            <a:r>
              <a:rPr kumimoji="0" lang="tr-TR" sz="2200" b="0" i="0" u="none" strike="noStrike" kern="1200" cap="none" spc="38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yapması</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gerekir.</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Örne</a:t>
            </a:r>
            <a:r>
              <a:rPr kumimoji="0" lang="tr-TR" sz="2200" b="0" i="0" u="none" strike="noStrike" kern="1200" cap="none" spc="-10" normalizeH="0" baseline="0" noProof="0" dirty="0">
                <a:ln>
                  <a:noFill/>
                </a:ln>
                <a:solidFill>
                  <a:srgbClr val="514743"/>
                </a:solidFill>
                <a:effectLst/>
                <a:uLnTx/>
                <a:uFillTx/>
                <a:latin typeface="Microsoft Sans Serif"/>
                <a:ea typeface="+mn-ea"/>
                <a:cs typeface="Microsoft Sans Serif"/>
              </a:rPr>
              <a:t>ğ</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in,</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 kozmetik</a:t>
            </a:r>
            <a:r>
              <a:rPr kumimoji="0" lang="tr-TR" sz="2200" b="0" i="0" u="none" strike="noStrike" kern="1200" cap="none" spc="125"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veya</a:t>
            </a:r>
            <a:r>
              <a:rPr kumimoji="0" lang="tr-TR" sz="2200" b="0" i="0" u="none" strike="noStrike" kern="1200" cap="none" spc="14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60" normalizeH="0" baseline="0" noProof="0" dirty="0">
                <a:ln>
                  <a:noFill/>
                </a:ln>
                <a:solidFill>
                  <a:srgbClr val="514743"/>
                </a:solidFill>
                <a:effectLst/>
                <a:uLnTx/>
                <a:uFillTx/>
                <a:latin typeface="Arial MT"/>
                <a:ea typeface="+mn-ea"/>
                <a:cs typeface="Arial MT"/>
              </a:rPr>
              <a:t>tekstil</a:t>
            </a:r>
            <a:r>
              <a:rPr kumimoji="0" lang="tr-TR" sz="2200" b="0" i="0" u="none" strike="noStrike" kern="1200" cap="none" spc="135"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50" normalizeH="0" baseline="0" noProof="0" dirty="0">
                <a:ln>
                  <a:noFill/>
                </a:ln>
                <a:solidFill>
                  <a:srgbClr val="514743"/>
                </a:solidFill>
                <a:effectLst/>
                <a:uLnTx/>
                <a:uFillTx/>
                <a:latin typeface="Arial MT"/>
                <a:ea typeface="+mn-ea"/>
                <a:cs typeface="Arial MT"/>
              </a:rPr>
              <a:t>sektöründe</a:t>
            </a:r>
            <a:r>
              <a:rPr kumimoji="0" lang="tr-TR" sz="2200" b="0" i="0" u="none" strike="noStrike" kern="1200" cap="none" spc="14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60" normalizeH="0" baseline="0" noProof="0" dirty="0">
                <a:ln>
                  <a:noFill/>
                </a:ln>
                <a:solidFill>
                  <a:srgbClr val="514743"/>
                </a:solidFill>
                <a:effectLst/>
                <a:uLnTx/>
                <a:uFillTx/>
                <a:latin typeface="Arial MT"/>
                <a:ea typeface="+mn-ea"/>
                <a:cs typeface="Arial MT"/>
              </a:rPr>
              <a:t>faaliyet</a:t>
            </a:r>
            <a:r>
              <a:rPr kumimoji="0" lang="tr-TR" sz="2200" b="0" i="0" u="none" strike="noStrike" kern="1200" cap="none" spc="135"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gösterecek</a:t>
            </a:r>
            <a:r>
              <a:rPr kumimoji="0" lang="tr-TR" sz="2200" b="0" i="0" u="none" strike="noStrike" kern="1200" cap="none" spc="16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35" normalizeH="0" baseline="0" noProof="0" dirty="0">
                <a:ln>
                  <a:noFill/>
                </a:ln>
                <a:solidFill>
                  <a:srgbClr val="514743"/>
                </a:solidFill>
                <a:effectLst/>
                <a:uLnTx/>
                <a:uFillTx/>
                <a:latin typeface="Arial MT"/>
                <a:ea typeface="+mn-ea"/>
                <a:cs typeface="Arial MT"/>
              </a:rPr>
              <a:t>bir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giri</a:t>
            </a:r>
            <a:r>
              <a:rPr kumimoji="0" lang="tr-TR" sz="2200" b="0" i="0" u="none" strike="noStrike" kern="1200" cap="none" spc="0" normalizeH="0" baseline="0" noProof="0" dirty="0">
                <a:ln>
                  <a:noFill/>
                </a:ln>
                <a:solidFill>
                  <a:srgbClr val="514743"/>
                </a:solidFill>
                <a:effectLst/>
                <a:uLnTx/>
                <a:uFillTx/>
                <a:latin typeface="Microsoft Sans Serif"/>
                <a:ea typeface="+mn-ea"/>
                <a:cs typeface="Microsoft Sans Serif"/>
              </a:rPr>
              <a:t>ş</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imci</a:t>
            </a:r>
            <a:r>
              <a:rPr kumimoji="0" lang="tr-TR" sz="2200" b="0" i="0" u="none" strike="noStrike" kern="1200" cap="none" spc="18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55" normalizeH="0" baseline="0" noProof="0" dirty="0">
                <a:ln>
                  <a:noFill/>
                </a:ln>
                <a:solidFill>
                  <a:srgbClr val="514743"/>
                </a:solidFill>
                <a:effectLst/>
                <a:uLnTx/>
                <a:uFillTx/>
                <a:latin typeface="Arial MT"/>
                <a:ea typeface="+mn-ea"/>
                <a:cs typeface="Arial MT"/>
              </a:rPr>
              <a:t>için</a:t>
            </a:r>
            <a:r>
              <a:rPr kumimoji="0" lang="tr-TR" sz="2200" b="0" i="0" u="none" strike="noStrike" kern="1200" cap="none" spc="20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cinsiyet</a:t>
            </a:r>
            <a:r>
              <a:rPr kumimoji="0" lang="tr-TR" sz="2200" b="0" i="0" u="none" strike="noStrike" kern="1200" cap="none" spc="204"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ve</a:t>
            </a:r>
            <a:r>
              <a:rPr kumimoji="0" lang="tr-TR" sz="2200" b="0" i="0" u="none" strike="noStrike" kern="1200" cap="none" spc="19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gelir</a:t>
            </a:r>
            <a:r>
              <a:rPr kumimoji="0" lang="tr-TR" sz="2200" b="0" i="0" u="none" strike="noStrike" kern="1200" cap="none" spc="20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düzeyi</a:t>
            </a:r>
            <a:r>
              <a:rPr kumimoji="0" lang="tr-TR" sz="2200" b="0" i="0" u="none" strike="noStrike" kern="1200" cap="none" spc="20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10" normalizeH="0" baseline="0" noProof="0" dirty="0">
                <a:ln>
                  <a:noFill/>
                </a:ln>
                <a:solidFill>
                  <a:srgbClr val="514743"/>
                </a:solidFill>
                <a:effectLst/>
                <a:uLnTx/>
                <a:uFillTx/>
                <a:latin typeface="Arial MT"/>
                <a:ea typeface="+mn-ea"/>
                <a:cs typeface="Arial MT"/>
              </a:rPr>
              <a:t>anlamlı</a:t>
            </a:r>
            <a:r>
              <a:rPr kumimoji="0" lang="tr-TR" sz="2200" b="0" i="0" u="none" strike="noStrike" kern="1200" cap="none" spc="0" normalizeH="0" baseline="0" noProof="0" dirty="0">
                <a:ln>
                  <a:noFill/>
                </a:ln>
                <a:solidFill>
                  <a:srgbClr val="514743"/>
                </a:solidFill>
                <a:effectLst/>
                <a:uLnTx/>
                <a:uFillTx/>
                <a:latin typeface="Arial MT"/>
                <a:ea typeface="+mn-ea"/>
                <a:cs typeface="Arial MT"/>
              </a:rPr>
              <a:t>	</a:t>
            </a:r>
            <a:r>
              <a:rPr kumimoji="0" lang="tr-TR" sz="2200" b="0" i="0" u="none" strike="noStrike" kern="1200" cap="none" spc="75" normalizeH="0" baseline="0" noProof="0" dirty="0">
                <a:ln>
                  <a:noFill/>
                </a:ln>
                <a:solidFill>
                  <a:srgbClr val="514743"/>
                </a:solidFill>
                <a:effectLst/>
                <a:uLnTx/>
                <a:uFillTx/>
                <a:latin typeface="Arial MT"/>
                <a:ea typeface="+mn-ea"/>
                <a:cs typeface="Arial MT"/>
              </a:rPr>
              <a:t>faktörler olabilirken farklı bir ürün kategorisi için bu kriterler farklı olacaktır. </a:t>
            </a:r>
            <a:endParaRPr kumimoji="0" lang="tr-TR" sz="2200" b="0" i="0" u="none" strike="noStrike" kern="1200" cap="none" spc="0" normalizeH="0" baseline="0" noProof="0" dirty="0">
              <a:ln>
                <a:noFill/>
              </a:ln>
              <a:solidFill>
                <a:srgbClr val="000000"/>
              </a:solidFill>
              <a:effectLst/>
              <a:uLnTx/>
              <a:uFillTx/>
              <a:latin typeface="Arial MT"/>
              <a:ea typeface="+mn-ea"/>
              <a:cs typeface="Arial MT"/>
            </a:endParaRPr>
          </a:p>
          <a:p>
            <a:pPr marL="12700" marR="0" lvl="0" indent="0" algn="l" defTabSz="457200" rtl="0" eaLnBrk="1" fontAlgn="auto" latinLnBrk="0" hangingPunct="1">
              <a:lnSpc>
                <a:spcPct val="100000"/>
              </a:lnSpc>
              <a:spcBef>
                <a:spcPts val="95"/>
              </a:spcBef>
              <a:spcAft>
                <a:spcPts val="0"/>
              </a:spcAft>
              <a:buClrTx/>
              <a:buSzTx/>
              <a:buFontTx/>
              <a:buNone/>
              <a:tabLst/>
              <a:defRPr/>
            </a:pPr>
            <a:endParaRPr kumimoji="0" lang="tr-TR" sz="2200" b="0" i="0" u="none" strike="noStrike" kern="1200" cap="none" spc="0" normalizeH="0" baseline="0" noProof="0" dirty="0">
              <a:ln>
                <a:noFill/>
              </a:ln>
              <a:solidFill>
                <a:srgbClr val="000000"/>
              </a:solidFill>
              <a:effectLst/>
              <a:uLnTx/>
              <a:uFillTx/>
              <a:latin typeface="Arial MT"/>
              <a:ea typeface="+mn-ea"/>
              <a:cs typeface="Arial MT"/>
            </a:endParaRPr>
          </a:p>
          <a:p>
            <a:pPr marL="12700" marR="0" lvl="0" indent="0" algn="l" defTabSz="457200" rtl="0" eaLnBrk="1" fontAlgn="auto" latinLnBrk="0" hangingPunct="1">
              <a:lnSpc>
                <a:spcPct val="100000"/>
              </a:lnSpc>
              <a:spcBef>
                <a:spcPts val="95"/>
              </a:spcBef>
              <a:spcAft>
                <a:spcPts val="0"/>
              </a:spcAft>
              <a:buClrTx/>
              <a:buSzTx/>
              <a:buFontTx/>
              <a:buNone/>
              <a:tabLst/>
              <a:defRPr/>
            </a:pPr>
            <a:endParaRPr kumimoji="0" sz="2200" b="0" i="0" u="none" strike="noStrike" kern="1200" cap="none" spc="0" normalizeH="0" baseline="0" noProof="0" dirty="0">
              <a:ln>
                <a:noFill/>
              </a:ln>
              <a:solidFill>
                <a:srgbClr val="000000"/>
              </a:solidFill>
              <a:effectLst/>
              <a:uLnTx/>
              <a:uFillTx/>
              <a:latin typeface="Arial MT"/>
              <a:ea typeface="+mn-ea"/>
              <a:cs typeface="Arial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6.</a:t>
            </a:r>
            <a:r>
              <a:rPr spc="-110" dirty="0"/>
              <a:t> </a:t>
            </a:r>
            <a:r>
              <a:rPr spc="-25" dirty="0"/>
              <a:t>PAZAR</a:t>
            </a:r>
            <a:r>
              <a:rPr spc="-85" dirty="0"/>
              <a:t> </a:t>
            </a:r>
            <a:r>
              <a:rPr spc="-10" dirty="0"/>
              <a:t>BÖLÜMLEME</a:t>
            </a:r>
          </a:p>
        </p:txBody>
      </p:sp>
      <p:sp>
        <p:nvSpPr>
          <p:cNvPr id="10" name="object 10"/>
          <p:cNvSpPr txBox="1">
            <a:spLocks noGrp="1"/>
          </p:cNvSpPr>
          <p:nvPr>
            <p:ph type="sldNum" sz="quarter" idx="12"/>
          </p:nvPr>
        </p:nvSpPr>
        <p:spPr>
          <a:xfrm>
            <a:off x="9900458" y="7223738"/>
            <a:ext cx="1312025" cy="396262"/>
          </a:xfrm>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2400" b="0" i="0" u="none" strike="noStrike" kern="1200" cap="none" spc="-2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pPr marL="38100" marR="0" lvl="0" indent="0" algn="r" defTabSz="457200" rtl="0" eaLnBrk="1" fontAlgn="auto" latinLnBrk="0" hangingPunct="1">
                <a:lnSpc>
                  <a:spcPct val="100000"/>
                </a:lnSpc>
                <a:spcBef>
                  <a:spcPts val="210"/>
                </a:spcBef>
                <a:spcAft>
                  <a:spcPts val="0"/>
                </a:spcAft>
                <a:buClrTx/>
                <a:buSzTx/>
                <a:buFontTx/>
                <a:buNone/>
                <a:tabLst/>
                <a:defRPr/>
              </a:pPr>
              <a:t>26</a:t>
            </a:fld>
            <a:endParaRPr kumimoji="0" sz="2400" b="0" i="0" u="none" strike="noStrike" kern="1200" cap="none" spc="-2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object 3"/>
          <p:cNvSpPr txBox="1"/>
          <p:nvPr/>
        </p:nvSpPr>
        <p:spPr>
          <a:xfrm>
            <a:off x="424687" y="2006468"/>
            <a:ext cx="11017885" cy="1987082"/>
          </a:xfrm>
          <a:prstGeom prst="rect">
            <a:avLst/>
          </a:prstGeom>
        </p:spPr>
        <p:txBody>
          <a:bodyPr vert="horz" wrap="square" lIns="0" tIns="12065" rIns="0" bIns="0" rtlCol="0">
            <a:spAutoFit/>
          </a:bodyPr>
          <a:lstStyle/>
          <a:p>
            <a:pPr marL="12700" marR="0" lvl="0" indent="0" algn="l" defTabSz="457200" rtl="0" eaLnBrk="1" fontAlgn="auto" latinLnBrk="0" hangingPunct="1">
              <a:lnSpc>
                <a:spcPts val="3165"/>
              </a:lnSpc>
              <a:spcBef>
                <a:spcPts val="95"/>
              </a:spcBef>
              <a:spcAft>
                <a:spcPts val="0"/>
              </a:spcAft>
              <a:buClrTx/>
              <a:buSzTx/>
              <a:buFontTx/>
              <a:buNone/>
              <a:tabLst/>
              <a:defRPr/>
            </a:pPr>
            <a:r>
              <a:rPr kumimoji="0" sz="2400" b="1" i="0" u="none" strike="noStrike" kern="1200" cap="none" spc="-1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Psikografik</a:t>
            </a:r>
            <a:r>
              <a:rPr kumimoji="0" sz="2400" b="1" i="0" u="none" strike="noStrike" kern="1200" cap="none" spc="4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1" i="0" u="none" strike="noStrike" kern="1200" cap="none" spc="-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bölümlendirmede</a:t>
            </a:r>
            <a:r>
              <a:rPr kumimoji="0" sz="2400" b="1" i="0" u="none" strike="noStrike" kern="1200" cap="none" spc="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alıcılar</a:t>
            </a:r>
            <a:r>
              <a:rPr kumimoji="0" sz="2400" b="0" i="0" u="none" strike="noStrike" kern="1200" cap="none" spc="6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sosyal</a:t>
            </a:r>
            <a:r>
              <a:rPr kumimoji="0" sz="2400" b="0" i="0" u="none" strike="noStrike" kern="1200" cap="none" spc="6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sınıf,</a:t>
            </a:r>
            <a:r>
              <a:rPr kumimoji="0" sz="2400" b="0" i="0" u="none" strike="noStrike" kern="1200" cap="none" spc="6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yaşam</a:t>
            </a:r>
            <a:r>
              <a:rPr kumimoji="0" sz="2400" b="0" i="0" u="none" strike="noStrike" kern="1200" cap="none" spc="5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tarzı</a:t>
            </a:r>
            <a:r>
              <a:rPr kumimoji="0" lang="tr-TR" sz="24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veya</a:t>
            </a:r>
            <a:r>
              <a:rPr kumimoji="0" sz="2400" b="0" i="0" u="none" strike="noStrike" kern="1200" cap="none" spc="204"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kişilik</a:t>
            </a:r>
            <a:r>
              <a:rPr kumimoji="0" sz="2400" b="0" i="0" u="none" strike="noStrike" kern="1200" cap="none" spc="20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yapılarına</a:t>
            </a:r>
            <a:r>
              <a:rPr kumimoji="0" sz="2400" b="0" i="0" u="none" strike="noStrike" kern="1200" cap="none" spc="21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göre</a:t>
            </a:r>
            <a:r>
              <a:rPr kumimoji="0" sz="2400" b="0" i="0" u="none" strike="noStrike" kern="1200" cap="none" spc="20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gruplara</a:t>
            </a:r>
            <a:r>
              <a:rPr kumimoji="0" sz="2400" b="0" i="0" u="none" strike="noStrike" kern="1200" cap="none" spc="20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ayrılmaktadır.</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2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Bu</a:t>
            </a:r>
            <a:r>
              <a:rPr kumimoji="0" lang="tr-T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45"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bölümlendirme</a:t>
            </a:r>
            <a:r>
              <a:rPr kumimoji="0" sz="2400" b="0" i="0" u="none" strike="noStrike" kern="1200" cap="none" spc="28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coğrafik</a:t>
            </a:r>
            <a:r>
              <a:rPr kumimoji="0" sz="2400" b="0" i="0" u="none" strike="noStrike" kern="1200" cap="none" spc="3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ve</a:t>
            </a:r>
            <a:r>
              <a:rPr kumimoji="0" lang="tr-TR" sz="2400" b="0" i="0" u="none" strike="noStrike" kern="1200" cap="none" spc="31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demografik</a:t>
            </a:r>
            <a:r>
              <a:rPr kumimoji="0" sz="2400" b="0" i="0" u="none" strike="noStrike" kern="1200" cap="none" spc="3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bölümlendirmeye</a:t>
            </a:r>
            <a:r>
              <a:rPr kumimoji="0" sz="2400" b="0" i="0" u="none" strike="noStrike" kern="1200" cap="none" spc="29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2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göre</a:t>
            </a:r>
            <a:r>
              <a:rPr kumimoji="0" lang="tr-T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tr-TR" sz="2400" b="0" i="0" u="none" strike="noStrike" kern="1200" cap="none" spc="5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t</a:t>
            </a:r>
            <a:r>
              <a:rPr kumimoji="0" sz="2400" b="0" i="0" u="none" strike="noStrike" kern="1200" cap="none" spc="55"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üketicileri</a:t>
            </a:r>
            <a:r>
              <a:rPr kumimoji="0" sz="2400" b="0" i="0" u="none" strike="noStrike" kern="1200" cap="none" spc="1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sayısal</a:t>
            </a:r>
            <a:r>
              <a:rPr kumimoji="0" sz="2400" b="0" i="0" u="none" strike="noStrike" kern="1200" cap="none" spc="1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olarak</a:t>
            </a:r>
            <a:r>
              <a:rPr kumimoji="0" sz="2400" b="0" i="0" u="none" strike="noStrike" kern="1200" cap="none" spc="114"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belirlemede</a:t>
            </a:r>
            <a:r>
              <a:rPr kumimoji="0" sz="2400" b="0" i="0" u="none" strike="noStrike" kern="1200" cap="none" spc="10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çok</a:t>
            </a:r>
            <a:r>
              <a:rPr kumimoji="0" sz="2400" b="0" i="0" u="none" strike="noStrike" kern="1200" cap="none" spc="12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başarılı</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olmasa</a:t>
            </a:r>
            <a:r>
              <a:rPr kumimoji="0" sz="2400" b="0" i="0" u="none" strike="noStrike" kern="1200" cap="none" spc="254"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4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da</a:t>
            </a:r>
            <a:r>
              <a:rPr kumimoji="0" lang="tr-TR" sz="2400" b="0" i="0" u="none" strike="noStrike" kern="1200" cap="none" spc="4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benzer</a:t>
            </a:r>
            <a:r>
              <a:rPr kumimoji="0" sz="2400" b="0" i="0" u="none" strike="noStrike" kern="1200" cap="none" spc="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davranış</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özelliğine</a:t>
            </a:r>
            <a:r>
              <a:rPr kumimoji="0" sz="2400" b="0" i="0" u="none" strike="noStrike" kern="1200" cap="none" spc="2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sahip</a:t>
            </a:r>
            <a:r>
              <a:rPr kumimoji="0" sz="2400" b="0" i="0" u="none" strike="noStrike" kern="1200" cap="none" spc="254"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insanları</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5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bir</a:t>
            </a:r>
            <a:r>
              <a:rPr kumimoji="0" sz="2400" b="0" i="0" u="none" strike="noStrike" kern="1200" cap="none" spc="7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araya</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0" lvl="0" indent="0" algn="l" defTabSz="457200" rtl="0" eaLnBrk="1" fontAlgn="auto" latinLnBrk="0" hangingPunct="1">
              <a:lnSpc>
                <a:spcPts val="2605"/>
              </a:lnSpc>
              <a:spcBef>
                <a:spcPts val="0"/>
              </a:spcBef>
              <a:spcAft>
                <a:spcPts val="0"/>
              </a:spcAft>
              <a:buClrTx/>
              <a:buSzTx/>
              <a:buFontTx/>
              <a:buNone/>
              <a:tabLst/>
              <a:defRPr/>
            </a:pP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getirebilme</a:t>
            </a:r>
            <a:r>
              <a:rPr kumimoji="0" sz="2400" b="0" i="0" u="none" strike="noStrike" kern="1200" cap="none" spc="204"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özelliği</a:t>
            </a:r>
            <a:r>
              <a:rPr kumimoji="0" sz="2400" b="0" i="0" u="none" strike="noStrike" kern="1200" cap="none" spc="2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nedeniyle</a:t>
            </a:r>
            <a:r>
              <a:rPr kumimoji="0" sz="2400" b="0" i="0" u="none" strike="noStrike" kern="1200" cap="none" spc="21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giderek</a:t>
            </a:r>
            <a:r>
              <a:rPr kumimoji="0" sz="2400" b="0" i="0" u="none" strike="noStrike" kern="1200" cap="none" spc="22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5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daha</a:t>
            </a:r>
            <a:r>
              <a:rPr kumimoji="0" sz="2400" b="0" i="0" u="none" strike="noStrike" kern="1200" cap="none" spc="22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fazla</a:t>
            </a:r>
            <a:r>
              <a:rPr kumimoji="0" lang="tr-T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kullanılmaktadır</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object 4"/>
          <p:cNvSpPr txBox="1"/>
          <p:nvPr/>
        </p:nvSpPr>
        <p:spPr>
          <a:xfrm>
            <a:off x="304800" y="3973885"/>
            <a:ext cx="10623550" cy="7636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tab pos="9022715" algn="l"/>
              </a:tabLst>
              <a:defRPr/>
            </a:pPr>
            <a:r>
              <a:rPr kumimoji="0" lang="tr-TR"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Örneğin,</a:t>
            </a:r>
            <a:r>
              <a:rPr kumimoji="0" lang="tr-TR" sz="2400" b="0" i="0" u="none" strike="noStrike" kern="1200" cap="none" spc="22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yenilikleri</a:t>
            </a:r>
            <a:r>
              <a:rPr kumimoji="0" lang="tr-TR" sz="2400" b="0" i="0" u="none" strike="noStrike" kern="1200" cap="none" spc="21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400" b="0" i="0" u="none" strike="noStrike" kern="1200" cap="none" spc="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kolay</a:t>
            </a:r>
            <a:r>
              <a:rPr kumimoji="0" lang="tr-TR" sz="2400" b="0" i="0" u="none" strike="noStrike" kern="1200" cap="none" spc="22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benimseyen</a:t>
            </a:r>
            <a:r>
              <a:rPr kumimoji="0" lang="tr-TR" sz="24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tüketiciler</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t>
            </a:r>
            <a:r>
              <a:rPr kumimoji="0" sz="2400" b="0" i="0" u="none" strike="noStrike" kern="1200" cap="none" spc="17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yeni</a:t>
            </a:r>
            <a:r>
              <a:rPr kumimoji="0" sz="2400" b="0" i="0" u="none" strike="noStrike" kern="1200" cap="none" spc="18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5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bir</a:t>
            </a:r>
            <a:r>
              <a:rPr kumimoji="0" sz="2400" b="0" i="0" u="none" strike="noStrike" kern="1200" cap="none" spc="19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ürün</a:t>
            </a:r>
            <a:r>
              <a:rPr kumimoji="0" sz="2400" b="0" i="0" u="none" strike="noStrike" kern="1200" cap="none" spc="1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çıkaran</a:t>
            </a:r>
            <a:r>
              <a:rPr kumimoji="0" sz="2400" b="0" i="0" u="none" strike="noStrike" kern="1200" cap="none" spc="1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5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firma</a:t>
            </a:r>
            <a:r>
              <a:rPr kumimoji="0" sz="2400" b="0" i="0" u="none" strike="noStrike" kern="1200" cap="none" spc="19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için</a:t>
            </a:r>
            <a:r>
              <a:rPr kumimoji="0" sz="2400" b="0" i="0" u="none" strike="noStrike" kern="1200" cap="none" spc="18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anlamlı</a:t>
            </a:r>
            <a:r>
              <a:rPr kumimoji="0" lang="tr-TR"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55"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bir</a:t>
            </a:r>
            <a:r>
              <a:rPr kumimoji="0" sz="2400" b="0" i="0" u="none" strike="noStrike" kern="1200" cap="none" spc="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P</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azar</a:t>
            </a:r>
            <a:r>
              <a:rPr kumimoji="0" lang="tr-TR"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bölümü oluşturabilir. </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object 5"/>
          <p:cNvSpPr txBox="1"/>
          <p:nvPr/>
        </p:nvSpPr>
        <p:spPr>
          <a:xfrm>
            <a:off x="424687" y="4652767"/>
            <a:ext cx="11161395" cy="381515"/>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tab pos="3860800" algn="l"/>
              </a:tabLst>
              <a:defRPr/>
            </a:pP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object 6"/>
          <p:cNvSpPr txBox="1"/>
          <p:nvPr/>
        </p:nvSpPr>
        <p:spPr>
          <a:xfrm>
            <a:off x="424687" y="4983474"/>
            <a:ext cx="10603865" cy="1090042"/>
          </a:xfrm>
          <a:prstGeom prst="rect">
            <a:avLst/>
          </a:prstGeom>
        </p:spPr>
        <p:txBody>
          <a:bodyPr vert="horz" wrap="square" lIns="0" tIns="153670" rIns="0" bIns="0" rtlCol="0">
            <a:spAutoFit/>
          </a:bodyPr>
          <a:lstStyle/>
          <a:p>
            <a:pPr marL="12700" marR="5080" lvl="0" indent="0" algn="l" defTabSz="457200" rtl="0" eaLnBrk="1" fontAlgn="auto" latinLnBrk="0" hangingPunct="1">
              <a:lnSpc>
                <a:spcPct val="70000"/>
              </a:lnSpc>
              <a:spcBef>
                <a:spcPts val="1210"/>
              </a:spcBef>
              <a:spcAft>
                <a:spcPts val="0"/>
              </a:spcAft>
              <a:buClrTx/>
              <a:buSzTx/>
              <a:buFontTx/>
              <a:buNone/>
              <a:tabLst>
                <a:tab pos="3081655" algn="l"/>
                <a:tab pos="6011545" algn="l"/>
                <a:tab pos="6778625" algn="l"/>
              </a:tabLst>
              <a:defRPr/>
            </a:pP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Örneğin</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t>
            </a:r>
            <a:r>
              <a:rPr kumimoji="0" sz="2400" b="0" i="0" u="none" strike="noStrike" kern="1200" cap="none" spc="13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Harley</a:t>
            </a:r>
            <a:r>
              <a:rPr kumimoji="0" sz="2400" b="0" i="0" u="none" strike="noStrike" kern="1200" cap="none" spc="1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Davidson</a:t>
            </a:r>
            <a:r>
              <a:rPr kumimoji="0" lang="tr-TR"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400" b="0" i="0" u="none" strike="noStrike" kern="1200" cap="none" spc="5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motorsikleti</a:t>
            </a:r>
            <a:r>
              <a:rPr kumimoji="0" lang="tr-TR" sz="2400" b="0" i="0" u="none" strike="noStrike" kern="1200" cap="none" spc="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t>
            </a:r>
            <a:r>
              <a:rPr kumimoji="0" lang="tr-TR" sz="2400" b="0" i="0" u="none" strike="noStrike" kern="1200" cap="none" spc="22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pazar</a:t>
            </a:r>
            <a:r>
              <a:rPr kumimoji="0" lang="tr-TR" sz="2400" b="0" i="0" u="none" strike="noStrike" kern="1200" cap="none" spc="2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bölümlemesi</a:t>
            </a:r>
            <a:r>
              <a:rPr kumimoji="0" lang="tr-TR" sz="2400" b="0" i="0" u="none" strike="noStrike" kern="1200" cap="none" spc="22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yaparak</a:t>
            </a:r>
            <a:r>
              <a:rPr kumimoji="0" lang="tr-TR" sz="2400" b="0" i="0" u="none" strike="noStrike" kern="1200" cap="none" spc="229"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maceracı </a:t>
            </a:r>
            <a:r>
              <a:rPr kumimoji="0" lang="tr-TR" sz="2400" b="0" i="0" u="none" strike="noStrike" kern="1200" cap="none" spc="4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tüketicileri hedef alır. </a:t>
            </a:r>
            <a:endParaRPr kumimoji="0" lang="tr-T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5080" lvl="0" indent="0" algn="l" defTabSz="457200" rtl="0" eaLnBrk="1" fontAlgn="auto" latinLnBrk="0" hangingPunct="1">
              <a:lnSpc>
                <a:spcPct val="70000"/>
              </a:lnSpc>
              <a:spcBef>
                <a:spcPts val="1210"/>
              </a:spcBef>
              <a:spcAft>
                <a:spcPts val="0"/>
              </a:spcAft>
              <a:buClrTx/>
              <a:buSzTx/>
              <a:buFontTx/>
              <a:buNone/>
              <a:tabLst>
                <a:tab pos="3081655" algn="l"/>
                <a:tab pos="6011545" algn="l"/>
                <a:tab pos="6778625" algn="l"/>
              </a:tabLst>
              <a:defRPr/>
            </a:pP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663651"/>
            <a:ext cx="4004310" cy="45212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800" b="1" i="0" u="none" strike="noStrike" kern="1200" cap="none" spc="0" normalizeH="0" baseline="0" noProof="0" dirty="0">
                <a:ln>
                  <a:noFill/>
                </a:ln>
                <a:solidFill>
                  <a:srgbClr val="23408E"/>
                </a:solidFill>
                <a:effectLst/>
                <a:uLnTx/>
                <a:uFillTx/>
                <a:latin typeface="Arial"/>
                <a:ea typeface="+mn-ea"/>
                <a:cs typeface="Arial"/>
              </a:rPr>
              <a:t>6.</a:t>
            </a:r>
            <a:r>
              <a:rPr kumimoji="0" sz="2800" b="1" i="0" u="none" strike="noStrike" kern="1200" cap="none" spc="-110" normalizeH="0" baseline="0" noProof="0" dirty="0">
                <a:ln>
                  <a:noFill/>
                </a:ln>
                <a:solidFill>
                  <a:srgbClr val="23408E"/>
                </a:solidFill>
                <a:effectLst/>
                <a:uLnTx/>
                <a:uFillTx/>
                <a:latin typeface="Arial"/>
                <a:ea typeface="+mn-ea"/>
                <a:cs typeface="Arial"/>
              </a:rPr>
              <a:t> </a:t>
            </a:r>
            <a:r>
              <a:rPr kumimoji="0" sz="2800" b="1" i="0" u="none" strike="noStrike" kern="1200" cap="none" spc="-25" normalizeH="0" baseline="0" noProof="0" dirty="0">
                <a:ln>
                  <a:noFill/>
                </a:ln>
                <a:solidFill>
                  <a:srgbClr val="23408E"/>
                </a:solidFill>
                <a:effectLst/>
                <a:uLnTx/>
                <a:uFillTx/>
                <a:latin typeface="Arial"/>
                <a:ea typeface="+mn-ea"/>
                <a:cs typeface="Arial"/>
              </a:rPr>
              <a:t>PAZAR</a:t>
            </a:r>
            <a:r>
              <a:rPr kumimoji="0" sz="2800" b="1" i="0" u="none" strike="noStrike" kern="1200" cap="none" spc="-85" normalizeH="0" baseline="0" noProof="0" dirty="0">
                <a:ln>
                  <a:noFill/>
                </a:ln>
                <a:solidFill>
                  <a:srgbClr val="23408E"/>
                </a:solidFill>
                <a:effectLst/>
                <a:uLnTx/>
                <a:uFillTx/>
                <a:latin typeface="Arial"/>
                <a:ea typeface="+mn-ea"/>
                <a:cs typeface="Arial"/>
              </a:rPr>
              <a:t> </a:t>
            </a:r>
            <a:r>
              <a:rPr kumimoji="0" sz="2800" b="1" i="0" u="none" strike="noStrike" kern="1200" cap="none" spc="-10" normalizeH="0" baseline="0" noProof="0" dirty="0">
                <a:ln>
                  <a:noFill/>
                </a:ln>
                <a:solidFill>
                  <a:srgbClr val="23408E"/>
                </a:solidFill>
                <a:effectLst/>
                <a:uLnTx/>
                <a:uFillTx/>
                <a:latin typeface="Arial"/>
                <a:ea typeface="+mn-ea"/>
                <a:cs typeface="Arial"/>
              </a:rPr>
              <a:t>BÖLÜMLEME</a:t>
            </a:r>
            <a:endParaRPr kumimoji="0" sz="2800" b="0" i="0" u="none" strike="noStrike" kern="1200" cap="none" spc="0" normalizeH="0" baseline="0" noProof="0">
              <a:ln>
                <a:noFill/>
              </a:ln>
              <a:solidFill>
                <a:srgbClr val="000000"/>
              </a:solidFill>
              <a:effectLst/>
              <a:uLnTx/>
              <a:uFillTx/>
              <a:latin typeface="Arial"/>
              <a:ea typeface="+mn-ea"/>
              <a:cs typeface="Arial"/>
            </a:endParaRPr>
          </a:p>
        </p:txBody>
      </p:sp>
      <p:sp>
        <p:nvSpPr>
          <p:cNvPr id="13" name="object 13"/>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27</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5" name="object 5"/>
          <p:cNvSpPr txBox="1"/>
          <p:nvPr/>
        </p:nvSpPr>
        <p:spPr>
          <a:xfrm>
            <a:off x="407481" y="1716107"/>
            <a:ext cx="10980420" cy="68929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tr-TR" sz="2200" b="0" i="0" u="none" strike="noStrike" kern="1200" cap="none" spc="0" normalizeH="0" baseline="0" noProof="0" dirty="0">
                <a:ln>
                  <a:noFill/>
                </a:ln>
                <a:solidFill>
                  <a:srgbClr val="514743"/>
                </a:solidFill>
                <a:effectLst/>
                <a:uLnTx/>
                <a:uFillTx/>
                <a:latin typeface="Arial MT"/>
                <a:ea typeface="+mn-ea"/>
                <a:cs typeface="Arial MT"/>
              </a:rPr>
              <a:t>Alıcı davranışına göre bölümlendirmede: tüketiciler fayda ve kullanım düzeyi, kullanım durumu gibi konulara göre bölümlendirilir. </a:t>
            </a:r>
            <a:endParaRPr kumimoji="0" sz="2200" b="0" i="0" u="none" strike="noStrike" kern="1200" cap="none" spc="0" normalizeH="0" baseline="0" noProof="0" dirty="0">
              <a:ln>
                <a:noFill/>
              </a:ln>
              <a:solidFill>
                <a:srgbClr val="000000"/>
              </a:solidFill>
              <a:effectLst/>
              <a:uLnTx/>
              <a:uFillTx/>
              <a:latin typeface="Arial MT"/>
              <a:ea typeface="+mn-ea"/>
              <a:cs typeface="Arial MT"/>
            </a:endParaRPr>
          </a:p>
        </p:txBody>
      </p:sp>
      <p:sp>
        <p:nvSpPr>
          <p:cNvPr id="6" name="object 6"/>
          <p:cNvSpPr txBox="1"/>
          <p:nvPr/>
        </p:nvSpPr>
        <p:spPr>
          <a:xfrm>
            <a:off x="424687" y="2478404"/>
            <a:ext cx="10691495" cy="350737"/>
          </a:xfrm>
          <a:prstGeom prst="rect">
            <a:avLst/>
          </a:prstGeom>
        </p:spPr>
        <p:txBody>
          <a:bodyPr vert="horz" wrap="square" lIns="0" tIns="12065" rIns="0" bIns="0" rtlCol="0">
            <a:spAutoFit/>
          </a:bodyPr>
          <a:lstStyle/>
          <a:p>
            <a:pPr marL="240665" marR="0" lvl="0" indent="-227965" algn="l" defTabSz="457200" rtl="0" eaLnBrk="1" fontAlgn="auto" latinLnBrk="0" hangingPunct="1">
              <a:lnSpc>
                <a:spcPct val="100000"/>
              </a:lnSpc>
              <a:spcBef>
                <a:spcPts val="95"/>
              </a:spcBef>
              <a:spcAft>
                <a:spcPts val="0"/>
              </a:spcAft>
              <a:buClrTx/>
              <a:buSzTx/>
              <a:buFont typeface="Wingdings"/>
              <a:buChar char=""/>
              <a:tabLst>
                <a:tab pos="240665" algn="l"/>
              </a:tabLst>
              <a:defRPr/>
            </a:pPr>
            <a:r>
              <a:rPr kumimoji="0" sz="2200" b="1" i="0" u="none" strike="noStrike" kern="1200" cap="none" spc="0" normalizeH="0" baseline="0" noProof="0" dirty="0">
                <a:ln>
                  <a:noFill/>
                </a:ln>
                <a:solidFill>
                  <a:srgbClr val="514743"/>
                </a:solidFill>
                <a:effectLst/>
                <a:uLnTx/>
                <a:uFillTx/>
                <a:latin typeface="Arial MT"/>
                <a:ea typeface="+mn-ea"/>
                <a:cs typeface="Arial MT"/>
              </a:rPr>
              <a:t>Faydaya</a:t>
            </a:r>
            <a:r>
              <a:rPr kumimoji="0" sz="2200" b="1" i="0" u="none" strike="noStrike" kern="1200" cap="none" spc="260"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göre</a:t>
            </a:r>
            <a:r>
              <a:rPr kumimoji="0" sz="2200" b="1" i="0" u="none" strike="noStrike" kern="1200" cap="none" spc="305" normalizeH="0" baseline="0" noProof="0" dirty="0">
                <a:ln>
                  <a:noFill/>
                </a:ln>
                <a:solidFill>
                  <a:srgbClr val="514743"/>
                </a:solidFill>
                <a:effectLst/>
                <a:uLnTx/>
                <a:uFillTx/>
                <a:latin typeface="Arial MT"/>
                <a:ea typeface="+mn-ea"/>
                <a:cs typeface="Arial MT"/>
              </a:rPr>
              <a:t> </a:t>
            </a:r>
            <a:r>
              <a:rPr kumimoji="0" sz="2200" b="1" i="0" u="none" strike="noStrike" kern="1200" cap="none" spc="0" normalizeH="0" baseline="0" noProof="0" dirty="0">
                <a:ln>
                  <a:noFill/>
                </a:ln>
                <a:solidFill>
                  <a:srgbClr val="514743"/>
                </a:solidFill>
                <a:effectLst/>
                <a:uLnTx/>
                <a:uFillTx/>
                <a:latin typeface="Arial MT"/>
                <a:ea typeface="+mn-ea"/>
                <a:cs typeface="Arial MT"/>
              </a:rPr>
              <a:t>bölümlendirmede</a:t>
            </a:r>
            <a:r>
              <a:rPr kumimoji="0" sz="2200" b="0" i="0" u="none" strike="noStrike" kern="1200" cap="none" spc="0" normalizeH="0" baseline="0" noProof="0" dirty="0">
                <a:ln>
                  <a:noFill/>
                </a:ln>
                <a:solidFill>
                  <a:srgbClr val="514743"/>
                </a:solidFill>
                <a:effectLst/>
                <a:uLnTx/>
                <a:uFillTx/>
                <a:latin typeface="Arial MT"/>
                <a:ea typeface="+mn-ea"/>
                <a:cs typeface="Arial MT"/>
              </a:rPr>
              <a:t>,</a:t>
            </a:r>
            <a:r>
              <a:rPr kumimoji="0" sz="2200" b="0" i="0" u="none" strike="noStrike" kern="1200" cap="none" spc="36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tüketiciler</a:t>
            </a:r>
            <a:r>
              <a:rPr kumimoji="0" sz="2200" b="0" i="0" u="none" strike="noStrike" kern="1200" cap="none" spc="31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üründen</a:t>
            </a:r>
            <a:r>
              <a:rPr kumimoji="0" sz="2200" b="0" i="0" u="none" strike="noStrike" kern="1200" cap="none" spc="31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bekledikleri</a:t>
            </a:r>
            <a:r>
              <a:rPr kumimoji="0" sz="2200" b="0" i="0" u="none" strike="noStrike" kern="1200" cap="none" spc="35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faydaya</a:t>
            </a:r>
            <a:endParaRPr kumimoji="0" sz="2200" b="0" i="0" u="none" strike="noStrike" kern="1200" cap="none" spc="0" normalizeH="0" baseline="0" noProof="0" dirty="0">
              <a:ln>
                <a:noFill/>
              </a:ln>
              <a:solidFill>
                <a:srgbClr val="000000"/>
              </a:solidFill>
              <a:effectLst/>
              <a:uLnTx/>
              <a:uFillTx/>
              <a:latin typeface="Arial MT"/>
              <a:ea typeface="+mn-ea"/>
              <a:cs typeface="Arial MT"/>
            </a:endParaRPr>
          </a:p>
        </p:txBody>
      </p:sp>
      <p:sp>
        <p:nvSpPr>
          <p:cNvPr id="7" name="object 7"/>
          <p:cNvSpPr txBox="1"/>
          <p:nvPr/>
        </p:nvSpPr>
        <p:spPr>
          <a:xfrm>
            <a:off x="653287" y="2742056"/>
            <a:ext cx="10980420" cy="40640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tab pos="2319655" algn="l"/>
              </a:tabLst>
              <a:defRPr/>
            </a:pPr>
            <a:r>
              <a:rPr kumimoji="0" sz="2500" b="0" i="0" u="none" strike="noStrike" kern="1200" cap="none" spc="0" normalizeH="0" baseline="0" noProof="0" dirty="0">
                <a:ln>
                  <a:noFill/>
                </a:ln>
                <a:solidFill>
                  <a:srgbClr val="514743"/>
                </a:solidFill>
                <a:effectLst/>
                <a:uLnTx/>
                <a:uFillTx/>
                <a:latin typeface="Arial MT"/>
                <a:ea typeface="+mn-ea"/>
                <a:cs typeface="Arial MT"/>
              </a:rPr>
              <a:t>göre</a:t>
            </a:r>
            <a:r>
              <a:rPr kumimoji="0" sz="2500" b="0" i="0" u="none" strike="noStrike" kern="1200" cap="none" spc="120" normalizeH="0" baseline="0" noProof="0" dirty="0">
                <a:ln>
                  <a:noFill/>
                </a:ln>
                <a:solidFill>
                  <a:srgbClr val="514743"/>
                </a:solidFill>
                <a:effectLst/>
                <a:uLnTx/>
                <a:uFillTx/>
                <a:latin typeface="Arial MT"/>
                <a:ea typeface="+mn-ea"/>
                <a:cs typeface="Arial MT"/>
              </a:rPr>
              <a:t> </a:t>
            </a:r>
            <a:r>
              <a:rPr kumimoji="0" sz="2500" b="0" i="0" u="none" strike="noStrike" kern="1200" cap="none" spc="-10" normalizeH="0" baseline="0" noProof="0" dirty="0">
                <a:ln>
                  <a:noFill/>
                </a:ln>
                <a:solidFill>
                  <a:srgbClr val="514743"/>
                </a:solidFill>
                <a:effectLst/>
                <a:uLnTx/>
                <a:uFillTx/>
                <a:latin typeface="Arial MT"/>
                <a:ea typeface="+mn-ea"/>
                <a:cs typeface="Arial MT"/>
              </a:rPr>
              <a:t>ayrı</a:t>
            </a:r>
            <a:r>
              <a:rPr kumimoji="0" sz="25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500" b="0" i="0" u="none" strike="noStrike" kern="1200" cap="none" spc="-10" normalizeH="0" baseline="0" noProof="0" dirty="0">
                <a:ln>
                  <a:noFill/>
                </a:ln>
                <a:solidFill>
                  <a:srgbClr val="514743"/>
                </a:solidFill>
                <a:effectLst/>
                <a:uLnTx/>
                <a:uFillTx/>
                <a:latin typeface="Arial MT"/>
                <a:ea typeface="+mn-ea"/>
                <a:cs typeface="Arial MT"/>
              </a:rPr>
              <a:t>tırılır.</a:t>
            </a:r>
            <a:r>
              <a:rPr kumimoji="0" sz="2500" b="0" i="0" u="none" strike="noStrike" kern="1200" cap="none" spc="0" normalizeH="0" baseline="0" noProof="0" dirty="0">
                <a:ln>
                  <a:noFill/>
                </a:ln>
                <a:solidFill>
                  <a:srgbClr val="514743"/>
                </a:solidFill>
                <a:effectLst/>
                <a:uLnTx/>
                <a:uFillTx/>
                <a:latin typeface="Arial MT"/>
                <a:ea typeface="+mn-ea"/>
                <a:cs typeface="Arial MT"/>
              </a:rPr>
              <a:t>	Örne</a:t>
            </a:r>
            <a:r>
              <a:rPr kumimoji="0" sz="2500" b="0"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sz="2500" b="0" i="0" u="none" strike="noStrike" kern="1200" cap="none" spc="0" normalizeH="0" baseline="0" noProof="0" dirty="0">
                <a:ln>
                  <a:noFill/>
                </a:ln>
                <a:solidFill>
                  <a:srgbClr val="514743"/>
                </a:solidFill>
                <a:effectLst/>
                <a:uLnTx/>
                <a:uFillTx/>
                <a:latin typeface="Arial MT"/>
                <a:ea typeface="+mn-ea"/>
                <a:cs typeface="Arial MT"/>
              </a:rPr>
              <a:t>in,</a:t>
            </a:r>
            <a:r>
              <a:rPr kumimoji="0" sz="2500" b="0" i="0" u="none" strike="noStrike" kern="1200" cap="none" spc="125"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bisiklet</a:t>
            </a:r>
            <a:r>
              <a:rPr kumimoji="0" sz="2500" b="0" i="0" u="none" strike="noStrike" kern="1200" cap="none" spc="170"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kullanıcılarının</a:t>
            </a:r>
            <a:r>
              <a:rPr kumimoji="0" sz="2500" b="0" i="0" u="none" strike="noStrike" kern="1200" cap="none" spc="155"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bir</a:t>
            </a:r>
            <a:r>
              <a:rPr kumimoji="0" sz="2500" b="0" i="0" u="none" strike="noStrike" kern="1200" cap="none" spc="125"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bölümü</a:t>
            </a:r>
            <a:r>
              <a:rPr kumimoji="0" sz="2500" b="0" i="0" u="none" strike="noStrike" kern="1200" cap="none" spc="185"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zayıflama,</a:t>
            </a:r>
            <a:r>
              <a:rPr kumimoji="0" sz="2500" b="0" i="0" u="none" strike="noStrike" kern="1200" cap="none" spc="125" normalizeH="0" baseline="0" noProof="0" dirty="0">
                <a:ln>
                  <a:noFill/>
                </a:ln>
                <a:solidFill>
                  <a:srgbClr val="514743"/>
                </a:solidFill>
                <a:effectLst/>
                <a:uLnTx/>
                <a:uFillTx/>
                <a:latin typeface="Arial MT"/>
                <a:ea typeface="+mn-ea"/>
                <a:cs typeface="Arial MT"/>
              </a:rPr>
              <a:t> </a:t>
            </a:r>
            <a:r>
              <a:rPr kumimoji="0" sz="2500" b="0" i="0" u="none" strike="noStrike" kern="1200" cap="none" spc="-10" normalizeH="0" baseline="0" noProof="0" dirty="0">
                <a:ln>
                  <a:noFill/>
                </a:ln>
                <a:solidFill>
                  <a:srgbClr val="514743"/>
                </a:solidFill>
                <a:effectLst/>
                <a:uLnTx/>
                <a:uFillTx/>
                <a:latin typeface="Arial MT"/>
                <a:ea typeface="+mn-ea"/>
                <a:cs typeface="Arial MT"/>
              </a:rPr>
              <a:t>ba</a:t>
            </a:r>
            <a:r>
              <a:rPr kumimoji="0" sz="25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500" b="0" i="0" u="none" strike="noStrike" kern="1200" cap="none" spc="-10" normalizeH="0" baseline="0" noProof="0" dirty="0">
                <a:ln>
                  <a:noFill/>
                </a:ln>
                <a:solidFill>
                  <a:srgbClr val="514743"/>
                </a:solidFill>
                <a:effectLst/>
                <a:uLnTx/>
                <a:uFillTx/>
                <a:latin typeface="Arial MT"/>
                <a:ea typeface="+mn-ea"/>
                <a:cs typeface="Arial MT"/>
              </a:rPr>
              <a:t>ka</a:t>
            </a:r>
            <a:endParaRPr kumimoji="0" sz="2500" b="0" i="0" u="none" strike="noStrike" kern="1200" cap="none" spc="0" normalizeH="0" baseline="0" noProof="0" dirty="0">
              <a:ln>
                <a:noFill/>
              </a:ln>
              <a:solidFill>
                <a:srgbClr val="000000"/>
              </a:solidFill>
              <a:effectLst/>
              <a:uLnTx/>
              <a:uFillTx/>
              <a:latin typeface="Arial MT"/>
              <a:ea typeface="+mn-ea"/>
              <a:cs typeface="Arial MT"/>
            </a:endParaRPr>
          </a:p>
        </p:txBody>
      </p:sp>
      <p:sp>
        <p:nvSpPr>
          <p:cNvPr id="8" name="object 8"/>
          <p:cNvSpPr txBox="1"/>
          <p:nvPr/>
        </p:nvSpPr>
        <p:spPr>
          <a:xfrm>
            <a:off x="424687" y="3008452"/>
            <a:ext cx="11219180" cy="1046311"/>
          </a:xfrm>
          <a:prstGeom prst="rect">
            <a:avLst/>
          </a:prstGeom>
        </p:spPr>
        <p:txBody>
          <a:bodyPr vert="horz" wrap="square" lIns="0" tIns="123189" rIns="0" bIns="0" rtlCol="0">
            <a:spAutoFit/>
          </a:bodyPr>
          <a:lstStyle/>
          <a:p>
            <a:pPr marL="241300" marR="692150" lvl="0" indent="0" algn="l" defTabSz="457200" rtl="0" eaLnBrk="1" fontAlgn="auto" latinLnBrk="0" hangingPunct="1">
              <a:lnSpc>
                <a:spcPct val="70900"/>
              </a:lnSpc>
              <a:spcBef>
                <a:spcPts val="969"/>
              </a:spcBef>
              <a:spcAft>
                <a:spcPts val="0"/>
              </a:spcAft>
              <a:buClrTx/>
              <a:buSzTx/>
              <a:buFontTx/>
              <a:buNone/>
              <a:tabLst/>
              <a:defRPr/>
            </a:pPr>
            <a:r>
              <a:rPr kumimoji="0" sz="2200" b="0" i="0" u="none" strike="noStrike" kern="1200" cap="none" spc="0" normalizeH="0" baseline="0" noProof="0" dirty="0">
                <a:ln>
                  <a:noFill/>
                </a:ln>
                <a:solidFill>
                  <a:srgbClr val="514743"/>
                </a:solidFill>
                <a:effectLst/>
                <a:uLnTx/>
                <a:uFillTx/>
                <a:latin typeface="Arial MT"/>
                <a:ea typeface="+mn-ea"/>
                <a:cs typeface="Arial MT"/>
              </a:rPr>
              <a:t>bir</a:t>
            </a:r>
            <a:r>
              <a:rPr kumimoji="0" sz="2200" b="0" i="0" u="none" strike="noStrike" kern="1200" cap="none" spc="16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bölümü</a:t>
            </a:r>
            <a:r>
              <a:rPr kumimoji="0" sz="2200" b="0" i="0" u="none" strike="noStrike" kern="1200" cap="none" spc="21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ula</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ş</a:t>
            </a:r>
            <a:r>
              <a:rPr kumimoji="0" sz="2200" b="0" i="0" u="none" strike="noStrike" kern="1200" cap="none" spc="0" normalizeH="0" baseline="0" noProof="0" dirty="0">
                <a:ln>
                  <a:noFill/>
                </a:ln>
                <a:solidFill>
                  <a:srgbClr val="514743"/>
                </a:solidFill>
                <a:effectLst/>
                <a:uLnTx/>
                <a:uFillTx/>
                <a:latin typeface="Arial MT"/>
                <a:ea typeface="+mn-ea"/>
                <a:cs typeface="Arial MT"/>
              </a:rPr>
              <a:t>ım,</a:t>
            </a:r>
            <a:r>
              <a:rPr kumimoji="0" sz="2200" b="0" i="0" u="none" strike="noStrike" kern="1200" cap="none" spc="204"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di</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sz="2200" b="0" i="0" u="none" strike="noStrike" kern="1200" cap="none" spc="0" normalizeH="0" baseline="0" noProof="0" dirty="0">
                <a:ln>
                  <a:noFill/>
                </a:ln>
                <a:solidFill>
                  <a:srgbClr val="514743"/>
                </a:solidFill>
                <a:effectLst/>
                <a:uLnTx/>
                <a:uFillTx/>
                <a:latin typeface="Arial MT"/>
                <a:ea typeface="+mn-ea"/>
                <a:cs typeface="Arial MT"/>
              </a:rPr>
              <a:t>er</a:t>
            </a:r>
            <a:r>
              <a:rPr kumimoji="0" sz="2200" b="0" i="0" u="none" strike="noStrike" kern="1200" cap="none" spc="16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bir</a:t>
            </a:r>
            <a:r>
              <a:rPr kumimoji="0" sz="2200" b="0" i="0" u="none" strike="noStrike" kern="1200" cap="none" spc="17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bölümü</a:t>
            </a:r>
            <a:r>
              <a:rPr kumimoji="0" sz="2200" b="0" i="0" u="none" strike="noStrike" kern="1200" cap="none" spc="229"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e</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sz="2200" b="0" i="0" u="none" strike="noStrike" kern="1200" cap="none" spc="0" normalizeH="0" baseline="0" noProof="0" dirty="0">
                <a:ln>
                  <a:noFill/>
                </a:ln>
                <a:solidFill>
                  <a:srgbClr val="514743"/>
                </a:solidFill>
                <a:effectLst/>
                <a:uLnTx/>
                <a:uFillTx/>
                <a:latin typeface="Arial MT"/>
                <a:ea typeface="+mn-ea"/>
                <a:cs typeface="Arial MT"/>
              </a:rPr>
              <a:t>lence</a:t>
            </a:r>
            <a:r>
              <a:rPr kumimoji="0" sz="2200" b="0" i="0" u="none" strike="noStrike" kern="1200" cap="none" spc="204"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amacıyla</a:t>
            </a:r>
            <a:r>
              <a:rPr kumimoji="0" sz="2200" b="0" i="0" u="none" strike="noStrike" kern="1200" cap="none" spc="17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bisiklet</a:t>
            </a:r>
            <a:r>
              <a:rPr kumimoji="0" sz="2200" b="0" i="0" u="none" strike="noStrike" kern="1200" cap="none" spc="215"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talebinde bulunmaktadır.</a:t>
            </a:r>
            <a:endParaRPr kumimoji="0" sz="2200" b="0" i="0" u="none" strike="noStrike" kern="1200" cap="none" spc="0" normalizeH="0" baseline="0" noProof="0" dirty="0">
              <a:ln>
                <a:noFill/>
              </a:ln>
              <a:solidFill>
                <a:srgbClr val="000000"/>
              </a:solidFill>
              <a:effectLst/>
              <a:uLnTx/>
              <a:uFillTx/>
              <a:latin typeface="Arial MT"/>
              <a:ea typeface="+mn-ea"/>
              <a:cs typeface="Arial MT"/>
            </a:endParaRPr>
          </a:p>
          <a:p>
            <a:pPr marL="240665" marR="0" lvl="0" indent="-227965" algn="l" defTabSz="457200" rtl="0" eaLnBrk="1" fontAlgn="auto" latinLnBrk="0" hangingPunct="1">
              <a:lnSpc>
                <a:spcPct val="100000"/>
              </a:lnSpc>
              <a:spcBef>
                <a:spcPts val="800"/>
              </a:spcBef>
              <a:spcAft>
                <a:spcPts val="0"/>
              </a:spcAft>
              <a:buClrTx/>
              <a:buSzPct val="96153"/>
              <a:buFont typeface="Wingdings"/>
              <a:buChar char=""/>
              <a:tabLst>
                <a:tab pos="240665" algn="l"/>
              </a:tabLst>
              <a:defRPr/>
            </a:pPr>
            <a:r>
              <a:rPr kumimoji="0" sz="2200" b="0" i="1" u="none" strike="noStrike" kern="1200" cap="none" spc="-30" normalizeH="0" baseline="0" noProof="0" dirty="0">
                <a:ln>
                  <a:noFill/>
                </a:ln>
                <a:solidFill>
                  <a:srgbClr val="514743"/>
                </a:solidFill>
                <a:effectLst/>
                <a:uLnTx/>
                <a:uFillTx/>
                <a:latin typeface="Arial"/>
                <a:ea typeface="+mn-ea"/>
                <a:cs typeface="Arial"/>
              </a:rPr>
              <a:t>Kullanım</a:t>
            </a:r>
            <a:r>
              <a:rPr kumimoji="0" sz="2200" b="0" i="1" u="none" strike="noStrike" kern="1200" cap="none" spc="15" normalizeH="0" baseline="0" noProof="0" dirty="0">
                <a:ln>
                  <a:noFill/>
                </a:ln>
                <a:solidFill>
                  <a:srgbClr val="514743"/>
                </a:solidFill>
                <a:effectLst/>
                <a:uLnTx/>
                <a:uFillTx/>
                <a:latin typeface="Arial"/>
                <a:ea typeface="+mn-ea"/>
                <a:cs typeface="Arial"/>
              </a:rPr>
              <a:t> </a:t>
            </a:r>
            <a:r>
              <a:rPr kumimoji="0" sz="2200" b="0" i="1" u="none" strike="noStrike" kern="1200" cap="none" spc="-25" normalizeH="0" baseline="0" noProof="0" dirty="0">
                <a:ln>
                  <a:noFill/>
                </a:ln>
                <a:solidFill>
                  <a:srgbClr val="514743"/>
                </a:solidFill>
                <a:effectLst/>
                <a:uLnTx/>
                <a:uFillTx/>
                <a:latin typeface="Arial"/>
                <a:ea typeface="+mn-ea"/>
                <a:cs typeface="Arial"/>
              </a:rPr>
              <a:t>düzeyine</a:t>
            </a:r>
            <a:r>
              <a:rPr kumimoji="0" sz="2200" b="0" i="1" u="none" strike="noStrike" kern="1200" cap="none" spc="-5" normalizeH="0" baseline="0" noProof="0" dirty="0">
                <a:ln>
                  <a:noFill/>
                </a:ln>
                <a:solidFill>
                  <a:srgbClr val="514743"/>
                </a:solidFill>
                <a:effectLst/>
                <a:uLnTx/>
                <a:uFillTx/>
                <a:latin typeface="Arial"/>
                <a:ea typeface="+mn-ea"/>
                <a:cs typeface="Arial"/>
              </a:rPr>
              <a:t> </a:t>
            </a:r>
            <a:r>
              <a:rPr kumimoji="0" sz="2200" b="0" i="1" u="none" strike="noStrike" kern="1200" cap="none" spc="0" normalizeH="0" baseline="0" noProof="0" dirty="0">
                <a:ln>
                  <a:noFill/>
                </a:ln>
                <a:solidFill>
                  <a:srgbClr val="514743"/>
                </a:solidFill>
                <a:effectLst/>
                <a:uLnTx/>
                <a:uFillTx/>
                <a:latin typeface="Arial"/>
                <a:ea typeface="+mn-ea"/>
                <a:cs typeface="Arial"/>
              </a:rPr>
              <a:t>göre bölümlendirmede</a:t>
            </a:r>
            <a:r>
              <a:rPr kumimoji="0" sz="2200" b="0" i="1" u="none" strike="noStrike" kern="1200" cap="none" spc="45" normalizeH="0" baseline="0" noProof="0" dirty="0">
                <a:ln>
                  <a:noFill/>
                </a:ln>
                <a:solidFill>
                  <a:srgbClr val="514743"/>
                </a:solidFill>
                <a:effectLst/>
                <a:uLnTx/>
                <a:uFillTx/>
                <a:latin typeface="Arial"/>
                <a:ea typeface="+mn-ea"/>
                <a:cs typeface="Arial"/>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ise</a:t>
            </a:r>
            <a:r>
              <a:rPr kumimoji="0" sz="2200" b="0" i="0" u="none" strike="noStrike" kern="1200" cap="none" spc="2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tüketiciler,</a:t>
            </a:r>
            <a:r>
              <a:rPr kumimoji="0" sz="2200" b="0" i="0" u="none" strike="noStrike" kern="1200" cap="none" spc="5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hiç</a:t>
            </a:r>
            <a:r>
              <a:rPr kumimoji="0" sz="2200" b="0" i="0" u="none" strike="noStrike" kern="1200" cap="none" spc="1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kullanmayanlar,</a:t>
            </a:r>
            <a:endParaRPr kumimoji="0" sz="2200" b="0" i="0" u="none" strike="noStrike" kern="1200" cap="none" spc="0" normalizeH="0" baseline="0" noProof="0" dirty="0">
              <a:ln>
                <a:noFill/>
              </a:ln>
              <a:solidFill>
                <a:srgbClr val="000000"/>
              </a:solidFill>
              <a:effectLst/>
              <a:uLnTx/>
              <a:uFillTx/>
              <a:latin typeface="Arial MT"/>
              <a:ea typeface="+mn-ea"/>
              <a:cs typeface="Arial MT"/>
            </a:endParaRPr>
          </a:p>
        </p:txBody>
      </p:sp>
      <p:sp>
        <p:nvSpPr>
          <p:cNvPr id="9" name="object 9"/>
          <p:cNvSpPr txBox="1"/>
          <p:nvPr/>
        </p:nvSpPr>
        <p:spPr>
          <a:xfrm>
            <a:off x="653287" y="4037838"/>
            <a:ext cx="11146155" cy="40640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500" b="0" i="0" u="none" strike="noStrike" kern="1200" cap="none" spc="0" normalizeH="0" baseline="0" noProof="0" dirty="0">
                <a:ln>
                  <a:noFill/>
                </a:ln>
                <a:solidFill>
                  <a:srgbClr val="514743"/>
                </a:solidFill>
                <a:effectLst/>
                <a:uLnTx/>
                <a:uFillTx/>
                <a:latin typeface="Arial MT"/>
                <a:ea typeface="+mn-ea"/>
                <a:cs typeface="Arial MT"/>
              </a:rPr>
              <a:t>arada</a:t>
            </a:r>
            <a:r>
              <a:rPr kumimoji="0" sz="2500" b="0" i="0" u="none" strike="noStrike" kern="1200" cap="none" spc="180"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bir</a:t>
            </a:r>
            <a:r>
              <a:rPr kumimoji="0" sz="2500" b="0" i="0" u="none" strike="noStrike" kern="1200" cap="none" spc="195"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kullananlar,</a:t>
            </a:r>
            <a:r>
              <a:rPr kumimoji="0" sz="2500" b="0" i="0" u="none" strike="noStrike" kern="1200" cap="none" spc="210"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düzenli</a:t>
            </a:r>
            <a:r>
              <a:rPr kumimoji="0" sz="2500" b="0" i="0" u="none" strike="noStrike" kern="1200" cap="none" spc="210"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kullananlar</a:t>
            </a:r>
            <a:r>
              <a:rPr kumimoji="0" sz="2500" b="0" i="0" u="none" strike="noStrike" kern="1200" cap="none" spc="204"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gibi</a:t>
            </a:r>
            <a:r>
              <a:rPr kumimoji="0" sz="2500" b="0" i="0" u="none" strike="noStrike" kern="1200" cap="none" spc="210"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tüketim</a:t>
            </a:r>
            <a:r>
              <a:rPr kumimoji="0" sz="2500" b="0" i="0" u="none" strike="noStrike" kern="1200" cap="none" spc="220"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sıklı</a:t>
            </a:r>
            <a:r>
              <a:rPr kumimoji="0" sz="2500" b="0"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sz="2500" b="0" i="0" u="none" strike="noStrike" kern="1200" cap="none" spc="0" normalizeH="0" baseline="0" noProof="0" dirty="0">
                <a:ln>
                  <a:noFill/>
                </a:ln>
                <a:solidFill>
                  <a:srgbClr val="514743"/>
                </a:solidFill>
                <a:effectLst/>
                <a:uLnTx/>
                <a:uFillTx/>
                <a:latin typeface="Arial MT"/>
                <a:ea typeface="+mn-ea"/>
                <a:cs typeface="Arial MT"/>
              </a:rPr>
              <a:t>ına</a:t>
            </a:r>
            <a:r>
              <a:rPr kumimoji="0" sz="2500" b="0" i="0" u="none" strike="noStrike" kern="1200" cap="none" spc="195"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veya</a:t>
            </a:r>
            <a:r>
              <a:rPr kumimoji="0" sz="2500" b="0" i="0" u="none" strike="noStrike" kern="1200" cap="none" spc="180" normalizeH="0" baseline="0" noProof="0" dirty="0">
                <a:ln>
                  <a:noFill/>
                </a:ln>
                <a:solidFill>
                  <a:srgbClr val="514743"/>
                </a:solidFill>
                <a:effectLst/>
                <a:uLnTx/>
                <a:uFillTx/>
                <a:latin typeface="Arial MT"/>
                <a:ea typeface="+mn-ea"/>
                <a:cs typeface="Arial MT"/>
              </a:rPr>
              <a:t> </a:t>
            </a:r>
            <a:r>
              <a:rPr kumimoji="0" sz="2500" b="0" i="0" u="none" strike="noStrike" kern="1200" cap="none" spc="-10" normalizeH="0" baseline="0" noProof="0" dirty="0">
                <a:ln>
                  <a:noFill/>
                </a:ln>
                <a:solidFill>
                  <a:srgbClr val="514743"/>
                </a:solidFill>
                <a:effectLst/>
                <a:uLnTx/>
                <a:uFillTx/>
                <a:latin typeface="Arial MT"/>
                <a:ea typeface="+mn-ea"/>
                <a:cs typeface="Arial MT"/>
              </a:rPr>
              <a:t>miktarına</a:t>
            </a:r>
            <a:endParaRPr kumimoji="0" sz="2500" b="0" i="0" u="none" strike="noStrike" kern="1200" cap="none" spc="0" normalizeH="0" baseline="0" noProof="0" dirty="0">
              <a:ln>
                <a:noFill/>
              </a:ln>
              <a:solidFill>
                <a:srgbClr val="000000"/>
              </a:solidFill>
              <a:effectLst/>
              <a:uLnTx/>
              <a:uFillTx/>
              <a:latin typeface="Arial MT"/>
              <a:ea typeface="+mn-ea"/>
              <a:cs typeface="Arial MT"/>
            </a:endParaRPr>
          </a:p>
        </p:txBody>
      </p:sp>
      <p:sp>
        <p:nvSpPr>
          <p:cNvPr id="10" name="object 10"/>
          <p:cNvSpPr txBox="1"/>
          <p:nvPr/>
        </p:nvSpPr>
        <p:spPr>
          <a:xfrm>
            <a:off x="424687" y="4304538"/>
            <a:ext cx="11217275" cy="1042720"/>
          </a:xfrm>
          <a:prstGeom prst="rect">
            <a:avLst/>
          </a:prstGeom>
        </p:spPr>
        <p:txBody>
          <a:bodyPr vert="horz" wrap="square" lIns="0" tIns="126364" rIns="0" bIns="0" rtlCol="0">
            <a:spAutoFit/>
          </a:bodyPr>
          <a:lstStyle/>
          <a:p>
            <a:pPr marL="241300" marR="5080" lvl="0" indent="0" algn="l" defTabSz="457200" rtl="0" eaLnBrk="1" fontAlgn="auto" latinLnBrk="0" hangingPunct="1">
              <a:lnSpc>
                <a:spcPct val="70000"/>
              </a:lnSpc>
              <a:spcBef>
                <a:spcPts val="994"/>
              </a:spcBef>
              <a:spcAft>
                <a:spcPts val="0"/>
              </a:spcAft>
              <a:buClrTx/>
              <a:buSzTx/>
              <a:buFontTx/>
              <a:buNone/>
              <a:tabLst>
                <a:tab pos="4115435" algn="l"/>
                <a:tab pos="4929505" algn="l"/>
                <a:tab pos="6311265" algn="l"/>
              </a:tabLst>
              <a:defRPr/>
            </a:pPr>
            <a:r>
              <a:rPr kumimoji="0" sz="2200" b="0" i="0" u="none" strike="noStrike" kern="1200" cap="none" spc="0" normalizeH="0" baseline="0" noProof="0" dirty="0">
                <a:ln>
                  <a:noFill/>
                </a:ln>
                <a:solidFill>
                  <a:srgbClr val="514743"/>
                </a:solidFill>
                <a:effectLst/>
                <a:uLnTx/>
                <a:uFillTx/>
                <a:latin typeface="Arial MT"/>
                <a:ea typeface="+mn-ea"/>
                <a:cs typeface="Arial MT"/>
              </a:rPr>
              <a:t>göre</a:t>
            </a:r>
            <a:r>
              <a:rPr kumimoji="0" sz="2200" b="0" i="0" u="none" strike="noStrike" kern="1200" cap="none" spc="12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gruplandırılmaktadır.</a:t>
            </a:r>
            <a:r>
              <a:rPr kumimoji="0" sz="2200" b="0" i="0" u="none" strike="noStrike" kern="1200" cap="none" spc="0" normalizeH="0" baseline="0" noProof="0" dirty="0">
                <a:ln>
                  <a:noFill/>
                </a:ln>
                <a:solidFill>
                  <a:srgbClr val="514743"/>
                </a:solidFill>
                <a:effectLst/>
                <a:uLnTx/>
                <a:uFillTx/>
                <a:latin typeface="Arial MT"/>
                <a:ea typeface="+mn-ea"/>
                <a:cs typeface="Arial MT"/>
              </a:rPr>
              <a:t>	Örne</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sz="2200" b="0" i="0" u="none" strike="noStrike" kern="1200" cap="none" spc="0" normalizeH="0" baseline="0" noProof="0" dirty="0">
                <a:ln>
                  <a:noFill/>
                </a:ln>
                <a:solidFill>
                  <a:srgbClr val="514743"/>
                </a:solidFill>
                <a:effectLst/>
                <a:uLnTx/>
                <a:uFillTx/>
                <a:latin typeface="Arial MT"/>
                <a:ea typeface="+mn-ea"/>
                <a:cs typeface="Arial MT"/>
              </a:rPr>
              <a:t>in</a:t>
            </a:r>
            <a:r>
              <a:rPr kumimoji="0" sz="2200" b="0" i="0" u="none" strike="noStrike" kern="1200" cap="none" spc="25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i</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ş</a:t>
            </a:r>
            <a:r>
              <a:rPr kumimoji="0" sz="2200" b="0" i="0" u="none" strike="noStrike" kern="1200" cap="none" spc="0" normalizeH="0" baseline="0" noProof="0" dirty="0">
                <a:ln>
                  <a:noFill/>
                </a:ln>
                <a:solidFill>
                  <a:srgbClr val="514743"/>
                </a:solidFill>
                <a:effectLst/>
                <a:uLnTx/>
                <a:uFillTx/>
                <a:latin typeface="Arial MT"/>
                <a:ea typeface="+mn-ea"/>
                <a:cs typeface="Arial MT"/>
              </a:rPr>
              <a:t>letme;</a:t>
            </a:r>
            <a:r>
              <a:rPr kumimoji="0" sz="2200" b="0" i="0" u="none" strike="noStrike" kern="1200" cap="none" spc="30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düzenli</a:t>
            </a:r>
            <a:r>
              <a:rPr kumimoji="0" sz="2200" b="0" i="0" u="none" strike="noStrike" kern="1200" cap="none" spc="27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mü</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ş</a:t>
            </a:r>
            <a:r>
              <a:rPr kumimoji="0" sz="2200" b="0" i="0" u="none" strike="noStrike" kern="1200" cap="none" spc="0" normalizeH="0" baseline="0" noProof="0" dirty="0">
                <a:ln>
                  <a:noFill/>
                </a:ln>
                <a:solidFill>
                  <a:srgbClr val="514743"/>
                </a:solidFill>
                <a:effectLst/>
                <a:uLnTx/>
                <a:uFillTx/>
                <a:latin typeface="Arial MT"/>
                <a:ea typeface="+mn-ea"/>
                <a:cs typeface="Arial MT"/>
              </a:rPr>
              <a:t>terileri</a:t>
            </a:r>
            <a:r>
              <a:rPr kumimoji="0" sz="2200" b="0" i="0" u="none" strike="noStrike" kern="1200" cap="none" spc="31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için</a:t>
            </a:r>
            <a:r>
              <a:rPr kumimoji="0" sz="2200" b="0" i="0" u="none" strike="noStrike" kern="1200" cap="none" spc="265"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ekstra </a:t>
            </a:r>
            <a:r>
              <a:rPr kumimoji="0" sz="2200" b="0" i="0" u="none" strike="noStrike" kern="1200" cap="none" spc="0" normalizeH="0" baseline="0" noProof="0" dirty="0">
                <a:ln>
                  <a:noFill/>
                </a:ln>
                <a:solidFill>
                  <a:srgbClr val="514743"/>
                </a:solidFill>
                <a:effectLst/>
                <a:uLnTx/>
                <a:uFillTx/>
                <a:latin typeface="Arial MT"/>
                <a:ea typeface="+mn-ea"/>
                <a:cs typeface="Arial MT"/>
              </a:rPr>
              <a:t>indirimler,</a:t>
            </a:r>
            <a:r>
              <a:rPr kumimoji="0" sz="2200" b="0" i="0" u="none" strike="noStrike" kern="1200" cap="none" spc="31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kolaylıklar,</a:t>
            </a:r>
            <a:r>
              <a:rPr kumimoji="0" sz="2200" b="0" i="0" u="none" strike="noStrike" kern="1200" cap="none" spc="31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özel</a:t>
            </a:r>
            <a:r>
              <a:rPr kumimoji="0" sz="2200" b="0" i="0" u="none" strike="noStrike" kern="1200" cap="none" spc="29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satı</a:t>
            </a:r>
            <a:r>
              <a:rPr kumimoji="0" sz="22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ko</a:t>
            </a:r>
            <a:r>
              <a:rPr kumimoji="0" sz="22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200" b="0" i="0" u="none" strike="noStrike" kern="1200" cap="none" spc="-10" normalizeH="0" baseline="0" noProof="0" dirty="0">
                <a:ln>
                  <a:noFill/>
                </a:ln>
                <a:solidFill>
                  <a:srgbClr val="514743"/>
                </a:solidFill>
                <a:effectLst/>
                <a:uLnTx/>
                <a:uFillTx/>
                <a:latin typeface="Arial MT"/>
                <a:ea typeface="+mn-ea"/>
                <a:cs typeface="Arial MT"/>
              </a:rPr>
              <a:t>ulları</a:t>
            </a:r>
            <a:r>
              <a:rPr kumimoji="0" sz="2200" b="0" i="0" u="none" strike="noStrike" kern="1200" cap="none" spc="0" normalizeH="0" baseline="0" noProof="0" dirty="0">
                <a:ln>
                  <a:noFill/>
                </a:ln>
                <a:solidFill>
                  <a:srgbClr val="514743"/>
                </a:solidFill>
                <a:effectLst/>
                <a:uLnTx/>
                <a:uFillTx/>
                <a:latin typeface="Arial MT"/>
                <a:ea typeface="+mn-ea"/>
                <a:cs typeface="Arial MT"/>
              </a:rPr>
              <a:t>	gibi</a:t>
            </a:r>
            <a:r>
              <a:rPr kumimoji="0" sz="2200" b="0" i="0" u="none" strike="noStrike" kern="1200" cap="none" spc="29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birtakım</a:t>
            </a:r>
            <a:r>
              <a:rPr kumimoji="0" sz="2200" b="0" i="0" u="none" strike="noStrike" kern="1200" cap="none" spc="28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avantajlar</a:t>
            </a:r>
            <a:r>
              <a:rPr kumimoji="0" sz="2200" b="0" i="0" u="none" strike="noStrike" kern="1200" cap="none" spc="265"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yaratabilir.</a:t>
            </a:r>
            <a:endParaRPr kumimoji="0" sz="2200" b="0" i="0" u="none" strike="noStrike" kern="1200" cap="none" spc="0" normalizeH="0" baseline="0" noProof="0" dirty="0">
              <a:ln>
                <a:noFill/>
              </a:ln>
              <a:solidFill>
                <a:srgbClr val="000000"/>
              </a:solidFill>
              <a:effectLst/>
              <a:uLnTx/>
              <a:uFillTx/>
              <a:latin typeface="Arial MT"/>
              <a:ea typeface="+mn-ea"/>
              <a:cs typeface="Arial MT"/>
            </a:endParaRPr>
          </a:p>
          <a:p>
            <a:pPr marL="240665" marR="0" lvl="0" indent="-227965" algn="l" defTabSz="457200" rtl="0" eaLnBrk="1" fontAlgn="auto" latinLnBrk="0" hangingPunct="1">
              <a:lnSpc>
                <a:spcPct val="100000"/>
              </a:lnSpc>
              <a:spcBef>
                <a:spcPts val="800"/>
              </a:spcBef>
              <a:spcAft>
                <a:spcPts val="0"/>
              </a:spcAft>
              <a:buClrTx/>
              <a:buSzPct val="96153"/>
              <a:buFont typeface="Wingdings"/>
              <a:buChar char=""/>
              <a:tabLst>
                <a:tab pos="240665" algn="l"/>
              </a:tabLst>
              <a:defRPr/>
            </a:pPr>
            <a:r>
              <a:rPr kumimoji="0" sz="2200" b="0" i="1" u="none" strike="noStrike" kern="1200" cap="none" spc="-45" normalizeH="0" baseline="0" noProof="0" dirty="0">
                <a:ln>
                  <a:noFill/>
                </a:ln>
                <a:solidFill>
                  <a:srgbClr val="514743"/>
                </a:solidFill>
                <a:effectLst/>
                <a:uLnTx/>
                <a:uFillTx/>
                <a:latin typeface="Arial"/>
                <a:ea typeface="+mn-ea"/>
                <a:cs typeface="Arial"/>
              </a:rPr>
              <a:t>Bağlılık</a:t>
            </a:r>
            <a:r>
              <a:rPr kumimoji="0" sz="2200" b="0" i="1" u="none" strike="noStrike" kern="1200" cap="none" spc="30" normalizeH="0" baseline="0" noProof="0" dirty="0">
                <a:ln>
                  <a:noFill/>
                </a:ln>
                <a:solidFill>
                  <a:srgbClr val="514743"/>
                </a:solidFill>
                <a:effectLst/>
                <a:uLnTx/>
                <a:uFillTx/>
                <a:latin typeface="Arial"/>
                <a:ea typeface="+mn-ea"/>
                <a:cs typeface="Arial"/>
              </a:rPr>
              <a:t> </a:t>
            </a:r>
            <a:r>
              <a:rPr kumimoji="0" sz="2200" b="0" i="1" u="none" strike="noStrike" kern="1200" cap="none" spc="-25" normalizeH="0" baseline="0" noProof="0" dirty="0">
                <a:ln>
                  <a:noFill/>
                </a:ln>
                <a:solidFill>
                  <a:srgbClr val="514743"/>
                </a:solidFill>
                <a:effectLst/>
                <a:uLnTx/>
                <a:uFillTx/>
                <a:latin typeface="Arial"/>
                <a:ea typeface="+mn-ea"/>
                <a:cs typeface="Arial"/>
              </a:rPr>
              <a:t>düzeyine</a:t>
            </a:r>
            <a:r>
              <a:rPr kumimoji="0" sz="2200" b="0" i="1" u="none" strike="noStrike" kern="1200" cap="none" spc="25" normalizeH="0" baseline="0" noProof="0" dirty="0">
                <a:ln>
                  <a:noFill/>
                </a:ln>
                <a:solidFill>
                  <a:srgbClr val="514743"/>
                </a:solidFill>
                <a:effectLst/>
                <a:uLnTx/>
                <a:uFillTx/>
                <a:latin typeface="Arial"/>
                <a:ea typeface="+mn-ea"/>
                <a:cs typeface="Arial"/>
              </a:rPr>
              <a:t> </a:t>
            </a:r>
            <a:r>
              <a:rPr kumimoji="0" sz="2200" b="0" i="1" u="none" strike="noStrike" kern="1200" cap="none" spc="0" normalizeH="0" baseline="0" noProof="0" dirty="0">
                <a:ln>
                  <a:noFill/>
                </a:ln>
                <a:solidFill>
                  <a:srgbClr val="514743"/>
                </a:solidFill>
                <a:effectLst/>
                <a:uLnTx/>
                <a:uFillTx/>
                <a:latin typeface="Arial"/>
                <a:ea typeface="+mn-ea"/>
                <a:cs typeface="Arial"/>
              </a:rPr>
              <a:t>göre</a:t>
            </a:r>
            <a:r>
              <a:rPr kumimoji="0" sz="2200" b="0" i="1" u="none" strike="noStrike" kern="1200" cap="none" spc="35" normalizeH="0" baseline="0" noProof="0" dirty="0">
                <a:ln>
                  <a:noFill/>
                </a:ln>
                <a:solidFill>
                  <a:srgbClr val="514743"/>
                </a:solidFill>
                <a:effectLst/>
                <a:uLnTx/>
                <a:uFillTx/>
                <a:latin typeface="Arial"/>
                <a:ea typeface="+mn-ea"/>
                <a:cs typeface="Arial"/>
              </a:rPr>
              <a:t> </a:t>
            </a:r>
            <a:r>
              <a:rPr kumimoji="0" sz="2200" b="0" i="1" u="none" strike="noStrike" kern="1200" cap="none" spc="-10" normalizeH="0" baseline="0" noProof="0" dirty="0">
                <a:ln>
                  <a:noFill/>
                </a:ln>
                <a:solidFill>
                  <a:srgbClr val="514743"/>
                </a:solidFill>
                <a:effectLst/>
                <a:uLnTx/>
                <a:uFillTx/>
                <a:latin typeface="Arial"/>
                <a:ea typeface="+mn-ea"/>
                <a:cs typeface="Arial"/>
              </a:rPr>
              <a:t>bölümlendirmede,</a:t>
            </a:r>
            <a:r>
              <a:rPr kumimoji="0" sz="2200" b="0" i="1" u="none" strike="noStrike" kern="1200" cap="none" spc="85" normalizeH="0" baseline="0" noProof="0" dirty="0">
                <a:ln>
                  <a:noFill/>
                </a:ln>
                <a:solidFill>
                  <a:srgbClr val="514743"/>
                </a:solidFill>
                <a:effectLst/>
                <a:uLnTx/>
                <a:uFillTx/>
                <a:latin typeface="Arial"/>
                <a:ea typeface="+mn-ea"/>
                <a:cs typeface="Arial"/>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tüketiciler</a:t>
            </a:r>
            <a:r>
              <a:rPr kumimoji="0" sz="2200" b="0" i="0" u="none" strike="noStrike" kern="1200" cap="none" spc="6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markaya</a:t>
            </a:r>
            <a:r>
              <a:rPr kumimoji="0" sz="2200" b="0" i="0" u="none" strike="noStrike" kern="1200" cap="none" spc="45"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ba</a:t>
            </a:r>
            <a:r>
              <a:rPr kumimoji="0" sz="2200" b="0" i="0" u="none" strike="noStrike" kern="1200" cap="none" spc="-10" normalizeH="0" baseline="0" noProof="0" dirty="0">
                <a:ln>
                  <a:noFill/>
                </a:ln>
                <a:solidFill>
                  <a:srgbClr val="514743"/>
                </a:solidFill>
                <a:effectLst/>
                <a:uLnTx/>
                <a:uFillTx/>
                <a:latin typeface="Microsoft Sans Serif"/>
                <a:ea typeface="+mn-ea"/>
                <a:cs typeface="Microsoft Sans Serif"/>
              </a:rPr>
              <a:t>ğ</a:t>
            </a:r>
            <a:r>
              <a:rPr kumimoji="0" sz="2200" b="0" i="0" u="none" strike="noStrike" kern="1200" cap="none" spc="-10" normalizeH="0" baseline="0" noProof="0" dirty="0">
                <a:ln>
                  <a:noFill/>
                </a:ln>
                <a:solidFill>
                  <a:srgbClr val="514743"/>
                </a:solidFill>
                <a:effectLst/>
                <a:uLnTx/>
                <a:uFillTx/>
                <a:latin typeface="Arial MT"/>
                <a:ea typeface="+mn-ea"/>
                <a:cs typeface="Arial MT"/>
              </a:rPr>
              <a:t>lılık</a:t>
            </a:r>
            <a:endParaRPr kumimoji="0" sz="2200" b="0" i="0" u="none" strike="noStrike" kern="1200" cap="none" spc="0" normalizeH="0" baseline="0" noProof="0" dirty="0">
              <a:ln>
                <a:noFill/>
              </a:ln>
              <a:solidFill>
                <a:srgbClr val="000000"/>
              </a:solidFill>
              <a:effectLst/>
              <a:uLnTx/>
              <a:uFillTx/>
              <a:latin typeface="Arial MT"/>
              <a:ea typeface="+mn-ea"/>
              <a:cs typeface="Arial MT"/>
            </a:endParaRPr>
          </a:p>
        </p:txBody>
      </p:sp>
      <p:sp>
        <p:nvSpPr>
          <p:cNvPr id="11" name="object 11"/>
          <p:cNvSpPr txBox="1"/>
          <p:nvPr/>
        </p:nvSpPr>
        <p:spPr>
          <a:xfrm>
            <a:off x="653287" y="5333491"/>
            <a:ext cx="11051540" cy="40640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tab pos="4184015" algn="l"/>
                <a:tab pos="4947285" algn="l"/>
                <a:tab pos="9735820" algn="l"/>
              </a:tabLst>
              <a:defRPr/>
            </a:pPr>
            <a:r>
              <a:rPr kumimoji="0" sz="2500" b="0" i="0" u="none" strike="noStrike" kern="1200" cap="none" spc="0" normalizeH="0" baseline="0" noProof="0" dirty="0">
                <a:ln>
                  <a:noFill/>
                </a:ln>
                <a:solidFill>
                  <a:srgbClr val="514743"/>
                </a:solidFill>
                <a:effectLst/>
                <a:uLnTx/>
                <a:uFillTx/>
                <a:latin typeface="Arial MT"/>
                <a:ea typeface="+mn-ea"/>
                <a:cs typeface="Arial MT"/>
              </a:rPr>
              <a:t>düzeyine</a:t>
            </a:r>
            <a:r>
              <a:rPr kumimoji="0" sz="2500" b="0" i="0" u="none" strike="noStrike" kern="1200" cap="none" spc="120"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göre</a:t>
            </a:r>
            <a:r>
              <a:rPr kumimoji="0" sz="2500" b="0" i="0" u="none" strike="noStrike" kern="1200" cap="none" spc="125" normalizeH="0" baseline="0" noProof="0" dirty="0">
                <a:ln>
                  <a:noFill/>
                </a:ln>
                <a:solidFill>
                  <a:srgbClr val="514743"/>
                </a:solidFill>
                <a:effectLst/>
                <a:uLnTx/>
                <a:uFillTx/>
                <a:latin typeface="Arial MT"/>
                <a:ea typeface="+mn-ea"/>
                <a:cs typeface="Arial MT"/>
              </a:rPr>
              <a:t> </a:t>
            </a:r>
            <a:r>
              <a:rPr kumimoji="0" sz="2500" b="0" i="0" u="none" strike="noStrike" kern="1200" cap="none" spc="-10" normalizeH="0" baseline="0" noProof="0" dirty="0">
                <a:ln>
                  <a:noFill/>
                </a:ln>
                <a:solidFill>
                  <a:srgbClr val="514743"/>
                </a:solidFill>
                <a:effectLst/>
                <a:uLnTx/>
                <a:uFillTx/>
                <a:latin typeface="Arial MT"/>
                <a:ea typeface="+mn-ea"/>
                <a:cs typeface="Arial MT"/>
              </a:rPr>
              <a:t>gruplandırılır.</a:t>
            </a:r>
            <a:r>
              <a:rPr kumimoji="0" sz="2500" b="0" i="0" u="none" strike="noStrike" kern="1200" cap="none" spc="0" normalizeH="0" baseline="0" noProof="0" dirty="0">
                <a:ln>
                  <a:noFill/>
                </a:ln>
                <a:solidFill>
                  <a:srgbClr val="514743"/>
                </a:solidFill>
                <a:effectLst/>
                <a:uLnTx/>
                <a:uFillTx/>
                <a:latin typeface="Arial MT"/>
                <a:ea typeface="+mn-ea"/>
                <a:cs typeface="Arial MT"/>
              </a:rPr>
              <a:t>	</a:t>
            </a:r>
            <a:r>
              <a:rPr kumimoji="0" sz="2500" b="0" i="0" u="none" strike="noStrike" kern="1200" cap="none" spc="-20" normalizeH="0" baseline="0" noProof="0" dirty="0">
                <a:ln>
                  <a:noFill/>
                </a:ln>
                <a:solidFill>
                  <a:srgbClr val="514743"/>
                </a:solidFill>
                <a:effectLst/>
                <a:uLnTx/>
                <a:uFillTx/>
                <a:latin typeface="Arial MT"/>
                <a:ea typeface="+mn-ea"/>
                <a:cs typeface="Arial MT"/>
              </a:rPr>
              <a:t>Bazı</a:t>
            </a:r>
            <a:r>
              <a:rPr kumimoji="0" sz="2500" b="0" i="0" u="none" strike="noStrike" kern="1200" cap="none" spc="0" normalizeH="0" baseline="0" noProof="0" dirty="0">
                <a:ln>
                  <a:noFill/>
                </a:ln>
                <a:solidFill>
                  <a:srgbClr val="514743"/>
                </a:solidFill>
                <a:effectLst/>
                <a:uLnTx/>
                <a:uFillTx/>
                <a:latin typeface="Arial MT"/>
                <a:ea typeface="+mn-ea"/>
                <a:cs typeface="Arial MT"/>
              </a:rPr>
              <a:t>	tüketiciler</a:t>
            </a:r>
            <a:r>
              <a:rPr kumimoji="0" sz="2500" b="0" i="0" u="none" strike="noStrike" kern="1200" cap="none" spc="425"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belirli</a:t>
            </a:r>
            <a:r>
              <a:rPr kumimoji="0" sz="2500" b="0" i="0" u="none" strike="noStrike" kern="1200" cap="none" spc="455" normalizeH="0" baseline="0" noProof="0" dirty="0">
                <a:ln>
                  <a:noFill/>
                </a:ln>
                <a:solidFill>
                  <a:srgbClr val="514743"/>
                </a:solidFill>
                <a:effectLst/>
                <a:uLnTx/>
                <a:uFillTx/>
                <a:latin typeface="Arial MT"/>
                <a:ea typeface="+mn-ea"/>
                <a:cs typeface="Arial MT"/>
              </a:rPr>
              <a:t> </a:t>
            </a:r>
            <a:r>
              <a:rPr kumimoji="0" sz="2500" b="0" i="0" u="none" strike="noStrike" kern="1200" cap="none" spc="0" normalizeH="0" baseline="0" noProof="0" dirty="0">
                <a:ln>
                  <a:noFill/>
                </a:ln>
                <a:solidFill>
                  <a:srgbClr val="514743"/>
                </a:solidFill>
                <a:effectLst/>
                <a:uLnTx/>
                <a:uFillTx/>
                <a:latin typeface="Arial MT"/>
                <a:ea typeface="+mn-ea"/>
                <a:cs typeface="Arial MT"/>
              </a:rPr>
              <a:t>markalara</a:t>
            </a:r>
            <a:r>
              <a:rPr kumimoji="0" sz="2500" b="0" i="0" u="none" strike="noStrike" kern="1200" cap="none" spc="409" normalizeH="0" baseline="0" noProof="0" dirty="0">
                <a:ln>
                  <a:noFill/>
                </a:ln>
                <a:solidFill>
                  <a:srgbClr val="514743"/>
                </a:solidFill>
                <a:effectLst/>
                <a:uLnTx/>
                <a:uFillTx/>
                <a:latin typeface="Arial MT"/>
                <a:ea typeface="+mn-ea"/>
                <a:cs typeface="Arial MT"/>
              </a:rPr>
              <a:t> </a:t>
            </a:r>
            <a:r>
              <a:rPr kumimoji="0" sz="2500" b="0" i="0" u="none" strike="noStrike" kern="1200" cap="none" spc="-10" normalizeH="0" baseline="0" noProof="0" dirty="0">
                <a:ln>
                  <a:noFill/>
                </a:ln>
                <a:solidFill>
                  <a:srgbClr val="514743"/>
                </a:solidFill>
                <a:effectLst/>
                <a:uLnTx/>
                <a:uFillTx/>
                <a:latin typeface="Arial MT"/>
                <a:ea typeface="+mn-ea"/>
                <a:cs typeface="Arial MT"/>
              </a:rPr>
              <a:t>kar</a:t>
            </a:r>
            <a:r>
              <a:rPr kumimoji="0" sz="25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500" b="0" i="0" u="none" strike="noStrike" kern="1200" cap="none" spc="-10" normalizeH="0" baseline="0" noProof="0" dirty="0">
                <a:ln>
                  <a:noFill/>
                </a:ln>
                <a:solidFill>
                  <a:srgbClr val="514743"/>
                </a:solidFill>
                <a:effectLst/>
                <a:uLnTx/>
                <a:uFillTx/>
                <a:latin typeface="Arial MT"/>
                <a:ea typeface="+mn-ea"/>
                <a:cs typeface="Arial MT"/>
              </a:rPr>
              <a:t>ı</a:t>
            </a:r>
            <a:r>
              <a:rPr kumimoji="0" sz="2500" b="0" i="0" u="none" strike="noStrike" kern="1200" cap="none" spc="0" normalizeH="0" baseline="0" noProof="0" dirty="0">
                <a:ln>
                  <a:noFill/>
                </a:ln>
                <a:solidFill>
                  <a:srgbClr val="514743"/>
                </a:solidFill>
                <a:effectLst/>
                <a:uLnTx/>
                <a:uFillTx/>
                <a:latin typeface="Arial MT"/>
                <a:ea typeface="+mn-ea"/>
                <a:cs typeface="Arial MT"/>
              </a:rPr>
              <a:t>	</a:t>
            </a:r>
            <a:r>
              <a:rPr kumimoji="0" sz="2500" b="0" i="0" u="none" strike="noStrike" kern="1200" cap="none" spc="-10" normalizeH="0" baseline="0" noProof="0" dirty="0">
                <a:ln>
                  <a:noFill/>
                </a:ln>
                <a:solidFill>
                  <a:srgbClr val="514743"/>
                </a:solidFill>
                <a:effectLst/>
                <a:uLnTx/>
                <a:uFillTx/>
                <a:latin typeface="Arial MT"/>
                <a:ea typeface="+mn-ea"/>
                <a:cs typeface="Arial MT"/>
              </a:rPr>
              <a:t>duygusal</a:t>
            </a:r>
            <a:endParaRPr kumimoji="0" sz="2500" b="0" i="0" u="none" strike="noStrike" kern="1200" cap="none" spc="0" normalizeH="0" baseline="0" noProof="0" dirty="0">
              <a:ln>
                <a:noFill/>
              </a:ln>
              <a:solidFill>
                <a:srgbClr val="000000"/>
              </a:solidFill>
              <a:effectLst/>
              <a:uLnTx/>
              <a:uFillTx/>
              <a:latin typeface="Arial MT"/>
              <a:ea typeface="+mn-ea"/>
              <a:cs typeface="Arial MT"/>
            </a:endParaRPr>
          </a:p>
        </p:txBody>
      </p:sp>
      <p:sp>
        <p:nvSpPr>
          <p:cNvPr id="12" name="object 12"/>
          <p:cNvSpPr txBox="1"/>
          <p:nvPr/>
        </p:nvSpPr>
        <p:spPr>
          <a:xfrm>
            <a:off x="653287" y="5600191"/>
            <a:ext cx="10111740" cy="609268"/>
          </a:xfrm>
          <a:prstGeom prst="rect">
            <a:avLst/>
          </a:prstGeom>
        </p:spPr>
        <p:txBody>
          <a:bodyPr vert="horz" wrap="square" lIns="0" tIns="123189" rIns="0" bIns="0" rtlCol="0">
            <a:spAutoFit/>
          </a:bodyPr>
          <a:lstStyle/>
          <a:p>
            <a:pPr marL="12700" marR="5080" lvl="0" indent="0" algn="l" defTabSz="457200" rtl="0" eaLnBrk="1" fontAlgn="auto" latinLnBrk="0" hangingPunct="1">
              <a:lnSpc>
                <a:spcPct val="70800"/>
              </a:lnSpc>
              <a:spcBef>
                <a:spcPts val="969"/>
              </a:spcBef>
              <a:spcAft>
                <a:spcPts val="0"/>
              </a:spcAft>
              <a:buClrTx/>
              <a:buSzTx/>
              <a:buFontTx/>
              <a:buNone/>
              <a:tabLst>
                <a:tab pos="4494530" algn="l"/>
                <a:tab pos="7521575" algn="l"/>
              </a:tabLst>
              <a:defRPr/>
            </a:pPr>
            <a:r>
              <a:rPr kumimoji="0" sz="2200" b="0" i="0" u="none" strike="noStrike" kern="1200" cap="none" spc="0" normalizeH="0" baseline="0" noProof="0" dirty="0">
                <a:ln>
                  <a:noFill/>
                </a:ln>
                <a:solidFill>
                  <a:srgbClr val="514743"/>
                </a:solidFill>
                <a:effectLst/>
                <a:uLnTx/>
                <a:uFillTx/>
                <a:latin typeface="Arial MT"/>
                <a:ea typeface="+mn-ea"/>
                <a:cs typeface="Arial MT"/>
              </a:rPr>
              <a:t>ba</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sz="2200" b="0" i="0" u="none" strike="noStrike" kern="1200" cap="none" spc="0" normalizeH="0" baseline="0" noProof="0" dirty="0">
                <a:ln>
                  <a:noFill/>
                </a:ln>
                <a:solidFill>
                  <a:srgbClr val="514743"/>
                </a:solidFill>
                <a:effectLst/>
                <a:uLnTx/>
                <a:uFillTx/>
                <a:latin typeface="Arial MT"/>
                <a:ea typeface="+mn-ea"/>
                <a:cs typeface="Arial MT"/>
              </a:rPr>
              <a:t>lar</a:t>
            </a:r>
            <a:r>
              <a:rPr kumimoji="0" sz="2200" b="0" i="0" u="none" strike="noStrike" kern="1200" cap="none" spc="13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kurup</a:t>
            </a:r>
            <a:r>
              <a:rPr kumimoji="0" sz="2200" b="0" i="0" u="none" strike="noStrike" kern="1200" cap="none" spc="12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ba</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ğ</a:t>
            </a:r>
            <a:r>
              <a:rPr kumimoji="0" sz="2200" b="0" i="0" u="none" strike="noStrike" kern="1200" cap="none" spc="0" normalizeH="0" baseline="0" noProof="0" dirty="0">
                <a:ln>
                  <a:noFill/>
                </a:ln>
                <a:solidFill>
                  <a:srgbClr val="514743"/>
                </a:solidFill>
                <a:effectLst/>
                <a:uLnTx/>
                <a:uFillTx/>
                <a:latin typeface="Arial MT"/>
                <a:ea typeface="+mn-ea"/>
                <a:cs typeface="Arial MT"/>
              </a:rPr>
              <a:t>lılık</a:t>
            </a:r>
            <a:r>
              <a:rPr kumimoji="0" sz="2200" b="0" i="0" u="none" strike="noStrike" kern="1200" cap="none" spc="17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davranı</a:t>
            </a:r>
            <a:r>
              <a:rPr kumimoji="0" sz="22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200" b="0" i="0" u="none" strike="noStrike" kern="1200" cap="none" spc="-10" normalizeH="0" baseline="0" noProof="0" dirty="0">
                <a:ln>
                  <a:noFill/>
                </a:ln>
                <a:solidFill>
                  <a:srgbClr val="514743"/>
                </a:solidFill>
                <a:effectLst/>
                <a:uLnTx/>
                <a:uFillTx/>
                <a:latin typeface="Arial MT"/>
                <a:ea typeface="+mn-ea"/>
                <a:cs typeface="Arial MT"/>
              </a:rPr>
              <a:t>ı</a:t>
            </a:r>
            <a:r>
              <a:rPr kumimoji="0" sz="2200" b="0" i="0" u="none" strike="noStrike" kern="1200" cap="none" spc="0" normalizeH="0" baseline="0" noProof="0" dirty="0">
                <a:ln>
                  <a:noFill/>
                </a:ln>
                <a:solidFill>
                  <a:srgbClr val="514743"/>
                </a:solidFill>
                <a:effectLst/>
                <a:uLnTx/>
                <a:uFillTx/>
                <a:latin typeface="Arial MT"/>
                <a:ea typeface="+mn-ea"/>
                <a:cs typeface="Arial MT"/>
              </a:rPr>
              <a:t>	geli</a:t>
            </a:r>
            <a:r>
              <a:rPr kumimoji="0" sz="2200" b="0" i="0" u="none" strike="noStrike" kern="1200" cap="none" spc="0" normalizeH="0" baseline="0" noProof="0" dirty="0">
                <a:ln>
                  <a:noFill/>
                </a:ln>
                <a:solidFill>
                  <a:srgbClr val="514743"/>
                </a:solidFill>
                <a:effectLst/>
                <a:uLnTx/>
                <a:uFillTx/>
                <a:latin typeface="Microsoft Sans Serif"/>
                <a:ea typeface="+mn-ea"/>
                <a:cs typeface="Microsoft Sans Serif"/>
              </a:rPr>
              <a:t>ş</a:t>
            </a:r>
            <a:r>
              <a:rPr kumimoji="0" sz="2200" b="0" i="0" u="none" strike="noStrike" kern="1200" cap="none" spc="0" normalizeH="0" baseline="0" noProof="0" dirty="0">
                <a:ln>
                  <a:noFill/>
                </a:ln>
                <a:solidFill>
                  <a:srgbClr val="514743"/>
                </a:solidFill>
                <a:effectLst/>
                <a:uLnTx/>
                <a:uFillTx/>
                <a:latin typeface="Arial MT"/>
                <a:ea typeface="+mn-ea"/>
                <a:cs typeface="Arial MT"/>
              </a:rPr>
              <a:t>tirebilir,</a:t>
            </a:r>
            <a:r>
              <a:rPr kumimoji="0" sz="2200" b="0" i="0" u="none" strike="noStrike" kern="1200" cap="none" spc="40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bazıları</a:t>
            </a:r>
            <a:r>
              <a:rPr kumimoji="0" sz="2200" b="0" i="0" u="none" strike="noStrike" kern="1200" cap="none" spc="0" normalizeH="0" baseline="0" noProof="0" dirty="0">
                <a:ln>
                  <a:noFill/>
                </a:ln>
                <a:solidFill>
                  <a:srgbClr val="514743"/>
                </a:solidFill>
                <a:effectLst/>
                <a:uLnTx/>
                <a:uFillTx/>
                <a:latin typeface="Arial MT"/>
                <a:ea typeface="+mn-ea"/>
                <a:cs typeface="Arial MT"/>
              </a:rPr>
              <a:t>	ise</a:t>
            </a:r>
            <a:r>
              <a:rPr kumimoji="0" sz="2200" b="0" i="0" u="none" strike="noStrike" kern="1200" cap="none" spc="8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rakip</a:t>
            </a:r>
            <a:r>
              <a:rPr kumimoji="0" sz="2200" b="0" i="0" u="none" strike="noStrike" kern="1200" cap="none" spc="85"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markalar </a:t>
            </a:r>
            <a:r>
              <a:rPr kumimoji="0" sz="2200" b="0" i="0" u="none" strike="noStrike" kern="1200" cap="none" spc="0" normalizeH="0" baseline="0" noProof="0" dirty="0">
                <a:ln>
                  <a:noFill/>
                </a:ln>
                <a:solidFill>
                  <a:srgbClr val="514743"/>
                </a:solidFill>
                <a:effectLst/>
                <a:uLnTx/>
                <a:uFillTx/>
                <a:latin typeface="Arial MT"/>
                <a:ea typeface="+mn-ea"/>
                <a:cs typeface="Arial MT"/>
              </a:rPr>
              <a:t>arasında</a:t>
            </a:r>
            <a:r>
              <a:rPr kumimoji="0" sz="2200" b="0" i="0" u="none" strike="noStrike" kern="1200" cap="none" spc="160"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herhangi</a:t>
            </a:r>
            <a:r>
              <a:rPr kumimoji="0" sz="2200" b="0" i="0" u="none" strike="noStrike" kern="1200" cap="none" spc="21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bir</a:t>
            </a:r>
            <a:r>
              <a:rPr kumimoji="0" sz="2200" b="0" i="0" u="none" strike="noStrike" kern="1200" cap="none" spc="185" normalizeH="0" baseline="0" noProof="0" dirty="0">
                <a:ln>
                  <a:noFill/>
                </a:ln>
                <a:solidFill>
                  <a:srgbClr val="514743"/>
                </a:solidFill>
                <a:effectLst/>
                <a:uLnTx/>
                <a:uFillTx/>
                <a:latin typeface="Arial MT"/>
                <a:ea typeface="+mn-ea"/>
                <a:cs typeface="Arial MT"/>
              </a:rPr>
              <a:t> </a:t>
            </a:r>
            <a:r>
              <a:rPr kumimoji="0" sz="2200" b="0" i="0" u="none" strike="noStrike" kern="1200" cap="none" spc="0" normalizeH="0" baseline="0" noProof="0" dirty="0">
                <a:ln>
                  <a:noFill/>
                </a:ln>
                <a:solidFill>
                  <a:srgbClr val="514743"/>
                </a:solidFill>
                <a:effectLst/>
                <a:uLnTx/>
                <a:uFillTx/>
                <a:latin typeface="Arial MT"/>
                <a:ea typeface="+mn-ea"/>
                <a:cs typeface="Arial MT"/>
              </a:rPr>
              <a:t>fark</a:t>
            </a:r>
            <a:r>
              <a:rPr kumimoji="0" sz="2200" b="0" i="0" u="none" strike="noStrike" kern="1200" cap="none" spc="170" normalizeH="0" baseline="0" noProof="0" dirty="0">
                <a:ln>
                  <a:noFill/>
                </a:ln>
                <a:solidFill>
                  <a:srgbClr val="514743"/>
                </a:solidFill>
                <a:effectLst/>
                <a:uLnTx/>
                <a:uFillTx/>
                <a:latin typeface="Arial MT"/>
                <a:ea typeface="+mn-ea"/>
                <a:cs typeface="Arial MT"/>
              </a:rPr>
              <a:t> </a:t>
            </a:r>
            <a:r>
              <a:rPr kumimoji="0" sz="2200" b="0" i="0" u="none" strike="noStrike" kern="1200" cap="none" spc="-10" normalizeH="0" baseline="0" noProof="0" dirty="0">
                <a:ln>
                  <a:noFill/>
                </a:ln>
                <a:solidFill>
                  <a:srgbClr val="514743"/>
                </a:solidFill>
                <a:effectLst/>
                <a:uLnTx/>
                <a:uFillTx/>
                <a:latin typeface="Arial MT"/>
                <a:ea typeface="+mn-ea"/>
                <a:cs typeface="Arial MT"/>
              </a:rPr>
              <a:t>görmez.</a:t>
            </a:r>
            <a:endParaRPr kumimoji="0" sz="2200" b="0" i="0" u="none" strike="noStrike" kern="1200" cap="none" spc="0" normalizeH="0" baseline="0" noProof="0">
              <a:ln>
                <a:noFill/>
              </a:ln>
              <a:solidFill>
                <a:srgbClr val="000000"/>
              </a:solidFill>
              <a:effectLst/>
              <a:uLnTx/>
              <a:uFillTx/>
              <a:latin typeface="Arial MT"/>
              <a:ea typeface="+mn-ea"/>
              <a:cs typeface="Arial MT"/>
            </a:endParaRPr>
          </a:p>
        </p:txBody>
      </p:sp>
      <p:sp>
        <p:nvSpPr>
          <p:cNvPr id="15" name="Başlık 14">
            <a:extLst>
              <a:ext uri="{FF2B5EF4-FFF2-40B4-BE49-F238E27FC236}">
                <a16:creationId xmlns:a16="http://schemas.microsoft.com/office/drawing/2014/main" id="{24F6F570-86FD-7DDD-DC6A-5D0B30267601}"/>
              </a:ext>
            </a:extLst>
          </p:cNvPr>
          <p:cNvSpPr>
            <a:spLocks noGrp="1"/>
          </p:cNvSpPr>
          <p:nvPr>
            <p:ph type="title"/>
          </p:nvPr>
        </p:nvSpPr>
        <p:spPr/>
        <p:txBody>
          <a:bodyPr/>
          <a:lstStyle/>
          <a:p>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6.</a:t>
            </a:r>
            <a:r>
              <a:rPr spc="-110" dirty="0"/>
              <a:t> </a:t>
            </a:r>
            <a:r>
              <a:rPr spc="-25" dirty="0"/>
              <a:t>PAZAR</a:t>
            </a:r>
            <a:r>
              <a:rPr spc="-85" dirty="0"/>
              <a:t> </a:t>
            </a:r>
            <a:r>
              <a:rPr spc="-10" dirty="0"/>
              <a:t>BÖLÜMLEME</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28</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424687" y="1732864"/>
            <a:ext cx="11316970" cy="4476803"/>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Etkili</a:t>
            </a:r>
            <a:r>
              <a:rPr kumimoji="0" sz="22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bölümlendirme</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yapabilmek</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için</a:t>
            </a:r>
            <a:r>
              <a:rPr kumimoji="0" sz="22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şu</a:t>
            </a:r>
            <a:r>
              <a:rPr kumimoji="0" sz="22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özelliklerin</a:t>
            </a:r>
            <a:r>
              <a:rPr kumimoji="0" sz="2200" b="0" i="0" u="none" strike="noStrike" kern="1200" cap="none" spc="-8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var</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olduğuna</a:t>
            </a:r>
            <a:r>
              <a:rPr kumimoji="0" sz="22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dikkat</a:t>
            </a:r>
            <a:r>
              <a:rPr kumimoji="0"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edilmelidir:</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65"/>
              </a:spcBef>
              <a:spcAft>
                <a:spcPts val="0"/>
              </a:spcAft>
              <a:buClrTx/>
              <a:buSzTx/>
              <a:buFontTx/>
              <a:buNone/>
              <a:tabLst/>
              <a:defRPr/>
            </a:pP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9230" marR="0" lvl="0" indent="-176530" algn="l" defTabSz="457200" rtl="0" eaLnBrk="1" fontAlgn="auto" latinLnBrk="0" hangingPunct="1">
              <a:lnSpc>
                <a:spcPts val="2245"/>
              </a:lnSpc>
              <a:spcBef>
                <a:spcPts val="5"/>
              </a:spcBef>
              <a:spcAft>
                <a:spcPts val="0"/>
              </a:spcAft>
              <a:buClrTx/>
              <a:buSzTx/>
              <a:buFont typeface="Microsoft Sans Serif"/>
              <a:buChar char="•"/>
              <a:tabLst>
                <a:tab pos="189230" algn="l"/>
              </a:tabLst>
              <a:defRPr/>
            </a:pPr>
            <a:r>
              <a:rPr kumimoji="0" sz="22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Ölçülebilirlik:</a:t>
            </a:r>
            <a:r>
              <a:rPr kumimoji="0" sz="2200" b="1"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Bölümleme sonunda</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ortaya</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çıkan</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tüketici</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gruplarının</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sayısal</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özelliklerinin</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0" lvl="0" indent="0" algn="l" defTabSz="457200" rtl="0" eaLnBrk="1" fontAlgn="auto" latinLnBrk="0" hangingPunct="1">
              <a:lnSpc>
                <a:spcPts val="1850"/>
              </a:lnSpc>
              <a:spcBef>
                <a:spcPts val="0"/>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bilinmesi</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veya</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en</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azından</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tahmin</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edilebilir</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olması</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gereklidir.</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Diğer</a:t>
            </a:r>
            <a:r>
              <a:rPr kumimoji="0" sz="22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ifade</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ile</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oluşturulan</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0" lvl="0" indent="0" algn="l" defTabSz="457200" rtl="0" eaLnBrk="1" fontAlgn="auto" latinLnBrk="0" hangingPunct="1">
              <a:lnSpc>
                <a:spcPts val="1850"/>
              </a:lnSpc>
              <a:spcBef>
                <a:spcPts val="0"/>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bölümündeki</a:t>
            </a:r>
            <a:r>
              <a:rPr kumimoji="0" sz="22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potansiyel</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tüketici</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sayısı,</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bunların alım</a:t>
            </a:r>
            <a:r>
              <a:rPr kumimoji="0" sz="22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güçleri,</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coğrafik</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yerleşimleri</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gibi</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0" lvl="0" indent="0" algn="l" defTabSz="457200" rtl="0" eaLnBrk="1" fontAlgn="auto" latinLnBrk="0" hangingPunct="1">
              <a:lnSpc>
                <a:spcPts val="1850"/>
              </a:lnSpc>
              <a:spcBef>
                <a:spcPts val="0"/>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bilgilerin</a:t>
            </a:r>
            <a:r>
              <a:rPr kumimoji="0" sz="2200" b="0" i="0" u="none" strike="noStrike" kern="1200" cap="none" spc="-8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bilinmesi,</a:t>
            </a:r>
            <a:r>
              <a:rPr kumimoji="0"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nitelikli</a:t>
            </a:r>
            <a:r>
              <a:rPr kumimoji="0" sz="2200" b="0" i="0" u="none" strike="noStrike" kern="1200" cap="none" spc="-8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a:t>
            </a:r>
            <a:r>
              <a:rPr kumimoji="0"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bölümlemesi</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için</a:t>
            </a:r>
            <a:r>
              <a:rPr kumimoji="0"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gereklidir.</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9230" marR="0" lvl="0" indent="-176530" algn="l" defTabSz="457200" rtl="0" eaLnBrk="1" fontAlgn="auto" latinLnBrk="0" hangingPunct="1">
              <a:lnSpc>
                <a:spcPts val="1850"/>
              </a:lnSpc>
              <a:spcBef>
                <a:spcPts val="0"/>
              </a:spcBef>
              <a:spcAft>
                <a:spcPts val="0"/>
              </a:spcAft>
              <a:buClrTx/>
              <a:buSzTx/>
              <a:buFont typeface="Microsoft Sans Serif"/>
              <a:buChar char="•"/>
              <a:tabLst>
                <a:tab pos="189230" algn="l"/>
              </a:tabLst>
              <a:defRPr/>
            </a:pPr>
            <a:r>
              <a:rPr kumimoji="0" sz="22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Ulaşılabilirlik:</a:t>
            </a:r>
            <a:r>
              <a:rPr kumimoji="0" sz="2200" b="1"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Oluşturulan</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bölümlerinin</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çeşitli</a:t>
            </a:r>
            <a:r>
              <a:rPr kumimoji="0" sz="22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pazarlama</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araçları</a:t>
            </a:r>
            <a:r>
              <a:rPr kumimoji="0" sz="22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ile</a:t>
            </a:r>
            <a:r>
              <a:rPr kumimoji="0" sz="2200" b="0"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ulaşabilir</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0" lvl="0" indent="0" algn="l" defTabSz="457200" rtl="0" eaLnBrk="1" fontAlgn="auto" latinLnBrk="0" hangingPunct="1">
              <a:lnSpc>
                <a:spcPts val="1850"/>
              </a:lnSpc>
              <a:spcBef>
                <a:spcPts val="0"/>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olması</a:t>
            </a:r>
            <a:r>
              <a:rPr kumimoji="0" sz="2200" b="0" i="0" u="none" strike="noStrike" kern="1200" cap="none" spc="1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gereklidir.</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9230" marR="0" lvl="0" indent="-176530" algn="l" defTabSz="457200" rtl="0" eaLnBrk="1" fontAlgn="auto" latinLnBrk="0" hangingPunct="1">
              <a:lnSpc>
                <a:spcPts val="1850"/>
              </a:lnSpc>
              <a:spcBef>
                <a:spcPts val="0"/>
              </a:spcBef>
              <a:spcAft>
                <a:spcPts val="0"/>
              </a:spcAft>
              <a:buClrTx/>
              <a:buSzTx/>
              <a:buFont typeface="Microsoft Sans Serif"/>
              <a:buChar char="•"/>
              <a:tabLst>
                <a:tab pos="189230" algn="l"/>
              </a:tabLst>
              <a:defRPr/>
            </a:pPr>
            <a:r>
              <a:rPr kumimoji="0" sz="22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Büyüklük:</a:t>
            </a:r>
            <a:r>
              <a:rPr kumimoji="0" sz="2200" b="1"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bölümünün</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işletmenin</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kârlı</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a:t>
            </a:r>
            <a:r>
              <a:rPr kumimoji="0" sz="22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şekilde</a:t>
            </a:r>
            <a:r>
              <a:rPr kumimoji="0" sz="22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faaliyet</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göstermesine</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yetecek</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0" lvl="0" indent="0" algn="l" defTabSz="457200" rtl="0" eaLnBrk="1" fontAlgn="auto" latinLnBrk="0" hangingPunct="1">
              <a:lnSpc>
                <a:spcPts val="1850"/>
              </a:lnSpc>
              <a:spcBef>
                <a:spcPts val="0"/>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büyüklükte</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olması</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gerekir.</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Gereğinden</a:t>
            </a:r>
            <a:r>
              <a:rPr kumimoji="0" sz="22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fazla</a:t>
            </a:r>
            <a:r>
              <a:rPr kumimoji="0" sz="22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küçük</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tanımlanan</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pazarlar,</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işletme</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için</a:t>
            </a:r>
            <a:r>
              <a:rPr kumimoji="0" sz="22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kârlı</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0" lvl="0" indent="0" algn="l" defTabSz="457200" rtl="0" eaLnBrk="1" fontAlgn="auto" latinLnBrk="0" hangingPunct="1">
              <a:lnSpc>
                <a:spcPts val="1850"/>
              </a:lnSpc>
              <a:spcBef>
                <a:spcPts val="0"/>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olmayacaktır.</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Gereğinden</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büyük</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olduğu</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taktirde</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de</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pazarın</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heterojenleşmesine,</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diğer</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0" lvl="0" indent="0" algn="l" defTabSz="457200" rtl="0" eaLnBrk="1" fontAlgn="auto" latinLnBrk="0" hangingPunct="1">
              <a:lnSpc>
                <a:spcPts val="1850"/>
              </a:lnSpc>
              <a:spcBef>
                <a:spcPts val="0"/>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ifadeyle</a:t>
            </a:r>
            <a:r>
              <a:rPr kumimoji="0" sz="22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farklı</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istekleri</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olan</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tüketicilerin</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aynı</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bölüme</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alınmasına</a:t>
            </a:r>
            <a:r>
              <a:rPr kumimoji="0" sz="22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neden</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olunacaktır.</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0" lvl="0" indent="0" algn="l" defTabSz="457200" rtl="0" eaLnBrk="1" fontAlgn="auto" latinLnBrk="0" hangingPunct="1">
              <a:lnSpc>
                <a:spcPts val="1850"/>
              </a:lnSpc>
              <a:spcBef>
                <a:spcPts val="0"/>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nedenle</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büyüklüğünün</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optimal</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seviyede</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tanımlanması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gereklidir.</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9230" marR="0" lvl="0" indent="-176530" algn="l" defTabSz="457200" rtl="0" eaLnBrk="1" fontAlgn="auto" latinLnBrk="0" hangingPunct="1">
              <a:lnSpc>
                <a:spcPts val="1850"/>
              </a:lnSpc>
              <a:spcBef>
                <a:spcPts val="0"/>
              </a:spcBef>
              <a:spcAft>
                <a:spcPts val="0"/>
              </a:spcAft>
              <a:buClrTx/>
              <a:buSzTx/>
              <a:buFont typeface="Microsoft Sans Serif"/>
              <a:buChar char="•"/>
              <a:tabLst>
                <a:tab pos="189230" algn="l"/>
              </a:tabLst>
              <a:defRPr/>
            </a:pPr>
            <a:r>
              <a:rPr kumimoji="0" sz="2200" b="1"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Farklılaştırılabilirlik:</a:t>
            </a:r>
            <a:r>
              <a:rPr kumimoji="0" sz="2200" b="1"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Oluşturulan</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bölümlerindeki</a:t>
            </a:r>
            <a:r>
              <a:rPr kumimoji="0" sz="22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tüketicilerin</a:t>
            </a:r>
            <a:r>
              <a:rPr kumimoji="0" sz="2200" b="0"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ürüne</a:t>
            </a:r>
            <a:r>
              <a:rPr kumimoji="0" sz="22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ilişkin</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0" lvl="0" indent="0" algn="l" defTabSz="457200" rtl="0" eaLnBrk="1" fontAlgn="auto" latinLnBrk="0" hangingPunct="1">
              <a:lnSpc>
                <a:spcPts val="1850"/>
              </a:lnSpc>
              <a:spcBef>
                <a:spcPts val="0"/>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tepkilerinin</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birbirinden</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farklı</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olması</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gerekir.</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Örneğin,</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kadın ve</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erkeklerin</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gazlı</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içeceğe</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1492250" lvl="0" indent="0" algn="l" defTabSz="457200" rtl="0" eaLnBrk="1" fontAlgn="auto" latinLnBrk="0" hangingPunct="1">
              <a:lnSpc>
                <a:spcPct val="70000"/>
              </a:lnSpc>
              <a:spcBef>
                <a:spcPts val="395"/>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verdiği</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tepki</a:t>
            </a:r>
            <a:r>
              <a:rPr kumimoji="0" sz="22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değişmiyor</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ise</a:t>
            </a:r>
            <a:r>
              <a:rPr kumimoji="0" sz="22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cinsiyete</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göre</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5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bölümleme</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yapmak</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anlamlı olmayacaktır.</a:t>
            </a:r>
            <a:endParaRPr kumimoji="0"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 calcmode="lin" valueType="num">
                                      <p:cBhvr additive="base">
                                        <p:cTn id="6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7.</a:t>
            </a:r>
            <a:r>
              <a:rPr spc="-75" dirty="0"/>
              <a:t> </a:t>
            </a:r>
            <a:r>
              <a:rPr dirty="0"/>
              <a:t>HEDEF</a:t>
            </a:r>
            <a:r>
              <a:rPr spc="-50" dirty="0"/>
              <a:t> </a:t>
            </a:r>
            <a:r>
              <a:rPr spc="-30" dirty="0"/>
              <a:t>PAZAR</a:t>
            </a:r>
            <a:r>
              <a:rPr spc="-65" dirty="0"/>
              <a:t> </a:t>
            </a:r>
            <a:r>
              <a:rPr spc="-10" dirty="0"/>
              <a:t>SEÇİMİ</a:t>
            </a:r>
          </a:p>
        </p:txBody>
      </p:sp>
      <p:sp>
        <p:nvSpPr>
          <p:cNvPr id="3" name="object 3"/>
          <p:cNvSpPr txBox="1">
            <a:spLocks noGrp="1"/>
          </p:cNvSpPr>
          <p:nvPr>
            <p:ph idx="1"/>
          </p:nvPr>
        </p:nvSpPr>
        <p:spPr>
          <a:xfrm>
            <a:off x="190500" y="2057400"/>
            <a:ext cx="11811000" cy="2482987"/>
          </a:xfrm>
          <a:prstGeom prst="rect">
            <a:avLst/>
          </a:prstGeom>
        </p:spPr>
        <p:txBody>
          <a:bodyPr vert="horz" wrap="square" lIns="0" tIns="12065" rIns="0" bIns="0" rtlCol="0">
            <a:spAutoFit/>
          </a:bodyPr>
          <a:lstStyle/>
          <a:p>
            <a:pPr marL="12700" algn="just">
              <a:lnSpc>
                <a:spcPts val="3470"/>
              </a:lnSpc>
              <a:spcBef>
                <a:spcPts val="95"/>
              </a:spcBef>
            </a:pPr>
            <a:r>
              <a:rPr sz="2200" dirty="0"/>
              <a:t>Bu</a:t>
            </a:r>
            <a:r>
              <a:rPr sz="2200" spc="-10" dirty="0"/>
              <a:t> </a:t>
            </a:r>
            <a:r>
              <a:rPr sz="2200" dirty="0"/>
              <a:t>dört</a:t>
            </a:r>
            <a:r>
              <a:rPr sz="2200" spc="15" dirty="0"/>
              <a:t> </a:t>
            </a:r>
            <a:r>
              <a:rPr sz="2200" dirty="0"/>
              <a:t>temel</a:t>
            </a:r>
            <a:r>
              <a:rPr sz="2200" spc="5" dirty="0"/>
              <a:t> </a:t>
            </a:r>
            <a:r>
              <a:rPr sz="2200" dirty="0"/>
              <a:t>kritere</a:t>
            </a:r>
            <a:r>
              <a:rPr sz="2200" spc="5" dirty="0"/>
              <a:t> </a:t>
            </a:r>
            <a:r>
              <a:rPr sz="2200" dirty="0"/>
              <a:t>uygun</a:t>
            </a:r>
            <a:r>
              <a:rPr sz="2200" spc="-10" dirty="0"/>
              <a:t> </a:t>
            </a:r>
            <a:r>
              <a:rPr sz="2200" dirty="0"/>
              <a:t>şekilde</a:t>
            </a:r>
            <a:r>
              <a:rPr sz="2200" spc="-5" dirty="0"/>
              <a:t> </a:t>
            </a:r>
            <a:r>
              <a:rPr sz="2200" dirty="0" err="1"/>
              <a:t>yapılan</a:t>
            </a:r>
            <a:r>
              <a:rPr sz="2200" spc="-5" dirty="0"/>
              <a:t> </a:t>
            </a:r>
            <a:r>
              <a:rPr lang="tr-TR" sz="2200" spc="-10" dirty="0"/>
              <a:t>P</a:t>
            </a:r>
            <a:r>
              <a:rPr sz="2200" spc="-10" dirty="0"/>
              <a:t>azar</a:t>
            </a:r>
            <a:r>
              <a:rPr lang="tr-TR" sz="2200" spc="-10" dirty="0"/>
              <a:t> </a:t>
            </a:r>
            <a:r>
              <a:rPr sz="2200" dirty="0" err="1"/>
              <a:t>bölümlendirme</a:t>
            </a:r>
            <a:r>
              <a:rPr sz="2200" spc="-90" dirty="0"/>
              <a:t> </a:t>
            </a:r>
            <a:r>
              <a:rPr sz="2200" dirty="0"/>
              <a:t>faaliyeti</a:t>
            </a:r>
            <a:r>
              <a:rPr sz="2200" spc="-95" dirty="0"/>
              <a:t> </a:t>
            </a:r>
            <a:r>
              <a:rPr sz="2200" dirty="0"/>
              <a:t>sonunda</a:t>
            </a:r>
            <a:r>
              <a:rPr sz="2200" spc="-85" dirty="0"/>
              <a:t> </a:t>
            </a:r>
            <a:r>
              <a:rPr sz="2200" dirty="0"/>
              <a:t>ortaya</a:t>
            </a:r>
            <a:r>
              <a:rPr sz="2200" spc="-85" dirty="0"/>
              <a:t> </a:t>
            </a:r>
            <a:r>
              <a:rPr sz="2200" dirty="0"/>
              <a:t>çeşitli</a:t>
            </a:r>
            <a:r>
              <a:rPr sz="2200" spc="-95" dirty="0"/>
              <a:t> </a:t>
            </a:r>
            <a:r>
              <a:rPr sz="2200" spc="-10" dirty="0"/>
              <a:t>benzer</a:t>
            </a:r>
            <a:endParaRPr sz="2200" dirty="0"/>
          </a:p>
          <a:p>
            <a:pPr marL="12700" algn="just">
              <a:lnSpc>
                <a:spcPts val="2855"/>
              </a:lnSpc>
            </a:pPr>
            <a:r>
              <a:rPr sz="2200" dirty="0"/>
              <a:t>özelliklere</a:t>
            </a:r>
            <a:r>
              <a:rPr sz="2200" spc="-55" dirty="0"/>
              <a:t> </a:t>
            </a:r>
            <a:r>
              <a:rPr sz="2200" dirty="0"/>
              <a:t>sahip</a:t>
            </a:r>
            <a:r>
              <a:rPr sz="2200" spc="-35" dirty="0"/>
              <a:t> </a:t>
            </a:r>
            <a:r>
              <a:rPr sz="2200" dirty="0"/>
              <a:t>pazar</a:t>
            </a:r>
            <a:r>
              <a:rPr sz="2200" spc="-45" dirty="0"/>
              <a:t> </a:t>
            </a:r>
            <a:r>
              <a:rPr sz="2200" dirty="0"/>
              <a:t>bölümleri</a:t>
            </a:r>
            <a:r>
              <a:rPr sz="2200" spc="-30" dirty="0"/>
              <a:t> </a:t>
            </a:r>
            <a:r>
              <a:rPr sz="2200" dirty="0"/>
              <a:t>çıkacaktır.</a:t>
            </a:r>
            <a:r>
              <a:rPr sz="2200" spc="-25" dirty="0"/>
              <a:t> </a:t>
            </a:r>
            <a:r>
              <a:rPr sz="2200" dirty="0"/>
              <a:t>Bu</a:t>
            </a:r>
            <a:r>
              <a:rPr sz="2200" spc="-40" dirty="0"/>
              <a:t> </a:t>
            </a:r>
            <a:r>
              <a:rPr sz="2200" spc="-10" dirty="0" err="1"/>
              <a:t>noktadan</a:t>
            </a:r>
            <a:r>
              <a:rPr lang="tr-TR" sz="2200" spc="-10" dirty="0"/>
              <a:t> </a:t>
            </a:r>
            <a:r>
              <a:rPr sz="2200" dirty="0" err="1"/>
              <a:t>sonra</a:t>
            </a:r>
            <a:r>
              <a:rPr sz="2200" spc="-85" dirty="0"/>
              <a:t> </a:t>
            </a:r>
            <a:r>
              <a:rPr sz="2200" dirty="0"/>
              <a:t>girişimcinin</a:t>
            </a:r>
            <a:r>
              <a:rPr sz="2200" spc="-80" dirty="0"/>
              <a:t> </a:t>
            </a:r>
            <a:r>
              <a:rPr sz="2200" dirty="0"/>
              <a:t>bu</a:t>
            </a:r>
            <a:r>
              <a:rPr sz="2200" spc="-85" dirty="0"/>
              <a:t> </a:t>
            </a:r>
            <a:r>
              <a:rPr sz="2200" dirty="0"/>
              <a:t>pazar</a:t>
            </a:r>
            <a:r>
              <a:rPr sz="2200" spc="-65" dirty="0"/>
              <a:t> </a:t>
            </a:r>
            <a:r>
              <a:rPr sz="2200" dirty="0"/>
              <a:t>bölümlerinden</a:t>
            </a:r>
            <a:r>
              <a:rPr sz="2200" spc="-65" dirty="0"/>
              <a:t> </a:t>
            </a:r>
            <a:r>
              <a:rPr sz="2200" dirty="0" err="1"/>
              <a:t>kaç</a:t>
            </a:r>
            <a:r>
              <a:rPr sz="2200" spc="-75" dirty="0"/>
              <a:t> </a:t>
            </a:r>
            <a:r>
              <a:rPr sz="2200" spc="-10" dirty="0" err="1"/>
              <a:t>tanesinin</a:t>
            </a:r>
            <a:r>
              <a:rPr lang="tr-TR" sz="2200" spc="-10" dirty="0"/>
              <a:t> </a:t>
            </a:r>
            <a:r>
              <a:rPr sz="2200" dirty="0" err="1"/>
              <a:t>hedef</a:t>
            </a:r>
            <a:r>
              <a:rPr sz="2200" spc="-20" dirty="0"/>
              <a:t> </a:t>
            </a:r>
            <a:r>
              <a:rPr sz="2200" dirty="0"/>
              <a:t>alınacağına</a:t>
            </a:r>
            <a:r>
              <a:rPr sz="2200" spc="-20" dirty="0"/>
              <a:t> </a:t>
            </a:r>
            <a:r>
              <a:rPr sz="2200" dirty="0"/>
              <a:t>karar</a:t>
            </a:r>
            <a:r>
              <a:rPr sz="2200" spc="-15" dirty="0"/>
              <a:t> </a:t>
            </a:r>
            <a:r>
              <a:rPr sz="2200" dirty="0"/>
              <a:t>vermesi</a:t>
            </a:r>
            <a:r>
              <a:rPr sz="2200" spc="-20" dirty="0"/>
              <a:t> </a:t>
            </a:r>
            <a:r>
              <a:rPr sz="2200" spc="-10" dirty="0"/>
              <a:t>gerekir.</a:t>
            </a:r>
            <a:r>
              <a:rPr sz="2200" spc="-5" dirty="0"/>
              <a:t> </a:t>
            </a:r>
            <a:r>
              <a:rPr sz="2200" dirty="0"/>
              <a:t>Buna</a:t>
            </a:r>
            <a:r>
              <a:rPr sz="2200" spc="-30" dirty="0"/>
              <a:t> </a:t>
            </a:r>
            <a:r>
              <a:rPr sz="2200" dirty="0" err="1"/>
              <a:t>göre</a:t>
            </a:r>
            <a:r>
              <a:rPr sz="2200" spc="-15" dirty="0"/>
              <a:t> </a:t>
            </a:r>
            <a:r>
              <a:rPr sz="2200" spc="-10" dirty="0" err="1"/>
              <a:t>hedef</a:t>
            </a:r>
            <a:r>
              <a:rPr lang="tr-TR" sz="2200" spc="-10" dirty="0"/>
              <a:t> </a:t>
            </a:r>
            <a:r>
              <a:rPr sz="2200" dirty="0" err="1"/>
              <a:t>Pazar</a:t>
            </a:r>
            <a:r>
              <a:rPr sz="2200" dirty="0"/>
              <a:t>,</a:t>
            </a:r>
            <a:r>
              <a:rPr sz="2200" spc="5" dirty="0"/>
              <a:t> </a:t>
            </a:r>
            <a:r>
              <a:rPr sz="2200" dirty="0"/>
              <a:t>firmanın</a:t>
            </a:r>
            <a:r>
              <a:rPr sz="2200" spc="15" dirty="0"/>
              <a:t> </a:t>
            </a:r>
            <a:r>
              <a:rPr sz="2200" dirty="0"/>
              <a:t>hizmet</a:t>
            </a:r>
            <a:r>
              <a:rPr sz="2200" spc="5" dirty="0"/>
              <a:t> </a:t>
            </a:r>
            <a:r>
              <a:rPr sz="2200" dirty="0"/>
              <a:t>etmeyi</a:t>
            </a:r>
            <a:r>
              <a:rPr sz="2200" spc="5" dirty="0"/>
              <a:t> </a:t>
            </a:r>
            <a:r>
              <a:rPr sz="2200" dirty="0"/>
              <a:t>planladığı</a:t>
            </a:r>
            <a:r>
              <a:rPr sz="2200" spc="5" dirty="0"/>
              <a:t> </a:t>
            </a:r>
            <a:r>
              <a:rPr sz="2200" dirty="0"/>
              <a:t>ortak</a:t>
            </a:r>
            <a:r>
              <a:rPr sz="2200" spc="10" dirty="0"/>
              <a:t> </a:t>
            </a:r>
            <a:r>
              <a:rPr sz="2200" dirty="0" err="1"/>
              <a:t>bir</a:t>
            </a:r>
            <a:r>
              <a:rPr sz="2200" spc="-10" dirty="0"/>
              <a:t> </a:t>
            </a:r>
            <a:r>
              <a:rPr sz="2200" spc="-10" dirty="0" err="1"/>
              <a:t>ihtiyacı</a:t>
            </a:r>
            <a:r>
              <a:rPr lang="tr-TR" sz="2200" spc="-10" dirty="0"/>
              <a:t> </a:t>
            </a:r>
            <a:r>
              <a:rPr sz="2200" dirty="0" err="1"/>
              <a:t>veya</a:t>
            </a:r>
            <a:r>
              <a:rPr sz="2200" spc="-75" dirty="0"/>
              <a:t> </a:t>
            </a:r>
            <a:r>
              <a:rPr sz="2200" dirty="0"/>
              <a:t>benzer</a:t>
            </a:r>
            <a:r>
              <a:rPr sz="2200" spc="-65" dirty="0"/>
              <a:t> </a:t>
            </a:r>
            <a:r>
              <a:rPr sz="2200" dirty="0"/>
              <a:t>özellikte</a:t>
            </a:r>
            <a:r>
              <a:rPr sz="2200" spc="-85" dirty="0"/>
              <a:t> </a:t>
            </a:r>
            <a:r>
              <a:rPr sz="2200" dirty="0"/>
              <a:t>olan</a:t>
            </a:r>
            <a:r>
              <a:rPr sz="2200" spc="-85" dirty="0"/>
              <a:t> </a:t>
            </a:r>
            <a:r>
              <a:rPr sz="2200" dirty="0"/>
              <a:t>tüketici</a:t>
            </a:r>
            <a:r>
              <a:rPr sz="2200" spc="-65" dirty="0"/>
              <a:t> </a:t>
            </a:r>
            <a:r>
              <a:rPr sz="2200" dirty="0" err="1"/>
              <a:t>bölümünü</a:t>
            </a:r>
            <a:r>
              <a:rPr sz="2200" spc="-70" dirty="0"/>
              <a:t> </a:t>
            </a:r>
            <a:r>
              <a:rPr sz="2200" spc="-10" dirty="0" err="1"/>
              <a:t>ifade</a:t>
            </a:r>
            <a:r>
              <a:rPr lang="tr-TR" sz="2200" dirty="0"/>
              <a:t> </a:t>
            </a:r>
            <a:r>
              <a:rPr sz="2200" spc="-10" dirty="0" err="1"/>
              <a:t>etmektedir</a:t>
            </a:r>
            <a:r>
              <a:rPr sz="2200" spc="-10" dirty="0"/>
              <a:t>.</a:t>
            </a:r>
            <a:r>
              <a:rPr sz="2200" spc="-5" dirty="0"/>
              <a:t> </a:t>
            </a:r>
            <a:r>
              <a:rPr sz="2200" dirty="0"/>
              <a:t>Dolayısıyla</a:t>
            </a:r>
            <a:r>
              <a:rPr sz="2200" spc="-40" dirty="0"/>
              <a:t> </a:t>
            </a:r>
            <a:r>
              <a:rPr sz="2200" dirty="0"/>
              <a:t>girişimci,</a:t>
            </a:r>
            <a:r>
              <a:rPr sz="2200" spc="-25" dirty="0"/>
              <a:t> </a:t>
            </a:r>
            <a:r>
              <a:rPr sz="2200" dirty="0" err="1"/>
              <a:t>bölümleme</a:t>
            </a:r>
            <a:r>
              <a:rPr sz="2200" spc="-25" dirty="0"/>
              <a:t> </a:t>
            </a:r>
            <a:r>
              <a:rPr sz="2200" spc="-10" dirty="0" err="1"/>
              <a:t>faaliyeti</a:t>
            </a:r>
            <a:r>
              <a:rPr lang="tr-TR" sz="2200" spc="-10" dirty="0"/>
              <a:t> </a:t>
            </a:r>
            <a:r>
              <a:rPr sz="2200" dirty="0" err="1"/>
              <a:t>sonrası</a:t>
            </a:r>
            <a:r>
              <a:rPr sz="2200" dirty="0"/>
              <a:t> bu</a:t>
            </a:r>
            <a:r>
              <a:rPr sz="2200" spc="-10" dirty="0"/>
              <a:t> </a:t>
            </a:r>
            <a:r>
              <a:rPr sz="2200" dirty="0"/>
              <a:t>bölümlerden</a:t>
            </a:r>
            <a:r>
              <a:rPr sz="2200" spc="20" dirty="0"/>
              <a:t> </a:t>
            </a:r>
            <a:r>
              <a:rPr sz="2200" dirty="0"/>
              <a:t>bir</a:t>
            </a:r>
            <a:r>
              <a:rPr sz="2200" spc="-10" dirty="0"/>
              <a:t> </a:t>
            </a:r>
            <a:r>
              <a:rPr sz="2200" dirty="0"/>
              <a:t>veya</a:t>
            </a:r>
            <a:r>
              <a:rPr sz="2200" spc="-10" dirty="0"/>
              <a:t> </a:t>
            </a:r>
            <a:r>
              <a:rPr sz="2200" dirty="0"/>
              <a:t>daha</a:t>
            </a:r>
            <a:r>
              <a:rPr sz="2200" spc="-5" dirty="0"/>
              <a:t> </a:t>
            </a:r>
            <a:r>
              <a:rPr sz="2200" dirty="0" err="1"/>
              <a:t>fazla</a:t>
            </a:r>
            <a:r>
              <a:rPr sz="2200" spc="-10" dirty="0"/>
              <a:t> </a:t>
            </a:r>
            <a:r>
              <a:rPr lang="tr-TR" sz="2200" spc="-10" dirty="0"/>
              <a:t>P</a:t>
            </a:r>
            <a:r>
              <a:rPr sz="2200" spc="-10" dirty="0"/>
              <a:t>azar</a:t>
            </a:r>
            <a:r>
              <a:rPr lang="tr-TR" sz="2200" spc="-10" dirty="0"/>
              <a:t> </a:t>
            </a:r>
            <a:r>
              <a:rPr sz="2200" dirty="0" err="1"/>
              <a:t>bölümü</a:t>
            </a:r>
            <a:r>
              <a:rPr sz="2200" spc="30" dirty="0"/>
              <a:t> </a:t>
            </a:r>
            <a:r>
              <a:rPr sz="2200" dirty="0"/>
              <a:t>seçerek</a:t>
            </a:r>
            <a:r>
              <a:rPr sz="2200" spc="45" dirty="0"/>
              <a:t> </a:t>
            </a:r>
            <a:r>
              <a:rPr sz="2200" dirty="0"/>
              <a:t>pazarlama</a:t>
            </a:r>
            <a:r>
              <a:rPr sz="2200" spc="45" dirty="0"/>
              <a:t> </a:t>
            </a:r>
            <a:r>
              <a:rPr sz="2200" dirty="0"/>
              <a:t>karması</a:t>
            </a:r>
            <a:r>
              <a:rPr sz="2200" spc="55" dirty="0"/>
              <a:t> </a:t>
            </a:r>
            <a:r>
              <a:rPr sz="2200" dirty="0"/>
              <a:t>unsurlarını</a:t>
            </a:r>
            <a:r>
              <a:rPr sz="2200" spc="60" dirty="0"/>
              <a:t> </a:t>
            </a:r>
            <a:r>
              <a:rPr sz="2200" dirty="0"/>
              <a:t>bu</a:t>
            </a:r>
            <a:r>
              <a:rPr sz="2200" spc="30" dirty="0"/>
              <a:t> </a:t>
            </a:r>
            <a:r>
              <a:rPr sz="2200" spc="-10" dirty="0"/>
              <a:t>hedef </a:t>
            </a:r>
            <a:r>
              <a:rPr sz="2200" dirty="0"/>
              <a:t>pazarın</a:t>
            </a:r>
            <a:r>
              <a:rPr sz="2200" spc="-25" dirty="0"/>
              <a:t> </a:t>
            </a:r>
            <a:r>
              <a:rPr sz="2200" dirty="0"/>
              <a:t>özelliklerine</a:t>
            </a:r>
            <a:r>
              <a:rPr sz="2200" spc="-50" dirty="0"/>
              <a:t> </a:t>
            </a:r>
            <a:r>
              <a:rPr sz="2200" dirty="0"/>
              <a:t>göre</a:t>
            </a:r>
            <a:r>
              <a:rPr sz="2200" spc="-25" dirty="0"/>
              <a:t> </a:t>
            </a:r>
            <a:r>
              <a:rPr sz="2200" spc="-10" dirty="0"/>
              <a:t>hazırlamalıdır.</a:t>
            </a:r>
            <a:endParaRPr sz="2200" dirty="0"/>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29</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2500" dirty="0"/>
              <a:t>3.</a:t>
            </a:r>
            <a:r>
              <a:rPr sz="2500" spc="-75" dirty="0"/>
              <a:t> </a:t>
            </a:r>
            <a:r>
              <a:rPr sz="2500" spc="-30" dirty="0"/>
              <a:t>PAZARLAMA</a:t>
            </a:r>
            <a:r>
              <a:rPr sz="2500" spc="-145" dirty="0"/>
              <a:t> </a:t>
            </a:r>
            <a:r>
              <a:rPr sz="2500" dirty="0"/>
              <a:t>YÖNETİM</a:t>
            </a:r>
            <a:r>
              <a:rPr sz="2500" spc="-20" dirty="0"/>
              <a:t> </a:t>
            </a:r>
            <a:r>
              <a:rPr sz="2500" spc="-10" dirty="0"/>
              <a:t>SÜRECİ</a:t>
            </a:r>
            <a:endParaRPr sz="2500" dirty="0"/>
          </a:p>
        </p:txBody>
      </p:sp>
      <p:sp>
        <p:nvSpPr>
          <p:cNvPr id="3" name="object 3"/>
          <p:cNvSpPr txBox="1">
            <a:spLocks noGrp="1"/>
          </p:cNvSpPr>
          <p:nvPr>
            <p:ph idx="1"/>
          </p:nvPr>
        </p:nvSpPr>
        <p:spPr>
          <a:xfrm>
            <a:off x="631443" y="1981200"/>
            <a:ext cx="10929113" cy="2609047"/>
          </a:xfrm>
          <a:prstGeom prst="rect">
            <a:avLst/>
          </a:prstGeom>
        </p:spPr>
        <p:txBody>
          <a:bodyPr vert="horz" wrap="square" lIns="0" tIns="122554" rIns="0" bIns="0" rtlCol="0">
            <a:spAutoFit/>
          </a:bodyPr>
          <a:lstStyle/>
          <a:p>
            <a:pPr marL="12700" marR="5080">
              <a:lnSpc>
                <a:spcPct val="90000"/>
              </a:lnSpc>
              <a:spcBef>
                <a:spcPts val="484"/>
              </a:spcBef>
            </a:pPr>
            <a:r>
              <a:rPr b="1" dirty="0">
                <a:latin typeface="Arial"/>
                <a:cs typeface="Arial"/>
              </a:rPr>
              <a:t>Analiz</a:t>
            </a:r>
            <a:r>
              <a:rPr b="1" spc="10" dirty="0">
                <a:latin typeface="Arial"/>
                <a:cs typeface="Arial"/>
              </a:rPr>
              <a:t> </a:t>
            </a:r>
            <a:r>
              <a:rPr dirty="0"/>
              <a:t>aşamasının</a:t>
            </a:r>
            <a:r>
              <a:rPr spc="35" dirty="0"/>
              <a:t> </a:t>
            </a:r>
            <a:r>
              <a:rPr dirty="0"/>
              <a:t>temel</a:t>
            </a:r>
            <a:r>
              <a:rPr spc="60" dirty="0"/>
              <a:t> </a:t>
            </a:r>
            <a:r>
              <a:rPr dirty="0"/>
              <a:t>amacı;</a:t>
            </a:r>
            <a:r>
              <a:rPr spc="50" dirty="0"/>
              <a:t> </a:t>
            </a:r>
            <a:r>
              <a:rPr dirty="0"/>
              <a:t>işletmenin</a:t>
            </a:r>
            <a:r>
              <a:rPr spc="60" dirty="0"/>
              <a:t> </a:t>
            </a:r>
            <a:r>
              <a:rPr b="1" dirty="0">
                <a:latin typeface="Arial"/>
                <a:cs typeface="Arial"/>
              </a:rPr>
              <a:t>G</a:t>
            </a:r>
            <a:r>
              <a:rPr dirty="0"/>
              <a:t>üçlü</a:t>
            </a:r>
            <a:r>
              <a:rPr spc="45" dirty="0"/>
              <a:t> </a:t>
            </a:r>
            <a:r>
              <a:rPr dirty="0"/>
              <a:t>ve</a:t>
            </a:r>
            <a:r>
              <a:rPr spc="60" dirty="0"/>
              <a:t> </a:t>
            </a:r>
            <a:r>
              <a:rPr b="1" spc="-10" dirty="0">
                <a:latin typeface="Arial"/>
                <a:cs typeface="Arial"/>
              </a:rPr>
              <a:t>Z</a:t>
            </a:r>
            <a:r>
              <a:rPr spc="-10" dirty="0"/>
              <a:t>ayıf </a:t>
            </a:r>
            <a:r>
              <a:rPr dirty="0"/>
              <a:t>yanlarını</a:t>
            </a:r>
            <a:r>
              <a:rPr spc="75" dirty="0"/>
              <a:t> </a:t>
            </a:r>
            <a:r>
              <a:rPr dirty="0"/>
              <a:t>ortaya</a:t>
            </a:r>
            <a:r>
              <a:rPr spc="75" dirty="0"/>
              <a:t> </a:t>
            </a:r>
            <a:r>
              <a:rPr dirty="0"/>
              <a:t>koymak,</a:t>
            </a:r>
            <a:r>
              <a:rPr spc="75" dirty="0"/>
              <a:t> </a:t>
            </a:r>
            <a:r>
              <a:rPr b="1" dirty="0">
                <a:latin typeface="Arial"/>
                <a:cs typeface="Arial"/>
              </a:rPr>
              <a:t>F</a:t>
            </a:r>
            <a:r>
              <a:rPr dirty="0"/>
              <a:t>ırsatları</a:t>
            </a:r>
            <a:r>
              <a:rPr spc="75" dirty="0"/>
              <a:t> </a:t>
            </a:r>
            <a:r>
              <a:rPr dirty="0"/>
              <a:t>ve</a:t>
            </a:r>
            <a:r>
              <a:rPr spc="90" dirty="0"/>
              <a:t> </a:t>
            </a:r>
            <a:r>
              <a:rPr b="1" dirty="0">
                <a:latin typeface="Arial"/>
                <a:cs typeface="Arial"/>
              </a:rPr>
              <a:t>T</a:t>
            </a:r>
            <a:r>
              <a:rPr dirty="0"/>
              <a:t>ehditleri</a:t>
            </a:r>
            <a:r>
              <a:rPr spc="95" dirty="0"/>
              <a:t> </a:t>
            </a:r>
            <a:r>
              <a:rPr spc="-10" dirty="0"/>
              <a:t>tanımlamaktır. </a:t>
            </a:r>
            <a:r>
              <a:rPr dirty="0"/>
              <a:t>Bu</a:t>
            </a:r>
            <a:r>
              <a:rPr spc="5" dirty="0"/>
              <a:t> </a:t>
            </a:r>
            <a:r>
              <a:rPr dirty="0"/>
              <a:t>kelimelerin</a:t>
            </a:r>
            <a:r>
              <a:rPr spc="10" dirty="0"/>
              <a:t> </a:t>
            </a:r>
            <a:r>
              <a:rPr dirty="0"/>
              <a:t>baş</a:t>
            </a:r>
            <a:r>
              <a:rPr spc="-5" dirty="0"/>
              <a:t> </a:t>
            </a:r>
            <a:r>
              <a:rPr dirty="0"/>
              <a:t>harflerinden</a:t>
            </a:r>
            <a:r>
              <a:rPr spc="-15" dirty="0"/>
              <a:t> </a:t>
            </a:r>
            <a:r>
              <a:rPr dirty="0"/>
              <a:t>oluşan</a:t>
            </a:r>
            <a:r>
              <a:rPr spc="10" dirty="0"/>
              <a:t> </a:t>
            </a:r>
            <a:r>
              <a:rPr dirty="0" err="1"/>
              <a:t>ve</a:t>
            </a:r>
            <a:r>
              <a:rPr spc="-10" dirty="0"/>
              <a:t> </a:t>
            </a:r>
            <a:r>
              <a:rPr b="1" dirty="0">
                <a:latin typeface="Arial"/>
                <a:cs typeface="Arial"/>
              </a:rPr>
              <a:t>GZFT</a:t>
            </a:r>
            <a:r>
              <a:rPr lang="tr-TR" b="1" dirty="0">
                <a:latin typeface="Arial"/>
                <a:cs typeface="Arial"/>
              </a:rPr>
              <a:t> (SWOT)</a:t>
            </a:r>
            <a:r>
              <a:rPr b="1" spc="-70" dirty="0">
                <a:latin typeface="Arial"/>
                <a:cs typeface="Arial"/>
              </a:rPr>
              <a:t> </a:t>
            </a:r>
            <a:r>
              <a:rPr dirty="0"/>
              <a:t>adı</a:t>
            </a:r>
            <a:r>
              <a:rPr spc="10" dirty="0"/>
              <a:t> </a:t>
            </a:r>
            <a:r>
              <a:rPr dirty="0"/>
              <a:t>verilen </a:t>
            </a:r>
            <a:r>
              <a:rPr spc="-25" dirty="0"/>
              <a:t>bu </a:t>
            </a:r>
            <a:r>
              <a:rPr dirty="0"/>
              <a:t>analiz</a:t>
            </a:r>
            <a:r>
              <a:rPr spc="-60" dirty="0"/>
              <a:t> </a:t>
            </a:r>
            <a:r>
              <a:rPr dirty="0"/>
              <a:t>yoluyla</a:t>
            </a:r>
            <a:r>
              <a:rPr spc="-80" dirty="0"/>
              <a:t> </a:t>
            </a:r>
            <a:r>
              <a:rPr dirty="0" err="1"/>
              <a:t>girişimci</a:t>
            </a:r>
            <a:r>
              <a:rPr dirty="0"/>
              <a:t>;</a:t>
            </a:r>
            <a:endParaRPr lang="tr-TR" dirty="0"/>
          </a:p>
          <a:p>
            <a:pPr marL="469900" marR="5080" indent="-457200">
              <a:lnSpc>
                <a:spcPct val="90000"/>
              </a:lnSpc>
              <a:spcBef>
                <a:spcPts val="484"/>
              </a:spcBef>
              <a:buFont typeface="Arial" panose="020B0604020202020204" pitchFamily="34" charset="0"/>
              <a:buChar char="•"/>
            </a:pPr>
            <a:r>
              <a:rPr spc="-75" dirty="0"/>
              <a:t> </a:t>
            </a:r>
            <a:r>
              <a:rPr spc="-10" dirty="0" err="1"/>
              <a:t>kabiliyetlerinin</a:t>
            </a:r>
            <a:r>
              <a:rPr lang="tr-TR" spc="-10" dirty="0"/>
              <a:t>, güçlü yanlarının</a:t>
            </a:r>
            <a:r>
              <a:rPr spc="-55" dirty="0"/>
              <a:t> </a:t>
            </a:r>
            <a:r>
              <a:rPr dirty="0"/>
              <a:t>ne</a:t>
            </a:r>
            <a:r>
              <a:rPr spc="-60" dirty="0"/>
              <a:t> </a:t>
            </a:r>
            <a:r>
              <a:rPr dirty="0"/>
              <a:t>olduğunu;</a:t>
            </a:r>
            <a:r>
              <a:rPr spc="-60" dirty="0"/>
              <a:t> </a:t>
            </a:r>
            <a:endParaRPr lang="tr-TR" spc="-60" dirty="0"/>
          </a:p>
          <a:p>
            <a:pPr marL="469900" marR="5080" indent="-457200">
              <a:lnSpc>
                <a:spcPct val="90000"/>
              </a:lnSpc>
              <a:spcBef>
                <a:spcPts val="484"/>
              </a:spcBef>
              <a:buFont typeface="Arial" panose="020B0604020202020204" pitchFamily="34" charset="0"/>
              <a:buChar char="•"/>
            </a:pPr>
            <a:r>
              <a:rPr lang="tr-TR" spc="-10" dirty="0"/>
              <a:t>Sektörel fırsatlar, rakiplerden kaynaklı tehditler ile </a:t>
            </a:r>
            <a:r>
              <a:rPr spc="-10" dirty="0"/>
              <a:t>hangi </a:t>
            </a:r>
            <a:r>
              <a:rPr dirty="0"/>
              <a:t>konularda</a:t>
            </a:r>
            <a:r>
              <a:rPr spc="-25" dirty="0"/>
              <a:t> </a:t>
            </a:r>
            <a:r>
              <a:rPr dirty="0"/>
              <a:t>dezavantajlarının</a:t>
            </a:r>
            <a:r>
              <a:rPr spc="-35" dirty="0"/>
              <a:t> </a:t>
            </a:r>
            <a:r>
              <a:rPr dirty="0"/>
              <a:t>olduğunu</a:t>
            </a:r>
            <a:r>
              <a:rPr spc="-10" dirty="0"/>
              <a:t> </a:t>
            </a:r>
            <a:r>
              <a:rPr dirty="0"/>
              <a:t>tespit</a:t>
            </a:r>
            <a:r>
              <a:rPr spc="-20" dirty="0"/>
              <a:t> </a:t>
            </a:r>
            <a:r>
              <a:rPr spc="-10" dirty="0" err="1"/>
              <a:t>edecektir</a:t>
            </a:r>
            <a:r>
              <a:rPr spc="-10" dirty="0"/>
              <a:t>.</a:t>
            </a:r>
            <a:endParaRPr lang="tr-TR" spc="-10" dirty="0"/>
          </a:p>
          <a:p>
            <a:pPr marL="12700" marR="5080">
              <a:lnSpc>
                <a:spcPct val="90000"/>
              </a:lnSpc>
              <a:spcBef>
                <a:spcPts val="484"/>
              </a:spcBef>
            </a:pPr>
            <a:r>
              <a:rPr spc="-10" dirty="0"/>
              <a:t>Bunun </a:t>
            </a:r>
            <a:r>
              <a:rPr dirty="0"/>
              <a:t>yanında</a:t>
            </a:r>
            <a:r>
              <a:rPr spc="80" dirty="0"/>
              <a:t> </a:t>
            </a:r>
            <a:r>
              <a:rPr dirty="0"/>
              <a:t>çevre</a:t>
            </a:r>
            <a:r>
              <a:rPr spc="80" dirty="0"/>
              <a:t> </a:t>
            </a:r>
            <a:r>
              <a:rPr dirty="0"/>
              <a:t>koşullarının</a:t>
            </a:r>
            <a:r>
              <a:rPr spc="75" dirty="0"/>
              <a:t> </a:t>
            </a:r>
            <a:r>
              <a:rPr dirty="0"/>
              <a:t>ne</a:t>
            </a:r>
            <a:r>
              <a:rPr spc="105" dirty="0"/>
              <a:t> </a:t>
            </a:r>
            <a:r>
              <a:rPr dirty="0"/>
              <a:t>gibi</a:t>
            </a:r>
            <a:r>
              <a:rPr spc="114" dirty="0"/>
              <a:t> </a:t>
            </a:r>
            <a:r>
              <a:rPr dirty="0"/>
              <a:t>fırsatlar</a:t>
            </a:r>
            <a:r>
              <a:rPr spc="85" dirty="0"/>
              <a:t> </a:t>
            </a:r>
            <a:r>
              <a:rPr dirty="0"/>
              <a:t>yarattığını</a:t>
            </a:r>
            <a:r>
              <a:rPr spc="85" dirty="0"/>
              <a:t> </a:t>
            </a:r>
            <a:r>
              <a:rPr dirty="0"/>
              <a:t>ve</a:t>
            </a:r>
            <a:r>
              <a:rPr spc="114" dirty="0"/>
              <a:t> </a:t>
            </a:r>
            <a:r>
              <a:rPr dirty="0"/>
              <a:t>ne</a:t>
            </a:r>
            <a:r>
              <a:rPr spc="80" dirty="0"/>
              <a:t> </a:t>
            </a:r>
            <a:r>
              <a:rPr spc="-20" dirty="0"/>
              <a:t>gibi </a:t>
            </a:r>
            <a:r>
              <a:rPr dirty="0"/>
              <a:t>tehditleri</a:t>
            </a:r>
            <a:r>
              <a:rPr spc="-40" dirty="0"/>
              <a:t> </a:t>
            </a:r>
            <a:r>
              <a:rPr dirty="0"/>
              <a:t>içinde</a:t>
            </a:r>
            <a:r>
              <a:rPr spc="-25" dirty="0"/>
              <a:t> </a:t>
            </a:r>
            <a:r>
              <a:rPr spc="50" dirty="0"/>
              <a:t>barındırdığını</a:t>
            </a:r>
            <a:r>
              <a:rPr spc="-50" dirty="0"/>
              <a:t> </a:t>
            </a:r>
            <a:r>
              <a:rPr dirty="0"/>
              <a:t>ortaya</a:t>
            </a:r>
            <a:r>
              <a:rPr spc="-40" dirty="0"/>
              <a:t> </a:t>
            </a:r>
            <a:r>
              <a:rPr dirty="0"/>
              <a:t>koyarak</a:t>
            </a:r>
            <a:r>
              <a:rPr spc="-55" dirty="0"/>
              <a:t> </a:t>
            </a:r>
            <a:r>
              <a:rPr dirty="0"/>
              <a:t>nitelikli</a:t>
            </a:r>
            <a:r>
              <a:rPr spc="-25" dirty="0"/>
              <a:t> </a:t>
            </a:r>
            <a:r>
              <a:rPr dirty="0"/>
              <a:t>bir</a:t>
            </a:r>
            <a:r>
              <a:rPr spc="-25" dirty="0"/>
              <a:t> </a:t>
            </a:r>
            <a:r>
              <a:rPr spc="-20" dirty="0"/>
              <a:t>plan </a:t>
            </a:r>
            <a:r>
              <a:rPr dirty="0"/>
              <a:t>için</a:t>
            </a:r>
            <a:r>
              <a:rPr spc="-40" dirty="0"/>
              <a:t> </a:t>
            </a:r>
            <a:r>
              <a:rPr dirty="0"/>
              <a:t>gerekli</a:t>
            </a:r>
            <a:r>
              <a:rPr spc="-55" dirty="0"/>
              <a:t> </a:t>
            </a:r>
            <a:r>
              <a:rPr dirty="0"/>
              <a:t>verileri</a:t>
            </a:r>
            <a:r>
              <a:rPr spc="-40" dirty="0"/>
              <a:t> </a:t>
            </a:r>
            <a:r>
              <a:rPr dirty="0"/>
              <a:t>elde</a:t>
            </a:r>
            <a:r>
              <a:rPr spc="-50" dirty="0"/>
              <a:t> </a:t>
            </a:r>
            <a:r>
              <a:rPr spc="-10" dirty="0"/>
              <a:t>edecektir.</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3</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663651"/>
            <a:ext cx="4244340" cy="45212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800" b="1" i="0" u="none" strike="noStrike" kern="1200" cap="none" spc="0" normalizeH="0" baseline="0" noProof="0" dirty="0">
                <a:ln>
                  <a:noFill/>
                </a:ln>
                <a:solidFill>
                  <a:srgbClr val="23408E"/>
                </a:solidFill>
                <a:effectLst/>
                <a:uLnTx/>
                <a:uFillTx/>
                <a:latin typeface="Arial"/>
                <a:ea typeface="+mn-ea"/>
                <a:cs typeface="Arial"/>
              </a:rPr>
              <a:t>7.</a:t>
            </a:r>
            <a:r>
              <a:rPr kumimoji="0" sz="2800" b="1" i="0" u="none" strike="noStrike" kern="1200" cap="none" spc="-75" normalizeH="0" baseline="0" noProof="0" dirty="0">
                <a:ln>
                  <a:noFill/>
                </a:ln>
                <a:solidFill>
                  <a:srgbClr val="23408E"/>
                </a:solidFill>
                <a:effectLst/>
                <a:uLnTx/>
                <a:uFillTx/>
                <a:latin typeface="Arial"/>
                <a:ea typeface="+mn-ea"/>
                <a:cs typeface="Arial"/>
              </a:rPr>
              <a:t> </a:t>
            </a:r>
            <a:r>
              <a:rPr kumimoji="0" sz="2800" b="1" i="0" u="none" strike="noStrike" kern="1200" cap="none" spc="0" normalizeH="0" baseline="0" noProof="0" dirty="0">
                <a:ln>
                  <a:noFill/>
                </a:ln>
                <a:solidFill>
                  <a:srgbClr val="23408E"/>
                </a:solidFill>
                <a:effectLst/>
                <a:uLnTx/>
                <a:uFillTx/>
                <a:latin typeface="Arial"/>
                <a:ea typeface="+mn-ea"/>
                <a:cs typeface="Arial"/>
              </a:rPr>
              <a:t>HEDEF</a:t>
            </a:r>
            <a:r>
              <a:rPr kumimoji="0" sz="2800" b="1" i="0" u="none" strike="noStrike" kern="1200" cap="none" spc="-50" normalizeH="0" baseline="0" noProof="0" dirty="0">
                <a:ln>
                  <a:noFill/>
                </a:ln>
                <a:solidFill>
                  <a:srgbClr val="23408E"/>
                </a:solidFill>
                <a:effectLst/>
                <a:uLnTx/>
                <a:uFillTx/>
                <a:latin typeface="Arial"/>
                <a:ea typeface="+mn-ea"/>
                <a:cs typeface="Arial"/>
              </a:rPr>
              <a:t> </a:t>
            </a:r>
            <a:r>
              <a:rPr kumimoji="0" sz="2800" b="1" i="0" u="none" strike="noStrike" kern="1200" cap="none" spc="-30" normalizeH="0" baseline="0" noProof="0" dirty="0">
                <a:ln>
                  <a:noFill/>
                </a:ln>
                <a:solidFill>
                  <a:srgbClr val="23408E"/>
                </a:solidFill>
                <a:effectLst/>
                <a:uLnTx/>
                <a:uFillTx/>
                <a:latin typeface="Arial"/>
                <a:ea typeface="+mn-ea"/>
                <a:cs typeface="Arial"/>
              </a:rPr>
              <a:t>PAZAR</a:t>
            </a:r>
            <a:r>
              <a:rPr kumimoji="0" sz="2800" b="1" i="0" u="none" strike="noStrike" kern="1200" cap="none" spc="-65" normalizeH="0" baseline="0" noProof="0" dirty="0">
                <a:ln>
                  <a:noFill/>
                </a:ln>
                <a:solidFill>
                  <a:srgbClr val="23408E"/>
                </a:solidFill>
                <a:effectLst/>
                <a:uLnTx/>
                <a:uFillTx/>
                <a:latin typeface="Arial"/>
                <a:ea typeface="+mn-ea"/>
                <a:cs typeface="Arial"/>
              </a:rPr>
              <a:t> </a:t>
            </a:r>
            <a:r>
              <a:rPr kumimoji="0" sz="2800" b="1" i="0" u="none" strike="noStrike" kern="1200" cap="none" spc="-10" normalizeH="0" baseline="0" noProof="0" dirty="0">
                <a:ln>
                  <a:noFill/>
                </a:ln>
                <a:solidFill>
                  <a:srgbClr val="23408E"/>
                </a:solidFill>
                <a:effectLst/>
                <a:uLnTx/>
                <a:uFillTx/>
                <a:latin typeface="Arial"/>
                <a:ea typeface="+mn-ea"/>
                <a:cs typeface="Arial"/>
              </a:rPr>
              <a:t>SEÇİMİ</a:t>
            </a:r>
            <a:endParaRPr kumimoji="0" sz="2800" b="0" i="0" u="none" strike="noStrike" kern="1200" cap="none" spc="0" normalizeH="0" baseline="0" noProof="0">
              <a:ln>
                <a:noFill/>
              </a:ln>
              <a:solidFill>
                <a:srgbClr val="000000"/>
              </a:solidFill>
              <a:effectLst/>
              <a:uLnTx/>
              <a:uFillTx/>
              <a:latin typeface="Arial"/>
              <a:ea typeface="+mn-ea"/>
              <a:cs typeface="Arial"/>
            </a:endParaRPr>
          </a:p>
        </p:txBody>
      </p:sp>
      <p:sp>
        <p:nvSpPr>
          <p:cNvPr id="3" name="object 3"/>
          <p:cNvSpPr txBox="1"/>
          <p:nvPr/>
        </p:nvSpPr>
        <p:spPr>
          <a:xfrm>
            <a:off x="10910061" y="6434589"/>
            <a:ext cx="177165" cy="200660"/>
          </a:xfrm>
          <a:prstGeom prst="rect">
            <a:avLst/>
          </a:prstGeom>
        </p:spPr>
        <p:txBody>
          <a:bodyPr vert="horz" wrap="square" lIns="0" tIns="13970" rIns="0" bIns="0" rtlCol="0">
            <a:spAutoFit/>
          </a:bodyPr>
          <a:lstStyle/>
          <a:p>
            <a:pPr marL="0" marR="0" lvl="0" indent="0" algn="l" defTabSz="457200" rtl="0" eaLnBrk="1" fontAlgn="auto" latinLnBrk="0" hangingPunct="1">
              <a:lnSpc>
                <a:spcPct val="100000"/>
              </a:lnSpc>
              <a:spcBef>
                <a:spcPts val="110"/>
              </a:spcBef>
              <a:spcAft>
                <a:spcPts val="0"/>
              </a:spcAft>
              <a:buClrTx/>
              <a:buSzTx/>
              <a:buFontTx/>
              <a:buNone/>
              <a:tabLst/>
              <a:defRPr/>
            </a:pPr>
            <a:r>
              <a:rPr kumimoji="0" sz="1200" b="0" i="0" u="none" strike="noStrike" kern="1200" cap="none" spc="-25" normalizeH="0" baseline="0" noProof="0" dirty="0">
                <a:ln>
                  <a:noFill/>
                </a:ln>
                <a:solidFill>
                  <a:srgbClr val="9D8F87"/>
                </a:solidFill>
                <a:effectLst/>
                <a:uLnTx/>
                <a:uFillTx/>
                <a:latin typeface="Arial MT"/>
                <a:ea typeface="+mn-ea"/>
                <a:cs typeface="Arial MT"/>
              </a:rPr>
              <a:t>45</a:t>
            </a:r>
            <a:endParaRPr kumimoji="0" sz="1200" b="0" i="0" u="none" strike="noStrike" kern="1200" cap="none" spc="0" normalizeH="0" baseline="0" noProof="0">
              <a:ln>
                <a:noFill/>
              </a:ln>
              <a:solidFill>
                <a:srgbClr val="000000"/>
              </a:solidFill>
              <a:effectLst/>
              <a:uLnTx/>
              <a:uFillTx/>
              <a:latin typeface="Arial MT"/>
              <a:ea typeface="+mn-ea"/>
              <a:cs typeface="Arial MT"/>
            </a:endParaRPr>
          </a:p>
        </p:txBody>
      </p:sp>
      <p:pic>
        <p:nvPicPr>
          <p:cNvPr id="4" name="object 4"/>
          <p:cNvPicPr/>
          <p:nvPr/>
        </p:nvPicPr>
        <p:blipFill>
          <a:blip r:embed="rId2" cstate="print"/>
          <a:stretch>
            <a:fillRect/>
          </a:stretch>
        </p:blipFill>
        <p:spPr>
          <a:xfrm>
            <a:off x="1008799" y="3875789"/>
            <a:ext cx="10086119" cy="2944228"/>
          </a:xfrm>
          <a:prstGeom prst="rect">
            <a:avLst/>
          </a:prstGeom>
        </p:spPr>
      </p:pic>
      <p:sp>
        <p:nvSpPr>
          <p:cNvPr id="5" name="object 5"/>
          <p:cNvSpPr txBox="1">
            <a:spLocks noGrp="1"/>
          </p:cNvSpPr>
          <p:nvPr>
            <p:ph type="title"/>
          </p:nvPr>
        </p:nvSpPr>
        <p:spPr>
          <a:xfrm>
            <a:off x="577087" y="1603969"/>
            <a:ext cx="11250930" cy="813171"/>
          </a:xfrm>
          <a:prstGeom prst="rect">
            <a:avLst/>
          </a:prstGeom>
        </p:spPr>
        <p:txBody>
          <a:bodyPr vert="horz" wrap="square" lIns="0" tIns="122555" rIns="0" bIns="0" rtlCol="0">
            <a:spAutoFit/>
          </a:bodyPr>
          <a:lstStyle/>
          <a:p>
            <a:pPr marL="12700" marR="5080">
              <a:lnSpc>
                <a:spcPct val="80000"/>
              </a:lnSpc>
              <a:spcBef>
                <a:spcPts val="965"/>
              </a:spcBef>
              <a:tabLst>
                <a:tab pos="1511935" algn="l"/>
              </a:tabLst>
            </a:pPr>
            <a:r>
              <a:rPr sz="2800" b="0" dirty="0">
                <a:solidFill>
                  <a:srgbClr val="514743"/>
                </a:solidFill>
                <a:latin typeface="Arial MT"/>
                <a:cs typeface="Arial MT"/>
              </a:rPr>
              <a:t>Bu</a:t>
            </a:r>
            <a:r>
              <a:rPr sz="2800" b="0" spc="135" dirty="0">
                <a:solidFill>
                  <a:srgbClr val="514743"/>
                </a:solidFill>
                <a:latin typeface="Arial MT"/>
                <a:cs typeface="Arial MT"/>
              </a:rPr>
              <a:t> </a:t>
            </a:r>
            <a:r>
              <a:rPr sz="2800" b="0" spc="90" dirty="0">
                <a:solidFill>
                  <a:srgbClr val="514743"/>
                </a:solidFill>
                <a:latin typeface="Arial MT"/>
                <a:cs typeface="Arial MT"/>
              </a:rPr>
              <a:t>noktada</a:t>
            </a:r>
            <a:r>
              <a:rPr sz="2800" b="0" spc="155" dirty="0">
                <a:solidFill>
                  <a:srgbClr val="514743"/>
                </a:solidFill>
                <a:latin typeface="Arial MT"/>
                <a:cs typeface="Arial MT"/>
              </a:rPr>
              <a:t> </a:t>
            </a:r>
            <a:r>
              <a:rPr sz="2800" b="0" dirty="0">
                <a:solidFill>
                  <a:srgbClr val="514743"/>
                </a:solidFill>
                <a:latin typeface="Arial MT"/>
                <a:cs typeface="Arial MT"/>
              </a:rPr>
              <a:t>giri</a:t>
            </a:r>
            <a:r>
              <a:rPr sz="2800" b="0" dirty="0">
                <a:solidFill>
                  <a:srgbClr val="514743"/>
                </a:solidFill>
                <a:latin typeface="Microsoft Sans Serif"/>
                <a:cs typeface="Microsoft Sans Serif"/>
              </a:rPr>
              <a:t>ş</a:t>
            </a:r>
            <a:r>
              <a:rPr sz="2800" b="0" dirty="0">
                <a:solidFill>
                  <a:srgbClr val="514743"/>
                </a:solidFill>
                <a:latin typeface="Arial MT"/>
                <a:cs typeface="Arial MT"/>
              </a:rPr>
              <a:t>imcinin</a:t>
            </a:r>
            <a:r>
              <a:rPr sz="2800" b="0" spc="125" dirty="0">
                <a:solidFill>
                  <a:srgbClr val="514743"/>
                </a:solidFill>
                <a:latin typeface="Arial MT"/>
                <a:cs typeface="Arial MT"/>
              </a:rPr>
              <a:t> </a:t>
            </a:r>
            <a:r>
              <a:rPr sz="2800" b="0" spc="60" dirty="0">
                <a:solidFill>
                  <a:srgbClr val="514743"/>
                </a:solidFill>
                <a:latin typeface="Arial MT"/>
                <a:cs typeface="Arial MT"/>
              </a:rPr>
              <a:t>birkaç</a:t>
            </a:r>
            <a:r>
              <a:rPr sz="2800" b="0" spc="145" dirty="0">
                <a:solidFill>
                  <a:srgbClr val="514743"/>
                </a:solidFill>
                <a:latin typeface="Arial MT"/>
                <a:cs typeface="Arial MT"/>
              </a:rPr>
              <a:t> </a:t>
            </a:r>
            <a:r>
              <a:rPr sz="2800" b="0" spc="70" dirty="0">
                <a:solidFill>
                  <a:srgbClr val="514743"/>
                </a:solidFill>
                <a:latin typeface="Arial MT"/>
                <a:cs typeface="Arial MT"/>
              </a:rPr>
              <a:t>tane</a:t>
            </a:r>
            <a:r>
              <a:rPr sz="2800" b="0" spc="140" dirty="0">
                <a:solidFill>
                  <a:srgbClr val="514743"/>
                </a:solidFill>
                <a:latin typeface="Arial MT"/>
                <a:cs typeface="Arial MT"/>
              </a:rPr>
              <a:t> </a:t>
            </a:r>
            <a:r>
              <a:rPr sz="2800" b="0" spc="85" dirty="0">
                <a:solidFill>
                  <a:srgbClr val="514743"/>
                </a:solidFill>
                <a:latin typeface="Arial MT"/>
                <a:cs typeface="Arial MT"/>
              </a:rPr>
              <a:t>alternatif</a:t>
            </a:r>
            <a:r>
              <a:rPr sz="2800" b="0" spc="130" dirty="0">
                <a:solidFill>
                  <a:srgbClr val="514743"/>
                </a:solidFill>
                <a:latin typeface="Arial MT"/>
                <a:cs typeface="Arial MT"/>
              </a:rPr>
              <a:t> </a:t>
            </a:r>
            <a:r>
              <a:rPr sz="2800" b="0" spc="-10" dirty="0">
                <a:solidFill>
                  <a:srgbClr val="514743"/>
                </a:solidFill>
                <a:latin typeface="Arial MT"/>
                <a:cs typeface="Arial MT"/>
              </a:rPr>
              <a:t>stratejisi vardır.</a:t>
            </a:r>
            <a:r>
              <a:rPr sz="2800" b="0" dirty="0">
                <a:solidFill>
                  <a:srgbClr val="514743"/>
                </a:solidFill>
                <a:latin typeface="Arial MT"/>
                <a:cs typeface="Arial MT"/>
              </a:rPr>
              <a:t>	Giri</a:t>
            </a:r>
            <a:r>
              <a:rPr sz="2800" b="0" dirty="0">
                <a:solidFill>
                  <a:srgbClr val="514743"/>
                </a:solidFill>
                <a:latin typeface="Microsoft Sans Serif"/>
                <a:cs typeface="Microsoft Sans Serif"/>
              </a:rPr>
              <a:t>ş</a:t>
            </a:r>
            <a:r>
              <a:rPr sz="2800" b="0" dirty="0">
                <a:solidFill>
                  <a:srgbClr val="514743"/>
                </a:solidFill>
                <a:latin typeface="Arial MT"/>
                <a:cs typeface="Arial MT"/>
              </a:rPr>
              <a:t>imci</a:t>
            </a:r>
            <a:r>
              <a:rPr sz="2800" b="0" spc="210" dirty="0">
                <a:solidFill>
                  <a:srgbClr val="514743"/>
                </a:solidFill>
                <a:latin typeface="Arial MT"/>
                <a:cs typeface="Arial MT"/>
              </a:rPr>
              <a:t> </a:t>
            </a:r>
            <a:r>
              <a:rPr sz="2800" b="0" dirty="0">
                <a:solidFill>
                  <a:srgbClr val="514743"/>
                </a:solidFill>
                <a:latin typeface="Arial MT"/>
                <a:cs typeface="Arial MT"/>
              </a:rPr>
              <a:t>kaynaklarına</a:t>
            </a:r>
            <a:r>
              <a:rPr sz="2800" b="0" spc="229" dirty="0">
                <a:solidFill>
                  <a:srgbClr val="514743"/>
                </a:solidFill>
                <a:latin typeface="Arial MT"/>
                <a:cs typeface="Arial MT"/>
              </a:rPr>
              <a:t> </a:t>
            </a:r>
            <a:r>
              <a:rPr sz="2800" b="0" dirty="0">
                <a:solidFill>
                  <a:srgbClr val="514743"/>
                </a:solidFill>
                <a:latin typeface="Arial MT"/>
                <a:cs typeface="Arial MT"/>
              </a:rPr>
              <a:t>ve</a:t>
            </a:r>
            <a:r>
              <a:rPr sz="2800" b="0" spc="210" dirty="0">
                <a:solidFill>
                  <a:srgbClr val="514743"/>
                </a:solidFill>
                <a:latin typeface="Arial MT"/>
                <a:cs typeface="Arial MT"/>
              </a:rPr>
              <a:t> </a:t>
            </a:r>
            <a:r>
              <a:rPr sz="2800" b="0" dirty="0">
                <a:solidFill>
                  <a:srgbClr val="514743"/>
                </a:solidFill>
                <a:latin typeface="Arial MT"/>
                <a:cs typeface="Arial MT"/>
              </a:rPr>
              <a:t>amaçlarına</a:t>
            </a:r>
            <a:r>
              <a:rPr sz="2800" b="0" spc="229" dirty="0">
                <a:solidFill>
                  <a:srgbClr val="514743"/>
                </a:solidFill>
                <a:latin typeface="Arial MT"/>
                <a:cs typeface="Arial MT"/>
              </a:rPr>
              <a:t> </a:t>
            </a:r>
            <a:r>
              <a:rPr sz="2800" b="0" spc="-20" dirty="0">
                <a:solidFill>
                  <a:srgbClr val="514743"/>
                </a:solidFill>
                <a:latin typeface="Arial MT"/>
                <a:cs typeface="Arial MT"/>
              </a:rPr>
              <a:t>göre</a:t>
            </a:r>
            <a:endParaRPr sz="2800" dirty="0">
              <a:latin typeface="Arial MT"/>
              <a:cs typeface="Arial MT"/>
            </a:endParaRPr>
          </a:p>
        </p:txBody>
      </p:sp>
      <p:sp>
        <p:nvSpPr>
          <p:cNvPr id="6" name="object 6"/>
          <p:cNvSpPr txBox="1"/>
          <p:nvPr/>
        </p:nvSpPr>
        <p:spPr>
          <a:xfrm>
            <a:off x="577087" y="2424514"/>
            <a:ext cx="11408410" cy="1157240"/>
          </a:xfrm>
          <a:prstGeom prst="rect">
            <a:avLst/>
          </a:prstGeom>
        </p:spPr>
        <p:txBody>
          <a:bodyPr vert="horz" wrap="square" lIns="0" tIns="121920" rIns="0" bIns="0" rtlCol="0">
            <a:spAutoFit/>
          </a:bodyPr>
          <a:lstStyle/>
          <a:p>
            <a:pPr marL="12700" marR="5080" lvl="0" indent="0" algn="l" defTabSz="457200" rtl="0" eaLnBrk="1" fontAlgn="auto" latinLnBrk="0" hangingPunct="1">
              <a:lnSpc>
                <a:spcPct val="80000"/>
              </a:lnSpc>
              <a:spcBef>
                <a:spcPts val="960"/>
              </a:spcBef>
              <a:spcAft>
                <a:spcPts val="0"/>
              </a:spcAft>
              <a:buClrTx/>
              <a:buSzTx/>
              <a:buFontTx/>
              <a:buNone/>
              <a:tabLst>
                <a:tab pos="2202815" algn="l"/>
                <a:tab pos="3207385" algn="l"/>
                <a:tab pos="7090409" algn="l"/>
              </a:tabLst>
              <a:defRPr/>
            </a:pPr>
            <a:r>
              <a:rPr kumimoji="0" sz="2800" b="0" i="0" u="none" strike="noStrike" kern="1200" cap="none" spc="50" normalizeH="0" baseline="0" noProof="0" dirty="0">
                <a:ln>
                  <a:noFill/>
                </a:ln>
                <a:solidFill>
                  <a:srgbClr val="514743"/>
                </a:solidFill>
                <a:effectLst/>
                <a:uLnTx/>
                <a:uFillTx/>
                <a:latin typeface="Arial MT"/>
                <a:ea typeface="+mn-ea"/>
                <a:cs typeface="Arial MT"/>
              </a:rPr>
              <a:t>hedef</a:t>
            </a:r>
            <a:r>
              <a:rPr kumimoji="0" sz="2800" b="0" i="0" u="none" strike="noStrike" kern="1200" cap="none" spc="80" normalizeH="0" baseline="0" noProof="0" dirty="0">
                <a:ln>
                  <a:noFill/>
                </a:ln>
                <a:solidFill>
                  <a:srgbClr val="514743"/>
                </a:solidFill>
                <a:effectLst/>
                <a:uLnTx/>
                <a:uFillTx/>
                <a:latin typeface="Arial MT"/>
                <a:ea typeface="+mn-ea"/>
                <a:cs typeface="Arial MT"/>
              </a:rPr>
              <a:t> </a:t>
            </a:r>
            <a:r>
              <a:rPr kumimoji="0" sz="2800" b="0" i="0" u="none" strike="noStrike" kern="1200" cap="none" spc="-10" normalizeH="0" baseline="0" noProof="0" dirty="0">
                <a:ln>
                  <a:noFill/>
                </a:ln>
                <a:solidFill>
                  <a:srgbClr val="514743"/>
                </a:solidFill>
                <a:effectLst/>
                <a:uLnTx/>
                <a:uFillTx/>
                <a:latin typeface="Arial MT"/>
                <a:ea typeface="+mn-ea"/>
                <a:cs typeface="Arial MT"/>
              </a:rPr>
              <a:t>pazarını</a:t>
            </a:r>
            <a:r>
              <a:rPr kumimoji="0" sz="2800" b="0" i="0" u="none" strike="noStrike" kern="1200" cap="none" spc="0" normalizeH="0" baseline="0" noProof="0" dirty="0">
                <a:ln>
                  <a:noFill/>
                </a:ln>
                <a:solidFill>
                  <a:srgbClr val="514743"/>
                </a:solidFill>
                <a:effectLst/>
                <a:uLnTx/>
                <a:uFillTx/>
                <a:latin typeface="Arial MT"/>
                <a:ea typeface="+mn-ea"/>
                <a:cs typeface="Arial MT"/>
              </a:rPr>
              <a:t>	</a:t>
            </a:r>
            <a:r>
              <a:rPr kumimoji="0" sz="2800" b="0" i="0" u="none" strike="noStrike" kern="1200" cap="none" spc="-10" normalizeH="0" baseline="0" noProof="0" dirty="0">
                <a:ln>
                  <a:noFill/>
                </a:ln>
                <a:solidFill>
                  <a:srgbClr val="514743"/>
                </a:solidFill>
                <a:effectLst/>
                <a:uLnTx/>
                <a:uFillTx/>
                <a:latin typeface="Arial MT"/>
                <a:ea typeface="+mn-ea"/>
                <a:cs typeface="Arial MT"/>
              </a:rPr>
              <a:t>farklıla</a:t>
            </a:r>
            <a:r>
              <a:rPr kumimoji="0" sz="28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800" b="0" i="0" u="none" strike="noStrike" kern="1200" cap="none" spc="-10" normalizeH="0" baseline="0" noProof="0" dirty="0">
                <a:ln>
                  <a:noFill/>
                </a:ln>
                <a:solidFill>
                  <a:srgbClr val="514743"/>
                </a:solidFill>
                <a:effectLst/>
                <a:uLnTx/>
                <a:uFillTx/>
                <a:latin typeface="Arial MT"/>
                <a:ea typeface="+mn-ea"/>
                <a:cs typeface="Arial MT"/>
              </a:rPr>
              <a:t>tırılmamı</a:t>
            </a:r>
            <a:r>
              <a:rPr kumimoji="0" sz="28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800" b="0" i="0" u="none" strike="noStrike" kern="1200" cap="none" spc="0" normalizeH="0" baseline="0" noProof="0" dirty="0">
                <a:ln>
                  <a:noFill/>
                </a:ln>
                <a:solidFill>
                  <a:srgbClr val="514743"/>
                </a:solidFill>
                <a:effectLst/>
                <a:uLnTx/>
                <a:uFillTx/>
                <a:latin typeface="Microsoft Sans Serif"/>
                <a:ea typeface="+mn-ea"/>
                <a:cs typeface="Microsoft Sans Serif"/>
              </a:rPr>
              <a:t>	</a:t>
            </a:r>
            <a:r>
              <a:rPr kumimoji="0" sz="2800" b="0" i="0" u="none" strike="noStrike" kern="1200" cap="none" spc="55" normalizeH="0" baseline="0" noProof="0" dirty="0">
                <a:ln>
                  <a:noFill/>
                </a:ln>
                <a:solidFill>
                  <a:srgbClr val="514743"/>
                </a:solidFill>
                <a:effectLst/>
                <a:uLnTx/>
                <a:uFillTx/>
                <a:latin typeface="Arial MT"/>
                <a:ea typeface="+mn-ea"/>
                <a:cs typeface="Arial MT"/>
              </a:rPr>
              <a:t>pazarlamada</a:t>
            </a:r>
            <a:r>
              <a:rPr kumimoji="0" sz="2800" b="0" i="0" u="none" strike="noStrike" kern="1200" cap="none" spc="105" normalizeH="0" baseline="0" noProof="0" dirty="0">
                <a:ln>
                  <a:noFill/>
                </a:ln>
                <a:solidFill>
                  <a:srgbClr val="514743"/>
                </a:solidFill>
                <a:effectLst/>
                <a:uLnTx/>
                <a:uFillTx/>
                <a:latin typeface="Arial MT"/>
                <a:ea typeface="+mn-ea"/>
                <a:cs typeface="Arial MT"/>
              </a:rPr>
              <a:t> </a:t>
            </a:r>
            <a:r>
              <a:rPr kumimoji="0" sz="2800" b="0" i="0" u="none" strike="noStrike" kern="1200" cap="none" spc="70" normalizeH="0" baseline="0" noProof="0" dirty="0">
                <a:ln>
                  <a:noFill/>
                </a:ln>
                <a:solidFill>
                  <a:srgbClr val="514743"/>
                </a:solidFill>
                <a:effectLst/>
                <a:uLnTx/>
                <a:uFillTx/>
                <a:latin typeface="Arial MT"/>
                <a:ea typeface="+mn-ea"/>
                <a:cs typeface="Arial MT"/>
              </a:rPr>
              <a:t>oldu</a:t>
            </a:r>
            <a:r>
              <a:rPr kumimoji="0" sz="2800" b="0" i="0" u="none" strike="noStrike" kern="1200" cap="none" spc="70" normalizeH="0" baseline="0" noProof="0" dirty="0">
                <a:ln>
                  <a:noFill/>
                </a:ln>
                <a:solidFill>
                  <a:srgbClr val="514743"/>
                </a:solidFill>
                <a:effectLst/>
                <a:uLnTx/>
                <a:uFillTx/>
                <a:latin typeface="Microsoft Sans Serif"/>
                <a:ea typeface="+mn-ea"/>
                <a:cs typeface="Microsoft Sans Serif"/>
              </a:rPr>
              <a:t>ğ</a:t>
            </a:r>
            <a:r>
              <a:rPr kumimoji="0" sz="2800" b="0" i="0" u="none" strike="noStrike" kern="1200" cap="none" spc="70" normalizeH="0" baseline="0" noProof="0" dirty="0">
                <a:ln>
                  <a:noFill/>
                </a:ln>
                <a:solidFill>
                  <a:srgbClr val="514743"/>
                </a:solidFill>
                <a:effectLst/>
                <a:uLnTx/>
                <a:uFillTx/>
                <a:latin typeface="Arial MT"/>
                <a:ea typeface="+mn-ea"/>
                <a:cs typeface="Arial MT"/>
              </a:rPr>
              <a:t>u </a:t>
            </a:r>
            <a:r>
              <a:rPr kumimoji="0" sz="2800" b="0" i="0" u="none" strike="noStrike" kern="1200" cap="none" spc="0" normalizeH="0" baseline="0" noProof="0" dirty="0">
                <a:ln>
                  <a:noFill/>
                </a:ln>
                <a:solidFill>
                  <a:srgbClr val="514743"/>
                </a:solidFill>
                <a:effectLst/>
                <a:uLnTx/>
                <a:uFillTx/>
                <a:latin typeface="Arial MT"/>
                <a:ea typeface="+mn-ea"/>
                <a:cs typeface="Arial MT"/>
              </a:rPr>
              <a:t>gibi</a:t>
            </a:r>
            <a:r>
              <a:rPr kumimoji="0" sz="2800" b="0" i="0" u="none" strike="noStrike" kern="1200" cap="none" spc="210" normalizeH="0" baseline="0" noProof="0" dirty="0">
                <a:ln>
                  <a:noFill/>
                </a:ln>
                <a:solidFill>
                  <a:srgbClr val="514743"/>
                </a:solidFill>
                <a:effectLst/>
                <a:uLnTx/>
                <a:uFillTx/>
                <a:latin typeface="Arial MT"/>
                <a:ea typeface="+mn-ea"/>
                <a:cs typeface="Arial MT"/>
              </a:rPr>
              <a:t> </a:t>
            </a:r>
            <a:r>
              <a:rPr kumimoji="0" sz="2800" b="0" i="0" u="none" strike="noStrike" kern="1200" cap="none" spc="-10" normalizeH="0" baseline="0" noProof="0" dirty="0">
                <a:ln>
                  <a:noFill/>
                </a:ln>
                <a:solidFill>
                  <a:srgbClr val="514743"/>
                </a:solidFill>
                <a:effectLst/>
                <a:uLnTx/>
                <a:uFillTx/>
                <a:latin typeface="Arial MT"/>
                <a:ea typeface="+mn-ea"/>
                <a:cs typeface="Arial MT"/>
              </a:rPr>
              <a:t>geni</a:t>
            </a:r>
            <a:r>
              <a:rPr kumimoji="0" sz="2800" b="0" i="0" u="none" strike="noStrike" kern="1200" cap="none" spc="-10" normalizeH="0" baseline="0" noProof="0" dirty="0">
                <a:ln>
                  <a:noFill/>
                </a:ln>
                <a:solidFill>
                  <a:srgbClr val="514743"/>
                </a:solidFill>
                <a:effectLst/>
                <a:uLnTx/>
                <a:uFillTx/>
                <a:latin typeface="Microsoft Sans Serif"/>
                <a:ea typeface="+mn-ea"/>
                <a:cs typeface="Microsoft Sans Serif"/>
              </a:rPr>
              <a:t>ş</a:t>
            </a:r>
            <a:r>
              <a:rPr kumimoji="0" sz="2800" b="0" i="0" u="none" strike="noStrike" kern="1200" cap="none" spc="0" normalizeH="0" baseline="0" noProof="0" dirty="0">
                <a:ln>
                  <a:noFill/>
                </a:ln>
                <a:solidFill>
                  <a:srgbClr val="514743"/>
                </a:solidFill>
                <a:effectLst/>
                <a:uLnTx/>
                <a:uFillTx/>
                <a:latin typeface="Microsoft Sans Serif"/>
                <a:ea typeface="+mn-ea"/>
                <a:cs typeface="Microsoft Sans Serif"/>
              </a:rPr>
              <a:t>	</a:t>
            </a:r>
            <a:r>
              <a:rPr kumimoji="0" sz="2800" b="0" i="0" u="none" strike="noStrike" kern="1200" cap="none" spc="0" normalizeH="0" baseline="0" noProof="0" dirty="0">
                <a:ln>
                  <a:noFill/>
                </a:ln>
                <a:solidFill>
                  <a:srgbClr val="514743"/>
                </a:solidFill>
                <a:effectLst/>
                <a:uLnTx/>
                <a:uFillTx/>
                <a:latin typeface="Arial MT"/>
                <a:ea typeface="+mn-ea"/>
                <a:cs typeface="Arial MT"/>
              </a:rPr>
              <a:t>veya</a:t>
            </a:r>
            <a:r>
              <a:rPr kumimoji="0" sz="2800" b="0" i="0" u="none" strike="noStrike" kern="1200" cap="none" spc="310" normalizeH="0" baseline="0" noProof="0" dirty="0">
                <a:ln>
                  <a:noFill/>
                </a:ln>
                <a:solidFill>
                  <a:srgbClr val="514743"/>
                </a:solidFill>
                <a:effectLst/>
                <a:uLnTx/>
                <a:uFillTx/>
                <a:latin typeface="Arial MT"/>
                <a:ea typeface="+mn-ea"/>
                <a:cs typeface="Arial MT"/>
              </a:rPr>
              <a:t> </a:t>
            </a:r>
            <a:r>
              <a:rPr kumimoji="0" sz="2800" b="0" i="0" u="none" strike="noStrike" kern="1200" cap="none" spc="0" normalizeH="0" baseline="0" noProof="0" dirty="0">
                <a:ln>
                  <a:noFill/>
                </a:ln>
                <a:solidFill>
                  <a:srgbClr val="514743"/>
                </a:solidFill>
                <a:effectLst/>
                <a:uLnTx/>
                <a:uFillTx/>
                <a:latin typeface="Arial MT"/>
                <a:ea typeface="+mn-ea"/>
                <a:cs typeface="Arial MT"/>
              </a:rPr>
              <a:t>mikro</a:t>
            </a:r>
            <a:r>
              <a:rPr kumimoji="0" sz="2800" b="0" i="0" u="none" strike="noStrike" kern="1200" cap="none" spc="310" normalizeH="0" baseline="0" noProof="0" dirty="0">
                <a:ln>
                  <a:noFill/>
                </a:ln>
                <a:solidFill>
                  <a:srgbClr val="514743"/>
                </a:solidFill>
                <a:effectLst/>
                <a:uLnTx/>
                <a:uFillTx/>
                <a:latin typeface="Arial MT"/>
                <a:ea typeface="+mn-ea"/>
                <a:cs typeface="Arial MT"/>
              </a:rPr>
              <a:t> </a:t>
            </a:r>
            <a:r>
              <a:rPr kumimoji="0" sz="2800" b="0" i="0" u="none" strike="noStrike" kern="1200" cap="none" spc="0" normalizeH="0" baseline="0" noProof="0" dirty="0">
                <a:ln>
                  <a:noFill/>
                </a:ln>
                <a:solidFill>
                  <a:srgbClr val="514743"/>
                </a:solidFill>
                <a:effectLst/>
                <a:uLnTx/>
                <a:uFillTx/>
                <a:latin typeface="Arial MT"/>
                <a:ea typeface="+mn-ea"/>
                <a:cs typeface="Arial MT"/>
              </a:rPr>
              <a:t>pazarlama</a:t>
            </a:r>
            <a:r>
              <a:rPr kumimoji="0" sz="2800" b="0" i="0" u="none" strike="noStrike" kern="1200" cap="none" spc="330" normalizeH="0" baseline="0" noProof="0" dirty="0">
                <a:ln>
                  <a:noFill/>
                </a:ln>
                <a:solidFill>
                  <a:srgbClr val="514743"/>
                </a:solidFill>
                <a:effectLst/>
                <a:uLnTx/>
                <a:uFillTx/>
                <a:latin typeface="Arial MT"/>
                <a:ea typeface="+mn-ea"/>
                <a:cs typeface="Arial MT"/>
              </a:rPr>
              <a:t> </a:t>
            </a:r>
            <a:r>
              <a:rPr kumimoji="0" sz="2800" b="0" i="0" u="none" strike="noStrike" kern="1200" cap="none" spc="0" normalizeH="0" baseline="0" noProof="0" dirty="0">
                <a:ln>
                  <a:noFill/>
                </a:ln>
                <a:solidFill>
                  <a:srgbClr val="514743"/>
                </a:solidFill>
                <a:effectLst/>
                <a:uLnTx/>
                <a:uFillTx/>
                <a:latin typeface="Arial MT"/>
                <a:ea typeface="+mn-ea"/>
                <a:cs typeface="Arial MT"/>
              </a:rPr>
              <a:t>stratejisinde</a:t>
            </a:r>
            <a:r>
              <a:rPr kumimoji="0" sz="2800" b="0" i="0" u="none" strike="noStrike" kern="1200" cap="none" spc="325" normalizeH="0" baseline="0" noProof="0" dirty="0">
                <a:ln>
                  <a:noFill/>
                </a:ln>
                <a:solidFill>
                  <a:srgbClr val="514743"/>
                </a:solidFill>
                <a:effectLst/>
                <a:uLnTx/>
                <a:uFillTx/>
                <a:latin typeface="Arial MT"/>
                <a:ea typeface="+mn-ea"/>
                <a:cs typeface="Arial MT"/>
              </a:rPr>
              <a:t> </a:t>
            </a:r>
            <a:r>
              <a:rPr kumimoji="0" sz="2800" b="0" i="0" u="none" strike="noStrike" kern="1200" cap="none" spc="70" normalizeH="0" baseline="0" noProof="0" dirty="0">
                <a:ln>
                  <a:noFill/>
                </a:ln>
                <a:solidFill>
                  <a:srgbClr val="514743"/>
                </a:solidFill>
                <a:effectLst/>
                <a:uLnTx/>
                <a:uFillTx/>
                <a:latin typeface="Arial MT"/>
                <a:ea typeface="+mn-ea"/>
                <a:cs typeface="Arial MT"/>
              </a:rPr>
              <a:t>oldu</a:t>
            </a:r>
            <a:r>
              <a:rPr kumimoji="0" sz="2800" b="0" i="0" u="none" strike="noStrike" kern="1200" cap="none" spc="70" normalizeH="0" baseline="0" noProof="0" dirty="0">
                <a:ln>
                  <a:noFill/>
                </a:ln>
                <a:solidFill>
                  <a:srgbClr val="514743"/>
                </a:solidFill>
                <a:effectLst/>
                <a:uLnTx/>
                <a:uFillTx/>
                <a:latin typeface="Microsoft Sans Serif"/>
                <a:ea typeface="+mn-ea"/>
                <a:cs typeface="Microsoft Sans Serif"/>
              </a:rPr>
              <a:t>ğ</a:t>
            </a:r>
            <a:r>
              <a:rPr kumimoji="0" sz="2800" b="0" i="0" u="none" strike="noStrike" kern="1200" cap="none" spc="70" normalizeH="0" baseline="0" noProof="0" dirty="0">
                <a:ln>
                  <a:noFill/>
                </a:ln>
                <a:solidFill>
                  <a:srgbClr val="514743"/>
                </a:solidFill>
                <a:effectLst/>
                <a:uLnTx/>
                <a:uFillTx/>
                <a:latin typeface="Arial MT"/>
                <a:ea typeface="+mn-ea"/>
                <a:cs typeface="Arial MT"/>
              </a:rPr>
              <a:t>u </a:t>
            </a:r>
            <a:r>
              <a:rPr kumimoji="0" sz="2800" b="0" i="0" u="none" strike="noStrike" kern="1200" cap="none" spc="0" normalizeH="0" baseline="0" noProof="0" dirty="0">
                <a:ln>
                  <a:noFill/>
                </a:ln>
                <a:solidFill>
                  <a:srgbClr val="514743"/>
                </a:solidFill>
                <a:effectLst/>
                <a:uLnTx/>
                <a:uFillTx/>
                <a:latin typeface="Arial MT"/>
                <a:ea typeface="+mn-ea"/>
                <a:cs typeface="Arial MT"/>
              </a:rPr>
              <a:t>gibi</a:t>
            </a:r>
            <a:r>
              <a:rPr kumimoji="0" sz="2800" b="0" i="0" u="none" strike="noStrike" kern="1200" cap="none" spc="200" normalizeH="0" baseline="0" noProof="0" dirty="0">
                <a:ln>
                  <a:noFill/>
                </a:ln>
                <a:solidFill>
                  <a:srgbClr val="514743"/>
                </a:solidFill>
                <a:effectLst/>
                <a:uLnTx/>
                <a:uFillTx/>
                <a:latin typeface="Arial MT"/>
                <a:ea typeface="+mn-ea"/>
                <a:cs typeface="Arial MT"/>
              </a:rPr>
              <a:t> </a:t>
            </a:r>
            <a:r>
              <a:rPr kumimoji="0" sz="2800" b="0" i="0" u="none" strike="noStrike" kern="1200" cap="none" spc="100" normalizeH="0" baseline="0" noProof="0" dirty="0">
                <a:ln>
                  <a:noFill/>
                </a:ln>
                <a:solidFill>
                  <a:srgbClr val="514743"/>
                </a:solidFill>
                <a:effectLst/>
                <a:uLnTx/>
                <a:uFillTx/>
                <a:latin typeface="Arial MT"/>
                <a:ea typeface="+mn-ea"/>
                <a:cs typeface="Arial MT"/>
              </a:rPr>
              <a:t>dar</a:t>
            </a:r>
            <a:r>
              <a:rPr kumimoji="0" sz="2800" b="0" i="0" u="none" strike="noStrike" kern="1200" cap="none" spc="229" normalizeH="0" baseline="0" noProof="0" dirty="0">
                <a:ln>
                  <a:noFill/>
                </a:ln>
                <a:solidFill>
                  <a:srgbClr val="514743"/>
                </a:solidFill>
                <a:effectLst/>
                <a:uLnTx/>
                <a:uFillTx/>
                <a:latin typeface="Arial MT"/>
                <a:ea typeface="+mn-ea"/>
                <a:cs typeface="Arial MT"/>
              </a:rPr>
              <a:t> </a:t>
            </a:r>
            <a:r>
              <a:rPr kumimoji="0" sz="2800" b="0" i="0" u="none" strike="noStrike" kern="1200" cap="none" spc="0" normalizeH="0" baseline="0" noProof="0" dirty="0">
                <a:ln>
                  <a:noFill/>
                </a:ln>
                <a:solidFill>
                  <a:srgbClr val="514743"/>
                </a:solidFill>
                <a:effectLst/>
                <a:uLnTx/>
                <a:uFillTx/>
                <a:latin typeface="Microsoft Sans Serif"/>
                <a:ea typeface="+mn-ea"/>
                <a:cs typeface="Microsoft Sans Serif"/>
              </a:rPr>
              <a:t>ş</a:t>
            </a:r>
            <a:r>
              <a:rPr kumimoji="0" sz="2800" b="0" i="0" u="none" strike="noStrike" kern="1200" cap="none" spc="0" normalizeH="0" baseline="0" noProof="0" dirty="0">
                <a:ln>
                  <a:noFill/>
                </a:ln>
                <a:solidFill>
                  <a:srgbClr val="514743"/>
                </a:solidFill>
                <a:effectLst/>
                <a:uLnTx/>
                <a:uFillTx/>
                <a:latin typeface="Arial MT"/>
                <a:ea typeface="+mn-ea"/>
                <a:cs typeface="Arial MT"/>
              </a:rPr>
              <a:t>ekilde</a:t>
            </a:r>
            <a:r>
              <a:rPr kumimoji="0" sz="2800" b="0" i="0" u="none" strike="noStrike" kern="1200" cap="none" spc="200" normalizeH="0" baseline="0" noProof="0" dirty="0">
                <a:ln>
                  <a:noFill/>
                </a:ln>
                <a:solidFill>
                  <a:srgbClr val="514743"/>
                </a:solidFill>
                <a:effectLst/>
                <a:uLnTx/>
                <a:uFillTx/>
                <a:latin typeface="Arial MT"/>
                <a:ea typeface="+mn-ea"/>
                <a:cs typeface="Arial MT"/>
              </a:rPr>
              <a:t> </a:t>
            </a:r>
            <a:r>
              <a:rPr kumimoji="0" sz="2800" b="0" i="0" u="none" strike="noStrike" kern="1200" cap="none" spc="-10" normalizeH="0" baseline="0" noProof="0" dirty="0">
                <a:ln>
                  <a:noFill/>
                </a:ln>
                <a:solidFill>
                  <a:srgbClr val="514743"/>
                </a:solidFill>
                <a:effectLst/>
                <a:uLnTx/>
                <a:uFillTx/>
                <a:latin typeface="Arial MT"/>
                <a:ea typeface="+mn-ea"/>
                <a:cs typeface="Arial MT"/>
              </a:rPr>
              <a:t>tanımlayabilir.</a:t>
            </a:r>
            <a:endParaRPr kumimoji="0" sz="2800" b="0" i="0" u="none" strike="noStrike" kern="1200" cap="none" spc="0" normalizeH="0" baseline="0" noProof="0" dirty="0">
              <a:ln>
                <a:noFill/>
              </a:ln>
              <a:solidFill>
                <a:srgbClr val="000000"/>
              </a:solidFill>
              <a:effectLst/>
              <a:uLnTx/>
              <a:uFillTx/>
              <a:latin typeface="Arial MT"/>
              <a:ea typeface="+mn-ea"/>
              <a:cs typeface="Arial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7.</a:t>
            </a:r>
            <a:r>
              <a:rPr spc="-75" dirty="0"/>
              <a:t> </a:t>
            </a:r>
            <a:r>
              <a:rPr dirty="0"/>
              <a:t>HEDEF</a:t>
            </a:r>
            <a:r>
              <a:rPr spc="-50" dirty="0"/>
              <a:t> </a:t>
            </a:r>
            <a:r>
              <a:rPr spc="-30" dirty="0"/>
              <a:t>PAZAR</a:t>
            </a:r>
            <a:r>
              <a:rPr spc="-65" dirty="0"/>
              <a:t> </a:t>
            </a:r>
            <a:r>
              <a:rPr spc="-10" dirty="0"/>
              <a:t>SEÇİMİ</a:t>
            </a:r>
          </a:p>
        </p:txBody>
      </p:sp>
      <p:sp>
        <p:nvSpPr>
          <p:cNvPr id="3" name="object 3"/>
          <p:cNvSpPr txBox="1">
            <a:spLocks noGrp="1"/>
          </p:cNvSpPr>
          <p:nvPr>
            <p:ph idx="1"/>
          </p:nvPr>
        </p:nvSpPr>
        <p:spPr>
          <a:xfrm>
            <a:off x="457200" y="1845734"/>
            <a:ext cx="10698480" cy="3136628"/>
          </a:xfrm>
          <a:prstGeom prst="rect">
            <a:avLst/>
          </a:prstGeom>
        </p:spPr>
        <p:txBody>
          <a:bodyPr vert="horz" wrap="square" lIns="0" tIns="12065" rIns="0" bIns="0" rtlCol="0">
            <a:spAutoFit/>
          </a:bodyPr>
          <a:lstStyle/>
          <a:p>
            <a:pPr marL="12700" algn="just">
              <a:lnSpc>
                <a:spcPts val="3470"/>
              </a:lnSpc>
              <a:spcBef>
                <a:spcPts val="95"/>
              </a:spcBef>
            </a:pPr>
            <a:r>
              <a:rPr sz="2800" b="1" i="1" dirty="0">
                <a:latin typeface="Arial"/>
                <a:cs typeface="Arial"/>
              </a:rPr>
              <a:t>Farklılaştırılmamış</a:t>
            </a:r>
            <a:r>
              <a:rPr sz="2800" b="1" i="1" spc="-114" dirty="0">
                <a:latin typeface="Arial"/>
                <a:cs typeface="Arial"/>
              </a:rPr>
              <a:t> </a:t>
            </a:r>
            <a:r>
              <a:rPr sz="2800" b="1" i="1" dirty="0">
                <a:latin typeface="Arial"/>
                <a:cs typeface="Arial"/>
              </a:rPr>
              <a:t>pazarlama,</a:t>
            </a:r>
            <a:r>
              <a:rPr sz="2800" b="1" i="1" spc="-140" dirty="0">
                <a:latin typeface="Arial"/>
                <a:cs typeface="Arial"/>
              </a:rPr>
              <a:t> </a:t>
            </a:r>
            <a:r>
              <a:rPr sz="2800" dirty="0"/>
              <a:t>hedef</a:t>
            </a:r>
            <a:r>
              <a:rPr sz="2800" spc="-100" dirty="0"/>
              <a:t> </a:t>
            </a:r>
            <a:r>
              <a:rPr sz="2800" dirty="0" err="1"/>
              <a:t>pazarda</a:t>
            </a:r>
            <a:r>
              <a:rPr sz="2800" spc="-100" dirty="0"/>
              <a:t> </a:t>
            </a:r>
            <a:r>
              <a:rPr sz="2800" spc="-10" dirty="0" err="1"/>
              <a:t>hiçbir</a:t>
            </a:r>
            <a:r>
              <a:rPr lang="tr-TR" sz="2800" spc="-10" dirty="0">
                <a:latin typeface="Arial"/>
                <a:cs typeface="Arial"/>
              </a:rPr>
              <a:t> </a:t>
            </a:r>
            <a:r>
              <a:rPr sz="2800" dirty="0" err="1"/>
              <a:t>farklılaştırmanın</a:t>
            </a:r>
            <a:r>
              <a:rPr sz="2800" spc="165" dirty="0"/>
              <a:t> </a:t>
            </a:r>
            <a:r>
              <a:rPr sz="2800" dirty="0"/>
              <a:t>yapılmamasına</a:t>
            </a:r>
            <a:r>
              <a:rPr sz="2800" spc="135" dirty="0"/>
              <a:t> </a:t>
            </a:r>
            <a:r>
              <a:rPr sz="2800" dirty="0"/>
              <a:t>yönelik</a:t>
            </a:r>
            <a:r>
              <a:rPr sz="2800" spc="130" dirty="0"/>
              <a:t> </a:t>
            </a:r>
            <a:r>
              <a:rPr sz="2800" dirty="0" err="1"/>
              <a:t>bir</a:t>
            </a:r>
            <a:r>
              <a:rPr sz="2800" spc="125" dirty="0"/>
              <a:t> </a:t>
            </a:r>
            <a:r>
              <a:rPr sz="2800" spc="-10" dirty="0" err="1"/>
              <a:t>hedefleme</a:t>
            </a:r>
            <a:r>
              <a:rPr lang="tr-TR" sz="2800" dirty="0"/>
              <a:t> </a:t>
            </a:r>
            <a:r>
              <a:rPr sz="2800" spc="-10" dirty="0" err="1"/>
              <a:t>stratejisidir</a:t>
            </a:r>
            <a:r>
              <a:rPr sz="2800" spc="-10" dirty="0"/>
              <a:t>.</a:t>
            </a:r>
            <a:r>
              <a:rPr sz="2800" spc="-85" dirty="0"/>
              <a:t> </a:t>
            </a:r>
            <a:r>
              <a:rPr sz="2800" dirty="0"/>
              <a:t>Bu</a:t>
            </a:r>
            <a:r>
              <a:rPr sz="2800" spc="-95" dirty="0"/>
              <a:t> </a:t>
            </a:r>
            <a:r>
              <a:rPr sz="2800" dirty="0"/>
              <a:t>stratejide</a:t>
            </a:r>
            <a:r>
              <a:rPr sz="2800" spc="-95" dirty="0"/>
              <a:t> </a:t>
            </a:r>
            <a:r>
              <a:rPr sz="2800" dirty="0"/>
              <a:t>pazar</a:t>
            </a:r>
            <a:r>
              <a:rPr sz="2800" spc="-100" dirty="0"/>
              <a:t> </a:t>
            </a:r>
            <a:r>
              <a:rPr sz="2800" dirty="0" err="1"/>
              <a:t>bölümleri</a:t>
            </a:r>
            <a:r>
              <a:rPr sz="2800" spc="-75" dirty="0"/>
              <a:t> </a:t>
            </a:r>
            <a:r>
              <a:rPr sz="2800" spc="-10" dirty="0" err="1"/>
              <a:t>arasındaki</a:t>
            </a:r>
            <a:r>
              <a:rPr lang="tr-TR" sz="2800" spc="-10" dirty="0"/>
              <a:t> </a:t>
            </a:r>
            <a:r>
              <a:rPr sz="2800" dirty="0" err="1"/>
              <a:t>farklılıklar</a:t>
            </a:r>
            <a:r>
              <a:rPr sz="2800" spc="5" dirty="0"/>
              <a:t> </a:t>
            </a:r>
            <a:r>
              <a:rPr sz="2800" dirty="0"/>
              <a:t>ihmal</a:t>
            </a:r>
            <a:r>
              <a:rPr sz="2800" spc="5" dirty="0"/>
              <a:t> </a:t>
            </a:r>
            <a:r>
              <a:rPr sz="2800" dirty="0"/>
              <a:t>edilerek,</a:t>
            </a:r>
            <a:r>
              <a:rPr sz="2800" spc="20" dirty="0"/>
              <a:t> </a:t>
            </a:r>
            <a:r>
              <a:rPr sz="2800" dirty="0"/>
              <a:t>tüm</a:t>
            </a:r>
            <a:r>
              <a:rPr sz="2800" spc="20" dirty="0"/>
              <a:t> </a:t>
            </a:r>
            <a:r>
              <a:rPr sz="2800" dirty="0"/>
              <a:t>tüketicilere</a:t>
            </a:r>
            <a:r>
              <a:rPr sz="2800" spc="5" dirty="0"/>
              <a:t> </a:t>
            </a:r>
            <a:r>
              <a:rPr sz="2800" dirty="0" err="1"/>
              <a:t>aynı</a:t>
            </a:r>
            <a:r>
              <a:rPr sz="2800" spc="15" dirty="0"/>
              <a:t> </a:t>
            </a:r>
            <a:r>
              <a:rPr sz="2800" spc="-10" dirty="0" err="1"/>
              <a:t>pazarlama</a:t>
            </a:r>
            <a:r>
              <a:rPr lang="tr-TR" sz="2800" spc="-10" dirty="0"/>
              <a:t> </a:t>
            </a:r>
            <a:r>
              <a:rPr sz="2800" dirty="0" err="1"/>
              <a:t>karması</a:t>
            </a:r>
            <a:r>
              <a:rPr sz="2800" spc="145" dirty="0"/>
              <a:t> </a:t>
            </a:r>
            <a:r>
              <a:rPr sz="2800" dirty="0"/>
              <a:t>unsurları</a:t>
            </a:r>
            <a:r>
              <a:rPr sz="2800" spc="135" dirty="0"/>
              <a:t> </a:t>
            </a:r>
            <a:r>
              <a:rPr sz="2800" dirty="0"/>
              <a:t>ile</a:t>
            </a:r>
            <a:r>
              <a:rPr sz="2800" spc="110" dirty="0"/>
              <a:t> </a:t>
            </a:r>
            <a:r>
              <a:rPr sz="2800" dirty="0"/>
              <a:t>ulaşılmaya</a:t>
            </a:r>
            <a:r>
              <a:rPr sz="2800" spc="120" dirty="0"/>
              <a:t> </a:t>
            </a:r>
            <a:r>
              <a:rPr sz="2800" dirty="0"/>
              <a:t>çalışılır.</a:t>
            </a:r>
            <a:r>
              <a:rPr sz="2800" spc="110" dirty="0"/>
              <a:t> </a:t>
            </a:r>
            <a:r>
              <a:rPr sz="2800" spc="-10" dirty="0" err="1"/>
              <a:t>İşletme</a:t>
            </a:r>
            <a:r>
              <a:rPr sz="2800" spc="-10" dirty="0"/>
              <a:t>,</a:t>
            </a:r>
            <a:r>
              <a:rPr lang="tr-TR" sz="2800" spc="-10" dirty="0"/>
              <a:t> </a:t>
            </a:r>
            <a:r>
              <a:rPr sz="2800" dirty="0" err="1"/>
              <a:t>tüketicilerin</a:t>
            </a:r>
            <a:r>
              <a:rPr sz="2800" spc="-75" dirty="0"/>
              <a:t> </a:t>
            </a:r>
            <a:r>
              <a:rPr sz="2800" dirty="0"/>
              <a:t>ortak</a:t>
            </a:r>
            <a:r>
              <a:rPr sz="2800" spc="-60" dirty="0"/>
              <a:t> </a:t>
            </a:r>
            <a:r>
              <a:rPr sz="2800" dirty="0"/>
              <a:t>ihtiyaçlarına</a:t>
            </a:r>
            <a:r>
              <a:rPr sz="2800" spc="-75" dirty="0"/>
              <a:t> </a:t>
            </a:r>
            <a:r>
              <a:rPr sz="2800" dirty="0"/>
              <a:t>yönelik</a:t>
            </a:r>
            <a:r>
              <a:rPr sz="2800" spc="-75" dirty="0"/>
              <a:t> </a:t>
            </a:r>
            <a:r>
              <a:rPr sz="2800" dirty="0" err="1"/>
              <a:t>ürün</a:t>
            </a:r>
            <a:r>
              <a:rPr sz="2800" spc="-60" dirty="0"/>
              <a:t> </a:t>
            </a:r>
            <a:r>
              <a:rPr sz="2800" spc="-10" dirty="0" err="1"/>
              <a:t>üretmesi</a:t>
            </a:r>
            <a:r>
              <a:rPr lang="tr-TR" sz="2800" spc="-10" dirty="0"/>
              <a:t> </a:t>
            </a:r>
            <a:r>
              <a:rPr sz="2800" dirty="0" err="1"/>
              <a:t>durumunda</a:t>
            </a:r>
            <a:r>
              <a:rPr sz="2800" spc="55" dirty="0"/>
              <a:t> </a:t>
            </a:r>
            <a:r>
              <a:rPr sz="2800" dirty="0"/>
              <a:t>kullanışlıdır.</a:t>
            </a:r>
            <a:r>
              <a:rPr sz="2800" spc="-135" dirty="0"/>
              <a:t> </a:t>
            </a:r>
            <a:r>
              <a:rPr sz="2800" dirty="0"/>
              <a:t>Ancak</a:t>
            </a:r>
            <a:r>
              <a:rPr sz="2800" spc="25" dirty="0"/>
              <a:t> </a:t>
            </a:r>
            <a:r>
              <a:rPr sz="2800" dirty="0"/>
              <a:t>pazarların</a:t>
            </a:r>
            <a:r>
              <a:rPr sz="2800" spc="60" dirty="0"/>
              <a:t> </a:t>
            </a:r>
            <a:r>
              <a:rPr sz="2800" dirty="0" err="1"/>
              <a:t>ekonomik</a:t>
            </a:r>
            <a:r>
              <a:rPr sz="2800" spc="45" dirty="0"/>
              <a:t> </a:t>
            </a:r>
            <a:r>
              <a:rPr sz="2800" spc="-25" dirty="0" err="1"/>
              <a:t>ve</a:t>
            </a:r>
            <a:r>
              <a:rPr lang="tr-TR" sz="2800" spc="-25" dirty="0"/>
              <a:t> </a:t>
            </a:r>
            <a:r>
              <a:rPr sz="2800" dirty="0" err="1"/>
              <a:t>sosyal</a:t>
            </a:r>
            <a:r>
              <a:rPr sz="2800" spc="-70" dirty="0"/>
              <a:t> </a:t>
            </a:r>
            <a:r>
              <a:rPr sz="2800" dirty="0"/>
              <a:t>yönden</a:t>
            </a:r>
            <a:r>
              <a:rPr sz="2800" spc="-60" dirty="0"/>
              <a:t> </a:t>
            </a:r>
            <a:r>
              <a:rPr sz="2800" dirty="0"/>
              <a:t>gelişmesiyle</a:t>
            </a:r>
            <a:r>
              <a:rPr sz="2800" spc="-85" dirty="0"/>
              <a:t> </a:t>
            </a:r>
            <a:r>
              <a:rPr sz="2800" dirty="0"/>
              <a:t>birlikte</a:t>
            </a:r>
            <a:r>
              <a:rPr sz="2800" spc="-70" dirty="0"/>
              <a:t> </a:t>
            </a:r>
            <a:r>
              <a:rPr sz="2800" dirty="0"/>
              <a:t>bu</a:t>
            </a:r>
            <a:r>
              <a:rPr sz="2800" spc="-55" dirty="0"/>
              <a:t> </a:t>
            </a:r>
            <a:r>
              <a:rPr sz="2800" dirty="0"/>
              <a:t>stratejinin</a:t>
            </a:r>
            <a:r>
              <a:rPr sz="2800" spc="-60" dirty="0"/>
              <a:t> </a:t>
            </a:r>
            <a:r>
              <a:rPr sz="2800" spc="-10" dirty="0"/>
              <a:t>özellikle </a:t>
            </a:r>
            <a:r>
              <a:rPr sz="2800" dirty="0"/>
              <a:t>küçük</a:t>
            </a:r>
            <a:r>
              <a:rPr sz="2800" spc="25" dirty="0"/>
              <a:t> </a:t>
            </a:r>
            <a:r>
              <a:rPr sz="2800" dirty="0"/>
              <a:t>işletmeler</a:t>
            </a:r>
            <a:r>
              <a:rPr sz="2800" spc="15" dirty="0"/>
              <a:t> </a:t>
            </a:r>
            <a:r>
              <a:rPr sz="2800" dirty="0"/>
              <a:t>için</a:t>
            </a:r>
            <a:r>
              <a:rPr sz="2800" spc="20" dirty="0"/>
              <a:t> </a:t>
            </a:r>
            <a:r>
              <a:rPr sz="2800" dirty="0"/>
              <a:t>çok</a:t>
            </a:r>
            <a:r>
              <a:rPr sz="2800" spc="15" dirty="0"/>
              <a:t> </a:t>
            </a:r>
            <a:r>
              <a:rPr sz="2800" dirty="0"/>
              <a:t>etkin</a:t>
            </a:r>
            <a:r>
              <a:rPr sz="2800" spc="15" dirty="0"/>
              <a:t> </a:t>
            </a:r>
            <a:r>
              <a:rPr sz="2800" dirty="0"/>
              <a:t>olmadığı</a:t>
            </a:r>
            <a:r>
              <a:rPr sz="2800" spc="40" dirty="0"/>
              <a:t> </a:t>
            </a:r>
            <a:r>
              <a:rPr sz="2800" spc="-10" dirty="0"/>
              <a:t>söylenebilir</a:t>
            </a:r>
            <a:endParaRPr sz="2800" dirty="0"/>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31</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7.</a:t>
            </a:r>
            <a:r>
              <a:rPr spc="-75" dirty="0"/>
              <a:t> </a:t>
            </a:r>
            <a:r>
              <a:rPr dirty="0"/>
              <a:t>HEDEF</a:t>
            </a:r>
            <a:r>
              <a:rPr spc="-50" dirty="0"/>
              <a:t> </a:t>
            </a:r>
            <a:r>
              <a:rPr spc="-30" dirty="0"/>
              <a:t>PAZAR</a:t>
            </a:r>
            <a:r>
              <a:rPr spc="-65" dirty="0"/>
              <a:t> </a:t>
            </a:r>
            <a:r>
              <a:rPr spc="-10" dirty="0"/>
              <a:t>SEÇİMİ</a:t>
            </a:r>
          </a:p>
        </p:txBody>
      </p:sp>
      <p:sp>
        <p:nvSpPr>
          <p:cNvPr id="3" name="object 3"/>
          <p:cNvSpPr txBox="1">
            <a:spLocks noGrp="1"/>
          </p:cNvSpPr>
          <p:nvPr>
            <p:ph idx="1"/>
          </p:nvPr>
        </p:nvSpPr>
        <p:spPr>
          <a:xfrm>
            <a:off x="533400" y="1845734"/>
            <a:ext cx="11353800" cy="3168303"/>
          </a:xfrm>
          <a:prstGeom prst="rect">
            <a:avLst/>
          </a:prstGeom>
        </p:spPr>
        <p:txBody>
          <a:bodyPr vert="horz" wrap="square" lIns="0" tIns="12700" rIns="0" bIns="0" rtlCol="0">
            <a:spAutoFit/>
          </a:bodyPr>
          <a:lstStyle/>
          <a:p>
            <a:pPr marL="12700" algn="just">
              <a:lnSpc>
                <a:spcPts val="3060"/>
              </a:lnSpc>
              <a:spcBef>
                <a:spcPts val="100"/>
              </a:spcBef>
            </a:pPr>
            <a:r>
              <a:rPr sz="2200" b="1" i="1" dirty="0">
                <a:latin typeface="Arial"/>
                <a:cs typeface="Arial"/>
              </a:rPr>
              <a:t>Farklılaştırılmış</a:t>
            </a:r>
            <a:r>
              <a:rPr sz="2200" b="1" i="1" spc="-65" dirty="0">
                <a:latin typeface="Arial"/>
                <a:cs typeface="Arial"/>
              </a:rPr>
              <a:t> </a:t>
            </a:r>
            <a:r>
              <a:rPr sz="2200" b="1" i="1" dirty="0">
                <a:latin typeface="Arial"/>
                <a:cs typeface="Arial"/>
              </a:rPr>
              <a:t>pazarlama</a:t>
            </a:r>
            <a:r>
              <a:rPr sz="2200" b="1" i="1" spc="-100" dirty="0">
                <a:latin typeface="Arial"/>
                <a:cs typeface="Arial"/>
              </a:rPr>
              <a:t> </a:t>
            </a:r>
            <a:r>
              <a:rPr sz="2200" dirty="0"/>
              <a:t>stratejisinde</a:t>
            </a:r>
            <a:r>
              <a:rPr sz="2200" spc="-80" dirty="0"/>
              <a:t> </a:t>
            </a:r>
            <a:r>
              <a:rPr sz="2200" dirty="0"/>
              <a:t>işletme,</a:t>
            </a:r>
            <a:r>
              <a:rPr sz="2200" spc="-65" dirty="0"/>
              <a:t> </a:t>
            </a:r>
            <a:r>
              <a:rPr sz="2200" spc="-10" dirty="0" err="1"/>
              <a:t>oluşturduğu</a:t>
            </a:r>
            <a:r>
              <a:rPr lang="tr-TR" sz="2200" spc="-10" dirty="0">
                <a:latin typeface="Arial"/>
                <a:cs typeface="Arial"/>
              </a:rPr>
              <a:t> </a:t>
            </a:r>
            <a:r>
              <a:rPr sz="2200" dirty="0" err="1"/>
              <a:t>pazar</a:t>
            </a:r>
            <a:r>
              <a:rPr sz="2200" spc="-55" dirty="0"/>
              <a:t> </a:t>
            </a:r>
            <a:r>
              <a:rPr sz="2200" dirty="0"/>
              <a:t>bölümlerinden</a:t>
            </a:r>
            <a:r>
              <a:rPr sz="2200" spc="-50" dirty="0"/>
              <a:t> </a:t>
            </a:r>
            <a:r>
              <a:rPr sz="2200" dirty="0"/>
              <a:t>birkaç</a:t>
            </a:r>
            <a:r>
              <a:rPr sz="2200" spc="-75" dirty="0"/>
              <a:t> </a:t>
            </a:r>
            <a:r>
              <a:rPr sz="2200" dirty="0"/>
              <a:t>tanesini</a:t>
            </a:r>
            <a:r>
              <a:rPr sz="2200" spc="-60" dirty="0"/>
              <a:t> </a:t>
            </a:r>
            <a:r>
              <a:rPr sz="2200" dirty="0"/>
              <a:t>seçerek</a:t>
            </a:r>
            <a:r>
              <a:rPr sz="2200" spc="-40" dirty="0"/>
              <a:t> </a:t>
            </a:r>
            <a:r>
              <a:rPr sz="2200" dirty="0" err="1"/>
              <a:t>bu</a:t>
            </a:r>
            <a:r>
              <a:rPr sz="2200" spc="-55" dirty="0"/>
              <a:t> </a:t>
            </a:r>
            <a:r>
              <a:rPr sz="2200" spc="-10" dirty="0" err="1"/>
              <a:t>bölümlerin</a:t>
            </a:r>
            <a:r>
              <a:rPr lang="tr-TR" sz="2200" dirty="0"/>
              <a:t> </a:t>
            </a:r>
            <a:r>
              <a:rPr sz="2200" spc="-10" dirty="0" err="1"/>
              <a:t>beklentilerine</a:t>
            </a:r>
            <a:r>
              <a:rPr sz="2200" spc="-35" dirty="0"/>
              <a:t> </a:t>
            </a:r>
            <a:r>
              <a:rPr sz="2200" dirty="0"/>
              <a:t>uygun,</a:t>
            </a:r>
            <a:r>
              <a:rPr sz="2200" spc="-25" dirty="0"/>
              <a:t> </a:t>
            </a:r>
            <a:r>
              <a:rPr sz="2200" dirty="0"/>
              <a:t>pazarlama</a:t>
            </a:r>
            <a:r>
              <a:rPr sz="2200" spc="-25" dirty="0"/>
              <a:t> </a:t>
            </a:r>
            <a:r>
              <a:rPr sz="2200" dirty="0"/>
              <a:t>karması</a:t>
            </a:r>
            <a:r>
              <a:rPr sz="2200" spc="-10" dirty="0"/>
              <a:t> </a:t>
            </a:r>
            <a:r>
              <a:rPr sz="2200" spc="-20" dirty="0"/>
              <a:t>geliştirir.</a:t>
            </a:r>
            <a:r>
              <a:rPr sz="2200" spc="-70" dirty="0"/>
              <a:t> </a:t>
            </a:r>
            <a:r>
              <a:rPr sz="2200" dirty="0" err="1"/>
              <a:t>Tüketici</a:t>
            </a:r>
            <a:r>
              <a:rPr sz="2200" spc="-20" dirty="0"/>
              <a:t> </a:t>
            </a:r>
            <a:r>
              <a:rPr sz="2200" spc="-10" dirty="0" err="1"/>
              <a:t>tatminini</a:t>
            </a:r>
            <a:r>
              <a:rPr lang="tr-TR" sz="2200" spc="-10" dirty="0"/>
              <a:t> </a:t>
            </a:r>
            <a:r>
              <a:rPr sz="2200" dirty="0" err="1"/>
              <a:t>artırması</a:t>
            </a:r>
            <a:r>
              <a:rPr sz="2200" dirty="0"/>
              <a:t>,</a:t>
            </a:r>
            <a:r>
              <a:rPr sz="2200" spc="140" dirty="0"/>
              <a:t> </a:t>
            </a:r>
            <a:r>
              <a:rPr sz="2200" dirty="0"/>
              <a:t>rekabet</a:t>
            </a:r>
            <a:r>
              <a:rPr sz="2200" spc="75" dirty="0"/>
              <a:t> </a:t>
            </a:r>
            <a:r>
              <a:rPr sz="2200" dirty="0"/>
              <a:t>avantajı</a:t>
            </a:r>
            <a:r>
              <a:rPr sz="2200" spc="75" dirty="0"/>
              <a:t> </a:t>
            </a:r>
            <a:r>
              <a:rPr sz="2200" dirty="0"/>
              <a:t>yaratması</a:t>
            </a:r>
            <a:r>
              <a:rPr sz="2200" spc="95" dirty="0"/>
              <a:t> </a:t>
            </a:r>
            <a:r>
              <a:rPr sz="2200" dirty="0"/>
              <a:t>gibi</a:t>
            </a:r>
            <a:r>
              <a:rPr sz="2200" spc="60" dirty="0"/>
              <a:t> </a:t>
            </a:r>
            <a:r>
              <a:rPr sz="2200" dirty="0"/>
              <a:t>nedenlerle</a:t>
            </a:r>
            <a:r>
              <a:rPr sz="2200" spc="70" dirty="0"/>
              <a:t> </a:t>
            </a:r>
            <a:r>
              <a:rPr sz="2200" dirty="0" err="1"/>
              <a:t>en</a:t>
            </a:r>
            <a:r>
              <a:rPr sz="2200" spc="50" dirty="0"/>
              <a:t> </a:t>
            </a:r>
            <a:r>
              <a:rPr sz="2200" spc="-25" dirty="0" err="1"/>
              <a:t>çok</a:t>
            </a:r>
            <a:r>
              <a:rPr lang="tr-TR" sz="2200" spc="-25" dirty="0"/>
              <a:t> </a:t>
            </a:r>
            <a:r>
              <a:rPr sz="2200" dirty="0" err="1"/>
              <a:t>kullanılan</a:t>
            </a:r>
            <a:r>
              <a:rPr sz="2200" spc="-70" dirty="0"/>
              <a:t> </a:t>
            </a:r>
            <a:r>
              <a:rPr sz="2200" spc="-20" dirty="0"/>
              <a:t>stratejidir.</a:t>
            </a:r>
            <a:r>
              <a:rPr sz="2200" spc="-50" dirty="0"/>
              <a:t> </a:t>
            </a:r>
            <a:r>
              <a:rPr sz="2200" dirty="0"/>
              <a:t>Bu</a:t>
            </a:r>
            <a:r>
              <a:rPr sz="2200" spc="-45" dirty="0"/>
              <a:t> </a:t>
            </a:r>
            <a:r>
              <a:rPr sz="2200" dirty="0"/>
              <a:t>stratejide</a:t>
            </a:r>
            <a:r>
              <a:rPr sz="2200" spc="-45" dirty="0"/>
              <a:t> </a:t>
            </a:r>
            <a:r>
              <a:rPr sz="2200" dirty="0"/>
              <a:t>işletme,</a:t>
            </a:r>
            <a:r>
              <a:rPr sz="2200" spc="-50" dirty="0"/>
              <a:t> </a:t>
            </a:r>
            <a:r>
              <a:rPr sz="2200" dirty="0" err="1"/>
              <a:t>seçtiği</a:t>
            </a:r>
            <a:r>
              <a:rPr sz="2200" spc="-60" dirty="0"/>
              <a:t> </a:t>
            </a:r>
            <a:r>
              <a:rPr lang="tr-TR" sz="2200" spc="-10" dirty="0"/>
              <a:t>P</a:t>
            </a:r>
            <a:r>
              <a:rPr sz="2200" spc="-10" dirty="0"/>
              <a:t>azar</a:t>
            </a:r>
            <a:r>
              <a:rPr lang="tr-TR" sz="2200" dirty="0"/>
              <a:t> </a:t>
            </a:r>
            <a:r>
              <a:rPr sz="2200" spc="-10" dirty="0" err="1"/>
              <a:t>bölümlerinin</a:t>
            </a:r>
            <a:r>
              <a:rPr sz="2200" spc="-40" dirty="0"/>
              <a:t> </a:t>
            </a:r>
            <a:r>
              <a:rPr sz="2200" dirty="0"/>
              <a:t>beklentilerine</a:t>
            </a:r>
            <a:r>
              <a:rPr sz="2200" spc="-20" dirty="0"/>
              <a:t> </a:t>
            </a:r>
            <a:r>
              <a:rPr sz="2200" dirty="0"/>
              <a:t>uygun</a:t>
            </a:r>
            <a:r>
              <a:rPr sz="2200" spc="-25" dirty="0"/>
              <a:t> </a:t>
            </a:r>
            <a:r>
              <a:rPr sz="2200" dirty="0"/>
              <a:t>olarak</a:t>
            </a:r>
            <a:r>
              <a:rPr sz="2200" spc="-35" dirty="0"/>
              <a:t> </a:t>
            </a:r>
            <a:r>
              <a:rPr sz="2200" dirty="0"/>
              <a:t>ürün,</a:t>
            </a:r>
            <a:r>
              <a:rPr sz="2200" spc="-5" dirty="0"/>
              <a:t> </a:t>
            </a:r>
            <a:r>
              <a:rPr sz="2200" dirty="0"/>
              <a:t>fiyat,</a:t>
            </a:r>
            <a:r>
              <a:rPr sz="2200" spc="-20" dirty="0"/>
              <a:t> </a:t>
            </a:r>
            <a:r>
              <a:rPr sz="2200" dirty="0" err="1"/>
              <a:t>dağıtım</a:t>
            </a:r>
            <a:r>
              <a:rPr sz="2200" spc="45" dirty="0"/>
              <a:t> </a:t>
            </a:r>
            <a:r>
              <a:rPr sz="2200" spc="-25" dirty="0" err="1"/>
              <a:t>ve</a:t>
            </a:r>
            <a:r>
              <a:rPr lang="tr-TR" sz="2200" spc="-25" dirty="0"/>
              <a:t> </a:t>
            </a:r>
            <a:r>
              <a:rPr sz="2200" dirty="0" err="1"/>
              <a:t>tutundurma</a:t>
            </a:r>
            <a:r>
              <a:rPr sz="2200" spc="45" dirty="0"/>
              <a:t> </a:t>
            </a:r>
            <a:r>
              <a:rPr sz="2200" dirty="0"/>
              <a:t>gibi</a:t>
            </a:r>
            <a:r>
              <a:rPr sz="2200" spc="50" dirty="0"/>
              <a:t> </a:t>
            </a:r>
            <a:r>
              <a:rPr sz="2200" dirty="0"/>
              <a:t>pazarlama</a:t>
            </a:r>
            <a:r>
              <a:rPr sz="2200" spc="20" dirty="0"/>
              <a:t> </a:t>
            </a:r>
            <a:r>
              <a:rPr sz="2200" dirty="0"/>
              <a:t>karması</a:t>
            </a:r>
            <a:r>
              <a:rPr sz="2200" spc="50" dirty="0"/>
              <a:t> </a:t>
            </a:r>
            <a:r>
              <a:rPr sz="2200" dirty="0" err="1"/>
              <a:t>unsurlarında</a:t>
            </a:r>
            <a:r>
              <a:rPr sz="2200" spc="50" dirty="0"/>
              <a:t> </a:t>
            </a:r>
            <a:r>
              <a:rPr sz="2200" spc="-10" dirty="0" err="1"/>
              <a:t>farklılıklar</a:t>
            </a:r>
            <a:r>
              <a:rPr lang="tr-TR" sz="2200" spc="-10" dirty="0"/>
              <a:t> </a:t>
            </a:r>
            <a:r>
              <a:rPr sz="2200" dirty="0" err="1"/>
              <a:t>yaratmayı</a:t>
            </a:r>
            <a:r>
              <a:rPr sz="2200" spc="-20" dirty="0"/>
              <a:t> </a:t>
            </a:r>
            <a:r>
              <a:rPr sz="2200" spc="-10" dirty="0"/>
              <a:t>amaçlar.</a:t>
            </a:r>
            <a:r>
              <a:rPr sz="2200" spc="-35" dirty="0"/>
              <a:t> </a:t>
            </a:r>
            <a:r>
              <a:rPr sz="2200" dirty="0"/>
              <a:t>Örneğin,</a:t>
            </a:r>
            <a:r>
              <a:rPr sz="2200" spc="-25" dirty="0"/>
              <a:t> </a:t>
            </a:r>
            <a:r>
              <a:rPr sz="2200" spc="-10" dirty="0"/>
              <a:t>Vestel</a:t>
            </a:r>
            <a:r>
              <a:rPr sz="2200" spc="-20" dirty="0"/>
              <a:t> </a:t>
            </a:r>
            <a:r>
              <a:rPr sz="2200" dirty="0"/>
              <a:t>markası</a:t>
            </a:r>
            <a:r>
              <a:rPr sz="2200" spc="-30" dirty="0"/>
              <a:t> </a:t>
            </a:r>
            <a:r>
              <a:rPr sz="2200" dirty="0"/>
              <a:t>orta</a:t>
            </a:r>
            <a:r>
              <a:rPr sz="2200" spc="-25" dirty="0"/>
              <a:t> </a:t>
            </a:r>
            <a:r>
              <a:rPr sz="2200" dirty="0" err="1"/>
              <a:t>gelir</a:t>
            </a:r>
            <a:r>
              <a:rPr sz="2200" spc="-35" dirty="0"/>
              <a:t> </a:t>
            </a:r>
            <a:r>
              <a:rPr sz="2200" spc="-10" dirty="0" err="1"/>
              <a:t>düzeyinde</a:t>
            </a:r>
            <a:r>
              <a:rPr lang="tr-TR" sz="2200" spc="-10" dirty="0"/>
              <a:t> </a:t>
            </a:r>
            <a:r>
              <a:rPr sz="2200" dirty="0" err="1"/>
              <a:t>beyaz</a:t>
            </a:r>
            <a:r>
              <a:rPr sz="2200" spc="85" dirty="0"/>
              <a:t> </a:t>
            </a:r>
            <a:r>
              <a:rPr sz="2200" dirty="0"/>
              <a:t>eşya</a:t>
            </a:r>
            <a:r>
              <a:rPr sz="2200" spc="114" dirty="0"/>
              <a:t> </a:t>
            </a:r>
            <a:r>
              <a:rPr sz="2200" dirty="0"/>
              <a:t>kullanıcılarını</a:t>
            </a:r>
            <a:r>
              <a:rPr sz="2200" spc="130" dirty="0"/>
              <a:t> </a:t>
            </a:r>
            <a:r>
              <a:rPr sz="2200" dirty="0"/>
              <a:t>hedeflerken,</a:t>
            </a:r>
            <a:r>
              <a:rPr sz="2200" spc="85" dirty="0"/>
              <a:t> </a:t>
            </a:r>
            <a:r>
              <a:rPr sz="2200" dirty="0"/>
              <a:t>aynı</a:t>
            </a:r>
            <a:r>
              <a:rPr sz="2200" spc="90" dirty="0"/>
              <a:t> </a:t>
            </a:r>
            <a:r>
              <a:rPr sz="2200" dirty="0"/>
              <a:t>firmanın</a:t>
            </a:r>
            <a:r>
              <a:rPr sz="2200" spc="125" dirty="0"/>
              <a:t> </a:t>
            </a:r>
            <a:r>
              <a:rPr sz="2200" dirty="0" err="1"/>
              <a:t>diğer</a:t>
            </a:r>
            <a:r>
              <a:rPr sz="2200" spc="95" dirty="0"/>
              <a:t> </a:t>
            </a:r>
            <a:r>
              <a:rPr sz="2200" spc="-10" dirty="0" err="1"/>
              <a:t>markası</a:t>
            </a:r>
            <a:r>
              <a:rPr lang="tr-TR" sz="2200" spc="-10" dirty="0"/>
              <a:t> </a:t>
            </a:r>
            <a:r>
              <a:rPr sz="2200" dirty="0" err="1"/>
              <a:t>olan</a:t>
            </a:r>
            <a:r>
              <a:rPr sz="2200" spc="-15" dirty="0"/>
              <a:t> </a:t>
            </a:r>
            <a:r>
              <a:rPr sz="2200" dirty="0"/>
              <a:t>Regal</a:t>
            </a:r>
            <a:r>
              <a:rPr sz="2200" spc="-30" dirty="0"/>
              <a:t> </a:t>
            </a:r>
            <a:r>
              <a:rPr sz="2200" dirty="0"/>
              <a:t>daha</a:t>
            </a:r>
            <a:r>
              <a:rPr sz="2200" spc="-20" dirty="0"/>
              <a:t> </a:t>
            </a:r>
            <a:r>
              <a:rPr sz="2200" dirty="0"/>
              <a:t>düşük gelir</a:t>
            </a:r>
            <a:r>
              <a:rPr sz="2200" spc="-25" dirty="0"/>
              <a:t> </a:t>
            </a:r>
            <a:r>
              <a:rPr sz="2200" dirty="0" err="1"/>
              <a:t>grubundaki</a:t>
            </a:r>
            <a:r>
              <a:rPr sz="2200" spc="-30" dirty="0"/>
              <a:t> </a:t>
            </a:r>
            <a:r>
              <a:rPr sz="2200" spc="-10" dirty="0" err="1"/>
              <a:t>müşterileri</a:t>
            </a:r>
            <a:r>
              <a:rPr lang="tr-TR" sz="2200" dirty="0"/>
              <a:t> </a:t>
            </a:r>
            <a:r>
              <a:rPr sz="2200" spc="-20" dirty="0" err="1"/>
              <a:t>hedeflemektedir</a:t>
            </a:r>
            <a:r>
              <a:rPr sz="2200" spc="-20" dirty="0"/>
              <a:t>.</a:t>
            </a:r>
            <a:r>
              <a:rPr sz="2200" spc="-60" dirty="0"/>
              <a:t> </a:t>
            </a:r>
            <a:r>
              <a:rPr sz="2200" dirty="0"/>
              <a:t>Böylece</a:t>
            </a:r>
            <a:r>
              <a:rPr sz="2200" spc="-65" dirty="0"/>
              <a:t> </a:t>
            </a:r>
            <a:r>
              <a:rPr sz="2200" dirty="0"/>
              <a:t>firma</a:t>
            </a:r>
            <a:r>
              <a:rPr sz="2200" spc="-35" dirty="0"/>
              <a:t> </a:t>
            </a:r>
            <a:r>
              <a:rPr sz="2200" dirty="0"/>
              <a:t>bir</a:t>
            </a:r>
            <a:r>
              <a:rPr sz="2200" spc="-35" dirty="0"/>
              <a:t> </a:t>
            </a:r>
            <a:r>
              <a:rPr sz="2200" dirty="0"/>
              <a:t>yandan</a:t>
            </a:r>
            <a:r>
              <a:rPr sz="2200" spc="-70" dirty="0"/>
              <a:t> </a:t>
            </a:r>
            <a:r>
              <a:rPr sz="2200" dirty="0"/>
              <a:t>iyi</a:t>
            </a:r>
            <a:r>
              <a:rPr sz="2200" spc="-25" dirty="0"/>
              <a:t> </a:t>
            </a:r>
            <a:r>
              <a:rPr sz="2200" dirty="0" err="1"/>
              <a:t>kaliteli</a:t>
            </a:r>
            <a:r>
              <a:rPr sz="2200" spc="-35" dirty="0"/>
              <a:t> </a:t>
            </a:r>
            <a:r>
              <a:rPr sz="2200" spc="-20" dirty="0" err="1"/>
              <a:t>ürün</a:t>
            </a:r>
            <a:r>
              <a:rPr lang="tr-TR" sz="2200" dirty="0"/>
              <a:t> </a:t>
            </a:r>
            <a:r>
              <a:rPr sz="2200" spc="-10" dirty="0" err="1"/>
              <a:t>isteyenlerin</a:t>
            </a:r>
            <a:r>
              <a:rPr sz="2200" spc="-10" dirty="0"/>
              <a:t>,</a:t>
            </a:r>
            <a:r>
              <a:rPr sz="2200" spc="-45" dirty="0"/>
              <a:t> </a:t>
            </a:r>
            <a:r>
              <a:rPr sz="2200" dirty="0"/>
              <a:t>diğer</a:t>
            </a:r>
            <a:r>
              <a:rPr sz="2200" spc="-35" dirty="0"/>
              <a:t> </a:t>
            </a:r>
            <a:r>
              <a:rPr sz="2200" dirty="0"/>
              <a:t>yandan</a:t>
            </a:r>
            <a:r>
              <a:rPr sz="2200" spc="-45" dirty="0"/>
              <a:t> </a:t>
            </a:r>
            <a:r>
              <a:rPr sz="2200" dirty="0"/>
              <a:t>da</a:t>
            </a:r>
            <a:r>
              <a:rPr sz="2200" spc="-35" dirty="0"/>
              <a:t> </a:t>
            </a:r>
            <a:r>
              <a:rPr sz="2200" dirty="0"/>
              <a:t>düşük</a:t>
            </a:r>
            <a:r>
              <a:rPr sz="2200" spc="-30" dirty="0"/>
              <a:t> </a:t>
            </a:r>
            <a:r>
              <a:rPr sz="2200" dirty="0"/>
              <a:t>fiyat</a:t>
            </a:r>
            <a:r>
              <a:rPr sz="2200" spc="-25" dirty="0"/>
              <a:t> </a:t>
            </a:r>
            <a:r>
              <a:rPr sz="2200" dirty="0"/>
              <a:t>isteyenlerin</a:t>
            </a:r>
            <a:r>
              <a:rPr sz="2200" spc="-30" dirty="0"/>
              <a:t> </a:t>
            </a:r>
            <a:r>
              <a:rPr sz="2200" spc="-10" dirty="0"/>
              <a:t>beklentilerini </a:t>
            </a:r>
            <a:r>
              <a:rPr sz="2200" dirty="0" err="1"/>
              <a:t>karşılamış</a:t>
            </a:r>
            <a:r>
              <a:rPr sz="2200" spc="254" dirty="0"/>
              <a:t> </a:t>
            </a:r>
            <a:r>
              <a:rPr sz="2200" spc="-10" dirty="0" err="1"/>
              <a:t>olacaktır</a:t>
            </a:r>
            <a:r>
              <a:rPr lang="tr-TR" sz="2200" spc="-10" dirty="0"/>
              <a:t>.</a:t>
            </a:r>
            <a:endParaRPr sz="2200" dirty="0"/>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32</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663651"/>
            <a:ext cx="4244340" cy="45212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800" b="1" i="0" u="none" strike="noStrike" kern="1200" cap="none" spc="0" normalizeH="0" baseline="0" noProof="0" dirty="0">
                <a:ln>
                  <a:noFill/>
                </a:ln>
                <a:solidFill>
                  <a:srgbClr val="23408E"/>
                </a:solidFill>
                <a:effectLst/>
                <a:uLnTx/>
                <a:uFillTx/>
                <a:latin typeface="Arial"/>
                <a:ea typeface="+mn-ea"/>
                <a:cs typeface="Arial"/>
              </a:rPr>
              <a:t>7.</a:t>
            </a:r>
            <a:r>
              <a:rPr kumimoji="0" sz="2800" b="1" i="0" u="none" strike="noStrike" kern="1200" cap="none" spc="-75" normalizeH="0" baseline="0" noProof="0" dirty="0">
                <a:ln>
                  <a:noFill/>
                </a:ln>
                <a:solidFill>
                  <a:srgbClr val="23408E"/>
                </a:solidFill>
                <a:effectLst/>
                <a:uLnTx/>
                <a:uFillTx/>
                <a:latin typeface="Arial"/>
                <a:ea typeface="+mn-ea"/>
                <a:cs typeface="Arial"/>
              </a:rPr>
              <a:t> </a:t>
            </a:r>
            <a:r>
              <a:rPr kumimoji="0" sz="2800" b="1" i="0" u="none" strike="noStrike" kern="1200" cap="none" spc="0" normalizeH="0" baseline="0" noProof="0" dirty="0">
                <a:ln>
                  <a:noFill/>
                </a:ln>
                <a:solidFill>
                  <a:srgbClr val="23408E"/>
                </a:solidFill>
                <a:effectLst/>
                <a:uLnTx/>
                <a:uFillTx/>
                <a:latin typeface="Arial"/>
                <a:ea typeface="+mn-ea"/>
                <a:cs typeface="Arial"/>
              </a:rPr>
              <a:t>HEDEF</a:t>
            </a:r>
            <a:r>
              <a:rPr kumimoji="0" sz="2800" b="1" i="0" u="none" strike="noStrike" kern="1200" cap="none" spc="-50" normalizeH="0" baseline="0" noProof="0" dirty="0">
                <a:ln>
                  <a:noFill/>
                </a:ln>
                <a:solidFill>
                  <a:srgbClr val="23408E"/>
                </a:solidFill>
                <a:effectLst/>
                <a:uLnTx/>
                <a:uFillTx/>
                <a:latin typeface="Arial"/>
                <a:ea typeface="+mn-ea"/>
                <a:cs typeface="Arial"/>
              </a:rPr>
              <a:t> </a:t>
            </a:r>
            <a:r>
              <a:rPr kumimoji="0" sz="2800" b="1" i="0" u="none" strike="noStrike" kern="1200" cap="none" spc="-30" normalizeH="0" baseline="0" noProof="0" dirty="0">
                <a:ln>
                  <a:noFill/>
                </a:ln>
                <a:solidFill>
                  <a:srgbClr val="23408E"/>
                </a:solidFill>
                <a:effectLst/>
                <a:uLnTx/>
                <a:uFillTx/>
                <a:latin typeface="Arial"/>
                <a:ea typeface="+mn-ea"/>
                <a:cs typeface="Arial"/>
              </a:rPr>
              <a:t>PAZAR</a:t>
            </a:r>
            <a:r>
              <a:rPr kumimoji="0" sz="2800" b="1" i="0" u="none" strike="noStrike" kern="1200" cap="none" spc="-65" normalizeH="0" baseline="0" noProof="0" dirty="0">
                <a:ln>
                  <a:noFill/>
                </a:ln>
                <a:solidFill>
                  <a:srgbClr val="23408E"/>
                </a:solidFill>
                <a:effectLst/>
                <a:uLnTx/>
                <a:uFillTx/>
                <a:latin typeface="Arial"/>
                <a:ea typeface="+mn-ea"/>
                <a:cs typeface="Arial"/>
              </a:rPr>
              <a:t> </a:t>
            </a:r>
            <a:r>
              <a:rPr kumimoji="0" sz="2800" b="1" i="0" u="none" strike="noStrike" kern="1200" cap="none" spc="-10" normalizeH="0" baseline="0" noProof="0" dirty="0">
                <a:ln>
                  <a:noFill/>
                </a:ln>
                <a:solidFill>
                  <a:srgbClr val="23408E"/>
                </a:solidFill>
                <a:effectLst/>
                <a:uLnTx/>
                <a:uFillTx/>
                <a:latin typeface="Arial"/>
                <a:ea typeface="+mn-ea"/>
                <a:cs typeface="Arial"/>
              </a:rPr>
              <a:t>SEÇİMİ</a:t>
            </a:r>
            <a:endParaRPr kumimoji="0" sz="2800" b="0" i="0" u="none" strike="noStrike" kern="1200" cap="none" spc="0" normalizeH="0" baseline="0" noProof="0">
              <a:ln>
                <a:noFill/>
              </a:ln>
              <a:solidFill>
                <a:srgbClr val="000000"/>
              </a:solidFill>
              <a:effectLst/>
              <a:uLnTx/>
              <a:uFillTx/>
              <a:latin typeface="Arial"/>
              <a:ea typeface="+mn-ea"/>
              <a:cs typeface="Arial"/>
            </a:endParaRPr>
          </a:p>
        </p:txBody>
      </p:sp>
      <p:sp>
        <p:nvSpPr>
          <p:cNvPr id="7" name="object 7"/>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33</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4" name="object 4"/>
          <p:cNvSpPr txBox="1"/>
          <p:nvPr/>
        </p:nvSpPr>
        <p:spPr>
          <a:xfrm>
            <a:off x="424687" y="1938908"/>
            <a:ext cx="11224260" cy="5123326"/>
          </a:xfrm>
          <a:prstGeom prst="rect">
            <a:avLst/>
          </a:prstGeom>
        </p:spPr>
        <p:txBody>
          <a:bodyPr vert="horz" wrap="square" lIns="0" tIns="12065" rIns="0" bIns="0" rtlCol="0">
            <a:spAutoFit/>
          </a:bodyPr>
          <a:lstStyle/>
          <a:p>
            <a:pPr marL="12700" marR="0" lvl="0" indent="0" algn="just" defTabSz="457200" rtl="0" eaLnBrk="1" fontAlgn="auto" latinLnBrk="0" hangingPunct="1">
              <a:lnSpc>
                <a:spcPts val="3470"/>
              </a:lnSpc>
              <a:spcBef>
                <a:spcPts val="95"/>
              </a:spcBef>
              <a:spcAft>
                <a:spcPts val="0"/>
              </a:spcAft>
              <a:buClrTx/>
              <a:buSzTx/>
              <a:buFontTx/>
              <a:buNone/>
              <a:tabLst/>
              <a:defRPr/>
            </a:pPr>
            <a:r>
              <a:rPr kumimoji="0" lang="tr-TR"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Yoğunlaştırılmış</a:t>
            </a:r>
            <a:r>
              <a:rPr kumimoji="0" lang="tr-TR" sz="2200" b="0" i="0" u="none" strike="noStrike" kern="1200" cap="none" spc="-8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(niş)</a:t>
            </a:r>
            <a:r>
              <a:rPr kumimoji="0" lang="tr-TR"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pazarlama</a:t>
            </a:r>
            <a:r>
              <a:rPr kumimoji="0" lang="tr-TR" sz="22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da</a:t>
            </a:r>
            <a:r>
              <a:rPr kumimoji="0" lang="tr-TR" sz="2200" b="0"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farklılaştırılmış </a:t>
            </a:r>
            <a:r>
              <a:rPr kumimoji="0" lang="tr-TR"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pazarlamaya</a:t>
            </a:r>
            <a:r>
              <a:rPr kumimoji="0" lang="tr-TR"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benzemekle</a:t>
            </a:r>
            <a:r>
              <a:rPr kumimoji="0" lang="tr-TR"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birlikte</a:t>
            </a:r>
            <a:r>
              <a:rPr kumimoji="0" lang="tr-TR"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hedef</a:t>
            </a:r>
            <a:r>
              <a:rPr kumimoji="0" lang="tr-TR" sz="22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alınan</a:t>
            </a:r>
            <a:r>
              <a:rPr kumimoji="0" lang="tr-TR"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bölümü</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ile işletme,</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daha daraltılmış</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pazarda</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faaliyet</a:t>
            </a:r>
            <a:r>
              <a:rPr kumimoji="0" lang="tr-TR" sz="22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gösterme</a:t>
            </a:r>
            <a:r>
              <a:rPr kumimoji="0" sz="22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yoluna</a:t>
            </a:r>
            <a:r>
              <a:rPr kumimoji="0"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gider.</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Diğer</a:t>
            </a:r>
            <a:r>
              <a:rPr kumimoji="0"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a:t>
            </a:r>
            <a:r>
              <a:rPr kumimoji="0" sz="2200" b="0"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ifade</a:t>
            </a:r>
            <a:r>
              <a:rPr kumimoji="0"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ile</a:t>
            </a:r>
            <a:r>
              <a:rPr kumimoji="0"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farklılaştırılmış</a:t>
            </a:r>
            <a:r>
              <a:rPr kumimoji="0" lang="tr-TR" sz="22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pazarda</a:t>
            </a:r>
            <a:r>
              <a:rPr kumimoji="0" sz="2200" b="0"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birden</a:t>
            </a:r>
            <a:r>
              <a:rPr kumimoji="0" sz="2200" b="0"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fazla</a:t>
            </a:r>
            <a:r>
              <a:rPr kumimoji="0" sz="2200" b="0" i="0" u="none" strike="noStrike" kern="1200" cap="none" spc="-8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bölümüne</a:t>
            </a:r>
            <a:r>
              <a:rPr kumimoji="0" sz="2200" b="0"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birden</a:t>
            </a:r>
            <a:r>
              <a:rPr kumimoji="0" sz="2200" b="0"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fazla</a:t>
            </a:r>
            <a:r>
              <a:rPr kumimoji="0" sz="22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seçenek</a:t>
            </a:r>
            <a:r>
              <a:rPr kumimoji="0" lang="tr-TR" sz="22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sunulduğu</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halde</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yoğunlaştırılmış</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pazarlamada</a:t>
            </a:r>
            <a:r>
              <a:rPr kumimoji="0" sz="22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tek</a:t>
            </a:r>
            <a:r>
              <a:rPr kumimoji="0" sz="2200" b="0" i="0" u="none" strike="noStrike" kern="1200" cap="none" spc="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25"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bir</a:t>
            </a:r>
            <a:r>
              <a:rPr kumimoji="0" lang="tr-TR" sz="2200" b="0" i="0" u="none" strike="noStrike" kern="1200" cap="none" spc="-25"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8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bölümüne</a:t>
            </a:r>
            <a:r>
              <a:rPr kumimoji="0" sz="2200" b="0"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indirgenir.</a:t>
            </a:r>
            <a:r>
              <a:rPr kumimoji="0"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endParaRPr kumimoji="0" lang="tr-TR" sz="2200" b="0" i="0" u="none" strike="noStrike" kern="1200" cap="none" spc="-4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a:p>
            <a:pPr marL="12700" marR="0" lvl="0" indent="0" algn="just" defTabSz="457200" rtl="0" eaLnBrk="1" fontAlgn="auto" latinLnBrk="0" hangingPunct="1">
              <a:lnSpc>
                <a:spcPts val="3470"/>
              </a:lnSpc>
              <a:spcBef>
                <a:spcPts val="95"/>
              </a:spcBef>
              <a:spcAft>
                <a:spcPts val="0"/>
              </a:spcAft>
              <a:buClrTx/>
              <a:buSzTx/>
              <a:buFontTx/>
              <a:buNone/>
              <a:tabLst/>
              <a:defRPr/>
            </a:pP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Hedef</a:t>
            </a:r>
            <a:r>
              <a:rPr kumimoji="0" sz="2200" b="0"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200" b="0" i="0" u="none" strike="noStrike" kern="1200" cap="none" spc="-7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daha</a:t>
            </a:r>
            <a:r>
              <a:rPr kumimoji="0" sz="22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küçük</a:t>
            </a:r>
            <a:r>
              <a:rPr kumimoji="0" lang="tr-TR" sz="22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tanımlandığı</a:t>
            </a:r>
            <a:r>
              <a:rPr kumimoji="0" sz="2200" b="0" i="0" u="none" strike="noStrike" kern="1200" cap="none" spc="6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için</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a:t>
            </a:r>
            <a:r>
              <a:rPr kumimoji="0" sz="2200" b="0" i="0" u="none" strike="noStrike" kern="1200" cap="none" spc="1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gruptaki</a:t>
            </a:r>
            <a:r>
              <a:rPr kumimoji="0" sz="2200" b="0" i="0" u="none" strike="noStrike" kern="1200" cap="none" spc="5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tüketicilerin</a:t>
            </a:r>
            <a:r>
              <a:rPr kumimoji="0" sz="2200" b="0" i="0" u="none" strike="noStrike" kern="1200" cap="none" spc="2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daha</a:t>
            </a:r>
            <a:r>
              <a:rPr kumimoji="0" sz="2200" b="0" i="0" u="none" strike="noStrike" kern="1200" cap="none" spc="3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homojen</a:t>
            </a:r>
            <a:r>
              <a:rPr kumimoji="0" lang="tr-TR" sz="22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beklentileri</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vardır.</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nedenle</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de</a:t>
            </a:r>
            <a:r>
              <a:rPr kumimoji="0" sz="2200" b="0" i="0" u="none" strike="noStrike" kern="1200" cap="none" spc="-3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bu</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stratejide</a:t>
            </a:r>
            <a:r>
              <a:rPr kumimoji="0" sz="2200" b="0" i="0" u="none" strike="noStrike" kern="1200" cap="none" spc="-4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müşteri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tatmininin daha yüksek olacağı</a:t>
            </a:r>
            <a:r>
              <a:rPr kumimoji="0" sz="2200" b="0"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2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ifade </a:t>
            </a:r>
            <a:r>
              <a:rPr kumimoji="0" sz="2200" b="0" i="0" u="none" strike="noStrike" kern="1200" cap="none" spc="-10" normalizeH="0" baseline="0" noProof="0" dirty="0" err="1">
                <a:ln>
                  <a:noFill/>
                </a:ln>
                <a:solidFill>
                  <a:srgbClr val="231F20"/>
                </a:solidFill>
                <a:effectLst/>
                <a:uLnTx/>
                <a:uFillTx/>
                <a:latin typeface="Arial" panose="020B0604020202020204" pitchFamily="34" charset="0"/>
                <a:ea typeface="+mn-ea"/>
                <a:cs typeface="Arial" panose="020B0604020202020204" pitchFamily="34" charset="0"/>
              </a:rPr>
              <a:t>edilebilir</a:t>
            </a:r>
            <a:r>
              <a:rPr kumimoji="0" sz="22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Örneğin,</a:t>
            </a:r>
            <a:r>
              <a:rPr kumimoji="0" lang="tr-TR" sz="2200" b="0" i="0" u="none" strike="noStrike" kern="1200" cap="none" spc="16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sadece</a:t>
            </a:r>
            <a:r>
              <a:rPr kumimoji="0" lang="tr-TR" sz="2200" b="0" i="0" u="none" strike="noStrike" kern="1200" cap="none" spc="1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oyuncak</a:t>
            </a:r>
            <a:r>
              <a:rPr kumimoji="0" lang="tr-TR" sz="2200" b="0" i="0" u="none" strike="noStrike" kern="1200" cap="none" spc="1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satan</a:t>
            </a:r>
            <a:r>
              <a:rPr kumimoji="0" lang="tr-TR" sz="2200" b="0" i="0" u="none" strike="noStrike" kern="1200" cap="none" spc="16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bir</a:t>
            </a:r>
            <a:r>
              <a:rPr kumimoji="0" lang="tr-TR" sz="2200" b="0" i="0" u="none" strike="noStrike" kern="1200" cap="none" spc="1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mağaza,</a:t>
            </a:r>
            <a:r>
              <a:rPr kumimoji="0" lang="tr-TR" sz="2200" b="0" i="0" u="none" strike="noStrike" kern="1200" cap="none" spc="17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10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o</a:t>
            </a:r>
            <a:r>
              <a:rPr kumimoji="0" lang="tr-TR" sz="2200" b="0" i="0" u="none" strike="noStrike" kern="1200" cap="none" spc="1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bölgede</a:t>
            </a:r>
            <a:r>
              <a:rPr kumimoji="0" lang="tr-TR" sz="2200" b="0" i="0" u="none" strike="noStrike" kern="1200" cap="none" spc="13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birçok</a:t>
            </a:r>
            <a:r>
              <a:rPr kumimoji="0" lang="tr-TR" sz="2200" b="0" i="0" u="none" strike="noStrike" kern="1200" cap="none" spc="1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ürün</a:t>
            </a:r>
            <a:r>
              <a:rPr kumimoji="0" lang="tr-TR" sz="2200" b="0" i="0" u="none" strike="noStrike" kern="1200" cap="none" spc="17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yanında</a:t>
            </a:r>
            <a:r>
              <a:rPr kumimoji="0" lang="tr-TR" sz="2200" b="0"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oyuncak</a:t>
            </a:r>
            <a:r>
              <a:rPr kumimoji="0" lang="tr-TR" sz="2200" b="0" i="0" u="none" strike="noStrike" kern="1200" cap="none" spc="20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5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da</a:t>
            </a:r>
            <a:r>
              <a:rPr kumimoji="0" lang="tr-TR" sz="2200" b="0" i="0" u="none" strike="noStrike" kern="1200" cap="none" spc="18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satan</a:t>
            </a:r>
            <a:r>
              <a:rPr kumimoji="0" lang="tr-TR" sz="2200" b="0" i="0" u="none" strike="noStrike" kern="1200" cap="none" spc="19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bir</a:t>
            </a:r>
            <a:r>
              <a:rPr kumimoji="0" lang="tr-TR" sz="2200" b="0" i="0" u="none" strike="noStrike" kern="1200" cap="none" spc="16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perakendeciye</a:t>
            </a:r>
            <a:r>
              <a:rPr kumimoji="0" lang="tr-TR" sz="2200" b="0" i="0" u="none" strike="noStrike" kern="1200" cap="none" spc="19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göre</a:t>
            </a:r>
            <a:r>
              <a:rPr kumimoji="0" lang="tr-TR" sz="2200" b="0" i="0" u="none" strike="noStrike" kern="1200" cap="none" spc="15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daha</a:t>
            </a:r>
            <a:r>
              <a:rPr kumimoji="0" lang="tr-TR" sz="2200" b="0" i="0" u="none" strike="noStrike" kern="1200" cap="none" spc="19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avantajlı</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olacak,</a:t>
            </a:r>
            <a:r>
              <a:rPr kumimoji="0" lang="tr-TR" sz="2200" b="0" i="0" u="none" strike="noStrike" kern="1200" cap="none" spc="28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oyuncak</a:t>
            </a:r>
            <a:r>
              <a:rPr kumimoji="0" lang="tr-TR" sz="2200" b="0" i="0" u="none" strike="noStrike" kern="1200" cap="none" spc="30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tr-TR" sz="22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almak </a:t>
            </a:r>
            <a:r>
              <a:rPr kumimoji="0" lang="it-IT"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isteyen</a:t>
            </a:r>
            <a:r>
              <a:rPr kumimoji="0" lang="it-IT" sz="2200" b="0" i="0" u="none" strike="noStrike" kern="1200" cap="none" spc="229"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it-IT"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tüketicilerin</a:t>
            </a:r>
            <a:r>
              <a:rPr kumimoji="0" lang="it-IT" sz="2200" b="0" i="0" u="none" strike="noStrike" kern="1200" cap="none" spc="229"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it-IT"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ilk</a:t>
            </a:r>
            <a:r>
              <a:rPr kumimoji="0" lang="it-IT" sz="2200" b="0" i="0" u="none" strike="noStrike" kern="1200" cap="none" spc="2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it-IT" sz="22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adresi</a:t>
            </a:r>
            <a:r>
              <a:rPr kumimoji="0" lang="it-IT" sz="2200" b="0" i="0" u="none" strike="noStrike" kern="1200" cap="none" spc="24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lang="it-IT" sz="22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olabilecektir.</a:t>
            </a:r>
            <a:endParaRPr kumimoji="0" 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915035" lvl="0" indent="0" algn="l" defTabSz="457200" rtl="0" eaLnBrk="1" fontAlgn="auto" latinLnBrk="0" hangingPunct="1">
              <a:lnSpc>
                <a:spcPct val="70000"/>
              </a:lnSpc>
              <a:spcBef>
                <a:spcPts val="610"/>
              </a:spcBef>
              <a:spcAft>
                <a:spcPts val="0"/>
              </a:spcAft>
              <a:buClrTx/>
              <a:buSzTx/>
              <a:buFontTx/>
              <a:buNone/>
              <a:tabLst/>
              <a:defRPr/>
            </a:pPr>
            <a:endParaRPr kumimoji="0" lang="tr-TR" sz="2000" b="0" i="0" u="none" strike="noStrike" kern="1200" cap="none" spc="0" normalizeH="0" baseline="0" noProof="0" dirty="0">
              <a:ln>
                <a:noFill/>
              </a:ln>
              <a:solidFill>
                <a:srgbClr val="000000"/>
              </a:solidFill>
              <a:effectLst/>
              <a:uLnTx/>
              <a:uFillTx/>
              <a:latin typeface="Arial MT"/>
              <a:ea typeface="+mn-ea"/>
              <a:cs typeface="Arial MT"/>
            </a:endParaRPr>
          </a:p>
          <a:p>
            <a:pPr marL="12700" marR="915035" lvl="0" indent="0" algn="l" defTabSz="457200" rtl="0" eaLnBrk="1" fontAlgn="auto" latinLnBrk="0" hangingPunct="1">
              <a:lnSpc>
                <a:spcPct val="70000"/>
              </a:lnSpc>
              <a:spcBef>
                <a:spcPts val="610"/>
              </a:spcBef>
              <a:spcAft>
                <a:spcPts val="0"/>
              </a:spcAft>
              <a:buClrTx/>
              <a:buSzTx/>
              <a:buFontTx/>
              <a:buNone/>
              <a:tabLst/>
              <a:defRPr/>
            </a:pP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7.</a:t>
            </a:r>
            <a:r>
              <a:rPr spc="-75" dirty="0"/>
              <a:t> </a:t>
            </a:r>
            <a:r>
              <a:rPr dirty="0"/>
              <a:t>HEDEF</a:t>
            </a:r>
            <a:r>
              <a:rPr spc="-50" dirty="0"/>
              <a:t> </a:t>
            </a:r>
            <a:r>
              <a:rPr spc="-30" dirty="0"/>
              <a:t>PAZAR</a:t>
            </a:r>
            <a:r>
              <a:rPr spc="-65" dirty="0"/>
              <a:t> </a:t>
            </a:r>
            <a:r>
              <a:rPr spc="-10" dirty="0"/>
              <a:t>SEÇİMİ</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34</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6" name="Metin kutusu 5">
            <a:extLst>
              <a:ext uri="{FF2B5EF4-FFF2-40B4-BE49-F238E27FC236}">
                <a16:creationId xmlns:a16="http://schemas.microsoft.com/office/drawing/2014/main" id="{DE0436F8-9005-25E4-F9A3-DC2ECE7F4F7A}"/>
              </a:ext>
            </a:extLst>
          </p:cNvPr>
          <p:cNvSpPr txBox="1"/>
          <p:nvPr/>
        </p:nvSpPr>
        <p:spPr>
          <a:xfrm>
            <a:off x="457200" y="2057400"/>
            <a:ext cx="10907683" cy="3402085"/>
          </a:xfrm>
          <a:prstGeom prst="rect">
            <a:avLst/>
          </a:prstGeom>
          <a:noFill/>
        </p:spPr>
        <p:txBody>
          <a:bodyPr wrap="square">
            <a:spAutoFit/>
          </a:bodyPr>
          <a:lstStyle/>
          <a:p>
            <a:pPr marL="12700" marR="0" lvl="0" indent="0" algn="just" defTabSz="457200" rtl="0" eaLnBrk="1" fontAlgn="auto" latinLnBrk="0" hangingPunct="1">
              <a:lnSpc>
                <a:spcPts val="3060"/>
              </a:lnSpc>
              <a:spcBef>
                <a:spcPts val="10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Arial"/>
                <a:ea typeface="+mn-ea"/>
                <a:cs typeface="Arial"/>
              </a:rPr>
              <a:t>Mikro</a:t>
            </a:r>
            <a:r>
              <a:rPr kumimoji="0" lang="tr-TR" sz="1800" b="1" i="0" u="none" strike="noStrike" kern="1200" cap="none" spc="10" normalizeH="0" baseline="0" noProof="0" dirty="0">
                <a:ln>
                  <a:noFill/>
                </a:ln>
                <a:solidFill>
                  <a:srgbClr val="000000"/>
                </a:solidFill>
                <a:effectLst/>
                <a:uLnTx/>
                <a:uFillTx/>
                <a:latin typeface="Arial"/>
                <a:ea typeface="+mn-ea"/>
                <a:cs typeface="Arial"/>
              </a:rPr>
              <a:t> </a:t>
            </a:r>
            <a:r>
              <a:rPr kumimoji="0" lang="tr-TR" sz="1800" b="1" i="0" u="none" strike="noStrike" kern="1200" cap="none" spc="0" normalizeH="0" baseline="0" noProof="0" dirty="0">
                <a:ln>
                  <a:noFill/>
                </a:ln>
                <a:solidFill>
                  <a:srgbClr val="000000"/>
                </a:solidFill>
                <a:effectLst/>
                <a:uLnTx/>
                <a:uFillTx/>
                <a:latin typeface="Arial"/>
                <a:ea typeface="+mn-ea"/>
                <a:cs typeface="Arial"/>
              </a:rPr>
              <a:t>Pazarlama</a:t>
            </a:r>
            <a:r>
              <a:rPr kumimoji="0" lang="tr-TR" sz="1800" b="1" i="0" u="none" strike="noStrike" kern="1200" cap="none" spc="10" normalizeH="0" baseline="0" noProof="0" dirty="0">
                <a:ln>
                  <a:noFill/>
                </a:ln>
                <a:solidFill>
                  <a:srgbClr val="000000"/>
                </a:solidFill>
                <a:effectLst/>
                <a:uLnTx/>
                <a:uFillTx/>
                <a:latin typeface="Arial"/>
                <a:ea typeface="+mn-ea"/>
                <a:cs typeface="Arial"/>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ise</a:t>
            </a:r>
            <a:r>
              <a:rPr kumimoji="0" lang="tr-TR" sz="1800" b="0" i="0" u="none" strike="noStrike" kern="1200" cap="none" spc="3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en</a:t>
            </a:r>
            <a:r>
              <a:rPr kumimoji="0" lang="tr-TR" sz="1800" b="0" i="0" u="none" strike="noStrike" kern="1200" cap="none" spc="5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dar</a:t>
            </a:r>
            <a:r>
              <a:rPr kumimoji="0" lang="tr-TR" sz="1800" b="0" i="0" u="none" strike="noStrike" kern="1200" cap="none" spc="3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tanımlanmış</a:t>
            </a:r>
            <a:r>
              <a:rPr kumimoji="0" lang="tr-TR" sz="1800" b="0" i="0" u="none" strike="noStrike" kern="1200" cap="none" spc="7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pazar</a:t>
            </a:r>
            <a:r>
              <a:rPr kumimoji="0" lang="tr-TR" sz="1800" b="0" i="0" u="none" strike="noStrike" kern="1200" cap="none" spc="5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bölümlerinin</a:t>
            </a:r>
            <a:r>
              <a:rPr kumimoji="0" lang="tr-TR" sz="1800" b="0" i="0" u="none" strike="noStrike" kern="1200" cap="none" spc="-10" normalizeH="0" baseline="0" noProof="0" dirty="0">
                <a:ln>
                  <a:noFill/>
                </a:ln>
                <a:solidFill>
                  <a:srgbClr val="000000"/>
                </a:solidFill>
                <a:effectLst/>
                <a:uLnTx/>
                <a:uFillTx/>
                <a:latin typeface="Arial"/>
                <a:ea typeface="+mn-ea"/>
                <a:cs typeface="Arial"/>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hedeflenmesini</a:t>
            </a:r>
            <a:r>
              <a:rPr kumimoji="0" lang="tr-TR" sz="1800" b="0" i="0" u="none" strike="noStrike" kern="1200" cap="none" spc="-9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ifade</a:t>
            </a:r>
            <a:r>
              <a:rPr kumimoji="0" lang="tr-TR" sz="1800" b="0" i="0" u="none" strike="noStrike" kern="1200" cap="none" spc="-114"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etmektedir.</a:t>
            </a:r>
            <a:r>
              <a:rPr kumimoji="0" lang="tr-TR" sz="1800" b="0" i="0" u="none" strike="noStrike" kern="1200" cap="none" spc="-6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Burada</a:t>
            </a:r>
            <a:r>
              <a:rPr kumimoji="0" lang="tr-TR" sz="1800" b="0" i="0" u="none" strike="noStrike" kern="1200" cap="none" spc="-9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firma,</a:t>
            </a:r>
            <a:r>
              <a:rPr kumimoji="0" lang="tr-TR" sz="1800" b="0" i="0" u="none" strike="noStrike" kern="1200" cap="none" spc="-7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ürünlerini</a:t>
            </a:r>
            <a:r>
              <a:rPr kumimoji="0" lang="tr-TR" sz="1800" b="0" i="0" u="none" strike="noStrike" kern="1200" cap="none" spc="-8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ve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pazarlama</a:t>
            </a:r>
            <a:r>
              <a:rPr kumimoji="0" lang="tr-TR" sz="1800" b="0" i="0" u="none" strike="noStrike" kern="1200" cap="none" spc="-4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programlarını</a:t>
            </a:r>
            <a:r>
              <a:rPr kumimoji="0" lang="tr-TR" sz="1800" b="0" i="0" u="none" strike="noStrike" kern="1200" cap="none" spc="-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belirli</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bir</a:t>
            </a:r>
            <a:r>
              <a:rPr kumimoji="0" lang="tr-TR" sz="1800" b="0" i="0" u="none" strike="noStrike" kern="1200" cap="none" spc="-5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kişinin</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veya</a:t>
            </a:r>
            <a:r>
              <a:rPr kumimoji="0" lang="tr-TR" sz="1800" b="0" i="0" u="none" strike="noStrike" kern="1200" cap="none" spc="-1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bölgenin</a:t>
            </a:r>
            <a:r>
              <a:rPr kumimoji="0" lang="tr-TR" sz="1800" b="0" i="0" u="none" strike="noStrike" kern="1200" cap="none" spc="-6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ihtiyacına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uygun</a:t>
            </a:r>
            <a:r>
              <a:rPr kumimoji="0" lang="tr-TR" sz="1800" b="0" i="0" u="none" strike="noStrike" kern="1200" cap="none" spc="-6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olacak</a:t>
            </a:r>
            <a:r>
              <a:rPr kumimoji="0" lang="tr-TR" sz="1800" b="0" i="0" u="none" strike="noStrike" kern="1200" cap="none" spc="-5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şekilde</a:t>
            </a:r>
            <a:r>
              <a:rPr kumimoji="0" lang="tr-TR" sz="1800" b="0" i="0" u="none" strike="noStrike" kern="1200" cap="none" spc="-8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tasarlamaktadır.</a:t>
            </a:r>
            <a:r>
              <a:rPr kumimoji="0" lang="tr-TR" sz="1800" b="0" i="0" u="none" strike="noStrike" kern="1200" cap="none" spc="-6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55" normalizeH="0" baseline="0" noProof="0" dirty="0">
                <a:ln>
                  <a:noFill/>
                </a:ln>
                <a:solidFill>
                  <a:srgbClr val="000000"/>
                </a:solidFill>
                <a:effectLst/>
                <a:uLnTx/>
                <a:uFillTx/>
                <a:latin typeface="Calibri" panose="020F0502020204030204"/>
                <a:ea typeface="+mn-ea"/>
                <a:cs typeface="+mn-cs"/>
              </a:rPr>
              <a:t>Terzi</a:t>
            </a:r>
            <a:r>
              <a:rPr kumimoji="0" lang="tr-TR" sz="1800" b="0" i="0" u="none" strike="noStrike" kern="1200" cap="none" spc="-4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işi</a:t>
            </a:r>
            <a:r>
              <a:rPr kumimoji="0" lang="tr-TR" sz="1800" b="0" i="0" u="none" strike="noStrike" kern="1200" cap="none" spc="-5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pazarlama</a:t>
            </a:r>
            <a:r>
              <a:rPr kumimoji="0" lang="tr-TR" sz="1800" b="0" i="0" u="none" strike="noStrike" kern="1200" cap="none" spc="-7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da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denilen</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bu</a:t>
            </a:r>
            <a:r>
              <a:rPr kumimoji="0" lang="tr-TR" sz="1800" b="0" i="0" u="none" strike="noStrike" kern="1200" cap="none" spc="-5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stratejide,</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her</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müşterisi</a:t>
            </a:r>
            <a:r>
              <a:rPr kumimoji="0" lang="tr-TR" sz="1800" b="0" i="0" u="none" strike="noStrike" kern="1200" cap="none" spc="-1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için</a:t>
            </a:r>
            <a:r>
              <a:rPr kumimoji="0" lang="tr-TR" sz="1800" b="0" i="0" u="none" strike="noStrike" kern="1200" cap="none" spc="-3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özel</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üretim</a:t>
            </a:r>
            <a:r>
              <a:rPr kumimoji="0" lang="tr-TR" sz="1800" b="0" i="0" u="none" strike="noStrike" kern="1200" cap="none" spc="-3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yapan</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terzi</a:t>
            </a:r>
            <a:r>
              <a:rPr kumimoji="0" lang="tr-TR" sz="1800" b="0" i="0" u="none" strike="noStrike" kern="1200" cap="none" spc="-1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gibi,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işletme</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de</a:t>
            </a:r>
            <a:r>
              <a:rPr kumimoji="0" lang="tr-TR" sz="1800" b="0" i="0" u="none" strike="noStrike" kern="1200" cap="none" spc="-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her</a:t>
            </a:r>
            <a:r>
              <a:rPr kumimoji="0" lang="tr-TR" sz="1800" b="0" i="0" u="none" strike="noStrike" kern="1200" cap="none" spc="-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bir</a:t>
            </a:r>
            <a:r>
              <a:rPr kumimoji="0" lang="tr-TR" sz="1800" b="0" i="0" u="none" strike="noStrike" kern="1200" cap="none" spc="-2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müşteri</a:t>
            </a:r>
            <a:r>
              <a:rPr kumimoji="0" lang="tr-TR" sz="1800" b="0" i="0" u="none" strike="noStrike" kern="1200" cap="none" spc="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için</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özelleştirilmiş</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ürünler</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üretmektedir.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Üzerinde</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kişinin resmi</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olan</a:t>
            </a:r>
            <a:r>
              <a:rPr kumimoji="0" lang="tr-TR" sz="1800" b="0" i="0" u="none" strike="noStrike" kern="1200" cap="none" spc="-1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doğum</a:t>
            </a:r>
            <a:r>
              <a:rPr kumimoji="0" lang="tr-TR" sz="1800" b="0" i="0" u="none" strike="noStrike" kern="1200" cap="none" spc="-1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günü</a:t>
            </a:r>
            <a:r>
              <a:rPr kumimoji="0" lang="tr-TR" sz="1800" b="0" i="0" u="none" strike="noStrike" kern="1200" cap="none" spc="-1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pastası üretimi</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20" normalizeH="0" baseline="0" noProof="0" dirty="0">
                <a:ln>
                  <a:noFill/>
                </a:ln>
                <a:solidFill>
                  <a:srgbClr val="000000"/>
                </a:solidFill>
                <a:effectLst/>
                <a:uLnTx/>
                <a:uFillTx/>
                <a:latin typeface="Calibri" panose="020F0502020204030204"/>
                <a:ea typeface="+mn-ea"/>
                <a:cs typeface="+mn-cs"/>
              </a:rPr>
              <a:t>buna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örnek</a:t>
            </a:r>
            <a:r>
              <a:rPr kumimoji="0" lang="tr-TR" sz="1800" b="0" i="0" u="none" strike="noStrike" kern="1200" cap="none" spc="-5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20" normalizeH="0" baseline="0" noProof="0" dirty="0">
                <a:ln>
                  <a:noFill/>
                </a:ln>
                <a:solidFill>
                  <a:srgbClr val="000000"/>
                </a:solidFill>
                <a:effectLst/>
                <a:uLnTx/>
                <a:uFillTx/>
                <a:latin typeface="Calibri" panose="020F0502020204030204"/>
                <a:ea typeface="+mn-ea"/>
                <a:cs typeface="+mn-cs"/>
              </a:rPr>
              <a:t>olabilir.</a:t>
            </a:r>
            <a:r>
              <a:rPr kumimoji="0" lang="tr-TR" sz="1800" b="0" i="0" u="none" strike="noStrike" kern="1200" cap="none" spc="-70" normalizeH="0" baseline="0" noProof="0" dirty="0">
                <a:ln>
                  <a:noFill/>
                </a:ln>
                <a:solidFill>
                  <a:srgbClr val="000000"/>
                </a:solidFill>
                <a:effectLst/>
                <a:uLnTx/>
                <a:uFillTx/>
                <a:latin typeface="Calibri" panose="020F0502020204030204"/>
                <a:ea typeface="+mn-ea"/>
                <a:cs typeface="+mn-cs"/>
              </a:rPr>
              <a:t> </a:t>
            </a:r>
          </a:p>
          <a:p>
            <a:pPr marL="12700" marR="0" lvl="0" indent="0" algn="just" defTabSz="457200" rtl="0" eaLnBrk="1" fontAlgn="auto" latinLnBrk="0" hangingPunct="1">
              <a:lnSpc>
                <a:spcPts val="3060"/>
              </a:lnSpc>
              <a:spcBef>
                <a:spcPts val="10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Üretim</a:t>
            </a:r>
            <a:r>
              <a:rPr kumimoji="0" lang="tr-TR" sz="1800" b="0" i="0" u="none" strike="noStrike" kern="1200" cap="none" spc="-5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teknolojilerinin</a:t>
            </a:r>
            <a:r>
              <a:rPr kumimoji="0" lang="tr-TR" sz="1800" b="0" i="0" u="none" strike="noStrike" kern="1200" cap="none" spc="-8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gelişmesiyle</a:t>
            </a:r>
            <a:r>
              <a:rPr kumimoji="0" lang="tr-TR" sz="1800" b="0" i="0" u="none" strike="noStrike" kern="1200" cap="none" spc="-8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bu</a:t>
            </a:r>
            <a:r>
              <a:rPr kumimoji="0" lang="tr-TR" sz="1800" b="0" i="0" u="none" strike="noStrike" kern="1200" cap="none" spc="-5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strateji</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de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giderek</a:t>
            </a:r>
            <a:r>
              <a:rPr kumimoji="0" lang="tr-TR" sz="1800" b="0" i="0" u="none" strike="noStrike" kern="1200" cap="none" spc="-3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daha</a:t>
            </a:r>
            <a:r>
              <a:rPr kumimoji="0" lang="tr-TR" sz="1800" b="0" i="0" u="none" strike="noStrike" kern="1200" cap="none" spc="-3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fazla</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kullanılmaktadır. Örneğin,</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lüks</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araç</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üreticileri</a:t>
            </a:r>
            <a:endPar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2700" marR="0" lvl="0" indent="0" algn="just" defTabSz="457200" rtl="0" eaLnBrk="1" fontAlgn="auto" latinLnBrk="0" hangingPunct="1">
              <a:lnSpc>
                <a:spcPts val="252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bile</a:t>
            </a:r>
            <a:r>
              <a:rPr kumimoji="0" lang="tr-TR" sz="1800" b="0" i="0" u="none" strike="noStrike" kern="1200" cap="none" spc="-5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müşterinin</a:t>
            </a:r>
            <a:r>
              <a:rPr kumimoji="0" lang="tr-TR" sz="1800" b="0" i="0" u="none" strike="noStrike" kern="1200" cap="none" spc="-4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taleplerini</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online</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sistem</a:t>
            </a:r>
            <a:r>
              <a:rPr kumimoji="0" lang="tr-TR" sz="1800" b="0" i="0" u="none" strike="noStrike" kern="1200" cap="none" spc="-5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üzerinden</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alıp</a:t>
            </a:r>
            <a:r>
              <a:rPr kumimoji="0" lang="tr-TR" sz="1800" b="0" i="0" u="none" strike="noStrike" kern="1200" cap="none" spc="-4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onların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istediği</a:t>
            </a:r>
            <a:r>
              <a:rPr kumimoji="0" lang="tr-TR" sz="1800" b="0" i="0" u="none" strike="noStrike" kern="1200" cap="none" spc="-7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renk</a:t>
            </a:r>
            <a:r>
              <a:rPr kumimoji="0" lang="tr-TR" sz="1800" b="0" i="0" u="none" strike="noStrike" kern="1200" cap="none" spc="-4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ve</a:t>
            </a:r>
            <a:r>
              <a:rPr kumimoji="0" lang="tr-TR" sz="1800" b="0" i="0" u="none" strike="noStrike" kern="1200" cap="none" spc="-3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iç</a:t>
            </a:r>
            <a:r>
              <a:rPr kumimoji="0" lang="tr-TR" sz="1800" b="0" i="0" u="none" strike="noStrike" kern="1200" cap="none" spc="-3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dizayn</a:t>
            </a:r>
            <a:r>
              <a:rPr kumimoji="0" lang="tr-TR" sz="1800" b="0" i="0" u="none" strike="noStrike" kern="1200" cap="none" spc="-5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özelliklerine</a:t>
            </a:r>
            <a:r>
              <a:rPr kumimoji="0" lang="tr-TR" sz="1800" b="0" i="0" u="none" strike="noStrike" kern="1200" cap="none" spc="-5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göre</a:t>
            </a:r>
            <a:r>
              <a:rPr kumimoji="0" lang="tr-TR" sz="1800" b="0" i="0" u="none" strike="noStrike" kern="1200" cap="none" spc="-6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üretim</a:t>
            </a:r>
            <a:endPar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2700" marR="0" lvl="0" indent="0" algn="just" defTabSz="457200" rtl="0" eaLnBrk="1" fontAlgn="auto" latinLnBrk="0" hangingPunct="1">
              <a:lnSpc>
                <a:spcPts val="2520"/>
              </a:lnSpc>
              <a:spcBef>
                <a:spcPts val="0"/>
              </a:spcBef>
              <a:spcAft>
                <a:spcPts val="0"/>
              </a:spcAft>
              <a:buClrTx/>
              <a:buSzTx/>
              <a:buFontTx/>
              <a:buNone/>
              <a:tabLst/>
              <a:defRPr/>
            </a:pPr>
            <a:r>
              <a:rPr kumimoji="0" lang="tr-TR" sz="1800" b="0" i="0" u="none" strike="noStrike" kern="1200" cap="none" spc="-20" normalizeH="0" baseline="0" noProof="0" dirty="0">
                <a:ln>
                  <a:noFill/>
                </a:ln>
                <a:solidFill>
                  <a:srgbClr val="000000"/>
                </a:solidFill>
                <a:effectLst/>
                <a:uLnTx/>
                <a:uFillTx/>
                <a:latin typeface="Calibri" panose="020F0502020204030204"/>
                <a:ea typeface="+mn-ea"/>
                <a:cs typeface="+mn-cs"/>
              </a:rPr>
              <a:t>yapabilmektedirler.</a:t>
            </a:r>
            <a:r>
              <a:rPr kumimoji="0" lang="tr-TR" sz="1800" b="0" i="0" u="none" strike="noStrike" kern="1200" cap="none" spc="-5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Müşteri</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tatminini</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en</a:t>
            </a:r>
            <a:r>
              <a:rPr kumimoji="0" lang="tr-TR" sz="1800" b="0" i="0" u="none" strike="noStrike" kern="1200" cap="none" spc="-3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yüksek</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seviyeye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çıkartabilen</a:t>
            </a:r>
            <a:r>
              <a:rPr kumimoji="0" lang="tr-TR" sz="1800" b="0" i="0" u="none" strike="noStrike" kern="1200" cap="none" spc="-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bu</a:t>
            </a:r>
            <a:r>
              <a:rPr kumimoji="0" lang="tr-TR" sz="1800" b="0" i="0" u="none" strike="noStrike" kern="1200" cap="none" spc="-2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stratejide,</a:t>
            </a:r>
            <a:r>
              <a:rPr kumimoji="0" lang="tr-TR" sz="1800" b="0" i="0" u="none" strike="noStrike" kern="1200" cap="none" spc="-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Pazar</a:t>
            </a:r>
            <a:r>
              <a:rPr kumimoji="0" lang="tr-TR" sz="1800" b="0" i="0" u="none" strike="noStrike" kern="1200" cap="none" spc="-1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büyüklüğü</a:t>
            </a:r>
            <a:r>
              <a:rPr kumimoji="0" lang="tr-TR" sz="1800" b="0" i="0" u="none" strike="noStrike" kern="1200" cap="none" spc="-1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yeterli</a:t>
            </a:r>
            <a:r>
              <a:rPr kumimoji="0" lang="tr-TR" sz="1800" b="0" i="0" u="none" strike="noStrike" kern="1200" cap="none" spc="-4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olduğu</a:t>
            </a:r>
            <a:r>
              <a:rPr kumimoji="0" lang="tr-TR" sz="1800" b="0" i="0" u="none" strike="noStrike" kern="1200" cap="none" spc="-2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sürece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işletme</a:t>
            </a:r>
            <a:r>
              <a:rPr kumimoji="0" lang="tr-TR" sz="1800" b="0" i="0" u="none" strike="noStrike" kern="1200" cap="none" spc="5"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için</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kârlı</a:t>
            </a:r>
            <a:r>
              <a:rPr kumimoji="0" lang="tr-TR" sz="1800" b="0" i="0" u="none" strike="noStrike" kern="1200" cap="none" spc="30" normalizeH="0" baseline="0" noProof="0" dirty="0">
                <a:ln>
                  <a:noFill/>
                </a:ln>
                <a:solidFill>
                  <a:srgbClr val="000000"/>
                </a:solidFill>
                <a:effectLst/>
                <a:uLnTx/>
                <a:uFillTx/>
                <a:latin typeface="Calibri" panose="020F0502020204030204"/>
                <a:ea typeface="+mn-ea"/>
                <a:cs typeface="+mn-cs"/>
              </a:rPr>
              <a:t> </a:t>
            </a:r>
            <a:r>
              <a:rPr kumimoji="0" lang="tr-TR" sz="1800" b="0" i="0" u="none" strike="noStrike" kern="1200" cap="none" spc="-10" normalizeH="0" baseline="0" noProof="0" dirty="0">
                <a:ln>
                  <a:noFill/>
                </a:ln>
                <a:solidFill>
                  <a:srgbClr val="000000"/>
                </a:solidFill>
                <a:effectLst/>
                <a:uLnTx/>
                <a:uFillTx/>
                <a:latin typeface="Calibri" panose="020F0502020204030204"/>
                <a:ea typeface="+mn-ea"/>
                <a:cs typeface="+mn-cs"/>
              </a:rPr>
              <a:t>olabilir.</a:t>
            </a:r>
            <a:endPar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8.</a:t>
            </a:r>
            <a:r>
              <a:rPr spc="-105" dirty="0"/>
              <a:t> </a:t>
            </a:r>
            <a:r>
              <a:rPr spc="-25" dirty="0"/>
              <a:t>PAZAR</a:t>
            </a:r>
            <a:r>
              <a:rPr spc="-85" dirty="0"/>
              <a:t> </a:t>
            </a:r>
            <a:r>
              <a:rPr spc="-10" dirty="0"/>
              <a:t>KONUMLAMASI</a:t>
            </a:r>
          </a:p>
        </p:txBody>
      </p:sp>
      <p:sp>
        <p:nvSpPr>
          <p:cNvPr id="3" name="object 3"/>
          <p:cNvSpPr txBox="1">
            <a:spLocks noGrp="1"/>
          </p:cNvSpPr>
          <p:nvPr>
            <p:ph idx="1"/>
          </p:nvPr>
        </p:nvSpPr>
        <p:spPr>
          <a:xfrm>
            <a:off x="152400" y="1737360"/>
            <a:ext cx="11811000" cy="3206775"/>
          </a:xfrm>
          <a:prstGeom prst="rect">
            <a:avLst/>
          </a:prstGeom>
        </p:spPr>
        <p:txBody>
          <a:bodyPr vert="horz" wrap="square" lIns="0" tIns="12700" rIns="0" bIns="0" rtlCol="0">
            <a:spAutoFit/>
          </a:bodyPr>
          <a:lstStyle/>
          <a:p>
            <a:pPr marL="12700">
              <a:lnSpc>
                <a:spcPts val="3060"/>
              </a:lnSpc>
              <a:spcBef>
                <a:spcPts val="100"/>
              </a:spcBef>
            </a:pPr>
            <a:r>
              <a:rPr sz="2200" dirty="0"/>
              <a:t>Konumlama,</a:t>
            </a:r>
            <a:r>
              <a:rPr sz="2200" spc="-45" dirty="0"/>
              <a:t> </a:t>
            </a:r>
            <a:r>
              <a:rPr sz="2200" dirty="0"/>
              <a:t>hedef</a:t>
            </a:r>
            <a:r>
              <a:rPr sz="2200" spc="-30" dirty="0"/>
              <a:t> </a:t>
            </a:r>
            <a:r>
              <a:rPr sz="2200" dirty="0"/>
              <a:t>kitlede</a:t>
            </a:r>
            <a:r>
              <a:rPr sz="2200" spc="-50" dirty="0"/>
              <a:t> </a:t>
            </a:r>
            <a:r>
              <a:rPr sz="2200" dirty="0"/>
              <a:t>yer</a:t>
            </a:r>
            <a:r>
              <a:rPr sz="2200" spc="-20" dirty="0"/>
              <a:t> </a:t>
            </a:r>
            <a:r>
              <a:rPr sz="2200" dirty="0"/>
              <a:t>alan</a:t>
            </a:r>
            <a:r>
              <a:rPr sz="2200" spc="-35" dirty="0"/>
              <a:t> </a:t>
            </a:r>
            <a:r>
              <a:rPr sz="2200" dirty="0" err="1"/>
              <a:t>tüketicilerin</a:t>
            </a:r>
            <a:r>
              <a:rPr sz="2200" spc="-30" dirty="0"/>
              <a:t> </a:t>
            </a:r>
            <a:r>
              <a:rPr sz="2200" spc="-10" dirty="0" err="1"/>
              <a:t>zihinlerinde</a:t>
            </a:r>
            <a:r>
              <a:rPr lang="tr-TR" sz="2200" spc="-10" dirty="0"/>
              <a:t> </a:t>
            </a:r>
            <a:r>
              <a:rPr sz="2200" dirty="0" err="1"/>
              <a:t>rakiplerden</a:t>
            </a:r>
            <a:r>
              <a:rPr sz="2200" spc="-10" dirty="0"/>
              <a:t> </a:t>
            </a:r>
            <a:r>
              <a:rPr sz="2200" dirty="0"/>
              <a:t>farklı</a:t>
            </a:r>
            <a:r>
              <a:rPr sz="2200" spc="-5" dirty="0"/>
              <a:t> </a:t>
            </a:r>
            <a:r>
              <a:rPr sz="2200" dirty="0"/>
              <a:t>ve</a:t>
            </a:r>
            <a:r>
              <a:rPr sz="2200" spc="15" dirty="0"/>
              <a:t> </a:t>
            </a:r>
            <a:r>
              <a:rPr sz="2200" dirty="0"/>
              <a:t>potansiyel</a:t>
            </a:r>
            <a:r>
              <a:rPr sz="2200" spc="-10" dirty="0"/>
              <a:t> </a:t>
            </a:r>
            <a:r>
              <a:rPr sz="2200" dirty="0"/>
              <a:t>müşteri</a:t>
            </a:r>
            <a:r>
              <a:rPr sz="2200" spc="15" dirty="0"/>
              <a:t> </a:t>
            </a:r>
            <a:r>
              <a:rPr sz="2200" dirty="0"/>
              <a:t>için</a:t>
            </a:r>
            <a:r>
              <a:rPr sz="2200" spc="-5" dirty="0"/>
              <a:t> </a:t>
            </a:r>
            <a:r>
              <a:rPr sz="2200" dirty="0"/>
              <a:t>anlamlı </a:t>
            </a:r>
            <a:r>
              <a:rPr sz="2200" dirty="0" err="1"/>
              <a:t>bir</a:t>
            </a:r>
            <a:r>
              <a:rPr sz="2200" spc="5" dirty="0"/>
              <a:t> </a:t>
            </a:r>
            <a:r>
              <a:rPr sz="2200" spc="-25" dirty="0" err="1"/>
              <a:t>yer</a:t>
            </a:r>
            <a:r>
              <a:rPr lang="tr-TR" sz="2200" spc="-25" dirty="0"/>
              <a:t> </a:t>
            </a:r>
            <a:r>
              <a:rPr sz="2200" dirty="0" err="1"/>
              <a:t>edinmeye</a:t>
            </a:r>
            <a:r>
              <a:rPr sz="2200" spc="-75" dirty="0"/>
              <a:t> </a:t>
            </a:r>
            <a:r>
              <a:rPr sz="2200" dirty="0"/>
              <a:t>yönelik</a:t>
            </a:r>
            <a:r>
              <a:rPr sz="2200" spc="-70" dirty="0"/>
              <a:t> </a:t>
            </a:r>
            <a:r>
              <a:rPr sz="2200" spc="-10" dirty="0"/>
              <a:t>faaliyetlerdir.</a:t>
            </a:r>
            <a:r>
              <a:rPr sz="2200" spc="-70" dirty="0"/>
              <a:t> </a:t>
            </a:r>
            <a:r>
              <a:rPr sz="2200" dirty="0"/>
              <a:t>Örneğin,</a:t>
            </a:r>
            <a:r>
              <a:rPr sz="2200" spc="-45" dirty="0"/>
              <a:t> </a:t>
            </a:r>
            <a:r>
              <a:rPr sz="2200" dirty="0"/>
              <a:t>Swatch</a:t>
            </a:r>
            <a:r>
              <a:rPr sz="2200" spc="-60" dirty="0"/>
              <a:t> </a:t>
            </a:r>
            <a:r>
              <a:rPr sz="2200" dirty="0" err="1"/>
              <a:t>saat</a:t>
            </a:r>
            <a:r>
              <a:rPr sz="2200" spc="-45" dirty="0"/>
              <a:t> </a:t>
            </a:r>
            <a:r>
              <a:rPr sz="2200" spc="-10" dirty="0" err="1"/>
              <a:t>denildiğinde</a:t>
            </a:r>
            <a:r>
              <a:rPr lang="tr-TR" sz="2200" spc="-10" dirty="0"/>
              <a:t> </a:t>
            </a:r>
            <a:r>
              <a:rPr sz="2200" dirty="0" err="1"/>
              <a:t>çoğu</a:t>
            </a:r>
            <a:r>
              <a:rPr sz="2200" spc="-10" dirty="0"/>
              <a:t> </a:t>
            </a:r>
            <a:r>
              <a:rPr sz="2200" dirty="0"/>
              <a:t>tüketicinin zihninde</a:t>
            </a:r>
            <a:r>
              <a:rPr sz="2200" spc="-20" dirty="0"/>
              <a:t> </a:t>
            </a:r>
            <a:r>
              <a:rPr sz="2200" dirty="0"/>
              <a:t>moda</a:t>
            </a:r>
            <a:r>
              <a:rPr sz="2200" spc="-5" dirty="0"/>
              <a:t> </a:t>
            </a:r>
            <a:r>
              <a:rPr sz="2200" dirty="0"/>
              <a:t>aksesuarı</a:t>
            </a:r>
            <a:r>
              <a:rPr sz="2200" spc="-10" dirty="0"/>
              <a:t> </a:t>
            </a:r>
            <a:r>
              <a:rPr sz="2200" dirty="0"/>
              <a:t>olarak</a:t>
            </a:r>
            <a:r>
              <a:rPr sz="2200" spc="-5" dirty="0"/>
              <a:t> </a:t>
            </a:r>
            <a:r>
              <a:rPr sz="2200" dirty="0" err="1"/>
              <a:t>kullanılan</a:t>
            </a:r>
            <a:r>
              <a:rPr sz="2200" spc="-10" dirty="0"/>
              <a:t> </a:t>
            </a:r>
            <a:r>
              <a:rPr sz="2200" spc="-10" dirty="0" err="1"/>
              <a:t>renkli</a:t>
            </a:r>
            <a:r>
              <a:rPr lang="tr-TR" sz="2200" spc="-10" dirty="0"/>
              <a:t> </a:t>
            </a:r>
            <a:r>
              <a:rPr sz="2200" dirty="0" err="1"/>
              <a:t>saatler</a:t>
            </a:r>
            <a:r>
              <a:rPr sz="2200" spc="-45" dirty="0"/>
              <a:t> </a:t>
            </a:r>
            <a:r>
              <a:rPr sz="2200" dirty="0"/>
              <a:t>imajı</a:t>
            </a:r>
            <a:r>
              <a:rPr sz="2200" spc="-55" dirty="0"/>
              <a:t> </a:t>
            </a:r>
            <a:r>
              <a:rPr sz="2200" dirty="0"/>
              <a:t>canlanmaktadır.</a:t>
            </a:r>
            <a:r>
              <a:rPr sz="2200" spc="-40" dirty="0"/>
              <a:t> </a:t>
            </a:r>
            <a:r>
              <a:rPr sz="2200" dirty="0"/>
              <a:t>Benzer</a:t>
            </a:r>
            <a:r>
              <a:rPr sz="2200" spc="-60" dirty="0"/>
              <a:t> </a:t>
            </a:r>
            <a:r>
              <a:rPr sz="2200" dirty="0"/>
              <a:t>şekilde</a:t>
            </a:r>
            <a:r>
              <a:rPr sz="2200" spc="-65" dirty="0"/>
              <a:t> </a:t>
            </a:r>
            <a:r>
              <a:rPr sz="2200" spc="-10" dirty="0"/>
              <a:t>Volvo</a:t>
            </a:r>
            <a:r>
              <a:rPr sz="2200" spc="-55" dirty="0"/>
              <a:t> </a:t>
            </a:r>
            <a:r>
              <a:rPr sz="2200" spc="-10" dirty="0" err="1"/>
              <a:t>denilince</a:t>
            </a:r>
            <a:r>
              <a:rPr lang="tr-TR" sz="2200" spc="-10" dirty="0"/>
              <a:t> </a:t>
            </a:r>
            <a:r>
              <a:rPr sz="2200" dirty="0" err="1"/>
              <a:t>güvenlik</a:t>
            </a:r>
            <a:r>
              <a:rPr sz="2200" dirty="0"/>
              <a:t>,</a:t>
            </a:r>
            <a:r>
              <a:rPr sz="2200" spc="-90" dirty="0"/>
              <a:t> </a:t>
            </a:r>
            <a:r>
              <a:rPr sz="2200" dirty="0"/>
              <a:t>Mercedes</a:t>
            </a:r>
            <a:r>
              <a:rPr sz="2200" spc="-65" dirty="0"/>
              <a:t> </a:t>
            </a:r>
            <a:r>
              <a:rPr sz="2200" dirty="0"/>
              <a:t>denilince</a:t>
            </a:r>
            <a:r>
              <a:rPr sz="2200" spc="-75" dirty="0"/>
              <a:t> </a:t>
            </a:r>
            <a:r>
              <a:rPr sz="2200" dirty="0"/>
              <a:t>prestiji</a:t>
            </a:r>
            <a:r>
              <a:rPr sz="2200" spc="-55" dirty="0"/>
              <a:t> </a:t>
            </a:r>
            <a:r>
              <a:rPr sz="2200" dirty="0"/>
              <a:t>yüksek</a:t>
            </a:r>
            <a:r>
              <a:rPr sz="2200" spc="-100" dirty="0"/>
              <a:t> </a:t>
            </a:r>
            <a:r>
              <a:rPr sz="2200" dirty="0"/>
              <a:t>otomobiller</a:t>
            </a:r>
            <a:r>
              <a:rPr sz="2200" spc="-75" dirty="0"/>
              <a:t> </a:t>
            </a:r>
            <a:r>
              <a:rPr sz="2200" dirty="0"/>
              <a:t>akla</a:t>
            </a:r>
            <a:r>
              <a:rPr sz="2200" spc="-70" dirty="0"/>
              <a:t> </a:t>
            </a:r>
            <a:r>
              <a:rPr sz="2200" spc="-10" dirty="0" err="1"/>
              <a:t>gelir</a:t>
            </a:r>
            <a:r>
              <a:rPr sz="2200" spc="-10" dirty="0"/>
              <a:t>.</a:t>
            </a:r>
            <a:r>
              <a:rPr lang="tr-TR" sz="2200" spc="-10" dirty="0"/>
              <a:t> </a:t>
            </a:r>
          </a:p>
          <a:p>
            <a:pPr>
              <a:lnSpc>
                <a:spcPts val="3060"/>
              </a:lnSpc>
              <a:spcBef>
                <a:spcPts val="100"/>
              </a:spcBef>
            </a:pPr>
            <a:r>
              <a:rPr sz="2200" dirty="0" err="1"/>
              <a:t>Kısacası</a:t>
            </a:r>
            <a:r>
              <a:rPr sz="2200" spc="30" dirty="0"/>
              <a:t> </a:t>
            </a:r>
            <a:r>
              <a:rPr sz="2200" dirty="0"/>
              <a:t>konumlama,</a:t>
            </a:r>
            <a:r>
              <a:rPr sz="2200" spc="5" dirty="0"/>
              <a:t> </a:t>
            </a:r>
            <a:r>
              <a:rPr sz="2200" dirty="0"/>
              <a:t>işletmenin veya</a:t>
            </a:r>
            <a:r>
              <a:rPr sz="2200" spc="20" dirty="0"/>
              <a:t> </a:t>
            </a:r>
            <a:r>
              <a:rPr sz="2200" dirty="0"/>
              <a:t>işletmeye</a:t>
            </a:r>
            <a:r>
              <a:rPr sz="2200" spc="5" dirty="0"/>
              <a:t> </a:t>
            </a:r>
            <a:r>
              <a:rPr sz="2200" dirty="0"/>
              <a:t>ait</a:t>
            </a:r>
            <a:r>
              <a:rPr sz="2200" spc="20" dirty="0"/>
              <a:t> </a:t>
            </a:r>
            <a:r>
              <a:rPr sz="2200" dirty="0" err="1"/>
              <a:t>markanın</a:t>
            </a:r>
            <a:r>
              <a:rPr sz="2200" spc="40" dirty="0"/>
              <a:t> </a:t>
            </a:r>
            <a:r>
              <a:rPr sz="2200" spc="-25" dirty="0"/>
              <a:t>ne</a:t>
            </a:r>
            <a:r>
              <a:rPr lang="tr-TR" sz="2200" spc="-25" dirty="0"/>
              <a:t> </a:t>
            </a:r>
            <a:r>
              <a:rPr sz="2200" dirty="0" err="1"/>
              <a:t>olduğunu</a:t>
            </a:r>
            <a:r>
              <a:rPr sz="2200" dirty="0"/>
              <a:t>,</a:t>
            </a:r>
            <a:r>
              <a:rPr sz="2200" spc="45" dirty="0"/>
              <a:t> </a:t>
            </a:r>
            <a:r>
              <a:rPr sz="2200" dirty="0"/>
              <a:t>ne</a:t>
            </a:r>
            <a:r>
              <a:rPr sz="2200" spc="60" dirty="0"/>
              <a:t> </a:t>
            </a:r>
            <a:r>
              <a:rPr sz="2200" dirty="0"/>
              <a:t>işe</a:t>
            </a:r>
            <a:r>
              <a:rPr sz="2200" spc="85" dirty="0"/>
              <a:t> </a:t>
            </a:r>
            <a:r>
              <a:rPr sz="2200" dirty="0"/>
              <a:t>yaradığını</a:t>
            </a:r>
            <a:r>
              <a:rPr sz="2200" spc="100" dirty="0"/>
              <a:t> </a:t>
            </a:r>
            <a:r>
              <a:rPr sz="2200" dirty="0"/>
              <a:t>veya</a:t>
            </a:r>
            <a:r>
              <a:rPr sz="2200" spc="80" dirty="0"/>
              <a:t> </a:t>
            </a:r>
            <a:r>
              <a:rPr sz="2200" dirty="0"/>
              <a:t>ne</a:t>
            </a:r>
            <a:r>
              <a:rPr sz="2200" spc="65" dirty="0"/>
              <a:t> </a:t>
            </a:r>
            <a:r>
              <a:rPr sz="2200" dirty="0"/>
              <a:t>zaman</a:t>
            </a:r>
            <a:r>
              <a:rPr sz="2200" spc="85" dirty="0"/>
              <a:t> </a:t>
            </a:r>
            <a:r>
              <a:rPr sz="2200" dirty="0" err="1"/>
              <a:t>kullanılması</a:t>
            </a:r>
            <a:r>
              <a:rPr sz="2200" spc="65" dirty="0"/>
              <a:t> </a:t>
            </a:r>
            <a:r>
              <a:rPr sz="2200" spc="-10" dirty="0" err="1"/>
              <a:t>gerektiğini</a:t>
            </a:r>
            <a:r>
              <a:rPr lang="tr-TR" sz="2200" spc="-10" dirty="0"/>
              <a:t> </a:t>
            </a:r>
            <a:r>
              <a:rPr sz="2200" dirty="0" err="1"/>
              <a:t>hedef</a:t>
            </a:r>
            <a:r>
              <a:rPr sz="2200" spc="-35" dirty="0"/>
              <a:t> </a:t>
            </a:r>
            <a:r>
              <a:rPr sz="2200" dirty="0"/>
              <a:t>kitlesine</a:t>
            </a:r>
            <a:r>
              <a:rPr sz="2200" spc="-45" dirty="0"/>
              <a:t> </a:t>
            </a:r>
            <a:r>
              <a:rPr sz="2200" dirty="0"/>
              <a:t>anlatmaya</a:t>
            </a:r>
            <a:r>
              <a:rPr sz="2200" spc="-55" dirty="0"/>
              <a:t> </a:t>
            </a:r>
            <a:r>
              <a:rPr sz="2200" dirty="0"/>
              <a:t>yarayan</a:t>
            </a:r>
            <a:r>
              <a:rPr sz="2200" spc="-30" dirty="0"/>
              <a:t> </a:t>
            </a:r>
            <a:r>
              <a:rPr sz="2200" dirty="0"/>
              <a:t>özet</a:t>
            </a:r>
            <a:r>
              <a:rPr sz="2200" spc="-30" dirty="0"/>
              <a:t> </a:t>
            </a:r>
            <a:r>
              <a:rPr sz="2200" dirty="0"/>
              <a:t>anlamlardır.</a:t>
            </a:r>
            <a:r>
              <a:rPr sz="2200" spc="-20" dirty="0"/>
              <a:t> </a:t>
            </a:r>
            <a:r>
              <a:rPr sz="2200" dirty="0" err="1"/>
              <a:t>Eğer</a:t>
            </a:r>
            <a:r>
              <a:rPr sz="2200" spc="-20" dirty="0"/>
              <a:t> </a:t>
            </a:r>
            <a:r>
              <a:rPr sz="2200" spc="-10" dirty="0" err="1"/>
              <a:t>işletme</a:t>
            </a:r>
            <a:r>
              <a:rPr lang="tr-TR" sz="2200" spc="-10" dirty="0"/>
              <a:t> </a:t>
            </a:r>
            <a:r>
              <a:rPr sz="2200" dirty="0" err="1"/>
              <a:t>veya</a:t>
            </a:r>
            <a:r>
              <a:rPr sz="2200" spc="-35" dirty="0"/>
              <a:t> </a:t>
            </a:r>
            <a:r>
              <a:rPr sz="2200" dirty="0"/>
              <a:t>işletmeye</a:t>
            </a:r>
            <a:r>
              <a:rPr sz="2200" spc="-45" dirty="0"/>
              <a:t> </a:t>
            </a:r>
            <a:r>
              <a:rPr sz="2200" dirty="0"/>
              <a:t>ait</a:t>
            </a:r>
            <a:r>
              <a:rPr sz="2200" spc="-30" dirty="0"/>
              <a:t> </a:t>
            </a:r>
            <a:r>
              <a:rPr sz="2200" dirty="0"/>
              <a:t>markalar</a:t>
            </a:r>
            <a:r>
              <a:rPr sz="2200" spc="-30" dirty="0"/>
              <a:t> </a:t>
            </a:r>
            <a:r>
              <a:rPr sz="2200" dirty="0"/>
              <a:t>buna</a:t>
            </a:r>
            <a:r>
              <a:rPr sz="2200" spc="-55" dirty="0"/>
              <a:t> </a:t>
            </a:r>
            <a:r>
              <a:rPr sz="2200" dirty="0"/>
              <a:t>benzer,</a:t>
            </a:r>
            <a:r>
              <a:rPr sz="2200" spc="-40" dirty="0"/>
              <a:t> </a:t>
            </a:r>
            <a:r>
              <a:rPr sz="2200" dirty="0"/>
              <a:t>anlamlı</a:t>
            </a:r>
            <a:r>
              <a:rPr sz="2200" spc="-40" dirty="0"/>
              <a:t> </a:t>
            </a:r>
            <a:r>
              <a:rPr sz="2200" dirty="0"/>
              <a:t>ve</a:t>
            </a:r>
            <a:r>
              <a:rPr sz="2200" spc="-45" dirty="0"/>
              <a:t> </a:t>
            </a:r>
            <a:r>
              <a:rPr sz="2200" dirty="0" err="1"/>
              <a:t>değerli</a:t>
            </a:r>
            <a:r>
              <a:rPr sz="2200" spc="-50" dirty="0"/>
              <a:t> </a:t>
            </a:r>
            <a:r>
              <a:rPr sz="2200" spc="-10" dirty="0" err="1"/>
              <a:t>imajlar</a:t>
            </a:r>
            <a:r>
              <a:rPr lang="tr-TR" sz="2200" spc="-10" dirty="0"/>
              <a:t> </a:t>
            </a:r>
            <a:r>
              <a:rPr sz="2200" dirty="0" err="1"/>
              <a:t>yaratmayı</a:t>
            </a:r>
            <a:r>
              <a:rPr sz="2200" spc="105" dirty="0"/>
              <a:t> </a:t>
            </a:r>
            <a:r>
              <a:rPr sz="2200" dirty="0"/>
              <a:t>başarırsa</a:t>
            </a:r>
            <a:r>
              <a:rPr sz="2200" spc="100" dirty="0"/>
              <a:t> </a:t>
            </a:r>
            <a:r>
              <a:rPr sz="2200" dirty="0"/>
              <a:t>tüketicilerin</a:t>
            </a:r>
            <a:r>
              <a:rPr sz="2200" spc="80" dirty="0"/>
              <a:t> </a:t>
            </a:r>
            <a:r>
              <a:rPr sz="2200" dirty="0"/>
              <a:t>marka</a:t>
            </a:r>
            <a:r>
              <a:rPr sz="2200" spc="80" dirty="0"/>
              <a:t> </a:t>
            </a:r>
            <a:r>
              <a:rPr sz="2200" dirty="0"/>
              <a:t>bağlılığı,</a:t>
            </a:r>
            <a:r>
              <a:rPr sz="2200" spc="140" dirty="0"/>
              <a:t> </a:t>
            </a:r>
            <a:r>
              <a:rPr sz="2200" spc="-10" dirty="0"/>
              <a:t>işletmenin </a:t>
            </a:r>
            <a:r>
              <a:rPr sz="2200" dirty="0"/>
              <a:t>satışları</a:t>
            </a:r>
            <a:r>
              <a:rPr sz="2200" spc="125" dirty="0"/>
              <a:t> </a:t>
            </a:r>
            <a:r>
              <a:rPr sz="2200" dirty="0"/>
              <a:t>ve</a:t>
            </a:r>
            <a:r>
              <a:rPr sz="2200" spc="95" dirty="0"/>
              <a:t> </a:t>
            </a:r>
            <a:r>
              <a:rPr sz="2200" dirty="0"/>
              <a:t>rekabet</a:t>
            </a:r>
            <a:r>
              <a:rPr sz="2200" spc="95" dirty="0"/>
              <a:t> </a:t>
            </a:r>
            <a:r>
              <a:rPr sz="2200" dirty="0"/>
              <a:t>avantajı</a:t>
            </a:r>
            <a:r>
              <a:rPr sz="2200" spc="90" dirty="0"/>
              <a:t> </a:t>
            </a:r>
            <a:r>
              <a:rPr sz="2200" spc="-10" dirty="0"/>
              <a:t>artacaktır.</a:t>
            </a:r>
            <a:endParaRPr sz="2200" dirty="0"/>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35</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8.</a:t>
            </a:r>
            <a:r>
              <a:rPr spc="-105" dirty="0"/>
              <a:t> </a:t>
            </a:r>
            <a:r>
              <a:rPr spc="-25" dirty="0"/>
              <a:t>PAZAR</a:t>
            </a:r>
            <a:r>
              <a:rPr spc="-85" dirty="0"/>
              <a:t> </a:t>
            </a:r>
            <a:r>
              <a:rPr spc="-10" dirty="0"/>
              <a:t>KONUMLAMASI</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36</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448056" y="1886667"/>
            <a:ext cx="11295887" cy="4002378"/>
          </a:xfrm>
          <a:prstGeom prst="rect">
            <a:avLst/>
          </a:prstGeom>
        </p:spPr>
        <p:txBody>
          <a:bodyPr vert="horz" wrap="square" lIns="0" tIns="12065" rIns="0" bIns="0" rtlCol="0">
            <a:spAutoFit/>
          </a:bodyPr>
          <a:lstStyle/>
          <a:p>
            <a:pPr marL="12700" marR="0" lvl="0" indent="0" algn="just" defTabSz="457200" rtl="0" eaLnBrk="1" fontAlgn="auto" latinLnBrk="0" hangingPunct="1">
              <a:lnSpc>
                <a:spcPts val="3470"/>
              </a:lnSpc>
              <a:spcBef>
                <a:spcPts val="95"/>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Doğrudan</a:t>
            </a:r>
            <a:r>
              <a:rPr kumimoji="0" sz="22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dolaylı</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rakiplerin</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onların</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lang="tr-TR" sz="2200" b="0" i="0" u="none" strike="noStrike" kern="1200" cap="none" spc="-10" normalizeH="0" baseline="0" noProof="0" dirty="0">
                <a:ln>
                  <a:noFill/>
                </a:ln>
                <a:solidFill>
                  <a:srgbClr val="231F20"/>
                </a:solidFill>
                <a:effectLst/>
                <a:uLnTx/>
                <a:uFillTx/>
                <a:latin typeface="Microsoft Sans Serif"/>
                <a:ea typeface="+mn-ea"/>
                <a:cs typeface="Microsoft Sans Serif"/>
              </a:rPr>
              <a:t>P</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azar</a:t>
            </a:r>
            <a:r>
              <a:rPr kumimoji="0" lang="tr-TR" sz="2200" b="0" i="0" u="none" strike="noStrike" kern="1200" cap="none" spc="-1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konumlarının</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belirlenmesi</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bu</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aşamada</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öncelikli</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25" normalizeH="0" baseline="0" noProof="0" dirty="0" err="1">
                <a:ln>
                  <a:noFill/>
                </a:ln>
                <a:solidFill>
                  <a:srgbClr val="231F20"/>
                </a:solidFill>
                <a:effectLst/>
                <a:uLnTx/>
                <a:uFillTx/>
                <a:latin typeface="Microsoft Sans Serif"/>
                <a:ea typeface="+mn-ea"/>
                <a:cs typeface="Microsoft Sans Serif"/>
              </a:rPr>
              <a:t>bir</a:t>
            </a:r>
            <a:r>
              <a:rPr kumimoji="0" lang="tr-TR" sz="2200" b="0" i="0" u="none" strike="noStrike" kern="1200" cap="none" spc="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faaliyettir</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Burada</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doğrudan</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rakip,</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işletme</a:t>
            </a:r>
            <a:r>
              <a:rPr kumimoji="0" sz="22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ile</a:t>
            </a:r>
            <a:r>
              <a:rPr kumimoji="0" sz="22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aynı</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ihtiyacı</a:t>
            </a:r>
            <a:r>
              <a:rPr kumimoji="0" lang="tr-TR" sz="2200" b="0" i="0" u="none" strike="noStrike" kern="1200" cap="none" spc="-1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karşılayan</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ürünleri ifade</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etmektedir</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a:t>
            </a:r>
            <a:r>
              <a:rPr kumimoji="0" lang="tr-TR" sz="2200" b="0" i="0" u="none" strike="noStrike" kern="1200" cap="none" spc="-1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Örneğin</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a:t>
            </a:r>
            <a:r>
              <a:rPr kumimoji="0" sz="22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Coca-</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Cola’nın</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doğrudan</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rakibi</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Pepsi’dir.</a:t>
            </a:r>
            <a:r>
              <a:rPr kumimoji="0" sz="22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İkisi</a:t>
            </a:r>
            <a:r>
              <a:rPr kumimoji="0" sz="2200" b="0" i="0" u="none" strike="noStrike" kern="1200" cap="none" spc="-8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de</a:t>
            </a:r>
            <a:r>
              <a:rPr kumimoji="0" lang="tr-TR" sz="2200" b="0" i="0" u="none" strike="noStrike" kern="1200" cap="none" spc="-25"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aynı</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kategoride</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faaliyet</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gösteren</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aynı</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ihtiyacı</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karşılayan</a:t>
            </a:r>
            <a:r>
              <a:rPr kumimoji="0" lang="tr-TR" sz="2200" b="0" i="0" u="none" strike="noStrike" kern="1200" cap="none" spc="-1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benzer</a:t>
            </a:r>
            <a:r>
              <a:rPr kumimoji="0" sz="22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ürünlerdir.</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Dolaylı</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rakip</a:t>
            </a:r>
            <a:r>
              <a:rPr kumimoji="0" sz="22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ise</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aynı</a:t>
            </a:r>
            <a:r>
              <a:rPr kumimoji="0" sz="22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tür</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ihtiyacın</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farklı</a:t>
            </a:r>
            <a:r>
              <a:rPr kumimoji="0" lang="tr-TR" sz="2200" b="0" i="0" u="none" strike="noStrike" kern="1200" cap="none" spc="-1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bir</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ürün</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ile karşılanmasını</a:t>
            </a:r>
            <a:r>
              <a:rPr kumimoji="0" sz="22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ifade eder.</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Örneğin,</a:t>
            </a:r>
            <a:r>
              <a:rPr kumimoji="0" sz="22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meyve</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20" normalizeH="0" baseline="0" noProof="0" dirty="0" err="1">
                <a:ln>
                  <a:noFill/>
                </a:ln>
                <a:solidFill>
                  <a:srgbClr val="231F20"/>
                </a:solidFill>
                <a:effectLst/>
                <a:uLnTx/>
                <a:uFillTx/>
                <a:latin typeface="Microsoft Sans Serif"/>
                <a:ea typeface="+mn-ea"/>
                <a:cs typeface="Microsoft Sans Serif"/>
              </a:rPr>
              <a:t>suyu</a:t>
            </a:r>
            <a:r>
              <a:rPr kumimoji="0" lang="tr-TR" sz="2200" b="0" i="0" u="none" strike="noStrike" kern="1200" cap="none" spc="-2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üreticisi</a:t>
            </a:r>
            <a:r>
              <a:rPr kumimoji="0" lang="tr-TR"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tüketicilerin</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içecek</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ihtiyacını</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farklı</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bir</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ürünle</a:t>
            </a:r>
            <a:r>
              <a:rPr kumimoji="0" lang="tr-TR" sz="2200" b="0" i="0" u="none" strike="noStrike" kern="1200" cap="none" spc="-1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karşılamaktadır</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a:t>
            </a:r>
            <a:r>
              <a:rPr kumimoji="0" sz="2200" b="0" i="0" u="none" strike="noStrike" kern="1200" cap="none" spc="10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Bu</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nedenle</a:t>
            </a:r>
            <a:r>
              <a:rPr kumimoji="0" sz="2200" b="0" i="0" u="none" strike="noStrike" kern="1200" cap="none" spc="7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Coca-</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Cola</a:t>
            </a:r>
            <a:r>
              <a:rPr kumimoji="0" lang="tr-TR" sz="2200" b="0" i="0" u="none" strike="noStrike" kern="1200" cap="none" spc="7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açısından</a:t>
            </a:r>
            <a:r>
              <a:rPr kumimoji="0" sz="2200" b="0" i="0" u="none" strike="noStrike" kern="1200" cap="none" spc="8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Dimes</a:t>
            </a:r>
            <a:r>
              <a:rPr kumimoji="0" lang="tr-TR" sz="2200" b="0" i="0" u="none" strike="noStrike" kern="1200" cap="none" spc="-1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dolaylı</a:t>
            </a:r>
            <a:r>
              <a:rPr kumimoji="0" sz="22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bir</a:t>
            </a:r>
            <a:r>
              <a:rPr kumimoji="0" sz="22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rakip</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olmaktadır.</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Bu</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şekilde</a:t>
            </a:r>
            <a:r>
              <a:rPr kumimoji="0" sz="22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işletmenin</a:t>
            </a:r>
            <a:r>
              <a:rPr kumimoji="0" sz="22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doğrudan</a:t>
            </a:r>
            <a:r>
              <a:rPr kumimoji="0" lang="tr-TR" sz="2200" b="0" i="0" u="none" strike="noStrike" kern="1200" cap="none" spc="-1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ve</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dolaylı</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rakiplerinin</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pazar</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konumlarını</a:t>
            </a:r>
            <a:r>
              <a:rPr kumimoji="0" sz="2200" b="0" i="0" u="none" strike="noStrike" kern="1200" cap="none" spc="8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belirleyerek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kendisi</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için</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en</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anlamı</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konumu</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seçmesi</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gereklidir.</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6146" rIns="0" bIns="0" rtlCol="0">
            <a:spAutoFit/>
          </a:bodyPr>
          <a:lstStyle/>
          <a:p>
            <a:pPr marL="12700">
              <a:lnSpc>
                <a:spcPct val="100000"/>
              </a:lnSpc>
              <a:spcBef>
                <a:spcPts val="95"/>
              </a:spcBef>
            </a:pPr>
            <a:r>
              <a:rPr dirty="0"/>
              <a:t>8.</a:t>
            </a:r>
            <a:r>
              <a:rPr spc="-105" dirty="0"/>
              <a:t> </a:t>
            </a:r>
            <a:r>
              <a:rPr spc="-25" dirty="0"/>
              <a:t>PAZAR</a:t>
            </a:r>
            <a:r>
              <a:rPr spc="-85" dirty="0"/>
              <a:t> </a:t>
            </a:r>
            <a:r>
              <a:rPr spc="-10" dirty="0"/>
              <a:t>KONUMLAMASI</a:t>
            </a:r>
          </a:p>
        </p:txBody>
      </p:sp>
      <p:sp>
        <p:nvSpPr>
          <p:cNvPr id="4" name="object 4"/>
          <p:cNvSpPr txBox="1">
            <a:spLocks noGrp="1"/>
          </p:cNvSpPr>
          <p:nvPr>
            <p:ph type="sldNum" sz="quarter" idx="7"/>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200" b="0" i="0" u="none" strike="noStrike" kern="1200" cap="none" spc="-25" normalizeH="0" baseline="0" noProof="0" dirty="0">
                <a:ln>
                  <a:noFill/>
                </a:ln>
                <a:solidFill>
                  <a:srgbClr val="9D8F87"/>
                </a:solidFill>
                <a:effectLst/>
                <a:uLnTx/>
                <a:uFillTx/>
                <a:latin typeface="Arial MT"/>
                <a:ea typeface="+mn-ea"/>
              </a:rPr>
              <a:pPr marL="38100" marR="0" lvl="0" indent="0" algn="r" defTabSz="457200" rtl="0" eaLnBrk="1" fontAlgn="auto" latinLnBrk="0" hangingPunct="1">
                <a:lnSpc>
                  <a:spcPct val="100000"/>
                </a:lnSpc>
                <a:spcBef>
                  <a:spcPts val="210"/>
                </a:spcBef>
                <a:spcAft>
                  <a:spcPts val="0"/>
                </a:spcAft>
                <a:buClrTx/>
                <a:buSzTx/>
                <a:buFontTx/>
                <a:buNone/>
                <a:tabLst/>
                <a:defRPr/>
              </a:pPr>
              <a:t>37</a:t>
            </a:fld>
            <a:endParaRPr kumimoji="0" sz="1200" b="0" i="0" u="none" strike="noStrike" kern="1200" cap="none" spc="-25" normalizeH="0" baseline="0" noProof="0" dirty="0">
              <a:ln>
                <a:noFill/>
              </a:ln>
              <a:solidFill>
                <a:srgbClr val="9D8F87"/>
              </a:solidFill>
              <a:effectLst/>
              <a:uLnTx/>
              <a:uFillTx/>
              <a:latin typeface="Arial MT"/>
              <a:ea typeface="+mn-ea"/>
            </a:endParaRPr>
          </a:p>
        </p:txBody>
      </p:sp>
      <p:pic>
        <p:nvPicPr>
          <p:cNvPr id="3" name="object 3"/>
          <p:cNvPicPr/>
          <p:nvPr/>
        </p:nvPicPr>
        <p:blipFill>
          <a:blip r:embed="rId2" cstate="print"/>
          <a:stretch>
            <a:fillRect/>
          </a:stretch>
        </p:blipFill>
        <p:spPr>
          <a:xfrm>
            <a:off x="1274444" y="2130144"/>
            <a:ext cx="9952236" cy="385659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50DF73-B6D5-8DE8-5ECB-57807132F30B}"/>
              </a:ext>
            </a:extLst>
          </p:cNvPr>
          <p:cNvSpPr>
            <a:spLocks noGrp="1"/>
          </p:cNvSpPr>
          <p:nvPr>
            <p:ph type="title"/>
          </p:nvPr>
        </p:nvSpPr>
        <p:spPr/>
        <p:txBody>
          <a:bodyPr/>
          <a:lstStyle/>
          <a:p>
            <a:r>
              <a:rPr lang="tr-TR" dirty="0"/>
              <a:t>Pazarlama Yönetiminde Çevresel Faktörler</a:t>
            </a:r>
          </a:p>
        </p:txBody>
      </p:sp>
      <p:pic>
        <p:nvPicPr>
          <p:cNvPr id="8" name="Resim 7">
            <a:extLst>
              <a:ext uri="{FF2B5EF4-FFF2-40B4-BE49-F238E27FC236}">
                <a16:creationId xmlns:a16="http://schemas.microsoft.com/office/drawing/2014/main" id="{9F2FEF80-565A-AF46-5F49-67A8096C7099}"/>
              </a:ext>
            </a:extLst>
          </p:cNvPr>
          <p:cNvPicPr>
            <a:picLocks noChangeAspect="1"/>
          </p:cNvPicPr>
          <p:nvPr/>
        </p:nvPicPr>
        <p:blipFill>
          <a:blip r:embed="rId2"/>
          <a:stretch>
            <a:fillRect/>
          </a:stretch>
        </p:blipFill>
        <p:spPr>
          <a:xfrm>
            <a:off x="1963862" y="1916330"/>
            <a:ext cx="7908013" cy="4103470"/>
          </a:xfrm>
          <a:prstGeom prst="rect">
            <a:avLst/>
          </a:prstGeom>
        </p:spPr>
      </p:pic>
    </p:spTree>
    <p:extLst>
      <p:ext uri="{BB962C8B-B14F-4D97-AF65-F5344CB8AC3E}">
        <p14:creationId xmlns:p14="http://schemas.microsoft.com/office/powerpoint/2010/main" val="3002754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51CFCF-1467-37A0-0389-D6E060305DCF}"/>
              </a:ext>
            </a:extLst>
          </p:cNvPr>
          <p:cNvSpPr>
            <a:spLocks noGrp="1"/>
          </p:cNvSpPr>
          <p:nvPr>
            <p:ph type="title"/>
          </p:nvPr>
        </p:nvSpPr>
        <p:spPr/>
        <p:txBody>
          <a:bodyPr/>
          <a:lstStyle/>
          <a:p>
            <a:r>
              <a:rPr lang="tr-TR" dirty="0"/>
              <a:t>İşletmenin İç çevre faktörleri</a:t>
            </a:r>
          </a:p>
        </p:txBody>
      </p:sp>
      <p:pic>
        <p:nvPicPr>
          <p:cNvPr id="5" name="Resim 4">
            <a:extLst>
              <a:ext uri="{FF2B5EF4-FFF2-40B4-BE49-F238E27FC236}">
                <a16:creationId xmlns:a16="http://schemas.microsoft.com/office/drawing/2014/main" id="{542D760B-B031-8EE4-706E-8151BACB7FE8}"/>
              </a:ext>
            </a:extLst>
          </p:cNvPr>
          <p:cNvPicPr>
            <a:picLocks noChangeAspect="1"/>
          </p:cNvPicPr>
          <p:nvPr/>
        </p:nvPicPr>
        <p:blipFill>
          <a:blip r:embed="rId2"/>
          <a:stretch>
            <a:fillRect/>
          </a:stretch>
        </p:blipFill>
        <p:spPr>
          <a:xfrm>
            <a:off x="3882198" y="2246344"/>
            <a:ext cx="4427604" cy="3596952"/>
          </a:xfrm>
          <a:prstGeom prst="rect">
            <a:avLst/>
          </a:prstGeom>
        </p:spPr>
      </p:pic>
    </p:spTree>
    <p:extLst>
      <p:ext uri="{BB962C8B-B14F-4D97-AF65-F5344CB8AC3E}">
        <p14:creationId xmlns:p14="http://schemas.microsoft.com/office/powerpoint/2010/main" val="124371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2500" dirty="0"/>
              <a:t>3.</a:t>
            </a:r>
            <a:r>
              <a:rPr sz="2500" spc="-75" dirty="0"/>
              <a:t> </a:t>
            </a:r>
            <a:r>
              <a:rPr sz="2500" spc="-30" dirty="0"/>
              <a:t>PAZARLAMA</a:t>
            </a:r>
            <a:r>
              <a:rPr sz="2500" spc="-145" dirty="0"/>
              <a:t> </a:t>
            </a:r>
            <a:r>
              <a:rPr sz="2500" dirty="0"/>
              <a:t>YÖNETİM</a:t>
            </a:r>
            <a:r>
              <a:rPr sz="2500" spc="-20" dirty="0"/>
              <a:t> </a:t>
            </a:r>
            <a:r>
              <a:rPr sz="2500" spc="-10" dirty="0"/>
              <a:t>SÜRECİ</a:t>
            </a:r>
            <a:endParaRPr sz="2500"/>
          </a:p>
        </p:txBody>
      </p:sp>
      <p:sp>
        <p:nvSpPr>
          <p:cNvPr id="3" name="object 3"/>
          <p:cNvSpPr txBox="1">
            <a:spLocks noGrp="1"/>
          </p:cNvSpPr>
          <p:nvPr>
            <p:ph idx="1"/>
          </p:nvPr>
        </p:nvSpPr>
        <p:spPr>
          <a:xfrm>
            <a:off x="609600" y="2057400"/>
            <a:ext cx="11318240" cy="3797577"/>
          </a:xfrm>
          <a:prstGeom prst="rect">
            <a:avLst/>
          </a:prstGeom>
        </p:spPr>
        <p:txBody>
          <a:bodyPr vert="horz" wrap="square" lIns="0" tIns="122554" rIns="0" bIns="0" rtlCol="0">
            <a:spAutoFit/>
          </a:bodyPr>
          <a:lstStyle/>
          <a:p>
            <a:pPr marL="12700" marR="5080">
              <a:lnSpc>
                <a:spcPct val="90100"/>
              </a:lnSpc>
              <a:spcBef>
                <a:spcPts val="484"/>
              </a:spcBef>
            </a:pPr>
            <a:r>
              <a:rPr b="1" dirty="0">
                <a:latin typeface="Arial"/>
                <a:cs typeface="Arial"/>
              </a:rPr>
              <a:t>Planlama</a:t>
            </a:r>
            <a:r>
              <a:rPr b="1" spc="-25" dirty="0">
                <a:latin typeface="Arial"/>
                <a:cs typeface="Arial"/>
              </a:rPr>
              <a:t> </a:t>
            </a:r>
            <a:r>
              <a:rPr b="1" dirty="0">
                <a:latin typeface="Arial"/>
                <a:cs typeface="Arial"/>
              </a:rPr>
              <a:t>aşaması,</a:t>
            </a:r>
            <a:r>
              <a:rPr b="1" spc="-35" dirty="0">
                <a:latin typeface="Arial"/>
                <a:cs typeface="Arial"/>
              </a:rPr>
              <a:t> </a:t>
            </a:r>
            <a:r>
              <a:rPr dirty="0"/>
              <a:t>analiz</a:t>
            </a:r>
            <a:r>
              <a:rPr spc="15" dirty="0"/>
              <a:t> </a:t>
            </a:r>
            <a:r>
              <a:rPr dirty="0"/>
              <a:t>aşamasında</a:t>
            </a:r>
            <a:r>
              <a:rPr spc="-35" dirty="0"/>
              <a:t> </a:t>
            </a:r>
            <a:r>
              <a:rPr dirty="0"/>
              <a:t>elde</a:t>
            </a:r>
            <a:r>
              <a:rPr spc="20" dirty="0"/>
              <a:t> </a:t>
            </a:r>
            <a:r>
              <a:rPr dirty="0"/>
              <a:t>edilen</a:t>
            </a:r>
            <a:r>
              <a:rPr spc="5" dirty="0"/>
              <a:t> </a:t>
            </a:r>
            <a:r>
              <a:rPr spc="-10" dirty="0"/>
              <a:t>bilgilere </a:t>
            </a:r>
            <a:r>
              <a:rPr dirty="0"/>
              <a:t>dayalı</a:t>
            </a:r>
            <a:r>
              <a:rPr spc="-50" dirty="0"/>
              <a:t> </a:t>
            </a:r>
            <a:r>
              <a:rPr dirty="0"/>
              <a:t>olarak</a:t>
            </a:r>
            <a:r>
              <a:rPr spc="-45" dirty="0"/>
              <a:t> </a:t>
            </a:r>
            <a:r>
              <a:rPr dirty="0"/>
              <a:t>işletmenin</a:t>
            </a:r>
            <a:r>
              <a:rPr spc="-45" dirty="0"/>
              <a:t> </a:t>
            </a:r>
            <a:r>
              <a:rPr dirty="0"/>
              <a:t>genel</a:t>
            </a:r>
            <a:r>
              <a:rPr spc="-30" dirty="0"/>
              <a:t> </a:t>
            </a:r>
            <a:r>
              <a:rPr dirty="0"/>
              <a:t>stratejilerinin</a:t>
            </a:r>
            <a:r>
              <a:rPr spc="-45" dirty="0"/>
              <a:t> </a:t>
            </a:r>
            <a:r>
              <a:rPr dirty="0"/>
              <a:t>belirlenmesi</a:t>
            </a:r>
            <a:r>
              <a:rPr spc="-30" dirty="0"/>
              <a:t> </a:t>
            </a:r>
            <a:r>
              <a:rPr spc="-25" dirty="0"/>
              <a:t>ile </a:t>
            </a:r>
            <a:r>
              <a:rPr dirty="0"/>
              <a:t>başlayan</a:t>
            </a:r>
            <a:r>
              <a:rPr spc="-65" dirty="0"/>
              <a:t> </a:t>
            </a:r>
            <a:r>
              <a:rPr dirty="0"/>
              <a:t>bir</a:t>
            </a:r>
            <a:r>
              <a:rPr spc="-65" dirty="0"/>
              <a:t> </a:t>
            </a:r>
            <a:r>
              <a:rPr dirty="0"/>
              <a:t>faaliyetler</a:t>
            </a:r>
            <a:r>
              <a:rPr spc="-40" dirty="0"/>
              <a:t> </a:t>
            </a:r>
            <a:r>
              <a:rPr dirty="0"/>
              <a:t>dizisini</a:t>
            </a:r>
            <a:r>
              <a:rPr spc="-40" dirty="0"/>
              <a:t> </a:t>
            </a:r>
            <a:r>
              <a:rPr spc="-10" dirty="0"/>
              <a:t>oluşturur.</a:t>
            </a:r>
            <a:r>
              <a:rPr spc="-55" dirty="0"/>
              <a:t> </a:t>
            </a:r>
            <a:endParaRPr lang="tr-TR" spc="-55" dirty="0"/>
          </a:p>
          <a:p>
            <a:pPr marL="469900" marR="5080" indent="-457200">
              <a:lnSpc>
                <a:spcPct val="90100"/>
              </a:lnSpc>
              <a:spcBef>
                <a:spcPts val="484"/>
              </a:spcBef>
              <a:buFont typeface="Arial" panose="020B0604020202020204" pitchFamily="34" charset="0"/>
              <a:buChar char="•"/>
            </a:pPr>
            <a:r>
              <a:rPr dirty="0" err="1"/>
              <a:t>Pazarlama</a:t>
            </a:r>
            <a:r>
              <a:rPr spc="-75" dirty="0"/>
              <a:t> </a:t>
            </a:r>
            <a:r>
              <a:rPr dirty="0"/>
              <a:t>bölümü</a:t>
            </a:r>
            <a:r>
              <a:rPr spc="-40" dirty="0"/>
              <a:t> </a:t>
            </a:r>
            <a:r>
              <a:rPr spc="-25" dirty="0"/>
              <a:t>ile </a:t>
            </a:r>
            <a:r>
              <a:rPr dirty="0"/>
              <a:t>ilgili</a:t>
            </a:r>
            <a:r>
              <a:rPr spc="-60" dirty="0"/>
              <a:t> </a:t>
            </a:r>
            <a:r>
              <a:rPr dirty="0"/>
              <a:t>planlar,</a:t>
            </a:r>
            <a:r>
              <a:rPr spc="-60" dirty="0"/>
              <a:t> </a:t>
            </a:r>
            <a:r>
              <a:rPr dirty="0"/>
              <a:t>işletmenin</a:t>
            </a:r>
            <a:r>
              <a:rPr spc="-75" dirty="0"/>
              <a:t> </a:t>
            </a:r>
            <a:r>
              <a:rPr dirty="0"/>
              <a:t>genel</a:t>
            </a:r>
            <a:r>
              <a:rPr spc="-60" dirty="0"/>
              <a:t> </a:t>
            </a:r>
            <a:r>
              <a:rPr dirty="0"/>
              <a:t>stratejilerine</a:t>
            </a:r>
            <a:r>
              <a:rPr spc="-90" dirty="0"/>
              <a:t> </a:t>
            </a:r>
            <a:r>
              <a:rPr dirty="0"/>
              <a:t>uyumlu</a:t>
            </a:r>
            <a:r>
              <a:rPr spc="-70" dirty="0"/>
              <a:t> </a:t>
            </a:r>
            <a:r>
              <a:rPr dirty="0"/>
              <a:t>ve</a:t>
            </a:r>
            <a:r>
              <a:rPr spc="-75" dirty="0"/>
              <a:t> </a:t>
            </a:r>
            <a:r>
              <a:rPr spc="-10" dirty="0"/>
              <a:t>onları </a:t>
            </a:r>
            <a:r>
              <a:rPr dirty="0"/>
              <a:t>destekler</a:t>
            </a:r>
            <a:r>
              <a:rPr spc="-45" dirty="0"/>
              <a:t> </a:t>
            </a:r>
            <a:r>
              <a:rPr dirty="0"/>
              <a:t>nitelikte</a:t>
            </a:r>
            <a:r>
              <a:rPr spc="-35" dirty="0"/>
              <a:t> </a:t>
            </a:r>
            <a:r>
              <a:rPr dirty="0"/>
              <a:t>olmalıdır.</a:t>
            </a:r>
            <a:r>
              <a:rPr spc="-25" dirty="0"/>
              <a:t> </a:t>
            </a:r>
            <a:endParaRPr lang="tr-TR" spc="-25" dirty="0"/>
          </a:p>
          <a:p>
            <a:pPr marL="469900" marR="5080" indent="-457200">
              <a:lnSpc>
                <a:spcPct val="90100"/>
              </a:lnSpc>
              <a:spcBef>
                <a:spcPts val="484"/>
              </a:spcBef>
              <a:buFont typeface="Arial" panose="020B0604020202020204" pitchFamily="34" charset="0"/>
              <a:buChar char="•"/>
            </a:pPr>
            <a:r>
              <a:rPr dirty="0" err="1"/>
              <a:t>İşletmenin</a:t>
            </a:r>
            <a:r>
              <a:rPr spc="-30" dirty="0"/>
              <a:t> </a:t>
            </a:r>
            <a:r>
              <a:rPr dirty="0"/>
              <a:t>tüm</a:t>
            </a:r>
            <a:r>
              <a:rPr spc="-30" dirty="0"/>
              <a:t> </a:t>
            </a:r>
            <a:r>
              <a:rPr spc="-10" dirty="0"/>
              <a:t>faaliyetlerini </a:t>
            </a:r>
            <a:r>
              <a:rPr dirty="0"/>
              <a:t>ilgilendiren</a:t>
            </a:r>
            <a:r>
              <a:rPr spc="-65" dirty="0"/>
              <a:t> </a:t>
            </a:r>
            <a:r>
              <a:rPr dirty="0"/>
              <a:t>bu</a:t>
            </a:r>
            <a:r>
              <a:rPr spc="-45" dirty="0"/>
              <a:t> </a:t>
            </a:r>
            <a:r>
              <a:rPr dirty="0"/>
              <a:t>stratejik</a:t>
            </a:r>
            <a:r>
              <a:rPr spc="-75" dirty="0"/>
              <a:t> </a:t>
            </a:r>
            <a:r>
              <a:rPr dirty="0"/>
              <a:t>planlama</a:t>
            </a:r>
            <a:r>
              <a:rPr spc="-60" dirty="0"/>
              <a:t> </a:t>
            </a:r>
            <a:r>
              <a:rPr dirty="0"/>
              <a:t>faaliyetleri</a:t>
            </a:r>
            <a:r>
              <a:rPr spc="-65" dirty="0"/>
              <a:t> </a:t>
            </a:r>
            <a:r>
              <a:rPr spc="-10" dirty="0"/>
              <a:t>tamamlandıktan </a:t>
            </a:r>
            <a:r>
              <a:rPr dirty="0"/>
              <a:t>sonra</a:t>
            </a:r>
            <a:r>
              <a:rPr spc="50" dirty="0"/>
              <a:t> </a:t>
            </a:r>
            <a:r>
              <a:rPr dirty="0"/>
              <a:t>pazarlama</a:t>
            </a:r>
            <a:r>
              <a:rPr spc="45" dirty="0"/>
              <a:t> </a:t>
            </a:r>
            <a:r>
              <a:rPr dirty="0"/>
              <a:t>planlaması</a:t>
            </a:r>
            <a:r>
              <a:rPr spc="80" dirty="0"/>
              <a:t> </a:t>
            </a:r>
            <a:r>
              <a:rPr dirty="0"/>
              <a:t>aşamasına</a:t>
            </a:r>
            <a:r>
              <a:rPr spc="45" dirty="0"/>
              <a:t> </a:t>
            </a:r>
            <a:r>
              <a:rPr spc="-10" dirty="0"/>
              <a:t>geçilir.</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4</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4FF669-8DC1-526E-B940-78AF8DE1423E}"/>
              </a:ext>
            </a:extLst>
          </p:cNvPr>
          <p:cNvSpPr>
            <a:spLocks noGrp="1"/>
          </p:cNvSpPr>
          <p:nvPr>
            <p:ph type="title"/>
          </p:nvPr>
        </p:nvSpPr>
        <p:spPr/>
        <p:txBody>
          <a:bodyPr/>
          <a:lstStyle/>
          <a:p>
            <a:r>
              <a:rPr lang="tr-TR" dirty="0"/>
              <a:t>Mikro Çevre Faktörlerinin Analizi</a:t>
            </a:r>
          </a:p>
        </p:txBody>
      </p:sp>
      <p:sp>
        <p:nvSpPr>
          <p:cNvPr id="3" name="İçerik Yer Tutucusu 2">
            <a:extLst>
              <a:ext uri="{FF2B5EF4-FFF2-40B4-BE49-F238E27FC236}">
                <a16:creationId xmlns:a16="http://schemas.microsoft.com/office/drawing/2014/main" id="{8DD11653-E29C-8CB2-2310-B2F61CDC0B6C}"/>
              </a:ext>
            </a:extLst>
          </p:cNvPr>
          <p:cNvSpPr>
            <a:spLocks noGrp="1"/>
          </p:cNvSpPr>
          <p:nvPr>
            <p:ph idx="1"/>
          </p:nvPr>
        </p:nvSpPr>
        <p:spPr>
          <a:xfrm>
            <a:off x="419878" y="1838131"/>
            <a:ext cx="10735802" cy="4030963"/>
          </a:xfrm>
        </p:spPr>
        <p:txBody>
          <a:bodyPr/>
          <a:lstStyle/>
          <a:p>
            <a:r>
              <a:rPr lang="tr-TR" dirty="0"/>
              <a:t>Pazarlama çevresi dâhilinde, işletmeye daha yakın olan ve makro çevre faktörlerine kıyasla daha kolay etki altına alınabilen unsurlar mikro çevre unsurlarıdır. </a:t>
            </a:r>
          </a:p>
          <a:p>
            <a:r>
              <a:rPr lang="tr-TR" dirty="0"/>
              <a:t>Mikro çevre unsurları; müşteriler, tedarikçiler, rakipler, aracılar, çalışanlar ve pay sahiplerinden meydana gelmektedir.</a:t>
            </a:r>
          </a:p>
        </p:txBody>
      </p:sp>
      <p:pic>
        <p:nvPicPr>
          <p:cNvPr id="5" name="Resim 4">
            <a:extLst>
              <a:ext uri="{FF2B5EF4-FFF2-40B4-BE49-F238E27FC236}">
                <a16:creationId xmlns:a16="http://schemas.microsoft.com/office/drawing/2014/main" id="{66326431-DEB8-E2B4-704A-0469F0705F88}"/>
              </a:ext>
            </a:extLst>
          </p:cNvPr>
          <p:cNvPicPr>
            <a:picLocks noChangeAspect="1"/>
          </p:cNvPicPr>
          <p:nvPr/>
        </p:nvPicPr>
        <p:blipFill>
          <a:blip r:embed="rId2"/>
          <a:stretch>
            <a:fillRect/>
          </a:stretch>
        </p:blipFill>
        <p:spPr>
          <a:xfrm>
            <a:off x="334089" y="3237420"/>
            <a:ext cx="5944115" cy="1577477"/>
          </a:xfrm>
          <a:prstGeom prst="rect">
            <a:avLst/>
          </a:prstGeom>
        </p:spPr>
      </p:pic>
    </p:spTree>
    <p:extLst>
      <p:ext uri="{BB962C8B-B14F-4D97-AF65-F5344CB8AC3E}">
        <p14:creationId xmlns:p14="http://schemas.microsoft.com/office/powerpoint/2010/main" val="160211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CD34E9-EC86-B2F7-39AF-F78C5153922C}"/>
              </a:ext>
            </a:extLst>
          </p:cNvPr>
          <p:cNvSpPr>
            <a:spLocks noGrp="1"/>
          </p:cNvSpPr>
          <p:nvPr>
            <p:ph type="title"/>
          </p:nvPr>
        </p:nvSpPr>
        <p:spPr/>
        <p:txBody>
          <a:bodyPr/>
          <a:lstStyle/>
          <a:p>
            <a:r>
              <a:rPr lang="tr-TR" dirty="0"/>
              <a:t>Müşteriler</a:t>
            </a:r>
          </a:p>
        </p:txBody>
      </p:sp>
      <p:sp>
        <p:nvSpPr>
          <p:cNvPr id="3" name="İçerik Yer Tutucusu 2">
            <a:extLst>
              <a:ext uri="{FF2B5EF4-FFF2-40B4-BE49-F238E27FC236}">
                <a16:creationId xmlns:a16="http://schemas.microsoft.com/office/drawing/2014/main" id="{BA51B82D-A71E-14B5-7679-58D194796B69}"/>
              </a:ext>
            </a:extLst>
          </p:cNvPr>
          <p:cNvSpPr>
            <a:spLocks noGrp="1"/>
          </p:cNvSpPr>
          <p:nvPr>
            <p:ph idx="1"/>
          </p:nvPr>
        </p:nvSpPr>
        <p:spPr>
          <a:xfrm>
            <a:off x="1097280" y="1845733"/>
            <a:ext cx="10352598" cy="4343031"/>
          </a:xfrm>
        </p:spPr>
        <p:txBody>
          <a:bodyPr>
            <a:normAutofit fontScale="92500" lnSpcReduction="10000"/>
          </a:bodyPr>
          <a:lstStyle/>
          <a:p>
            <a:r>
              <a:rPr lang="tr-TR" dirty="0"/>
              <a:t>Kontrolü en güç çevre elemanlarından birisi müşterilerdir. Her geçen gün artan firma ve piyasaya giren yeni ürünler ile müşteriler oldukça çok sayıda seçenek ile karşı karşıya kalmaktadır. Ancak artan firma ve ürün sayısına karşılık, müşteri sayısı aynı hızda artmamaktadır. Bu durum firmaların hayatta kalmak için birbirleri ile yarıştığı zorlu bir rekabet ortamını doğurmaktadır.</a:t>
            </a:r>
          </a:p>
          <a:p>
            <a:r>
              <a:rPr lang="tr-TR" dirty="0"/>
              <a:t>İşletmelerin, işlemlerini gerçekleştirebilecekleri 5 çeşit müşteri pazarı bulunmaktadır. </a:t>
            </a:r>
          </a:p>
          <a:p>
            <a:r>
              <a:rPr lang="tr-TR" dirty="0"/>
              <a:t>1. Tüketici pazarları: Ürün ve hizmetleri, kişisel tüketim amacıyla satın alan bireylerden ve hane halkından oluşmaktadır. </a:t>
            </a:r>
          </a:p>
          <a:p>
            <a:r>
              <a:rPr lang="tr-TR" dirty="0"/>
              <a:t>2. Üretici pazarları: Ürün ve hizmetleri kendi üretim süreçleri için satın alanlardan oluşmaktadır. 3. Satıcı pazarları: Ürün ve hizmetleri belli bir kar marjıyla yeniden satmak için alan işletmelerden oluşan pazarlardır. </a:t>
            </a:r>
          </a:p>
          <a:p>
            <a:r>
              <a:rPr lang="tr-TR" dirty="0"/>
              <a:t>4. Hükümet Pazarları: Kamu hizmeti üretmek veya bu ürün ve hizmetleri ihtiyaç duyan kişilere transfer etmek için ürün ve hizmetleri alanlardan oluşmaktadır.</a:t>
            </a:r>
          </a:p>
          <a:p>
            <a:r>
              <a:rPr lang="tr-TR" dirty="0"/>
              <a:t> 5. Uluslararası Pazarlar: Yabancı tüketicileri, üreticileri, satıcıları ve hükümetleri içine alan, yurtdışında bulunan alıcılardan oluşan pazarlardır</a:t>
            </a:r>
          </a:p>
          <a:p>
            <a:endParaRPr lang="tr-TR" dirty="0"/>
          </a:p>
        </p:txBody>
      </p:sp>
    </p:spTree>
    <p:extLst>
      <p:ext uri="{BB962C8B-B14F-4D97-AF65-F5344CB8AC3E}">
        <p14:creationId xmlns:p14="http://schemas.microsoft.com/office/powerpoint/2010/main" val="283773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6A91A8-718E-CF95-643C-3F424013B170}"/>
              </a:ext>
            </a:extLst>
          </p:cNvPr>
          <p:cNvSpPr>
            <a:spLocks noGrp="1"/>
          </p:cNvSpPr>
          <p:nvPr>
            <p:ph type="title"/>
          </p:nvPr>
        </p:nvSpPr>
        <p:spPr/>
        <p:txBody>
          <a:bodyPr/>
          <a:lstStyle/>
          <a:p>
            <a:r>
              <a:rPr lang="tr-TR" dirty="0"/>
              <a:t>Tedarikçiler</a:t>
            </a:r>
          </a:p>
        </p:txBody>
      </p:sp>
      <p:sp>
        <p:nvSpPr>
          <p:cNvPr id="3" name="İçerik Yer Tutucusu 2">
            <a:extLst>
              <a:ext uri="{FF2B5EF4-FFF2-40B4-BE49-F238E27FC236}">
                <a16:creationId xmlns:a16="http://schemas.microsoft.com/office/drawing/2014/main" id="{064A8451-E8C0-3CB5-F2EF-509E4D0B348C}"/>
              </a:ext>
            </a:extLst>
          </p:cNvPr>
          <p:cNvSpPr>
            <a:spLocks noGrp="1"/>
          </p:cNvSpPr>
          <p:nvPr>
            <p:ph idx="1"/>
          </p:nvPr>
        </p:nvSpPr>
        <p:spPr/>
        <p:txBody>
          <a:bodyPr/>
          <a:lstStyle/>
          <a:p>
            <a:r>
              <a:rPr lang="tr-TR" dirty="0"/>
              <a:t>Tedarikçiler üretimin zamanında yapılabilmesi için anahtar unsurlardır. </a:t>
            </a:r>
          </a:p>
          <a:p>
            <a:r>
              <a:rPr lang="tr-TR" dirty="0"/>
              <a:t>Her işletme üretimi gerçekleştirebilmek için kaynaklara ihtiyaç duyar, tedarikçiler, işletmelerin ürün ve hizmet üretiminde kullandıkları kaynakları sağladıkları kişi ya da kuruluşlardır. Örneğin, Eti firması çikolata üretimi için kakao, süt, şeker gibi malzemelere ihtiyaç duymaktadır. Eti firmasına bu malzemeleri sağlayanlar, Eti firmasının tedarikçileridir.</a:t>
            </a:r>
          </a:p>
          <a:p>
            <a:r>
              <a:rPr lang="tr-TR" dirty="0"/>
              <a:t>Zamanında temin edilemeyen hammadde kısa vadede satışları, uzun vadede ise müşteri memnuniyetini olumsuz olarak etkileyecektir. Bu nedenle, tedarikçilerin, düzenli ve gerekli her zamanda Eti’nin üretim için ihtiyaç duyduğu sütü temin etmeleri gerekmektedir.</a:t>
            </a:r>
          </a:p>
          <a:p>
            <a:r>
              <a:rPr lang="tr-TR" dirty="0"/>
              <a:t>Tedarikçilerin sektördeki konumu, büyüklüğü, güçlü olup olmaması, diğer rakiplerle ilişkileri ve işletmenin tedarikçi firmalarla olan sözleşme şartları pazarlama çabalarının sonuçlarını etkiler. </a:t>
            </a:r>
          </a:p>
        </p:txBody>
      </p:sp>
    </p:spTree>
    <p:extLst>
      <p:ext uri="{BB962C8B-B14F-4D97-AF65-F5344CB8AC3E}">
        <p14:creationId xmlns:p14="http://schemas.microsoft.com/office/powerpoint/2010/main" val="3609948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6F2BD9-0736-D963-DEA4-DF86CD181AFA}"/>
              </a:ext>
            </a:extLst>
          </p:cNvPr>
          <p:cNvSpPr>
            <a:spLocks noGrp="1"/>
          </p:cNvSpPr>
          <p:nvPr>
            <p:ph type="title"/>
          </p:nvPr>
        </p:nvSpPr>
        <p:spPr/>
        <p:txBody>
          <a:bodyPr/>
          <a:lstStyle/>
          <a:p>
            <a:r>
              <a:rPr lang="tr-TR" dirty="0"/>
              <a:t>Rakipler</a:t>
            </a:r>
          </a:p>
        </p:txBody>
      </p:sp>
      <p:sp>
        <p:nvSpPr>
          <p:cNvPr id="3" name="İçerik Yer Tutucusu 2">
            <a:extLst>
              <a:ext uri="{FF2B5EF4-FFF2-40B4-BE49-F238E27FC236}">
                <a16:creationId xmlns:a16="http://schemas.microsoft.com/office/drawing/2014/main" id="{F0006620-0D9C-F0FE-BD1A-A81C5AFCC9A5}"/>
              </a:ext>
            </a:extLst>
          </p:cNvPr>
          <p:cNvSpPr>
            <a:spLocks noGrp="1"/>
          </p:cNvSpPr>
          <p:nvPr>
            <p:ph idx="1"/>
          </p:nvPr>
        </p:nvSpPr>
        <p:spPr/>
        <p:txBody>
          <a:bodyPr/>
          <a:lstStyle/>
          <a:p>
            <a:r>
              <a:rPr lang="tr-TR" dirty="0"/>
              <a:t>İşletmeler bulundukları pazarlarda kendi ürünleri ile benzer veya ikame mal ve hizmet üreten diğer işletmeler ile rekabet halindedir. Bu rakipler mevcut ve muhtemel rakipler olabilirler.</a:t>
            </a:r>
          </a:p>
          <a:p>
            <a:r>
              <a:rPr lang="tr-TR" dirty="0"/>
              <a:t>İşletmeler tüketicilerin ihtiyaçlarını rakiplerinden daha iyi belirleyerek, rakiplerinin önüne geçebilirler, bu nedenle hem tüketicilerin ihtiyaçlarını doğru bir şekilde belirlemek için çalışmalar yürütülmeli hem de rakip işletmelerin izledikleri stratejiler yakından takip edilerek gerekli önlemler alınmalıdır. </a:t>
            </a:r>
          </a:p>
        </p:txBody>
      </p:sp>
    </p:spTree>
    <p:extLst>
      <p:ext uri="{BB962C8B-B14F-4D97-AF65-F5344CB8AC3E}">
        <p14:creationId xmlns:p14="http://schemas.microsoft.com/office/powerpoint/2010/main" val="2061046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E72CC2-7EE6-BF30-2F34-93E10D83EC36}"/>
              </a:ext>
            </a:extLst>
          </p:cNvPr>
          <p:cNvSpPr>
            <a:spLocks noGrp="1"/>
          </p:cNvSpPr>
          <p:nvPr>
            <p:ph type="title"/>
          </p:nvPr>
        </p:nvSpPr>
        <p:spPr/>
        <p:txBody>
          <a:bodyPr/>
          <a:lstStyle/>
          <a:p>
            <a:r>
              <a:rPr lang="tr-TR" dirty="0"/>
              <a:t>Aracılar</a:t>
            </a:r>
          </a:p>
        </p:txBody>
      </p:sp>
      <p:sp>
        <p:nvSpPr>
          <p:cNvPr id="3" name="İçerik Yer Tutucusu 2">
            <a:extLst>
              <a:ext uri="{FF2B5EF4-FFF2-40B4-BE49-F238E27FC236}">
                <a16:creationId xmlns:a16="http://schemas.microsoft.com/office/drawing/2014/main" id="{0E62DEB6-5A61-D858-CC74-D3CAB4D7ADA2}"/>
              </a:ext>
            </a:extLst>
          </p:cNvPr>
          <p:cNvSpPr>
            <a:spLocks noGrp="1"/>
          </p:cNvSpPr>
          <p:nvPr>
            <p:ph idx="1"/>
          </p:nvPr>
        </p:nvSpPr>
        <p:spPr/>
        <p:txBody>
          <a:bodyPr/>
          <a:lstStyle/>
          <a:p>
            <a:r>
              <a:rPr lang="tr-TR" dirty="0"/>
              <a:t>Aracılar, tedarikçiler ve nihai alıcılara işletme ürünlerinin tanıtılmasını, satılmasını ve dağıtımını sağlayan işletmelerdir. </a:t>
            </a:r>
          </a:p>
          <a:p>
            <a:r>
              <a:rPr lang="tr-TR" dirty="0"/>
              <a:t>Örneğin: bayiler, dağıtıcılar, komisyoncular, kredi veren kuruluşlar, taşıma ve depolama firmaları aracı olarak faaliyet gösterebilmektedir. Bu tür aracı firmaların konumu, sayısı, gücü ve onlarla yapılan anlaşmalar işletmelerin rekabet gücünü etkiler. </a:t>
            </a:r>
          </a:p>
        </p:txBody>
      </p:sp>
    </p:spTree>
    <p:extLst>
      <p:ext uri="{BB962C8B-B14F-4D97-AF65-F5344CB8AC3E}">
        <p14:creationId xmlns:p14="http://schemas.microsoft.com/office/powerpoint/2010/main" val="3174092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46376C-1459-E70C-B49D-FE6B657F65AB}"/>
              </a:ext>
            </a:extLst>
          </p:cNvPr>
          <p:cNvSpPr>
            <a:spLocks noGrp="1"/>
          </p:cNvSpPr>
          <p:nvPr>
            <p:ph type="title"/>
          </p:nvPr>
        </p:nvSpPr>
        <p:spPr/>
        <p:txBody>
          <a:bodyPr/>
          <a:lstStyle/>
          <a:p>
            <a:r>
              <a:rPr lang="tr-TR" dirty="0"/>
              <a:t>Çalışanlar ve Pay Sahipleri</a:t>
            </a:r>
          </a:p>
        </p:txBody>
      </p:sp>
      <p:sp>
        <p:nvSpPr>
          <p:cNvPr id="3" name="İçerik Yer Tutucusu 2">
            <a:extLst>
              <a:ext uri="{FF2B5EF4-FFF2-40B4-BE49-F238E27FC236}">
                <a16:creationId xmlns:a16="http://schemas.microsoft.com/office/drawing/2014/main" id="{DB981A8E-2392-E310-C8E4-9B91EE747D16}"/>
              </a:ext>
            </a:extLst>
          </p:cNvPr>
          <p:cNvSpPr>
            <a:spLocks noGrp="1"/>
          </p:cNvSpPr>
          <p:nvPr>
            <p:ph idx="1"/>
          </p:nvPr>
        </p:nvSpPr>
        <p:spPr>
          <a:xfrm>
            <a:off x="410547" y="1845734"/>
            <a:ext cx="10745133" cy="4041882"/>
          </a:xfrm>
        </p:spPr>
        <p:txBody>
          <a:bodyPr>
            <a:normAutofit/>
          </a:bodyPr>
          <a:lstStyle/>
          <a:p>
            <a:r>
              <a:rPr lang="tr-TR" dirty="0"/>
              <a:t>Pazarlamanın amacı müşteri sağlamaktır. Müşteri tatmininin sağlanmasında en önemli rolü sütlenen taraf ise işletmeler açısından önemli bir rol oynayan, iç müşteriler olan çalışanlardır. </a:t>
            </a:r>
          </a:p>
          <a:p>
            <a:r>
              <a:rPr lang="tr-TR" dirty="0"/>
              <a:t>İşletmeler çalışanlarına iyi bakmak ve iş tatminlerini sağlamanın yanında rakiplerin çalışanlarına oranla eksiklerini giderici ve geliştirici programlara daha fazla ağırlık vermek zorundadır.</a:t>
            </a:r>
          </a:p>
          <a:p>
            <a:r>
              <a:rPr lang="tr-TR" dirty="0"/>
              <a:t>Pay sahiplerinin beklentileri, işletmenin geleceğine bakış açıları, başarıyı değerleme kriterleri ve yöneticilerle olan ilişkileri gibi hususlar, dolaylı olarak pazarlama yönetimlerinin karar ve uygulamaları üzerinde etkili olur. </a:t>
            </a:r>
          </a:p>
          <a:p>
            <a:endParaRPr lang="tr-TR" dirty="0"/>
          </a:p>
          <a:p>
            <a:r>
              <a:rPr lang="tr-TR" sz="2200" i="1" dirty="0">
                <a:solidFill>
                  <a:srgbClr val="FF0000"/>
                </a:solidFill>
              </a:rPr>
              <a:t>Müşteri tatmini yükseltmek isteyen bir pazarlama yöneticisi olarak, çalışanların motivasyonunu arttırmaya yönelik alınabilecek önlemleri yorumlayınız.</a:t>
            </a:r>
          </a:p>
        </p:txBody>
      </p:sp>
    </p:spTree>
    <p:extLst>
      <p:ext uri="{BB962C8B-B14F-4D97-AF65-F5344CB8AC3E}">
        <p14:creationId xmlns:p14="http://schemas.microsoft.com/office/powerpoint/2010/main" val="4232619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82303C-BBB2-0BB4-2FEB-2E1A5FFFF6CD}"/>
              </a:ext>
            </a:extLst>
          </p:cNvPr>
          <p:cNvSpPr>
            <a:spLocks noGrp="1"/>
          </p:cNvSpPr>
          <p:nvPr>
            <p:ph type="title"/>
          </p:nvPr>
        </p:nvSpPr>
        <p:spPr/>
        <p:txBody>
          <a:bodyPr/>
          <a:lstStyle/>
          <a:p>
            <a:r>
              <a:rPr lang="tr-TR" dirty="0"/>
              <a:t>Makro Çevre Faktörleri</a:t>
            </a:r>
          </a:p>
        </p:txBody>
      </p:sp>
      <p:pic>
        <p:nvPicPr>
          <p:cNvPr id="5" name="Resim 4">
            <a:extLst>
              <a:ext uri="{FF2B5EF4-FFF2-40B4-BE49-F238E27FC236}">
                <a16:creationId xmlns:a16="http://schemas.microsoft.com/office/drawing/2014/main" id="{7FB50C01-7E62-72A9-06E8-BF0453E6760B}"/>
              </a:ext>
            </a:extLst>
          </p:cNvPr>
          <p:cNvPicPr>
            <a:picLocks noChangeAspect="1"/>
          </p:cNvPicPr>
          <p:nvPr/>
        </p:nvPicPr>
        <p:blipFill>
          <a:blip r:embed="rId2"/>
          <a:stretch>
            <a:fillRect/>
          </a:stretch>
        </p:blipFill>
        <p:spPr>
          <a:xfrm>
            <a:off x="2630620" y="1737360"/>
            <a:ext cx="6513379" cy="4221417"/>
          </a:xfrm>
          <a:prstGeom prst="rect">
            <a:avLst/>
          </a:prstGeom>
        </p:spPr>
      </p:pic>
    </p:spTree>
    <p:extLst>
      <p:ext uri="{BB962C8B-B14F-4D97-AF65-F5344CB8AC3E}">
        <p14:creationId xmlns:p14="http://schemas.microsoft.com/office/powerpoint/2010/main" val="3725827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8DAC5B-C45A-2052-A0C0-6E6C02B8097F}"/>
              </a:ext>
            </a:extLst>
          </p:cNvPr>
          <p:cNvSpPr>
            <a:spLocks noGrp="1"/>
          </p:cNvSpPr>
          <p:nvPr>
            <p:ph type="title"/>
          </p:nvPr>
        </p:nvSpPr>
        <p:spPr/>
        <p:txBody>
          <a:bodyPr/>
          <a:lstStyle/>
          <a:p>
            <a:r>
              <a:rPr lang="tr-TR" dirty="0" err="1"/>
              <a:t>Sosyo</a:t>
            </a:r>
            <a:r>
              <a:rPr lang="tr-TR" dirty="0"/>
              <a:t>-Kültürel Faktörler</a:t>
            </a:r>
          </a:p>
        </p:txBody>
      </p:sp>
      <p:sp>
        <p:nvSpPr>
          <p:cNvPr id="3" name="İçerik Yer Tutucusu 2">
            <a:extLst>
              <a:ext uri="{FF2B5EF4-FFF2-40B4-BE49-F238E27FC236}">
                <a16:creationId xmlns:a16="http://schemas.microsoft.com/office/drawing/2014/main" id="{553260A5-D112-F6B6-153E-53A376064249}"/>
              </a:ext>
            </a:extLst>
          </p:cNvPr>
          <p:cNvSpPr>
            <a:spLocks noGrp="1"/>
          </p:cNvSpPr>
          <p:nvPr>
            <p:ph idx="1"/>
          </p:nvPr>
        </p:nvSpPr>
        <p:spPr/>
        <p:txBody>
          <a:bodyPr/>
          <a:lstStyle/>
          <a:p>
            <a:pPr algn="just"/>
            <a:r>
              <a:rPr lang="tr-TR" dirty="0" err="1"/>
              <a:t>Sosyo</a:t>
            </a:r>
            <a:r>
              <a:rPr lang="tr-TR" dirty="0"/>
              <a:t> kültürel etmenler, gelenek görenekler, örf ve adetler vasıtası ile pazarlamayı etkilemektedir. Bir ürünün pazarlanması ile ilgilenenler, bu çevre ve bu çevredeki değişmelerin pazarlama kararları üzerindeki etkilerinin ne olduğunu ve ne olabileceğini tahmin edebilmeli ve bu tahminlere dayalı olarak önlem alabilmelidirler. </a:t>
            </a:r>
          </a:p>
          <a:p>
            <a:pPr algn="just"/>
            <a:r>
              <a:rPr lang="tr-TR" dirty="0"/>
              <a:t>Kültürel çevre toplumun temel değerlerini, algılamalarını, tercihlerini ve davranışlarını etkileyen kurum ve diğer güçlerden oluşur. Pazarlama yöneticileri </a:t>
            </a:r>
            <a:r>
              <a:rPr lang="tr-TR" b="1" dirty="0"/>
              <a:t>ürün veya hizmetlerini pazarlayacakları pazarların kültürel değerleri konusunda kesin ve yanlışsız bilgiye sahip olmalıdırlar, çünkü bir toplumun kültürel değerlerinin kabul edemeyeceği bir ürünü satmaya çalışmak yapılabilecek en vahim hatalardan biridir. </a:t>
            </a:r>
          </a:p>
          <a:p>
            <a:pPr algn="just"/>
            <a:r>
              <a:rPr lang="tr-TR" dirty="0"/>
              <a:t>Örneğin, Müslüman ülkelere gıda ürünü pazarlayan batılı firmalar, ürünlerinin ambalajların da domuz ve domuz yağı içeren hiç bir madde bulunmadıklarını her zaman belirtmektedirler. Bu durumun temel nedeni kültürel değerlerle ilişkindir</a:t>
            </a:r>
          </a:p>
        </p:txBody>
      </p:sp>
    </p:spTree>
    <p:extLst>
      <p:ext uri="{BB962C8B-B14F-4D97-AF65-F5344CB8AC3E}">
        <p14:creationId xmlns:p14="http://schemas.microsoft.com/office/powerpoint/2010/main" val="2270044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3C55AF-DB09-7936-97EF-BB82E68EEA83}"/>
              </a:ext>
            </a:extLst>
          </p:cNvPr>
          <p:cNvSpPr>
            <a:spLocks noGrp="1"/>
          </p:cNvSpPr>
          <p:nvPr>
            <p:ph type="title"/>
          </p:nvPr>
        </p:nvSpPr>
        <p:spPr/>
        <p:txBody>
          <a:bodyPr/>
          <a:lstStyle/>
          <a:p>
            <a:r>
              <a:rPr lang="tr-TR" dirty="0"/>
              <a:t>Yaşam Tarzı </a:t>
            </a:r>
          </a:p>
        </p:txBody>
      </p:sp>
      <p:sp>
        <p:nvSpPr>
          <p:cNvPr id="3" name="İçerik Yer Tutucusu 2">
            <a:extLst>
              <a:ext uri="{FF2B5EF4-FFF2-40B4-BE49-F238E27FC236}">
                <a16:creationId xmlns:a16="http://schemas.microsoft.com/office/drawing/2014/main" id="{F3ABF3C7-DA81-80B5-304D-ED42C95B2239}"/>
              </a:ext>
            </a:extLst>
          </p:cNvPr>
          <p:cNvSpPr>
            <a:spLocks noGrp="1"/>
          </p:cNvSpPr>
          <p:nvPr>
            <p:ph idx="1"/>
          </p:nvPr>
        </p:nvSpPr>
        <p:spPr>
          <a:xfrm>
            <a:off x="1097280" y="2048658"/>
            <a:ext cx="10058400" cy="4023360"/>
          </a:xfrm>
        </p:spPr>
        <p:txBody>
          <a:bodyPr/>
          <a:lstStyle/>
          <a:p>
            <a:r>
              <a:rPr lang="tr-TR" dirty="0"/>
              <a:t>İnsanların özellikle modern dünyada günlük yaşamlarında neyi, niçin yaptıklarını ve yaptıkları şeylerin kendileri ve başkaları için ne anlama geldiğini anlatmada yardımcı lan bir kavramdır. </a:t>
            </a:r>
          </a:p>
          <a:p>
            <a:r>
              <a:rPr lang="tr-TR" dirty="0"/>
              <a:t>Günlük yaşantıda paralarını ve zamanlarını nasıl harcadıkları ile ilgilenen bir kavramdır. </a:t>
            </a:r>
          </a:p>
          <a:p>
            <a:r>
              <a:rPr lang="tr-TR" dirty="0"/>
              <a:t>Kişiden kişiye değişmekle birlikte, belirli kültürel ortak özelliklere sahip sosyal gruplarda modern dünyanın kurallarla yaşama biçiminin sonucu olarak, </a:t>
            </a:r>
            <a:r>
              <a:rPr lang="tr-TR" b="1" dirty="0"/>
              <a:t>ortak yaşam tarzları </a:t>
            </a:r>
            <a:r>
              <a:rPr lang="tr-TR" dirty="0"/>
              <a:t>oluşmaktadır. Tüketim eylemleri yani tüketim kültürü yaşam tarzlarının belirlenmesini ve izlenmesinin önemini vurgulamaktadır. </a:t>
            </a:r>
          </a:p>
          <a:p>
            <a:endParaRPr lang="tr-TR" dirty="0"/>
          </a:p>
        </p:txBody>
      </p:sp>
      <p:pic>
        <p:nvPicPr>
          <p:cNvPr id="1026" name="Picture 2" descr="Danone Logo PNG vector in SVG, PDF, AI, CDR format">
            <a:extLst>
              <a:ext uri="{FF2B5EF4-FFF2-40B4-BE49-F238E27FC236}">
                <a16:creationId xmlns:a16="http://schemas.microsoft.com/office/drawing/2014/main" id="{48C1C872-DF71-42A8-4104-A46493768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51" y="4463415"/>
            <a:ext cx="1975353" cy="14815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one Hüpper Çilek Aromalı Yoğurt 67 G - Migros">
            <a:extLst>
              <a:ext uri="{FF2B5EF4-FFF2-40B4-BE49-F238E27FC236}">
                <a16:creationId xmlns:a16="http://schemas.microsoft.com/office/drawing/2014/main" id="{8A63DBB3-972F-A08A-7C8D-F0A151DAA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007" y="4222239"/>
            <a:ext cx="1506855" cy="15135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none Yoğurt ve Fiyatları - Hepsiburada.com">
            <a:extLst>
              <a:ext uri="{FF2B5EF4-FFF2-40B4-BE49-F238E27FC236}">
                <a16:creationId xmlns:a16="http://schemas.microsoft.com/office/drawing/2014/main" id="{2590104C-9F33-1A09-454F-2CE3F032B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043" y="4168599"/>
            <a:ext cx="1062037" cy="15672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anone Ürünleri, Fiyatları ve Kampanyaları - Trendyol">
            <a:extLst>
              <a:ext uri="{FF2B5EF4-FFF2-40B4-BE49-F238E27FC236}">
                <a16:creationId xmlns:a16="http://schemas.microsoft.com/office/drawing/2014/main" id="{300E6127-E632-C9C5-530C-CCD97741A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1849" y="4379723"/>
            <a:ext cx="2129129" cy="10446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none Yoğurt ve Fiyatları - Hepsiburada.com">
            <a:extLst>
              <a:ext uri="{FF2B5EF4-FFF2-40B4-BE49-F238E27FC236}">
                <a16:creationId xmlns:a16="http://schemas.microsoft.com/office/drawing/2014/main" id="{3A4982F0-2EEF-5062-D71E-E97EEF7625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848" y="4345100"/>
            <a:ext cx="942430" cy="13907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ikveşli Altın Kaymaklı Yoğurt 800 G | Macroonline">
            <a:extLst>
              <a:ext uri="{FF2B5EF4-FFF2-40B4-BE49-F238E27FC236}">
                <a16:creationId xmlns:a16="http://schemas.microsoft.com/office/drawing/2014/main" id="{0108C90C-9A53-C455-53ED-453F3E05D0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1746" y="4432766"/>
            <a:ext cx="1512165" cy="151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88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1C85D7-6A28-4E9F-7AEB-E288EC1E3104}"/>
              </a:ext>
            </a:extLst>
          </p:cNvPr>
          <p:cNvSpPr>
            <a:spLocks noGrp="1"/>
          </p:cNvSpPr>
          <p:nvPr>
            <p:ph type="title"/>
          </p:nvPr>
        </p:nvSpPr>
        <p:spPr/>
        <p:txBody>
          <a:bodyPr/>
          <a:lstStyle/>
          <a:p>
            <a:r>
              <a:rPr lang="tr-TR" dirty="0"/>
              <a:t>Aile Yapısı</a:t>
            </a:r>
          </a:p>
        </p:txBody>
      </p:sp>
      <p:sp>
        <p:nvSpPr>
          <p:cNvPr id="3" name="İçerik Yer Tutucusu 2">
            <a:extLst>
              <a:ext uri="{FF2B5EF4-FFF2-40B4-BE49-F238E27FC236}">
                <a16:creationId xmlns:a16="http://schemas.microsoft.com/office/drawing/2014/main" id="{57A40752-662E-A2A1-E11D-FC29EBE7D49C}"/>
              </a:ext>
            </a:extLst>
          </p:cNvPr>
          <p:cNvSpPr>
            <a:spLocks noGrp="1"/>
          </p:cNvSpPr>
          <p:nvPr>
            <p:ph idx="1"/>
          </p:nvPr>
        </p:nvSpPr>
        <p:spPr>
          <a:xfrm>
            <a:off x="1097280" y="1845733"/>
            <a:ext cx="10058400" cy="4725663"/>
          </a:xfrm>
        </p:spPr>
        <p:txBody>
          <a:bodyPr>
            <a:normAutofit lnSpcReduction="10000"/>
          </a:bodyPr>
          <a:lstStyle/>
          <a:p>
            <a:r>
              <a:rPr lang="tr-TR" dirty="0" err="1"/>
              <a:t>Örn</a:t>
            </a:r>
            <a:r>
              <a:rPr lang="tr-TR" dirty="0"/>
              <a:t>. Toplumda çekirdek ailesi yapısı yaygınlaşmakta, ancak aile büyükleri ve diğer aile bireyleriyle süren iletişim, yardımlaşma ve kararlara katılma gibi hususları önemi kalmaya devam etmektedir.</a:t>
            </a:r>
          </a:p>
          <a:p>
            <a:r>
              <a:rPr lang="tr-TR" dirty="0"/>
              <a:t>Bu durum pazarlama yöneticilerinin toplumun aile yapısı bakımından gelişmişlik derecesini iyi anlaması ve örneğin çekirdek aile yapısına hitap eden pazarlama stratejilerini uygulamaları gerektiğini gösterir.</a:t>
            </a:r>
          </a:p>
          <a:p>
            <a:endParaRPr lang="tr-TR" dirty="0"/>
          </a:p>
          <a:p>
            <a:r>
              <a:rPr lang="tr-TR" dirty="0"/>
              <a:t>Ailede çalışan kişi sayısı ve akrabalık bağları da önemlidir.</a:t>
            </a:r>
          </a:p>
          <a:p>
            <a:r>
              <a:rPr lang="tr-TR" dirty="0"/>
              <a:t>Ailede çalışan kişi sayısı arttıkça tüketim eylemlerinde bireysel kararların ağırlığının artması ve </a:t>
            </a:r>
            <a:r>
              <a:rPr lang="tr-TR" dirty="0" err="1"/>
              <a:t>örn</a:t>
            </a:r>
            <a:r>
              <a:rPr lang="tr-TR" dirty="0"/>
              <a:t>. ev eşyası tüketimi ile seyahat ve dinlenme gibi bazı tüketim eylemlerinde de müşterek karar alınması beklenir. </a:t>
            </a:r>
          </a:p>
          <a:p>
            <a:r>
              <a:rPr lang="tr-TR" sz="2400" i="1" dirty="0">
                <a:solidFill>
                  <a:srgbClr val="FF0000"/>
                </a:solidFill>
              </a:rPr>
              <a:t>Çalışma hayatında kadın sayısının artması gıda, giyim, ve kozmetik sektörlerinde faaliyet gösteren işletmeler açısından ne tür Pazar fırsatları ya da tehditleri oluşturabilir ?</a:t>
            </a:r>
          </a:p>
        </p:txBody>
      </p:sp>
    </p:spTree>
    <p:extLst>
      <p:ext uri="{BB962C8B-B14F-4D97-AF65-F5344CB8AC3E}">
        <p14:creationId xmlns:p14="http://schemas.microsoft.com/office/powerpoint/2010/main" val="58146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369569"/>
            <a:ext cx="5167630" cy="406400"/>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2500" b="1" i="0" u="none" strike="noStrike" kern="1200" cap="none" spc="0" normalizeH="0" baseline="0" noProof="0" dirty="0">
                <a:ln>
                  <a:noFill/>
                </a:ln>
                <a:solidFill>
                  <a:srgbClr val="23408E"/>
                </a:solidFill>
                <a:effectLst/>
                <a:uLnTx/>
                <a:uFillTx/>
                <a:latin typeface="Arial"/>
                <a:ea typeface="+mn-ea"/>
                <a:cs typeface="Arial"/>
              </a:rPr>
              <a:t>3.</a:t>
            </a:r>
            <a:r>
              <a:rPr kumimoji="0" sz="2500" b="1" i="0" u="none" strike="noStrike" kern="1200" cap="none" spc="-75" normalizeH="0" baseline="0" noProof="0" dirty="0">
                <a:ln>
                  <a:noFill/>
                </a:ln>
                <a:solidFill>
                  <a:srgbClr val="23408E"/>
                </a:solidFill>
                <a:effectLst/>
                <a:uLnTx/>
                <a:uFillTx/>
                <a:latin typeface="Arial"/>
                <a:ea typeface="+mn-ea"/>
                <a:cs typeface="Arial"/>
              </a:rPr>
              <a:t> </a:t>
            </a:r>
            <a:r>
              <a:rPr kumimoji="0" sz="2500" b="1" i="0" u="none" strike="noStrike" kern="1200" cap="none" spc="-30" normalizeH="0" baseline="0" noProof="0" dirty="0">
                <a:ln>
                  <a:noFill/>
                </a:ln>
                <a:solidFill>
                  <a:srgbClr val="23408E"/>
                </a:solidFill>
                <a:effectLst/>
                <a:uLnTx/>
                <a:uFillTx/>
                <a:latin typeface="Arial"/>
                <a:ea typeface="+mn-ea"/>
                <a:cs typeface="Arial"/>
              </a:rPr>
              <a:t>PAZARLAMA</a:t>
            </a:r>
            <a:r>
              <a:rPr kumimoji="0" sz="2500" b="1" i="0" u="none" strike="noStrike" kern="1200" cap="none" spc="-145" normalizeH="0" baseline="0" noProof="0" dirty="0">
                <a:ln>
                  <a:noFill/>
                </a:ln>
                <a:solidFill>
                  <a:srgbClr val="23408E"/>
                </a:solidFill>
                <a:effectLst/>
                <a:uLnTx/>
                <a:uFillTx/>
                <a:latin typeface="Arial"/>
                <a:ea typeface="+mn-ea"/>
                <a:cs typeface="Arial"/>
              </a:rPr>
              <a:t> </a:t>
            </a:r>
            <a:r>
              <a:rPr kumimoji="0" sz="2500" b="1" i="0" u="none" strike="noStrike" kern="1200" cap="none" spc="0" normalizeH="0" baseline="0" noProof="0" dirty="0">
                <a:ln>
                  <a:noFill/>
                </a:ln>
                <a:solidFill>
                  <a:srgbClr val="23408E"/>
                </a:solidFill>
                <a:effectLst/>
                <a:uLnTx/>
                <a:uFillTx/>
                <a:latin typeface="Arial"/>
                <a:ea typeface="+mn-ea"/>
                <a:cs typeface="Arial"/>
              </a:rPr>
              <a:t>YÖNETİM</a:t>
            </a:r>
            <a:r>
              <a:rPr kumimoji="0" sz="2500" b="1" i="0" u="none" strike="noStrike" kern="1200" cap="none" spc="-20" normalizeH="0" baseline="0" noProof="0" dirty="0">
                <a:ln>
                  <a:noFill/>
                </a:ln>
                <a:solidFill>
                  <a:srgbClr val="23408E"/>
                </a:solidFill>
                <a:effectLst/>
                <a:uLnTx/>
                <a:uFillTx/>
                <a:latin typeface="Arial"/>
                <a:ea typeface="+mn-ea"/>
                <a:cs typeface="Arial"/>
              </a:rPr>
              <a:t> </a:t>
            </a:r>
            <a:r>
              <a:rPr kumimoji="0" sz="2500" b="1" i="0" u="none" strike="noStrike" kern="1200" cap="none" spc="-10" normalizeH="0" baseline="0" noProof="0" dirty="0">
                <a:ln>
                  <a:noFill/>
                </a:ln>
                <a:solidFill>
                  <a:srgbClr val="23408E"/>
                </a:solidFill>
                <a:effectLst/>
                <a:uLnTx/>
                <a:uFillTx/>
                <a:latin typeface="Arial"/>
                <a:ea typeface="+mn-ea"/>
                <a:cs typeface="Arial"/>
              </a:rPr>
              <a:t>SÜRECİ</a:t>
            </a:r>
            <a:endParaRPr kumimoji="0" sz="2500" b="0" i="0" u="none" strike="noStrike" kern="1200" cap="none" spc="0" normalizeH="0" baseline="0" noProof="0">
              <a:ln>
                <a:noFill/>
              </a:ln>
              <a:solidFill>
                <a:srgbClr val="000000"/>
              </a:solidFill>
              <a:effectLst/>
              <a:uLnTx/>
              <a:uFillTx/>
              <a:latin typeface="Arial"/>
              <a:ea typeface="+mn-ea"/>
              <a:cs typeface="Arial"/>
            </a:endParaRPr>
          </a:p>
        </p:txBody>
      </p:sp>
      <p:sp>
        <p:nvSpPr>
          <p:cNvPr id="3" name="object 3"/>
          <p:cNvSpPr txBox="1">
            <a:spLocks noGrp="1"/>
          </p:cNvSpPr>
          <p:nvPr>
            <p:ph type="title"/>
          </p:nvPr>
        </p:nvSpPr>
        <p:spPr>
          <a:xfrm>
            <a:off x="592813" y="2197060"/>
            <a:ext cx="11258550" cy="997964"/>
          </a:xfrm>
          <a:prstGeom prst="rect">
            <a:avLst/>
          </a:prstGeom>
        </p:spPr>
        <p:txBody>
          <a:bodyPr vert="horz" wrap="square" lIns="0" tIns="110489" rIns="0" bIns="0" rtlCol="0">
            <a:spAutoFit/>
          </a:bodyPr>
          <a:lstStyle/>
          <a:p>
            <a:pPr marL="12700" marR="5080">
              <a:lnSpc>
                <a:spcPct val="80000"/>
              </a:lnSpc>
              <a:spcBef>
                <a:spcPts val="869"/>
              </a:spcBef>
              <a:tabLst>
                <a:tab pos="4564380" algn="l"/>
              </a:tabLst>
            </a:pPr>
            <a:r>
              <a:rPr sz="2400" b="0" dirty="0">
                <a:solidFill>
                  <a:srgbClr val="514743"/>
                </a:solidFill>
                <a:latin typeface="Arial" panose="020B0604020202020204" pitchFamily="34" charset="0"/>
                <a:cs typeface="Arial" panose="020B0604020202020204" pitchFamily="34" charset="0"/>
              </a:rPr>
              <a:t>İyi</a:t>
            </a:r>
            <a:r>
              <a:rPr sz="2400" b="0" spc="250" dirty="0">
                <a:solidFill>
                  <a:srgbClr val="514743"/>
                </a:solidFill>
                <a:latin typeface="Arial" panose="020B0604020202020204" pitchFamily="34" charset="0"/>
                <a:cs typeface="Arial" panose="020B0604020202020204" pitchFamily="34" charset="0"/>
              </a:rPr>
              <a:t> </a:t>
            </a:r>
            <a:r>
              <a:rPr sz="2400" b="0" spc="70" dirty="0">
                <a:solidFill>
                  <a:srgbClr val="514743"/>
                </a:solidFill>
                <a:latin typeface="Arial" panose="020B0604020202020204" pitchFamily="34" charset="0"/>
                <a:cs typeface="Arial" panose="020B0604020202020204" pitchFamily="34" charset="0"/>
              </a:rPr>
              <a:t>bir</a:t>
            </a:r>
            <a:r>
              <a:rPr sz="2400" b="0" spc="270" dirty="0">
                <a:solidFill>
                  <a:srgbClr val="514743"/>
                </a:solidFill>
                <a:latin typeface="Arial" panose="020B0604020202020204" pitchFamily="34" charset="0"/>
                <a:cs typeface="Arial" panose="020B0604020202020204" pitchFamily="34" charset="0"/>
              </a:rPr>
              <a:t> </a:t>
            </a:r>
            <a:r>
              <a:rPr sz="2400" b="0" dirty="0">
                <a:solidFill>
                  <a:srgbClr val="514743"/>
                </a:solidFill>
                <a:latin typeface="Arial" panose="020B0604020202020204" pitchFamily="34" charset="0"/>
                <a:cs typeface="Arial" panose="020B0604020202020204" pitchFamily="34" charset="0"/>
              </a:rPr>
              <a:t>pazarlama</a:t>
            </a:r>
            <a:r>
              <a:rPr sz="2400" b="0" spc="260" dirty="0">
                <a:solidFill>
                  <a:srgbClr val="514743"/>
                </a:solidFill>
                <a:latin typeface="Arial" panose="020B0604020202020204" pitchFamily="34" charset="0"/>
                <a:cs typeface="Arial" panose="020B0604020202020204" pitchFamily="34" charset="0"/>
              </a:rPr>
              <a:t> </a:t>
            </a:r>
            <a:r>
              <a:rPr sz="2400" b="0" dirty="0">
                <a:solidFill>
                  <a:srgbClr val="514743"/>
                </a:solidFill>
                <a:latin typeface="Arial" panose="020B0604020202020204" pitchFamily="34" charset="0"/>
                <a:cs typeface="Arial" panose="020B0604020202020204" pitchFamily="34" charset="0"/>
              </a:rPr>
              <a:t>planlamasında</a:t>
            </a:r>
            <a:r>
              <a:rPr sz="2400" b="0" spc="225" dirty="0">
                <a:solidFill>
                  <a:srgbClr val="514743"/>
                </a:solidFill>
                <a:latin typeface="Arial" panose="020B0604020202020204" pitchFamily="34" charset="0"/>
                <a:cs typeface="Arial" panose="020B0604020202020204" pitchFamily="34" charset="0"/>
              </a:rPr>
              <a:t> </a:t>
            </a:r>
            <a:r>
              <a:rPr sz="2400" b="0" dirty="0">
                <a:solidFill>
                  <a:srgbClr val="514743"/>
                </a:solidFill>
                <a:latin typeface="Arial" panose="020B0604020202020204" pitchFamily="34" charset="0"/>
                <a:cs typeface="Arial" panose="020B0604020202020204" pitchFamily="34" charset="0"/>
              </a:rPr>
              <a:t>girişimci,</a:t>
            </a:r>
            <a:r>
              <a:rPr sz="2400" b="0" spc="265" dirty="0">
                <a:solidFill>
                  <a:srgbClr val="514743"/>
                </a:solidFill>
                <a:latin typeface="Arial" panose="020B0604020202020204" pitchFamily="34" charset="0"/>
                <a:cs typeface="Arial" panose="020B0604020202020204" pitchFamily="34" charset="0"/>
              </a:rPr>
              <a:t> </a:t>
            </a:r>
            <a:r>
              <a:rPr sz="2400" b="0" dirty="0">
                <a:solidFill>
                  <a:srgbClr val="514743"/>
                </a:solidFill>
                <a:latin typeface="Arial" panose="020B0604020202020204" pitchFamily="34" charset="0"/>
                <a:cs typeface="Arial" panose="020B0604020202020204" pitchFamily="34" charset="0"/>
              </a:rPr>
              <a:t>işletme</a:t>
            </a:r>
            <a:r>
              <a:rPr sz="2400" b="0" spc="270" dirty="0">
                <a:solidFill>
                  <a:srgbClr val="514743"/>
                </a:solidFill>
                <a:latin typeface="Arial" panose="020B0604020202020204" pitchFamily="34" charset="0"/>
                <a:cs typeface="Arial" panose="020B0604020202020204" pitchFamily="34" charset="0"/>
              </a:rPr>
              <a:t> </a:t>
            </a:r>
            <a:r>
              <a:rPr sz="2400" b="0" spc="55" dirty="0">
                <a:solidFill>
                  <a:srgbClr val="514743"/>
                </a:solidFill>
                <a:latin typeface="Arial" panose="020B0604020202020204" pitchFamily="34" charset="0"/>
                <a:cs typeface="Arial" panose="020B0604020202020204" pitchFamily="34" charset="0"/>
              </a:rPr>
              <a:t>için</a:t>
            </a:r>
            <a:r>
              <a:rPr sz="2400" b="0" spc="245" dirty="0">
                <a:solidFill>
                  <a:srgbClr val="514743"/>
                </a:solidFill>
                <a:latin typeface="Arial" panose="020B0604020202020204" pitchFamily="34" charset="0"/>
                <a:cs typeface="Arial" panose="020B0604020202020204" pitchFamily="34" charset="0"/>
              </a:rPr>
              <a:t> </a:t>
            </a:r>
            <a:r>
              <a:rPr sz="2400" b="0" spc="-10" dirty="0">
                <a:solidFill>
                  <a:srgbClr val="514743"/>
                </a:solidFill>
                <a:latin typeface="Arial" panose="020B0604020202020204" pitchFamily="34" charset="0"/>
                <a:cs typeface="Arial" panose="020B0604020202020204" pitchFamily="34" charset="0"/>
              </a:rPr>
              <a:t>faydalı </a:t>
            </a:r>
            <a:r>
              <a:rPr sz="2400" b="0" spc="55" dirty="0">
                <a:solidFill>
                  <a:srgbClr val="514743"/>
                </a:solidFill>
                <a:latin typeface="Arial" panose="020B0604020202020204" pitchFamily="34" charset="0"/>
                <a:cs typeface="Arial" panose="020B0604020202020204" pitchFamily="34" charset="0"/>
              </a:rPr>
              <a:t>olacak</a:t>
            </a:r>
            <a:r>
              <a:rPr sz="2400" b="0" spc="140" dirty="0">
                <a:solidFill>
                  <a:srgbClr val="514743"/>
                </a:solidFill>
                <a:latin typeface="Arial" panose="020B0604020202020204" pitchFamily="34" charset="0"/>
                <a:cs typeface="Arial" panose="020B0604020202020204" pitchFamily="34" charset="0"/>
              </a:rPr>
              <a:t> </a:t>
            </a:r>
            <a:r>
              <a:rPr sz="2400" b="0" dirty="0" err="1">
                <a:solidFill>
                  <a:srgbClr val="514743"/>
                </a:solidFill>
                <a:latin typeface="Arial" panose="020B0604020202020204" pitchFamily="34" charset="0"/>
                <a:cs typeface="Arial" panose="020B0604020202020204" pitchFamily="34" charset="0"/>
              </a:rPr>
              <a:t>pazar</a:t>
            </a:r>
            <a:r>
              <a:rPr sz="2400" b="0" spc="105" dirty="0">
                <a:solidFill>
                  <a:srgbClr val="514743"/>
                </a:solidFill>
                <a:latin typeface="Arial" panose="020B0604020202020204" pitchFamily="34" charset="0"/>
                <a:cs typeface="Arial" panose="020B0604020202020204" pitchFamily="34" charset="0"/>
              </a:rPr>
              <a:t> </a:t>
            </a:r>
            <a:r>
              <a:rPr sz="2400" b="0" spc="-10" dirty="0" err="1">
                <a:solidFill>
                  <a:srgbClr val="514743"/>
                </a:solidFill>
                <a:latin typeface="Arial" panose="020B0604020202020204" pitchFamily="34" charset="0"/>
                <a:cs typeface="Arial" panose="020B0604020202020204" pitchFamily="34" charset="0"/>
              </a:rPr>
              <a:t>fırsatlarını</a:t>
            </a:r>
            <a:r>
              <a:rPr lang="tr-TR" sz="2400" dirty="0">
                <a:solidFill>
                  <a:srgbClr val="514743"/>
                </a:solidFill>
                <a:latin typeface="Arial" panose="020B0604020202020204" pitchFamily="34" charset="0"/>
                <a:cs typeface="Arial" panose="020B0604020202020204" pitchFamily="34" charset="0"/>
              </a:rPr>
              <a:t> </a:t>
            </a:r>
            <a:r>
              <a:rPr sz="2400" b="0" spc="65" dirty="0" err="1">
                <a:solidFill>
                  <a:srgbClr val="514743"/>
                </a:solidFill>
                <a:latin typeface="Arial" panose="020B0604020202020204" pitchFamily="34" charset="0"/>
                <a:cs typeface="Arial" panose="020B0604020202020204" pitchFamily="34" charset="0"/>
              </a:rPr>
              <a:t>tespit</a:t>
            </a:r>
            <a:r>
              <a:rPr sz="2400" b="0" spc="190" dirty="0">
                <a:solidFill>
                  <a:srgbClr val="514743"/>
                </a:solidFill>
                <a:latin typeface="Arial" panose="020B0604020202020204" pitchFamily="34" charset="0"/>
                <a:cs typeface="Arial" panose="020B0604020202020204" pitchFamily="34" charset="0"/>
              </a:rPr>
              <a:t> </a:t>
            </a:r>
            <a:r>
              <a:rPr sz="2400" b="0" dirty="0">
                <a:solidFill>
                  <a:srgbClr val="514743"/>
                </a:solidFill>
                <a:latin typeface="Arial" panose="020B0604020202020204" pitchFamily="34" charset="0"/>
                <a:cs typeface="Arial" panose="020B0604020202020204" pitchFamily="34" charset="0"/>
              </a:rPr>
              <a:t>edebilmeli,</a:t>
            </a:r>
            <a:r>
              <a:rPr sz="2400" b="0" spc="190" dirty="0">
                <a:solidFill>
                  <a:srgbClr val="514743"/>
                </a:solidFill>
                <a:latin typeface="Arial" panose="020B0604020202020204" pitchFamily="34" charset="0"/>
                <a:cs typeface="Arial" panose="020B0604020202020204" pitchFamily="34" charset="0"/>
              </a:rPr>
              <a:t> </a:t>
            </a:r>
            <a:r>
              <a:rPr sz="2400" b="0" dirty="0">
                <a:solidFill>
                  <a:srgbClr val="514743"/>
                </a:solidFill>
                <a:latin typeface="Arial" panose="020B0604020202020204" pitchFamily="34" charset="0"/>
                <a:cs typeface="Arial" panose="020B0604020202020204" pitchFamily="34" charset="0"/>
              </a:rPr>
              <a:t>bu</a:t>
            </a:r>
            <a:r>
              <a:rPr sz="2400" b="0" spc="180" dirty="0">
                <a:solidFill>
                  <a:srgbClr val="514743"/>
                </a:solidFill>
                <a:latin typeface="Arial" panose="020B0604020202020204" pitchFamily="34" charset="0"/>
                <a:cs typeface="Arial" panose="020B0604020202020204" pitchFamily="34" charset="0"/>
              </a:rPr>
              <a:t> </a:t>
            </a:r>
            <a:r>
              <a:rPr sz="2400" b="0" spc="-10" dirty="0">
                <a:solidFill>
                  <a:srgbClr val="514743"/>
                </a:solidFill>
                <a:latin typeface="Arial" panose="020B0604020202020204" pitchFamily="34" charset="0"/>
                <a:cs typeface="Arial" panose="020B0604020202020204" pitchFamily="34" charset="0"/>
              </a:rPr>
              <a:t>fırsatları </a:t>
            </a:r>
            <a:r>
              <a:rPr sz="2400" b="0" dirty="0">
                <a:solidFill>
                  <a:srgbClr val="514743"/>
                </a:solidFill>
                <a:latin typeface="Arial" panose="020B0604020202020204" pitchFamily="34" charset="0"/>
                <a:cs typeface="Arial" panose="020B0604020202020204" pitchFamily="34" charset="0"/>
              </a:rPr>
              <a:t>değerlendirebileceği</a:t>
            </a:r>
            <a:r>
              <a:rPr sz="2400" b="0" spc="290" dirty="0">
                <a:solidFill>
                  <a:srgbClr val="514743"/>
                </a:solidFill>
                <a:latin typeface="Arial" panose="020B0604020202020204" pitchFamily="34" charset="0"/>
                <a:cs typeface="Arial" panose="020B0604020202020204" pitchFamily="34" charset="0"/>
              </a:rPr>
              <a:t> </a:t>
            </a:r>
            <a:r>
              <a:rPr sz="2400" b="0" spc="70" dirty="0">
                <a:solidFill>
                  <a:srgbClr val="514743"/>
                </a:solidFill>
                <a:latin typeface="Arial" panose="020B0604020202020204" pitchFamily="34" charset="0"/>
                <a:cs typeface="Arial" panose="020B0604020202020204" pitchFamily="34" charset="0"/>
              </a:rPr>
              <a:t>bir</a:t>
            </a:r>
            <a:r>
              <a:rPr sz="2400" b="0" spc="300" dirty="0">
                <a:solidFill>
                  <a:srgbClr val="514743"/>
                </a:solidFill>
                <a:latin typeface="Arial" panose="020B0604020202020204" pitchFamily="34" charset="0"/>
                <a:cs typeface="Arial" panose="020B0604020202020204" pitchFamily="34" charset="0"/>
              </a:rPr>
              <a:t> </a:t>
            </a:r>
            <a:r>
              <a:rPr sz="2400" b="0" spc="50" dirty="0">
                <a:solidFill>
                  <a:srgbClr val="514743"/>
                </a:solidFill>
                <a:latin typeface="Arial" panose="020B0604020202020204" pitchFamily="34" charset="0"/>
                <a:cs typeface="Arial" panose="020B0604020202020204" pitchFamily="34" charset="0"/>
              </a:rPr>
              <a:t>strateji</a:t>
            </a:r>
            <a:r>
              <a:rPr sz="2400" b="0" spc="275" dirty="0">
                <a:solidFill>
                  <a:srgbClr val="514743"/>
                </a:solidFill>
                <a:latin typeface="Arial" panose="020B0604020202020204" pitchFamily="34" charset="0"/>
                <a:cs typeface="Arial" panose="020B0604020202020204" pitchFamily="34" charset="0"/>
              </a:rPr>
              <a:t> </a:t>
            </a:r>
            <a:r>
              <a:rPr sz="2400" b="0" dirty="0">
                <a:solidFill>
                  <a:srgbClr val="514743"/>
                </a:solidFill>
                <a:latin typeface="Arial" panose="020B0604020202020204" pitchFamily="34" charset="0"/>
                <a:cs typeface="Arial" panose="020B0604020202020204" pitchFamily="34" charset="0"/>
              </a:rPr>
              <a:t>belirleyebilmeli</a:t>
            </a:r>
            <a:r>
              <a:rPr sz="2400" b="0" spc="290" dirty="0">
                <a:solidFill>
                  <a:srgbClr val="514743"/>
                </a:solidFill>
                <a:latin typeface="Arial" panose="020B0604020202020204" pitchFamily="34" charset="0"/>
                <a:cs typeface="Arial" panose="020B0604020202020204" pitchFamily="34" charset="0"/>
              </a:rPr>
              <a:t> </a:t>
            </a:r>
            <a:r>
              <a:rPr sz="2400" b="0" dirty="0" err="1">
                <a:solidFill>
                  <a:srgbClr val="514743"/>
                </a:solidFill>
                <a:latin typeface="Arial" panose="020B0604020202020204" pitchFamily="34" charset="0"/>
                <a:cs typeface="Arial" panose="020B0604020202020204" pitchFamily="34" charset="0"/>
              </a:rPr>
              <a:t>ve</a:t>
            </a:r>
            <a:r>
              <a:rPr sz="2400" b="0" spc="275" dirty="0">
                <a:solidFill>
                  <a:srgbClr val="514743"/>
                </a:solidFill>
                <a:latin typeface="Arial" panose="020B0604020202020204" pitchFamily="34" charset="0"/>
                <a:cs typeface="Arial" panose="020B0604020202020204" pitchFamily="34" charset="0"/>
              </a:rPr>
              <a:t> </a:t>
            </a:r>
            <a:r>
              <a:rPr sz="2400" b="0" spc="-25" dirty="0" err="1">
                <a:solidFill>
                  <a:srgbClr val="514743"/>
                </a:solidFill>
                <a:latin typeface="Arial" panose="020B0604020202020204" pitchFamily="34" charset="0"/>
                <a:cs typeface="Arial" panose="020B0604020202020204" pitchFamily="34" charset="0"/>
              </a:rPr>
              <a:t>bu</a:t>
            </a:r>
            <a:r>
              <a:rPr lang="tr-TR" sz="2400" b="0" spc="-25" dirty="0">
                <a:solidFill>
                  <a:srgbClr val="514743"/>
                </a:solidFill>
                <a:latin typeface="Arial" panose="020B0604020202020204" pitchFamily="34" charset="0"/>
                <a:cs typeface="Arial" panose="020B0604020202020204" pitchFamily="34" charset="0"/>
              </a:rPr>
              <a:t> </a:t>
            </a:r>
            <a:r>
              <a:rPr lang="tr-TR" sz="2400" spc="45" dirty="0">
                <a:solidFill>
                  <a:srgbClr val="514743"/>
                </a:solidFill>
                <a:latin typeface="Arial" panose="020B0604020202020204" pitchFamily="34" charset="0"/>
                <a:cs typeface="Arial" panose="020B0604020202020204" pitchFamily="34" charset="0"/>
              </a:rPr>
              <a:t>stratejiyi</a:t>
            </a:r>
            <a:r>
              <a:rPr lang="tr-TR" sz="2400" spc="120" dirty="0">
                <a:solidFill>
                  <a:srgbClr val="514743"/>
                </a:solidFill>
                <a:latin typeface="Arial" panose="020B0604020202020204" pitchFamily="34" charset="0"/>
                <a:cs typeface="Arial" panose="020B0604020202020204" pitchFamily="34" charset="0"/>
              </a:rPr>
              <a:t> </a:t>
            </a:r>
            <a:r>
              <a:rPr lang="tr-TR" sz="2400" spc="55" dirty="0">
                <a:solidFill>
                  <a:srgbClr val="514743"/>
                </a:solidFill>
                <a:latin typeface="Arial" panose="020B0604020202020204" pitchFamily="34" charset="0"/>
                <a:cs typeface="Arial" panose="020B0604020202020204" pitchFamily="34" charset="0"/>
              </a:rPr>
              <a:t>nitelikli</a:t>
            </a:r>
            <a:r>
              <a:rPr lang="tr-TR" sz="2400" spc="135" dirty="0">
                <a:solidFill>
                  <a:srgbClr val="514743"/>
                </a:solidFill>
                <a:latin typeface="Arial" panose="020B0604020202020204" pitchFamily="34" charset="0"/>
                <a:cs typeface="Arial" panose="020B0604020202020204" pitchFamily="34" charset="0"/>
              </a:rPr>
              <a:t> </a:t>
            </a:r>
            <a:r>
              <a:rPr lang="tr-TR" sz="2400" spc="70" dirty="0">
                <a:solidFill>
                  <a:srgbClr val="514743"/>
                </a:solidFill>
                <a:latin typeface="Arial" panose="020B0604020202020204" pitchFamily="34" charset="0"/>
                <a:cs typeface="Arial" panose="020B0604020202020204" pitchFamily="34" charset="0"/>
              </a:rPr>
              <a:t>bir</a:t>
            </a:r>
            <a:r>
              <a:rPr lang="tr-TR" sz="2400" spc="125" dirty="0">
                <a:solidFill>
                  <a:srgbClr val="514743"/>
                </a:solidFill>
                <a:latin typeface="Arial" panose="020B0604020202020204" pitchFamily="34" charset="0"/>
                <a:cs typeface="Arial" panose="020B0604020202020204" pitchFamily="34" charset="0"/>
              </a:rPr>
              <a:t> </a:t>
            </a:r>
            <a:r>
              <a:rPr lang="tr-TR" sz="2400" dirty="0">
                <a:solidFill>
                  <a:srgbClr val="514743"/>
                </a:solidFill>
                <a:latin typeface="Arial" panose="020B0604020202020204" pitchFamily="34" charset="0"/>
                <a:cs typeface="Arial" panose="020B0604020202020204" pitchFamily="34" charset="0"/>
              </a:rPr>
              <a:t>eylem</a:t>
            </a:r>
            <a:r>
              <a:rPr lang="tr-TR" sz="2400" spc="125" dirty="0">
                <a:solidFill>
                  <a:srgbClr val="514743"/>
                </a:solidFill>
                <a:latin typeface="Arial" panose="020B0604020202020204" pitchFamily="34" charset="0"/>
                <a:cs typeface="Arial" panose="020B0604020202020204" pitchFamily="34" charset="0"/>
              </a:rPr>
              <a:t> </a:t>
            </a:r>
            <a:r>
              <a:rPr lang="tr-TR" sz="2400" dirty="0">
                <a:solidFill>
                  <a:srgbClr val="514743"/>
                </a:solidFill>
                <a:latin typeface="Arial" panose="020B0604020202020204" pitchFamily="34" charset="0"/>
                <a:cs typeface="Arial" panose="020B0604020202020204" pitchFamily="34" charset="0"/>
              </a:rPr>
              <a:t>planına</a:t>
            </a:r>
            <a:r>
              <a:rPr lang="tr-TR" sz="2400" spc="110" dirty="0">
                <a:solidFill>
                  <a:srgbClr val="514743"/>
                </a:solidFill>
                <a:latin typeface="Arial" panose="020B0604020202020204" pitchFamily="34" charset="0"/>
                <a:cs typeface="Arial" panose="020B0604020202020204" pitchFamily="34" charset="0"/>
              </a:rPr>
              <a:t> </a:t>
            </a:r>
            <a:r>
              <a:rPr lang="tr-TR" sz="2400" spc="-10" dirty="0">
                <a:solidFill>
                  <a:srgbClr val="514743"/>
                </a:solidFill>
                <a:latin typeface="Arial" panose="020B0604020202020204" pitchFamily="34" charset="0"/>
                <a:cs typeface="Arial" panose="020B0604020202020204" pitchFamily="34" charset="0"/>
              </a:rPr>
              <a:t>dönüştürebilmelidir.</a:t>
            </a:r>
            <a:endParaRPr sz="2400" dirty="0">
              <a:latin typeface="Arial" panose="020B0604020202020204" pitchFamily="34" charset="0"/>
              <a:cs typeface="Arial" panose="020B0604020202020204" pitchFamily="34" charset="0"/>
            </a:endParaRPr>
          </a:p>
        </p:txBody>
      </p:sp>
      <p:sp>
        <p:nvSpPr>
          <p:cNvPr id="5" name="object 5"/>
          <p:cNvSpPr txBox="1">
            <a:spLocks noGrp="1"/>
          </p:cNvSpPr>
          <p:nvPr>
            <p:ph type="sldNum" sz="quarter" idx="12"/>
          </p:nvPr>
        </p:nvSpPr>
        <p:spPr>
          <a:xfrm>
            <a:off x="9900458" y="6444217"/>
            <a:ext cx="1312025" cy="396262"/>
          </a:xfrm>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2400" b="0" i="0" u="none" strike="noStrike" kern="1200" cap="none" spc="-2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pPr marL="38100" marR="0" lvl="0" indent="0" algn="r" defTabSz="457200" rtl="0" eaLnBrk="1" fontAlgn="auto" latinLnBrk="0" hangingPunct="1">
                <a:lnSpc>
                  <a:spcPct val="100000"/>
                </a:lnSpc>
                <a:spcBef>
                  <a:spcPts val="210"/>
                </a:spcBef>
                <a:spcAft>
                  <a:spcPts val="0"/>
                </a:spcAft>
                <a:buClrTx/>
                <a:buSzTx/>
                <a:buFontTx/>
                <a:buNone/>
                <a:tabLst/>
                <a:defRPr/>
              </a:pPr>
              <a:t>5</a:t>
            </a:fld>
            <a:endParaRPr kumimoji="0" sz="2400" b="0" i="0" u="none" strike="noStrike" kern="1200" cap="none" spc="-2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object 4"/>
          <p:cNvSpPr txBox="1"/>
          <p:nvPr/>
        </p:nvSpPr>
        <p:spPr>
          <a:xfrm>
            <a:off x="585439" y="3195024"/>
            <a:ext cx="11407775" cy="2546338"/>
          </a:xfrm>
          <a:prstGeom prst="rect">
            <a:avLst/>
          </a:prstGeom>
        </p:spPr>
        <p:txBody>
          <a:bodyPr vert="horz" wrap="square" lIns="0" tIns="13335" rIns="0" bIns="0" rtlCol="0">
            <a:spAutoFit/>
          </a:bodyPr>
          <a:lstStyle/>
          <a:p>
            <a:pPr marL="12700" marR="0" lvl="0" indent="0" algn="l" defTabSz="457200" rtl="0" eaLnBrk="1" fontAlgn="auto" latinLnBrk="0" hangingPunct="1">
              <a:lnSpc>
                <a:spcPts val="3454"/>
              </a:lnSpc>
              <a:spcBef>
                <a:spcPts val="105"/>
              </a:spcBef>
              <a:spcAft>
                <a:spcPts val="0"/>
              </a:spcAft>
              <a:buClrTx/>
              <a:buSzTx/>
              <a:buFontTx/>
              <a:buNone/>
              <a:tabLst>
                <a:tab pos="10246360" algn="l"/>
              </a:tabLst>
              <a:defRPr/>
            </a:pPr>
            <a:r>
              <a:rPr kumimoji="0" sz="2400" b="0" i="0" u="none" strike="noStrike" kern="1200" cap="none" spc="-2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Bu</a:t>
            </a:r>
            <a:r>
              <a:rPr kumimoji="0" lang="tr-T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err="1">
                <a:ln>
                  <a:noFill/>
                </a:ln>
                <a:solidFill>
                  <a:srgbClr val="514743"/>
                </a:solidFill>
                <a:effectLst/>
                <a:uLnTx/>
                <a:uFillTx/>
                <a:latin typeface="Arial" panose="020B0604020202020204" pitchFamily="34" charset="0"/>
                <a:ea typeface="+mn-ea"/>
                <a:cs typeface="Arial" panose="020B0604020202020204" pitchFamily="34" charset="0"/>
              </a:rPr>
              <a:t>nedenle</a:t>
            </a:r>
            <a:r>
              <a:rPr kumimoji="0" sz="2400" b="0" i="0" u="none" strike="noStrike" kern="1200" cap="none" spc="2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pazarlama</a:t>
            </a:r>
            <a:r>
              <a:rPr kumimoji="0" sz="2400" b="0" i="0" u="none" strike="noStrike" kern="1200" cap="none" spc="23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planlamasında</a:t>
            </a:r>
            <a:r>
              <a:rPr kumimoji="0" sz="2400" b="0" i="0" u="none" strike="noStrike" kern="1200" cap="none" spc="20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şu</a:t>
            </a:r>
            <a:r>
              <a:rPr kumimoji="0" sz="2400" b="0" i="0" u="none" strike="noStrike" kern="1200" cap="none" spc="229"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4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dört</a:t>
            </a:r>
            <a:r>
              <a:rPr kumimoji="0" sz="2400" b="0" i="0" u="none" strike="noStrike" kern="1200" cap="none" spc="24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6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konu</a:t>
            </a:r>
            <a:r>
              <a:rPr kumimoji="0" sz="2400" b="0" i="0" u="none" strike="noStrike" kern="1200" cap="none" spc="215"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yer</a:t>
            </a:r>
            <a:r>
              <a:rPr kumimoji="0" sz="2400" b="0" i="0" u="none" strike="noStrike" kern="1200" cap="none" spc="24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514743"/>
                </a:solidFill>
                <a:effectLst/>
                <a:uLnTx/>
                <a:uFillTx/>
                <a:latin typeface="Arial" panose="020B0604020202020204" pitchFamily="34" charset="0"/>
                <a:ea typeface="+mn-ea"/>
                <a:cs typeface="Arial" panose="020B0604020202020204" pitchFamily="34" charset="0"/>
              </a:rPr>
              <a:t>almalıdır:</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40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63550" marR="0" lvl="0" indent="-450850" algn="l" defTabSz="457200" rtl="0" eaLnBrk="1" fontAlgn="auto" latinLnBrk="0" hangingPunct="1">
              <a:lnSpc>
                <a:spcPts val="3454"/>
              </a:lnSpc>
              <a:spcBef>
                <a:spcPts val="0"/>
              </a:spcBef>
              <a:spcAft>
                <a:spcPts val="0"/>
              </a:spcAft>
              <a:buClrTx/>
              <a:buSzTx/>
              <a:buFontTx/>
              <a:buAutoNum type="alphaLcPeriod"/>
              <a:tabLst>
                <a:tab pos="463550" algn="l"/>
              </a:tabLst>
              <a:defRPr/>
            </a:pP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a:t>
            </a:r>
            <a:r>
              <a:rPr kumimoji="0" sz="2400" b="0" i="0" u="none" strike="noStrike" kern="1200" cap="none" spc="2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fırsatlarının</a:t>
            </a:r>
            <a:r>
              <a:rPr kumimoji="0" sz="2400" b="0" i="0" u="none" strike="noStrike" kern="1200" cap="none" spc="19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analizi</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63550" marR="0" lvl="0" indent="-450850" algn="l" defTabSz="457200" rtl="0" eaLnBrk="1" fontAlgn="auto" latinLnBrk="0" hangingPunct="1">
              <a:lnSpc>
                <a:spcPts val="3075"/>
              </a:lnSpc>
              <a:spcBef>
                <a:spcPts val="0"/>
              </a:spcBef>
              <a:spcAft>
                <a:spcPts val="0"/>
              </a:spcAft>
              <a:buClrTx/>
              <a:buSzTx/>
              <a:buFontTx/>
              <a:buAutoNum type="alphaLcPeriod"/>
              <a:tabLst>
                <a:tab pos="463550" algn="l"/>
              </a:tabLst>
              <a:defRPr/>
            </a:pP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Hedeflerin</a:t>
            </a:r>
            <a:r>
              <a:rPr kumimoji="0" sz="2400" b="0" i="0" u="none" strike="noStrike" kern="1200" cap="none" spc="-12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belirlenmesi</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40055" marR="0" lvl="0" indent="-427355" algn="l" defTabSz="457200" rtl="0" eaLnBrk="1" fontAlgn="auto" latinLnBrk="0" hangingPunct="1">
              <a:lnSpc>
                <a:spcPts val="3075"/>
              </a:lnSpc>
              <a:spcBef>
                <a:spcPts val="0"/>
              </a:spcBef>
              <a:spcAft>
                <a:spcPts val="0"/>
              </a:spcAft>
              <a:buClrTx/>
              <a:buSzTx/>
              <a:buFontTx/>
              <a:buAutoNum type="alphaLcPeriod"/>
              <a:tabLst>
                <a:tab pos="440055" algn="l"/>
              </a:tabLst>
              <a:defRPr/>
            </a:pP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Pazarlama</a:t>
            </a:r>
            <a:r>
              <a:rPr kumimoji="0" sz="2400" b="0" i="0" u="none" strike="noStrike" kern="1200" cap="none" spc="-114"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stratejilerinin</a:t>
            </a:r>
            <a:r>
              <a:rPr kumimoji="0" sz="2400" b="0" i="0" u="none" strike="noStrike" kern="1200" cap="none" spc="-9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oluşturulması</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700" marR="426084" lvl="0" indent="450850" algn="l" defTabSz="457200" rtl="0" eaLnBrk="1" fontAlgn="auto" latinLnBrk="0" hangingPunct="1">
              <a:lnSpc>
                <a:spcPts val="3070"/>
              </a:lnSpc>
              <a:spcBef>
                <a:spcPts val="360"/>
              </a:spcBef>
              <a:spcAft>
                <a:spcPts val="0"/>
              </a:spcAft>
              <a:buClrTx/>
              <a:buSzTx/>
              <a:buFontTx/>
              <a:buAutoNum type="alphaLcPeriod"/>
              <a:tabLst>
                <a:tab pos="463550" algn="l"/>
              </a:tabLst>
              <a:defRPr/>
            </a:pP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Pazarlama</a:t>
            </a:r>
            <a:r>
              <a:rPr kumimoji="0" sz="2400" b="0" i="0" u="none" strike="noStrike" kern="1200" cap="none" spc="8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karmasının</a:t>
            </a:r>
            <a:r>
              <a:rPr kumimoji="0" sz="24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(ürün,</a:t>
            </a:r>
            <a:r>
              <a:rPr kumimoji="0" sz="2400" b="0" i="0" u="none" strike="noStrike" kern="1200" cap="none" spc="9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fiyat,</a:t>
            </a:r>
            <a:r>
              <a:rPr kumimoji="0" sz="2400" b="0" i="0" u="none" strike="noStrike" kern="1200" cap="none" spc="1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dağıtım</a:t>
            </a:r>
            <a:r>
              <a:rPr kumimoji="0" sz="2400" b="0" i="0" u="none" strike="noStrike" kern="1200" cap="none" spc="8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ve</a:t>
            </a:r>
            <a:r>
              <a:rPr kumimoji="0" sz="2400" b="0" i="0" u="none" strike="noStrike" kern="1200" cap="none" spc="10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2400" b="0" i="0" u="none" strike="noStrike" kern="1200" cap="none" spc="-1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tutundurma) oluşturulması</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FA98E1-7BF5-BDEC-1BF7-62B951F38810}"/>
              </a:ext>
            </a:extLst>
          </p:cNvPr>
          <p:cNvSpPr>
            <a:spLocks noGrp="1"/>
          </p:cNvSpPr>
          <p:nvPr>
            <p:ph type="title"/>
          </p:nvPr>
        </p:nvSpPr>
        <p:spPr/>
        <p:txBody>
          <a:bodyPr/>
          <a:lstStyle/>
          <a:p>
            <a:r>
              <a:rPr lang="tr-TR" dirty="0"/>
              <a:t>Demografik Faktörler</a:t>
            </a:r>
          </a:p>
        </p:txBody>
      </p:sp>
      <p:sp>
        <p:nvSpPr>
          <p:cNvPr id="3" name="İçerik Yer Tutucusu 2">
            <a:extLst>
              <a:ext uri="{FF2B5EF4-FFF2-40B4-BE49-F238E27FC236}">
                <a16:creationId xmlns:a16="http://schemas.microsoft.com/office/drawing/2014/main" id="{BCE3E5FF-23AF-2583-76E4-CAF0218FFACC}"/>
              </a:ext>
            </a:extLst>
          </p:cNvPr>
          <p:cNvSpPr>
            <a:spLocks noGrp="1"/>
          </p:cNvSpPr>
          <p:nvPr>
            <p:ph idx="1"/>
          </p:nvPr>
        </p:nvSpPr>
        <p:spPr/>
        <p:txBody>
          <a:bodyPr/>
          <a:lstStyle/>
          <a:p>
            <a:r>
              <a:rPr lang="tr-TR" dirty="0"/>
              <a:t>Nüfus ve Nüfus Dağılımı:</a:t>
            </a:r>
          </a:p>
          <a:p>
            <a:pPr>
              <a:buFont typeface="Arial" panose="020B0604020202020204" pitchFamily="34" charset="0"/>
              <a:buChar char="•"/>
            </a:pPr>
            <a:r>
              <a:rPr lang="tr-TR" dirty="0"/>
              <a:t>Gelişmiş ülkelerde nüfusun azaldığı gözlenmekte, gelişmekte olan ülkelerde ise nüfusun arttığını görülmektedir. </a:t>
            </a:r>
          </a:p>
        </p:txBody>
      </p:sp>
      <p:pic>
        <p:nvPicPr>
          <p:cNvPr id="5" name="Resim 4">
            <a:extLst>
              <a:ext uri="{FF2B5EF4-FFF2-40B4-BE49-F238E27FC236}">
                <a16:creationId xmlns:a16="http://schemas.microsoft.com/office/drawing/2014/main" id="{36333B74-3FE3-4218-2122-E08BFD82E623}"/>
              </a:ext>
            </a:extLst>
          </p:cNvPr>
          <p:cNvPicPr>
            <a:picLocks noChangeAspect="1"/>
          </p:cNvPicPr>
          <p:nvPr/>
        </p:nvPicPr>
        <p:blipFill>
          <a:blip r:embed="rId2"/>
          <a:stretch>
            <a:fillRect/>
          </a:stretch>
        </p:blipFill>
        <p:spPr>
          <a:xfrm>
            <a:off x="3687752" y="2813209"/>
            <a:ext cx="7559695" cy="3055885"/>
          </a:xfrm>
          <a:prstGeom prst="rect">
            <a:avLst/>
          </a:prstGeom>
        </p:spPr>
      </p:pic>
      <p:sp>
        <p:nvSpPr>
          <p:cNvPr id="6" name="Metin kutusu 5">
            <a:extLst>
              <a:ext uri="{FF2B5EF4-FFF2-40B4-BE49-F238E27FC236}">
                <a16:creationId xmlns:a16="http://schemas.microsoft.com/office/drawing/2014/main" id="{84595D0E-B948-CC17-8A38-F8195CB6AC9F}"/>
              </a:ext>
            </a:extLst>
          </p:cNvPr>
          <p:cNvSpPr txBox="1"/>
          <p:nvPr/>
        </p:nvSpPr>
        <p:spPr>
          <a:xfrm>
            <a:off x="261257" y="4002833"/>
            <a:ext cx="3079102" cy="1754326"/>
          </a:xfrm>
          <a:prstGeom prst="rect">
            <a:avLst/>
          </a:prstGeom>
          <a:noFill/>
        </p:spPr>
        <p:txBody>
          <a:bodyPr wrap="square" rtlCol="0">
            <a:spAutoFit/>
          </a:bodyPr>
          <a:lstStyle/>
          <a:p>
            <a:r>
              <a:rPr lang="tr-TR" i="1" dirty="0">
                <a:solidFill>
                  <a:srgbClr val="FF0000"/>
                </a:solidFill>
              </a:rPr>
              <a:t>Gelişmiş ülkelerdeki yaşanan nüfus azalması, içeriye beyin göçü ve bir yandan artan yenilik sayıları gelecek yıllar açısından pazarlama çevresini nasıl değiştirmektedir?</a:t>
            </a:r>
          </a:p>
        </p:txBody>
      </p:sp>
    </p:spTree>
    <p:extLst>
      <p:ext uri="{BB962C8B-B14F-4D97-AF65-F5344CB8AC3E}">
        <p14:creationId xmlns:p14="http://schemas.microsoft.com/office/powerpoint/2010/main" val="3453762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E4C721C-FD6B-15CB-2AF9-CA981DEAFE30}"/>
              </a:ext>
            </a:extLst>
          </p:cNvPr>
          <p:cNvSpPr>
            <a:spLocks noGrp="1"/>
          </p:cNvSpPr>
          <p:nvPr>
            <p:ph idx="1"/>
          </p:nvPr>
        </p:nvSpPr>
        <p:spPr>
          <a:xfrm>
            <a:off x="1066800" y="1276566"/>
            <a:ext cx="10058400" cy="4023360"/>
          </a:xfrm>
        </p:spPr>
        <p:txBody>
          <a:bodyPr/>
          <a:lstStyle/>
          <a:p>
            <a:r>
              <a:rPr lang="tr-TR" sz="2400" b="1" dirty="0"/>
              <a:t>İşsizlik ve Eğitim:</a:t>
            </a:r>
          </a:p>
          <a:p>
            <a:endParaRPr lang="tr-TR" dirty="0"/>
          </a:p>
          <a:p>
            <a:r>
              <a:rPr lang="tr-TR" dirty="0"/>
              <a:t>İşsizlik pazardaki talep miktarı ile ürün ve hizmetlerin niteliğiyle ilgili talebi doğrudan etkileme gücüne sahip bir demografik faktördür. </a:t>
            </a:r>
          </a:p>
          <a:p>
            <a:r>
              <a:rPr lang="tr-TR" dirty="0"/>
              <a:t>Azgelişmiş ve gelişmekte olan ülkelerde işsizlik önemli boyutlara ulaşır ve ürün ve hizmetlere yönelik talep de daralma görülür.</a:t>
            </a:r>
          </a:p>
          <a:p>
            <a:pPr marL="0" indent="0">
              <a:buNone/>
            </a:pPr>
            <a:endParaRPr lang="tr-TR" dirty="0"/>
          </a:p>
          <a:p>
            <a:r>
              <a:rPr lang="tr-TR" dirty="0"/>
              <a:t>Tüketici eğitim düzeyi talebi etkiler. Eğitim düzeyi arttıkça beraberinde gelir de artıyorsa, bireyin toplum içerisindeki sosyal statüsü değişmekte ve dolayısıyla tüketim kalıpları ve harcama biçimi de farklılaşmaktadır. </a:t>
            </a:r>
          </a:p>
          <a:p>
            <a:endParaRPr lang="tr-TR" dirty="0"/>
          </a:p>
        </p:txBody>
      </p:sp>
    </p:spTree>
    <p:extLst>
      <p:ext uri="{BB962C8B-B14F-4D97-AF65-F5344CB8AC3E}">
        <p14:creationId xmlns:p14="http://schemas.microsoft.com/office/powerpoint/2010/main" val="3000299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F9A68E-0FD3-EA6A-EB62-47F79DB7697C}"/>
              </a:ext>
            </a:extLst>
          </p:cNvPr>
          <p:cNvSpPr>
            <a:spLocks noGrp="1"/>
          </p:cNvSpPr>
          <p:nvPr>
            <p:ph type="title"/>
          </p:nvPr>
        </p:nvSpPr>
        <p:spPr>
          <a:xfrm>
            <a:off x="1097280" y="286603"/>
            <a:ext cx="10058400" cy="1450757"/>
          </a:xfrm>
        </p:spPr>
        <p:txBody>
          <a:bodyPr>
            <a:normAutofit/>
          </a:bodyPr>
          <a:lstStyle/>
          <a:p>
            <a:r>
              <a:rPr lang="tr-TR" dirty="0"/>
              <a:t>Ekonomik Faktörler</a:t>
            </a:r>
          </a:p>
        </p:txBody>
      </p:sp>
      <p:sp>
        <p:nvSpPr>
          <p:cNvPr id="3" name="İçerik Yer Tutucusu 2">
            <a:extLst>
              <a:ext uri="{FF2B5EF4-FFF2-40B4-BE49-F238E27FC236}">
                <a16:creationId xmlns:a16="http://schemas.microsoft.com/office/drawing/2014/main" id="{A6745588-CF0A-B186-C655-ED4D49481FFF}"/>
              </a:ext>
            </a:extLst>
          </p:cNvPr>
          <p:cNvSpPr>
            <a:spLocks noGrp="1"/>
          </p:cNvSpPr>
          <p:nvPr>
            <p:ph idx="1"/>
          </p:nvPr>
        </p:nvSpPr>
        <p:spPr>
          <a:xfrm>
            <a:off x="267653" y="1873726"/>
            <a:ext cx="11199496" cy="4023360"/>
          </a:xfrm>
        </p:spPr>
        <p:txBody>
          <a:bodyPr>
            <a:noAutofit/>
          </a:bodyPr>
          <a:lstStyle/>
          <a:p>
            <a:pPr>
              <a:buFont typeface="Wingdings" panose="05000000000000000000" pitchFamily="2" charset="2"/>
              <a:buChar char="§"/>
            </a:pPr>
            <a:r>
              <a:rPr lang="tr-TR" sz="1800" b="1" dirty="0"/>
              <a:t>Kişi başına gelir ve satın alma gücü:</a:t>
            </a:r>
          </a:p>
          <a:p>
            <a:pPr lvl="1">
              <a:buFont typeface="Wingdings" panose="05000000000000000000" pitchFamily="2" charset="2"/>
              <a:buChar char="§"/>
            </a:pPr>
            <a:r>
              <a:rPr lang="tr-TR" dirty="0"/>
              <a:t>Kişi başına gelir hem zenginlik göstergesi hem de talebi etkileyen bir kriterdir. Kişi başına gelirle birlikte kullanılabilir </a:t>
            </a:r>
            <a:r>
              <a:rPr lang="tr-TR" b="1" dirty="0"/>
              <a:t>kişisel gelir (Kişilerin ödedikleri gelir vergisi çıktıktan sonra kalan gelirdir</a:t>
            </a:r>
            <a:r>
              <a:rPr lang="tr-TR" dirty="0"/>
              <a:t>)</a:t>
            </a:r>
            <a:r>
              <a:rPr lang="tr-TR" b="1" dirty="0"/>
              <a:t> </a:t>
            </a:r>
            <a:r>
              <a:rPr lang="tr-TR" dirty="0"/>
              <a:t>ve </a:t>
            </a:r>
            <a:r>
              <a:rPr lang="tr-TR" b="1" dirty="0"/>
              <a:t>isteğe bağlı satın alma (zorunlu ihtiyaçları karşılamak amacıyla harcanan rakamdan sonra kişisel kullanılabilir gelirden elde kalan kısımdır) </a:t>
            </a:r>
            <a:r>
              <a:rPr lang="tr-TR" dirty="0"/>
              <a:t>gücü de izlenmelidir.  </a:t>
            </a:r>
          </a:p>
          <a:p>
            <a:pPr>
              <a:buFont typeface="Wingdings" panose="05000000000000000000" pitchFamily="2" charset="2"/>
              <a:buChar char="§"/>
            </a:pPr>
            <a:r>
              <a:rPr lang="tr-TR" sz="1800" b="1" dirty="0"/>
              <a:t>Gelir Dağılımı</a:t>
            </a:r>
          </a:p>
          <a:p>
            <a:pPr>
              <a:buFont typeface="Wingdings" panose="05000000000000000000" pitchFamily="2" charset="2"/>
              <a:buChar char="§"/>
            </a:pPr>
            <a:r>
              <a:rPr lang="tr-TR" sz="1800" b="1" dirty="0"/>
              <a:t>Enflasyon: </a:t>
            </a:r>
            <a:r>
              <a:rPr lang="tr-TR" sz="1800" dirty="0"/>
              <a:t>gelir dağılımını etkileyen ekonomik faktördür. </a:t>
            </a:r>
          </a:p>
          <a:p>
            <a:pPr marL="0" indent="0">
              <a:buNone/>
            </a:pPr>
            <a:r>
              <a:rPr lang="tr-TR" sz="1800" dirty="0"/>
              <a:t>Fiyatları ekiler</a:t>
            </a:r>
          </a:p>
          <a:p>
            <a:pPr>
              <a:buFont typeface="Wingdings" panose="05000000000000000000" pitchFamily="2" charset="2"/>
              <a:buChar char="§"/>
            </a:pPr>
            <a:r>
              <a:rPr lang="tr-TR" sz="1800" b="1" dirty="0"/>
              <a:t>Harcama Yapısı:  </a:t>
            </a:r>
            <a:r>
              <a:rPr lang="tr-TR" sz="1800" dirty="0"/>
              <a:t>Kişi veya aile gelirinin gıda, giyim, barınma,</a:t>
            </a:r>
          </a:p>
          <a:p>
            <a:pPr marL="0" indent="0">
              <a:buNone/>
            </a:pPr>
            <a:r>
              <a:rPr lang="tr-TR" sz="1800" dirty="0"/>
              <a:t>Eğlenme ve gelişim gibi ihtiyaçlar arasındaki dağılımıdır.</a:t>
            </a:r>
          </a:p>
        </p:txBody>
      </p:sp>
      <p:pic>
        <p:nvPicPr>
          <p:cNvPr id="2050" name="Picture 2" descr="20 yıl sonra en başa döndük">
            <a:extLst>
              <a:ext uri="{FF2B5EF4-FFF2-40B4-BE49-F238E27FC236}">
                <a16:creationId xmlns:a16="http://schemas.microsoft.com/office/drawing/2014/main" id="{8A743D2F-7BE4-F16F-0B70-30C5896BB0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4600" y="2989470"/>
            <a:ext cx="5751892" cy="323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28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9" name="Rectangle 18">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20">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ekran görüntüsü, sayı, numara, yazı tipi içeren bir resim&#10;&#10;Açıklama otomatik olarak oluşturuldu">
            <a:extLst>
              <a:ext uri="{FF2B5EF4-FFF2-40B4-BE49-F238E27FC236}">
                <a16:creationId xmlns:a16="http://schemas.microsoft.com/office/drawing/2014/main" id="{406C8C7E-A5EF-C43F-8449-E2A6EC2B48CA}"/>
              </a:ext>
            </a:extLst>
          </p:cNvPr>
          <p:cNvPicPr>
            <a:picLocks noGrp="1" noChangeAspect="1"/>
          </p:cNvPicPr>
          <p:nvPr>
            <p:ph idx="1"/>
          </p:nvPr>
        </p:nvPicPr>
        <p:blipFill rotWithShape="1">
          <a:blip r:embed="rId2"/>
          <a:srcRect l="3907" r="5870" b="-1"/>
          <a:stretch/>
        </p:blipFill>
        <p:spPr>
          <a:xfrm>
            <a:off x="1408845" y="801793"/>
            <a:ext cx="9374310" cy="5273056"/>
          </a:xfrm>
          <a:prstGeom prst="rect">
            <a:avLst/>
          </a:prstGeom>
        </p:spPr>
      </p:pic>
    </p:spTree>
    <p:extLst>
      <p:ext uri="{BB962C8B-B14F-4D97-AF65-F5344CB8AC3E}">
        <p14:creationId xmlns:p14="http://schemas.microsoft.com/office/powerpoint/2010/main" val="1074899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7DD4456-3574-F3BC-3EE7-DE6D1189ABF3}"/>
              </a:ext>
            </a:extLst>
          </p:cNvPr>
          <p:cNvSpPr>
            <a:spLocks noGrp="1"/>
          </p:cNvSpPr>
          <p:nvPr>
            <p:ph type="title"/>
          </p:nvPr>
        </p:nvSpPr>
        <p:spPr>
          <a:xfrm>
            <a:off x="6411685" y="634946"/>
            <a:ext cx="5127171" cy="1450757"/>
          </a:xfrm>
        </p:spPr>
        <p:txBody>
          <a:bodyPr>
            <a:normAutofit/>
          </a:bodyPr>
          <a:lstStyle/>
          <a:p>
            <a:r>
              <a:rPr lang="tr-TR"/>
              <a:t>Teknolojik Faktörler </a:t>
            </a:r>
            <a:endParaRPr lang="tr-TR" dirty="0"/>
          </a:p>
        </p:txBody>
      </p:sp>
      <p:pic>
        <p:nvPicPr>
          <p:cNvPr id="5" name="Resim 4">
            <a:extLst>
              <a:ext uri="{FF2B5EF4-FFF2-40B4-BE49-F238E27FC236}">
                <a16:creationId xmlns:a16="http://schemas.microsoft.com/office/drawing/2014/main" id="{EF710F0C-23F5-B6A7-4E26-9E531E8360B0}"/>
              </a:ext>
            </a:extLst>
          </p:cNvPr>
          <p:cNvPicPr>
            <a:picLocks noChangeAspect="1"/>
          </p:cNvPicPr>
          <p:nvPr/>
        </p:nvPicPr>
        <p:blipFill>
          <a:blip r:embed="rId2"/>
          <a:stretch>
            <a:fillRect/>
          </a:stretch>
        </p:blipFill>
        <p:spPr>
          <a:xfrm>
            <a:off x="197243" y="413688"/>
            <a:ext cx="6017197" cy="5987112"/>
          </a:xfrm>
          <a:prstGeom prst="rect">
            <a:avLst/>
          </a:prstGeom>
        </p:spPr>
      </p:pic>
      <p:cxnSp>
        <p:nvCxnSpPr>
          <p:cNvPr id="18"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00ADC525-0365-8CA2-E172-1EC0BF584024}"/>
              </a:ext>
            </a:extLst>
          </p:cNvPr>
          <p:cNvSpPr>
            <a:spLocks noGrp="1"/>
          </p:cNvSpPr>
          <p:nvPr>
            <p:ph idx="1"/>
          </p:nvPr>
        </p:nvSpPr>
        <p:spPr>
          <a:xfrm>
            <a:off x="6411684" y="2198914"/>
            <a:ext cx="5127172" cy="3670180"/>
          </a:xfrm>
        </p:spPr>
        <p:txBody>
          <a:bodyPr>
            <a:normAutofit/>
          </a:bodyPr>
          <a:lstStyle/>
          <a:p>
            <a:r>
              <a:rPr lang="tr-TR"/>
              <a:t>Yenilikler ve teknolojinin değişim hızı</a:t>
            </a:r>
          </a:p>
          <a:p>
            <a:r>
              <a:rPr lang="tr-TR"/>
              <a:t>‘Yaratıcı yok etme’</a:t>
            </a:r>
          </a:p>
          <a:p>
            <a:r>
              <a:rPr lang="tr-TR"/>
              <a:t>Araştırma Geliştirme Harcamaları</a:t>
            </a:r>
            <a:endParaRPr lang="tr-TR" dirty="0"/>
          </a:p>
        </p:txBody>
      </p:sp>
      <p:sp>
        <p:nvSpPr>
          <p:cNvPr id="19"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4118532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CAEE6F-4754-3848-048B-F9BD03BBE1FA}"/>
              </a:ext>
            </a:extLst>
          </p:cNvPr>
          <p:cNvSpPr>
            <a:spLocks noGrp="1"/>
          </p:cNvSpPr>
          <p:nvPr>
            <p:ph type="title"/>
          </p:nvPr>
        </p:nvSpPr>
        <p:spPr/>
        <p:txBody>
          <a:bodyPr/>
          <a:lstStyle/>
          <a:p>
            <a:r>
              <a:rPr lang="tr-TR" dirty="0"/>
              <a:t>Politik ve Yasal Faktörler</a:t>
            </a:r>
          </a:p>
        </p:txBody>
      </p:sp>
      <p:sp>
        <p:nvSpPr>
          <p:cNvPr id="3" name="İçerik Yer Tutucusu 2">
            <a:extLst>
              <a:ext uri="{FF2B5EF4-FFF2-40B4-BE49-F238E27FC236}">
                <a16:creationId xmlns:a16="http://schemas.microsoft.com/office/drawing/2014/main" id="{50F2107A-E540-260D-FFA6-214B56E52971}"/>
              </a:ext>
            </a:extLst>
          </p:cNvPr>
          <p:cNvSpPr>
            <a:spLocks noGrp="1"/>
          </p:cNvSpPr>
          <p:nvPr>
            <p:ph idx="1"/>
          </p:nvPr>
        </p:nvSpPr>
        <p:spPr/>
        <p:txBody>
          <a:bodyPr>
            <a:normAutofit lnSpcReduction="10000"/>
          </a:bodyPr>
          <a:lstStyle/>
          <a:p>
            <a:r>
              <a:rPr lang="tr-TR" dirty="0"/>
              <a:t>Ülkedeki ticari ve yasal ilişkilerin gelişmesine paralel olarak yasal düzenlemeler de gelişmekte ve zaman içinde değişmektedir. </a:t>
            </a:r>
          </a:p>
          <a:p>
            <a:r>
              <a:rPr lang="tr-TR" b="1" dirty="0"/>
              <a:t>Politik istikrarın </a:t>
            </a:r>
            <a:r>
              <a:rPr lang="tr-TR" dirty="0"/>
              <a:t>çok fazla olmadığı ve yönetim geleneğinin yerleşmediği pazarlarda pazarlama stratejileri yönetimsel kararları göz önünde bulundurarak alınmalıdır. </a:t>
            </a:r>
          </a:p>
          <a:p>
            <a:r>
              <a:rPr lang="tr-TR" b="1" dirty="0"/>
              <a:t>Vergiler </a:t>
            </a:r>
            <a:r>
              <a:rPr lang="tr-TR" dirty="0"/>
              <a:t>politik istikrarı olan ve yönetim geleneği açısından yasal kurumları yerleşik olan ekonomilerde vergiler de istikrarlı hale gelmiş sayılır.</a:t>
            </a:r>
          </a:p>
          <a:p>
            <a:r>
              <a:rPr lang="tr-TR" b="1" dirty="0"/>
              <a:t>Tüketici korunmasıyla ilgili yasal düzenlemeler- </a:t>
            </a:r>
            <a:r>
              <a:rPr lang="tr-TR" dirty="0"/>
              <a:t>28 kasım 2013 tarihinde Tüketicinin Korunması Hakkında Kanun yenilenmiştir.</a:t>
            </a:r>
          </a:p>
          <a:p>
            <a:r>
              <a:rPr lang="tr-TR" b="1" dirty="0"/>
              <a:t>Rekabetin korunmasıyla ilgili yasal düzenlemeler</a:t>
            </a:r>
          </a:p>
          <a:p>
            <a:r>
              <a:rPr lang="tr-TR" b="1" dirty="0"/>
              <a:t>Marka patent hakları</a:t>
            </a:r>
          </a:p>
          <a:p>
            <a:r>
              <a:rPr lang="tr-TR" b="1" dirty="0"/>
              <a:t>Kişisel Verilerin Korunması Hukuku</a:t>
            </a:r>
          </a:p>
          <a:p>
            <a:endParaRPr lang="tr-TR" dirty="0"/>
          </a:p>
        </p:txBody>
      </p:sp>
    </p:spTree>
    <p:extLst>
      <p:ext uri="{BB962C8B-B14F-4D97-AF65-F5344CB8AC3E}">
        <p14:creationId xmlns:p14="http://schemas.microsoft.com/office/powerpoint/2010/main" val="4053099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A73CF6-DE29-DE22-A60C-6AF16D84B5AD}"/>
              </a:ext>
            </a:extLst>
          </p:cNvPr>
          <p:cNvSpPr>
            <a:spLocks noGrp="1"/>
          </p:cNvSpPr>
          <p:nvPr>
            <p:ph type="title"/>
          </p:nvPr>
        </p:nvSpPr>
        <p:spPr/>
        <p:txBody>
          <a:bodyPr/>
          <a:lstStyle/>
          <a:p>
            <a:r>
              <a:rPr lang="tr-TR" dirty="0"/>
              <a:t>Ekolojik Faktörler</a:t>
            </a:r>
          </a:p>
        </p:txBody>
      </p:sp>
      <p:sp>
        <p:nvSpPr>
          <p:cNvPr id="3" name="İçerik Yer Tutucusu 2">
            <a:extLst>
              <a:ext uri="{FF2B5EF4-FFF2-40B4-BE49-F238E27FC236}">
                <a16:creationId xmlns:a16="http://schemas.microsoft.com/office/drawing/2014/main" id="{1417D2C1-FEF5-2681-FED0-EA34D6D943D9}"/>
              </a:ext>
            </a:extLst>
          </p:cNvPr>
          <p:cNvSpPr>
            <a:spLocks noGrp="1"/>
          </p:cNvSpPr>
          <p:nvPr>
            <p:ph idx="1"/>
          </p:nvPr>
        </p:nvSpPr>
        <p:spPr/>
        <p:txBody>
          <a:bodyPr/>
          <a:lstStyle/>
          <a:p>
            <a:r>
              <a:rPr lang="tr-TR" dirty="0"/>
              <a:t>Çevrenin aşırı kirlenmesi, kirlenmenin etkilerinin hissedilmesi işletme ve pazarlama yönetimlerinin makro çevre faktörlerinden ekolojik faktörler konusunda daha fazla eğilmesini gerektirir.</a:t>
            </a:r>
          </a:p>
          <a:p>
            <a:r>
              <a:rPr lang="tr-TR" dirty="0"/>
              <a:t>Fazla üretim, gereğinden fazla enerji kullanımı, enerjiye dayalı tüketim maddelerinin artması, sürekli üretim</a:t>
            </a:r>
          </a:p>
          <a:p>
            <a:endParaRPr lang="tr-TR" dirty="0"/>
          </a:p>
          <a:p>
            <a:r>
              <a:rPr lang="tr-TR" dirty="0"/>
              <a:t>Ürün Güvenliği</a:t>
            </a:r>
          </a:p>
          <a:p>
            <a:endParaRPr lang="tr-TR" dirty="0"/>
          </a:p>
          <a:p>
            <a:r>
              <a:rPr lang="tr-TR" dirty="0"/>
              <a:t>Ürün ve Ambalaj Atıkları</a:t>
            </a:r>
          </a:p>
        </p:txBody>
      </p:sp>
    </p:spTree>
    <p:extLst>
      <p:ext uri="{BB962C8B-B14F-4D97-AF65-F5344CB8AC3E}">
        <p14:creationId xmlns:p14="http://schemas.microsoft.com/office/powerpoint/2010/main" val="3689714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eas Creative | Ekotepe Organik Ambalaj ve Etiket Tasarımı">
            <a:extLst>
              <a:ext uri="{FF2B5EF4-FFF2-40B4-BE49-F238E27FC236}">
                <a16:creationId xmlns:a16="http://schemas.microsoft.com/office/drawing/2014/main" id="{2C6EBC29-D211-9581-75E1-8B82AB015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889" y="595702"/>
            <a:ext cx="2658836" cy="16112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li Set Ekolojik Bulaşık Tableti 60 Tablet">
            <a:extLst>
              <a:ext uri="{FF2B5EF4-FFF2-40B4-BE49-F238E27FC236}">
                <a16:creationId xmlns:a16="http://schemas.microsoft.com/office/drawing/2014/main" id="{5744A603-EF2E-C7E3-2F6B-3309C5134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6" y="2781300"/>
            <a:ext cx="2333624" cy="233362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974A731A-F3A9-CAF1-7D4E-1F5F4DCA9024}"/>
              </a:ext>
            </a:extLst>
          </p:cNvPr>
          <p:cNvSpPr txBox="1"/>
          <p:nvPr/>
        </p:nvSpPr>
        <p:spPr>
          <a:xfrm>
            <a:off x="3895725" y="5819583"/>
            <a:ext cx="6096000" cy="369332"/>
          </a:xfrm>
          <a:prstGeom prst="rect">
            <a:avLst/>
          </a:prstGeom>
          <a:noFill/>
        </p:spPr>
        <p:txBody>
          <a:bodyPr wrap="square">
            <a:spAutoFit/>
          </a:bodyPr>
          <a:lstStyle/>
          <a:p>
            <a:r>
              <a:rPr lang="tr-TR" dirty="0"/>
              <a:t>https://www.garantibbva.com.tr/kartlar/cevreci-bonus</a:t>
            </a:r>
          </a:p>
        </p:txBody>
      </p:sp>
      <p:pic>
        <p:nvPicPr>
          <p:cNvPr id="7" name="Resim 6">
            <a:extLst>
              <a:ext uri="{FF2B5EF4-FFF2-40B4-BE49-F238E27FC236}">
                <a16:creationId xmlns:a16="http://schemas.microsoft.com/office/drawing/2014/main" id="{AEFEDF4F-BBAA-D8DE-D771-C9F0CF696E7B}"/>
              </a:ext>
            </a:extLst>
          </p:cNvPr>
          <p:cNvPicPr>
            <a:picLocks noChangeAspect="1"/>
          </p:cNvPicPr>
          <p:nvPr/>
        </p:nvPicPr>
        <p:blipFill>
          <a:blip r:embed="rId4"/>
          <a:stretch>
            <a:fillRect/>
          </a:stretch>
        </p:blipFill>
        <p:spPr>
          <a:xfrm>
            <a:off x="4543838" y="459809"/>
            <a:ext cx="2333624" cy="2584938"/>
          </a:xfrm>
          <a:prstGeom prst="rect">
            <a:avLst/>
          </a:prstGeom>
        </p:spPr>
      </p:pic>
      <p:pic>
        <p:nvPicPr>
          <p:cNvPr id="9" name="Resim 8">
            <a:extLst>
              <a:ext uri="{FF2B5EF4-FFF2-40B4-BE49-F238E27FC236}">
                <a16:creationId xmlns:a16="http://schemas.microsoft.com/office/drawing/2014/main" id="{0FB47A26-E2E9-D6D3-B10E-92CB18DE4539}"/>
              </a:ext>
            </a:extLst>
          </p:cNvPr>
          <p:cNvPicPr>
            <a:picLocks noChangeAspect="1"/>
          </p:cNvPicPr>
          <p:nvPr/>
        </p:nvPicPr>
        <p:blipFill>
          <a:blip r:embed="rId5"/>
          <a:stretch>
            <a:fillRect/>
          </a:stretch>
        </p:blipFill>
        <p:spPr>
          <a:xfrm>
            <a:off x="7525575" y="595702"/>
            <a:ext cx="3646831" cy="2875759"/>
          </a:xfrm>
          <a:prstGeom prst="rect">
            <a:avLst/>
          </a:prstGeom>
        </p:spPr>
      </p:pic>
      <p:sp>
        <p:nvSpPr>
          <p:cNvPr id="11" name="Metin kutusu 10">
            <a:extLst>
              <a:ext uri="{FF2B5EF4-FFF2-40B4-BE49-F238E27FC236}">
                <a16:creationId xmlns:a16="http://schemas.microsoft.com/office/drawing/2014/main" id="{7C077AB3-B299-3586-35BC-CD8F1D7E6768}"/>
              </a:ext>
            </a:extLst>
          </p:cNvPr>
          <p:cNvSpPr txBox="1"/>
          <p:nvPr/>
        </p:nvSpPr>
        <p:spPr>
          <a:xfrm>
            <a:off x="7330751" y="3643938"/>
            <a:ext cx="6096000" cy="369332"/>
          </a:xfrm>
          <a:prstGeom prst="rect">
            <a:avLst/>
          </a:prstGeom>
          <a:noFill/>
        </p:spPr>
        <p:txBody>
          <a:bodyPr wrap="square">
            <a:spAutoFit/>
          </a:bodyPr>
          <a:lstStyle/>
          <a:p>
            <a:r>
              <a:rPr lang="tr-TR" b="0" i="0" u="none" strike="noStrike" dirty="0">
                <a:solidFill>
                  <a:srgbClr val="FFFFFF"/>
                </a:solidFill>
                <a:effectLst/>
                <a:latin typeface="YouTube Noto"/>
                <a:hlinkClick r:id="rId6"/>
              </a:rPr>
              <a:t>https://youtu.be/4Xa3s9bW3Xs</a:t>
            </a:r>
            <a:endParaRPr lang="tr-TR" dirty="0"/>
          </a:p>
        </p:txBody>
      </p:sp>
    </p:spTree>
    <p:extLst>
      <p:ext uri="{BB962C8B-B14F-4D97-AF65-F5344CB8AC3E}">
        <p14:creationId xmlns:p14="http://schemas.microsoft.com/office/powerpoint/2010/main" val="3621683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793CFC-BB88-3B88-207F-AC364E614876}"/>
              </a:ext>
            </a:extLst>
          </p:cNvPr>
          <p:cNvSpPr>
            <a:spLocks noGrp="1"/>
          </p:cNvSpPr>
          <p:nvPr>
            <p:ph idx="1"/>
          </p:nvPr>
        </p:nvSpPr>
        <p:spPr>
          <a:xfrm>
            <a:off x="490789" y="2299703"/>
            <a:ext cx="10836573" cy="2510074"/>
          </a:xfrm>
        </p:spPr>
        <p:txBody>
          <a:bodyPr>
            <a:normAutofit/>
          </a:bodyPr>
          <a:lstStyle/>
          <a:p>
            <a:r>
              <a:rPr lang="tr-TR" sz="2400" i="1" dirty="0">
                <a:solidFill>
                  <a:srgbClr val="FF0000"/>
                </a:solidFill>
              </a:rPr>
              <a:t>Bebek ürünleri üreten bir firmanın pazarlama yönetimine pazarlama çevre faktörleri ve Pazar fırsatlarının analizi açısından sunabileceğiniz öneriler neler olabilir ?</a:t>
            </a:r>
          </a:p>
        </p:txBody>
      </p:sp>
    </p:spTree>
    <p:extLst>
      <p:ext uri="{BB962C8B-B14F-4D97-AF65-F5344CB8AC3E}">
        <p14:creationId xmlns:p14="http://schemas.microsoft.com/office/powerpoint/2010/main" val="406033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2500" dirty="0"/>
              <a:t>3.</a:t>
            </a:r>
            <a:r>
              <a:rPr sz="2500" spc="-75" dirty="0"/>
              <a:t> </a:t>
            </a:r>
            <a:r>
              <a:rPr sz="2500" spc="-30" dirty="0"/>
              <a:t>PAZARLAMA</a:t>
            </a:r>
            <a:r>
              <a:rPr sz="2500" spc="-145" dirty="0"/>
              <a:t> </a:t>
            </a:r>
            <a:r>
              <a:rPr sz="2500" dirty="0"/>
              <a:t>YÖNETİM</a:t>
            </a:r>
            <a:r>
              <a:rPr sz="2500" spc="-20" dirty="0"/>
              <a:t> </a:t>
            </a:r>
            <a:r>
              <a:rPr sz="2500" spc="-10" dirty="0"/>
              <a:t>SÜRECİ</a:t>
            </a:r>
            <a:endParaRPr sz="2500"/>
          </a:p>
        </p:txBody>
      </p:sp>
      <p:sp>
        <p:nvSpPr>
          <p:cNvPr id="3" name="object 3"/>
          <p:cNvSpPr txBox="1">
            <a:spLocks noGrp="1"/>
          </p:cNvSpPr>
          <p:nvPr>
            <p:ph idx="1"/>
          </p:nvPr>
        </p:nvSpPr>
        <p:spPr>
          <a:xfrm>
            <a:off x="467360" y="2109906"/>
            <a:ext cx="11318240" cy="4748094"/>
          </a:xfrm>
          <a:prstGeom prst="rect">
            <a:avLst/>
          </a:prstGeom>
        </p:spPr>
        <p:txBody>
          <a:bodyPr vert="horz" wrap="square" lIns="0" tIns="122554" rIns="0" bIns="0" rtlCol="0">
            <a:spAutoFit/>
          </a:bodyPr>
          <a:lstStyle/>
          <a:p>
            <a:pPr marL="12700" marR="5080">
              <a:lnSpc>
                <a:spcPct val="90100"/>
              </a:lnSpc>
              <a:spcBef>
                <a:spcPts val="484"/>
              </a:spcBef>
            </a:pPr>
            <a:r>
              <a:rPr b="1" dirty="0">
                <a:latin typeface="Arial"/>
                <a:cs typeface="Arial"/>
              </a:rPr>
              <a:t>Uygulama</a:t>
            </a:r>
            <a:r>
              <a:rPr b="1" spc="-60" dirty="0">
                <a:latin typeface="Arial"/>
                <a:cs typeface="Arial"/>
              </a:rPr>
              <a:t> </a:t>
            </a:r>
            <a:r>
              <a:rPr dirty="0"/>
              <a:t>aşamasında</a:t>
            </a:r>
            <a:r>
              <a:rPr spc="-25" dirty="0"/>
              <a:t> </a:t>
            </a:r>
            <a:r>
              <a:rPr dirty="0"/>
              <a:t>ise</a:t>
            </a:r>
            <a:r>
              <a:rPr spc="-10" dirty="0"/>
              <a:t> </a:t>
            </a:r>
            <a:r>
              <a:rPr dirty="0"/>
              <a:t>planlamada çizilen</a:t>
            </a:r>
            <a:r>
              <a:rPr spc="-5" dirty="0"/>
              <a:t> </a:t>
            </a:r>
            <a:r>
              <a:rPr spc="-10" dirty="0"/>
              <a:t>haritada </a:t>
            </a:r>
            <a:r>
              <a:rPr dirty="0"/>
              <a:t>gösterilen</a:t>
            </a:r>
            <a:r>
              <a:rPr spc="25" dirty="0"/>
              <a:t> </a:t>
            </a:r>
            <a:r>
              <a:rPr dirty="0"/>
              <a:t>yere,</a:t>
            </a:r>
            <a:r>
              <a:rPr spc="25" dirty="0"/>
              <a:t> </a:t>
            </a:r>
            <a:r>
              <a:rPr dirty="0"/>
              <a:t>ulaşılmaya</a:t>
            </a:r>
            <a:r>
              <a:rPr spc="35" dirty="0"/>
              <a:t> </a:t>
            </a:r>
            <a:r>
              <a:rPr dirty="0"/>
              <a:t>çalışılmaktadır.</a:t>
            </a:r>
            <a:r>
              <a:rPr spc="20" dirty="0"/>
              <a:t> </a:t>
            </a:r>
            <a:endParaRPr lang="tr-TR" spc="20" dirty="0"/>
          </a:p>
          <a:p>
            <a:pPr marL="12700" marR="5080">
              <a:lnSpc>
                <a:spcPct val="90100"/>
              </a:lnSpc>
              <a:spcBef>
                <a:spcPts val="484"/>
              </a:spcBef>
            </a:pPr>
            <a:r>
              <a:rPr dirty="0"/>
              <a:t>Plan</a:t>
            </a:r>
            <a:r>
              <a:rPr spc="50" dirty="0"/>
              <a:t> </a:t>
            </a:r>
            <a:r>
              <a:rPr dirty="0"/>
              <a:t>ne</a:t>
            </a:r>
            <a:r>
              <a:rPr spc="50" dirty="0"/>
              <a:t> </a:t>
            </a:r>
            <a:r>
              <a:rPr dirty="0"/>
              <a:t>kadar</a:t>
            </a:r>
            <a:r>
              <a:rPr spc="15" dirty="0"/>
              <a:t> </a:t>
            </a:r>
            <a:r>
              <a:rPr spc="-25" dirty="0"/>
              <a:t>iyi </a:t>
            </a:r>
            <a:r>
              <a:rPr dirty="0"/>
              <a:t>olursa</a:t>
            </a:r>
            <a:r>
              <a:rPr spc="20" dirty="0"/>
              <a:t> </a:t>
            </a:r>
            <a:r>
              <a:rPr dirty="0"/>
              <a:t>olsun</a:t>
            </a:r>
            <a:r>
              <a:rPr spc="5" dirty="0"/>
              <a:t> </a:t>
            </a:r>
            <a:r>
              <a:rPr b="1" dirty="0"/>
              <a:t>doğru</a:t>
            </a:r>
            <a:r>
              <a:rPr b="1" spc="25" dirty="0"/>
              <a:t> </a:t>
            </a:r>
            <a:r>
              <a:rPr b="1" dirty="0"/>
              <a:t>bir</a:t>
            </a:r>
            <a:r>
              <a:rPr b="1" spc="20" dirty="0"/>
              <a:t> </a:t>
            </a:r>
            <a:r>
              <a:rPr b="1" dirty="0"/>
              <a:t>şekilde</a:t>
            </a:r>
            <a:r>
              <a:rPr b="1" spc="5" dirty="0"/>
              <a:t> </a:t>
            </a:r>
            <a:r>
              <a:rPr b="1" dirty="0"/>
              <a:t>uygulanmadığı</a:t>
            </a:r>
            <a:r>
              <a:rPr b="1" spc="20" dirty="0"/>
              <a:t> </a:t>
            </a:r>
            <a:r>
              <a:rPr b="1" spc="-10" dirty="0"/>
              <a:t>takdirde </a:t>
            </a:r>
            <a:r>
              <a:rPr b="1" dirty="0"/>
              <a:t>başarısızlık,</a:t>
            </a:r>
            <a:r>
              <a:rPr b="1" spc="25" dirty="0"/>
              <a:t> </a:t>
            </a:r>
            <a:r>
              <a:rPr b="1" dirty="0"/>
              <a:t>neredeyse</a:t>
            </a:r>
            <a:r>
              <a:rPr b="1" spc="20" dirty="0"/>
              <a:t> </a:t>
            </a:r>
            <a:r>
              <a:rPr b="1" dirty="0"/>
              <a:t>kesin</a:t>
            </a:r>
            <a:r>
              <a:rPr b="1" spc="40" dirty="0"/>
              <a:t> </a:t>
            </a:r>
            <a:r>
              <a:rPr b="1" dirty="0"/>
              <a:t>olacaktır</a:t>
            </a:r>
            <a:r>
              <a:rPr dirty="0"/>
              <a:t>.</a:t>
            </a:r>
            <a:r>
              <a:rPr spc="45" dirty="0"/>
              <a:t> </a:t>
            </a:r>
            <a:endParaRPr lang="tr-TR" spc="45" dirty="0"/>
          </a:p>
          <a:p>
            <a:pPr marL="12700" marR="5080">
              <a:lnSpc>
                <a:spcPct val="90100"/>
              </a:lnSpc>
              <a:spcBef>
                <a:spcPts val="484"/>
              </a:spcBef>
            </a:pPr>
            <a:r>
              <a:rPr dirty="0"/>
              <a:t>Bu</a:t>
            </a:r>
            <a:r>
              <a:rPr spc="60" dirty="0"/>
              <a:t> </a:t>
            </a:r>
            <a:r>
              <a:rPr dirty="0"/>
              <a:t>nedenle</a:t>
            </a:r>
            <a:r>
              <a:rPr spc="45" dirty="0"/>
              <a:t> </a:t>
            </a:r>
            <a:r>
              <a:rPr spc="-10" dirty="0"/>
              <a:t>girişimcinin </a:t>
            </a:r>
            <a:r>
              <a:rPr dirty="0"/>
              <a:t>planda</a:t>
            </a:r>
            <a:r>
              <a:rPr spc="-80" dirty="0"/>
              <a:t> </a:t>
            </a:r>
            <a:r>
              <a:rPr dirty="0"/>
              <a:t>gösterilen</a:t>
            </a:r>
            <a:r>
              <a:rPr spc="-80" dirty="0"/>
              <a:t> </a:t>
            </a:r>
            <a:r>
              <a:rPr dirty="0"/>
              <a:t>hedefleri,</a:t>
            </a:r>
            <a:r>
              <a:rPr spc="-75" dirty="0"/>
              <a:t> </a:t>
            </a:r>
            <a:r>
              <a:rPr dirty="0"/>
              <a:t>belirlenen</a:t>
            </a:r>
            <a:r>
              <a:rPr spc="-75" dirty="0"/>
              <a:t> </a:t>
            </a:r>
            <a:r>
              <a:rPr dirty="0"/>
              <a:t>stratejiye</a:t>
            </a:r>
            <a:r>
              <a:rPr spc="-85" dirty="0"/>
              <a:t> </a:t>
            </a:r>
            <a:r>
              <a:rPr dirty="0"/>
              <a:t>uygun</a:t>
            </a:r>
            <a:r>
              <a:rPr spc="-90" dirty="0"/>
              <a:t> </a:t>
            </a:r>
            <a:r>
              <a:rPr spc="-10" dirty="0"/>
              <a:t>olarak </a:t>
            </a:r>
            <a:r>
              <a:rPr dirty="0"/>
              <a:t>operasyonel</a:t>
            </a:r>
            <a:r>
              <a:rPr spc="-120" dirty="0"/>
              <a:t> </a:t>
            </a:r>
            <a:r>
              <a:rPr dirty="0"/>
              <a:t>uygulamalara</a:t>
            </a:r>
            <a:r>
              <a:rPr spc="-105" dirty="0"/>
              <a:t> </a:t>
            </a:r>
            <a:r>
              <a:rPr dirty="0"/>
              <a:t>dönüştürmesi</a:t>
            </a:r>
            <a:r>
              <a:rPr spc="-110" dirty="0"/>
              <a:t> </a:t>
            </a:r>
            <a:r>
              <a:rPr spc="-10" dirty="0"/>
              <a:t>gereklidir.</a:t>
            </a:r>
            <a:r>
              <a:rPr spc="-100" dirty="0"/>
              <a:t> </a:t>
            </a:r>
            <a:r>
              <a:rPr spc="-10" dirty="0"/>
              <a:t>Planlama </a:t>
            </a:r>
            <a:r>
              <a:rPr dirty="0"/>
              <a:t>ve</a:t>
            </a:r>
            <a:r>
              <a:rPr spc="-5" dirty="0"/>
              <a:t> </a:t>
            </a:r>
            <a:r>
              <a:rPr dirty="0"/>
              <a:t>uygulama</a:t>
            </a:r>
            <a:r>
              <a:rPr spc="-5" dirty="0"/>
              <a:t> </a:t>
            </a:r>
            <a:r>
              <a:rPr dirty="0"/>
              <a:t>aynı</a:t>
            </a:r>
            <a:r>
              <a:rPr spc="-10" dirty="0"/>
              <a:t> </a:t>
            </a:r>
            <a:r>
              <a:rPr dirty="0"/>
              <a:t>öneme</a:t>
            </a:r>
            <a:r>
              <a:rPr spc="-5" dirty="0"/>
              <a:t> </a:t>
            </a:r>
            <a:r>
              <a:rPr spc="-10" dirty="0"/>
              <a:t>sahiptir.</a:t>
            </a:r>
            <a:r>
              <a:rPr dirty="0"/>
              <a:t> </a:t>
            </a:r>
            <a:endParaRPr lang="tr-TR" dirty="0"/>
          </a:p>
          <a:p>
            <a:pPr marL="12700" marR="5080">
              <a:lnSpc>
                <a:spcPct val="90100"/>
              </a:lnSpc>
              <a:spcBef>
                <a:spcPts val="484"/>
              </a:spcBef>
            </a:pPr>
            <a:r>
              <a:rPr dirty="0"/>
              <a:t>İyi</a:t>
            </a:r>
            <a:r>
              <a:rPr spc="5" dirty="0"/>
              <a:t> </a:t>
            </a:r>
            <a:r>
              <a:rPr dirty="0"/>
              <a:t>bir</a:t>
            </a:r>
            <a:r>
              <a:rPr spc="5" dirty="0"/>
              <a:t> </a:t>
            </a:r>
            <a:r>
              <a:rPr dirty="0"/>
              <a:t>uygulama</a:t>
            </a:r>
            <a:r>
              <a:rPr spc="-5" dirty="0"/>
              <a:t> </a:t>
            </a:r>
            <a:r>
              <a:rPr dirty="0"/>
              <a:t>için</a:t>
            </a:r>
            <a:r>
              <a:rPr spc="10" dirty="0"/>
              <a:t> </a:t>
            </a:r>
            <a:r>
              <a:rPr spc="-25" dirty="0"/>
              <a:t>de </a:t>
            </a:r>
            <a:r>
              <a:rPr dirty="0"/>
              <a:t>girişimcinin</a:t>
            </a:r>
            <a:r>
              <a:rPr spc="-70" dirty="0"/>
              <a:t> </a:t>
            </a:r>
            <a:r>
              <a:rPr dirty="0"/>
              <a:t>doğru</a:t>
            </a:r>
            <a:r>
              <a:rPr spc="-75" dirty="0"/>
              <a:t> </a:t>
            </a:r>
            <a:r>
              <a:rPr dirty="0"/>
              <a:t>insanlardan</a:t>
            </a:r>
            <a:r>
              <a:rPr spc="-80" dirty="0"/>
              <a:t> </a:t>
            </a:r>
            <a:r>
              <a:rPr dirty="0"/>
              <a:t>oluşan</a:t>
            </a:r>
            <a:r>
              <a:rPr spc="-70" dirty="0"/>
              <a:t> </a:t>
            </a:r>
            <a:r>
              <a:rPr dirty="0"/>
              <a:t>nitelikli</a:t>
            </a:r>
            <a:r>
              <a:rPr spc="-50" dirty="0"/>
              <a:t> </a:t>
            </a:r>
            <a:r>
              <a:rPr dirty="0"/>
              <a:t>bir</a:t>
            </a:r>
            <a:r>
              <a:rPr spc="-55" dirty="0"/>
              <a:t> </a:t>
            </a:r>
            <a:r>
              <a:rPr spc="-10" dirty="0"/>
              <a:t>ekibi </a:t>
            </a:r>
            <a:r>
              <a:rPr dirty="0"/>
              <a:t>kurmasının</a:t>
            </a:r>
            <a:r>
              <a:rPr spc="100" dirty="0"/>
              <a:t> </a:t>
            </a:r>
            <a:r>
              <a:rPr dirty="0"/>
              <a:t>önemi</a:t>
            </a:r>
            <a:r>
              <a:rPr spc="155" dirty="0"/>
              <a:t> </a:t>
            </a:r>
            <a:r>
              <a:rPr spc="-10" dirty="0"/>
              <a:t>büyüktür.</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6</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2500" dirty="0"/>
              <a:t>3.</a:t>
            </a:r>
            <a:r>
              <a:rPr sz="2500" spc="-75" dirty="0"/>
              <a:t> </a:t>
            </a:r>
            <a:r>
              <a:rPr sz="2500" spc="-30" dirty="0"/>
              <a:t>PAZARLAMA</a:t>
            </a:r>
            <a:r>
              <a:rPr sz="2500" spc="-145" dirty="0"/>
              <a:t> </a:t>
            </a:r>
            <a:r>
              <a:rPr sz="2500" dirty="0"/>
              <a:t>YÖNETİM</a:t>
            </a:r>
            <a:r>
              <a:rPr sz="2500" spc="-20" dirty="0"/>
              <a:t> </a:t>
            </a:r>
            <a:r>
              <a:rPr sz="2500" spc="-10" dirty="0"/>
              <a:t>SÜRECİ</a:t>
            </a:r>
            <a:endParaRPr sz="2500"/>
          </a:p>
        </p:txBody>
      </p:sp>
      <p:sp>
        <p:nvSpPr>
          <p:cNvPr id="3" name="object 3"/>
          <p:cNvSpPr txBox="1">
            <a:spLocks noGrp="1"/>
          </p:cNvSpPr>
          <p:nvPr>
            <p:ph idx="1"/>
          </p:nvPr>
        </p:nvSpPr>
        <p:spPr>
          <a:xfrm>
            <a:off x="533400" y="2057400"/>
            <a:ext cx="11318240" cy="3733457"/>
          </a:xfrm>
          <a:prstGeom prst="rect">
            <a:avLst/>
          </a:prstGeom>
        </p:spPr>
        <p:txBody>
          <a:bodyPr vert="horz" wrap="square" lIns="0" tIns="122554" rIns="0" bIns="0" rtlCol="0">
            <a:spAutoFit/>
          </a:bodyPr>
          <a:lstStyle/>
          <a:p>
            <a:pPr marL="12700" marR="5080">
              <a:lnSpc>
                <a:spcPct val="90100"/>
              </a:lnSpc>
              <a:spcBef>
                <a:spcPts val="484"/>
              </a:spcBef>
            </a:pPr>
            <a:r>
              <a:rPr b="1" dirty="0"/>
              <a:t>Kontrol</a:t>
            </a:r>
            <a:r>
              <a:rPr b="1" spc="-5" dirty="0"/>
              <a:t> </a:t>
            </a:r>
            <a:r>
              <a:rPr dirty="0"/>
              <a:t>aşamasında</a:t>
            </a:r>
            <a:r>
              <a:rPr spc="-30" dirty="0"/>
              <a:t> </a:t>
            </a:r>
            <a:r>
              <a:rPr dirty="0"/>
              <a:t>ise</a:t>
            </a:r>
            <a:r>
              <a:rPr spc="-15" dirty="0"/>
              <a:t> </a:t>
            </a:r>
            <a:r>
              <a:rPr dirty="0"/>
              <a:t>uygulamada</a:t>
            </a:r>
            <a:r>
              <a:rPr spc="-15" dirty="0"/>
              <a:t> </a:t>
            </a:r>
            <a:r>
              <a:rPr dirty="0"/>
              <a:t>elde</a:t>
            </a:r>
            <a:r>
              <a:rPr spc="5" dirty="0"/>
              <a:t> </a:t>
            </a:r>
            <a:r>
              <a:rPr dirty="0"/>
              <a:t>edilen</a:t>
            </a:r>
            <a:r>
              <a:rPr spc="-5" dirty="0"/>
              <a:t> </a:t>
            </a:r>
            <a:r>
              <a:rPr dirty="0"/>
              <a:t>finansal</a:t>
            </a:r>
            <a:r>
              <a:rPr spc="-15" dirty="0"/>
              <a:t> </a:t>
            </a:r>
            <a:r>
              <a:rPr spc="-25" dirty="0"/>
              <a:t>ve </a:t>
            </a:r>
            <a:r>
              <a:rPr dirty="0"/>
              <a:t>finansal</a:t>
            </a:r>
            <a:r>
              <a:rPr spc="-30" dirty="0"/>
              <a:t> </a:t>
            </a:r>
            <a:r>
              <a:rPr dirty="0"/>
              <a:t>olmayan</a:t>
            </a:r>
            <a:r>
              <a:rPr spc="-40" dirty="0"/>
              <a:t> </a:t>
            </a:r>
            <a:r>
              <a:rPr dirty="0"/>
              <a:t>sonuçlar</a:t>
            </a:r>
            <a:r>
              <a:rPr spc="-55" dirty="0"/>
              <a:t> </a:t>
            </a:r>
            <a:r>
              <a:rPr dirty="0"/>
              <a:t>ile</a:t>
            </a:r>
            <a:r>
              <a:rPr spc="-40" dirty="0"/>
              <a:t> </a:t>
            </a:r>
            <a:r>
              <a:rPr dirty="0"/>
              <a:t>bunlara</a:t>
            </a:r>
            <a:r>
              <a:rPr spc="-55" dirty="0"/>
              <a:t> </a:t>
            </a:r>
            <a:r>
              <a:rPr dirty="0"/>
              <a:t>ilişkin</a:t>
            </a:r>
            <a:r>
              <a:rPr spc="-40" dirty="0"/>
              <a:t> </a:t>
            </a:r>
            <a:r>
              <a:rPr spc="-10" dirty="0"/>
              <a:t>hedeflerin </a:t>
            </a:r>
            <a:r>
              <a:rPr dirty="0"/>
              <a:t>karşılaştırması</a:t>
            </a:r>
            <a:r>
              <a:rPr spc="85" dirty="0"/>
              <a:t> </a:t>
            </a:r>
            <a:r>
              <a:rPr dirty="0"/>
              <a:t>yapılır.</a:t>
            </a:r>
            <a:r>
              <a:rPr spc="125" dirty="0"/>
              <a:t> </a:t>
            </a:r>
            <a:endParaRPr lang="tr-TR" spc="125" dirty="0"/>
          </a:p>
          <a:p>
            <a:pPr marL="12700" marR="5080">
              <a:lnSpc>
                <a:spcPct val="90100"/>
              </a:lnSpc>
              <a:spcBef>
                <a:spcPts val="484"/>
              </a:spcBef>
            </a:pPr>
            <a:r>
              <a:rPr dirty="0" err="1"/>
              <a:t>Örneğin</a:t>
            </a:r>
            <a:r>
              <a:rPr dirty="0"/>
              <a:t>,</a:t>
            </a:r>
            <a:r>
              <a:rPr spc="110" dirty="0"/>
              <a:t> </a:t>
            </a:r>
            <a:r>
              <a:rPr dirty="0"/>
              <a:t>işletme</a:t>
            </a:r>
            <a:r>
              <a:rPr spc="145" dirty="0"/>
              <a:t> </a:t>
            </a:r>
            <a:r>
              <a:rPr dirty="0"/>
              <a:t>satış</a:t>
            </a:r>
            <a:r>
              <a:rPr spc="114" dirty="0"/>
              <a:t> </a:t>
            </a:r>
            <a:r>
              <a:rPr spc="-10" dirty="0"/>
              <a:t>hedefinin </a:t>
            </a:r>
            <a:r>
              <a:rPr dirty="0"/>
              <a:t>gerisinde</a:t>
            </a:r>
            <a:r>
              <a:rPr spc="-35" dirty="0"/>
              <a:t> </a:t>
            </a:r>
            <a:r>
              <a:rPr dirty="0"/>
              <a:t>kaldı</a:t>
            </a:r>
            <a:r>
              <a:rPr spc="-25" dirty="0"/>
              <a:t> </a:t>
            </a:r>
            <a:r>
              <a:rPr dirty="0"/>
              <a:t>ise</a:t>
            </a:r>
            <a:r>
              <a:rPr spc="-35" dirty="0"/>
              <a:t> </a:t>
            </a:r>
            <a:r>
              <a:rPr dirty="0"/>
              <a:t>bunun</a:t>
            </a:r>
            <a:r>
              <a:rPr spc="-15" dirty="0"/>
              <a:t> </a:t>
            </a:r>
            <a:r>
              <a:rPr dirty="0"/>
              <a:t>nedenlerinin</a:t>
            </a:r>
            <a:r>
              <a:rPr spc="-30" dirty="0"/>
              <a:t> </a:t>
            </a:r>
            <a:r>
              <a:rPr dirty="0"/>
              <a:t>belirlenmesi</a:t>
            </a:r>
            <a:r>
              <a:rPr spc="-20" dirty="0"/>
              <a:t> </a:t>
            </a:r>
            <a:r>
              <a:rPr dirty="0"/>
              <a:t>ve</a:t>
            </a:r>
            <a:r>
              <a:rPr spc="-35" dirty="0"/>
              <a:t> </a:t>
            </a:r>
            <a:r>
              <a:rPr dirty="0"/>
              <a:t>bir</a:t>
            </a:r>
            <a:r>
              <a:rPr spc="-25" dirty="0"/>
              <a:t> </a:t>
            </a:r>
            <a:r>
              <a:rPr spc="-20" dirty="0"/>
              <a:t>daha </a:t>
            </a:r>
            <a:r>
              <a:rPr dirty="0"/>
              <a:t>böyle olumsuz</a:t>
            </a:r>
            <a:r>
              <a:rPr spc="20" dirty="0"/>
              <a:t> </a:t>
            </a:r>
            <a:r>
              <a:rPr dirty="0"/>
              <a:t>bir</a:t>
            </a:r>
            <a:r>
              <a:rPr spc="35" dirty="0"/>
              <a:t> </a:t>
            </a:r>
            <a:r>
              <a:rPr dirty="0"/>
              <a:t>sonuç</a:t>
            </a:r>
            <a:r>
              <a:rPr spc="5" dirty="0"/>
              <a:t> </a:t>
            </a:r>
            <a:r>
              <a:rPr dirty="0"/>
              <a:t>ortaya</a:t>
            </a:r>
            <a:r>
              <a:rPr spc="15" dirty="0"/>
              <a:t> </a:t>
            </a:r>
            <a:r>
              <a:rPr dirty="0"/>
              <a:t>çıkmaması</a:t>
            </a:r>
            <a:r>
              <a:rPr spc="-10" dirty="0"/>
              <a:t> </a:t>
            </a:r>
            <a:r>
              <a:rPr dirty="0"/>
              <a:t>için</a:t>
            </a:r>
            <a:r>
              <a:rPr spc="20" dirty="0"/>
              <a:t> </a:t>
            </a:r>
            <a:r>
              <a:rPr dirty="0"/>
              <a:t>ne</a:t>
            </a:r>
            <a:r>
              <a:rPr spc="25" dirty="0"/>
              <a:t> </a:t>
            </a:r>
            <a:r>
              <a:rPr spc="-20" dirty="0"/>
              <a:t>gibi </a:t>
            </a:r>
            <a:r>
              <a:rPr dirty="0"/>
              <a:t>önlemlerin</a:t>
            </a:r>
            <a:r>
              <a:rPr spc="50" dirty="0"/>
              <a:t> </a:t>
            </a:r>
            <a:r>
              <a:rPr dirty="0"/>
              <a:t>alınması</a:t>
            </a:r>
            <a:r>
              <a:rPr spc="35" dirty="0"/>
              <a:t> </a:t>
            </a:r>
            <a:r>
              <a:rPr dirty="0"/>
              <a:t>gerektiği</a:t>
            </a:r>
            <a:r>
              <a:rPr spc="50" dirty="0"/>
              <a:t> </a:t>
            </a:r>
            <a:r>
              <a:rPr dirty="0"/>
              <a:t>saptanmalıdır.</a:t>
            </a:r>
            <a:r>
              <a:rPr spc="20" dirty="0"/>
              <a:t> </a:t>
            </a:r>
            <a:r>
              <a:rPr dirty="0"/>
              <a:t>Bu</a:t>
            </a:r>
            <a:r>
              <a:rPr spc="50" dirty="0"/>
              <a:t> </a:t>
            </a:r>
            <a:r>
              <a:rPr spc="-10" dirty="0"/>
              <a:t>düzeltici </a:t>
            </a:r>
            <a:r>
              <a:rPr dirty="0"/>
              <a:t>önlemlerin</a:t>
            </a:r>
            <a:r>
              <a:rPr spc="25" dirty="0"/>
              <a:t> </a:t>
            </a:r>
            <a:r>
              <a:rPr dirty="0"/>
              <a:t>alınması,</a:t>
            </a:r>
            <a:r>
              <a:rPr spc="10" dirty="0"/>
              <a:t> </a:t>
            </a:r>
            <a:r>
              <a:rPr dirty="0"/>
              <a:t>bir</a:t>
            </a:r>
            <a:r>
              <a:rPr spc="15" dirty="0"/>
              <a:t> </a:t>
            </a:r>
            <a:r>
              <a:rPr dirty="0"/>
              <a:t>sonraki</a:t>
            </a:r>
            <a:r>
              <a:rPr spc="-5" dirty="0"/>
              <a:t> </a:t>
            </a:r>
            <a:r>
              <a:rPr dirty="0"/>
              <a:t>plan</a:t>
            </a:r>
            <a:r>
              <a:rPr spc="25" dirty="0"/>
              <a:t> </a:t>
            </a:r>
            <a:r>
              <a:rPr dirty="0"/>
              <a:t>döneminin</a:t>
            </a:r>
            <a:r>
              <a:rPr spc="25" dirty="0"/>
              <a:t> </a:t>
            </a:r>
            <a:r>
              <a:rPr dirty="0"/>
              <a:t>daha</a:t>
            </a:r>
            <a:r>
              <a:rPr spc="5" dirty="0"/>
              <a:t> </a:t>
            </a:r>
            <a:r>
              <a:rPr spc="-10" dirty="0"/>
              <a:t>nitelikli </a:t>
            </a:r>
            <a:r>
              <a:rPr dirty="0"/>
              <a:t>sonuçlar</a:t>
            </a:r>
            <a:r>
              <a:rPr spc="-65" dirty="0"/>
              <a:t> </a:t>
            </a:r>
            <a:r>
              <a:rPr dirty="0"/>
              <a:t>üretmesini</a:t>
            </a:r>
            <a:r>
              <a:rPr spc="-50" dirty="0"/>
              <a:t> </a:t>
            </a:r>
            <a:r>
              <a:rPr spc="-10" dirty="0"/>
              <a:t>sağlanacaktır.</a:t>
            </a: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7</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4914" rIns="0" bIns="0" rtlCol="0">
            <a:spAutoFit/>
          </a:bodyPr>
          <a:lstStyle/>
          <a:p>
            <a:pPr marL="12700">
              <a:lnSpc>
                <a:spcPct val="100000"/>
              </a:lnSpc>
              <a:spcBef>
                <a:spcPts val="95"/>
              </a:spcBef>
            </a:pPr>
            <a:r>
              <a:rPr sz="2500" dirty="0"/>
              <a:t>4.</a:t>
            </a:r>
            <a:r>
              <a:rPr sz="2500" spc="-60" dirty="0"/>
              <a:t> </a:t>
            </a:r>
            <a:r>
              <a:rPr sz="2500" spc="-10" dirty="0"/>
              <a:t>PAZAR</a:t>
            </a:r>
            <a:r>
              <a:rPr sz="2500" spc="-65" dirty="0"/>
              <a:t> </a:t>
            </a:r>
            <a:r>
              <a:rPr sz="2500" spc="-20" dirty="0"/>
              <a:t>FIRSATLARININ</a:t>
            </a:r>
            <a:r>
              <a:rPr sz="2500" spc="-150" dirty="0"/>
              <a:t> </a:t>
            </a:r>
            <a:r>
              <a:rPr sz="2500" spc="-10" dirty="0"/>
              <a:t>ANALİZİ</a:t>
            </a:r>
            <a:endParaRPr sz="2500"/>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8</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685800" y="1981200"/>
            <a:ext cx="11277600" cy="3561360"/>
          </a:xfrm>
          <a:prstGeom prst="rect">
            <a:avLst/>
          </a:prstGeom>
        </p:spPr>
        <p:txBody>
          <a:bodyPr vert="horz" wrap="square" lIns="0" tIns="12065" rIns="0" bIns="0" rtlCol="0">
            <a:spAutoFit/>
          </a:bodyPr>
          <a:lstStyle/>
          <a:p>
            <a:pPr marL="12700" marR="0" lvl="0" indent="0" algn="just" defTabSz="457200" rtl="0" eaLnBrk="1" fontAlgn="auto" latinLnBrk="0" hangingPunct="1">
              <a:lnSpc>
                <a:spcPts val="2855"/>
              </a:lnSpc>
              <a:spcBef>
                <a:spcPts val="95"/>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Girişimcilikte</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pazar</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fırsatlarının</a:t>
            </a:r>
            <a:r>
              <a:rPr kumimoji="0" sz="2200" b="0" i="0" u="none" strike="noStrike" kern="1200" cap="none" spc="-2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tespitinin</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özel</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bir</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önemi</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vardır.</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Özellikle</a:t>
            </a:r>
            <a:r>
              <a:rPr kumimoji="0" lang="tr-TR" sz="2200" b="0" i="0" u="none" strike="noStrike" kern="1200" cap="none" spc="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yeni</a:t>
            </a:r>
            <a:r>
              <a:rPr kumimoji="0" sz="22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girişimciler</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için</a:t>
            </a:r>
            <a:r>
              <a:rPr kumimoji="0" sz="22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iş</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fikrinin</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temelini,</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pazarda</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gözlem</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veya</a:t>
            </a:r>
            <a:r>
              <a:rPr kumimoji="0" sz="22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araştırma</a:t>
            </a:r>
            <a:r>
              <a:rPr kumimoji="0" lang="tr-TR" sz="2200" b="0" i="0" u="none" strike="noStrike" kern="1200" cap="none" spc="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yoluyla</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ortaya</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çıkartılan</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fırsatlar</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oluşturmaktadır.</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O</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nedenle</a:t>
            </a:r>
            <a:r>
              <a:rPr kumimoji="0" sz="22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başarılı</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25" normalizeH="0" baseline="0" noProof="0" dirty="0" err="1">
                <a:ln>
                  <a:noFill/>
                </a:ln>
                <a:solidFill>
                  <a:srgbClr val="231F20"/>
                </a:solidFill>
                <a:effectLst/>
                <a:uLnTx/>
                <a:uFillTx/>
                <a:latin typeface="Microsoft Sans Serif"/>
                <a:ea typeface="+mn-ea"/>
                <a:cs typeface="Microsoft Sans Serif"/>
              </a:rPr>
              <a:t>bir</a:t>
            </a:r>
            <a:r>
              <a:rPr kumimoji="0" lang="tr-TR" sz="2200" b="0" i="0" u="none" strike="noStrike" kern="1200" cap="none" spc="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girişimcinin</a:t>
            </a:r>
            <a:r>
              <a:rPr kumimoji="0" sz="22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temel</a:t>
            </a:r>
            <a:r>
              <a:rPr kumimoji="0" sz="2200" b="0" i="0" u="none" strike="noStrike" kern="1200" cap="none" spc="-7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görevlerinden</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biri</a:t>
            </a:r>
            <a:r>
              <a:rPr kumimoji="0" sz="22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de</a:t>
            </a:r>
            <a:r>
              <a:rPr kumimoji="0" sz="2200" b="0" i="0" u="none" strike="noStrike" kern="1200" cap="none" spc="-7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sürekli</a:t>
            </a:r>
            <a:r>
              <a:rPr kumimoji="0" sz="2200" b="0" i="0" u="none" strike="noStrike" kern="1200" cap="none" spc="-7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olarak</a:t>
            </a:r>
            <a:r>
              <a:rPr kumimoji="0" sz="2200" b="0" i="0" u="none" strike="noStrike" kern="1200" cap="none" spc="-7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pazardaki</a:t>
            </a:r>
            <a:r>
              <a:rPr kumimoji="0" lang="tr-TR" sz="2200" b="0" i="0" u="none" strike="noStrike" kern="1200" cap="none" spc="0" normalizeH="0" baseline="0" noProof="0" dirty="0">
                <a:ln>
                  <a:noFill/>
                </a:ln>
                <a:solidFill>
                  <a:srgbClr val="000000"/>
                </a:solidFill>
                <a:effectLst/>
                <a:uLnTx/>
                <a:uFillTx/>
                <a:latin typeface="Microsoft Sans Serif"/>
                <a:ea typeface="+mn-ea"/>
                <a:cs typeface="Microsoft Sans Serif"/>
              </a:rPr>
              <a:t> </a:t>
            </a:r>
            <a:r>
              <a:rPr kumimoji="0" sz="2200" b="0" i="0" u="none" strike="noStrike" kern="1200" cap="none" spc="0" normalizeH="0" baseline="0" noProof="0" dirty="0" err="1">
                <a:ln>
                  <a:noFill/>
                </a:ln>
                <a:solidFill>
                  <a:srgbClr val="231F20"/>
                </a:solidFill>
                <a:effectLst/>
                <a:uLnTx/>
                <a:uFillTx/>
                <a:latin typeface="Microsoft Sans Serif"/>
                <a:ea typeface="+mn-ea"/>
                <a:cs typeface="Microsoft Sans Serif"/>
              </a:rPr>
              <a:t>değişimleri</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incelemek</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bu</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değişimlerin</a:t>
            </a:r>
            <a:r>
              <a:rPr kumimoji="0" sz="22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işletme</a:t>
            </a:r>
            <a:r>
              <a:rPr kumimoji="0" sz="22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için</a:t>
            </a:r>
            <a:r>
              <a:rPr kumimoji="0" sz="22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ne</a:t>
            </a:r>
            <a:r>
              <a:rPr kumimoji="0" sz="22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gibi</a:t>
            </a:r>
            <a:r>
              <a:rPr kumimoji="0" sz="2200" b="0" i="0" u="none" strike="noStrike" kern="1200" cap="none" spc="-6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fırsatları getirebileceğini</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analiz</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etmektir.</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Pazar</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fırsatı</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şunları</a:t>
            </a:r>
            <a:r>
              <a:rPr kumimoji="0" sz="2200" b="0" i="0" u="none" strike="noStrike" kern="1200" cap="none" spc="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içermektedir;</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235585" marR="0" lvl="0" indent="-222885" algn="just" defTabSz="457200" rtl="0" eaLnBrk="1" fontAlgn="auto" latinLnBrk="0" hangingPunct="1">
              <a:lnSpc>
                <a:spcPts val="2855"/>
              </a:lnSpc>
              <a:spcBef>
                <a:spcPts val="3145"/>
              </a:spcBef>
              <a:spcAft>
                <a:spcPts val="0"/>
              </a:spcAft>
              <a:buClrTx/>
              <a:buSzTx/>
              <a:buFontTx/>
              <a:buChar char="•"/>
              <a:tabLst>
                <a:tab pos="235585" algn="l"/>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Mevcut</a:t>
            </a:r>
            <a:r>
              <a:rPr kumimoji="0" sz="2200" b="0" i="0" u="none" strike="noStrike" kern="1200" cap="none" spc="-5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gelecekteki</a:t>
            </a:r>
            <a:r>
              <a:rPr kumimoji="0" sz="22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olası</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değişimler</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sonucunda</a:t>
            </a:r>
            <a:r>
              <a:rPr kumimoji="0" sz="2200" b="0" i="0" u="none" strike="noStrike" kern="1200" cap="none" spc="-6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tüketicilerde</a:t>
            </a:r>
            <a:r>
              <a:rPr kumimoji="0" sz="2200" b="0" i="0" u="none" strike="noStrike" kern="1200" cap="none" spc="-5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ortaya</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12700" marR="0" lvl="0" indent="0" algn="just" defTabSz="457200" rtl="0" eaLnBrk="1" fontAlgn="auto" latinLnBrk="0" hangingPunct="1">
              <a:lnSpc>
                <a:spcPts val="2350"/>
              </a:lnSpc>
              <a:spcBef>
                <a:spcPts val="0"/>
              </a:spcBef>
              <a:spcAft>
                <a:spcPts val="0"/>
              </a:spcAft>
              <a:buClrTx/>
              <a:buSzTx/>
              <a:buFontTx/>
              <a:buNone/>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çıkabilecek</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yeni</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istek</a:t>
            </a:r>
            <a:r>
              <a:rPr kumimoji="0" sz="2200" b="0" i="0" u="none" strike="noStrike" kern="1200" cap="none" spc="-3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ihtiyaçları,</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235585" marR="0" lvl="0" indent="-222885" algn="just" defTabSz="457200" rtl="0" eaLnBrk="1" fontAlgn="auto" latinLnBrk="0" hangingPunct="1">
              <a:lnSpc>
                <a:spcPts val="2350"/>
              </a:lnSpc>
              <a:spcBef>
                <a:spcPts val="0"/>
              </a:spcBef>
              <a:spcAft>
                <a:spcPts val="0"/>
              </a:spcAft>
              <a:buClrTx/>
              <a:buSzTx/>
              <a:buFontTx/>
              <a:buChar char="•"/>
              <a:tabLst>
                <a:tab pos="235585" algn="l"/>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İstek</a:t>
            </a:r>
            <a:r>
              <a:rPr kumimoji="0" sz="22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ihtiyaçları</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giderecek</a:t>
            </a:r>
            <a:r>
              <a:rPr kumimoji="0" sz="2200" b="0" i="0" u="none" strike="noStrike" kern="1200" cap="none" spc="-1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ürün</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200" b="0" i="0" u="none" strike="noStrike" kern="1200" cap="none" spc="-2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hizmetleri,</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a:p>
            <a:pPr marL="12700" marR="186690" lvl="0" indent="222885" algn="just" defTabSz="457200" rtl="0" eaLnBrk="1" fontAlgn="auto" latinLnBrk="0" hangingPunct="1">
              <a:lnSpc>
                <a:spcPct val="70100"/>
              </a:lnSpc>
              <a:spcBef>
                <a:spcPts val="500"/>
              </a:spcBef>
              <a:spcAft>
                <a:spcPts val="0"/>
              </a:spcAft>
              <a:buClrTx/>
              <a:buSzTx/>
              <a:buFontTx/>
              <a:buChar char="•"/>
              <a:tabLst>
                <a:tab pos="235585" algn="l"/>
              </a:tabLst>
              <a:defRPr/>
            </a:pP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Bu</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ürün</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hizmetleri</a:t>
            </a:r>
            <a:r>
              <a:rPr kumimoji="0" sz="2200" b="0" i="0" u="none" strike="noStrike" kern="1200" cap="none" spc="-4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tüketicilere</a:t>
            </a:r>
            <a:r>
              <a:rPr kumimoji="0" sz="2200" b="0" i="0" u="none" strike="noStrike" kern="1200" cap="none" spc="-35"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sunacak</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yeni</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yöntem</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0" normalizeH="0" baseline="0" noProof="0" dirty="0">
                <a:ln>
                  <a:noFill/>
                </a:ln>
                <a:solidFill>
                  <a:srgbClr val="231F20"/>
                </a:solidFill>
                <a:effectLst/>
                <a:uLnTx/>
                <a:uFillTx/>
                <a:latin typeface="Microsoft Sans Serif"/>
                <a:ea typeface="+mn-ea"/>
                <a:cs typeface="Microsoft Sans Serif"/>
              </a:rPr>
              <a:t>ve</a:t>
            </a:r>
            <a:r>
              <a:rPr kumimoji="0" sz="2200" b="0" i="0" u="none" strike="noStrike" kern="1200" cap="none" spc="-4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pazarlama</a:t>
            </a:r>
            <a:r>
              <a:rPr kumimoji="0" sz="2200" b="0" i="0" u="none" strike="noStrike" kern="1200" cap="none" spc="-10" normalizeH="0" baseline="0" noProof="0" dirty="0">
                <a:ln>
                  <a:noFill/>
                </a:ln>
                <a:solidFill>
                  <a:srgbClr val="231F20"/>
                </a:solidFill>
                <a:effectLst/>
                <a:uLnTx/>
                <a:uFillTx/>
                <a:latin typeface="Microsoft Sans Serif"/>
                <a:ea typeface="+mn-ea"/>
                <a:cs typeface="Microsoft Sans Serif"/>
              </a:rPr>
              <a:t> </a:t>
            </a:r>
            <a:r>
              <a:rPr kumimoji="0" sz="2200" b="0" i="0" u="none" strike="noStrike" kern="1200" cap="none" spc="-10" normalizeH="0" baseline="0" noProof="0" dirty="0" err="1">
                <a:ln>
                  <a:noFill/>
                </a:ln>
                <a:solidFill>
                  <a:srgbClr val="231F20"/>
                </a:solidFill>
                <a:effectLst/>
                <a:uLnTx/>
                <a:uFillTx/>
                <a:latin typeface="Microsoft Sans Serif"/>
                <a:ea typeface="+mn-ea"/>
                <a:cs typeface="Microsoft Sans Serif"/>
              </a:rPr>
              <a:t>araçları</a:t>
            </a:r>
            <a:r>
              <a:rPr kumimoji="0" lang="tr-TR" sz="2200" b="0" i="0" u="none" strike="noStrike" kern="1200" cap="none" spc="-10" normalizeH="0" baseline="0" noProof="0" dirty="0" err="1">
                <a:ln>
                  <a:noFill/>
                </a:ln>
                <a:solidFill>
                  <a:srgbClr val="231F20"/>
                </a:solidFill>
                <a:effectLst/>
                <a:uLnTx/>
                <a:uFillTx/>
                <a:latin typeface="Microsoft Sans Serif"/>
                <a:ea typeface="+mn-ea"/>
                <a:cs typeface="Microsoft Sans Serif"/>
              </a:rPr>
              <a:t>dır</a:t>
            </a:r>
            <a:r>
              <a:rPr kumimoji="0" lang="tr-TR" sz="2200" b="0" i="0" u="none" strike="noStrike" kern="1200" cap="none" spc="-10" normalizeH="0" baseline="0" noProof="0" dirty="0">
                <a:ln>
                  <a:noFill/>
                </a:ln>
                <a:solidFill>
                  <a:srgbClr val="231F20"/>
                </a:solidFill>
                <a:effectLst/>
                <a:uLnTx/>
                <a:uFillTx/>
                <a:latin typeface="Microsoft Sans Serif"/>
                <a:ea typeface="+mn-ea"/>
                <a:cs typeface="Microsoft Sans Serif"/>
              </a:rPr>
              <a:t>.</a:t>
            </a:r>
            <a:endParaRPr kumimoji="0" sz="2200" b="0" i="0" u="none" strike="noStrike" kern="1200" cap="none" spc="0" normalizeH="0" baseline="0" noProof="0" dirty="0">
              <a:ln>
                <a:noFill/>
              </a:ln>
              <a:solidFill>
                <a:srgbClr val="000000"/>
              </a:solidFill>
              <a:effectLst/>
              <a:uLnTx/>
              <a:uFillTx/>
              <a:latin typeface="Microsoft Sans Serif"/>
              <a:ea typeface="+mn-ea"/>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4914" rIns="0" bIns="0" rtlCol="0">
            <a:spAutoFit/>
          </a:bodyPr>
          <a:lstStyle/>
          <a:p>
            <a:pPr marL="12700">
              <a:lnSpc>
                <a:spcPct val="100000"/>
              </a:lnSpc>
              <a:spcBef>
                <a:spcPts val="95"/>
              </a:spcBef>
            </a:pPr>
            <a:r>
              <a:rPr sz="2500" dirty="0"/>
              <a:t>4.</a:t>
            </a:r>
            <a:r>
              <a:rPr sz="2500" spc="-60" dirty="0"/>
              <a:t> </a:t>
            </a:r>
            <a:r>
              <a:rPr sz="2500" spc="-10" dirty="0"/>
              <a:t>PAZAR</a:t>
            </a:r>
            <a:r>
              <a:rPr sz="2500" spc="-65" dirty="0"/>
              <a:t> </a:t>
            </a:r>
            <a:r>
              <a:rPr sz="2500" spc="-20" dirty="0"/>
              <a:t>FIRSATLARININ</a:t>
            </a:r>
            <a:r>
              <a:rPr sz="2500" spc="-150" dirty="0"/>
              <a:t> </a:t>
            </a:r>
            <a:r>
              <a:rPr sz="2500" spc="-10" dirty="0"/>
              <a:t>ANALİZİ</a:t>
            </a:r>
            <a:endParaRPr sz="2500"/>
          </a:p>
        </p:txBody>
      </p:sp>
      <p:sp>
        <p:nvSpPr>
          <p:cNvPr id="3" name="object 3"/>
          <p:cNvSpPr txBox="1">
            <a:spLocks noGrp="1"/>
          </p:cNvSpPr>
          <p:nvPr>
            <p:ph idx="1"/>
          </p:nvPr>
        </p:nvSpPr>
        <p:spPr>
          <a:xfrm>
            <a:off x="609600" y="1845734"/>
            <a:ext cx="10546080" cy="2151486"/>
          </a:xfrm>
          <a:prstGeom prst="rect">
            <a:avLst/>
          </a:prstGeom>
        </p:spPr>
        <p:txBody>
          <a:bodyPr vert="horz" wrap="square" lIns="0" tIns="121539" rIns="0" bIns="0" rtlCol="0">
            <a:spAutoFit/>
          </a:bodyPr>
          <a:lstStyle/>
          <a:p>
            <a:pPr marL="12700" marR="5080">
              <a:lnSpc>
                <a:spcPct val="90100"/>
              </a:lnSpc>
              <a:spcBef>
                <a:spcPts val="525"/>
              </a:spcBef>
            </a:pPr>
            <a:r>
              <a:rPr sz="2800" dirty="0"/>
              <a:t>Pazar</a:t>
            </a:r>
            <a:r>
              <a:rPr sz="2800" spc="-5" dirty="0"/>
              <a:t> </a:t>
            </a:r>
            <a:r>
              <a:rPr sz="2800" dirty="0"/>
              <a:t>fırsatlarının</a:t>
            </a:r>
            <a:r>
              <a:rPr sz="2800" spc="-10" dirty="0"/>
              <a:t> </a:t>
            </a:r>
            <a:r>
              <a:rPr sz="2800" dirty="0"/>
              <a:t>tespiti</a:t>
            </a:r>
            <a:r>
              <a:rPr sz="2800" spc="-5" dirty="0"/>
              <a:t> </a:t>
            </a:r>
            <a:r>
              <a:rPr sz="2800" dirty="0"/>
              <a:t>için</a:t>
            </a:r>
            <a:r>
              <a:rPr sz="2800" spc="-10" dirty="0"/>
              <a:t> </a:t>
            </a:r>
            <a:r>
              <a:rPr sz="2800" dirty="0"/>
              <a:t>genellikle</a:t>
            </a:r>
            <a:r>
              <a:rPr sz="2800" spc="-45" dirty="0"/>
              <a:t> </a:t>
            </a:r>
            <a:r>
              <a:rPr sz="2800" dirty="0"/>
              <a:t>sistematik </a:t>
            </a:r>
            <a:r>
              <a:rPr sz="2800" spc="-10" dirty="0"/>
              <a:t>olarak </a:t>
            </a:r>
            <a:r>
              <a:rPr sz="2800" dirty="0"/>
              <a:t>durum</a:t>
            </a:r>
            <a:r>
              <a:rPr sz="2800" spc="5" dirty="0"/>
              <a:t> </a:t>
            </a:r>
            <a:r>
              <a:rPr sz="2800" dirty="0"/>
              <a:t>analizinin</a:t>
            </a:r>
            <a:r>
              <a:rPr sz="2800" spc="-5" dirty="0"/>
              <a:t> </a:t>
            </a:r>
            <a:r>
              <a:rPr sz="2800" dirty="0"/>
              <a:t>yapılması tavsiye</a:t>
            </a:r>
            <a:r>
              <a:rPr sz="2800" spc="5" dirty="0"/>
              <a:t> </a:t>
            </a:r>
            <a:r>
              <a:rPr sz="2800" spc="-20" dirty="0"/>
              <a:t>edilmektedir.</a:t>
            </a:r>
            <a:r>
              <a:rPr sz="2800" spc="-10" dirty="0"/>
              <a:t> </a:t>
            </a:r>
            <a:endParaRPr lang="tr-TR" sz="2800" spc="-10" dirty="0"/>
          </a:p>
          <a:p>
            <a:pPr marL="12700" marR="5080">
              <a:lnSpc>
                <a:spcPct val="90100"/>
              </a:lnSpc>
              <a:spcBef>
                <a:spcPts val="525"/>
              </a:spcBef>
            </a:pPr>
            <a:r>
              <a:rPr sz="2800" spc="-10" dirty="0"/>
              <a:t>Durum </a:t>
            </a:r>
            <a:r>
              <a:rPr sz="2800" dirty="0"/>
              <a:t>analizi</a:t>
            </a:r>
            <a:r>
              <a:rPr sz="2800" spc="-20" dirty="0"/>
              <a:t> </a:t>
            </a:r>
            <a:r>
              <a:rPr sz="2800" dirty="0"/>
              <a:t>için</a:t>
            </a:r>
            <a:r>
              <a:rPr sz="2800" spc="5" dirty="0"/>
              <a:t> </a:t>
            </a:r>
            <a:r>
              <a:rPr sz="2800" dirty="0"/>
              <a:t>pek</a:t>
            </a:r>
            <a:r>
              <a:rPr sz="2800" spc="-15" dirty="0"/>
              <a:t> </a:t>
            </a:r>
            <a:r>
              <a:rPr sz="2800" dirty="0"/>
              <a:t>çok</a:t>
            </a:r>
            <a:r>
              <a:rPr sz="2800" spc="-5" dirty="0"/>
              <a:t> </a:t>
            </a:r>
            <a:r>
              <a:rPr sz="2800" dirty="0"/>
              <a:t>yöntem bulunsa</a:t>
            </a:r>
            <a:r>
              <a:rPr sz="2800" spc="-30" dirty="0"/>
              <a:t> </a:t>
            </a:r>
            <a:r>
              <a:rPr sz="2800" dirty="0"/>
              <a:t>da en</a:t>
            </a:r>
            <a:r>
              <a:rPr sz="2800" spc="-5" dirty="0"/>
              <a:t> </a:t>
            </a:r>
            <a:r>
              <a:rPr sz="2800" dirty="0"/>
              <a:t>basit</a:t>
            </a:r>
            <a:r>
              <a:rPr sz="2800" spc="-10" dirty="0"/>
              <a:t> </a:t>
            </a:r>
            <a:r>
              <a:rPr sz="2800" dirty="0"/>
              <a:t>ve</a:t>
            </a:r>
            <a:r>
              <a:rPr sz="2800" spc="-5" dirty="0"/>
              <a:t> </a:t>
            </a:r>
            <a:r>
              <a:rPr sz="2800" spc="-25" dirty="0"/>
              <a:t>en </a:t>
            </a:r>
            <a:r>
              <a:rPr sz="2800" dirty="0"/>
              <a:t>çok kullanılan</a:t>
            </a:r>
            <a:r>
              <a:rPr sz="2800" spc="-20" dirty="0"/>
              <a:t> </a:t>
            </a:r>
            <a:r>
              <a:rPr sz="2800" dirty="0"/>
              <a:t>yöntem</a:t>
            </a:r>
            <a:r>
              <a:rPr sz="2800" spc="10" dirty="0"/>
              <a:t> </a:t>
            </a:r>
            <a:r>
              <a:rPr sz="2800" b="1" dirty="0">
                <a:latin typeface="Arial"/>
                <a:cs typeface="Arial"/>
              </a:rPr>
              <a:t>GZFT</a:t>
            </a:r>
            <a:r>
              <a:rPr sz="2800" b="1" spc="-35" dirty="0">
                <a:latin typeface="Arial"/>
                <a:cs typeface="Arial"/>
              </a:rPr>
              <a:t> </a:t>
            </a:r>
            <a:r>
              <a:rPr sz="2800" spc="-20" dirty="0"/>
              <a:t>analizidir. </a:t>
            </a:r>
            <a:r>
              <a:rPr sz="2800" dirty="0"/>
              <a:t>Bu </a:t>
            </a:r>
            <a:r>
              <a:rPr sz="2800" spc="-10" dirty="0"/>
              <a:t>analizde </a:t>
            </a:r>
            <a:r>
              <a:rPr sz="2800" dirty="0"/>
              <a:t>girişimci,</a:t>
            </a:r>
            <a:r>
              <a:rPr sz="2800" spc="-80" dirty="0"/>
              <a:t> </a:t>
            </a:r>
            <a:r>
              <a:rPr sz="2800" dirty="0"/>
              <a:t>işletmenin</a:t>
            </a:r>
            <a:r>
              <a:rPr sz="2800" spc="-65" dirty="0"/>
              <a:t> </a:t>
            </a:r>
            <a:r>
              <a:rPr sz="2800" dirty="0"/>
              <a:t>birçok</a:t>
            </a:r>
            <a:r>
              <a:rPr sz="2800" spc="-40" dirty="0"/>
              <a:t> </a:t>
            </a:r>
            <a:r>
              <a:rPr sz="2800" dirty="0"/>
              <a:t>yönden</a:t>
            </a:r>
            <a:r>
              <a:rPr sz="2800" spc="-75" dirty="0"/>
              <a:t> </a:t>
            </a:r>
            <a:r>
              <a:rPr sz="2800" dirty="0"/>
              <a:t>durumunu</a:t>
            </a:r>
            <a:r>
              <a:rPr sz="2800" spc="-55" dirty="0"/>
              <a:t> </a:t>
            </a:r>
            <a:r>
              <a:rPr sz="2800" dirty="0"/>
              <a:t>net</a:t>
            </a:r>
            <a:r>
              <a:rPr sz="2800" spc="-40" dirty="0"/>
              <a:t> </a:t>
            </a:r>
            <a:r>
              <a:rPr sz="2800" spc="-25" dirty="0"/>
              <a:t>bir </a:t>
            </a:r>
            <a:r>
              <a:rPr sz="2800" dirty="0"/>
              <a:t>şekilde</a:t>
            </a:r>
            <a:r>
              <a:rPr sz="2800" spc="30" dirty="0"/>
              <a:t> </a:t>
            </a:r>
            <a:r>
              <a:rPr sz="2800" dirty="0"/>
              <a:t>ortaya</a:t>
            </a:r>
            <a:r>
              <a:rPr sz="2800" spc="30" dirty="0"/>
              <a:t> </a:t>
            </a:r>
            <a:r>
              <a:rPr sz="2800" dirty="0"/>
              <a:t>koymayı</a:t>
            </a:r>
            <a:r>
              <a:rPr sz="2800" spc="50" dirty="0"/>
              <a:t> </a:t>
            </a:r>
            <a:r>
              <a:rPr sz="2800" spc="-10" dirty="0"/>
              <a:t>amaçlamaktadır.</a:t>
            </a:r>
            <a:endParaRPr sz="2800" dirty="0">
              <a:latin typeface="Arial"/>
              <a:cs typeface="Arial"/>
            </a:endParaRPr>
          </a:p>
        </p:txBody>
      </p:sp>
      <p:sp>
        <p:nvSpPr>
          <p:cNvPr id="4" name="object 4"/>
          <p:cNvSpPr txBox="1">
            <a:spLocks noGrp="1"/>
          </p:cNvSpPr>
          <p:nvPr>
            <p:ph type="sldNum" sz="quarter" idx="12"/>
          </p:nvPr>
        </p:nvSpPr>
        <p:spPr>
          <a:prstGeom prst="rect">
            <a:avLst/>
          </a:prstGeom>
        </p:spPr>
        <p:txBody>
          <a:bodyPr vert="horz" wrap="square" lIns="0" tIns="26670" rIns="0" bIns="0" rtlCol="0">
            <a:spAutoFit/>
          </a:bodyPr>
          <a:lstStyle/>
          <a:p>
            <a:pPr marL="38100" marR="0" lvl="0" indent="0" algn="r" defTabSz="457200" rtl="0" eaLnBrk="1" fontAlgn="auto" latinLnBrk="0" hangingPunct="1">
              <a:lnSpc>
                <a:spcPct val="100000"/>
              </a:lnSpc>
              <a:spcBef>
                <a:spcPts val="210"/>
              </a:spcBef>
              <a:spcAft>
                <a:spcPts val="0"/>
              </a:spcAft>
              <a:buClrTx/>
              <a:buSzTx/>
              <a:buFontTx/>
              <a:buNone/>
              <a:tabLst/>
              <a:defRPr/>
            </a:pPr>
            <a:fld id="{81D60167-4931-47E6-BA6A-407CBD079E47}" type="slidenum">
              <a:rPr kumimoji="0" sz="1050" b="0" i="0" u="none" strike="noStrike" kern="1200" cap="none" spc="-25" normalizeH="0" baseline="0" noProof="0" dirty="0">
                <a:ln>
                  <a:noFill/>
                </a:ln>
                <a:solidFill>
                  <a:srgbClr val="FFFFFF"/>
                </a:solidFill>
                <a:effectLst/>
                <a:uLnTx/>
                <a:uFillTx/>
                <a:latin typeface="Calibri" panose="020F0502020204030204"/>
                <a:ea typeface="+mn-ea"/>
                <a:cs typeface="+mn-cs"/>
              </a:rPr>
              <a:pPr marL="38100" marR="0" lvl="0" indent="0" algn="r" defTabSz="457200" rtl="0" eaLnBrk="1" fontAlgn="auto" latinLnBrk="0" hangingPunct="1">
                <a:lnSpc>
                  <a:spcPct val="100000"/>
                </a:lnSpc>
                <a:spcBef>
                  <a:spcPts val="210"/>
                </a:spcBef>
                <a:spcAft>
                  <a:spcPts val="0"/>
                </a:spcAft>
                <a:buClrTx/>
                <a:buSzTx/>
                <a:buFontTx/>
                <a:buNone/>
                <a:tabLst/>
                <a:defRPr/>
              </a:pPr>
              <a:t>9</a:t>
            </a:fld>
            <a:endParaRPr kumimoji="0" sz="1050" b="0" i="0" u="none" strike="noStrike" kern="1200" cap="none" spc="-25"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292</TotalTime>
  <Words>4181</Words>
  <Application>Microsoft Office PowerPoint</Application>
  <PresentationFormat>Geniş ekran</PresentationFormat>
  <Paragraphs>307</Paragraphs>
  <Slides>58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58</vt:i4>
      </vt:variant>
    </vt:vector>
  </HeadingPairs>
  <TitlesOfParts>
    <vt:vector size="67" baseType="lpstr">
      <vt:lpstr>Arial</vt:lpstr>
      <vt:lpstr>Arial MT</vt:lpstr>
      <vt:lpstr>Calibri</vt:lpstr>
      <vt:lpstr>Calibri Light</vt:lpstr>
      <vt:lpstr>Microsoft Sans Serif</vt:lpstr>
      <vt:lpstr>Times New Roman</vt:lpstr>
      <vt:lpstr>Wingdings</vt:lpstr>
      <vt:lpstr>YouTube Noto</vt:lpstr>
      <vt:lpstr>Geçmişe bakış</vt:lpstr>
      <vt:lpstr>Pazarlama Yönetimi ve Stratejik Planlama</vt:lpstr>
      <vt:lpstr>3. PAZARLAMA YÖNETİM SÜRECİ</vt:lpstr>
      <vt:lpstr>3. PAZARLAMA YÖNETİM SÜRECİ</vt:lpstr>
      <vt:lpstr>3. PAZARLAMA YÖNETİM SÜRECİ</vt:lpstr>
      <vt:lpstr>İyi bir pazarlama planlamasında girişimci, işletme için faydalı olacak pazar fırsatlarını tespit edebilmeli, bu fırsatları değerlendirebileceği bir strateji belirleyebilmeli ve bu stratejiyi nitelikli bir eylem planına dönüştürebilmelidir.</vt:lpstr>
      <vt:lpstr>3. PAZARLAMA YÖNETİM SÜRECİ</vt:lpstr>
      <vt:lpstr>3. PAZARLAMA YÖNETİM SÜRECİ</vt:lpstr>
      <vt:lpstr>4. PAZAR FIRSATLARININ ANALİZİ</vt:lpstr>
      <vt:lpstr>4. PAZAR FIRSATLARININ ANALİZİ</vt:lpstr>
      <vt:lpstr>4.1. Fırsat ve Tehditlerin Analizi</vt:lpstr>
      <vt:lpstr>4.1. Fırsat ve Tehditlerin Analizi</vt:lpstr>
      <vt:lpstr>4.1. Fırsat ve Tehditlerin Analizi</vt:lpstr>
      <vt:lpstr>4.1. Fırsat ve Tehditlerin Analizi Yukarıda sayılan yöntemler dışında girişimcinin sürekli olarak iç ve dış çevre faktörlerini analiz etmesi de gereklidir.</vt:lpstr>
      <vt:lpstr>4.2. Fırsatların Değerlendirilmesi</vt:lpstr>
      <vt:lpstr>5. TALEP TAHMİNLEME</vt:lpstr>
      <vt:lpstr>5. TALEP TAHMİNLEME</vt:lpstr>
      <vt:lpstr>5. TALEP TAHMİNLEME</vt:lpstr>
      <vt:lpstr>5. TALEP TAHMİNLEME</vt:lpstr>
      <vt:lpstr>5. TALEP TAHMİNLEME</vt:lpstr>
      <vt:lpstr>5. TALEP TAHMİNLEME</vt:lpstr>
      <vt:lpstr>6. PAZAR BÖLÜMLEME</vt:lpstr>
      <vt:lpstr>6. PAZAR BÖLÜMLEME</vt:lpstr>
      <vt:lpstr>Pazarını bölümlendirmek isteyen bir pazarlamacı, dört farklı bölümleme alternatifinden bir veya birkaçını seçebilir. Bu alternatifler şunlardır;</vt:lpstr>
      <vt:lpstr>6. PAZAR BÖLÜMLEME</vt:lpstr>
      <vt:lpstr>6. PAZAR BÖLÜMLEME</vt:lpstr>
      <vt:lpstr>6. PAZAR BÖLÜMLEME</vt:lpstr>
      <vt:lpstr>PowerPoint Sunusu</vt:lpstr>
      <vt:lpstr>6. PAZAR BÖLÜMLEME</vt:lpstr>
      <vt:lpstr>7. HEDEF PAZAR SEÇİMİ</vt:lpstr>
      <vt:lpstr>Bu noktada girişimcinin birkaç tane alternatif stratejisi vardır. Girişimci kaynaklarına ve amaçlarına göre</vt:lpstr>
      <vt:lpstr>7. HEDEF PAZAR SEÇİMİ</vt:lpstr>
      <vt:lpstr>7. HEDEF PAZAR SEÇİMİ</vt:lpstr>
      <vt:lpstr>PowerPoint Sunusu</vt:lpstr>
      <vt:lpstr>7. HEDEF PAZAR SEÇİMİ</vt:lpstr>
      <vt:lpstr>8. PAZAR KONUMLAMASI</vt:lpstr>
      <vt:lpstr>8. PAZAR KONUMLAMASI</vt:lpstr>
      <vt:lpstr>8. PAZAR KONUMLAMASI</vt:lpstr>
      <vt:lpstr>Pazarlama Yönetiminde Çevresel Faktörler</vt:lpstr>
      <vt:lpstr>İşletmenin İç çevre faktörleri</vt:lpstr>
      <vt:lpstr>Mikro Çevre Faktörlerinin Analizi</vt:lpstr>
      <vt:lpstr>Müşteriler</vt:lpstr>
      <vt:lpstr>Tedarikçiler</vt:lpstr>
      <vt:lpstr>Rakipler</vt:lpstr>
      <vt:lpstr>Aracılar</vt:lpstr>
      <vt:lpstr>Çalışanlar ve Pay Sahipleri</vt:lpstr>
      <vt:lpstr>Makro Çevre Faktörleri</vt:lpstr>
      <vt:lpstr>Sosyo-Kültürel Faktörler</vt:lpstr>
      <vt:lpstr>Yaşam Tarzı </vt:lpstr>
      <vt:lpstr>Aile Yapısı</vt:lpstr>
      <vt:lpstr>Demografik Faktörler</vt:lpstr>
      <vt:lpstr>PowerPoint Sunusu</vt:lpstr>
      <vt:lpstr>Ekonomik Faktörler</vt:lpstr>
      <vt:lpstr>PowerPoint Sunusu</vt:lpstr>
      <vt:lpstr>Teknolojik Faktörler </vt:lpstr>
      <vt:lpstr>Politik ve Yasal Faktörler</vt:lpstr>
      <vt:lpstr>Ekolojik Faktörler</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Pazarlama Yönetimi ve Stratejik Planlama</dc:title>
  <dc:creator>duygu gur</dc:creator>
  <cp:lastModifiedBy>edasan edasan</cp:lastModifiedBy>
  <cp:revision>25</cp:revision>
  <dcterms:created xsi:type="dcterms:W3CDTF">2023-11-01T10:46:42Z</dcterms:created>
  <dcterms:modified xsi:type="dcterms:W3CDTF">2024-10-22T17:30:22Z</dcterms:modified>
</cp:coreProperties>
</file>