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7"/>
  </p:notesMasterIdLst>
  <p:sldIdLst>
    <p:sldId id="256" r:id="rId2"/>
    <p:sldId id="257" r:id="rId3"/>
    <p:sldId id="259" r:id="rId4"/>
    <p:sldId id="260" r:id="rId5"/>
    <p:sldId id="264" r:id="rId6"/>
    <p:sldId id="265" r:id="rId7"/>
    <p:sldId id="262" r:id="rId8"/>
    <p:sldId id="263" r:id="rId9"/>
    <p:sldId id="266" r:id="rId10"/>
    <p:sldId id="267" r:id="rId11"/>
    <p:sldId id="270" r:id="rId12"/>
    <p:sldId id="268" r:id="rId13"/>
    <p:sldId id="269" r:id="rId14"/>
    <p:sldId id="271" r:id="rId15"/>
    <p:sldId id="272" r:id="rId16"/>
    <p:sldId id="273" r:id="rId17"/>
    <p:sldId id="274" r:id="rId18"/>
    <p:sldId id="275" r:id="rId19"/>
    <p:sldId id="276" r:id="rId20"/>
    <p:sldId id="277" r:id="rId21"/>
    <p:sldId id="278" r:id="rId22"/>
    <p:sldId id="279" r:id="rId23"/>
    <p:sldId id="280" r:id="rId24"/>
    <p:sldId id="281" r:id="rId25"/>
    <p:sldId id="285" r:id="rId26"/>
    <p:sldId id="282" r:id="rId27"/>
    <p:sldId id="283" r:id="rId28"/>
    <p:sldId id="284" r:id="rId29"/>
    <p:sldId id="286" r:id="rId30"/>
    <p:sldId id="297" r:id="rId31"/>
    <p:sldId id="287" r:id="rId32"/>
    <p:sldId id="288" r:id="rId33"/>
    <p:sldId id="289" r:id="rId34"/>
    <p:sldId id="290" r:id="rId35"/>
    <p:sldId id="360" r:id="rId36"/>
    <p:sldId id="361" r:id="rId37"/>
    <p:sldId id="362" r:id="rId38"/>
    <p:sldId id="349" r:id="rId39"/>
    <p:sldId id="298" r:id="rId40"/>
    <p:sldId id="299" r:id="rId41"/>
    <p:sldId id="363" r:id="rId42"/>
    <p:sldId id="328" r:id="rId43"/>
    <p:sldId id="330" r:id="rId44"/>
    <p:sldId id="332" r:id="rId45"/>
    <p:sldId id="334" r:id="rId46"/>
    <p:sldId id="336" r:id="rId47"/>
    <p:sldId id="338" r:id="rId48"/>
    <p:sldId id="340" r:id="rId49"/>
    <p:sldId id="342" r:id="rId50"/>
    <p:sldId id="344" r:id="rId51"/>
    <p:sldId id="346" r:id="rId52"/>
    <p:sldId id="348" r:id="rId53"/>
    <p:sldId id="306" r:id="rId54"/>
    <p:sldId id="307" r:id="rId55"/>
    <p:sldId id="308" r:id="rId56"/>
    <p:sldId id="309" r:id="rId57"/>
    <p:sldId id="310" r:id="rId58"/>
    <p:sldId id="311" r:id="rId59"/>
    <p:sldId id="312" r:id="rId60"/>
    <p:sldId id="313" r:id="rId61"/>
    <p:sldId id="314" r:id="rId62"/>
    <p:sldId id="315" r:id="rId63"/>
    <p:sldId id="353" r:id="rId64"/>
    <p:sldId id="355" r:id="rId65"/>
    <p:sldId id="359" r:id="rId6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1B0D5-2DCC-496D-BA55-E1CFE258D744}" type="datetimeFigureOut">
              <a:rPr lang="tr-TR" smtClean="0"/>
              <a:t>13.09.2018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DF646-5B1C-47C3-ACCD-1A5AEF4AE527}" type="slidenum">
              <a:rPr lang="tr-TR" smtClean="0"/>
              <a:t>‹#›</a:t>
            </a:fld>
            <a:endParaRPr lang="tr-TR"/>
          </a:p>
        </p:txBody>
      </p:sp>
    </p:spTree>
    <p:extLst>
      <p:ext uri="{BB962C8B-B14F-4D97-AF65-F5344CB8AC3E}">
        <p14:creationId xmlns:p14="http://schemas.microsoft.com/office/powerpoint/2010/main" val="3769456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EDDF646-5B1C-47C3-ACCD-1A5AEF4AE527}" type="slidenum">
              <a:rPr lang="tr-TR" smtClean="0"/>
              <a:t>2</a:t>
            </a:fld>
            <a:endParaRPr lang="tr-TR"/>
          </a:p>
        </p:txBody>
      </p:sp>
    </p:spTree>
    <p:extLst>
      <p:ext uri="{BB962C8B-B14F-4D97-AF65-F5344CB8AC3E}">
        <p14:creationId xmlns:p14="http://schemas.microsoft.com/office/powerpoint/2010/main" val="2112926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EDDF646-5B1C-47C3-ACCD-1A5AEF4AE527}" type="slidenum">
              <a:rPr lang="tr-TR" smtClean="0"/>
              <a:t>10</a:t>
            </a:fld>
            <a:endParaRPr lang="tr-TR"/>
          </a:p>
        </p:txBody>
      </p:sp>
    </p:spTree>
    <p:extLst>
      <p:ext uri="{BB962C8B-B14F-4D97-AF65-F5344CB8AC3E}">
        <p14:creationId xmlns:p14="http://schemas.microsoft.com/office/powerpoint/2010/main" val="2325239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6C27E78-D07A-4777-BBB0-D6C7A63CC04B}" type="datetime1">
              <a:rPr lang="tr-TR" smtClean="0"/>
              <a:t>13.09.2018</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A5E62817-0A33-44F5-A9EC-202335EFCEF5}" type="slidenum">
              <a:rPr lang="tr-TR" smtClean="0"/>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C030EF5-3120-4328-9690-859418F77048}" type="datetime1">
              <a:rPr lang="tr-TR" smtClean="0"/>
              <a:t>13.09.2018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A101B29-D26C-447A-86C0-263FF268A243}" type="datetime1">
              <a:rPr lang="tr-TR" smtClean="0"/>
              <a:t>13.09.2018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EC5F970-A1BD-475B-8BFB-7A7C3F827692}" type="datetime1">
              <a:rPr lang="tr-TR" smtClean="0"/>
              <a:t>13.09.2018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7D5AB29-48B5-4951-B126-CA3466BC198E}" type="datetime1">
              <a:rPr lang="tr-TR" smtClean="0"/>
              <a:t>13.09.2018</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E62817-0A33-44F5-A9EC-202335EFCEF5}" type="slidenum">
              <a:rPr lang="tr-TR" smtClean="0"/>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B1272D8-160B-495C-9C9C-FF6018635B52}" type="datetime1">
              <a:rPr lang="tr-TR" smtClean="0"/>
              <a:t>13.09.2018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46C6F53-B0C3-4508-8A4E-18BE80A9D171}" type="datetime1">
              <a:rPr lang="tr-TR" smtClean="0"/>
              <a:t>13.09.2018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3B0D8C34-34BF-4F7A-BCE0-B29ED3D5D221}" type="datetime1">
              <a:rPr lang="tr-TR" smtClean="0"/>
              <a:t>13.09.2018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7BBB415-B2C6-46F1-A642-A83CEC49C5BB}" type="datetime1">
              <a:rPr lang="tr-TR" smtClean="0"/>
              <a:t>13.09.2018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5E62817-0A33-44F5-A9EC-202335EFCEF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9092FC2-27A4-4620-B365-FB77CDB17B32}" type="datetime1">
              <a:rPr lang="tr-TR" smtClean="0"/>
              <a:t>13.09.2018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E62817-0A33-44F5-A9EC-202335EFCEF5}" type="slidenum">
              <a:rPr lang="tr-TR" smtClean="0"/>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C9936AB3-9A18-478E-8970-BCE3A500A7BC}" type="datetime1">
              <a:rPr lang="tr-TR" smtClean="0"/>
              <a:t>13.09.2018</a:t>
            </a:fld>
            <a:endParaRPr lang="tr-TR"/>
          </a:p>
        </p:txBody>
      </p:sp>
      <p:sp>
        <p:nvSpPr>
          <p:cNvPr id="7" name="Slide Number Placeholder 6"/>
          <p:cNvSpPr>
            <a:spLocks noGrp="1"/>
          </p:cNvSpPr>
          <p:nvPr>
            <p:ph type="sldNum" sz="quarter" idx="12"/>
          </p:nvPr>
        </p:nvSpPr>
        <p:spPr/>
        <p:txBody>
          <a:bodyPr/>
          <a:lstStyle/>
          <a:p>
            <a:fld id="{A5E62817-0A33-44F5-A9EC-202335EFCEF5}" type="slidenum">
              <a:rPr lang="tr-TR" smtClean="0"/>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B0554FE-F434-4EA2-91AE-790950CCFBAE}" type="datetime1">
              <a:rPr lang="tr-TR" smtClean="0"/>
              <a:t>13.09.2018</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A5E62817-0A33-44F5-A9EC-202335EFCEF5}" type="slidenum">
              <a:rPr lang="tr-TR" smtClean="0"/>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fontScale="40000" lnSpcReduction="20000"/>
          </a:bodyPr>
          <a:lstStyle/>
          <a:p>
            <a:r>
              <a:rPr lang="tr-TR" dirty="0" smtClean="0"/>
              <a:t>ÇAĞ ÜNİVERSİTESİ</a:t>
            </a:r>
          </a:p>
          <a:p>
            <a:r>
              <a:rPr lang="tr-TR" dirty="0" smtClean="0"/>
              <a:t>GÜZ </a:t>
            </a:r>
            <a:r>
              <a:rPr lang="tr-TR" dirty="0" smtClean="0"/>
              <a:t>2018</a:t>
            </a:r>
            <a:endParaRPr lang="tr-TR" dirty="0" smtClean="0"/>
          </a:p>
          <a:p>
            <a:r>
              <a:rPr lang="tr-TR" dirty="0" smtClean="0"/>
              <a:t>SAĞLIK SEMİNERLERİ</a:t>
            </a:r>
            <a:endParaRPr lang="tr-TR" dirty="0"/>
          </a:p>
        </p:txBody>
      </p:sp>
      <p:sp>
        <p:nvSpPr>
          <p:cNvPr id="2" name="Başlık 1"/>
          <p:cNvSpPr>
            <a:spLocks noGrp="1"/>
          </p:cNvSpPr>
          <p:nvPr>
            <p:ph type="ctrTitle"/>
          </p:nvPr>
        </p:nvSpPr>
        <p:spPr/>
        <p:txBody>
          <a:bodyPr/>
          <a:lstStyle/>
          <a:p>
            <a:r>
              <a:rPr lang="tr-TR" dirty="0" smtClean="0"/>
              <a:t>SAĞLIK YÖNETİMİ</a:t>
            </a:r>
            <a:endParaRPr lang="tr-TR" dirty="0"/>
          </a:p>
        </p:txBody>
      </p:sp>
    </p:spTree>
    <p:extLst>
      <p:ext uri="{BB962C8B-B14F-4D97-AF65-F5344CB8AC3E}">
        <p14:creationId xmlns:p14="http://schemas.microsoft.com/office/powerpoint/2010/main" val="63732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940966"/>
          </a:xfrm>
        </p:spPr>
        <p:txBody>
          <a:bodyPr>
            <a:normAutofit fontScale="90000"/>
          </a:bodyPr>
          <a:lstStyle/>
          <a:p>
            <a:r>
              <a:rPr lang="tr-TR" sz="4000" dirty="0" smtClean="0"/>
              <a:t>SAĞLIK KURULUŞLARININ DİĞER İŞLETMELERDEN FARKLARI/BENZERLİKLERİ</a:t>
            </a:r>
            <a:r>
              <a:rPr lang="tr-TR" dirty="0"/>
              <a:t/>
            </a:r>
            <a:br>
              <a:rPr lang="tr-TR" dirty="0"/>
            </a:br>
            <a:endParaRPr lang="tr-TR" dirty="0"/>
          </a:p>
        </p:txBody>
      </p:sp>
      <p:sp>
        <p:nvSpPr>
          <p:cNvPr id="3" name="İçerik Yer Tutucusu 2"/>
          <p:cNvSpPr>
            <a:spLocks noGrp="1"/>
          </p:cNvSpPr>
          <p:nvPr>
            <p:ph idx="1"/>
          </p:nvPr>
        </p:nvSpPr>
        <p:spPr>
          <a:xfrm>
            <a:off x="457200" y="1600200"/>
            <a:ext cx="8229600" cy="4709120"/>
          </a:xfrm>
        </p:spPr>
        <p:txBody>
          <a:bodyPr>
            <a:noAutofit/>
          </a:bodyPr>
          <a:lstStyle/>
          <a:p>
            <a:r>
              <a:rPr lang="tr-TR" sz="2000" dirty="0" smtClean="0"/>
              <a:t>Benzerlikler:</a:t>
            </a:r>
          </a:p>
          <a:p>
            <a:r>
              <a:rPr lang="tr-TR" sz="2000" dirty="0" smtClean="0"/>
              <a:t>Gerek sağlık sektöründe, gerek havacılık sektöründe sektöre giriş engelleri mevcuttur. Sağlık sektörü için özel lisanslar gerekirken havacılık sektörü için önemli miktarda sermaye ve yönetmenliklere uygunluk gerekir.</a:t>
            </a:r>
          </a:p>
          <a:p>
            <a:r>
              <a:rPr lang="tr-TR" sz="2000" dirty="0" smtClean="0"/>
              <a:t>Bir insanın doktoruna güvenmesi önemli olduğu kadar, avukatına da güvene bilmesi önemlidir.</a:t>
            </a:r>
          </a:p>
          <a:p>
            <a:r>
              <a:rPr lang="tr-TR" sz="2000" dirty="0" smtClean="0"/>
              <a:t>Bilgi eşitsizliği sağlık sektöründe olduğu kadar otomobil tamiratında da mevcuttur. Ustanız(doktorunuz) sizin arabanız (iç organlarınız) hakkında sizden mutlaka çok daha fazla bilgi sahibidir. </a:t>
            </a:r>
          </a:p>
          <a:p>
            <a:r>
              <a:rPr lang="tr-TR" sz="2000" dirty="0" smtClean="0"/>
              <a:t>Sağlık hizmetleri ve sağlık sigortaları ürünleri de sadece tıpkı otomobil kaskosu, cep telefonları, bilgisayarlar gibi diğer ürünlerde de olduğu şekilde karmaşık ve farklılaştırılmış durumdadır.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10</a:t>
            </a:fld>
            <a:endParaRPr lang="tr-TR"/>
          </a:p>
        </p:txBody>
      </p:sp>
    </p:spTree>
    <p:extLst>
      <p:ext uri="{BB962C8B-B14F-4D97-AF65-F5344CB8AC3E}">
        <p14:creationId xmlns:p14="http://schemas.microsoft.com/office/powerpoint/2010/main" val="3221003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p:txBody>
          <a:bodyPr>
            <a:normAutofit/>
          </a:bodyPr>
          <a:lstStyle/>
          <a:p>
            <a:r>
              <a:rPr lang="tr-TR" sz="2000" dirty="0"/>
              <a:t>Sağlık sektöründe çalışan profesyoneller de tıpkı diğer sektörde çalışan profesyoneller gibi iyi bir gelir elde etmek </a:t>
            </a:r>
            <a:r>
              <a:rPr lang="tr-TR" sz="2000" dirty="0" smtClean="0"/>
              <a:t>isterler</a:t>
            </a:r>
          </a:p>
          <a:p>
            <a:r>
              <a:rPr lang="tr-TR" sz="2000" dirty="0" smtClean="0"/>
              <a:t>Hastanelerde de çıktının tanımlanması, ölçülmesi ve performans değerlendirilmesi gerekir </a:t>
            </a:r>
            <a:endParaRPr lang="tr-TR" sz="2000" dirty="0"/>
          </a:p>
          <a:p>
            <a:r>
              <a:rPr lang="tr-TR" sz="2000" dirty="0"/>
              <a:t>Bağımsız hastanenler bakkallar gibi sayısal olarak gittikçe azalıyor</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11</a:t>
            </a:fld>
            <a:endParaRPr lang="tr-TR"/>
          </a:p>
        </p:txBody>
      </p:sp>
    </p:spTree>
    <p:extLst>
      <p:ext uri="{BB962C8B-B14F-4D97-AF65-F5344CB8AC3E}">
        <p14:creationId xmlns:p14="http://schemas.microsoft.com/office/powerpoint/2010/main" val="4199646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a:xfrm>
            <a:off x="395536" y="1700808"/>
            <a:ext cx="8229600" cy="4373563"/>
          </a:xfrm>
        </p:spPr>
        <p:txBody>
          <a:bodyPr>
            <a:noAutofit/>
          </a:bodyPr>
          <a:lstStyle/>
          <a:p>
            <a:r>
              <a:rPr lang="tr-TR" sz="2000" dirty="0" smtClean="0"/>
              <a:t>Farlılıklar:</a:t>
            </a:r>
          </a:p>
          <a:p>
            <a:r>
              <a:rPr lang="tr-TR" sz="2000" dirty="0" smtClean="0"/>
              <a:t>Eğer iyi bir sağlık hizmeti alamazsanız ölebilirsiniz</a:t>
            </a:r>
          </a:p>
          <a:p>
            <a:r>
              <a:rPr lang="tr-TR" sz="2000" dirty="0" smtClean="0"/>
              <a:t>Hataların maliyeti çok yüksek olabilir-hayatınız</a:t>
            </a:r>
          </a:p>
          <a:p>
            <a:r>
              <a:rPr lang="tr-TR" sz="2000" dirty="0" smtClean="0"/>
              <a:t>İşin içinde ölmek olunca, kişilerin sağlık hizmeti konusunda itiraz etmeleri, karşı çıkmaları kolay olmamaktadır</a:t>
            </a:r>
          </a:p>
          <a:p>
            <a:r>
              <a:rPr lang="tr-TR" sz="2000" dirty="0" smtClean="0"/>
              <a:t>Sigorta sağlayan kurumlar belli talepleri ret etmek zorunda kalınca çok sert tepkilerle karşılaşa biliyorlar</a:t>
            </a:r>
          </a:p>
          <a:p>
            <a:r>
              <a:rPr lang="tr-TR" sz="2000" dirty="0" smtClean="0"/>
              <a:t>Hükümetler sağlık sektörüyle ilgili taleplere kayıtsız kalmakta zorlanıyorlar</a:t>
            </a:r>
          </a:p>
          <a:p>
            <a:r>
              <a:rPr lang="tr-TR" sz="2000" dirty="0" smtClean="0"/>
              <a:t>Sağlık hala yerel verilmektedir(şimdilik)</a:t>
            </a:r>
          </a:p>
          <a:p>
            <a:r>
              <a:rPr lang="tr-TR" sz="2000" dirty="0" smtClean="0"/>
              <a:t>Sağlık hizmetinin kalitesinin çalıştırılan eleman sayısıyla ilgili olduğuna inanılmaktadır</a:t>
            </a:r>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12</a:t>
            </a:fld>
            <a:endParaRPr lang="tr-TR"/>
          </a:p>
        </p:txBody>
      </p:sp>
    </p:spTree>
    <p:extLst>
      <p:ext uri="{BB962C8B-B14F-4D97-AF65-F5344CB8AC3E}">
        <p14:creationId xmlns:p14="http://schemas.microsoft.com/office/powerpoint/2010/main" val="254784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a:xfrm>
            <a:off x="457200" y="1752600"/>
            <a:ext cx="8229600" cy="4628728"/>
          </a:xfrm>
        </p:spPr>
        <p:txBody>
          <a:bodyPr>
            <a:noAutofit/>
          </a:bodyPr>
          <a:lstStyle/>
          <a:p>
            <a:r>
              <a:rPr lang="tr-TR" sz="2000" dirty="0"/>
              <a:t>Sağlık hizmetlerinin otomasyona bağlanması sınırlı görülmektedir(şimdilik</a:t>
            </a:r>
            <a:r>
              <a:rPr lang="tr-TR" sz="2000" dirty="0" smtClean="0"/>
              <a:t>)</a:t>
            </a:r>
          </a:p>
          <a:p>
            <a:r>
              <a:rPr lang="tr-TR" sz="2000" dirty="0" smtClean="0"/>
              <a:t>İnsan </a:t>
            </a:r>
            <a:r>
              <a:rPr lang="tr-TR" sz="2000" dirty="0"/>
              <a:t>kaynakları yönetimi </a:t>
            </a:r>
            <a:r>
              <a:rPr lang="tr-TR" sz="2000" dirty="0" smtClean="0"/>
              <a:t>farklıdır</a:t>
            </a:r>
          </a:p>
          <a:p>
            <a:r>
              <a:rPr lang="tr-TR" sz="2000" dirty="0" smtClean="0"/>
              <a:t>Hastanelerde verilen hizmetlerin sağlık gerektirmeleri farklılık gösterdiğinden standart değildir </a:t>
            </a:r>
          </a:p>
          <a:p>
            <a:r>
              <a:rPr lang="tr-TR" sz="2000" dirty="0" smtClean="0"/>
              <a:t>Ödenecek tutar baştan belli değildir, ancak tedavi sonuçlanınca netleşir.</a:t>
            </a:r>
          </a:p>
          <a:p>
            <a:r>
              <a:rPr lang="tr-TR" sz="2000" dirty="0" smtClean="0"/>
              <a:t>Farklı hizmetlerin fiyatları açık seçik belli değildir.</a:t>
            </a:r>
          </a:p>
          <a:p>
            <a:r>
              <a:rPr lang="tr-TR" sz="2000" dirty="0" smtClean="0"/>
              <a:t>«Kar etme» sağlık hizmetlerinde hoş olmayan bir imaja sahiptir.</a:t>
            </a:r>
          </a:p>
          <a:p>
            <a:r>
              <a:rPr lang="tr-TR" sz="2000" dirty="0" smtClean="0"/>
              <a:t>Tahsilatta katı tutum toplumda hoş karşılanmadığı gibi yönetmenliklerin ihlaliyle de ilişkilendire bilir</a:t>
            </a:r>
          </a:p>
          <a:p>
            <a:pPr indent="-342900"/>
            <a:r>
              <a:rPr lang="tr-TR" sz="2000" dirty="0" smtClean="0"/>
              <a:t>Hastaların aktif katılımı gerekli ve önemlidir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13</a:t>
            </a:fld>
            <a:endParaRPr lang="tr-TR"/>
          </a:p>
        </p:txBody>
      </p:sp>
    </p:spTree>
    <p:extLst>
      <p:ext uri="{BB962C8B-B14F-4D97-AF65-F5344CB8AC3E}">
        <p14:creationId xmlns:p14="http://schemas.microsoft.com/office/powerpoint/2010/main" val="2889950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p:txBody>
          <a:bodyPr>
            <a:noAutofit/>
          </a:bodyPr>
          <a:lstStyle/>
          <a:p>
            <a:r>
              <a:rPr lang="tr-TR" sz="2000" dirty="0" smtClean="0"/>
              <a:t>Sağlık </a:t>
            </a:r>
            <a:r>
              <a:rPr lang="tr-TR" sz="2000" dirty="0"/>
              <a:t>hizmetlerinde «</a:t>
            </a:r>
            <a:r>
              <a:rPr lang="tr-TR" sz="2000" dirty="0" err="1"/>
              <a:t>aciliyet</a:t>
            </a:r>
            <a:r>
              <a:rPr lang="tr-TR" sz="2000" dirty="0"/>
              <a:t>, </a:t>
            </a:r>
            <a:r>
              <a:rPr lang="tr-TR" sz="2000" dirty="0" err="1"/>
              <a:t>beklenmemezlik</a:t>
            </a:r>
            <a:r>
              <a:rPr lang="tr-TR" sz="2000" dirty="0"/>
              <a:t>» ön plandadır</a:t>
            </a:r>
          </a:p>
          <a:p>
            <a:r>
              <a:rPr lang="tr-TR" sz="2000" dirty="0"/>
              <a:t>İkamesi yoktur</a:t>
            </a:r>
          </a:p>
          <a:p>
            <a:pPr indent="-342900"/>
            <a:r>
              <a:rPr lang="tr-TR" sz="2000" dirty="0" smtClean="0"/>
              <a:t>Özellikle </a:t>
            </a:r>
            <a:r>
              <a:rPr lang="tr-TR" sz="2000" dirty="0"/>
              <a:t>«</a:t>
            </a:r>
            <a:r>
              <a:rPr lang="tr-TR" sz="2000" dirty="0" err="1"/>
              <a:t>aciliyet</a:t>
            </a:r>
            <a:r>
              <a:rPr lang="tr-TR" sz="2000" dirty="0"/>
              <a:t>» durumlarında </a:t>
            </a:r>
            <a:r>
              <a:rPr lang="tr-TR" sz="2000" dirty="0" err="1"/>
              <a:t>ertelenememezlik</a:t>
            </a:r>
            <a:r>
              <a:rPr lang="tr-TR" sz="2000" dirty="0"/>
              <a:t> özelliği vardır  </a:t>
            </a:r>
            <a:r>
              <a:rPr lang="tr-TR" sz="2000" dirty="0" smtClean="0"/>
              <a:t> </a:t>
            </a:r>
          </a:p>
          <a:p>
            <a:pPr indent="-342900"/>
            <a:r>
              <a:rPr lang="tr-TR" sz="2000" dirty="0"/>
              <a:t>Hastanelerde finansal bölümler ile tıbbi bölümler sanki ayrı dünyalarda gibidirler</a:t>
            </a:r>
          </a:p>
          <a:p>
            <a:pPr marL="0" indent="0">
              <a:buNone/>
            </a:pPr>
            <a:endParaRPr lang="tr-TR" sz="2000" dirty="0" smtClean="0"/>
          </a:p>
          <a:p>
            <a:pPr marL="0" indent="0">
              <a:buNone/>
            </a:pPr>
            <a:r>
              <a:rPr lang="tr-TR" sz="2000" dirty="0" smtClean="0"/>
              <a:t>Bir </a:t>
            </a:r>
            <a:r>
              <a:rPr lang="tr-TR" sz="2000" dirty="0"/>
              <a:t>çok yönden hastaneler birbiriyle çelişen iki ayrı istikamete </a:t>
            </a:r>
          </a:p>
          <a:p>
            <a:pPr marL="0" indent="0">
              <a:buNone/>
            </a:pPr>
            <a:r>
              <a:rPr lang="tr-TR" sz="2000" dirty="0" smtClean="0"/>
              <a:t>çekilmektedirler</a:t>
            </a:r>
            <a:r>
              <a:rPr lang="tr-TR" sz="2000" dirty="0"/>
              <a:t>: tüketiciler hastaneleri ya diğer tüm sektörlerin </a:t>
            </a:r>
          </a:p>
          <a:p>
            <a:pPr marL="0" indent="0">
              <a:buNone/>
            </a:pPr>
            <a:r>
              <a:rPr lang="tr-TR" sz="2000" dirty="0" smtClean="0"/>
              <a:t>davrandığı </a:t>
            </a:r>
            <a:r>
              <a:rPr lang="tr-TR" sz="2000" dirty="0"/>
              <a:t>şekilde davranmalarını ya da diğer sektörlerin </a:t>
            </a:r>
            <a:endParaRPr lang="tr-TR" sz="2000" dirty="0" smtClean="0"/>
          </a:p>
          <a:p>
            <a:pPr marL="0" indent="0">
              <a:buNone/>
            </a:pPr>
            <a:r>
              <a:rPr lang="tr-TR" sz="2000" dirty="0" smtClean="0"/>
              <a:t>davranış kalıplarından </a:t>
            </a:r>
            <a:r>
              <a:rPr lang="tr-TR" sz="2000" dirty="0"/>
              <a:t>ve eğilimlerinden hiç  etkilenmemelerini  </a:t>
            </a:r>
          </a:p>
          <a:p>
            <a:pPr marL="0" indent="0">
              <a:buNone/>
            </a:pPr>
            <a:r>
              <a:rPr lang="tr-TR" sz="2000" dirty="0" smtClean="0"/>
              <a:t>istemektedirler</a:t>
            </a:r>
            <a:r>
              <a:rPr lang="tr-TR" sz="2000" dirty="0"/>
              <a:t>.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14</a:t>
            </a:fld>
            <a:endParaRPr lang="tr-TR"/>
          </a:p>
        </p:txBody>
      </p:sp>
    </p:spTree>
    <p:extLst>
      <p:ext uri="{BB962C8B-B14F-4D97-AF65-F5344CB8AC3E}">
        <p14:creationId xmlns:p14="http://schemas.microsoft.com/office/powerpoint/2010/main" val="282635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smtClean="0"/>
              <a:t>SAĞLIK KURULUŞLARI HİZMET SEKTÖRÜNDE Mİ?</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Hizmet sektörü özellikleri:</a:t>
            </a:r>
          </a:p>
          <a:p>
            <a:r>
              <a:rPr lang="tr-TR" sz="2000" dirty="0" smtClean="0"/>
              <a:t>Soyutluk, belirsizliği arttırır</a:t>
            </a:r>
          </a:p>
          <a:p>
            <a:r>
              <a:rPr lang="tr-TR" sz="2000" dirty="0" smtClean="0"/>
              <a:t>Ayrılmazlık, hizmetler önce satılır, sonra aynı zamanda üretilir ve tüketilir. Bir çok hizmetin üretimi için müşterinin fiziki olarak hazır olması gerekir</a:t>
            </a:r>
          </a:p>
          <a:p>
            <a:r>
              <a:rPr lang="tr-TR" sz="2000" dirty="0" smtClean="0"/>
              <a:t>Değişkenlik, hizmetin kalitesi kimin, ne zaman, nasıl verildiğine göre farklılık gösterebilir</a:t>
            </a:r>
          </a:p>
          <a:p>
            <a:r>
              <a:rPr lang="tr-TR" sz="2000" dirty="0" err="1" smtClean="0"/>
              <a:t>Bozulabilirlik</a:t>
            </a:r>
            <a:r>
              <a:rPr lang="tr-TR" sz="2000" dirty="0" smtClean="0"/>
              <a:t>, hizmetler daha sonra kullanmak ve/veya satmak için stoklanamaz</a:t>
            </a:r>
          </a:p>
          <a:p>
            <a:r>
              <a:rPr lang="tr-TR" sz="2000" dirty="0" smtClean="0"/>
              <a:t>Farklı oluş, her hizmet birimi diğer birimden fark gösterebilir, bu da kaliteyi ölçmeyi zorlaştırır</a:t>
            </a:r>
          </a:p>
          <a:p>
            <a:r>
              <a:rPr lang="tr-TR" sz="2000" dirty="0" smtClean="0"/>
              <a:t>Mülkiyet eksikliği, müşteri sadece erişim veya kullanım hakkını satın alabilir, mülkiyetini değil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15</a:t>
            </a:fld>
            <a:endParaRPr lang="tr-TR"/>
          </a:p>
        </p:txBody>
      </p:sp>
    </p:spTree>
    <p:extLst>
      <p:ext uri="{BB962C8B-B14F-4D97-AF65-F5344CB8AC3E}">
        <p14:creationId xmlns:p14="http://schemas.microsoft.com/office/powerpoint/2010/main" val="250991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a:t>SAĞLIK KURULUŞLARI HİZMET SEKTÖRÜNDE Mİ?</a:t>
            </a:r>
          </a:p>
        </p:txBody>
      </p:sp>
      <p:sp>
        <p:nvSpPr>
          <p:cNvPr id="3" name="İçerik Yer Tutucusu 2"/>
          <p:cNvSpPr>
            <a:spLocks noGrp="1"/>
          </p:cNvSpPr>
          <p:nvPr>
            <p:ph idx="1"/>
          </p:nvPr>
        </p:nvSpPr>
        <p:spPr/>
        <p:txBody>
          <a:bodyPr>
            <a:normAutofit lnSpcReduction="10000"/>
          </a:bodyPr>
          <a:lstStyle/>
          <a:p>
            <a:r>
              <a:rPr lang="tr-TR" sz="2000" dirty="0" smtClean="0"/>
              <a:t>Sağlık kuruluşlarında hizmet sektöründeki diğer kuruluşlardan farklılıklar:</a:t>
            </a:r>
          </a:p>
          <a:p>
            <a:r>
              <a:rPr lang="tr-TR" sz="2000" dirty="0" smtClean="0"/>
              <a:t>Hastane ziyaretçileri farklı, onlar genelde</a:t>
            </a:r>
          </a:p>
          <a:p>
            <a:pPr marL="114300" indent="0">
              <a:buNone/>
            </a:pPr>
            <a:r>
              <a:rPr lang="tr-TR" sz="2000" dirty="0"/>
              <a:t> </a:t>
            </a:r>
            <a:r>
              <a:rPr lang="tr-TR" sz="2000" dirty="0" smtClean="0"/>
              <a:t>  -endişeli</a:t>
            </a:r>
          </a:p>
          <a:p>
            <a:pPr marL="114300" indent="0">
              <a:buNone/>
            </a:pPr>
            <a:r>
              <a:rPr lang="tr-TR" sz="2000" dirty="0"/>
              <a:t> </a:t>
            </a:r>
            <a:r>
              <a:rPr lang="tr-TR" sz="2000" dirty="0" smtClean="0"/>
              <a:t>  -kafası karışık</a:t>
            </a:r>
          </a:p>
          <a:p>
            <a:pPr marL="114300" indent="0">
              <a:buNone/>
            </a:pPr>
            <a:r>
              <a:rPr lang="tr-TR" sz="2000" dirty="0"/>
              <a:t> </a:t>
            </a:r>
            <a:r>
              <a:rPr lang="tr-TR" sz="2000" dirty="0" smtClean="0"/>
              <a:t>  -kimsenin onları anlamadığı fikrinde</a:t>
            </a:r>
          </a:p>
          <a:p>
            <a:r>
              <a:rPr lang="tr-TR" sz="2000" dirty="0" smtClean="0"/>
              <a:t>Hastane ziyaretçileri için genelde mükemmel bir ziyaret tecrübesi için emek verilmez</a:t>
            </a:r>
          </a:p>
          <a:p>
            <a:r>
              <a:rPr lang="tr-TR" sz="2000" dirty="0" smtClean="0"/>
              <a:t>Doktorlar tıbbi bilgilerini arttırmaya çalışırken hastaya olan yaklaşımlarını nasıl iyileştirecekleri üzerinde pek çalışmazlar  </a:t>
            </a:r>
          </a:p>
          <a:p>
            <a:r>
              <a:rPr lang="tr-TR" sz="2000" dirty="0" smtClean="0"/>
              <a:t>Hastane hizmetlerinin </a:t>
            </a:r>
            <a:r>
              <a:rPr lang="tr-TR" sz="2000" dirty="0" err="1" smtClean="0"/>
              <a:t>emosyonal</a:t>
            </a:r>
            <a:r>
              <a:rPr lang="tr-TR" sz="2000" dirty="0" smtClean="0"/>
              <a:t> boyutu çok önemli</a:t>
            </a:r>
          </a:p>
          <a:p>
            <a:r>
              <a:rPr lang="tr-TR" sz="2000" dirty="0" smtClean="0"/>
              <a:t>Hasta-sağlıkçı kişisel ilişkisi/iletişimi çok önemli. Kadın erkek ayrımı</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16</a:t>
            </a:fld>
            <a:endParaRPr lang="tr-TR"/>
          </a:p>
        </p:txBody>
      </p:sp>
    </p:spTree>
    <p:extLst>
      <p:ext uri="{BB962C8B-B14F-4D97-AF65-F5344CB8AC3E}">
        <p14:creationId xmlns:p14="http://schemas.microsoft.com/office/powerpoint/2010/main" val="296455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p:txBody>
          <a:bodyPr>
            <a:normAutofit lnSpcReduction="10000"/>
          </a:bodyPr>
          <a:lstStyle/>
          <a:p>
            <a:r>
              <a:rPr lang="tr-TR" sz="2000" dirty="0" smtClean="0"/>
              <a:t>Genelde B2C piyasalarında bir ürünü seçen ve satın alan kişi parasını da öder. Ancak birçok sağlık hizmetinde durum farklı</a:t>
            </a:r>
          </a:p>
          <a:p>
            <a:r>
              <a:rPr lang="tr-TR" sz="2000" dirty="0" smtClean="0"/>
              <a:t>Hastalar normal tüketici seçimlerini her zaman yapamazlar</a:t>
            </a:r>
          </a:p>
          <a:p>
            <a:r>
              <a:rPr lang="tr-TR" sz="2000" dirty="0" smtClean="0"/>
              <a:t>Hasta odaklı yaklaşımlar ortalamalar üzerinden gitmektedirler. Ancak hastalar birbirinden farklı ihtiyaçları olan farklı insanlardır. Her hasta bir </a:t>
            </a:r>
            <a:r>
              <a:rPr lang="tr-TR" sz="2000" dirty="0" err="1" smtClean="0"/>
              <a:t>segmenttir</a:t>
            </a:r>
            <a:r>
              <a:rPr lang="tr-TR" sz="2000" dirty="0" smtClean="0"/>
              <a:t>. </a:t>
            </a:r>
          </a:p>
          <a:p>
            <a:r>
              <a:rPr lang="tr-TR" sz="2000" dirty="0" smtClean="0"/>
              <a:t>Doktorlar artık ev ziyareti yapmıyorlar</a:t>
            </a:r>
          </a:p>
          <a:p>
            <a:r>
              <a:rPr lang="tr-TR" sz="2000" dirty="0" smtClean="0"/>
              <a:t>Ancak her neden için bir sağlık kuruluşuna gitmek de zaman içinde gerekmeyecek</a:t>
            </a:r>
          </a:p>
          <a:p>
            <a:r>
              <a:rPr lang="tr-TR" sz="2000" dirty="0" err="1" smtClean="0"/>
              <a:t>Outsourcing</a:t>
            </a:r>
            <a:r>
              <a:rPr lang="tr-TR" sz="2000" dirty="0" smtClean="0"/>
              <a:t> «sağlık turizmi» şeklinde kendini gösteriyor</a:t>
            </a:r>
          </a:p>
          <a:p>
            <a:r>
              <a:rPr lang="tr-TR" sz="2000" dirty="0" smtClean="0"/>
              <a:t>Sağlık kuruluşlarına sosyal/</a:t>
            </a:r>
            <a:r>
              <a:rPr lang="tr-TR" sz="2000" dirty="0" err="1" smtClean="0"/>
              <a:t>fizikal</a:t>
            </a:r>
            <a:r>
              <a:rPr lang="tr-TR" sz="2000" dirty="0" smtClean="0"/>
              <a:t> aktivite, besin, evde bakım kuruluşları da yeni rakipler olarak devreye giriyor</a:t>
            </a:r>
          </a:p>
          <a:p>
            <a:r>
              <a:rPr lang="tr-TR" sz="2000" dirty="0" smtClean="0"/>
              <a:t>Eczacılar, ebeler, geleneksel sağlıkçılar da sağlık hizmeti veriyor </a:t>
            </a:r>
            <a:endParaRPr lang="tr-TR" sz="2000"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17</a:t>
            </a:fld>
            <a:endParaRPr lang="tr-TR"/>
          </a:p>
        </p:txBody>
      </p:sp>
    </p:spTree>
    <p:extLst>
      <p:ext uri="{BB962C8B-B14F-4D97-AF65-F5344CB8AC3E}">
        <p14:creationId xmlns:p14="http://schemas.microsoft.com/office/powerpoint/2010/main" val="2983195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a:xfrm>
            <a:off x="12118" y="1772816"/>
            <a:ext cx="8229600" cy="4373563"/>
          </a:xfrm>
        </p:spPr>
        <p:txBody>
          <a:bodyPr>
            <a:normAutofit/>
          </a:bodyPr>
          <a:lstStyle/>
          <a:p>
            <a:r>
              <a:rPr lang="tr-TR" sz="2000" dirty="0" smtClean="0"/>
              <a:t>Sağlık yönetimi dışa çok bağımlı:</a:t>
            </a:r>
          </a:p>
          <a:p>
            <a:pPr marL="114300" indent="0">
              <a:buNone/>
            </a:pPr>
            <a:r>
              <a:rPr lang="tr-TR" sz="2000" dirty="0"/>
              <a:t> </a:t>
            </a:r>
            <a:r>
              <a:rPr lang="tr-TR" sz="2000" dirty="0" smtClean="0"/>
              <a:t>  Lisans, akreditasyon, yönetmenlikler, sigorta şirketleri</a:t>
            </a:r>
          </a:p>
          <a:p>
            <a:r>
              <a:rPr lang="tr-TR" sz="2000" dirty="0" smtClean="0"/>
              <a:t>Sağlık yönetimi ve hastanelerin görev kapsamı çok geniş:</a:t>
            </a:r>
          </a:p>
          <a:p>
            <a:pPr marL="114300" indent="0">
              <a:buNone/>
            </a:pPr>
            <a:r>
              <a:rPr lang="tr-TR" sz="2000" dirty="0"/>
              <a:t> </a:t>
            </a:r>
            <a:r>
              <a:rPr lang="tr-TR" sz="2000" dirty="0" smtClean="0"/>
              <a:t>  Teşhis, tedavi, önleme, eğitim/halk sağlığı</a:t>
            </a:r>
          </a:p>
          <a:p>
            <a:r>
              <a:rPr lang="tr-TR" sz="2000" dirty="0" smtClean="0"/>
              <a:t>Genelde farklı mekanlarda farklı hizmet birimleri mevcuttur</a:t>
            </a:r>
          </a:p>
          <a:p>
            <a:r>
              <a:rPr lang="tr-TR" sz="2000" dirty="0" smtClean="0"/>
              <a:t>Bir doktoru/sağlık kuruluşunu insanlar niye önerirler?</a:t>
            </a:r>
          </a:p>
          <a:p>
            <a:pPr marL="114300" indent="0">
              <a:buNone/>
            </a:pPr>
            <a:r>
              <a:rPr lang="tr-TR" sz="2000" dirty="0"/>
              <a:t> </a:t>
            </a:r>
            <a:r>
              <a:rPr lang="tr-TR" sz="2000" dirty="0" smtClean="0"/>
              <a:t>  -sağlık hizmeti verene duyulan güven</a:t>
            </a:r>
          </a:p>
          <a:p>
            <a:pPr marL="114300" indent="0">
              <a:buNone/>
            </a:pPr>
            <a:r>
              <a:rPr lang="tr-TR" sz="2000" dirty="0"/>
              <a:t> </a:t>
            </a:r>
            <a:r>
              <a:rPr lang="tr-TR" sz="2000" dirty="0" smtClean="0"/>
              <a:t>  -kuruluşta çalışanların bir takım olabilmesi</a:t>
            </a:r>
          </a:p>
          <a:p>
            <a:pPr marL="114300" indent="0">
              <a:buNone/>
            </a:pPr>
            <a:r>
              <a:rPr lang="tr-TR" sz="2000" dirty="0"/>
              <a:t> </a:t>
            </a:r>
            <a:r>
              <a:rPr lang="tr-TR" sz="2000" dirty="0" smtClean="0"/>
              <a:t>  -sağlık hizmeti verenlerin ve diğer çalışanların endişelerine ne </a:t>
            </a:r>
          </a:p>
          <a:p>
            <a:pPr marL="114300" indent="0">
              <a:buNone/>
            </a:pPr>
            <a:r>
              <a:rPr lang="tr-TR" sz="2000" dirty="0"/>
              <a:t> </a:t>
            </a:r>
            <a:r>
              <a:rPr lang="tr-TR" sz="2000" dirty="0" smtClean="0"/>
              <a:t>   ölçüde ilgi gösterdikleri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18</a:t>
            </a:fld>
            <a:endParaRPr lang="tr-TR"/>
          </a:p>
        </p:txBody>
      </p:sp>
    </p:spTree>
    <p:extLst>
      <p:ext uri="{BB962C8B-B14F-4D97-AF65-F5344CB8AC3E}">
        <p14:creationId xmlns:p14="http://schemas.microsoft.com/office/powerpoint/2010/main" val="2407546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p:txBody>
          <a:bodyPr>
            <a:normAutofit/>
          </a:bodyPr>
          <a:lstStyle/>
          <a:p>
            <a:r>
              <a:rPr lang="tr-TR" sz="2000" dirty="0" smtClean="0"/>
              <a:t>Mükemmel bir sağlık hizmeti için 5 örnek davranış modeli:</a:t>
            </a:r>
          </a:p>
          <a:p>
            <a:pPr marL="114300" indent="0">
              <a:buNone/>
            </a:pPr>
            <a:r>
              <a:rPr lang="tr-TR" sz="2000"/>
              <a:t> </a:t>
            </a:r>
            <a:r>
              <a:rPr lang="tr-TR" sz="2000" smtClean="0"/>
              <a:t>  -şeffaflık</a:t>
            </a:r>
            <a:endParaRPr lang="tr-TR" sz="2000" dirty="0" smtClean="0"/>
          </a:p>
          <a:p>
            <a:pPr marL="114300" indent="0">
              <a:buNone/>
            </a:pPr>
            <a:r>
              <a:rPr lang="tr-TR" sz="2000" dirty="0"/>
              <a:t> </a:t>
            </a:r>
            <a:r>
              <a:rPr lang="tr-TR" sz="2000" dirty="0" smtClean="0"/>
              <a:t>  -ortak sorumluluk kültürü</a:t>
            </a:r>
          </a:p>
          <a:p>
            <a:pPr marL="114300" indent="0">
              <a:buNone/>
            </a:pPr>
            <a:r>
              <a:rPr lang="tr-TR" sz="2000" dirty="0"/>
              <a:t> </a:t>
            </a:r>
            <a:r>
              <a:rPr lang="tr-TR" sz="2000" dirty="0" smtClean="0"/>
              <a:t>  -takım çalışması</a:t>
            </a:r>
          </a:p>
          <a:p>
            <a:pPr marL="114300" indent="0">
              <a:buNone/>
            </a:pPr>
            <a:r>
              <a:rPr lang="tr-TR" sz="2000" dirty="0"/>
              <a:t> </a:t>
            </a:r>
            <a:r>
              <a:rPr lang="tr-TR" sz="2000" dirty="0" smtClean="0"/>
              <a:t>  -</a:t>
            </a:r>
            <a:r>
              <a:rPr lang="tr-TR" sz="2000" dirty="0" err="1" smtClean="0"/>
              <a:t>sosyo</a:t>
            </a:r>
            <a:r>
              <a:rPr lang="tr-TR" sz="2000" dirty="0"/>
              <a:t>-</a:t>
            </a:r>
            <a:r>
              <a:rPr lang="tr-TR" sz="2000" dirty="0" smtClean="0"/>
              <a:t>ekonomik konular  </a:t>
            </a:r>
          </a:p>
          <a:p>
            <a:pPr marL="114300" indent="0">
              <a:buNone/>
            </a:pPr>
            <a:r>
              <a:rPr lang="tr-TR" sz="2000" dirty="0"/>
              <a:t> </a:t>
            </a:r>
            <a:r>
              <a:rPr lang="tr-TR" sz="2000" dirty="0" smtClean="0"/>
              <a:t>  -konsolidasyon; belli konulara odaklanmak</a:t>
            </a:r>
          </a:p>
          <a:p>
            <a:r>
              <a:rPr lang="tr-TR" sz="2000" dirty="0" smtClean="0"/>
              <a:t>Internet hastanın artık en iyi arkadaşı</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19</a:t>
            </a:fld>
            <a:endParaRPr lang="tr-TR"/>
          </a:p>
        </p:txBody>
      </p:sp>
    </p:spTree>
    <p:extLst>
      <p:ext uri="{BB962C8B-B14F-4D97-AF65-F5344CB8AC3E}">
        <p14:creationId xmlns:p14="http://schemas.microsoft.com/office/powerpoint/2010/main" val="2657004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SAĞLIK YÖNETİMİ </a:t>
            </a:r>
            <a:endParaRPr lang="tr-TR" sz="3600" dirty="0"/>
          </a:p>
        </p:txBody>
      </p:sp>
      <p:sp>
        <p:nvSpPr>
          <p:cNvPr id="3" name="İçerik Yer Tutucusu 2"/>
          <p:cNvSpPr>
            <a:spLocks noGrp="1"/>
          </p:cNvSpPr>
          <p:nvPr>
            <p:ph idx="1"/>
          </p:nvPr>
        </p:nvSpPr>
        <p:spPr/>
        <p:txBody>
          <a:bodyPr>
            <a:normAutofit/>
          </a:bodyPr>
          <a:lstStyle/>
          <a:p>
            <a:r>
              <a:rPr lang="tr-TR" sz="2000" dirty="0" smtClean="0"/>
              <a:t>Sağlıkta vizyon ve misyon</a:t>
            </a:r>
          </a:p>
          <a:p>
            <a:r>
              <a:rPr lang="tr-TR" sz="2000" dirty="0" smtClean="0"/>
              <a:t>Sağlık kuruluşlarının diğer işletmelerden farkları/benzerlikleri</a:t>
            </a:r>
          </a:p>
          <a:p>
            <a:r>
              <a:rPr lang="tr-TR" sz="2000" dirty="0" smtClean="0"/>
              <a:t>Hizmet sektöründeki diğer işletmelerle farkları/benzerlikleri</a:t>
            </a:r>
          </a:p>
          <a:p>
            <a:r>
              <a:rPr lang="tr-TR" sz="2000" dirty="0" smtClean="0"/>
              <a:t>Sağlıkta teknoloji ve ARGE</a:t>
            </a:r>
          </a:p>
          <a:p>
            <a:r>
              <a:rPr lang="tr-TR" sz="2000" smtClean="0"/>
              <a:t>Sağlık yönetiminde kontrol </a:t>
            </a:r>
            <a:r>
              <a:rPr lang="tr-TR" sz="2000" dirty="0" smtClean="0"/>
              <a:t>ve risk yönetimi</a:t>
            </a:r>
          </a:p>
          <a:p>
            <a:r>
              <a:rPr lang="tr-TR" sz="2000" dirty="0" smtClean="0"/>
              <a:t>Sağlıkta devlet</a:t>
            </a:r>
          </a:p>
          <a:p>
            <a:r>
              <a:rPr lang="tr-TR" sz="2000" dirty="0" smtClean="0"/>
              <a:t>Sağlıkta İK</a:t>
            </a:r>
          </a:p>
          <a:p>
            <a:r>
              <a:rPr lang="tr-TR" sz="2000" dirty="0" err="1" smtClean="0"/>
              <a:t>Lokasyonun</a:t>
            </a:r>
            <a:r>
              <a:rPr lang="tr-TR" sz="2000" dirty="0" smtClean="0"/>
              <a:t> önemi</a:t>
            </a:r>
          </a:p>
          <a:p>
            <a:r>
              <a:rPr lang="tr-TR" sz="2000" dirty="0" smtClean="0"/>
              <a:t>Pazarda pozisyon alma </a:t>
            </a:r>
          </a:p>
          <a:p>
            <a:r>
              <a:rPr lang="tr-TR" sz="2000" dirty="0" smtClean="0"/>
              <a:t>Sağlıkta  büyüme alternatifleri</a:t>
            </a:r>
          </a:p>
          <a:p>
            <a:pPr marL="0" indent="0">
              <a:buNone/>
            </a:pPr>
            <a:r>
              <a:rPr lang="tr-TR" sz="2000" dirty="0" smtClean="0"/>
              <a:t>Odaklanma özel sektör sağlık kuruluşları üzerinde olacaktır</a:t>
            </a:r>
          </a:p>
          <a:p>
            <a:endParaRPr lang="tr-TR" sz="2000" dirty="0"/>
          </a:p>
          <a:p>
            <a:pPr marL="0" indent="0">
              <a:buNone/>
            </a:pPr>
            <a:endParaRPr lang="tr-TR" sz="2000" dirty="0" smtClean="0"/>
          </a:p>
          <a:p>
            <a:endParaRPr lang="tr-TR" sz="2000" dirty="0" smtClean="0"/>
          </a:p>
          <a:p>
            <a:endParaRPr lang="tr-TR" sz="2000" dirty="0" smtClean="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a:t>
            </a:fld>
            <a:endParaRPr lang="tr-TR"/>
          </a:p>
        </p:txBody>
      </p:sp>
    </p:spTree>
    <p:extLst>
      <p:ext uri="{BB962C8B-B14F-4D97-AF65-F5344CB8AC3E}">
        <p14:creationId xmlns:p14="http://schemas.microsoft.com/office/powerpoint/2010/main" val="14875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SAĞLIKTA ARGE VE TEKNOLOJİ</a:t>
            </a:r>
            <a:endParaRPr lang="tr-TR" sz="3600" dirty="0"/>
          </a:p>
        </p:txBody>
      </p:sp>
      <p:sp>
        <p:nvSpPr>
          <p:cNvPr id="3" name="İçerik Yer Tutucusu 2"/>
          <p:cNvSpPr>
            <a:spLocks noGrp="1"/>
          </p:cNvSpPr>
          <p:nvPr>
            <p:ph idx="1"/>
          </p:nvPr>
        </p:nvSpPr>
        <p:spPr/>
        <p:txBody>
          <a:bodyPr>
            <a:normAutofit fontScale="92500" lnSpcReduction="20000"/>
          </a:bodyPr>
          <a:lstStyle/>
          <a:p>
            <a:r>
              <a:rPr lang="tr-TR" sz="2200" dirty="0" smtClean="0"/>
              <a:t>Sağlıkta ARGE alanları</a:t>
            </a:r>
          </a:p>
          <a:p>
            <a:pPr marL="114300" indent="0">
              <a:buNone/>
            </a:pPr>
            <a:r>
              <a:rPr lang="tr-TR" sz="2200" dirty="0"/>
              <a:t> </a:t>
            </a:r>
            <a:r>
              <a:rPr lang="tr-TR" sz="2200" dirty="0" smtClean="0"/>
              <a:t>  -ilaç</a:t>
            </a:r>
          </a:p>
          <a:p>
            <a:pPr marL="114300" indent="0">
              <a:buNone/>
            </a:pPr>
            <a:r>
              <a:rPr lang="tr-TR" sz="2200" dirty="0"/>
              <a:t> </a:t>
            </a:r>
            <a:r>
              <a:rPr lang="tr-TR" sz="2200" dirty="0" smtClean="0"/>
              <a:t>  -tıbbi cihaz</a:t>
            </a:r>
          </a:p>
          <a:p>
            <a:pPr marL="114300" indent="0">
              <a:buNone/>
            </a:pPr>
            <a:r>
              <a:rPr lang="tr-TR" sz="2200" dirty="0"/>
              <a:t> </a:t>
            </a:r>
            <a:r>
              <a:rPr lang="tr-TR" sz="2200" dirty="0" smtClean="0"/>
              <a:t>  -</a:t>
            </a:r>
            <a:r>
              <a:rPr lang="tr-TR" sz="2200" dirty="0" err="1" smtClean="0"/>
              <a:t>biyoteknoloji</a:t>
            </a:r>
            <a:endParaRPr lang="tr-TR" sz="2200" dirty="0" smtClean="0"/>
          </a:p>
          <a:p>
            <a:pPr marL="114300" indent="0">
              <a:buNone/>
            </a:pPr>
            <a:r>
              <a:rPr lang="tr-TR" sz="2200" dirty="0"/>
              <a:t> </a:t>
            </a:r>
            <a:r>
              <a:rPr lang="tr-TR" sz="2200" dirty="0" smtClean="0"/>
              <a:t>  -cerrahi yöntemler</a:t>
            </a:r>
          </a:p>
          <a:p>
            <a:pPr marL="114300" indent="0">
              <a:buNone/>
            </a:pPr>
            <a:r>
              <a:rPr lang="tr-TR" sz="2200" dirty="0"/>
              <a:t> </a:t>
            </a:r>
            <a:r>
              <a:rPr lang="tr-TR" sz="2200" dirty="0" smtClean="0"/>
              <a:t>  -tedavi yöntemleri</a:t>
            </a:r>
          </a:p>
          <a:p>
            <a:pPr marL="114300" indent="0">
              <a:buNone/>
            </a:pPr>
            <a:r>
              <a:rPr lang="tr-TR" sz="2200" dirty="0"/>
              <a:t> </a:t>
            </a:r>
            <a:r>
              <a:rPr lang="tr-TR" sz="2200" dirty="0" smtClean="0"/>
              <a:t>  -rehabilitasyon</a:t>
            </a:r>
          </a:p>
          <a:p>
            <a:pPr marL="114300" indent="0">
              <a:buNone/>
            </a:pPr>
            <a:r>
              <a:rPr lang="tr-TR" sz="2200" dirty="0"/>
              <a:t> </a:t>
            </a:r>
            <a:r>
              <a:rPr lang="tr-TR" sz="2200" dirty="0" smtClean="0"/>
              <a:t>  -sanal zeka kullanımı</a:t>
            </a:r>
          </a:p>
          <a:p>
            <a:r>
              <a:rPr lang="tr-TR" sz="2200" dirty="0" smtClean="0"/>
              <a:t> </a:t>
            </a:r>
            <a:r>
              <a:rPr lang="tr-TR" sz="2200" dirty="0"/>
              <a:t>İlaç araştırma ve geliştirmede stratejik ortaklıklar:</a:t>
            </a:r>
          </a:p>
          <a:p>
            <a:pPr marL="114300" indent="0">
              <a:buNone/>
            </a:pPr>
            <a:r>
              <a:rPr lang="tr-TR" sz="2200" dirty="0"/>
              <a:t>  </a:t>
            </a:r>
            <a:r>
              <a:rPr lang="tr-TR" sz="2200" dirty="0" smtClean="0"/>
              <a:t>  </a:t>
            </a:r>
            <a:r>
              <a:rPr lang="tr-TR" sz="2200" dirty="0"/>
              <a:t>-yeni ilaçlar geliştirmek, var olan ilaçlar ile yeni tedavi alanları, </a:t>
            </a:r>
          </a:p>
          <a:p>
            <a:pPr marL="114300" indent="0">
              <a:buNone/>
            </a:pPr>
            <a:r>
              <a:rPr lang="tr-TR" sz="2200" dirty="0"/>
              <a:t>     veya yeni kullanıcılar belirlemek</a:t>
            </a:r>
          </a:p>
          <a:p>
            <a:pPr marL="114300" indent="0">
              <a:buNone/>
            </a:pPr>
            <a:r>
              <a:rPr lang="tr-TR" sz="2200" dirty="0"/>
              <a:t>  </a:t>
            </a:r>
            <a:r>
              <a:rPr lang="tr-TR" sz="2200" dirty="0" smtClean="0"/>
              <a:t>  </a:t>
            </a:r>
            <a:r>
              <a:rPr lang="tr-TR" sz="2200" dirty="0"/>
              <a:t>-yenilikleri piyasaya sunmak</a:t>
            </a:r>
          </a:p>
          <a:p>
            <a:pPr marL="114300" indent="0">
              <a:buNone/>
            </a:pPr>
            <a:r>
              <a:rPr lang="tr-TR" sz="2200" dirty="0"/>
              <a:t> </a:t>
            </a:r>
            <a:r>
              <a:rPr lang="tr-TR" sz="2200" dirty="0" smtClean="0"/>
              <a:t>   </a:t>
            </a:r>
            <a:r>
              <a:rPr lang="tr-TR" sz="2200" dirty="0"/>
              <a:t>-reçeteye tabii olmayan ilaçları daha iyi pazarlayabilmek </a:t>
            </a:r>
            <a:endParaRPr lang="en-US" sz="2200" dirty="0"/>
          </a:p>
          <a:p>
            <a:pPr marL="114300" indent="0">
              <a:buNone/>
            </a:pP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20</a:t>
            </a:fld>
            <a:endParaRPr lang="tr-TR"/>
          </a:p>
        </p:txBody>
      </p:sp>
    </p:spTree>
    <p:extLst>
      <p:ext uri="{BB962C8B-B14F-4D97-AF65-F5344CB8AC3E}">
        <p14:creationId xmlns:p14="http://schemas.microsoft.com/office/powerpoint/2010/main" val="12889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Pfizer: how </a:t>
            </a:r>
            <a:r>
              <a:rPr lang="tr-TR" sz="2000" dirty="0" err="1" smtClean="0"/>
              <a:t>medicines</a:t>
            </a:r>
            <a:r>
              <a:rPr lang="tr-TR" sz="2000" dirty="0" smtClean="0"/>
              <a:t> </a:t>
            </a:r>
            <a:r>
              <a:rPr lang="tr-TR" sz="2000" dirty="0" err="1" smtClean="0"/>
              <a:t>work</a:t>
            </a:r>
            <a:r>
              <a:rPr lang="en-US" sz="2000" dirty="0" smtClean="0"/>
              <a:t>, including designing and learning more about medicines, treatment approaches through clinical trials both before and after a medicine is approved for the use by patients.</a:t>
            </a:r>
          </a:p>
          <a:p>
            <a:r>
              <a:rPr lang="en-US" sz="2000" dirty="0" smtClean="0"/>
              <a:t>Derbyshire Healthcare: research is the way in which evidence is gathered about “what works” in order to improve patient treatments for the future.</a:t>
            </a:r>
          </a:p>
          <a:p>
            <a:r>
              <a:rPr lang="en-US" sz="2000" dirty="0" smtClean="0"/>
              <a:t>Merck: to discover new treatments and help patients around the world to live a better life.</a:t>
            </a:r>
          </a:p>
          <a:p>
            <a:r>
              <a:rPr lang="tr-TR" sz="2000" dirty="0" smtClean="0"/>
              <a:t>Patent dışı eşdeğer çeşitler(</a:t>
            </a:r>
            <a:r>
              <a:rPr lang="tr-TR" sz="2000" dirty="0" err="1" smtClean="0"/>
              <a:t>generic</a:t>
            </a:r>
            <a:r>
              <a:rPr lang="tr-TR" sz="2000" dirty="0" smtClean="0"/>
              <a:t> </a:t>
            </a:r>
            <a:r>
              <a:rPr lang="tr-TR" sz="2000" dirty="0" err="1" smtClean="0"/>
              <a:t>versions</a:t>
            </a:r>
            <a:r>
              <a:rPr lang="tr-TR" sz="2000" dirty="0" smtClean="0"/>
              <a:t>)</a:t>
            </a:r>
          </a:p>
          <a:p>
            <a:r>
              <a:rPr lang="en-US" sz="2000" dirty="0" smtClean="0"/>
              <a:t>Research and development business manager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21</a:t>
            </a:fld>
            <a:endParaRPr lang="tr-TR"/>
          </a:p>
        </p:txBody>
      </p:sp>
    </p:spTree>
    <p:extLst>
      <p:ext uri="{BB962C8B-B14F-4D97-AF65-F5344CB8AC3E}">
        <p14:creationId xmlns:p14="http://schemas.microsoft.com/office/powerpoint/2010/main" val="3315679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Teknolojinin sağlık sektöründeki rolü:</a:t>
            </a:r>
          </a:p>
          <a:p>
            <a:r>
              <a:rPr lang="tr-TR" sz="2000" dirty="0" smtClean="0"/>
              <a:t>Tıbbi hataları azaltmak</a:t>
            </a:r>
          </a:p>
          <a:p>
            <a:r>
              <a:rPr lang="tr-TR" sz="2000" dirty="0" smtClean="0"/>
              <a:t>Tıbbi ekipmanları yönetmek ve izlemek</a:t>
            </a:r>
          </a:p>
          <a:p>
            <a:r>
              <a:rPr lang="tr-TR" sz="2000" dirty="0" smtClean="0"/>
              <a:t>Hastaları/hastalıkları belirlemek ve takip etmek</a:t>
            </a:r>
          </a:p>
          <a:p>
            <a:r>
              <a:rPr lang="tr-TR" sz="2000" dirty="0" smtClean="0"/>
              <a:t>Doğru ilacın doğru hastaya verildiğinden emin olmak</a:t>
            </a:r>
          </a:p>
          <a:p>
            <a:r>
              <a:rPr lang="tr-TR" sz="2000" dirty="0" smtClean="0"/>
              <a:t>Sahte ilaçların kullanımını önlemek</a:t>
            </a:r>
          </a:p>
          <a:p>
            <a:r>
              <a:rPr lang="tr-TR" sz="2000" dirty="0" smtClean="0"/>
              <a:t>Hastalara kişiselleştirilmiş sağlık bakımı verebilmek</a:t>
            </a:r>
          </a:p>
          <a:p>
            <a:r>
              <a:rPr lang="tr-TR" sz="2000" dirty="0" smtClean="0"/>
              <a:t>Hastaları daha iyi bilgilendirmek</a:t>
            </a:r>
          </a:p>
          <a:p>
            <a:pPr marL="114300" indent="0">
              <a:buNone/>
            </a:pPr>
            <a:r>
              <a:rPr lang="tr-TR" sz="2000" dirty="0"/>
              <a:t> </a:t>
            </a:r>
            <a:r>
              <a:rPr lang="tr-TR" sz="2000" dirty="0" smtClean="0"/>
              <a:t>  -sosyal medya üzerinden</a:t>
            </a:r>
          </a:p>
          <a:p>
            <a:pPr marL="114300" indent="0">
              <a:buNone/>
            </a:pPr>
            <a:r>
              <a:rPr lang="tr-TR" sz="2000" dirty="0"/>
              <a:t> </a:t>
            </a:r>
            <a:r>
              <a:rPr lang="tr-TR" sz="2000" dirty="0" smtClean="0"/>
              <a:t>  -hastane içi sistemlerle</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22</a:t>
            </a:fld>
            <a:endParaRPr lang="tr-TR"/>
          </a:p>
        </p:txBody>
      </p:sp>
    </p:spTree>
    <p:extLst>
      <p:ext uri="{BB962C8B-B14F-4D97-AF65-F5344CB8AC3E}">
        <p14:creationId xmlns:p14="http://schemas.microsoft.com/office/powerpoint/2010/main" val="347497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lnSpcReduction="10000"/>
          </a:bodyPr>
          <a:lstStyle/>
          <a:p>
            <a:r>
              <a:rPr lang="tr-TR" sz="2000" dirty="0" smtClean="0"/>
              <a:t>Sağlık sektöründeki yeni teknolojiler:</a:t>
            </a:r>
          </a:p>
          <a:p>
            <a:r>
              <a:rPr lang="tr-TR" sz="2000" dirty="0" smtClean="0"/>
              <a:t>Sanal gerçeklik, daha çok tıp talebeleri için</a:t>
            </a:r>
          </a:p>
          <a:p>
            <a:r>
              <a:rPr lang="tr-TR" sz="2000" dirty="0" smtClean="0"/>
              <a:t>Artırılmış gerçeklik (</a:t>
            </a:r>
            <a:r>
              <a:rPr lang="tr-TR" sz="2000" dirty="0" err="1" smtClean="0"/>
              <a:t>Augmented</a:t>
            </a:r>
            <a:r>
              <a:rPr lang="tr-TR" sz="2000" dirty="0" smtClean="0"/>
              <a:t> </a:t>
            </a:r>
            <a:r>
              <a:rPr lang="tr-TR" sz="2000" dirty="0" err="1" smtClean="0"/>
              <a:t>reality</a:t>
            </a:r>
            <a:r>
              <a:rPr lang="tr-TR" sz="2000" dirty="0" smtClean="0"/>
              <a:t>), örneğin dijital lens ile kandaki şeker miktarını göz yaşlarından ölçebilmek</a:t>
            </a:r>
          </a:p>
          <a:p>
            <a:r>
              <a:rPr lang="tr-TR" sz="2000" dirty="0" smtClean="0"/>
              <a:t>Giyilebilir elektronik (</a:t>
            </a:r>
            <a:r>
              <a:rPr lang="tr-TR" sz="2000" dirty="0" err="1" smtClean="0"/>
              <a:t>Fibretronics</a:t>
            </a:r>
            <a:r>
              <a:rPr lang="tr-TR" sz="2000" dirty="0" smtClean="0"/>
              <a:t>), içine </a:t>
            </a:r>
            <a:r>
              <a:rPr lang="tr-TR" sz="2000" dirty="0" err="1" smtClean="0"/>
              <a:t>microchips</a:t>
            </a:r>
            <a:r>
              <a:rPr lang="tr-TR" sz="2000" dirty="0" smtClean="0"/>
              <a:t> yerleştirilmiş, vücut sıcaklığına ve/veya giyenin ruh haline reaksiyon gösteren giysi malzemesi. </a:t>
            </a:r>
          </a:p>
          <a:p>
            <a:r>
              <a:rPr lang="tr-TR" sz="2000" dirty="0" smtClean="0"/>
              <a:t>Giysilerden gelen bilgileri analize eden algoritmalar</a:t>
            </a:r>
          </a:p>
          <a:p>
            <a:r>
              <a:rPr lang="tr-TR" sz="2000" dirty="0" smtClean="0"/>
              <a:t>Sanal zeka, örneğin radyolojide</a:t>
            </a:r>
          </a:p>
          <a:p>
            <a:r>
              <a:rPr lang="tr-TR" sz="2000" dirty="0"/>
              <a:t>Y</a:t>
            </a:r>
            <a:r>
              <a:rPr lang="tr-TR" sz="2000" dirty="0" smtClean="0"/>
              <a:t>iyecek tarayıcıları</a:t>
            </a:r>
          </a:p>
          <a:p>
            <a:r>
              <a:rPr lang="tr-TR" sz="2000" dirty="0" smtClean="0"/>
              <a:t>3D </a:t>
            </a:r>
            <a:r>
              <a:rPr lang="tr-TR" sz="2000" dirty="0" err="1" smtClean="0"/>
              <a:t>bio</a:t>
            </a:r>
            <a:r>
              <a:rPr lang="tr-TR" sz="2000" dirty="0" smtClean="0"/>
              <a:t>-çıktılar, özellikle yeni ilaç araştırma ve geliştirmesi için</a:t>
            </a:r>
          </a:p>
          <a:p>
            <a:r>
              <a:rPr lang="tr-TR" sz="2000" dirty="0" smtClean="0"/>
              <a:t>Sağlık kayıtlarını elektronik ortamda tutmak, sağlık bilgi teknolojileri </a:t>
            </a:r>
          </a:p>
          <a:p>
            <a:endParaRPr lang="tr-TR" sz="2000" dirty="0" smtClean="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23</a:t>
            </a:fld>
            <a:endParaRPr lang="tr-TR"/>
          </a:p>
        </p:txBody>
      </p:sp>
    </p:spTree>
    <p:extLst>
      <p:ext uri="{BB962C8B-B14F-4D97-AF65-F5344CB8AC3E}">
        <p14:creationId xmlns:p14="http://schemas.microsoft.com/office/powerpoint/2010/main" val="3658812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Tele-tıp nedir?</a:t>
            </a:r>
          </a:p>
          <a:p>
            <a:r>
              <a:rPr lang="tr-TR" sz="2000" dirty="0" smtClean="0"/>
              <a:t>Konsültasyon, inceleme ya da uygulama amaçlı her türlü tıbbi bilginin telefon, internet veya diğer iletişim ağları yoluyla aktarılarak kullanılması.</a:t>
            </a:r>
          </a:p>
          <a:p>
            <a:r>
              <a:rPr lang="tr-TR" sz="2000" dirty="0" smtClean="0"/>
              <a:t>Kullanım yerleri:</a:t>
            </a:r>
          </a:p>
          <a:p>
            <a:r>
              <a:rPr lang="tr-TR" sz="2000" dirty="0" smtClean="0"/>
              <a:t>Sağlık hizmetlerinin bulunmadığı uzak kırsal alanlarda</a:t>
            </a:r>
          </a:p>
          <a:p>
            <a:r>
              <a:rPr lang="tr-TR" sz="2000" dirty="0" smtClean="0"/>
              <a:t>Uzmanların konsültasyon için erişim olanaklarını arttırmak</a:t>
            </a:r>
          </a:p>
          <a:p>
            <a:r>
              <a:rPr lang="tr-TR" sz="2000" dirty="0" smtClean="0"/>
              <a:t>Hastaların bekleme odasında daha az zaman harcamaları için</a:t>
            </a:r>
          </a:p>
          <a:p>
            <a:r>
              <a:rPr lang="tr-TR" sz="2000" dirty="0" smtClean="0"/>
              <a:t>Küçük ancak acil durumlarda hemen sağlık yardımı alabilmek</a:t>
            </a:r>
          </a:p>
          <a:p>
            <a:r>
              <a:rPr lang="tr-TR" sz="2000" dirty="0" smtClean="0"/>
              <a:t>Maliyetleri azaltmak için </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24</a:t>
            </a:fld>
            <a:endParaRPr lang="tr-TR"/>
          </a:p>
        </p:txBody>
      </p:sp>
    </p:spTree>
    <p:extLst>
      <p:ext uri="{BB962C8B-B14F-4D97-AF65-F5344CB8AC3E}">
        <p14:creationId xmlns:p14="http://schemas.microsoft.com/office/powerpoint/2010/main" val="342411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Tele-tıpı sınırlayan faktörler:</a:t>
            </a:r>
          </a:p>
          <a:p>
            <a:r>
              <a:rPr lang="tr-TR" sz="2000" dirty="0"/>
              <a:t>T</a:t>
            </a:r>
            <a:r>
              <a:rPr lang="tr-TR" sz="2000" dirty="0" smtClean="0"/>
              <a:t>eknik </a:t>
            </a:r>
            <a:r>
              <a:rPr lang="tr-TR" sz="2000" dirty="0"/>
              <a:t>eğitim ve uygun cihaz </a:t>
            </a:r>
            <a:r>
              <a:rPr lang="tr-TR" sz="2000" dirty="0" smtClean="0"/>
              <a:t>yatırımı gerekli</a:t>
            </a:r>
            <a:r>
              <a:rPr lang="tr-TR" sz="2000" dirty="0"/>
              <a:t>, </a:t>
            </a:r>
          </a:p>
          <a:p>
            <a:r>
              <a:rPr lang="tr-TR" sz="2000" dirty="0"/>
              <a:t>Doktorlarla kişiden kişiye iletişimi zayıflatıyor</a:t>
            </a:r>
          </a:p>
          <a:p>
            <a:r>
              <a:rPr lang="tr-TR" sz="2000" dirty="0"/>
              <a:t>Faturalama ve ödemede sıkıntılar var </a:t>
            </a:r>
          </a:p>
          <a:p>
            <a:r>
              <a:rPr lang="tr-TR" sz="2000" dirty="0"/>
              <a:t>Çok hızlı internet erişiminde sıkıntı </a:t>
            </a:r>
            <a:r>
              <a:rPr lang="tr-TR" sz="2000" dirty="0" smtClean="0"/>
              <a:t>olabiliyor</a:t>
            </a:r>
          </a:p>
          <a:p>
            <a:r>
              <a:rPr lang="tr-TR" sz="2000" dirty="0" smtClean="0"/>
              <a:t>İlk yatırım yüksek, kaynaklar yetersiz olabiliyor</a:t>
            </a:r>
          </a:p>
          <a:p>
            <a:r>
              <a:rPr lang="tr-TR" sz="2000" dirty="0" smtClean="0"/>
              <a:t>Hizmet sağlayıcıların olduğu kadar hastaların da konu hakkında </a:t>
            </a:r>
            <a:r>
              <a:rPr lang="tr-TR" sz="2000" dirty="0"/>
              <a:t>a</a:t>
            </a:r>
            <a:r>
              <a:rPr lang="tr-TR" sz="2000" dirty="0" smtClean="0"/>
              <a:t>ydınlatılması ve eğitilmesi gerekiyor</a:t>
            </a:r>
          </a:p>
          <a:p>
            <a:r>
              <a:rPr lang="tr-TR" sz="2000" dirty="0" smtClean="0"/>
              <a:t>Lisanslar ve yönetmenlikler</a:t>
            </a:r>
          </a:p>
          <a:p>
            <a:endParaRPr lang="tr-TR" sz="2000" dirty="0"/>
          </a:p>
          <a:p>
            <a:pPr marL="114300" indent="0">
              <a:buNone/>
            </a:pPr>
            <a:r>
              <a:rPr lang="tr-TR" sz="2000" dirty="0" smtClean="0"/>
              <a:t>ABD’de müşterilerin %32’si internetten fiyat araştırması yapıyor</a:t>
            </a:r>
            <a:endParaRPr lang="tr-TR" sz="20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25</a:t>
            </a:fld>
            <a:endParaRPr lang="tr-TR"/>
          </a:p>
        </p:txBody>
      </p:sp>
    </p:spTree>
    <p:extLst>
      <p:ext uri="{BB962C8B-B14F-4D97-AF65-F5344CB8AC3E}">
        <p14:creationId xmlns:p14="http://schemas.microsoft.com/office/powerpoint/2010/main" val="784912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Teknoloji ve sağlık giderleri, robotlarla ameliyat örneği</a:t>
            </a:r>
          </a:p>
          <a:p>
            <a:r>
              <a:rPr lang="tr-TR" sz="2000" dirty="0" smtClean="0"/>
              <a:t>Hastanede kalış süresi azalıyor</a:t>
            </a:r>
          </a:p>
          <a:p>
            <a:r>
              <a:rPr lang="tr-TR" sz="2000" dirty="0" smtClean="0"/>
              <a:t>Hasta ameliyat sonrası daha az ağrı hissediyor</a:t>
            </a:r>
          </a:p>
          <a:p>
            <a:r>
              <a:rPr lang="tr-TR" sz="2000" dirty="0" smtClean="0"/>
              <a:t>Ancak pahalı, 1-2,5 Milyon USD arası</a:t>
            </a:r>
          </a:p>
          <a:p>
            <a:r>
              <a:rPr lang="tr-TR" sz="2000" dirty="0" smtClean="0"/>
              <a:t>Cerrahın uzmanlaşması için 150-250 kez pratik yapması gerekiyor</a:t>
            </a:r>
          </a:p>
          <a:p>
            <a:r>
              <a:rPr lang="tr-TR" sz="2000" dirty="0" smtClean="0"/>
              <a:t>Robotların bakımı pahalı</a:t>
            </a:r>
          </a:p>
          <a:p>
            <a:r>
              <a:rPr lang="tr-TR" sz="2000" dirty="0" smtClean="0"/>
              <a:t>Ameliyat süresi uzayabiliyor</a:t>
            </a:r>
          </a:p>
          <a:p>
            <a:r>
              <a:rPr lang="tr-TR" sz="2000" dirty="0" smtClean="0"/>
              <a:t>Ne zaman yeni teknoloji kullanmalı?</a:t>
            </a:r>
          </a:p>
          <a:p>
            <a:r>
              <a:rPr lang="tr-TR" sz="2000" dirty="0" smtClean="0"/>
              <a:t>Yaşam kalitesini olumlu etkilediği zaman</a:t>
            </a:r>
          </a:p>
          <a:p>
            <a:r>
              <a:rPr lang="tr-TR" sz="2000" smtClean="0"/>
              <a:t>Klinik etkinlik</a:t>
            </a:r>
            <a:endParaRPr lang="tr-TR" sz="2000" dirty="0" smtClean="0"/>
          </a:p>
          <a:p>
            <a:r>
              <a:rPr lang="tr-TR" sz="2000" dirty="0" smtClean="0"/>
              <a:t>Maliyetlerde düşüş sağladığı zaman</a:t>
            </a:r>
          </a:p>
          <a:p>
            <a:endParaRPr lang="tr-TR" sz="2000" dirty="0" smtClean="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26</a:t>
            </a:fld>
            <a:endParaRPr lang="tr-TR"/>
          </a:p>
        </p:txBody>
      </p:sp>
    </p:spTree>
    <p:extLst>
      <p:ext uri="{BB962C8B-B14F-4D97-AF65-F5344CB8AC3E}">
        <p14:creationId xmlns:p14="http://schemas.microsoft.com/office/powerpoint/2010/main" val="3486469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Sağlık bilgi sistemleri</a:t>
            </a:r>
          </a:p>
          <a:p>
            <a:r>
              <a:rPr lang="tr-TR" sz="2000" dirty="0" smtClean="0"/>
              <a:t>Hasta giriş kaydı</a:t>
            </a:r>
          </a:p>
          <a:p>
            <a:r>
              <a:rPr lang="tr-TR" sz="2000" dirty="0" smtClean="0"/>
              <a:t>Hasta sigortasına erişim ve işlemler</a:t>
            </a:r>
          </a:p>
          <a:p>
            <a:r>
              <a:rPr lang="tr-TR" sz="2000" dirty="0" smtClean="0"/>
              <a:t>Hastanın tıbbi geçmişinin kaydı</a:t>
            </a:r>
          </a:p>
          <a:p>
            <a:r>
              <a:rPr lang="tr-TR" sz="2000" dirty="0" smtClean="0"/>
              <a:t>Verilen ve verilmekte olan sağlık hizmetlerinin kaydı</a:t>
            </a:r>
          </a:p>
          <a:p>
            <a:r>
              <a:rPr lang="tr-TR" sz="2000" dirty="0" smtClean="0"/>
              <a:t>Hastanın iyileşme sürecinin belgelendirilmesi</a:t>
            </a:r>
          </a:p>
          <a:p>
            <a:r>
              <a:rPr lang="tr-TR" sz="2000" dirty="0" smtClean="0"/>
              <a:t>Faturalama ve ödeme takibi</a:t>
            </a:r>
          </a:p>
          <a:p>
            <a:r>
              <a:rPr lang="tr-TR" sz="2000" dirty="0" smtClean="0"/>
              <a:t>Hastanenin finansal bilgileri</a:t>
            </a:r>
          </a:p>
          <a:p>
            <a:r>
              <a:rPr lang="tr-TR" sz="2000" dirty="0" smtClean="0"/>
              <a:t>Hastanenin idari bilgileri</a:t>
            </a:r>
          </a:p>
          <a:p>
            <a:r>
              <a:rPr lang="tr-TR" sz="2000" dirty="0" smtClean="0"/>
              <a:t>Stratejik planlama</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27</a:t>
            </a:fld>
            <a:endParaRPr lang="tr-TR"/>
          </a:p>
        </p:txBody>
      </p:sp>
    </p:spTree>
    <p:extLst>
      <p:ext uri="{BB962C8B-B14F-4D97-AF65-F5344CB8AC3E}">
        <p14:creationId xmlns:p14="http://schemas.microsoft.com/office/powerpoint/2010/main" val="327974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ARGE VE TEKNOLOJİ</a:t>
            </a:r>
          </a:p>
        </p:txBody>
      </p:sp>
      <p:sp>
        <p:nvSpPr>
          <p:cNvPr id="3" name="İçerik Yer Tutucusu 2"/>
          <p:cNvSpPr>
            <a:spLocks noGrp="1"/>
          </p:cNvSpPr>
          <p:nvPr>
            <p:ph idx="1"/>
          </p:nvPr>
        </p:nvSpPr>
        <p:spPr/>
        <p:txBody>
          <a:bodyPr>
            <a:normAutofit/>
          </a:bodyPr>
          <a:lstStyle/>
          <a:p>
            <a:r>
              <a:rPr lang="tr-TR" sz="2000" dirty="0" smtClean="0"/>
              <a:t>Hastane yönetiminde </a:t>
            </a:r>
            <a:r>
              <a:rPr lang="tr-TR" sz="2000" dirty="0" err="1" smtClean="0"/>
              <a:t>Blockchain</a:t>
            </a:r>
            <a:endParaRPr lang="tr-TR" sz="2000" dirty="0" smtClean="0"/>
          </a:p>
          <a:p>
            <a:r>
              <a:rPr lang="tr-TR" sz="2000" dirty="0" smtClean="0"/>
              <a:t>Güvenlik sorunlarını halledecek, ancak gerekli «anahtara» sahip olanlar bilgilere ulaşa bilecek</a:t>
            </a:r>
          </a:p>
          <a:p>
            <a:r>
              <a:rPr lang="tr-TR" sz="2000" dirty="0" smtClean="0"/>
              <a:t>Tedarik zinciri yönetimi, gerek hastane içinde, gerek se perakendeciler, toptancılar, bayiler, üreticiler ilaçların ve diğer malzemelerin akışını takip edebilecek</a:t>
            </a:r>
          </a:p>
          <a:p>
            <a:r>
              <a:rPr lang="tr-TR" sz="2000" dirty="0" smtClean="0"/>
              <a:t>Ödemelerde aracılar(yani bankalar) aradan çıkarılacağı için hastane finansal yönetimi daha etkin nakit kullanıla bilecek </a:t>
            </a:r>
          </a:p>
          <a:p>
            <a:r>
              <a:rPr lang="tr-TR" sz="2000" dirty="0" smtClean="0"/>
              <a:t>Amazon ve Apple klinikler açıyor. Şimdilik sadece kendi </a:t>
            </a:r>
            <a:r>
              <a:rPr lang="tr-TR" sz="2000" smtClean="0"/>
              <a:t>elemanlarına hizmet verecek!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28</a:t>
            </a:fld>
            <a:endParaRPr lang="tr-TR"/>
          </a:p>
        </p:txBody>
      </p:sp>
    </p:spTree>
    <p:extLst>
      <p:ext uri="{BB962C8B-B14F-4D97-AF65-F5344CB8AC3E}">
        <p14:creationId xmlns:p14="http://schemas.microsoft.com/office/powerpoint/2010/main" val="850166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RİSK YÖNETİMİ</a:t>
            </a:r>
            <a:endParaRPr lang="tr-TR" sz="3600" dirty="0"/>
          </a:p>
        </p:txBody>
      </p:sp>
      <p:sp>
        <p:nvSpPr>
          <p:cNvPr id="3" name="İçerik Yer Tutucusu 2"/>
          <p:cNvSpPr>
            <a:spLocks noGrp="1"/>
          </p:cNvSpPr>
          <p:nvPr>
            <p:ph idx="1"/>
          </p:nvPr>
        </p:nvSpPr>
        <p:spPr/>
        <p:txBody>
          <a:bodyPr>
            <a:normAutofit/>
          </a:bodyPr>
          <a:lstStyle/>
          <a:p>
            <a:r>
              <a:rPr lang="tr-TR" sz="2000" dirty="0" smtClean="0"/>
              <a:t>Risk nedir?</a:t>
            </a:r>
          </a:p>
          <a:p>
            <a:r>
              <a:rPr lang="tr-TR" sz="2000" dirty="0" smtClean="0"/>
              <a:t>Sonu olumsuzlukla sonuçlanabilecek her türlü gelişme</a:t>
            </a:r>
          </a:p>
          <a:p>
            <a:r>
              <a:rPr lang="tr-TR" sz="2000" dirty="0" smtClean="0"/>
              <a:t>Risk yönetimi nedir?</a:t>
            </a:r>
          </a:p>
          <a:p>
            <a:r>
              <a:rPr lang="tr-TR" sz="2000" dirty="0" smtClean="0"/>
              <a:t>Bir olay olmadan korunma, nedenlerini ortadan kaldırma, zararları önleme, azaltma çalışmaları</a:t>
            </a:r>
          </a:p>
          <a:p>
            <a:r>
              <a:rPr lang="tr-TR" sz="2000" dirty="0" smtClean="0"/>
              <a:t>Hastanelerde riskler?</a:t>
            </a:r>
          </a:p>
          <a:p>
            <a:r>
              <a:rPr lang="tr-TR" sz="2000" dirty="0" smtClean="0"/>
              <a:t>Çalışanları, hastaları, refakatçileri ve/veya ziyaretçileri etkileyecek riskler, güvenlik riskleri</a:t>
            </a:r>
          </a:p>
          <a:p>
            <a:r>
              <a:rPr lang="tr-TR" sz="2000" dirty="0"/>
              <a:t>Politik/jeopolitik </a:t>
            </a:r>
            <a:r>
              <a:rPr lang="tr-TR" sz="2000" dirty="0" smtClean="0"/>
              <a:t>riskler</a:t>
            </a:r>
          </a:p>
          <a:p>
            <a:r>
              <a:rPr lang="tr-TR" sz="2000" dirty="0" smtClean="0"/>
              <a:t>Finansal riskler</a:t>
            </a:r>
          </a:p>
          <a:p>
            <a:r>
              <a:rPr lang="tr-TR" sz="2000" dirty="0" smtClean="0"/>
              <a:t>Hukuksal riskler</a:t>
            </a:r>
          </a:p>
          <a:p>
            <a:r>
              <a:rPr lang="tr-TR" sz="2000" dirty="0" smtClean="0"/>
              <a:t>Kurumsal itibar-siber riskler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29</a:t>
            </a:fld>
            <a:endParaRPr lang="tr-TR"/>
          </a:p>
        </p:txBody>
      </p:sp>
    </p:spTree>
    <p:extLst>
      <p:ext uri="{BB962C8B-B14F-4D97-AF65-F5344CB8AC3E}">
        <p14:creationId xmlns:p14="http://schemas.microsoft.com/office/powerpoint/2010/main" val="331898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MİSYON</a:t>
            </a:r>
            <a:endParaRPr lang="tr-TR" sz="3600" dirty="0"/>
          </a:p>
        </p:txBody>
      </p:sp>
      <p:sp>
        <p:nvSpPr>
          <p:cNvPr id="3" name="İçerik Yer Tutucusu 2"/>
          <p:cNvSpPr>
            <a:spLocks noGrp="1"/>
          </p:cNvSpPr>
          <p:nvPr>
            <p:ph idx="1"/>
          </p:nvPr>
        </p:nvSpPr>
        <p:spPr/>
        <p:txBody>
          <a:bodyPr>
            <a:normAutofit/>
          </a:bodyPr>
          <a:lstStyle/>
          <a:p>
            <a:endParaRPr lang="tr-TR" sz="2000" dirty="0" smtClean="0"/>
          </a:p>
          <a:p>
            <a:r>
              <a:rPr lang="tr-TR" sz="2000" dirty="0" smtClean="0"/>
              <a:t>Misyon, var </a:t>
            </a:r>
            <a:r>
              <a:rPr lang="tr-TR" sz="2000" dirty="0"/>
              <a:t>olmanın </a:t>
            </a:r>
            <a:r>
              <a:rPr lang="tr-TR" sz="2000" dirty="0" smtClean="0"/>
              <a:t>nedenidir</a:t>
            </a:r>
            <a:endParaRPr lang="tr-TR" sz="2000" dirty="0"/>
          </a:p>
          <a:p>
            <a:r>
              <a:rPr lang="tr-TR" sz="2000" dirty="0" smtClean="0"/>
              <a:t>Vizyon </a:t>
            </a:r>
            <a:r>
              <a:rPr lang="tr-TR" sz="2000" dirty="0"/>
              <a:t>ile birlikte düşünmek </a:t>
            </a:r>
            <a:r>
              <a:rPr lang="tr-TR" sz="2000" dirty="0" smtClean="0"/>
              <a:t>gerekir</a:t>
            </a:r>
          </a:p>
          <a:p>
            <a:r>
              <a:rPr lang="tr-TR" sz="2000" dirty="0" smtClean="0"/>
              <a:t>Kısa</a:t>
            </a:r>
            <a:r>
              <a:rPr lang="tr-TR" sz="2000" dirty="0"/>
              <a:t>, net ve çarpıcı olmalıdır</a:t>
            </a:r>
          </a:p>
          <a:p>
            <a:r>
              <a:rPr lang="tr-TR" sz="2000" dirty="0" smtClean="0"/>
              <a:t>Vizyonlar </a:t>
            </a:r>
            <a:r>
              <a:rPr lang="tr-TR" sz="2000" dirty="0"/>
              <a:t>değiştikçe, </a:t>
            </a:r>
            <a:r>
              <a:rPr lang="tr-TR" sz="2000" dirty="0" smtClean="0"/>
              <a:t>kurumun </a:t>
            </a:r>
            <a:r>
              <a:rPr lang="tr-TR" sz="2000" dirty="0"/>
              <a:t>misyonu da zaman içinde değişebilir</a:t>
            </a:r>
            <a:r>
              <a:rPr lang="tr-TR" sz="2000" dirty="0" smtClean="0"/>
              <a:t>.</a:t>
            </a:r>
          </a:p>
          <a:p>
            <a:r>
              <a:rPr lang="tr-TR" sz="2000" dirty="0" smtClean="0"/>
              <a:t>Sağlık kuruluşlarının tabiatında olan çelişkileri çözmeğe katkı verir</a:t>
            </a:r>
          </a:p>
          <a:p>
            <a:r>
              <a:rPr lang="tr-TR" sz="2000" dirty="0" smtClean="0"/>
              <a:t>Etik davranışı yönlendirir</a:t>
            </a:r>
          </a:p>
          <a:p>
            <a:r>
              <a:rPr lang="tr-TR" sz="2000" dirty="0" smtClean="0"/>
              <a:t>Paylaşılan prensiplerle uygulamalar arasında uyumu sağlar</a:t>
            </a:r>
          </a:p>
          <a:p>
            <a:r>
              <a:rPr lang="tr-TR" sz="2000" dirty="0" smtClean="0"/>
              <a:t>Kurumsal değerlerin belirlenmesine katkı verir</a:t>
            </a:r>
            <a:endParaRPr lang="tr-TR" sz="2000" dirty="0"/>
          </a:p>
        </p:txBody>
      </p:sp>
      <p:sp>
        <p:nvSpPr>
          <p:cNvPr id="4" name="Slayt Numarası Yer Tutucusu 3"/>
          <p:cNvSpPr>
            <a:spLocks noGrp="1"/>
          </p:cNvSpPr>
          <p:nvPr>
            <p:ph type="sldNum" sz="quarter" idx="12"/>
          </p:nvPr>
        </p:nvSpPr>
        <p:spPr/>
        <p:txBody>
          <a:bodyPr/>
          <a:lstStyle/>
          <a:p>
            <a:fld id="{50CEF332-FE77-438F-AACF-CAF76545DD00}" type="slidenum">
              <a:rPr lang="tr-TR" smtClean="0"/>
              <a:t>3</a:t>
            </a:fld>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380764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RİSK YÖNETİMİ</a:t>
            </a:r>
            <a:endParaRPr lang="tr-TR" sz="3600" dirty="0"/>
          </a:p>
        </p:txBody>
      </p:sp>
      <p:sp>
        <p:nvSpPr>
          <p:cNvPr id="3" name="İçerik Yer Tutucusu 2"/>
          <p:cNvSpPr>
            <a:spLocks noGrp="1"/>
          </p:cNvSpPr>
          <p:nvPr>
            <p:ph idx="1"/>
          </p:nvPr>
        </p:nvSpPr>
        <p:spPr/>
        <p:txBody>
          <a:bodyPr>
            <a:normAutofit fontScale="92500" lnSpcReduction="20000"/>
          </a:bodyPr>
          <a:lstStyle/>
          <a:p>
            <a:r>
              <a:rPr lang="tr-TR" sz="2200" dirty="0"/>
              <a:t>Finansal riskler</a:t>
            </a:r>
          </a:p>
          <a:p>
            <a:pPr marL="0" indent="0">
              <a:buNone/>
            </a:pPr>
            <a:r>
              <a:rPr lang="tr-TR" sz="2200" dirty="0"/>
              <a:t>     -kredi/borç riskleri</a:t>
            </a:r>
          </a:p>
          <a:p>
            <a:pPr marL="0" indent="0">
              <a:buNone/>
            </a:pPr>
            <a:r>
              <a:rPr lang="tr-TR" sz="2200" dirty="0"/>
              <a:t>     -kur riskleri</a:t>
            </a:r>
          </a:p>
          <a:p>
            <a:pPr marL="0" indent="0">
              <a:buNone/>
            </a:pPr>
            <a:r>
              <a:rPr lang="tr-TR" sz="2200" dirty="0"/>
              <a:t>     -tahsilat riskleri</a:t>
            </a:r>
          </a:p>
          <a:p>
            <a:pPr marL="0" indent="0">
              <a:buNone/>
            </a:pPr>
            <a:r>
              <a:rPr lang="tr-TR" sz="2200" dirty="0"/>
              <a:t>     -nakit akışı</a:t>
            </a:r>
          </a:p>
          <a:p>
            <a:r>
              <a:rPr lang="tr-TR" sz="2200" dirty="0" err="1"/>
              <a:t>Dun&amp;Bradstreet</a:t>
            </a:r>
            <a:endParaRPr lang="tr-TR" sz="2200" dirty="0"/>
          </a:p>
          <a:p>
            <a:r>
              <a:rPr lang="tr-TR" sz="2200" dirty="0"/>
              <a:t>Pazar riskleri</a:t>
            </a:r>
          </a:p>
          <a:p>
            <a:pPr marL="0" indent="0">
              <a:buNone/>
            </a:pPr>
            <a:r>
              <a:rPr lang="tr-TR" sz="2200" dirty="0"/>
              <a:t>     -</a:t>
            </a:r>
            <a:r>
              <a:rPr lang="tr-TR" sz="2200" dirty="0" err="1"/>
              <a:t>monopolist</a:t>
            </a:r>
            <a:r>
              <a:rPr lang="tr-TR" sz="2200" dirty="0"/>
              <a:t> alıcılar</a:t>
            </a:r>
          </a:p>
          <a:p>
            <a:pPr marL="0" indent="0">
              <a:buNone/>
            </a:pPr>
            <a:r>
              <a:rPr lang="tr-TR" sz="2200" dirty="0"/>
              <a:t>     -</a:t>
            </a:r>
            <a:r>
              <a:rPr lang="tr-TR" sz="2200" dirty="0" err="1"/>
              <a:t>monopolist</a:t>
            </a:r>
            <a:r>
              <a:rPr lang="tr-TR" sz="2200" dirty="0"/>
              <a:t> tedarikçiler</a:t>
            </a:r>
          </a:p>
          <a:p>
            <a:r>
              <a:rPr lang="tr-TR" sz="2200" dirty="0"/>
              <a:t>Hukuksal riskler</a:t>
            </a:r>
          </a:p>
          <a:p>
            <a:pPr marL="114300" indent="0">
              <a:buNone/>
            </a:pPr>
            <a:r>
              <a:rPr lang="tr-TR" sz="2200" dirty="0"/>
              <a:t>   -hasta ve yakınlarıyla</a:t>
            </a:r>
          </a:p>
          <a:p>
            <a:pPr marL="114300" indent="0">
              <a:buNone/>
            </a:pPr>
            <a:r>
              <a:rPr lang="tr-TR" sz="2200" dirty="0"/>
              <a:t>   -çalışanlarla</a:t>
            </a:r>
          </a:p>
          <a:p>
            <a:pPr marL="114300" indent="0">
              <a:buNone/>
            </a:pPr>
            <a:r>
              <a:rPr lang="tr-TR" sz="2200" dirty="0"/>
              <a:t>   -sigorta şirketleri, devlet kurumları, </a:t>
            </a:r>
            <a:r>
              <a:rPr lang="tr-TR" sz="2200" dirty="0" err="1"/>
              <a:t>STO,vs</a:t>
            </a:r>
            <a:endParaRPr lang="tr-TR" sz="22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30</a:t>
            </a:fld>
            <a:endParaRPr lang="tr-TR"/>
          </a:p>
        </p:txBody>
      </p:sp>
    </p:spTree>
    <p:extLst>
      <p:ext uri="{BB962C8B-B14F-4D97-AF65-F5344CB8AC3E}">
        <p14:creationId xmlns:p14="http://schemas.microsoft.com/office/powerpoint/2010/main" val="180971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a:bodyPr>
          <a:lstStyle/>
          <a:p>
            <a:r>
              <a:rPr lang="tr-TR" sz="2000" dirty="0" smtClean="0"/>
              <a:t>Riskleri belirlerken ne sorabiliriz?</a:t>
            </a:r>
          </a:p>
          <a:p>
            <a:pPr marL="114300" indent="0">
              <a:buNone/>
            </a:pPr>
            <a:r>
              <a:rPr lang="tr-TR" sz="2000" dirty="0" smtClean="0"/>
              <a:t>   -Bu hastanede/sağlık kurumunda neler yanlış gidebilir, hangi </a:t>
            </a:r>
          </a:p>
          <a:p>
            <a:pPr marL="114300" indent="0">
              <a:buNone/>
            </a:pPr>
            <a:r>
              <a:rPr lang="tr-TR" sz="2000" dirty="0"/>
              <a:t> </a:t>
            </a:r>
            <a:r>
              <a:rPr lang="tr-TR" sz="2000" dirty="0" smtClean="0"/>
              <a:t>   hatalar oluşabilir?</a:t>
            </a:r>
          </a:p>
          <a:p>
            <a:pPr marL="114300" indent="0">
              <a:buNone/>
            </a:pPr>
            <a:r>
              <a:rPr lang="tr-TR" sz="2000" dirty="0" smtClean="0"/>
              <a:t>   -Hatalar nasıl oluşur?</a:t>
            </a:r>
          </a:p>
          <a:p>
            <a:pPr marL="114300" indent="0">
              <a:buNone/>
            </a:pPr>
            <a:r>
              <a:rPr lang="tr-TR" sz="2000" dirty="0" smtClean="0"/>
              <a:t>   -Sonuçlar ne olabilir?</a:t>
            </a:r>
          </a:p>
          <a:p>
            <a:r>
              <a:rPr lang="tr-TR" sz="2000" dirty="0" smtClean="0"/>
              <a:t>Riskler nasıl değerlendire bilinir?</a:t>
            </a:r>
          </a:p>
          <a:p>
            <a:pPr marL="114300" indent="0">
              <a:buNone/>
            </a:pPr>
            <a:r>
              <a:rPr lang="tr-TR" sz="2000" dirty="0"/>
              <a:t> </a:t>
            </a:r>
            <a:r>
              <a:rPr lang="tr-TR" sz="2000" dirty="0" smtClean="0"/>
              <a:t>  -Riske maruz kalma olasılığı</a:t>
            </a:r>
          </a:p>
          <a:p>
            <a:pPr marL="114300" indent="0">
              <a:buNone/>
            </a:pPr>
            <a:r>
              <a:rPr lang="tr-TR" sz="2000" dirty="0"/>
              <a:t> </a:t>
            </a:r>
            <a:r>
              <a:rPr lang="tr-TR" sz="2000" dirty="0" smtClean="0"/>
              <a:t>  -Riske maruz kalma sıklığı</a:t>
            </a:r>
          </a:p>
          <a:p>
            <a:pPr marL="114300" indent="0">
              <a:buNone/>
            </a:pPr>
            <a:r>
              <a:rPr lang="tr-TR" sz="2000" dirty="0"/>
              <a:t> </a:t>
            </a:r>
            <a:r>
              <a:rPr lang="tr-TR" sz="2000" dirty="0" smtClean="0"/>
              <a:t>  -Maksimum olası kayıp</a:t>
            </a:r>
          </a:p>
          <a:p>
            <a:pPr marL="114300" indent="0">
              <a:buNone/>
            </a:pPr>
            <a:r>
              <a:rPr lang="tr-TR" sz="2000" dirty="0"/>
              <a:t> </a:t>
            </a:r>
            <a:r>
              <a:rPr lang="tr-TR" sz="2000" dirty="0" smtClean="0"/>
              <a:t>  -Risk altındaki kişi sayısı</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31</a:t>
            </a:fld>
            <a:endParaRPr lang="tr-TR"/>
          </a:p>
        </p:txBody>
      </p:sp>
    </p:spTree>
    <p:extLst>
      <p:ext uri="{BB962C8B-B14F-4D97-AF65-F5344CB8AC3E}">
        <p14:creationId xmlns:p14="http://schemas.microsoft.com/office/powerpoint/2010/main" val="137844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lnSpcReduction="10000"/>
          </a:bodyPr>
          <a:lstStyle/>
          <a:p>
            <a:r>
              <a:rPr lang="tr-TR" sz="2000" dirty="0" smtClean="0"/>
              <a:t>Hastaneler/sağlık kurumlarındaki risk faktörleri:</a:t>
            </a:r>
          </a:p>
          <a:p>
            <a:pPr marL="114300" indent="0">
              <a:buNone/>
            </a:pPr>
            <a:r>
              <a:rPr lang="tr-TR" sz="2000" dirty="0"/>
              <a:t> </a:t>
            </a:r>
            <a:r>
              <a:rPr lang="tr-TR" sz="2000" dirty="0" smtClean="0"/>
              <a:t>  -mikro organizmalar </a:t>
            </a:r>
          </a:p>
          <a:p>
            <a:pPr marL="114300" indent="0">
              <a:buNone/>
            </a:pPr>
            <a:r>
              <a:rPr lang="tr-TR" sz="2000" dirty="0"/>
              <a:t> </a:t>
            </a:r>
            <a:r>
              <a:rPr lang="tr-TR" sz="2000" dirty="0" smtClean="0"/>
              <a:t>   örneğin: enfeksiyonlar</a:t>
            </a:r>
          </a:p>
          <a:p>
            <a:pPr marL="114300" indent="0">
              <a:buNone/>
            </a:pPr>
            <a:r>
              <a:rPr lang="tr-TR" sz="2000" dirty="0"/>
              <a:t> </a:t>
            </a:r>
            <a:r>
              <a:rPr lang="tr-TR" sz="2000" dirty="0" smtClean="0"/>
              <a:t>  -insanlar </a:t>
            </a:r>
          </a:p>
          <a:p>
            <a:pPr marL="114300" indent="0">
              <a:buNone/>
            </a:pPr>
            <a:r>
              <a:rPr lang="tr-TR" sz="2000" dirty="0"/>
              <a:t> </a:t>
            </a:r>
            <a:r>
              <a:rPr lang="tr-TR" sz="2000" dirty="0" smtClean="0"/>
              <a:t>   örneğin: mal </a:t>
            </a:r>
            <a:r>
              <a:rPr lang="tr-TR" sz="2000" dirty="0" err="1" smtClean="0"/>
              <a:t>practice</a:t>
            </a:r>
            <a:r>
              <a:rPr lang="tr-TR" sz="2000" dirty="0" smtClean="0"/>
              <a:t>, kişi bilgilerinin gizliliğinin ihlali, </a:t>
            </a:r>
          </a:p>
          <a:p>
            <a:pPr marL="114300" indent="0">
              <a:buNone/>
            </a:pPr>
            <a:r>
              <a:rPr lang="tr-TR" sz="2000" dirty="0"/>
              <a:t> </a:t>
            </a:r>
            <a:r>
              <a:rPr lang="tr-TR" sz="2000" dirty="0" smtClean="0"/>
              <a:t>   hırsızlık, </a:t>
            </a:r>
            <a:r>
              <a:rPr lang="tr-TR" sz="2000" dirty="0" err="1" smtClean="0"/>
              <a:t>mobbing</a:t>
            </a:r>
            <a:r>
              <a:rPr lang="tr-TR" sz="2000" dirty="0" smtClean="0"/>
              <a:t>, yangın, </a:t>
            </a:r>
            <a:r>
              <a:rPr lang="tr-TR" sz="2000" dirty="0" err="1" smtClean="0"/>
              <a:t>vs</a:t>
            </a:r>
            <a:endParaRPr lang="tr-TR" sz="2000" dirty="0" smtClean="0"/>
          </a:p>
          <a:p>
            <a:pPr marL="114300" indent="0">
              <a:buNone/>
            </a:pPr>
            <a:r>
              <a:rPr lang="tr-TR" sz="2000" dirty="0"/>
              <a:t> </a:t>
            </a:r>
            <a:r>
              <a:rPr lang="tr-TR" sz="2000" dirty="0" smtClean="0"/>
              <a:t>  -sistem/teknoloji </a:t>
            </a:r>
          </a:p>
          <a:p>
            <a:pPr marL="114300" indent="0">
              <a:buNone/>
            </a:pPr>
            <a:r>
              <a:rPr lang="tr-TR" sz="2000" dirty="0"/>
              <a:t> </a:t>
            </a:r>
            <a:r>
              <a:rPr lang="tr-TR" sz="2000" dirty="0" smtClean="0"/>
              <a:t>   örneğin: alt yapı, kullanılan teknolojiler</a:t>
            </a:r>
          </a:p>
          <a:p>
            <a:pPr marL="114300" indent="0">
              <a:buNone/>
            </a:pPr>
            <a:r>
              <a:rPr lang="tr-TR" sz="2000" dirty="0"/>
              <a:t> </a:t>
            </a:r>
            <a:r>
              <a:rPr lang="tr-TR" sz="2000" dirty="0" smtClean="0"/>
              <a:t>  -makroekonomik/siyasal</a:t>
            </a:r>
          </a:p>
          <a:p>
            <a:pPr marL="114300" indent="0">
              <a:buNone/>
            </a:pPr>
            <a:r>
              <a:rPr lang="tr-TR" sz="2000" dirty="0"/>
              <a:t> </a:t>
            </a:r>
            <a:r>
              <a:rPr lang="tr-TR" sz="2000" dirty="0" smtClean="0"/>
              <a:t>  örneğin: döviz kuru, devlet müdahalesi</a:t>
            </a:r>
          </a:p>
          <a:p>
            <a:pPr marL="114300" indent="0">
              <a:buNone/>
            </a:pPr>
            <a:r>
              <a:rPr lang="tr-TR" sz="2000" dirty="0"/>
              <a:t> </a:t>
            </a:r>
            <a:r>
              <a:rPr lang="tr-TR" sz="2000" dirty="0" smtClean="0"/>
              <a:t>  -doğal afetler</a:t>
            </a:r>
          </a:p>
          <a:p>
            <a:pPr marL="114300" indent="0">
              <a:buNone/>
            </a:pPr>
            <a:r>
              <a:rPr lang="tr-TR" sz="2000" dirty="0"/>
              <a:t> </a:t>
            </a:r>
            <a:r>
              <a:rPr lang="tr-TR" sz="2000" dirty="0" smtClean="0"/>
              <a:t>  örneğin: deprem, sel, kuraklık</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32</a:t>
            </a:fld>
            <a:endParaRPr lang="tr-TR"/>
          </a:p>
        </p:txBody>
      </p:sp>
    </p:spTree>
    <p:extLst>
      <p:ext uri="{BB962C8B-B14F-4D97-AF65-F5344CB8AC3E}">
        <p14:creationId xmlns:p14="http://schemas.microsoft.com/office/powerpoint/2010/main" val="362802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a:bodyPr>
          <a:lstStyle/>
          <a:p>
            <a:r>
              <a:rPr lang="tr-TR" sz="2000" dirty="0" smtClean="0"/>
              <a:t>Hastaneler/sağlık kurumlarında yüksek risk bölgeleri:</a:t>
            </a:r>
          </a:p>
          <a:p>
            <a:pPr marL="114300" indent="0">
              <a:buNone/>
            </a:pPr>
            <a:r>
              <a:rPr lang="tr-TR" sz="2000" dirty="0"/>
              <a:t> </a:t>
            </a:r>
            <a:r>
              <a:rPr lang="tr-TR" sz="2000" dirty="0" smtClean="0"/>
              <a:t>  -acil</a:t>
            </a:r>
          </a:p>
          <a:p>
            <a:pPr marL="114300" indent="0">
              <a:buNone/>
            </a:pPr>
            <a:r>
              <a:rPr lang="tr-TR" sz="2000" dirty="0"/>
              <a:t> </a:t>
            </a:r>
            <a:r>
              <a:rPr lang="tr-TR" sz="2000" dirty="0" smtClean="0"/>
              <a:t>  -ameliyathane</a:t>
            </a:r>
          </a:p>
          <a:p>
            <a:pPr marL="114300" indent="0">
              <a:buNone/>
            </a:pPr>
            <a:r>
              <a:rPr lang="tr-TR" sz="2000" dirty="0"/>
              <a:t> </a:t>
            </a:r>
            <a:r>
              <a:rPr lang="tr-TR" sz="2000" dirty="0" smtClean="0"/>
              <a:t>  -yoğun bakım</a:t>
            </a:r>
          </a:p>
          <a:p>
            <a:pPr marL="114300" indent="0">
              <a:buNone/>
            </a:pPr>
            <a:r>
              <a:rPr lang="tr-TR" sz="2000" dirty="0"/>
              <a:t> </a:t>
            </a:r>
            <a:r>
              <a:rPr lang="tr-TR" sz="2000" dirty="0" smtClean="0"/>
              <a:t>  -radyoloji</a:t>
            </a:r>
          </a:p>
          <a:p>
            <a:pPr marL="114300" indent="0">
              <a:buNone/>
            </a:pPr>
            <a:r>
              <a:rPr lang="tr-TR" sz="2000" dirty="0"/>
              <a:t> </a:t>
            </a:r>
            <a:r>
              <a:rPr lang="tr-TR" sz="2000" dirty="0" smtClean="0"/>
              <a:t>  -atık/çevre</a:t>
            </a:r>
          </a:p>
          <a:p>
            <a:pPr marL="114300" indent="0">
              <a:buNone/>
            </a:pPr>
            <a:r>
              <a:rPr lang="tr-TR" sz="2000" dirty="0"/>
              <a:t> </a:t>
            </a:r>
            <a:r>
              <a:rPr lang="tr-TR" sz="2000" dirty="0" smtClean="0"/>
              <a:t>  -aşırı fazla mesailer, gece nöbetleri</a:t>
            </a:r>
          </a:p>
          <a:p>
            <a:r>
              <a:rPr lang="tr-TR" sz="2000" dirty="0" smtClean="0"/>
              <a:t>Risk belirlenmesinde yardımcı olacak işaretler:</a:t>
            </a:r>
          </a:p>
          <a:p>
            <a:pPr marL="114300" indent="0">
              <a:buNone/>
            </a:pPr>
            <a:r>
              <a:rPr lang="tr-TR" sz="2000" dirty="0"/>
              <a:t> </a:t>
            </a:r>
            <a:r>
              <a:rPr lang="tr-TR" sz="2000" dirty="0" smtClean="0"/>
              <a:t>  -hangi servisten daha fazla şikâyet var?</a:t>
            </a:r>
          </a:p>
          <a:p>
            <a:pPr marL="114300" indent="0">
              <a:buNone/>
            </a:pPr>
            <a:r>
              <a:rPr lang="tr-TR" sz="2000" dirty="0"/>
              <a:t> </a:t>
            </a:r>
            <a:r>
              <a:rPr lang="tr-TR" sz="2000" dirty="0" smtClean="0"/>
              <a:t>  -şikayet nedeni?</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33</a:t>
            </a:fld>
            <a:endParaRPr lang="tr-TR"/>
          </a:p>
        </p:txBody>
      </p:sp>
    </p:spTree>
    <p:extLst>
      <p:ext uri="{BB962C8B-B14F-4D97-AF65-F5344CB8AC3E}">
        <p14:creationId xmlns:p14="http://schemas.microsoft.com/office/powerpoint/2010/main" val="3049606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a:bodyPr>
          <a:lstStyle/>
          <a:p>
            <a:r>
              <a:rPr lang="tr-TR" sz="2000" dirty="0" smtClean="0"/>
              <a:t>En çok rastlanan riskler:</a:t>
            </a:r>
          </a:p>
          <a:p>
            <a:pPr marL="114300" indent="0">
              <a:buNone/>
            </a:pPr>
            <a:r>
              <a:rPr lang="tr-TR" sz="2000" dirty="0"/>
              <a:t> </a:t>
            </a:r>
            <a:r>
              <a:rPr lang="tr-TR" sz="2000" dirty="0" smtClean="0"/>
              <a:t>  -kesici ve delici aletlerle yaralanma</a:t>
            </a:r>
          </a:p>
          <a:p>
            <a:pPr marL="114300" indent="0">
              <a:buNone/>
            </a:pPr>
            <a:r>
              <a:rPr lang="tr-TR" sz="2000" dirty="0"/>
              <a:t> </a:t>
            </a:r>
            <a:r>
              <a:rPr lang="tr-TR" sz="2000" dirty="0" smtClean="0"/>
              <a:t>  -sözlü, ya da fiziksel şiddet ve istismar</a:t>
            </a:r>
          </a:p>
          <a:p>
            <a:pPr marL="114300" indent="0">
              <a:buNone/>
            </a:pPr>
            <a:r>
              <a:rPr lang="tr-TR" sz="2000" dirty="0"/>
              <a:t> </a:t>
            </a:r>
            <a:r>
              <a:rPr lang="tr-TR" sz="2000" dirty="0" smtClean="0"/>
              <a:t>  -bulaşıcı hastalıklar gibi biyolojik riskler</a:t>
            </a:r>
          </a:p>
          <a:p>
            <a:pPr marL="114300" indent="0">
              <a:buNone/>
            </a:pPr>
            <a:r>
              <a:rPr lang="tr-TR" sz="2000" dirty="0"/>
              <a:t> </a:t>
            </a:r>
            <a:r>
              <a:rPr lang="tr-TR" sz="2000" dirty="0" smtClean="0"/>
              <a:t>  -ilaçlar</a:t>
            </a:r>
          </a:p>
          <a:p>
            <a:pPr marL="114300" indent="0">
              <a:buNone/>
            </a:pPr>
            <a:r>
              <a:rPr lang="tr-TR" sz="2000" dirty="0"/>
              <a:t> </a:t>
            </a:r>
            <a:r>
              <a:rPr lang="tr-TR" sz="2000" dirty="0" smtClean="0"/>
              <a:t>  -anestetik gazlar</a:t>
            </a:r>
          </a:p>
          <a:p>
            <a:pPr marL="114300" indent="0">
              <a:buNone/>
            </a:pPr>
            <a:r>
              <a:rPr lang="tr-TR" sz="2000" dirty="0"/>
              <a:t> </a:t>
            </a:r>
            <a:r>
              <a:rPr lang="tr-TR" sz="2000" dirty="0" smtClean="0"/>
              <a:t>  -dezenfektanlar ve diğer kimyasal maddeler</a:t>
            </a:r>
          </a:p>
          <a:p>
            <a:pPr marL="114300" indent="0">
              <a:buNone/>
            </a:pPr>
            <a:r>
              <a:rPr lang="tr-TR" sz="2000" dirty="0"/>
              <a:t> </a:t>
            </a:r>
            <a:r>
              <a:rPr lang="tr-TR" sz="2000" dirty="0" smtClean="0"/>
              <a:t>  -radyasyon </a:t>
            </a:r>
          </a:p>
          <a:p>
            <a:r>
              <a:rPr lang="tr-TR" sz="2000" dirty="0"/>
              <a:t>Sürprizler için planlayın</a:t>
            </a:r>
          </a:p>
          <a:p>
            <a:r>
              <a:rPr lang="tr-TR" sz="2000" dirty="0"/>
              <a:t>¨siyah kuğular¨</a:t>
            </a:r>
          </a:p>
          <a:p>
            <a:r>
              <a:rPr lang="tr-TR" sz="2000" dirty="0"/>
              <a:t>Önemli olan her şey sayılara dökülemez, sayılara dökülen her şey önemli değildir </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34</a:t>
            </a:fld>
            <a:endParaRPr lang="tr-TR"/>
          </a:p>
        </p:txBody>
      </p:sp>
    </p:spTree>
    <p:extLst>
      <p:ext uri="{BB962C8B-B14F-4D97-AF65-F5344CB8AC3E}">
        <p14:creationId xmlns:p14="http://schemas.microsoft.com/office/powerpoint/2010/main" val="280137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smtClean="0"/>
              <a:t>HASTANELERDE PERFORMANS ÖLÇÜMÜ*</a:t>
            </a:r>
            <a:endParaRPr lang="tr-TR" sz="3600" dirty="0"/>
          </a:p>
        </p:txBody>
      </p:sp>
      <p:sp>
        <p:nvSpPr>
          <p:cNvPr id="3" name="İçerik Yer Tutucusu 2"/>
          <p:cNvSpPr>
            <a:spLocks noGrp="1"/>
          </p:cNvSpPr>
          <p:nvPr>
            <p:ph idx="1"/>
          </p:nvPr>
        </p:nvSpPr>
        <p:spPr/>
        <p:txBody>
          <a:bodyPr>
            <a:noAutofit/>
          </a:bodyPr>
          <a:lstStyle/>
          <a:p>
            <a:r>
              <a:rPr lang="tr-TR" sz="2000" dirty="0" smtClean="0"/>
              <a:t>Mekandan yararlınım göstergeleri</a:t>
            </a:r>
          </a:p>
          <a:p>
            <a:pPr marL="114300" indent="0">
              <a:buNone/>
            </a:pPr>
            <a:r>
              <a:rPr lang="tr-TR" sz="2000" dirty="0"/>
              <a:t> </a:t>
            </a:r>
            <a:r>
              <a:rPr lang="tr-TR" sz="2000" dirty="0" smtClean="0"/>
              <a:t>  -hasta kabulü</a:t>
            </a:r>
          </a:p>
          <a:p>
            <a:pPr marL="114300" indent="0">
              <a:buNone/>
            </a:pPr>
            <a:r>
              <a:rPr lang="tr-TR" sz="2000" dirty="0"/>
              <a:t> </a:t>
            </a:r>
            <a:r>
              <a:rPr lang="tr-TR" sz="2000" dirty="0" smtClean="0"/>
              <a:t>  -yatak kullanım oranı, kullanılan yatak sayısı/toplam yatak sayısı</a:t>
            </a:r>
          </a:p>
          <a:p>
            <a:pPr marL="114300" indent="0">
              <a:buNone/>
            </a:pPr>
            <a:r>
              <a:rPr lang="tr-TR" sz="2000" dirty="0"/>
              <a:t> </a:t>
            </a:r>
            <a:r>
              <a:rPr lang="tr-TR" sz="2000" dirty="0" smtClean="0"/>
              <a:t>   %80 olmalı</a:t>
            </a:r>
          </a:p>
          <a:p>
            <a:pPr marL="114300" indent="0">
              <a:buNone/>
            </a:pPr>
            <a:r>
              <a:rPr lang="tr-TR" sz="2000" dirty="0"/>
              <a:t> </a:t>
            </a:r>
            <a:r>
              <a:rPr lang="tr-TR" sz="2000" dirty="0" smtClean="0"/>
              <a:t>  -yatak devir hızı, iki yatış arasında yatak kaç gün boş kalmış</a:t>
            </a:r>
          </a:p>
          <a:p>
            <a:r>
              <a:rPr lang="tr-TR" sz="2000" dirty="0" smtClean="0"/>
              <a:t>İnsan gücü göstergeleri</a:t>
            </a:r>
          </a:p>
          <a:p>
            <a:pPr marL="114300" indent="0">
              <a:buNone/>
            </a:pPr>
            <a:r>
              <a:rPr lang="tr-TR" sz="2000" dirty="0"/>
              <a:t> </a:t>
            </a:r>
            <a:r>
              <a:rPr lang="tr-TR" sz="2000" dirty="0" smtClean="0"/>
              <a:t>  -yatak başına düşen hekim/sağlık personeli sayısı</a:t>
            </a:r>
          </a:p>
          <a:p>
            <a:pPr marL="114300" indent="0">
              <a:buNone/>
            </a:pPr>
            <a:r>
              <a:rPr lang="tr-TR" sz="2000" dirty="0"/>
              <a:t> </a:t>
            </a:r>
            <a:r>
              <a:rPr lang="tr-TR" sz="2000" dirty="0" smtClean="0"/>
              <a:t>  -dolu yatak başına düşen hekim/sağlık personeli sayısı</a:t>
            </a:r>
          </a:p>
          <a:p>
            <a:pPr marL="114300" indent="0">
              <a:buNone/>
            </a:pPr>
            <a:r>
              <a:rPr lang="tr-TR" sz="2000" dirty="0"/>
              <a:t> </a:t>
            </a:r>
            <a:r>
              <a:rPr lang="tr-TR" sz="2000" dirty="0" smtClean="0"/>
              <a:t>  -hekim başına düşen hemşire sayısı</a:t>
            </a:r>
          </a:p>
          <a:p>
            <a:r>
              <a:rPr lang="tr-TR" sz="2000" dirty="0" smtClean="0"/>
              <a:t>Personel göstergeleri</a:t>
            </a:r>
          </a:p>
          <a:p>
            <a:pPr marL="114300" indent="0">
              <a:buNone/>
            </a:pPr>
            <a:r>
              <a:rPr lang="tr-TR" sz="2000" dirty="0"/>
              <a:t> </a:t>
            </a:r>
            <a:r>
              <a:rPr lang="tr-TR" sz="2000" dirty="0" smtClean="0"/>
              <a:t>  -personel sayısı/fiili yatak sayısı</a:t>
            </a:r>
          </a:p>
          <a:p>
            <a:pPr marL="114300" indent="0">
              <a:buNone/>
            </a:pPr>
            <a:r>
              <a:rPr lang="tr-TR" sz="2000" dirty="0"/>
              <a:t> </a:t>
            </a:r>
            <a:r>
              <a:rPr lang="tr-TR" sz="2000" dirty="0" smtClean="0"/>
              <a:t>  -personel sayısı/dolu yatak sayısı</a:t>
            </a:r>
          </a:p>
          <a:p>
            <a:pPr marL="114300" indent="0">
              <a:buNone/>
            </a:pPr>
            <a:r>
              <a:rPr lang="tr-TR" sz="2000" dirty="0"/>
              <a:t> </a:t>
            </a:r>
            <a:r>
              <a:rPr lang="tr-TR" sz="2000" dirty="0" smtClean="0"/>
              <a:t>  -personel sayısı/yatan hasta sayısı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35</a:t>
            </a:fld>
            <a:endParaRPr lang="tr-TR"/>
          </a:p>
        </p:txBody>
      </p:sp>
    </p:spTree>
    <p:extLst>
      <p:ext uri="{BB962C8B-B14F-4D97-AF65-F5344CB8AC3E}">
        <p14:creationId xmlns:p14="http://schemas.microsoft.com/office/powerpoint/2010/main" val="350342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HASTANELERDE PERFORMANS ÖLÇÜMÜ</a:t>
            </a:r>
          </a:p>
        </p:txBody>
      </p:sp>
      <p:sp>
        <p:nvSpPr>
          <p:cNvPr id="3" name="İçerik Yer Tutucusu 2"/>
          <p:cNvSpPr>
            <a:spLocks noGrp="1"/>
          </p:cNvSpPr>
          <p:nvPr>
            <p:ph idx="1"/>
          </p:nvPr>
        </p:nvSpPr>
        <p:spPr/>
        <p:txBody>
          <a:bodyPr>
            <a:normAutofit/>
          </a:bodyPr>
          <a:lstStyle/>
          <a:p>
            <a:r>
              <a:rPr lang="tr-TR" sz="2000" dirty="0" smtClean="0"/>
              <a:t>Maliyet göstergeleri</a:t>
            </a:r>
          </a:p>
          <a:p>
            <a:pPr marL="114300" indent="0">
              <a:buNone/>
            </a:pPr>
            <a:r>
              <a:rPr lang="tr-TR" sz="2000" dirty="0"/>
              <a:t> </a:t>
            </a:r>
            <a:r>
              <a:rPr lang="tr-TR" sz="2000" dirty="0" smtClean="0"/>
              <a:t>  -hasta günü maliyeti, hastane giderleri/hasta günü sayısı</a:t>
            </a:r>
          </a:p>
          <a:p>
            <a:pPr marL="114300" indent="0">
              <a:buNone/>
            </a:pPr>
            <a:r>
              <a:rPr lang="tr-TR" sz="2000" dirty="0"/>
              <a:t> </a:t>
            </a:r>
            <a:r>
              <a:rPr lang="tr-TR" sz="2000" dirty="0" smtClean="0"/>
              <a:t>  -yatak maliyeti, hastane giderleri/yatak sayısı</a:t>
            </a:r>
          </a:p>
          <a:p>
            <a:pPr marL="114300" indent="0">
              <a:buNone/>
            </a:pPr>
            <a:r>
              <a:rPr lang="tr-TR" sz="2000" dirty="0"/>
              <a:t> </a:t>
            </a:r>
            <a:r>
              <a:rPr lang="tr-TR" sz="2000" dirty="0" smtClean="0"/>
              <a:t>  -hasta maliyeti, hastane giderleri/yatan hasta sayısı</a:t>
            </a:r>
          </a:p>
          <a:p>
            <a:pPr marL="114300" indent="0">
              <a:buNone/>
            </a:pPr>
            <a:r>
              <a:rPr lang="tr-TR" sz="2000" dirty="0"/>
              <a:t> </a:t>
            </a:r>
            <a:r>
              <a:rPr lang="tr-TR" sz="2000" dirty="0" smtClean="0"/>
              <a:t>  -poliklinik maliyeti, poliklinik giderleri/gerçekleşen poliklinik sayısı</a:t>
            </a:r>
          </a:p>
          <a:p>
            <a:pPr marL="114300" indent="0">
              <a:buNone/>
            </a:pPr>
            <a:r>
              <a:rPr lang="tr-TR" sz="2000" dirty="0"/>
              <a:t> </a:t>
            </a:r>
            <a:r>
              <a:rPr lang="tr-TR" sz="2000" dirty="0" smtClean="0"/>
              <a:t>  -acil maliyeti, acil giderleri/toplam hasta giderleri</a:t>
            </a:r>
          </a:p>
          <a:p>
            <a:r>
              <a:rPr lang="tr-TR" sz="2000" dirty="0" smtClean="0"/>
              <a:t>Personel maliyeti göstergeleri</a:t>
            </a:r>
          </a:p>
          <a:p>
            <a:pPr marL="114300" indent="0">
              <a:buNone/>
            </a:pPr>
            <a:r>
              <a:rPr lang="tr-TR" sz="2000" dirty="0"/>
              <a:t> </a:t>
            </a:r>
            <a:r>
              <a:rPr lang="tr-TR" sz="2000" dirty="0" smtClean="0"/>
              <a:t>  -toplam ücretler/toplam harcamalar</a:t>
            </a:r>
          </a:p>
          <a:p>
            <a:pPr marL="114300" indent="0">
              <a:buNone/>
            </a:pPr>
            <a:r>
              <a:rPr lang="tr-TR" sz="2000" dirty="0"/>
              <a:t> </a:t>
            </a:r>
            <a:r>
              <a:rPr lang="tr-TR" sz="2000" dirty="0" smtClean="0"/>
              <a:t>  -sağlık personeli ücretleri/toplam harcamalar</a:t>
            </a:r>
          </a:p>
          <a:p>
            <a:pPr marL="114300" indent="0">
              <a:buNone/>
            </a:pPr>
            <a:r>
              <a:rPr lang="tr-TR" sz="2000" dirty="0"/>
              <a:t> </a:t>
            </a:r>
            <a:r>
              <a:rPr lang="tr-TR" sz="2000" dirty="0" smtClean="0"/>
              <a:t>  -hekim ücretleri/toplam harcamalar</a:t>
            </a:r>
          </a:p>
          <a:p>
            <a:pPr marL="114300" indent="0">
              <a:buNone/>
            </a:pPr>
            <a:r>
              <a:rPr lang="tr-TR" sz="2000" dirty="0"/>
              <a:t> </a:t>
            </a:r>
            <a:r>
              <a:rPr lang="tr-TR" sz="2000" dirty="0" smtClean="0"/>
              <a:t>  -idari personel ücretleri/toplam harcamalar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36</a:t>
            </a:fld>
            <a:endParaRPr lang="tr-TR"/>
          </a:p>
        </p:txBody>
      </p:sp>
    </p:spTree>
    <p:extLst>
      <p:ext uri="{BB962C8B-B14F-4D97-AF65-F5344CB8AC3E}">
        <p14:creationId xmlns:p14="http://schemas.microsoft.com/office/powerpoint/2010/main" val="594297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HASTANELERDE PERFORMANS ÖLÇÜMÜ</a:t>
            </a:r>
          </a:p>
        </p:txBody>
      </p:sp>
      <p:sp>
        <p:nvSpPr>
          <p:cNvPr id="3" name="İçerik Yer Tutucusu 2"/>
          <p:cNvSpPr>
            <a:spLocks noGrp="1"/>
          </p:cNvSpPr>
          <p:nvPr>
            <p:ph idx="1"/>
          </p:nvPr>
        </p:nvSpPr>
        <p:spPr/>
        <p:txBody>
          <a:bodyPr>
            <a:normAutofit fontScale="92500" lnSpcReduction="20000"/>
          </a:bodyPr>
          <a:lstStyle/>
          <a:p>
            <a:r>
              <a:rPr lang="tr-TR" sz="2200" dirty="0" smtClean="0"/>
              <a:t>Klinik göstergeler</a:t>
            </a:r>
          </a:p>
          <a:p>
            <a:pPr marL="114300" indent="0">
              <a:buNone/>
            </a:pPr>
            <a:r>
              <a:rPr lang="tr-TR" sz="2200" dirty="0"/>
              <a:t> </a:t>
            </a:r>
            <a:r>
              <a:rPr lang="tr-TR" sz="2200" dirty="0" smtClean="0"/>
              <a:t>  -kaba ölüm oranı, ölen hasta sayısı/taburcu edilen hasta </a:t>
            </a:r>
          </a:p>
          <a:p>
            <a:pPr marL="114300" indent="0">
              <a:buNone/>
            </a:pPr>
            <a:r>
              <a:rPr lang="tr-TR" sz="2200" dirty="0"/>
              <a:t> </a:t>
            </a:r>
            <a:r>
              <a:rPr lang="tr-TR" sz="2200" dirty="0" smtClean="0"/>
              <a:t>   sayısı(ölen hasta sayısı dahil), %2,5 </a:t>
            </a:r>
          </a:p>
          <a:p>
            <a:pPr marL="114300" indent="0">
              <a:buNone/>
            </a:pPr>
            <a:r>
              <a:rPr lang="tr-TR" sz="2200" dirty="0"/>
              <a:t> </a:t>
            </a:r>
            <a:r>
              <a:rPr lang="tr-TR" sz="2200" dirty="0" smtClean="0"/>
              <a:t>  -anestezi ölüm oranı, anesteziye bağlı ölüm sayısı/toplam </a:t>
            </a:r>
          </a:p>
          <a:p>
            <a:pPr marL="114300" indent="0">
              <a:buNone/>
            </a:pPr>
            <a:r>
              <a:rPr lang="tr-TR" sz="2200" dirty="0"/>
              <a:t> </a:t>
            </a:r>
            <a:r>
              <a:rPr lang="tr-TR" sz="2200" dirty="0" smtClean="0"/>
              <a:t>   ameliyat sayısı, %0,0002</a:t>
            </a:r>
          </a:p>
          <a:p>
            <a:pPr marL="114300" indent="0">
              <a:buNone/>
            </a:pPr>
            <a:r>
              <a:rPr lang="tr-TR" sz="2200" dirty="0" smtClean="0"/>
              <a:t>   -ameliyat sonrası ölüm oranı, ameliyattan sonra ilk 10 gün </a:t>
            </a:r>
          </a:p>
          <a:p>
            <a:pPr marL="114300" indent="0">
              <a:buNone/>
            </a:pPr>
            <a:r>
              <a:rPr lang="tr-TR" sz="2200" dirty="0"/>
              <a:t> </a:t>
            </a:r>
            <a:r>
              <a:rPr lang="tr-TR" sz="2200" dirty="0" smtClean="0"/>
              <a:t>   içinde ölen hasta sayısı/toplam ameliyat sayısı, %1</a:t>
            </a:r>
          </a:p>
          <a:p>
            <a:pPr marL="114300" indent="0">
              <a:buNone/>
            </a:pPr>
            <a:r>
              <a:rPr lang="tr-TR" sz="2200" dirty="0" smtClean="0"/>
              <a:t>   -gereksiz ameliyat oranı, patoloji sonucu normal bulunun </a:t>
            </a:r>
          </a:p>
          <a:p>
            <a:pPr marL="114300" indent="0">
              <a:buNone/>
            </a:pPr>
            <a:r>
              <a:rPr lang="tr-TR" sz="2200" dirty="0"/>
              <a:t> </a:t>
            </a:r>
            <a:r>
              <a:rPr lang="tr-TR" sz="2200" dirty="0" smtClean="0"/>
              <a:t>   örnek/toplam </a:t>
            </a:r>
            <a:r>
              <a:rPr lang="tr-TR" sz="2200" smtClean="0"/>
              <a:t>ameliyat sayısı, %4</a:t>
            </a:r>
            <a:endParaRPr lang="tr-TR" sz="2200" dirty="0" smtClean="0"/>
          </a:p>
          <a:p>
            <a:pPr marL="114300" indent="0">
              <a:buNone/>
            </a:pPr>
            <a:r>
              <a:rPr lang="tr-TR" sz="2200" dirty="0"/>
              <a:t> </a:t>
            </a:r>
            <a:r>
              <a:rPr lang="tr-TR" sz="2200" dirty="0" smtClean="0"/>
              <a:t>  -sezaryen oranı, sezaryen sayısı/toplam doğum sayısı, %4</a:t>
            </a:r>
          </a:p>
          <a:p>
            <a:pPr marL="114300" indent="0">
              <a:buNone/>
            </a:pPr>
            <a:r>
              <a:rPr lang="tr-TR" sz="2200" dirty="0"/>
              <a:t> </a:t>
            </a:r>
            <a:r>
              <a:rPr lang="tr-TR" sz="2200" dirty="0" smtClean="0"/>
              <a:t>  -bebek ölüm oranı, doğan ve orada ölen bebek sayısı/taburcu </a:t>
            </a:r>
          </a:p>
          <a:p>
            <a:pPr marL="114300" indent="0">
              <a:buNone/>
            </a:pPr>
            <a:r>
              <a:rPr lang="tr-TR" sz="2200" dirty="0"/>
              <a:t> </a:t>
            </a:r>
            <a:r>
              <a:rPr lang="tr-TR" sz="2200" dirty="0" smtClean="0"/>
              <a:t>   edilen bebek sayısı, %2</a:t>
            </a:r>
          </a:p>
          <a:p>
            <a:pPr marL="114300" indent="0">
              <a:buNone/>
            </a:pPr>
            <a:r>
              <a:rPr lang="tr-TR" sz="2200" dirty="0"/>
              <a:t> </a:t>
            </a:r>
            <a:r>
              <a:rPr lang="tr-TR" sz="2200" dirty="0" smtClean="0"/>
              <a:t>  -enfeksiyon oranı, %1</a:t>
            </a:r>
          </a:p>
          <a:p>
            <a:pPr marL="114300" indent="0">
              <a:buNone/>
            </a:pPr>
            <a:r>
              <a:rPr lang="tr-TR" sz="2000" dirty="0" smtClean="0"/>
              <a:t>*Acar </a:t>
            </a:r>
            <a:r>
              <a:rPr lang="tr-TR" sz="2000" dirty="0" err="1" smtClean="0"/>
              <a:t>Baltaş</a:t>
            </a:r>
            <a:r>
              <a:rPr lang="tr-TR" sz="2000" dirty="0" smtClean="0"/>
              <a:t>, Hastane Yönetimi</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37</a:t>
            </a:fld>
            <a:endParaRPr lang="tr-TR"/>
          </a:p>
        </p:txBody>
      </p:sp>
    </p:spTree>
    <p:extLst>
      <p:ext uri="{BB962C8B-B14F-4D97-AF65-F5344CB8AC3E}">
        <p14:creationId xmlns:p14="http://schemas.microsoft.com/office/powerpoint/2010/main" val="142982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smtClean="0"/>
              <a:t>HASTANE YÖNETİMİNDE KONTROL</a:t>
            </a:r>
            <a:endParaRPr lang="tr-TR" sz="3600" dirty="0"/>
          </a:p>
        </p:txBody>
      </p:sp>
      <p:sp>
        <p:nvSpPr>
          <p:cNvPr id="3" name="İçerik Yer Tutucusu 2"/>
          <p:cNvSpPr>
            <a:spLocks noGrp="1"/>
          </p:cNvSpPr>
          <p:nvPr>
            <p:ph idx="1"/>
          </p:nvPr>
        </p:nvSpPr>
        <p:spPr/>
        <p:txBody>
          <a:bodyPr>
            <a:normAutofit fontScale="25000" lnSpcReduction="20000"/>
          </a:bodyPr>
          <a:lstStyle/>
          <a:p>
            <a:r>
              <a:rPr lang="tr-TR" sz="8000" dirty="0" smtClean="0"/>
              <a:t>Kontrol altında tutulması gereken klinik faktörler?</a:t>
            </a:r>
          </a:p>
          <a:p>
            <a:pPr marL="114300" indent="0">
              <a:buNone/>
            </a:pPr>
            <a:r>
              <a:rPr lang="tr-TR" sz="8000" dirty="0"/>
              <a:t> </a:t>
            </a:r>
            <a:r>
              <a:rPr lang="tr-TR" sz="8000" dirty="0" smtClean="0"/>
              <a:t>  -hijyen</a:t>
            </a:r>
          </a:p>
          <a:p>
            <a:pPr marL="114300" indent="0">
              <a:buNone/>
            </a:pPr>
            <a:r>
              <a:rPr lang="tr-TR" sz="8000" dirty="0"/>
              <a:t> </a:t>
            </a:r>
            <a:r>
              <a:rPr lang="tr-TR" sz="8000" dirty="0" smtClean="0"/>
              <a:t>  -enfeksiyon</a:t>
            </a:r>
          </a:p>
          <a:p>
            <a:pPr marL="114300" indent="0">
              <a:buNone/>
            </a:pPr>
            <a:r>
              <a:rPr lang="tr-TR" sz="8000" dirty="0"/>
              <a:t> </a:t>
            </a:r>
            <a:r>
              <a:rPr lang="tr-TR" sz="8000" dirty="0" smtClean="0"/>
              <a:t>  -çevre</a:t>
            </a:r>
          </a:p>
          <a:p>
            <a:pPr marL="114300" indent="0">
              <a:buNone/>
            </a:pPr>
            <a:r>
              <a:rPr lang="tr-TR" sz="8000" dirty="0"/>
              <a:t> </a:t>
            </a:r>
            <a:r>
              <a:rPr lang="tr-TR" sz="8000" dirty="0" smtClean="0"/>
              <a:t>  -iklim kontrolü</a:t>
            </a:r>
          </a:p>
          <a:p>
            <a:pPr marL="114300" indent="0">
              <a:buNone/>
            </a:pPr>
            <a:r>
              <a:rPr lang="tr-TR" sz="8000" dirty="0"/>
              <a:t> </a:t>
            </a:r>
            <a:r>
              <a:rPr lang="tr-TR" sz="8000" dirty="0" smtClean="0"/>
              <a:t>  -doktorlar-performans kontrolü</a:t>
            </a:r>
          </a:p>
          <a:p>
            <a:r>
              <a:rPr lang="tr-TR" sz="8000" dirty="0" smtClean="0"/>
              <a:t>Nasıl kontrol edebiliriz?</a:t>
            </a:r>
          </a:p>
          <a:p>
            <a:pPr marL="114300" indent="0">
              <a:buNone/>
            </a:pPr>
            <a:r>
              <a:rPr lang="tr-TR" sz="8000" dirty="0"/>
              <a:t> </a:t>
            </a:r>
            <a:r>
              <a:rPr lang="tr-TR" sz="8000" dirty="0" smtClean="0"/>
              <a:t>  -bütçe</a:t>
            </a:r>
          </a:p>
          <a:p>
            <a:pPr marL="114300" indent="0">
              <a:buNone/>
            </a:pPr>
            <a:r>
              <a:rPr lang="tr-TR" sz="8000" dirty="0"/>
              <a:t> </a:t>
            </a:r>
            <a:r>
              <a:rPr lang="tr-TR" sz="8000" dirty="0" smtClean="0"/>
              <a:t>  -</a:t>
            </a:r>
            <a:r>
              <a:rPr lang="tr-TR" sz="8000" dirty="0" err="1" smtClean="0"/>
              <a:t>Pareto</a:t>
            </a:r>
            <a:r>
              <a:rPr lang="tr-TR" sz="8000" dirty="0" smtClean="0"/>
              <a:t> prensibi</a:t>
            </a:r>
          </a:p>
          <a:p>
            <a:pPr marL="114300" indent="0">
              <a:buNone/>
            </a:pPr>
            <a:r>
              <a:rPr lang="tr-TR" sz="8000" dirty="0"/>
              <a:t> </a:t>
            </a:r>
            <a:r>
              <a:rPr lang="tr-TR" sz="8000" dirty="0" smtClean="0"/>
              <a:t>  -benchmarking</a:t>
            </a:r>
          </a:p>
          <a:p>
            <a:pPr marL="114300" indent="0">
              <a:buNone/>
            </a:pPr>
            <a:r>
              <a:rPr lang="tr-TR" sz="8000" dirty="0"/>
              <a:t> </a:t>
            </a:r>
            <a:r>
              <a:rPr lang="tr-TR" sz="8000" dirty="0" smtClean="0"/>
              <a:t>  -hasta memnuniyeti anketleri</a:t>
            </a:r>
          </a:p>
          <a:p>
            <a:pPr marL="114300" indent="0">
              <a:buNone/>
            </a:pPr>
            <a:r>
              <a:rPr lang="tr-TR" sz="8000" dirty="0"/>
              <a:t> </a:t>
            </a:r>
            <a:r>
              <a:rPr lang="tr-TR" sz="8000" dirty="0" smtClean="0"/>
              <a:t>  -süreç analizleri</a:t>
            </a:r>
          </a:p>
          <a:p>
            <a:pPr marL="114300" indent="0">
              <a:buNone/>
            </a:pPr>
            <a:r>
              <a:rPr lang="tr-TR" sz="8000" dirty="0"/>
              <a:t> </a:t>
            </a:r>
            <a:r>
              <a:rPr lang="tr-TR" sz="8000" dirty="0" smtClean="0"/>
              <a:t>  -tedarik zinciri</a:t>
            </a:r>
          </a:p>
          <a:p>
            <a:pPr marL="114300" indent="0">
              <a:buNone/>
            </a:pPr>
            <a:r>
              <a:rPr lang="tr-TR" sz="8000" dirty="0" smtClean="0"/>
              <a:t>   -müşteri </a:t>
            </a:r>
            <a:r>
              <a:rPr lang="tr-TR" sz="8000" dirty="0"/>
              <a:t>hesapları</a:t>
            </a:r>
          </a:p>
          <a:p>
            <a:pPr marL="114300" indent="0">
              <a:buNone/>
            </a:pPr>
            <a:r>
              <a:rPr lang="tr-TR" dirty="0"/>
              <a:t>   </a:t>
            </a:r>
          </a:p>
          <a:p>
            <a:pPr marL="114300" indent="0">
              <a:buNone/>
            </a:pP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38</a:t>
            </a:fld>
            <a:endParaRPr lang="tr-TR"/>
          </a:p>
        </p:txBody>
      </p:sp>
    </p:spTree>
    <p:extLst>
      <p:ext uri="{BB962C8B-B14F-4D97-AF65-F5344CB8AC3E}">
        <p14:creationId xmlns:p14="http://schemas.microsoft.com/office/powerpoint/2010/main" val="90069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4" end="14"/>
                                            </p:txEl>
                                          </p:spTgt>
                                        </p:tgtEl>
                                        <p:attrNameLst>
                                          <p:attrName>style.visibility</p:attrName>
                                        </p:attrNameLst>
                                      </p:cBhvr>
                                      <p:to>
                                        <p:strVal val="visible"/>
                                      </p:to>
                                    </p:set>
                                    <p:anim calcmode="lin" valueType="num">
                                      <p:cBhvr additive="base">
                                        <p:cTn id="9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HASTANE YÖNETİMİNDE KONTROL</a:t>
            </a:r>
          </a:p>
        </p:txBody>
      </p:sp>
      <p:sp>
        <p:nvSpPr>
          <p:cNvPr id="3" name="İçerik Yer Tutucusu 2"/>
          <p:cNvSpPr>
            <a:spLocks noGrp="1"/>
          </p:cNvSpPr>
          <p:nvPr>
            <p:ph idx="1"/>
          </p:nvPr>
        </p:nvSpPr>
        <p:spPr/>
        <p:txBody>
          <a:bodyPr>
            <a:noAutofit/>
          </a:bodyPr>
          <a:lstStyle/>
          <a:p>
            <a:r>
              <a:rPr lang="tr-TR" sz="2000" dirty="0" smtClean="0"/>
              <a:t>Nasıl kontrol edebiliriz(devam)</a:t>
            </a:r>
          </a:p>
          <a:p>
            <a:pPr marL="114300" indent="0">
              <a:buNone/>
            </a:pPr>
            <a:r>
              <a:rPr lang="tr-TR" sz="2000" dirty="0" smtClean="0"/>
              <a:t>   -servis alanında maliyetler</a:t>
            </a:r>
          </a:p>
          <a:p>
            <a:pPr marL="114300" indent="0">
              <a:buNone/>
            </a:pPr>
            <a:r>
              <a:rPr lang="tr-TR" sz="2000" dirty="0"/>
              <a:t> </a:t>
            </a:r>
            <a:r>
              <a:rPr lang="tr-TR" sz="2000" dirty="0" smtClean="0"/>
              <a:t>  -genel iş gücü maliyetleri</a:t>
            </a:r>
          </a:p>
          <a:p>
            <a:pPr marL="114300" indent="0">
              <a:buNone/>
            </a:pPr>
            <a:r>
              <a:rPr lang="tr-TR" sz="2000" dirty="0"/>
              <a:t> </a:t>
            </a:r>
            <a:r>
              <a:rPr lang="tr-TR" sz="2000" dirty="0" smtClean="0"/>
              <a:t>  -işten ayrılmalar</a:t>
            </a:r>
          </a:p>
          <a:p>
            <a:pPr marL="114300" indent="0">
              <a:buNone/>
            </a:pPr>
            <a:r>
              <a:rPr lang="tr-TR" sz="2000" dirty="0"/>
              <a:t> </a:t>
            </a:r>
            <a:r>
              <a:rPr lang="tr-TR" sz="2000" dirty="0" smtClean="0"/>
              <a:t>  -tedavi gören hastaların aynı şikayetle geri dönmesi</a:t>
            </a:r>
          </a:p>
          <a:p>
            <a:pPr marL="114300" indent="0">
              <a:buNone/>
            </a:pPr>
            <a:r>
              <a:rPr lang="tr-TR" sz="2000" dirty="0"/>
              <a:t> </a:t>
            </a:r>
            <a:r>
              <a:rPr lang="tr-TR" sz="2000" dirty="0" smtClean="0"/>
              <a:t>  -aynı hastanede farklı ünitelerin karşılaştırılması</a:t>
            </a:r>
          </a:p>
          <a:p>
            <a:pPr marL="114300" indent="0">
              <a:buNone/>
            </a:pPr>
            <a:r>
              <a:rPr lang="tr-TR" sz="2000" dirty="0"/>
              <a:t> </a:t>
            </a:r>
            <a:r>
              <a:rPr lang="tr-TR" sz="2000" dirty="0" smtClean="0"/>
              <a:t>  -dolaylı/doğrudan giderler</a:t>
            </a:r>
          </a:p>
          <a:p>
            <a:r>
              <a:rPr lang="tr-TR" sz="2000" dirty="0" smtClean="0"/>
              <a:t>Kontrole yardımcı olacak süreçler</a:t>
            </a:r>
          </a:p>
          <a:p>
            <a:pPr marL="114300" indent="0">
              <a:buNone/>
            </a:pPr>
            <a:r>
              <a:rPr lang="tr-TR" sz="2000" dirty="0"/>
              <a:t> </a:t>
            </a:r>
            <a:r>
              <a:rPr lang="tr-TR" sz="2000" dirty="0" smtClean="0"/>
              <a:t>  -sektör ortalama maliyetleri</a:t>
            </a:r>
          </a:p>
          <a:p>
            <a:pPr marL="114300" indent="0">
              <a:buNone/>
            </a:pPr>
            <a:r>
              <a:rPr lang="tr-TR" sz="2000" dirty="0"/>
              <a:t> </a:t>
            </a:r>
            <a:r>
              <a:rPr lang="tr-TR" sz="2000" dirty="0" smtClean="0"/>
              <a:t>  -bölgesel sektör </a:t>
            </a:r>
            <a:r>
              <a:rPr lang="tr-TR" sz="2000" smtClean="0"/>
              <a:t>ortalama maliyetleri</a:t>
            </a:r>
            <a:endParaRPr lang="tr-TR" sz="2000" dirty="0" smtClean="0"/>
          </a:p>
          <a:p>
            <a:pPr marL="114300" indent="0">
              <a:buNone/>
            </a:pPr>
            <a:r>
              <a:rPr lang="tr-TR" sz="2000" dirty="0"/>
              <a:t> </a:t>
            </a:r>
            <a:r>
              <a:rPr lang="tr-TR" sz="2000" dirty="0" smtClean="0"/>
              <a:t>  -iç denetmenler</a:t>
            </a:r>
          </a:p>
          <a:p>
            <a:pPr marL="114300" indent="0">
              <a:buNone/>
            </a:pPr>
            <a:r>
              <a:rPr lang="tr-TR" sz="2000" dirty="0"/>
              <a:t> </a:t>
            </a:r>
            <a:r>
              <a:rPr lang="tr-TR" sz="2000" dirty="0" smtClean="0"/>
              <a:t>  -dış denetmenler/devlet</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39</a:t>
            </a:fld>
            <a:endParaRPr lang="tr-TR"/>
          </a:p>
        </p:txBody>
      </p:sp>
    </p:spTree>
    <p:extLst>
      <p:ext uri="{BB962C8B-B14F-4D97-AF65-F5344CB8AC3E}">
        <p14:creationId xmlns:p14="http://schemas.microsoft.com/office/powerpoint/2010/main" val="435701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MİSYON ÖRNEKLERİ</a:t>
            </a:r>
            <a:endParaRPr lang="tr-TR" sz="3600" dirty="0"/>
          </a:p>
        </p:txBody>
      </p:sp>
      <p:sp>
        <p:nvSpPr>
          <p:cNvPr id="3" name="İçerik Yer Tutucusu 2"/>
          <p:cNvSpPr>
            <a:spLocks noGrp="1"/>
          </p:cNvSpPr>
          <p:nvPr>
            <p:ph idx="1"/>
          </p:nvPr>
        </p:nvSpPr>
        <p:spPr>
          <a:xfrm>
            <a:off x="457200" y="1340768"/>
            <a:ext cx="8229600" cy="5517232"/>
          </a:xfrm>
        </p:spPr>
        <p:txBody>
          <a:bodyPr>
            <a:noAutofit/>
          </a:bodyPr>
          <a:lstStyle/>
          <a:p>
            <a:r>
              <a:rPr lang="tr-TR" sz="2000" dirty="0" err="1" smtClean="0"/>
              <a:t>Medline</a:t>
            </a:r>
            <a:r>
              <a:rPr lang="tr-TR" sz="2000" dirty="0" smtClean="0"/>
              <a:t>: Hasta ve yakınlarının beklentilerini aşan, uluslararası kalite standartlarında, yeni teknolojiler ve öncü uygulamalarla sağlık sektöründe fark yaratarak, ulusal ve uluslararası hizmet sunan, etik kurallara, insani değerlere saygılı, çevreye duyarlı, sürekli kendini geliştiren bir kuruluşuz.</a:t>
            </a:r>
          </a:p>
          <a:p>
            <a:r>
              <a:rPr lang="tr-TR" sz="2000" dirty="0" smtClean="0"/>
              <a:t>Acıbadem: Acıbadem Sağlık Gurubu’nun misyonu, toplumun yaşam kalitesini yükseltmek ve tıbbın gelişimine katkı sağlamak amacıyla, </a:t>
            </a:r>
          </a:p>
          <a:p>
            <a:pPr marL="0" indent="0">
              <a:buNone/>
            </a:pPr>
            <a:r>
              <a:rPr lang="tr-TR" sz="2000" dirty="0"/>
              <a:t> </a:t>
            </a:r>
            <a:r>
              <a:rPr lang="tr-TR" sz="2000" dirty="0" smtClean="0"/>
              <a:t>     -koruyucu ve iyileştirici sağlık hizmetlerini ileri düzeyde, yaygın </a:t>
            </a:r>
          </a:p>
          <a:p>
            <a:pPr marL="0" indent="0">
              <a:buNone/>
            </a:pPr>
            <a:r>
              <a:rPr lang="tr-TR" sz="2000" dirty="0"/>
              <a:t> </a:t>
            </a:r>
            <a:r>
              <a:rPr lang="tr-TR" sz="2000" dirty="0" smtClean="0"/>
              <a:t>      ve bütünleştirici bir yapı içinde, uygun ekonomik koşullarda </a:t>
            </a:r>
          </a:p>
          <a:p>
            <a:pPr marL="0" indent="0">
              <a:buNone/>
            </a:pPr>
            <a:r>
              <a:rPr lang="tr-TR" sz="2000" dirty="0"/>
              <a:t> </a:t>
            </a:r>
            <a:r>
              <a:rPr lang="tr-TR" sz="2000" dirty="0" smtClean="0"/>
              <a:t>      topluma sunmak</a:t>
            </a:r>
          </a:p>
          <a:p>
            <a:pPr marL="0" indent="0">
              <a:buNone/>
            </a:pPr>
            <a:r>
              <a:rPr lang="tr-TR" sz="2000" dirty="0"/>
              <a:t> </a:t>
            </a:r>
            <a:r>
              <a:rPr lang="tr-TR" sz="2000" dirty="0" smtClean="0"/>
              <a:t>     -sağlık bilimleri alanındaki akademik çalışmalara ve bilimsel </a:t>
            </a:r>
          </a:p>
          <a:p>
            <a:pPr marL="0" indent="0">
              <a:buNone/>
            </a:pPr>
            <a:r>
              <a:rPr lang="tr-TR" sz="2000" dirty="0"/>
              <a:t> </a:t>
            </a:r>
            <a:r>
              <a:rPr lang="tr-TR" sz="2000" dirty="0" smtClean="0"/>
              <a:t>      araştırmalara destek sağlayarak, sağlıkla ilgili yeni bilgi ve </a:t>
            </a:r>
          </a:p>
          <a:p>
            <a:pPr marL="0" indent="0">
              <a:buNone/>
            </a:pPr>
            <a:r>
              <a:rPr lang="tr-TR" sz="2000" dirty="0"/>
              <a:t> </a:t>
            </a:r>
            <a:r>
              <a:rPr lang="tr-TR" sz="2000" dirty="0" smtClean="0"/>
              <a:t>      uygulamaların geliştirilmesini desteklemek</a:t>
            </a:r>
          </a:p>
          <a:p>
            <a:pPr marL="0" indent="0">
              <a:buNone/>
            </a:pPr>
            <a:r>
              <a:rPr lang="tr-TR" sz="2000" dirty="0"/>
              <a:t> </a:t>
            </a:r>
            <a:r>
              <a:rPr lang="tr-TR" sz="2000" dirty="0" smtClean="0"/>
              <a:t>     -kendilerini mesleklerine adamış, insana değer veren hekimler </a:t>
            </a:r>
          </a:p>
          <a:p>
            <a:pPr marL="0" indent="0">
              <a:buNone/>
            </a:pPr>
            <a:r>
              <a:rPr lang="tr-TR" sz="2000" dirty="0"/>
              <a:t> </a:t>
            </a:r>
            <a:r>
              <a:rPr lang="tr-TR" sz="2000" dirty="0" smtClean="0"/>
              <a:t>      ve sağlık uzmanları yetiştirmek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a:t>
            </a:fld>
            <a:endParaRPr lang="tr-TR"/>
          </a:p>
        </p:txBody>
      </p:sp>
    </p:spTree>
    <p:extLst>
      <p:ext uri="{BB962C8B-B14F-4D97-AF65-F5344CB8AC3E}">
        <p14:creationId xmlns:p14="http://schemas.microsoft.com/office/powerpoint/2010/main" val="516054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HASTANE YÖNETİMİNDE KONTROL</a:t>
            </a:r>
          </a:p>
        </p:txBody>
      </p:sp>
      <p:sp>
        <p:nvSpPr>
          <p:cNvPr id="3" name="İçerik Yer Tutucusu 2"/>
          <p:cNvSpPr>
            <a:spLocks noGrp="1"/>
          </p:cNvSpPr>
          <p:nvPr>
            <p:ph idx="1"/>
          </p:nvPr>
        </p:nvSpPr>
        <p:spPr/>
        <p:txBody>
          <a:bodyPr>
            <a:normAutofit/>
          </a:bodyPr>
          <a:lstStyle/>
          <a:p>
            <a:r>
              <a:rPr lang="tr-TR" sz="2000" dirty="0" smtClean="0"/>
              <a:t>Maliyetleri düşürmek için neler yapıla bilinir?</a:t>
            </a:r>
          </a:p>
          <a:p>
            <a:pPr marL="114300" indent="0">
              <a:buNone/>
            </a:pPr>
            <a:r>
              <a:rPr lang="tr-TR" sz="2000" dirty="0"/>
              <a:t> </a:t>
            </a:r>
            <a:r>
              <a:rPr lang="tr-TR" sz="2000" dirty="0" smtClean="0"/>
              <a:t>  -sonuçların değerlendirilmesi</a:t>
            </a:r>
          </a:p>
          <a:p>
            <a:pPr marL="114300" indent="0">
              <a:buNone/>
            </a:pPr>
            <a:r>
              <a:rPr lang="tr-TR" sz="2000" dirty="0"/>
              <a:t> </a:t>
            </a:r>
            <a:r>
              <a:rPr lang="tr-TR" sz="2000" dirty="0" smtClean="0"/>
              <a:t>  -süreçlerin yeniden yapılandırılması</a:t>
            </a:r>
          </a:p>
          <a:p>
            <a:pPr marL="114300" indent="0">
              <a:buNone/>
            </a:pPr>
            <a:r>
              <a:rPr lang="tr-TR" sz="2000" dirty="0"/>
              <a:t> </a:t>
            </a:r>
            <a:r>
              <a:rPr lang="tr-TR" sz="2000" dirty="0" smtClean="0"/>
              <a:t>  -ölçek ekonomileri</a:t>
            </a:r>
          </a:p>
          <a:p>
            <a:pPr marL="114300" indent="0">
              <a:buNone/>
            </a:pPr>
            <a:r>
              <a:rPr lang="tr-TR" sz="2000" dirty="0"/>
              <a:t> </a:t>
            </a:r>
            <a:r>
              <a:rPr lang="tr-TR" sz="2000" dirty="0" smtClean="0"/>
              <a:t>  -etkin pazarlama</a:t>
            </a:r>
          </a:p>
          <a:p>
            <a:pPr marL="114300" indent="0">
              <a:buNone/>
            </a:pPr>
            <a:r>
              <a:rPr lang="tr-TR" sz="2000" dirty="0"/>
              <a:t> </a:t>
            </a:r>
            <a:r>
              <a:rPr lang="tr-TR" sz="2000" dirty="0" smtClean="0"/>
              <a:t>  -tıbbi teknoloji</a:t>
            </a:r>
          </a:p>
          <a:p>
            <a:pPr marL="114300" indent="0">
              <a:buNone/>
            </a:pPr>
            <a:r>
              <a:rPr lang="tr-TR" sz="2000" dirty="0"/>
              <a:t> </a:t>
            </a:r>
            <a:r>
              <a:rPr lang="tr-TR" sz="2000" dirty="0" smtClean="0"/>
              <a:t>  -düşük performanslardan ayrılma</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40</a:t>
            </a:fld>
            <a:endParaRPr lang="tr-TR"/>
          </a:p>
        </p:txBody>
      </p:sp>
    </p:spTree>
    <p:extLst>
      <p:ext uri="{BB962C8B-B14F-4D97-AF65-F5344CB8AC3E}">
        <p14:creationId xmlns:p14="http://schemas.microsoft.com/office/powerpoint/2010/main" val="1611233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LOKASYON, PAZAR, PAZARLAMA</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41</a:t>
            </a:fld>
            <a:endParaRPr lang="tr-T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268760"/>
            <a:ext cx="8784976" cy="54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45528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LOKASYON, PAZAR, PAZARLAMA</a:t>
            </a:r>
            <a:endParaRPr lang="tr-TR" sz="3600" dirty="0"/>
          </a:p>
        </p:txBody>
      </p:sp>
      <p:sp>
        <p:nvSpPr>
          <p:cNvPr id="3" name="İçerik Yer Tutucusu 2"/>
          <p:cNvSpPr>
            <a:spLocks noGrp="1"/>
          </p:cNvSpPr>
          <p:nvPr>
            <p:ph idx="1"/>
          </p:nvPr>
        </p:nvSpPr>
        <p:spPr/>
        <p:txBody>
          <a:bodyPr>
            <a:normAutofit/>
          </a:bodyPr>
          <a:lstStyle/>
          <a:p>
            <a:r>
              <a:rPr lang="tr-TR" sz="2000" dirty="0" smtClean="0"/>
              <a:t>Pazarın belirlenmesi</a:t>
            </a:r>
          </a:p>
          <a:p>
            <a:r>
              <a:rPr lang="tr-TR" sz="2000" dirty="0" smtClean="0"/>
              <a:t>Talebin belirlenmesi</a:t>
            </a:r>
          </a:p>
          <a:p>
            <a:pPr marL="114300" indent="0">
              <a:buNone/>
            </a:pPr>
            <a:r>
              <a:rPr lang="tr-TR" sz="2000" dirty="0"/>
              <a:t> </a:t>
            </a:r>
            <a:r>
              <a:rPr lang="tr-TR" sz="2000" dirty="0" smtClean="0"/>
              <a:t>  -Nüfus</a:t>
            </a:r>
          </a:p>
          <a:p>
            <a:pPr marL="114300" indent="0">
              <a:buNone/>
            </a:pPr>
            <a:r>
              <a:rPr lang="tr-TR" sz="2000" dirty="0"/>
              <a:t> </a:t>
            </a:r>
            <a:r>
              <a:rPr lang="tr-TR" sz="2000" dirty="0" smtClean="0"/>
              <a:t>  -Rakipler</a:t>
            </a:r>
          </a:p>
          <a:p>
            <a:pPr marL="114300" indent="0">
              <a:buNone/>
            </a:pPr>
            <a:r>
              <a:rPr lang="tr-TR" sz="2000" dirty="0"/>
              <a:t> </a:t>
            </a:r>
            <a:r>
              <a:rPr lang="tr-TR" sz="2000" dirty="0" smtClean="0"/>
              <a:t>  -Satın alma gücü</a:t>
            </a:r>
          </a:p>
          <a:p>
            <a:pPr marL="114300" indent="0">
              <a:buNone/>
            </a:pPr>
            <a:r>
              <a:rPr lang="tr-TR" sz="2000" dirty="0" smtClean="0"/>
              <a:t>   -Bölgesel özellikler</a:t>
            </a:r>
          </a:p>
          <a:p>
            <a:r>
              <a:rPr lang="tr-TR" sz="2000" dirty="0"/>
              <a:t>Yer seçimi için önemli diğer faktörler:</a:t>
            </a:r>
          </a:p>
          <a:p>
            <a:pPr marL="114300" indent="0">
              <a:buNone/>
            </a:pPr>
            <a:r>
              <a:rPr lang="tr-TR" sz="2000" dirty="0"/>
              <a:t>   -ulaşım kolaylığı/otopark</a:t>
            </a:r>
          </a:p>
          <a:p>
            <a:pPr marL="114300" indent="0">
              <a:buNone/>
            </a:pPr>
            <a:r>
              <a:rPr lang="tr-TR" sz="2000" dirty="0"/>
              <a:t>   -eleman sağlama</a:t>
            </a:r>
          </a:p>
          <a:p>
            <a:pPr marL="114300" indent="0">
              <a:buNone/>
            </a:pPr>
            <a:r>
              <a:rPr lang="tr-TR" sz="2000" dirty="0"/>
              <a:t>   -su kaynakları</a:t>
            </a:r>
          </a:p>
          <a:p>
            <a:pPr marL="114300" indent="0">
              <a:buNone/>
            </a:pP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42</a:t>
            </a:fld>
            <a:endParaRPr lang="tr-TR"/>
          </a:p>
        </p:txBody>
      </p:sp>
    </p:spTree>
    <p:extLst>
      <p:ext uri="{BB962C8B-B14F-4D97-AF65-F5344CB8AC3E}">
        <p14:creationId xmlns:p14="http://schemas.microsoft.com/office/powerpoint/2010/main" val="4232489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a:bodyPr>
          <a:lstStyle/>
          <a:p>
            <a:r>
              <a:rPr lang="tr-TR" sz="2000" dirty="0"/>
              <a:t>Sağlık hizmetleri pazarlaması:</a:t>
            </a:r>
          </a:p>
          <a:p>
            <a:pPr marL="114300" indent="0">
              <a:buNone/>
            </a:pPr>
            <a:r>
              <a:rPr lang="tr-TR" sz="2000" dirty="0"/>
              <a:t>   Sağlık hizmeti tüketicilerinin ihtiyaçlarının </a:t>
            </a:r>
            <a:r>
              <a:rPr lang="tr-TR" sz="2000" dirty="0" smtClean="0"/>
              <a:t>karşılanması</a:t>
            </a:r>
          </a:p>
          <a:p>
            <a:r>
              <a:rPr lang="tr-TR" sz="2000" dirty="0" smtClean="0"/>
              <a:t>Pazarlama planı başarı göstergeleri</a:t>
            </a:r>
          </a:p>
          <a:p>
            <a:pPr marL="114300" indent="0">
              <a:buNone/>
            </a:pPr>
            <a:r>
              <a:rPr lang="tr-TR" sz="2000" dirty="0"/>
              <a:t> </a:t>
            </a:r>
            <a:r>
              <a:rPr lang="tr-TR" sz="2000" dirty="0" smtClean="0"/>
              <a:t>  -gerçekleştirilen aksiyonların parasal geri dönüşümü</a:t>
            </a:r>
          </a:p>
          <a:p>
            <a:pPr marL="114300" indent="0">
              <a:buNone/>
            </a:pPr>
            <a:r>
              <a:rPr lang="tr-TR" sz="2000" dirty="0"/>
              <a:t> </a:t>
            </a:r>
            <a:r>
              <a:rPr lang="tr-TR" sz="2000" dirty="0" smtClean="0"/>
              <a:t>  -yeni hasta sayısı</a:t>
            </a:r>
          </a:p>
          <a:p>
            <a:pPr marL="114300" indent="0">
              <a:buNone/>
            </a:pPr>
            <a:r>
              <a:rPr lang="tr-TR" sz="2000" dirty="0"/>
              <a:t> </a:t>
            </a:r>
            <a:r>
              <a:rPr lang="tr-TR" sz="2000" dirty="0" smtClean="0"/>
              <a:t>  -sadık hasta sayısı</a:t>
            </a:r>
          </a:p>
          <a:p>
            <a:pPr marL="114300" indent="0">
              <a:buNone/>
            </a:pPr>
            <a:r>
              <a:rPr lang="tr-TR" sz="2000" dirty="0"/>
              <a:t> </a:t>
            </a:r>
            <a:r>
              <a:rPr lang="tr-TR" sz="2000" dirty="0" smtClean="0"/>
              <a:t>  -</a:t>
            </a:r>
            <a:r>
              <a:rPr lang="tr-TR" sz="2000" dirty="0"/>
              <a:t>p</a:t>
            </a:r>
            <a:r>
              <a:rPr lang="tr-TR" sz="2000" dirty="0" smtClean="0"/>
              <a:t>azar payı</a:t>
            </a:r>
          </a:p>
          <a:p>
            <a:pPr marL="114300" indent="0">
              <a:buNone/>
            </a:pPr>
            <a:r>
              <a:rPr lang="tr-TR" sz="2000" dirty="0"/>
              <a:t> </a:t>
            </a:r>
            <a:r>
              <a:rPr lang="tr-TR" sz="2000" dirty="0" smtClean="0"/>
              <a:t>  -tavsiye üzerine gelen hasta sayısı</a:t>
            </a:r>
          </a:p>
          <a:p>
            <a:pPr marL="114300" indent="0">
              <a:buNone/>
            </a:pPr>
            <a:endParaRPr lang="tr-TR" sz="20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43</a:t>
            </a:fld>
            <a:endParaRPr lang="tr-TR"/>
          </a:p>
        </p:txBody>
      </p:sp>
    </p:spTree>
    <p:extLst>
      <p:ext uri="{BB962C8B-B14F-4D97-AF65-F5344CB8AC3E}">
        <p14:creationId xmlns:p14="http://schemas.microsoft.com/office/powerpoint/2010/main" val="4290806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a:bodyPr>
          <a:lstStyle/>
          <a:p>
            <a:r>
              <a:rPr lang="tr-TR" sz="2000" dirty="0" smtClean="0"/>
              <a:t>Ürün konuşlandırması</a:t>
            </a:r>
          </a:p>
          <a:p>
            <a:pPr marL="114300" indent="0">
              <a:buNone/>
            </a:pPr>
            <a:endParaRPr lang="tr-TR" sz="2000" dirty="0" smtClean="0"/>
          </a:p>
          <a:p>
            <a:pPr marL="114300" indent="0">
              <a:buNone/>
            </a:pPr>
            <a:r>
              <a:rPr lang="tr-TR" sz="2000" dirty="0"/>
              <a:t> </a:t>
            </a:r>
            <a:r>
              <a:rPr lang="tr-TR" sz="2000" dirty="0" smtClean="0"/>
              <a:t>                                                 +                        </a:t>
            </a:r>
          </a:p>
          <a:p>
            <a:pPr marL="114300" indent="0">
              <a:buNone/>
            </a:pPr>
            <a:r>
              <a:rPr lang="tr-TR" sz="2000" dirty="0" smtClean="0"/>
              <a:t>                                                önem sırası</a:t>
            </a:r>
            <a:endParaRPr lang="tr-TR" sz="2000" dirty="0"/>
          </a:p>
          <a:p>
            <a:pPr marL="114300" indent="0">
              <a:buNone/>
            </a:pPr>
            <a:endParaRPr lang="tr-TR" sz="2000" dirty="0" smtClean="0"/>
          </a:p>
          <a:p>
            <a:pPr marL="114300" indent="0">
              <a:buNone/>
            </a:pPr>
            <a:r>
              <a:rPr lang="tr-TR" sz="2000" dirty="0"/>
              <a:t> </a:t>
            </a:r>
            <a:r>
              <a:rPr lang="tr-TR" sz="2000" dirty="0" smtClean="0"/>
              <a:t>            -                                                                       +        </a:t>
            </a:r>
          </a:p>
          <a:p>
            <a:pPr marL="114300" indent="0">
              <a:buNone/>
            </a:pPr>
            <a:r>
              <a:rPr lang="tr-TR" sz="2000" dirty="0" smtClean="0"/>
              <a:t>            fiyat                                                             </a:t>
            </a:r>
            <a:r>
              <a:rPr lang="tr-TR" sz="2000" dirty="0" err="1" smtClean="0"/>
              <a:t>fiyat</a:t>
            </a:r>
            <a:r>
              <a:rPr lang="tr-TR" sz="2000" dirty="0" smtClean="0"/>
              <a:t> </a:t>
            </a:r>
            <a:endParaRPr lang="tr-TR" sz="2000" dirty="0"/>
          </a:p>
          <a:p>
            <a:pPr marL="114300" indent="0">
              <a:buNone/>
            </a:pPr>
            <a:endParaRPr lang="tr-TR" sz="2000" dirty="0" smtClean="0"/>
          </a:p>
          <a:p>
            <a:pPr marL="114300" indent="0">
              <a:buNone/>
            </a:pPr>
            <a:endParaRPr lang="tr-TR" sz="2000" dirty="0"/>
          </a:p>
          <a:p>
            <a:pPr marL="114300" indent="0">
              <a:buNone/>
            </a:pPr>
            <a:endParaRPr lang="tr-TR" sz="2000" dirty="0" smtClean="0"/>
          </a:p>
          <a:p>
            <a:pPr marL="114300" indent="0">
              <a:buNone/>
            </a:pPr>
            <a:r>
              <a:rPr lang="tr-TR" sz="2000" dirty="0"/>
              <a:t> </a:t>
            </a:r>
            <a:r>
              <a:rPr lang="tr-TR" sz="2000" dirty="0" smtClean="0"/>
              <a:t>                        önem sırası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44</a:t>
            </a:fld>
            <a:endParaRPr lang="tr-TR"/>
          </a:p>
        </p:txBody>
      </p:sp>
      <p:cxnSp>
        <p:nvCxnSpPr>
          <p:cNvPr id="7" name="Düz Bağlayıcı 6"/>
          <p:cNvCxnSpPr/>
          <p:nvPr/>
        </p:nvCxnSpPr>
        <p:spPr>
          <a:xfrm>
            <a:off x="3995936" y="2708920"/>
            <a:ext cx="0" cy="2880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1619672" y="4005064"/>
            <a:ext cx="504056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7479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a:bodyPr>
          <a:lstStyle/>
          <a:p>
            <a:r>
              <a:rPr lang="tr-TR" sz="2000" dirty="0" smtClean="0"/>
              <a:t>Ürün konuşlandırması niye önemli:</a:t>
            </a:r>
          </a:p>
          <a:p>
            <a:pPr marL="114300" indent="0">
              <a:buNone/>
            </a:pPr>
            <a:r>
              <a:rPr lang="tr-TR" sz="2000" dirty="0"/>
              <a:t> </a:t>
            </a:r>
            <a:r>
              <a:rPr lang="tr-TR" sz="2000" dirty="0" smtClean="0"/>
              <a:t>  -marka mesajının doğru, net olarak anlaşılmasını sağlar</a:t>
            </a:r>
          </a:p>
          <a:p>
            <a:pPr marL="114300" indent="0">
              <a:buNone/>
            </a:pPr>
            <a:r>
              <a:rPr lang="tr-TR" sz="2000" dirty="0"/>
              <a:t> </a:t>
            </a:r>
            <a:r>
              <a:rPr lang="tr-TR" sz="2000" dirty="0" smtClean="0"/>
              <a:t>  -ürün ve hizmetlerin doğru yöne gelişimini sağlar</a:t>
            </a:r>
          </a:p>
          <a:p>
            <a:pPr marL="114300" indent="0">
              <a:buNone/>
            </a:pPr>
            <a:r>
              <a:rPr lang="tr-TR" sz="2000" dirty="0"/>
              <a:t> </a:t>
            </a:r>
            <a:r>
              <a:rPr lang="tr-TR" sz="2000" dirty="0" smtClean="0"/>
              <a:t>  -marka kimliği ve pazarlama iletişimi için yönlendirme sağlar</a:t>
            </a:r>
          </a:p>
          <a:p>
            <a:pPr marL="114300" indent="0">
              <a:buNone/>
            </a:pPr>
            <a:r>
              <a:rPr lang="tr-TR" sz="2000" dirty="0"/>
              <a:t> </a:t>
            </a:r>
            <a:r>
              <a:rPr lang="tr-TR" sz="2000" dirty="0" smtClean="0"/>
              <a:t>  -rakiplerden ayrıştırır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45</a:t>
            </a:fld>
            <a:endParaRPr lang="tr-TR"/>
          </a:p>
        </p:txBody>
      </p:sp>
    </p:spTree>
    <p:extLst>
      <p:ext uri="{BB962C8B-B14F-4D97-AF65-F5344CB8AC3E}">
        <p14:creationId xmlns:p14="http://schemas.microsoft.com/office/powerpoint/2010/main" val="137382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fontScale="92500" lnSpcReduction="20000"/>
          </a:bodyPr>
          <a:lstStyle/>
          <a:p>
            <a:r>
              <a:rPr lang="tr-TR" sz="2200" dirty="0" smtClean="0"/>
              <a:t>Ürün tanımı</a:t>
            </a:r>
          </a:p>
          <a:p>
            <a:pPr marL="114300" indent="0">
              <a:buNone/>
            </a:pPr>
            <a:r>
              <a:rPr lang="tr-TR" sz="2200" dirty="0"/>
              <a:t> </a:t>
            </a:r>
            <a:r>
              <a:rPr lang="tr-TR" sz="2200" dirty="0" smtClean="0"/>
              <a:t>  -sağlıkta ürün bir bütündür</a:t>
            </a:r>
          </a:p>
          <a:p>
            <a:pPr marL="114300" indent="0">
              <a:buNone/>
            </a:pPr>
            <a:r>
              <a:rPr lang="tr-TR" sz="2200" dirty="0"/>
              <a:t> </a:t>
            </a:r>
            <a:r>
              <a:rPr lang="tr-TR" sz="2200" dirty="0" smtClean="0"/>
              <a:t>  -teşhis, tedavi, rehabilitasyon, otelcilik, satış sonrası hizmetler</a:t>
            </a:r>
          </a:p>
          <a:p>
            <a:pPr marL="114300" indent="0">
              <a:buNone/>
            </a:pPr>
            <a:r>
              <a:rPr lang="tr-TR" sz="2200" dirty="0"/>
              <a:t> </a:t>
            </a:r>
            <a:r>
              <a:rPr lang="tr-TR" sz="2200" dirty="0" smtClean="0"/>
              <a:t>  -pazarın bütününe hizmet vermek</a:t>
            </a:r>
          </a:p>
          <a:p>
            <a:pPr marL="114300" indent="0">
              <a:buNone/>
            </a:pPr>
            <a:r>
              <a:rPr lang="tr-TR" sz="2200" dirty="0"/>
              <a:t> </a:t>
            </a:r>
            <a:r>
              <a:rPr lang="tr-TR" sz="2200" dirty="0" smtClean="0"/>
              <a:t>  -belli ihtiyaçlara odaklanmak</a:t>
            </a:r>
          </a:p>
          <a:p>
            <a:pPr marL="114300" indent="0">
              <a:buNone/>
            </a:pPr>
            <a:r>
              <a:rPr lang="tr-TR" sz="2200" dirty="0"/>
              <a:t> </a:t>
            </a:r>
            <a:r>
              <a:rPr lang="tr-TR" sz="2200" dirty="0" smtClean="0"/>
              <a:t>  -</a:t>
            </a:r>
            <a:r>
              <a:rPr lang="tr-TR" sz="2200" dirty="0" err="1" smtClean="0"/>
              <a:t>segmentasyon</a:t>
            </a:r>
            <a:r>
              <a:rPr lang="tr-TR" sz="2200" dirty="0" smtClean="0"/>
              <a:t> </a:t>
            </a:r>
          </a:p>
          <a:p>
            <a:pPr marL="114300" indent="0">
              <a:buNone/>
            </a:pPr>
            <a:r>
              <a:rPr lang="tr-TR" sz="2200" dirty="0" smtClean="0"/>
              <a:t>   +yaş</a:t>
            </a:r>
          </a:p>
          <a:p>
            <a:pPr marL="114300" indent="0">
              <a:buNone/>
            </a:pPr>
            <a:r>
              <a:rPr lang="tr-TR" sz="2200" dirty="0" smtClean="0"/>
              <a:t>   </a:t>
            </a:r>
            <a:r>
              <a:rPr lang="tr-TR" sz="2200" dirty="0"/>
              <a:t>+cinsiyet dağılımı</a:t>
            </a:r>
            <a:endParaRPr lang="tr-TR" sz="2200" dirty="0" smtClean="0"/>
          </a:p>
          <a:p>
            <a:pPr marL="114300" indent="0">
              <a:buNone/>
            </a:pPr>
            <a:r>
              <a:rPr lang="tr-TR" sz="2200" dirty="0"/>
              <a:t> </a:t>
            </a:r>
            <a:r>
              <a:rPr lang="tr-TR" sz="2200" dirty="0" smtClean="0"/>
              <a:t>  +</a:t>
            </a:r>
            <a:r>
              <a:rPr lang="tr-TR" sz="2200" dirty="0"/>
              <a:t>çocuk </a:t>
            </a:r>
            <a:r>
              <a:rPr lang="tr-TR" sz="2200" dirty="0" smtClean="0"/>
              <a:t>sayısı/doğurganlık</a:t>
            </a:r>
          </a:p>
          <a:p>
            <a:pPr marL="114300" indent="0">
              <a:buNone/>
            </a:pPr>
            <a:r>
              <a:rPr lang="tr-TR" sz="2200" dirty="0" smtClean="0"/>
              <a:t>   +</a:t>
            </a:r>
            <a:r>
              <a:rPr lang="tr-TR" sz="2200" dirty="0"/>
              <a:t>eğitim düzeyi</a:t>
            </a:r>
          </a:p>
          <a:p>
            <a:pPr marL="114300" indent="0">
              <a:buNone/>
            </a:pPr>
            <a:r>
              <a:rPr lang="tr-TR" sz="2200" dirty="0" smtClean="0"/>
              <a:t>   </a:t>
            </a:r>
            <a:r>
              <a:rPr lang="tr-TR" sz="2200" dirty="0"/>
              <a:t>+gelir düzeyi</a:t>
            </a:r>
          </a:p>
          <a:p>
            <a:pPr marL="114300" indent="0">
              <a:buNone/>
            </a:pPr>
            <a:r>
              <a:rPr lang="tr-TR" sz="2200" dirty="0"/>
              <a:t>   </a:t>
            </a:r>
            <a:r>
              <a:rPr lang="tr-TR" sz="2200" dirty="0" smtClean="0"/>
              <a:t>+işsizlik</a:t>
            </a:r>
          </a:p>
          <a:p>
            <a:pPr marL="114300" indent="0">
              <a:buNone/>
            </a:pPr>
            <a:r>
              <a:rPr lang="tr-TR" sz="2200" dirty="0"/>
              <a:t> </a:t>
            </a:r>
            <a:r>
              <a:rPr lang="tr-TR" sz="2200" dirty="0" smtClean="0"/>
              <a:t>  -Butik hastaneler</a:t>
            </a:r>
          </a:p>
          <a:p>
            <a:pPr marL="114300" indent="0">
              <a:buNone/>
            </a:pPr>
            <a:r>
              <a:rPr lang="tr-TR" sz="2200" dirty="0"/>
              <a:t> </a:t>
            </a:r>
            <a:r>
              <a:rPr lang="tr-TR" sz="2200" dirty="0" smtClean="0"/>
              <a:t>  -hasta, refakatçi, ziyaretçi memnuniyeti </a:t>
            </a:r>
          </a:p>
          <a:p>
            <a:pPr marL="114300" indent="0">
              <a:buNone/>
            </a:pPr>
            <a:endParaRPr lang="tr-TR" sz="2000" dirty="0"/>
          </a:p>
          <a:p>
            <a:pPr marL="114300" indent="0">
              <a:buNone/>
            </a:pPr>
            <a:endParaRPr lang="tr-TR" sz="2000" dirty="0" smtClean="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46</a:t>
            </a:fld>
            <a:endParaRPr lang="tr-TR"/>
          </a:p>
        </p:txBody>
      </p:sp>
    </p:spTree>
    <p:extLst>
      <p:ext uri="{BB962C8B-B14F-4D97-AF65-F5344CB8AC3E}">
        <p14:creationId xmlns:p14="http://schemas.microsoft.com/office/powerpoint/2010/main" val="3688524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lnSpcReduction="10000"/>
          </a:bodyPr>
          <a:lstStyle/>
          <a:p>
            <a:r>
              <a:rPr lang="tr-TR" sz="2000" dirty="0" smtClean="0"/>
              <a:t>Fiyat:</a:t>
            </a:r>
          </a:p>
          <a:p>
            <a:r>
              <a:rPr lang="tr-TR" sz="2000" dirty="0" smtClean="0"/>
              <a:t>Devletin rekabeti/devletin sınırlaması</a:t>
            </a:r>
          </a:p>
          <a:p>
            <a:r>
              <a:rPr lang="tr-TR" sz="2000" dirty="0" smtClean="0"/>
              <a:t>SUT</a:t>
            </a:r>
          </a:p>
          <a:p>
            <a:r>
              <a:rPr lang="tr-TR" sz="2000" dirty="0" smtClean="0"/>
              <a:t>Yurt içi/yurt dışı</a:t>
            </a:r>
          </a:p>
          <a:p>
            <a:r>
              <a:rPr lang="tr-TR" sz="2000" dirty="0" smtClean="0"/>
              <a:t>Özel hastalar/özel sigortalar</a:t>
            </a:r>
          </a:p>
          <a:p>
            <a:r>
              <a:rPr lang="tr-TR" sz="2000" dirty="0" smtClean="0"/>
              <a:t>Rakiplerin fiyat politikaları</a:t>
            </a:r>
          </a:p>
          <a:p>
            <a:r>
              <a:rPr lang="tr-TR" sz="2000" dirty="0" smtClean="0"/>
              <a:t>Bedelli/bedelsiz hizmetlerin fiyatları</a:t>
            </a:r>
          </a:p>
          <a:p>
            <a:r>
              <a:rPr lang="tr-TR" sz="2000" dirty="0" smtClean="0"/>
              <a:t>Iskontolar</a:t>
            </a:r>
          </a:p>
          <a:p>
            <a:r>
              <a:rPr lang="tr-TR" sz="2000" dirty="0" smtClean="0"/>
              <a:t>Hekimlerin kalifikasyonuna göre fiyat düzenlemesi</a:t>
            </a:r>
          </a:p>
          <a:p>
            <a:r>
              <a:rPr lang="tr-TR" sz="2000" dirty="0" smtClean="0"/>
              <a:t>Fiyatta şeffaflık </a:t>
            </a:r>
          </a:p>
          <a:p>
            <a:pPr marL="114300" indent="0">
              <a:buNone/>
            </a:pPr>
            <a:endParaRPr lang="tr-TR" sz="2000" dirty="0" smtClean="0"/>
          </a:p>
          <a:p>
            <a:pPr marL="114300" indent="0">
              <a:buNone/>
            </a:pPr>
            <a:r>
              <a:rPr lang="tr-TR" sz="2000" dirty="0"/>
              <a:t> </a:t>
            </a: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47</a:t>
            </a:fld>
            <a:endParaRPr lang="tr-TR"/>
          </a:p>
        </p:txBody>
      </p:sp>
    </p:spTree>
    <p:extLst>
      <p:ext uri="{BB962C8B-B14F-4D97-AF65-F5344CB8AC3E}">
        <p14:creationId xmlns:p14="http://schemas.microsoft.com/office/powerpoint/2010/main" val="23259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LOKASYON, PAZAR, PAZARLAMA</a:t>
            </a:r>
            <a:endParaRPr lang="tr-TR" dirty="0"/>
          </a:p>
        </p:txBody>
      </p:sp>
      <p:sp>
        <p:nvSpPr>
          <p:cNvPr id="3" name="İçerik Yer Tutucusu 2"/>
          <p:cNvSpPr>
            <a:spLocks noGrp="1"/>
          </p:cNvSpPr>
          <p:nvPr>
            <p:ph idx="1"/>
          </p:nvPr>
        </p:nvSpPr>
        <p:spPr>
          <a:xfrm>
            <a:off x="457200" y="1752600"/>
            <a:ext cx="8229600" cy="4484712"/>
          </a:xfrm>
        </p:spPr>
        <p:txBody>
          <a:bodyPr>
            <a:noAutofit/>
          </a:bodyPr>
          <a:lstStyle/>
          <a:p>
            <a:r>
              <a:rPr lang="tr-TR" sz="2000" dirty="0" smtClean="0"/>
              <a:t>Bireysel iletişimin önemi:</a:t>
            </a:r>
          </a:p>
          <a:p>
            <a:r>
              <a:rPr lang="tr-TR" sz="2000" dirty="0" smtClean="0"/>
              <a:t>İletişim neler vermeli?</a:t>
            </a:r>
          </a:p>
          <a:p>
            <a:pPr marL="114300" indent="0">
              <a:buNone/>
            </a:pPr>
            <a:r>
              <a:rPr lang="tr-TR" sz="2000" dirty="0"/>
              <a:t> </a:t>
            </a:r>
            <a:r>
              <a:rPr lang="tr-TR" sz="2000" dirty="0" smtClean="0"/>
              <a:t>  -hastalar için en önemli faktörler neler?</a:t>
            </a:r>
          </a:p>
          <a:p>
            <a:pPr marL="114300" indent="0">
              <a:buNone/>
            </a:pPr>
            <a:r>
              <a:rPr lang="tr-TR" sz="2000" dirty="0"/>
              <a:t> </a:t>
            </a:r>
            <a:r>
              <a:rPr lang="tr-TR" sz="2000" dirty="0" smtClean="0"/>
              <a:t>  -hastalar nelere değer veriyor?</a:t>
            </a:r>
          </a:p>
          <a:p>
            <a:pPr marL="114300" indent="0">
              <a:buNone/>
            </a:pPr>
            <a:r>
              <a:rPr lang="tr-TR" sz="2000" dirty="0"/>
              <a:t> </a:t>
            </a:r>
            <a:r>
              <a:rPr lang="tr-TR" sz="2000" dirty="0" smtClean="0"/>
              <a:t>  -hastaya nasıl ulaşılmalı?</a:t>
            </a:r>
          </a:p>
          <a:p>
            <a:r>
              <a:rPr lang="tr-TR" sz="2000" dirty="0" smtClean="0"/>
              <a:t>Hastayı doktora değil, hastaneye çağırmak</a:t>
            </a:r>
          </a:p>
          <a:p>
            <a:r>
              <a:rPr lang="tr-TR" sz="2000" dirty="0" smtClean="0"/>
              <a:t>Sigorta şirketleri </a:t>
            </a:r>
          </a:p>
          <a:p>
            <a:r>
              <a:rPr lang="tr-TR" sz="2000" dirty="0" smtClean="0"/>
              <a:t>Fiziki «al beni», kafeterya hizmetleri</a:t>
            </a:r>
          </a:p>
          <a:p>
            <a:r>
              <a:rPr lang="tr-TR" sz="2000" dirty="0" smtClean="0"/>
              <a:t>Reklam sınırlamaları</a:t>
            </a:r>
          </a:p>
          <a:p>
            <a:r>
              <a:rPr lang="tr-TR" sz="2000" dirty="0" smtClean="0"/>
              <a:t>Onay süreci</a:t>
            </a:r>
          </a:p>
          <a:p>
            <a:pPr marL="114300" indent="0">
              <a:buNone/>
            </a:pPr>
            <a:r>
              <a:rPr lang="tr-TR" sz="2000" dirty="0" smtClean="0"/>
              <a:t>  </a:t>
            </a:r>
            <a:endParaRPr lang="tr-TR" sz="2000" dirty="0"/>
          </a:p>
        </p:txBody>
      </p:sp>
      <p:sp>
        <p:nvSpPr>
          <p:cNvPr id="4" name="Altbilgi Yer Tutucusu 3"/>
          <p:cNvSpPr>
            <a:spLocks noGrp="1"/>
          </p:cNvSpPr>
          <p:nvPr>
            <p:ph type="ftr" sz="quarter" idx="11"/>
          </p:nvPr>
        </p:nvSpPr>
        <p:spPr>
          <a:xfrm>
            <a:off x="2771800" y="6021288"/>
            <a:ext cx="2895600" cy="365125"/>
          </a:xfrm>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48</a:t>
            </a:fld>
            <a:endParaRPr lang="tr-TR"/>
          </a:p>
        </p:txBody>
      </p:sp>
    </p:spTree>
    <p:extLst>
      <p:ext uri="{BB962C8B-B14F-4D97-AF65-F5344CB8AC3E}">
        <p14:creationId xmlns:p14="http://schemas.microsoft.com/office/powerpoint/2010/main" val="263142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fontScale="92500" lnSpcReduction="20000"/>
          </a:bodyPr>
          <a:lstStyle/>
          <a:p>
            <a:r>
              <a:rPr lang="tr-TR" sz="2000" dirty="0"/>
              <a:t>Reklamın amacı:</a:t>
            </a:r>
          </a:p>
          <a:p>
            <a:pPr marL="114300" indent="0">
              <a:buNone/>
            </a:pPr>
            <a:r>
              <a:rPr lang="tr-TR" sz="2000" dirty="0"/>
              <a:t>   -tanıtım</a:t>
            </a:r>
          </a:p>
          <a:p>
            <a:pPr marL="114300" indent="0">
              <a:buNone/>
            </a:pPr>
            <a:r>
              <a:rPr lang="tr-TR" sz="2000" dirty="0"/>
              <a:t>   +hastanenin yeri, ulaşım bilgileri</a:t>
            </a:r>
          </a:p>
          <a:p>
            <a:pPr marL="114300" indent="0">
              <a:buNone/>
            </a:pPr>
            <a:r>
              <a:rPr lang="tr-TR" sz="2000" dirty="0"/>
              <a:t>   +hekimler</a:t>
            </a:r>
          </a:p>
          <a:p>
            <a:pPr marL="114300" indent="0">
              <a:buNone/>
            </a:pPr>
            <a:r>
              <a:rPr lang="tr-TR" sz="2000" dirty="0"/>
              <a:t>   +hastanede verilen hizmetler</a:t>
            </a:r>
          </a:p>
          <a:p>
            <a:pPr marL="114300" indent="0">
              <a:buNone/>
            </a:pPr>
            <a:r>
              <a:rPr lang="tr-TR" sz="2000" dirty="0"/>
              <a:t>   +bedelsiz hizmetler</a:t>
            </a:r>
          </a:p>
          <a:p>
            <a:pPr marL="114300" indent="0">
              <a:buNone/>
            </a:pPr>
            <a:r>
              <a:rPr lang="tr-TR" sz="2000" dirty="0"/>
              <a:t> </a:t>
            </a:r>
            <a:r>
              <a:rPr lang="tr-TR" sz="2000" dirty="0" smtClean="0"/>
              <a:t>  -farkındalık</a:t>
            </a:r>
          </a:p>
          <a:p>
            <a:pPr marL="114300" indent="0">
              <a:buNone/>
            </a:pPr>
            <a:r>
              <a:rPr lang="tr-TR" sz="2000" dirty="0"/>
              <a:t> </a:t>
            </a:r>
            <a:r>
              <a:rPr lang="tr-TR" sz="2000" dirty="0" smtClean="0"/>
              <a:t>  +yenilikler</a:t>
            </a:r>
          </a:p>
          <a:p>
            <a:pPr marL="114300" indent="0">
              <a:buNone/>
            </a:pPr>
            <a:r>
              <a:rPr lang="tr-TR" sz="2000" dirty="0"/>
              <a:t> </a:t>
            </a:r>
            <a:r>
              <a:rPr lang="tr-TR" sz="2000" dirty="0" smtClean="0"/>
              <a:t>  +akreditasyonlar</a:t>
            </a:r>
          </a:p>
          <a:p>
            <a:pPr marL="114300" indent="0">
              <a:buNone/>
            </a:pPr>
            <a:r>
              <a:rPr lang="tr-TR" sz="2000" dirty="0"/>
              <a:t> </a:t>
            </a:r>
            <a:r>
              <a:rPr lang="tr-TR" sz="2000" dirty="0" smtClean="0"/>
              <a:t>  +sponsorluklar</a:t>
            </a:r>
          </a:p>
          <a:p>
            <a:pPr marL="114300" indent="0">
              <a:buNone/>
            </a:pPr>
            <a:r>
              <a:rPr lang="tr-TR" sz="2000" dirty="0"/>
              <a:t> </a:t>
            </a:r>
            <a:r>
              <a:rPr lang="tr-TR" sz="2000" dirty="0" smtClean="0"/>
              <a:t>  +seminerler/makaleler</a:t>
            </a:r>
          </a:p>
          <a:p>
            <a:pPr marL="114300" indent="0">
              <a:buNone/>
            </a:pPr>
            <a:r>
              <a:rPr lang="tr-TR" sz="2000" dirty="0"/>
              <a:t> </a:t>
            </a:r>
            <a:r>
              <a:rPr lang="tr-TR" sz="2000" dirty="0" smtClean="0"/>
              <a:t>  +özel çevre aksiyonları</a:t>
            </a:r>
          </a:p>
          <a:p>
            <a:pPr marL="114300" indent="0">
              <a:buNone/>
            </a:pPr>
            <a:r>
              <a:rPr lang="tr-TR" sz="2000" dirty="0"/>
              <a:t> </a:t>
            </a:r>
            <a:r>
              <a:rPr lang="tr-TR" sz="2000" dirty="0" smtClean="0"/>
              <a:t>  +Sivil toplum kuruluşlarında çalışma/katkı</a:t>
            </a:r>
          </a:p>
          <a:p>
            <a:pPr marL="114300" indent="0">
              <a:buNone/>
            </a:pPr>
            <a:r>
              <a:rPr lang="tr-TR" sz="2000" dirty="0"/>
              <a:t> </a:t>
            </a: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49</a:t>
            </a:fld>
            <a:endParaRPr lang="tr-TR"/>
          </a:p>
        </p:txBody>
      </p:sp>
    </p:spTree>
    <p:extLst>
      <p:ext uri="{BB962C8B-B14F-4D97-AF65-F5344CB8AC3E}">
        <p14:creationId xmlns:p14="http://schemas.microsoft.com/office/powerpoint/2010/main" val="220924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MİSYON ÖRNEKLERİ</a:t>
            </a:r>
          </a:p>
        </p:txBody>
      </p:sp>
      <p:sp>
        <p:nvSpPr>
          <p:cNvPr id="3" name="İçerik Yer Tutucusu 2"/>
          <p:cNvSpPr>
            <a:spLocks noGrp="1"/>
          </p:cNvSpPr>
          <p:nvPr>
            <p:ph idx="1"/>
          </p:nvPr>
        </p:nvSpPr>
        <p:spPr>
          <a:xfrm>
            <a:off x="457200" y="1600200"/>
            <a:ext cx="8229600" cy="4349080"/>
          </a:xfrm>
        </p:spPr>
        <p:txBody>
          <a:bodyPr>
            <a:noAutofit/>
          </a:bodyPr>
          <a:lstStyle/>
          <a:p>
            <a:r>
              <a:rPr lang="tr-TR" sz="2000" dirty="0" smtClean="0"/>
              <a:t>Anadolu Sağlık Kurumu: misyon, yaşam kalitesini arttırmak için dünya standartlarında sağlık hizmeti sunmak</a:t>
            </a:r>
          </a:p>
          <a:p>
            <a:r>
              <a:rPr lang="tr-TR" sz="2000" dirty="0" smtClean="0"/>
              <a:t>Medikal Park: misyon belirtmemiştir.</a:t>
            </a:r>
          </a:p>
          <a:p>
            <a:r>
              <a:rPr lang="tr-TR" sz="2000" dirty="0" smtClean="0"/>
              <a:t>Mayo </a:t>
            </a:r>
            <a:r>
              <a:rPr lang="tr-TR" sz="2000" dirty="0" err="1" smtClean="0"/>
              <a:t>Clinic</a:t>
            </a:r>
            <a:r>
              <a:rPr lang="tr-TR" sz="2000" dirty="0" smtClean="0"/>
              <a:t>: </a:t>
            </a:r>
            <a:r>
              <a:rPr lang="tr-TR" sz="2000" dirty="0" err="1" smtClean="0"/>
              <a:t>to</a:t>
            </a:r>
            <a:r>
              <a:rPr lang="tr-TR" sz="2000" dirty="0" smtClean="0"/>
              <a:t> </a:t>
            </a:r>
            <a:r>
              <a:rPr lang="tr-TR" sz="2000" dirty="0" err="1" smtClean="0"/>
              <a:t>inspire</a:t>
            </a:r>
            <a:r>
              <a:rPr lang="tr-TR" sz="2000" dirty="0" smtClean="0"/>
              <a:t> </a:t>
            </a:r>
            <a:r>
              <a:rPr lang="tr-TR" sz="2000" dirty="0" err="1" smtClean="0"/>
              <a:t>hope</a:t>
            </a:r>
            <a:r>
              <a:rPr lang="tr-TR" sz="2000" dirty="0" smtClean="0"/>
              <a:t>, </a:t>
            </a:r>
            <a:r>
              <a:rPr lang="tr-TR" sz="2000" dirty="0" err="1" smtClean="0"/>
              <a:t>and</a:t>
            </a:r>
            <a:r>
              <a:rPr lang="tr-TR" sz="2000" dirty="0" smtClean="0"/>
              <a:t> </a:t>
            </a:r>
            <a:r>
              <a:rPr lang="tr-TR" sz="2000" dirty="0" err="1" smtClean="0"/>
              <a:t>contribute</a:t>
            </a:r>
            <a:r>
              <a:rPr lang="tr-TR" sz="2000" dirty="0" smtClean="0"/>
              <a:t> </a:t>
            </a:r>
            <a:r>
              <a:rPr lang="tr-TR" sz="2000" dirty="0" err="1" smtClean="0"/>
              <a:t>to</a:t>
            </a:r>
            <a:r>
              <a:rPr lang="tr-TR" sz="2000" dirty="0" smtClean="0"/>
              <a:t> </a:t>
            </a:r>
            <a:r>
              <a:rPr lang="tr-TR" sz="2000" dirty="0" err="1" smtClean="0"/>
              <a:t>health</a:t>
            </a:r>
            <a:r>
              <a:rPr lang="tr-TR" sz="2000" dirty="0" smtClean="0"/>
              <a:t> </a:t>
            </a:r>
            <a:r>
              <a:rPr lang="tr-TR" sz="2000" dirty="0" err="1" smtClean="0"/>
              <a:t>and</a:t>
            </a:r>
            <a:r>
              <a:rPr lang="tr-TR" sz="2000" dirty="0" smtClean="0"/>
              <a:t> </a:t>
            </a:r>
            <a:r>
              <a:rPr lang="tr-TR" sz="2000" dirty="0" err="1" smtClean="0"/>
              <a:t>well</a:t>
            </a:r>
            <a:r>
              <a:rPr lang="tr-TR" sz="2000" dirty="0" smtClean="0"/>
              <a:t> </a:t>
            </a:r>
            <a:r>
              <a:rPr lang="tr-TR" sz="2000" dirty="0" err="1" smtClean="0"/>
              <a:t>being</a:t>
            </a:r>
            <a:r>
              <a:rPr lang="tr-TR" sz="2000" dirty="0" smtClean="0"/>
              <a:t> </a:t>
            </a:r>
            <a:r>
              <a:rPr lang="tr-TR" sz="2000" dirty="0" err="1" smtClean="0"/>
              <a:t>by</a:t>
            </a:r>
            <a:r>
              <a:rPr lang="tr-TR" sz="2000" dirty="0" smtClean="0"/>
              <a:t> </a:t>
            </a:r>
            <a:r>
              <a:rPr lang="tr-TR" sz="2000" dirty="0" err="1" smtClean="0"/>
              <a:t>providing</a:t>
            </a:r>
            <a:r>
              <a:rPr lang="tr-TR" sz="2000" dirty="0" smtClean="0"/>
              <a:t> </a:t>
            </a:r>
            <a:r>
              <a:rPr lang="tr-TR" sz="2000" dirty="0" err="1" smtClean="0"/>
              <a:t>the</a:t>
            </a:r>
            <a:r>
              <a:rPr lang="tr-TR" sz="2000" dirty="0" smtClean="0"/>
              <a:t> </a:t>
            </a:r>
            <a:r>
              <a:rPr lang="tr-TR" sz="2000" dirty="0" err="1" smtClean="0"/>
              <a:t>best</a:t>
            </a:r>
            <a:r>
              <a:rPr lang="tr-TR" sz="2000" dirty="0" smtClean="0"/>
              <a:t> </a:t>
            </a:r>
            <a:r>
              <a:rPr lang="tr-TR" sz="2000" dirty="0" err="1" smtClean="0"/>
              <a:t>care</a:t>
            </a:r>
            <a:r>
              <a:rPr lang="tr-TR" sz="2000" dirty="0" smtClean="0"/>
              <a:t> </a:t>
            </a:r>
            <a:r>
              <a:rPr lang="tr-TR" sz="2000" dirty="0" err="1" smtClean="0"/>
              <a:t>to</a:t>
            </a:r>
            <a:r>
              <a:rPr lang="tr-TR" sz="2000" dirty="0" smtClean="0"/>
              <a:t> </a:t>
            </a:r>
            <a:r>
              <a:rPr lang="tr-TR" sz="2000" dirty="0" err="1" smtClean="0"/>
              <a:t>every</a:t>
            </a:r>
            <a:r>
              <a:rPr lang="tr-TR" sz="2000" dirty="0" smtClean="0"/>
              <a:t> </a:t>
            </a:r>
            <a:r>
              <a:rPr lang="tr-TR" sz="2000" dirty="0" err="1" smtClean="0"/>
              <a:t>patient</a:t>
            </a:r>
            <a:r>
              <a:rPr lang="tr-TR" sz="2000" dirty="0" smtClean="0"/>
              <a:t> </a:t>
            </a:r>
            <a:r>
              <a:rPr lang="tr-TR" sz="2000" dirty="0" err="1" smtClean="0"/>
              <a:t>through</a:t>
            </a:r>
            <a:r>
              <a:rPr lang="tr-TR" sz="2000" dirty="0" smtClean="0"/>
              <a:t> </a:t>
            </a:r>
            <a:r>
              <a:rPr lang="tr-TR" sz="2000" dirty="0" err="1" smtClean="0"/>
              <a:t>integrated</a:t>
            </a:r>
            <a:r>
              <a:rPr lang="tr-TR" sz="2000" dirty="0" smtClean="0"/>
              <a:t> </a:t>
            </a:r>
            <a:r>
              <a:rPr lang="tr-TR" sz="2000" dirty="0" err="1" smtClean="0"/>
              <a:t>clinical</a:t>
            </a:r>
            <a:r>
              <a:rPr lang="tr-TR" sz="2000" dirty="0" smtClean="0"/>
              <a:t> </a:t>
            </a:r>
            <a:r>
              <a:rPr lang="tr-TR" sz="2000" dirty="0" err="1" smtClean="0"/>
              <a:t>practice</a:t>
            </a:r>
            <a:r>
              <a:rPr lang="tr-TR" sz="2000" dirty="0" smtClean="0"/>
              <a:t>, </a:t>
            </a:r>
            <a:r>
              <a:rPr lang="tr-TR" sz="2000" dirty="0" err="1" smtClean="0"/>
              <a:t>education</a:t>
            </a:r>
            <a:r>
              <a:rPr lang="tr-TR" sz="2000" dirty="0" smtClean="0"/>
              <a:t> </a:t>
            </a:r>
            <a:r>
              <a:rPr lang="tr-TR" sz="2000" dirty="0" err="1" smtClean="0"/>
              <a:t>and</a:t>
            </a:r>
            <a:r>
              <a:rPr lang="tr-TR" sz="2000" dirty="0" smtClean="0"/>
              <a:t> </a:t>
            </a:r>
            <a:r>
              <a:rPr lang="tr-TR" sz="2000" dirty="0" err="1" smtClean="0"/>
              <a:t>research</a:t>
            </a:r>
            <a:r>
              <a:rPr lang="tr-TR" sz="2000" dirty="0" smtClean="0"/>
              <a:t>.</a:t>
            </a:r>
          </a:p>
          <a:p>
            <a:r>
              <a:rPr lang="tr-TR" sz="2000" dirty="0" smtClean="0"/>
              <a:t>Johns Hopkins </a:t>
            </a:r>
            <a:r>
              <a:rPr lang="tr-TR" sz="2000" dirty="0" err="1" smtClean="0"/>
              <a:t>Hospital</a:t>
            </a:r>
            <a:r>
              <a:rPr lang="tr-TR" sz="2000" dirty="0" smtClean="0"/>
              <a:t>: </a:t>
            </a:r>
            <a:r>
              <a:rPr lang="tr-TR" sz="2000" dirty="0" err="1" smtClean="0"/>
              <a:t>the</a:t>
            </a:r>
            <a:r>
              <a:rPr lang="tr-TR" sz="2000" dirty="0" smtClean="0"/>
              <a:t> </a:t>
            </a:r>
            <a:r>
              <a:rPr lang="tr-TR" sz="2000" dirty="0" err="1" smtClean="0"/>
              <a:t>mission</a:t>
            </a:r>
            <a:r>
              <a:rPr lang="tr-TR" sz="2000" dirty="0" smtClean="0"/>
              <a:t> of Johns Hopkins </a:t>
            </a:r>
            <a:r>
              <a:rPr lang="tr-TR" sz="2000" dirty="0" err="1" smtClean="0"/>
              <a:t>Medicine</a:t>
            </a:r>
            <a:r>
              <a:rPr lang="tr-TR" sz="2000" dirty="0" smtClean="0"/>
              <a:t> is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health</a:t>
            </a:r>
            <a:r>
              <a:rPr lang="tr-TR" sz="2000" dirty="0" smtClean="0"/>
              <a:t> of </a:t>
            </a:r>
            <a:r>
              <a:rPr lang="tr-TR" sz="2000" dirty="0" err="1" smtClean="0"/>
              <a:t>the</a:t>
            </a:r>
            <a:r>
              <a:rPr lang="tr-TR" sz="2000" dirty="0" smtClean="0"/>
              <a:t> </a:t>
            </a:r>
            <a:r>
              <a:rPr lang="tr-TR" sz="2000" dirty="0" err="1" smtClean="0"/>
              <a:t>community</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world</a:t>
            </a:r>
            <a:r>
              <a:rPr lang="tr-TR" sz="2000" dirty="0" smtClean="0"/>
              <a:t> </a:t>
            </a:r>
            <a:r>
              <a:rPr lang="tr-TR" sz="2000" dirty="0" err="1" smtClean="0"/>
              <a:t>by</a:t>
            </a:r>
            <a:r>
              <a:rPr lang="tr-TR" sz="2000" dirty="0" smtClean="0"/>
              <a:t> </a:t>
            </a:r>
            <a:r>
              <a:rPr lang="tr-TR" sz="2000" dirty="0" err="1" smtClean="0"/>
              <a:t>setting</a:t>
            </a:r>
            <a:r>
              <a:rPr lang="tr-TR" sz="2000" dirty="0" smtClean="0"/>
              <a:t> </a:t>
            </a:r>
            <a:r>
              <a:rPr lang="tr-TR" sz="2000" dirty="0" err="1" smtClean="0"/>
              <a:t>the</a:t>
            </a:r>
            <a:r>
              <a:rPr lang="tr-TR" sz="2000" dirty="0" smtClean="0"/>
              <a:t> </a:t>
            </a:r>
            <a:r>
              <a:rPr lang="tr-TR" sz="2000" dirty="0" err="1" smtClean="0"/>
              <a:t>standard</a:t>
            </a:r>
            <a:r>
              <a:rPr lang="tr-TR" sz="2000" dirty="0" smtClean="0"/>
              <a:t> of </a:t>
            </a:r>
            <a:r>
              <a:rPr lang="tr-TR" sz="2000" dirty="0" err="1" smtClean="0"/>
              <a:t>exellence</a:t>
            </a:r>
            <a:r>
              <a:rPr lang="tr-TR" sz="2000" dirty="0" smtClean="0"/>
              <a:t> in </a:t>
            </a:r>
            <a:r>
              <a:rPr lang="tr-TR" sz="2000" dirty="0" err="1" smtClean="0"/>
              <a:t>medical</a:t>
            </a:r>
            <a:r>
              <a:rPr lang="tr-TR" sz="2000" dirty="0" smtClean="0"/>
              <a:t> </a:t>
            </a:r>
            <a:r>
              <a:rPr lang="tr-TR" sz="2000" dirty="0" err="1" smtClean="0"/>
              <a:t>education</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clinical</a:t>
            </a:r>
            <a:r>
              <a:rPr lang="tr-TR" sz="2000" dirty="0" smtClean="0"/>
              <a:t> </a:t>
            </a:r>
            <a:r>
              <a:rPr lang="tr-TR" sz="2000" dirty="0" err="1" smtClean="0"/>
              <a:t>care</a:t>
            </a:r>
            <a:r>
              <a:rPr lang="tr-TR" sz="2000" dirty="0" smtClean="0"/>
              <a:t>. </a:t>
            </a:r>
            <a:r>
              <a:rPr lang="tr-TR" sz="2000" dirty="0" err="1" smtClean="0"/>
              <a:t>Diverse</a:t>
            </a:r>
            <a:r>
              <a:rPr lang="tr-TR" sz="2000" dirty="0" smtClean="0"/>
              <a:t> </a:t>
            </a:r>
            <a:r>
              <a:rPr lang="tr-TR" sz="2000" dirty="0" err="1" smtClean="0"/>
              <a:t>and</a:t>
            </a:r>
            <a:r>
              <a:rPr lang="tr-TR" sz="2000" dirty="0" smtClean="0"/>
              <a:t> </a:t>
            </a:r>
            <a:r>
              <a:rPr lang="tr-TR" sz="2000" dirty="0" err="1" smtClean="0"/>
              <a:t>inclusive</a:t>
            </a:r>
            <a:r>
              <a:rPr lang="tr-TR" sz="2000" dirty="0" smtClean="0"/>
              <a:t>, Johns Hopkins </a:t>
            </a:r>
            <a:r>
              <a:rPr lang="tr-TR" sz="2000" dirty="0" err="1" smtClean="0"/>
              <a:t>Medicine</a:t>
            </a:r>
            <a:r>
              <a:rPr lang="tr-TR" sz="2000" dirty="0" smtClean="0"/>
              <a:t> </a:t>
            </a:r>
            <a:r>
              <a:rPr lang="tr-TR" sz="2000" dirty="0" err="1" smtClean="0"/>
              <a:t>educates</a:t>
            </a:r>
            <a:r>
              <a:rPr lang="tr-TR" sz="2000" dirty="0" smtClean="0"/>
              <a:t>, </a:t>
            </a:r>
            <a:r>
              <a:rPr lang="tr-TR" sz="2000" dirty="0" err="1" smtClean="0"/>
              <a:t>scientists</a:t>
            </a:r>
            <a:r>
              <a:rPr lang="tr-TR" sz="2000" dirty="0" smtClean="0"/>
              <a:t>, </a:t>
            </a:r>
            <a:r>
              <a:rPr lang="tr-TR" sz="2000" dirty="0" err="1" smtClean="0"/>
              <a:t>health</a:t>
            </a:r>
            <a:r>
              <a:rPr lang="tr-TR" sz="2000" dirty="0" smtClean="0"/>
              <a:t> </a:t>
            </a:r>
            <a:r>
              <a:rPr lang="tr-TR" sz="2000" dirty="0" err="1" smtClean="0"/>
              <a:t>care</a:t>
            </a:r>
            <a:r>
              <a:rPr lang="tr-TR" sz="2000" dirty="0" smtClean="0"/>
              <a:t> </a:t>
            </a:r>
            <a:r>
              <a:rPr lang="tr-TR" sz="2000" dirty="0" err="1" smtClean="0"/>
              <a:t>professionals</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public</a:t>
            </a:r>
            <a:r>
              <a:rPr lang="tr-TR" sz="2000" dirty="0" smtClean="0"/>
              <a:t>.; </a:t>
            </a:r>
            <a:r>
              <a:rPr lang="tr-TR" sz="2000" dirty="0" err="1" smtClean="0"/>
              <a:t>conducts</a:t>
            </a:r>
            <a:r>
              <a:rPr lang="tr-TR" sz="2000" dirty="0" smtClean="0"/>
              <a:t> </a:t>
            </a:r>
            <a:r>
              <a:rPr lang="tr-TR" sz="2000" dirty="0" err="1" smtClean="0"/>
              <a:t>biomedical</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provides</a:t>
            </a:r>
            <a:r>
              <a:rPr lang="tr-TR" sz="2000" dirty="0" smtClean="0"/>
              <a:t> </a:t>
            </a:r>
            <a:r>
              <a:rPr lang="tr-TR" sz="2000" dirty="0" err="1" smtClean="0"/>
              <a:t>patient-centered</a:t>
            </a:r>
            <a:r>
              <a:rPr lang="tr-TR" sz="2000" dirty="0" smtClean="0"/>
              <a:t> </a:t>
            </a:r>
            <a:r>
              <a:rPr lang="tr-TR" sz="2000" dirty="0" err="1" smtClean="0"/>
              <a:t>medicine</a:t>
            </a:r>
            <a:r>
              <a:rPr lang="tr-TR" sz="2000" dirty="0" smtClean="0"/>
              <a:t> </a:t>
            </a:r>
            <a:r>
              <a:rPr lang="tr-TR" sz="2000" dirty="0" err="1" smtClean="0"/>
              <a:t>to</a:t>
            </a:r>
            <a:r>
              <a:rPr lang="tr-TR" sz="2000" dirty="0" smtClean="0"/>
              <a:t> </a:t>
            </a:r>
            <a:r>
              <a:rPr lang="tr-TR" sz="2000" dirty="0" err="1" smtClean="0"/>
              <a:t>prevent</a:t>
            </a:r>
            <a:r>
              <a:rPr lang="tr-TR" sz="2000" dirty="0" smtClean="0"/>
              <a:t>, </a:t>
            </a:r>
            <a:r>
              <a:rPr lang="tr-TR" sz="2000" dirty="0" err="1" smtClean="0"/>
              <a:t>diagnose</a:t>
            </a:r>
            <a:r>
              <a:rPr lang="tr-TR" sz="2000" dirty="0" smtClean="0"/>
              <a:t> </a:t>
            </a:r>
            <a:r>
              <a:rPr lang="tr-TR" sz="2000" dirty="0" err="1" smtClean="0"/>
              <a:t>and</a:t>
            </a:r>
            <a:r>
              <a:rPr lang="tr-TR" sz="2000" dirty="0" smtClean="0"/>
              <a:t> </a:t>
            </a:r>
            <a:r>
              <a:rPr lang="tr-TR" sz="2000" dirty="0" err="1" smtClean="0"/>
              <a:t>treat</a:t>
            </a:r>
            <a:r>
              <a:rPr lang="tr-TR" sz="2000" dirty="0" smtClean="0"/>
              <a:t> </a:t>
            </a:r>
            <a:r>
              <a:rPr lang="tr-TR" sz="2000" dirty="0" err="1" smtClean="0"/>
              <a:t>human</a:t>
            </a:r>
            <a:r>
              <a:rPr lang="tr-TR" sz="2000" dirty="0" smtClean="0"/>
              <a:t> </a:t>
            </a:r>
            <a:r>
              <a:rPr lang="tr-TR" sz="2000" dirty="0" err="1" smtClean="0"/>
              <a:t>illness</a:t>
            </a: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a:t>
            </a:fld>
            <a:endParaRPr lang="tr-TR"/>
          </a:p>
        </p:txBody>
      </p:sp>
    </p:spTree>
    <p:extLst>
      <p:ext uri="{BB962C8B-B14F-4D97-AF65-F5344CB8AC3E}">
        <p14:creationId xmlns:p14="http://schemas.microsoft.com/office/powerpoint/2010/main" val="146218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a:bodyPr>
          <a:lstStyle/>
          <a:p>
            <a:r>
              <a:rPr lang="tr-TR" sz="2000" dirty="0" smtClean="0"/>
              <a:t>İletişim kanalları</a:t>
            </a:r>
          </a:p>
          <a:p>
            <a:pPr marL="114300" indent="0">
              <a:buNone/>
            </a:pPr>
            <a:r>
              <a:rPr lang="tr-TR" sz="2000" dirty="0"/>
              <a:t> </a:t>
            </a:r>
            <a:r>
              <a:rPr lang="tr-TR" sz="2000" dirty="0" smtClean="0"/>
              <a:t>  -açık hava reklamları</a:t>
            </a:r>
          </a:p>
          <a:p>
            <a:pPr marL="114300" indent="0">
              <a:buNone/>
            </a:pPr>
            <a:r>
              <a:rPr lang="tr-TR" sz="2000" dirty="0"/>
              <a:t> </a:t>
            </a:r>
            <a:r>
              <a:rPr lang="tr-TR" sz="2000" dirty="0" smtClean="0"/>
              <a:t>  -şehir içi yönlendirme</a:t>
            </a:r>
          </a:p>
          <a:p>
            <a:pPr marL="114300" indent="0">
              <a:buNone/>
            </a:pPr>
            <a:r>
              <a:rPr lang="tr-TR" sz="2000" dirty="0"/>
              <a:t> </a:t>
            </a:r>
            <a:r>
              <a:rPr lang="tr-TR" sz="2000" dirty="0" smtClean="0"/>
              <a:t>  -klasik medya</a:t>
            </a:r>
          </a:p>
          <a:p>
            <a:pPr marL="114300" indent="0">
              <a:buNone/>
            </a:pPr>
            <a:r>
              <a:rPr lang="tr-TR" sz="2000" dirty="0"/>
              <a:t> </a:t>
            </a:r>
            <a:r>
              <a:rPr lang="tr-TR" sz="2000" dirty="0" smtClean="0"/>
              <a:t>  -sosyal medya</a:t>
            </a:r>
          </a:p>
          <a:p>
            <a:pPr marL="114300" indent="0">
              <a:buNone/>
            </a:pPr>
            <a:r>
              <a:rPr lang="tr-TR" sz="2000" dirty="0"/>
              <a:t> </a:t>
            </a:r>
            <a:r>
              <a:rPr lang="tr-TR" sz="2000" dirty="0" smtClean="0"/>
              <a:t>  -sağlık ocakları/aile hekimleri</a:t>
            </a:r>
          </a:p>
          <a:p>
            <a:r>
              <a:rPr lang="tr-TR" sz="2000" dirty="0" smtClean="0"/>
              <a:t>Taburcu olduktan sonraki iletişim</a:t>
            </a:r>
          </a:p>
          <a:p>
            <a:r>
              <a:rPr lang="tr-TR" sz="2000" dirty="0" smtClean="0"/>
              <a:t>Markalaşma</a:t>
            </a:r>
          </a:p>
          <a:p>
            <a:r>
              <a:rPr lang="tr-TR" sz="2000" dirty="0" smtClean="0"/>
              <a:t>Hasta sadakati</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50</a:t>
            </a:fld>
            <a:endParaRPr lang="tr-TR"/>
          </a:p>
        </p:txBody>
      </p:sp>
    </p:spTree>
    <p:extLst>
      <p:ext uri="{BB962C8B-B14F-4D97-AF65-F5344CB8AC3E}">
        <p14:creationId xmlns:p14="http://schemas.microsoft.com/office/powerpoint/2010/main" val="1298929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a:bodyPr>
          <a:lstStyle/>
          <a:p>
            <a:r>
              <a:rPr lang="tr-TR" sz="2000" dirty="0"/>
              <a:t>Dağıtım:</a:t>
            </a:r>
          </a:p>
          <a:p>
            <a:r>
              <a:rPr lang="tr-TR" sz="2000" dirty="0"/>
              <a:t>Gezici servisler</a:t>
            </a:r>
          </a:p>
          <a:p>
            <a:r>
              <a:rPr lang="tr-TR" sz="2000" dirty="0"/>
              <a:t>Evde bakım</a:t>
            </a:r>
          </a:p>
          <a:p>
            <a:r>
              <a:rPr lang="tr-TR" sz="2000" dirty="0" err="1" smtClean="0"/>
              <a:t>Outsourcing</a:t>
            </a:r>
            <a:endParaRPr lang="tr-TR" sz="2000" dirty="0" smtClean="0"/>
          </a:p>
          <a:p>
            <a:r>
              <a:rPr lang="tr-TR" sz="2000" dirty="0" smtClean="0"/>
              <a:t>Bekleme süreleri</a:t>
            </a:r>
          </a:p>
          <a:p>
            <a:r>
              <a:rPr lang="tr-TR" sz="2000" dirty="0" smtClean="0"/>
              <a:t>Tele-tıp</a:t>
            </a:r>
          </a:p>
          <a:p>
            <a:r>
              <a:rPr lang="tr-TR" sz="2000" dirty="0" smtClean="0"/>
              <a:t>Niye sağlık turizmi?</a:t>
            </a:r>
          </a:p>
          <a:p>
            <a:pPr marL="114300" indent="0">
              <a:buNone/>
            </a:pPr>
            <a:r>
              <a:rPr lang="tr-TR" sz="2000" dirty="0"/>
              <a:t> </a:t>
            </a:r>
            <a:r>
              <a:rPr lang="tr-TR" sz="2000" dirty="0" smtClean="0"/>
              <a:t>  -gizlilik</a:t>
            </a:r>
          </a:p>
          <a:p>
            <a:pPr marL="114300" indent="0">
              <a:buNone/>
            </a:pPr>
            <a:r>
              <a:rPr lang="tr-TR" sz="2000" dirty="0"/>
              <a:t> </a:t>
            </a:r>
            <a:r>
              <a:rPr lang="tr-TR" sz="2000" dirty="0" smtClean="0"/>
              <a:t>  -kalite</a:t>
            </a:r>
          </a:p>
          <a:p>
            <a:pPr marL="114300" indent="0">
              <a:buNone/>
            </a:pPr>
            <a:r>
              <a:rPr lang="tr-TR" sz="2000" dirty="0"/>
              <a:t> </a:t>
            </a:r>
            <a:r>
              <a:rPr lang="tr-TR" sz="2000" dirty="0" smtClean="0"/>
              <a:t>  -fiyat</a:t>
            </a:r>
          </a:p>
          <a:p>
            <a:pPr marL="114300" indent="0">
              <a:buNone/>
            </a:pPr>
            <a:r>
              <a:rPr lang="tr-TR" sz="2000" dirty="0"/>
              <a:t> </a:t>
            </a:r>
            <a:r>
              <a:rPr lang="tr-TR" sz="2000" dirty="0" smtClean="0"/>
              <a:t>  -turizm/tatil </a:t>
            </a:r>
          </a:p>
          <a:p>
            <a:endParaRPr lang="tr-TR" sz="20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51</a:t>
            </a:fld>
            <a:endParaRPr lang="tr-TR"/>
          </a:p>
        </p:txBody>
      </p:sp>
    </p:spTree>
    <p:extLst>
      <p:ext uri="{BB962C8B-B14F-4D97-AF65-F5344CB8AC3E}">
        <p14:creationId xmlns:p14="http://schemas.microsoft.com/office/powerpoint/2010/main" val="1436245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LOKASYON, PAZAR, PAZARLAMA</a:t>
            </a:r>
          </a:p>
        </p:txBody>
      </p:sp>
      <p:sp>
        <p:nvSpPr>
          <p:cNvPr id="3" name="İçerik Yer Tutucusu 2"/>
          <p:cNvSpPr>
            <a:spLocks noGrp="1"/>
          </p:cNvSpPr>
          <p:nvPr>
            <p:ph idx="1"/>
          </p:nvPr>
        </p:nvSpPr>
        <p:spPr/>
        <p:txBody>
          <a:bodyPr>
            <a:normAutofit/>
          </a:bodyPr>
          <a:lstStyle/>
          <a:p>
            <a:r>
              <a:rPr lang="tr-TR" sz="2000" dirty="0" smtClean="0"/>
              <a:t>Yurt dışında tanıtım önemli</a:t>
            </a:r>
          </a:p>
          <a:p>
            <a:r>
              <a:rPr lang="tr-TR" sz="2000" dirty="0" smtClean="0"/>
              <a:t>Ulaşım </a:t>
            </a:r>
          </a:p>
          <a:p>
            <a:r>
              <a:rPr lang="tr-TR" sz="2000" dirty="0" smtClean="0"/>
              <a:t>Otelcilik</a:t>
            </a:r>
          </a:p>
          <a:p>
            <a:r>
              <a:rPr lang="tr-TR" sz="2000" dirty="0" smtClean="0"/>
              <a:t>Fiyat politikaları</a:t>
            </a:r>
          </a:p>
          <a:p>
            <a:r>
              <a:rPr lang="tr-TR" sz="2000" dirty="0" smtClean="0"/>
              <a:t>Bedelsiz hizmetler</a:t>
            </a:r>
          </a:p>
          <a:p>
            <a:r>
              <a:rPr lang="tr-TR" sz="2000" dirty="0" smtClean="0"/>
              <a:t>İK yeterliliği</a:t>
            </a:r>
          </a:p>
          <a:p>
            <a:r>
              <a:rPr lang="tr-TR" sz="2000" dirty="0" smtClean="0"/>
              <a:t>Aracılar</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52</a:t>
            </a:fld>
            <a:endParaRPr lang="tr-TR"/>
          </a:p>
        </p:txBody>
      </p:sp>
    </p:spTree>
    <p:extLst>
      <p:ext uri="{BB962C8B-B14F-4D97-AF65-F5344CB8AC3E}">
        <p14:creationId xmlns:p14="http://schemas.microsoft.com/office/powerpoint/2010/main" val="243008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İNSAN KAYNAKLARI</a:t>
            </a:r>
            <a:endParaRPr lang="tr-TR" sz="3600" dirty="0"/>
          </a:p>
        </p:txBody>
      </p:sp>
      <p:sp>
        <p:nvSpPr>
          <p:cNvPr id="3" name="İçerik Yer Tutucusu 2"/>
          <p:cNvSpPr>
            <a:spLocks noGrp="1"/>
          </p:cNvSpPr>
          <p:nvPr>
            <p:ph idx="1"/>
          </p:nvPr>
        </p:nvSpPr>
        <p:spPr>
          <a:xfrm>
            <a:off x="457200" y="1752600"/>
            <a:ext cx="8686800" cy="4373563"/>
          </a:xfrm>
        </p:spPr>
        <p:txBody>
          <a:bodyPr>
            <a:normAutofit/>
          </a:bodyPr>
          <a:lstStyle/>
          <a:p>
            <a:r>
              <a:rPr lang="tr-TR" sz="2000" dirty="0" smtClean="0"/>
              <a:t>Genelinde sağlık sektörü, özelinde ise hastaneler emek yoğundur</a:t>
            </a:r>
          </a:p>
          <a:p>
            <a:r>
              <a:rPr lang="tr-TR" sz="2000" dirty="0" smtClean="0"/>
              <a:t>Hastanelerde çalışan kişilerin, kullanılan cihaz ve uygulamaların maliyeti yüksektir</a:t>
            </a:r>
          </a:p>
          <a:p>
            <a:r>
              <a:rPr lang="tr-TR" sz="2000" dirty="0" smtClean="0"/>
              <a:t>Doğru hizmet, hasta güvenliği, etik yaklaşım, ziyaretçi memnuniyeti, hasta hakları İK ön plana çıkarmaktadır</a:t>
            </a:r>
          </a:p>
          <a:p>
            <a:r>
              <a:rPr lang="tr-TR" sz="2000" dirty="0" smtClean="0"/>
              <a:t>Hastanelerde İK nasıl tarif ederiz?</a:t>
            </a:r>
          </a:p>
          <a:p>
            <a:pPr marL="114300" indent="0">
              <a:buNone/>
            </a:pPr>
            <a:r>
              <a:rPr lang="tr-TR" sz="2000" dirty="0"/>
              <a:t> </a:t>
            </a:r>
            <a:r>
              <a:rPr lang="tr-TR" sz="2000" dirty="0" smtClean="0"/>
              <a:t>  Toplumun ve bireylerin sağlığına müdahaleden, kurumun fiziki ve </a:t>
            </a:r>
          </a:p>
          <a:p>
            <a:pPr marL="114300" indent="0">
              <a:buNone/>
            </a:pPr>
            <a:r>
              <a:rPr lang="tr-TR" sz="2000" dirty="0"/>
              <a:t> </a:t>
            </a:r>
            <a:r>
              <a:rPr lang="tr-TR" sz="2000" dirty="0" smtClean="0"/>
              <a:t>  finansal konumundan sorumlu klinik ve klinik dışı elemanların  </a:t>
            </a:r>
          </a:p>
          <a:p>
            <a:pPr marL="114300" indent="0">
              <a:buNone/>
            </a:pPr>
            <a:r>
              <a:rPr lang="tr-TR" sz="2000" dirty="0"/>
              <a:t> </a:t>
            </a:r>
            <a:r>
              <a:rPr lang="tr-TR" sz="2000" dirty="0" smtClean="0"/>
              <a:t>  toplamı</a:t>
            </a:r>
          </a:p>
          <a:p>
            <a:r>
              <a:rPr lang="tr-TR" sz="2000" dirty="0" smtClean="0"/>
              <a:t>Hastanelerin ve İK bölümünün organizasyonları kurumdan kuruma değişebilir</a:t>
            </a:r>
          </a:p>
          <a:p>
            <a:pPr marL="114300" indent="0">
              <a:buNone/>
            </a:pP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53</a:t>
            </a:fld>
            <a:endParaRPr lang="tr-TR"/>
          </a:p>
        </p:txBody>
      </p:sp>
    </p:spTree>
    <p:extLst>
      <p:ext uri="{BB962C8B-B14F-4D97-AF65-F5344CB8AC3E}">
        <p14:creationId xmlns:p14="http://schemas.microsoft.com/office/powerpoint/2010/main" val="3668407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lnSpcReduction="10000"/>
          </a:bodyPr>
          <a:lstStyle/>
          <a:p>
            <a:r>
              <a:rPr lang="tr-TR" sz="2000" dirty="0" smtClean="0"/>
              <a:t>İK temel var olma nedenleri:</a:t>
            </a:r>
          </a:p>
          <a:p>
            <a:pPr marL="114300" indent="0">
              <a:buNone/>
            </a:pPr>
            <a:r>
              <a:rPr lang="tr-TR" sz="2000" dirty="0"/>
              <a:t> </a:t>
            </a:r>
            <a:r>
              <a:rPr lang="tr-TR" sz="2000" dirty="0" smtClean="0"/>
              <a:t>  -kaliteli bir iş gücüne kurumu cazip kılabilmek</a:t>
            </a:r>
          </a:p>
          <a:p>
            <a:pPr marL="114300" indent="0">
              <a:buNone/>
            </a:pPr>
            <a:r>
              <a:rPr lang="tr-TR" sz="2000" dirty="0"/>
              <a:t> </a:t>
            </a:r>
            <a:r>
              <a:rPr lang="tr-TR" sz="2000" dirty="0" smtClean="0"/>
              <a:t>  -iş gücünün kalitesini geliştirmek</a:t>
            </a:r>
          </a:p>
          <a:p>
            <a:pPr marL="114300" indent="0">
              <a:buNone/>
            </a:pPr>
            <a:r>
              <a:rPr lang="tr-TR" sz="2000" dirty="0"/>
              <a:t> </a:t>
            </a:r>
            <a:r>
              <a:rPr lang="tr-TR" sz="2000" dirty="0" smtClean="0"/>
              <a:t>  -kaliteli ve gelişen bir iş gücünü kuruma bağlayabilmek </a:t>
            </a:r>
          </a:p>
          <a:p>
            <a:r>
              <a:rPr lang="tr-TR" sz="2000" dirty="0"/>
              <a:t>İK yönetimini nasıl değerlendirilmeli:</a:t>
            </a:r>
          </a:p>
          <a:p>
            <a:pPr marL="114300" indent="0">
              <a:buNone/>
            </a:pPr>
            <a:r>
              <a:rPr lang="tr-TR" sz="2000" dirty="0"/>
              <a:t>   -yeterlilik: kurum hedeflerine uygun kalifikasyona sahip eleman </a:t>
            </a:r>
          </a:p>
          <a:p>
            <a:pPr marL="114300" indent="0">
              <a:buNone/>
            </a:pPr>
            <a:r>
              <a:rPr lang="tr-TR" sz="2000" dirty="0"/>
              <a:t>    seçimi gerçekleşti mi?</a:t>
            </a:r>
          </a:p>
          <a:p>
            <a:pPr marL="114300" indent="0">
              <a:buNone/>
            </a:pPr>
            <a:r>
              <a:rPr lang="tr-TR" sz="2000" dirty="0"/>
              <a:t>   -bağlanma: seçilen elemanlar kuruma ve amaçlarına sadık </a:t>
            </a:r>
            <a:r>
              <a:rPr lang="tr-TR" sz="2000" dirty="0" smtClean="0"/>
              <a:t> </a:t>
            </a:r>
          </a:p>
          <a:p>
            <a:pPr marL="114300" indent="0">
              <a:buNone/>
            </a:pPr>
            <a:r>
              <a:rPr lang="tr-TR" sz="2000" dirty="0"/>
              <a:t> </a:t>
            </a:r>
            <a:r>
              <a:rPr lang="tr-TR" sz="2000" dirty="0" smtClean="0"/>
              <a:t>    mı</a:t>
            </a:r>
            <a:r>
              <a:rPr lang="tr-TR" sz="2000" dirty="0"/>
              <a:t>?</a:t>
            </a:r>
          </a:p>
          <a:p>
            <a:pPr marL="114300" indent="0">
              <a:buNone/>
            </a:pPr>
            <a:r>
              <a:rPr lang="tr-TR" sz="2000" dirty="0"/>
              <a:t>   -uyum: bireyler/kurumsal amaçlar arasında uygunluk var mı?</a:t>
            </a:r>
          </a:p>
          <a:p>
            <a:pPr marL="114300" indent="0">
              <a:buNone/>
            </a:pPr>
            <a:r>
              <a:rPr lang="tr-TR" sz="2000" dirty="0"/>
              <a:t>   -maliyet etkinliği: İK harcamaları hedeflenen sonuçları veriyor </a:t>
            </a:r>
            <a:endParaRPr lang="tr-TR" sz="2000" dirty="0" smtClean="0"/>
          </a:p>
          <a:p>
            <a:pPr marL="114300" indent="0">
              <a:buNone/>
            </a:pPr>
            <a:r>
              <a:rPr lang="tr-TR" sz="2000" dirty="0"/>
              <a:t> </a:t>
            </a:r>
            <a:r>
              <a:rPr lang="tr-TR" sz="2000" dirty="0" smtClean="0"/>
              <a:t>   mu</a:t>
            </a:r>
            <a:r>
              <a:rPr lang="tr-TR" sz="2000" dirty="0"/>
              <a:t>? </a:t>
            </a:r>
          </a:p>
          <a:p>
            <a:pPr marL="114300" indent="0">
              <a:buNone/>
            </a:pPr>
            <a:endParaRPr lang="tr-TR" sz="2000" dirty="0" smtClean="0"/>
          </a:p>
          <a:p>
            <a:endParaRPr lang="tr-TR" sz="2000" dirty="0" smtClean="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54</a:t>
            </a:fld>
            <a:endParaRPr lang="tr-TR"/>
          </a:p>
        </p:txBody>
      </p:sp>
    </p:spTree>
    <p:extLst>
      <p:ext uri="{BB962C8B-B14F-4D97-AF65-F5344CB8AC3E}">
        <p14:creationId xmlns:p14="http://schemas.microsoft.com/office/powerpoint/2010/main" val="372988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fontScale="92500" lnSpcReduction="20000"/>
          </a:bodyPr>
          <a:lstStyle/>
          <a:p>
            <a:r>
              <a:rPr lang="tr-TR" sz="2200" dirty="0"/>
              <a:t>Hastane iş gücü:</a:t>
            </a:r>
          </a:p>
          <a:p>
            <a:pPr marL="114300" indent="0">
              <a:buNone/>
            </a:pPr>
            <a:r>
              <a:rPr lang="tr-TR" sz="2200" dirty="0"/>
              <a:t>   -uzman hekimler</a:t>
            </a:r>
          </a:p>
          <a:p>
            <a:pPr marL="114300" indent="0">
              <a:buNone/>
            </a:pPr>
            <a:r>
              <a:rPr lang="tr-TR" sz="2200" dirty="0"/>
              <a:t>   -pratisyen hekimler</a:t>
            </a:r>
          </a:p>
          <a:p>
            <a:pPr marL="114300" indent="0">
              <a:buNone/>
            </a:pPr>
            <a:r>
              <a:rPr lang="tr-TR" sz="2200" dirty="0"/>
              <a:t>   -diş hekimi</a:t>
            </a:r>
          </a:p>
          <a:p>
            <a:pPr marL="114300" indent="0">
              <a:buNone/>
            </a:pPr>
            <a:r>
              <a:rPr lang="tr-TR" sz="2200" dirty="0"/>
              <a:t>   -eczacı</a:t>
            </a:r>
          </a:p>
          <a:p>
            <a:pPr marL="114300" indent="0">
              <a:buNone/>
            </a:pPr>
            <a:r>
              <a:rPr lang="tr-TR" sz="2200" dirty="0"/>
              <a:t>   -teknisyen</a:t>
            </a:r>
          </a:p>
          <a:p>
            <a:pPr marL="114300" indent="0">
              <a:buNone/>
            </a:pPr>
            <a:r>
              <a:rPr lang="tr-TR" sz="2200" dirty="0"/>
              <a:t>   -hemşire</a:t>
            </a:r>
          </a:p>
          <a:p>
            <a:pPr marL="114300" indent="0">
              <a:buNone/>
            </a:pPr>
            <a:r>
              <a:rPr lang="tr-TR" sz="2200" dirty="0"/>
              <a:t>   -ebe</a:t>
            </a:r>
          </a:p>
          <a:p>
            <a:pPr marL="114300" indent="0">
              <a:buNone/>
            </a:pPr>
            <a:r>
              <a:rPr lang="tr-TR" sz="2200" dirty="0"/>
              <a:t>   -bakım </a:t>
            </a:r>
            <a:r>
              <a:rPr lang="tr-TR" sz="2200" dirty="0" smtClean="0"/>
              <a:t>hizmetlileri</a:t>
            </a:r>
          </a:p>
          <a:p>
            <a:pPr marL="114300" indent="0">
              <a:buNone/>
            </a:pPr>
            <a:r>
              <a:rPr lang="tr-TR" sz="2200" dirty="0"/>
              <a:t> </a:t>
            </a:r>
            <a:r>
              <a:rPr lang="tr-TR" sz="2200" dirty="0" smtClean="0"/>
              <a:t>  -temizlik elemanları</a:t>
            </a:r>
          </a:p>
          <a:p>
            <a:pPr marL="114300" indent="0">
              <a:buNone/>
            </a:pPr>
            <a:r>
              <a:rPr lang="tr-TR" sz="2200" dirty="0"/>
              <a:t> </a:t>
            </a:r>
            <a:r>
              <a:rPr lang="tr-TR" sz="2200" dirty="0" smtClean="0"/>
              <a:t>  -yardımcı işletmelerde çalışanlar</a:t>
            </a:r>
          </a:p>
          <a:p>
            <a:pPr marL="114300" indent="0">
              <a:buNone/>
            </a:pPr>
            <a:r>
              <a:rPr lang="tr-TR" sz="2200" dirty="0"/>
              <a:t> </a:t>
            </a:r>
            <a:r>
              <a:rPr lang="tr-TR" sz="2200" dirty="0" smtClean="0"/>
              <a:t>  -finans/pazarlama/muhasebe/İK çalışanları</a:t>
            </a:r>
          </a:p>
          <a:p>
            <a:pPr marL="114300" indent="0">
              <a:buNone/>
            </a:pPr>
            <a:r>
              <a:rPr lang="tr-TR" sz="2200" dirty="0"/>
              <a:t> </a:t>
            </a:r>
            <a:r>
              <a:rPr lang="tr-TR" sz="2200" dirty="0" smtClean="0"/>
              <a:t>  -hasta hakları</a:t>
            </a:r>
            <a:endParaRPr lang="tr-TR" sz="22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55</a:t>
            </a:fld>
            <a:endParaRPr lang="tr-TR"/>
          </a:p>
        </p:txBody>
      </p:sp>
    </p:spTree>
    <p:extLst>
      <p:ext uri="{BB962C8B-B14F-4D97-AF65-F5344CB8AC3E}">
        <p14:creationId xmlns:p14="http://schemas.microsoft.com/office/powerpoint/2010/main" val="134835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a:xfrm>
            <a:off x="467544" y="1412776"/>
            <a:ext cx="8229600" cy="4916760"/>
          </a:xfrm>
        </p:spPr>
        <p:txBody>
          <a:bodyPr>
            <a:noAutofit/>
          </a:bodyPr>
          <a:lstStyle/>
          <a:p>
            <a:r>
              <a:rPr lang="tr-TR" sz="2000" dirty="0" smtClean="0"/>
              <a:t>İK yönetiminin görevleri:</a:t>
            </a:r>
          </a:p>
          <a:p>
            <a:pPr marL="114300" indent="0">
              <a:buNone/>
            </a:pPr>
            <a:r>
              <a:rPr lang="tr-TR" sz="2000" dirty="0"/>
              <a:t> </a:t>
            </a:r>
            <a:r>
              <a:rPr lang="tr-TR" sz="2000" dirty="0" smtClean="0"/>
              <a:t>  -iş gücü planlama</a:t>
            </a:r>
          </a:p>
          <a:p>
            <a:pPr marL="114300" indent="0">
              <a:buNone/>
            </a:pPr>
            <a:r>
              <a:rPr lang="tr-TR" sz="2000" dirty="0"/>
              <a:t> </a:t>
            </a:r>
            <a:r>
              <a:rPr lang="tr-TR" sz="2000" dirty="0" smtClean="0"/>
              <a:t>  -iş tanımı</a:t>
            </a:r>
          </a:p>
          <a:p>
            <a:pPr marL="114300" indent="0">
              <a:buNone/>
            </a:pPr>
            <a:r>
              <a:rPr lang="tr-TR" sz="2000" dirty="0"/>
              <a:t> </a:t>
            </a:r>
            <a:r>
              <a:rPr lang="tr-TR" sz="2000" dirty="0" smtClean="0"/>
              <a:t>  -eleman bulma ve seçme</a:t>
            </a:r>
          </a:p>
          <a:p>
            <a:pPr marL="114300" indent="0">
              <a:buNone/>
            </a:pPr>
            <a:r>
              <a:rPr lang="tr-TR" sz="2000" dirty="0"/>
              <a:t> </a:t>
            </a:r>
            <a:r>
              <a:rPr lang="tr-TR" sz="2000" dirty="0" smtClean="0"/>
              <a:t>  -eğitim ve kariyer geliştirme</a:t>
            </a:r>
          </a:p>
          <a:p>
            <a:pPr marL="114300" indent="0">
              <a:buNone/>
            </a:pPr>
            <a:r>
              <a:rPr lang="tr-TR" sz="2000" dirty="0"/>
              <a:t> </a:t>
            </a:r>
            <a:r>
              <a:rPr lang="tr-TR" sz="2000" dirty="0" smtClean="0"/>
              <a:t>  -performans değerlendirme</a:t>
            </a:r>
          </a:p>
          <a:p>
            <a:pPr marL="114300" indent="0">
              <a:buNone/>
            </a:pPr>
            <a:r>
              <a:rPr lang="tr-TR" sz="2000" dirty="0"/>
              <a:t> </a:t>
            </a:r>
            <a:r>
              <a:rPr lang="tr-TR" sz="2000" dirty="0" smtClean="0"/>
              <a:t>  -ücret ve ücret dışı ödemeler</a:t>
            </a:r>
          </a:p>
          <a:p>
            <a:pPr marL="114300" indent="0">
              <a:buNone/>
            </a:pPr>
            <a:r>
              <a:rPr lang="tr-TR" sz="2000" dirty="0"/>
              <a:t> </a:t>
            </a:r>
            <a:r>
              <a:rPr lang="tr-TR" sz="2000" dirty="0" smtClean="0"/>
              <a:t>  -çalışan ilişkileri</a:t>
            </a:r>
          </a:p>
          <a:p>
            <a:pPr marL="114300" indent="0">
              <a:buNone/>
            </a:pPr>
            <a:r>
              <a:rPr lang="tr-TR" sz="2000" dirty="0"/>
              <a:t> </a:t>
            </a:r>
            <a:r>
              <a:rPr lang="tr-TR" sz="2000" dirty="0" smtClean="0"/>
              <a:t>  -sağlık ve güvenlik</a:t>
            </a:r>
          </a:p>
          <a:p>
            <a:pPr marL="114300" indent="0">
              <a:buNone/>
            </a:pPr>
            <a:r>
              <a:rPr lang="tr-TR" sz="2000" dirty="0"/>
              <a:t> </a:t>
            </a:r>
            <a:r>
              <a:rPr lang="tr-TR" sz="2000" dirty="0" smtClean="0"/>
              <a:t>  -yasal gereklere uyma</a:t>
            </a:r>
          </a:p>
          <a:p>
            <a:r>
              <a:rPr lang="tr-TR" sz="2000" dirty="0" smtClean="0"/>
              <a:t>İşe alırken </a:t>
            </a:r>
            <a:r>
              <a:rPr lang="tr-TR" sz="2000" dirty="0" err="1" smtClean="0"/>
              <a:t>İK’nın</a:t>
            </a:r>
            <a:r>
              <a:rPr lang="tr-TR" sz="2000" dirty="0" smtClean="0"/>
              <a:t> yapacakları</a:t>
            </a:r>
          </a:p>
          <a:p>
            <a:pPr marL="114300" indent="0">
              <a:buNone/>
            </a:pPr>
            <a:r>
              <a:rPr lang="tr-TR" sz="2000" dirty="0"/>
              <a:t> </a:t>
            </a:r>
            <a:r>
              <a:rPr lang="tr-TR" sz="2000" dirty="0" smtClean="0"/>
              <a:t>  -başvuruda uygulanacak test/mülakat</a:t>
            </a:r>
          </a:p>
          <a:p>
            <a:pPr marL="114300" indent="0">
              <a:buNone/>
            </a:pPr>
            <a:r>
              <a:rPr lang="tr-TR" sz="2000" dirty="0"/>
              <a:t> </a:t>
            </a:r>
            <a:r>
              <a:rPr lang="tr-TR" sz="2000" dirty="0" smtClean="0"/>
              <a:t>  -referansların kontrolü</a:t>
            </a:r>
          </a:p>
          <a:p>
            <a:pPr marL="114300" indent="0">
              <a:buNone/>
            </a:pPr>
            <a:r>
              <a:rPr lang="tr-TR" sz="2000" dirty="0"/>
              <a:t> </a:t>
            </a:r>
            <a:r>
              <a:rPr lang="tr-TR" sz="2000" dirty="0" smtClean="0"/>
              <a:t>  -fiziki kontrol</a:t>
            </a:r>
          </a:p>
          <a:p>
            <a:pPr marL="114300" indent="0">
              <a:buNone/>
            </a:pPr>
            <a:r>
              <a:rPr lang="tr-TR" sz="2000" dirty="0"/>
              <a:t> </a:t>
            </a:r>
            <a:r>
              <a:rPr lang="tr-TR" sz="2000" dirty="0" smtClean="0"/>
              <a:t> </a:t>
            </a:r>
          </a:p>
          <a:p>
            <a:pPr marL="114300" indent="0">
              <a:buNone/>
            </a:pPr>
            <a:r>
              <a:rPr lang="tr-TR" sz="2000" dirty="0"/>
              <a:t> </a:t>
            </a:r>
            <a:r>
              <a:rPr lang="tr-TR" sz="2000" dirty="0" smtClean="0"/>
              <a:t>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56</a:t>
            </a:fld>
            <a:endParaRPr lang="tr-TR"/>
          </a:p>
        </p:txBody>
      </p:sp>
    </p:spTree>
    <p:extLst>
      <p:ext uri="{BB962C8B-B14F-4D97-AF65-F5344CB8AC3E}">
        <p14:creationId xmlns:p14="http://schemas.microsoft.com/office/powerpoint/2010/main" val="320456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4" end="14"/>
                                            </p:txEl>
                                          </p:spTgt>
                                        </p:tgtEl>
                                        <p:attrNameLst>
                                          <p:attrName>style.visibility</p:attrName>
                                        </p:attrNameLst>
                                      </p:cBhvr>
                                      <p:to>
                                        <p:strVal val="visible"/>
                                      </p:to>
                                    </p:set>
                                    <p:anim calcmode="lin" valueType="num">
                                      <p:cBhvr additive="base">
                                        <p:cTn id="9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5" end="15"/>
                                            </p:txEl>
                                          </p:spTgt>
                                        </p:tgtEl>
                                        <p:attrNameLst>
                                          <p:attrName>style.visibility</p:attrName>
                                        </p:attrNameLst>
                                      </p:cBhvr>
                                      <p:to>
                                        <p:strVal val="visible"/>
                                      </p:to>
                                    </p:set>
                                    <p:anim calcmode="lin" valueType="num">
                                      <p:cBhvr additive="base">
                                        <p:cTn id="10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İNSAN KAYNAKLARI</a:t>
            </a:r>
            <a:endParaRPr lang="tr-TR" dirty="0"/>
          </a:p>
        </p:txBody>
      </p:sp>
      <p:sp>
        <p:nvSpPr>
          <p:cNvPr id="3" name="İçerik Yer Tutucusu 2"/>
          <p:cNvSpPr>
            <a:spLocks noGrp="1"/>
          </p:cNvSpPr>
          <p:nvPr>
            <p:ph idx="1"/>
          </p:nvPr>
        </p:nvSpPr>
        <p:spPr/>
        <p:txBody>
          <a:bodyPr>
            <a:normAutofit/>
          </a:bodyPr>
          <a:lstStyle/>
          <a:p>
            <a:r>
              <a:rPr lang="tr-TR" sz="2000" dirty="0" err="1" smtClean="0"/>
              <a:t>İK’nın</a:t>
            </a:r>
            <a:r>
              <a:rPr lang="tr-TR" sz="2000" dirty="0" smtClean="0"/>
              <a:t> dikkat etmesi gereken hastanelere özgü konular:</a:t>
            </a:r>
          </a:p>
          <a:p>
            <a:pPr marL="114300" indent="0">
              <a:buNone/>
            </a:pPr>
            <a:r>
              <a:rPr lang="tr-TR" sz="2000" dirty="0"/>
              <a:t> </a:t>
            </a:r>
            <a:r>
              <a:rPr lang="tr-TR" sz="2000" dirty="0" smtClean="0"/>
              <a:t>  -hekim/hemşire ilişkisi</a:t>
            </a:r>
          </a:p>
          <a:p>
            <a:pPr marL="114300" indent="0">
              <a:buNone/>
            </a:pPr>
            <a:r>
              <a:rPr lang="tr-TR" sz="2000" dirty="0"/>
              <a:t> </a:t>
            </a:r>
            <a:r>
              <a:rPr lang="tr-TR" sz="2000" dirty="0" smtClean="0"/>
              <a:t>  -hemşire/bakım hizmetlileri</a:t>
            </a:r>
          </a:p>
          <a:p>
            <a:pPr marL="114300" indent="0">
              <a:buNone/>
            </a:pPr>
            <a:r>
              <a:rPr lang="tr-TR" sz="2000" dirty="0"/>
              <a:t> </a:t>
            </a:r>
            <a:r>
              <a:rPr lang="tr-TR" sz="2000" dirty="0" smtClean="0"/>
              <a:t>  -bakım hizmetlileri/temizlik elemanları</a:t>
            </a:r>
          </a:p>
          <a:p>
            <a:pPr marL="114300" indent="0">
              <a:buNone/>
            </a:pPr>
            <a:r>
              <a:rPr lang="tr-TR" sz="2000" dirty="0"/>
              <a:t> </a:t>
            </a:r>
            <a:r>
              <a:rPr lang="tr-TR" sz="2000" dirty="0" smtClean="0"/>
              <a:t>  -sirkülasyon/devamsızlık</a:t>
            </a:r>
          </a:p>
          <a:p>
            <a:pPr marL="114300" indent="0">
              <a:buNone/>
            </a:pPr>
            <a:r>
              <a:rPr lang="tr-TR" sz="2000" dirty="0"/>
              <a:t> </a:t>
            </a:r>
            <a:r>
              <a:rPr lang="tr-TR" sz="2000" dirty="0" smtClean="0"/>
              <a:t>  -yıldızları idare etmek</a:t>
            </a:r>
          </a:p>
          <a:p>
            <a:r>
              <a:rPr lang="tr-TR" sz="2000" dirty="0" smtClean="0"/>
              <a:t>Performans değerlendirmede göz önüne alınacak konular:</a:t>
            </a:r>
          </a:p>
          <a:p>
            <a:pPr marL="114300" indent="0">
              <a:buNone/>
            </a:pPr>
            <a:r>
              <a:rPr lang="tr-TR" sz="2000" dirty="0"/>
              <a:t> </a:t>
            </a:r>
            <a:r>
              <a:rPr lang="tr-TR" sz="2000" dirty="0" smtClean="0"/>
              <a:t>  -değerlendirmenin amacı </a:t>
            </a:r>
          </a:p>
          <a:p>
            <a:pPr marL="114300" indent="0">
              <a:buNone/>
            </a:pPr>
            <a:r>
              <a:rPr lang="tr-TR" sz="2000" dirty="0"/>
              <a:t> </a:t>
            </a:r>
            <a:r>
              <a:rPr lang="tr-TR" sz="2000" dirty="0" smtClean="0"/>
              <a:t>  -gelişmenin amacı</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57</a:t>
            </a:fld>
            <a:endParaRPr lang="tr-TR"/>
          </a:p>
        </p:txBody>
      </p:sp>
    </p:spTree>
    <p:extLst>
      <p:ext uri="{BB962C8B-B14F-4D97-AF65-F5344CB8AC3E}">
        <p14:creationId xmlns:p14="http://schemas.microsoft.com/office/powerpoint/2010/main" val="611871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a:bodyPr>
          <a:lstStyle/>
          <a:p>
            <a:r>
              <a:rPr lang="tr-TR" sz="2000" dirty="0" smtClean="0"/>
              <a:t>Çalışanlarla ilgili sorunlar:</a:t>
            </a:r>
          </a:p>
          <a:p>
            <a:pPr marL="114300" indent="0">
              <a:buNone/>
            </a:pPr>
            <a:r>
              <a:rPr lang="tr-TR" sz="2000" dirty="0"/>
              <a:t> </a:t>
            </a:r>
            <a:r>
              <a:rPr lang="tr-TR" sz="2000" dirty="0" smtClean="0"/>
              <a:t>  -ayrıştırma</a:t>
            </a:r>
          </a:p>
          <a:p>
            <a:pPr marL="114300" indent="0">
              <a:buNone/>
            </a:pPr>
            <a:r>
              <a:rPr lang="tr-TR" sz="2000" dirty="0"/>
              <a:t> </a:t>
            </a:r>
            <a:r>
              <a:rPr lang="tr-TR" sz="2000" dirty="0" smtClean="0"/>
              <a:t>  -baskı altında tutma</a:t>
            </a:r>
          </a:p>
          <a:p>
            <a:pPr marL="114300" indent="0">
              <a:buNone/>
            </a:pPr>
            <a:r>
              <a:rPr lang="tr-TR" sz="2000" dirty="0"/>
              <a:t> </a:t>
            </a:r>
            <a:r>
              <a:rPr lang="tr-TR" sz="2000" dirty="0" smtClean="0"/>
              <a:t>  -taciz</a:t>
            </a:r>
          </a:p>
          <a:p>
            <a:pPr marL="114300" indent="0">
              <a:buNone/>
            </a:pPr>
            <a:r>
              <a:rPr lang="tr-TR" sz="2000" dirty="0"/>
              <a:t> </a:t>
            </a:r>
            <a:r>
              <a:rPr lang="tr-TR" sz="2000" dirty="0" smtClean="0"/>
              <a:t>  -işçi/işveren sorunları/sendikalar</a:t>
            </a:r>
          </a:p>
          <a:p>
            <a:r>
              <a:rPr lang="tr-TR" sz="2000" dirty="0" smtClean="0"/>
              <a:t>Ofis dedikoduları:</a:t>
            </a:r>
          </a:p>
          <a:p>
            <a:pPr marL="114300" indent="0">
              <a:buNone/>
            </a:pPr>
            <a:r>
              <a:rPr lang="tr-TR" sz="2000" dirty="0"/>
              <a:t> </a:t>
            </a:r>
            <a:r>
              <a:rPr lang="tr-TR" sz="2000" dirty="0" smtClean="0"/>
              <a:t>  -motivasyonu düşürür</a:t>
            </a:r>
          </a:p>
          <a:p>
            <a:pPr marL="114300" indent="0">
              <a:buNone/>
            </a:pPr>
            <a:r>
              <a:rPr lang="tr-TR" sz="2000" dirty="0"/>
              <a:t> </a:t>
            </a:r>
            <a:r>
              <a:rPr lang="tr-TR" sz="2000" dirty="0" smtClean="0"/>
              <a:t>  -verimliliği düşürür</a:t>
            </a:r>
          </a:p>
          <a:p>
            <a:pPr marL="114300" indent="0">
              <a:buNone/>
            </a:pPr>
            <a:r>
              <a:rPr lang="tr-TR" sz="2000" dirty="0"/>
              <a:t> </a:t>
            </a:r>
            <a:r>
              <a:rPr lang="tr-TR" sz="2000" dirty="0" smtClean="0"/>
              <a:t>  -yaratıcılığı zayıflatır</a:t>
            </a:r>
          </a:p>
          <a:p>
            <a:pPr marL="114300" indent="0">
              <a:buNone/>
            </a:pPr>
            <a:r>
              <a:rPr lang="tr-TR" sz="2000" dirty="0"/>
              <a:t> </a:t>
            </a:r>
            <a:r>
              <a:rPr lang="tr-TR" sz="2000" dirty="0" smtClean="0"/>
              <a:t>  -takım çalışmasını olumsuz etkiler</a:t>
            </a:r>
          </a:p>
          <a:p>
            <a:pPr marL="114300" indent="0">
              <a:buNone/>
            </a:pPr>
            <a:r>
              <a:rPr lang="tr-TR" sz="2000" dirty="0"/>
              <a:t> </a:t>
            </a:r>
            <a:r>
              <a:rPr lang="tr-TR" sz="2000" dirty="0" smtClean="0"/>
              <a:t>  -iletişimi olumsuz etkiler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58</a:t>
            </a:fld>
            <a:endParaRPr lang="tr-TR"/>
          </a:p>
        </p:txBody>
      </p:sp>
    </p:spTree>
    <p:extLst>
      <p:ext uri="{BB962C8B-B14F-4D97-AF65-F5344CB8AC3E}">
        <p14:creationId xmlns:p14="http://schemas.microsoft.com/office/powerpoint/2010/main" val="355484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a:bodyPr>
          <a:lstStyle/>
          <a:p>
            <a:r>
              <a:rPr lang="tr-TR" sz="2000" dirty="0" smtClean="0"/>
              <a:t>Bölümler arasında sorun işaretleri:</a:t>
            </a:r>
          </a:p>
          <a:p>
            <a:pPr marL="114300" indent="0">
              <a:buNone/>
            </a:pPr>
            <a:r>
              <a:rPr lang="tr-TR" sz="2000" dirty="0"/>
              <a:t> </a:t>
            </a:r>
            <a:r>
              <a:rPr lang="tr-TR" sz="2000" dirty="0" smtClean="0"/>
              <a:t>  -öfke</a:t>
            </a:r>
          </a:p>
          <a:p>
            <a:pPr marL="114300" indent="0">
              <a:buNone/>
            </a:pPr>
            <a:r>
              <a:rPr lang="tr-TR" sz="2000" dirty="0"/>
              <a:t> </a:t>
            </a:r>
            <a:r>
              <a:rPr lang="tr-TR" sz="2000" dirty="0" smtClean="0"/>
              <a:t>  -kaçma</a:t>
            </a:r>
          </a:p>
          <a:p>
            <a:pPr marL="114300" indent="0">
              <a:buNone/>
            </a:pPr>
            <a:r>
              <a:rPr lang="tr-TR" sz="2000" dirty="0"/>
              <a:t> </a:t>
            </a:r>
            <a:r>
              <a:rPr lang="tr-TR" sz="2000" dirty="0" smtClean="0"/>
              <a:t>  -suçlama</a:t>
            </a:r>
          </a:p>
          <a:p>
            <a:pPr marL="114300" indent="0">
              <a:buNone/>
            </a:pPr>
            <a:r>
              <a:rPr lang="tr-TR" sz="2000" dirty="0"/>
              <a:t> </a:t>
            </a:r>
            <a:r>
              <a:rPr lang="tr-TR" sz="2000" dirty="0" smtClean="0"/>
              <a:t>  -sürekli özür bildirme</a:t>
            </a:r>
          </a:p>
          <a:p>
            <a:pPr marL="114300" indent="0">
              <a:buNone/>
            </a:pPr>
            <a:r>
              <a:rPr lang="tr-TR" sz="2000" dirty="0"/>
              <a:t> </a:t>
            </a:r>
            <a:r>
              <a:rPr lang="tr-TR" sz="2000" dirty="0" smtClean="0"/>
              <a:t>  -kendini yalnızlaştırmak, ayırmak</a:t>
            </a:r>
          </a:p>
          <a:p>
            <a:pPr marL="114300" indent="0">
              <a:buNone/>
            </a:pPr>
            <a:r>
              <a:rPr lang="tr-TR" sz="2000" dirty="0"/>
              <a:t> </a:t>
            </a:r>
            <a:r>
              <a:rPr lang="tr-TR" sz="2000" dirty="0" smtClean="0"/>
              <a:t>  -sürekli karşı çıkış</a:t>
            </a:r>
          </a:p>
          <a:p>
            <a:pPr marL="114300" indent="0">
              <a:buNone/>
            </a:pPr>
            <a:r>
              <a:rPr lang="tr-TR" sz="2000" dirty="0"/>
              <a:t> </a:t>
            </a:r>
            <a:r>
              <a:rPr lang="tr-TR" sz="2000" dirty="0" smtClean="0"/>
              <a:t>  -sürekli  eleştirmek</a:t>
            </a:r>
          </a:p>
          <a:p>
            <a:pPr marL="114300" indent="0">
              <a:buNone/>
            </a:pPr>
            <a:r>
              <a:rPr lang="tr-TR" sz="2000" dirty="0"/>
              <a:t> </a:t>
            </a:r>
            <a:r>
              <a:rPr lang="tr-TR" sz="2000" dirty="0" smtClean="0"/>
              <a:t>  -performans düşüklüğü</a:t>
            </a:r>
          </a:p>
          <a:p>
            <a:pPr marL="114300" indent="0">
              <a:buNone/>
            </a:pPr>
            <a:r>
              <a:rPr lang="tr-TR" sz="2000" dirty="0"/>
              <a:t> </a:t>
            </a:r>
            <a:r>
              <a:rPr lang="tr-TR" sz="2000" dirty="0" smtClean="0"/>
              <a:t>  -gerileme</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59</a:t>
            </a:fld>
            <a:endParaRPr lang="tr-TR"/>
          </a:p>
        </p:txBody>
      </p:sp>
    </p:spTree>
    <p:extLst>
      <p:ext uri="{BB962C8B-B14F-4D97-AF65-F5344CB8AC3E}">
        <p14:creationId xmlns:p14="http://schemas.microsoft.com/office/powerpoint/2010/main" val="116438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MİSYON ÖRNEKLERİ</a:t>
            </a:r>
          </a:p>
        </p:txBody>
      </p:sp>
      <p:sp>
        <p:nvSpPr>
          <p:cNvPr id="3" name="İçerik Yer Tutucusu 2"/>
          <p:cNvSpPr>
            <a:spLocks noGrp="1"/>
          </p:cNvSpPr>
          <p:nvPr>
            <p:ph idx="1"/>
          </p:nvPr>
        </p:nvSpPr>
        <p:spPr/>
        <p:txBody>
          <a:bodyPr>
            <a:normAutofit/>
          </a:bodyPr>
          <a:lstStyle/>
          <a:p>
            <a:r>
              <a:rPr lang="tr-TR" sz="2000" dirty="0"/>
              <a:t>Cleveland </a:t>
            </a:r>
            <a:r>
              <a:rPr lang="tr-TR" sz="2000" dirty="0" err="1"/>
              <a:t>Clinic</a:t>
            </a:r>
            <a:r>
              <a:rPr lang="tr-TR" sz="2000" dirty="0"/>
              <a:t>: </a:t>
            </a:r>
            <a:r>
              <a:rPr lang="tr-TR" sz="2000" dirty="0" err="1"/>
              <a:t>the</a:t>
            </a:r>
            <a:r>
              <a:rPr lang="tr-TR" sz="2000" dirty="0"/>
              <a:t> </a:t>
            </a:r>
            <a:r>
              <a:rPr lang="tr-TR" sz="2000" dirty="0" err="1"/>
              <a:t>mission</a:t>
            </a:r>
            <a:r>
              <a:rPr lang="tr-TR" sz="2000" dirty="0"/>
              <a:t> of Cleveland </a:t>
            </a:r>
            <a:r>
              <a:rPr lang="tr-TR" sz="2000" dirty="0" err="1"/>
              <a:t>Clinic</a:t>
            </a:r>
            <a:r>
              <a:rPr lang="tr-TR" sz="2000" dirty="0"/>
              <a:t>  is </a:t>
            </a:r>
            <a:r>
              <a:rPr lang="tr-TR" sz="2000" dirty="0" err="1"/>
              <a:t>to</a:t>
            </a:r>
            <a:r>
              <a:rPr lang="tr-TR" sz="2000" dirty="0"/>
              <a:t> </a:t>
            </a:r>
            <a:r>
              <a:rPr lang="tr-TR" sz="2000" dirty="0" err="1"/>
              <a:t>provide</a:t>
            </a:r>
            <a:r>
              <a:rPr lang="tr-TR" sz="2000" dirty="0"/>
              <a:t> </a:t>
            </a:r>
            <a:r>
              <a:rPr lang="tr-TR" sz="2000" dirty="0" err="1"/>
              <a:t>better</a:t>
            </a:r>
            <a:r>
              <a:rPr lang="tr-TR" sz="2000" dirty="0"/>
              <a:t> </a:t>
            </a:r>
            <a:r>
              <a:rPr lang="tr-TR" sz="2000" dirty="0" err="1"/>
              <a:t>care</a:t>
            </a:r>
            <a:r>
              <a:rPr lang="tr-TR" sz="2000" dirty="0"/>
              <a:t> of </a:t>
            </a:r>
            <a:r>
              <a:rPr lang="tr-TR" sz="2000" dirty="0" err="1"/>
              <a:t>the</a:t>
            </a:r>
            <a:r>
              <a:rPr lang="tr-TR" sz="2000" dirty="0"/>
              <a:t> </a:t>
            </a:r>
            <a:r>
              <a:rPr lang="tr-TR" sz="2000" dirty="0" err="1"/>
              <a:t>sick</a:t>
            </a:r>
            <a:r>
              <a:rPr lang="tr-TR" sz="2000" dirty="0"/>
              <a:t>, </a:t>
            </a:r>
            <a:r>
              <a:rPr lang="tr-TR" sz="2000" dirty="0" err="1"/>
              <a:t>investigation</a:t>
            </a:r>
            <a:r>
              <a:rPr lang="tr-TR" sz="2000" dirty="0"/>
              <a:t> </a:t>
            </a:r>
            <a:r>
              <a:rPr lang="tr-TR" sz="2000" dirty="0" err="1"/>
              <a:t>into</a:t>
            </a:r>
            <a:r>
              <a:rPr lang="tr-TR" sz="2000" dirty="0"/>
              <a:t> </a:t>
            </a:r>
            <a:r>
              <a:rPr lang="tr-TR" sz="2000" dirty="0" err="1"/>
              <a:t>their</a:t>
            </a:r>
            <a:r>
              <a:rPr lang="tr-TR" sz="2000" dirty="0"/>
              <a:t> </a:t>
            </a:r>
            <a:r>
              <a:rPr lang="tr-TR" sz="2000" dirty="0" err="1"/>
              <a:t>problems</a:t>
            </a:r>
            <a:r>
              <a:rPr lang="tr-TR" sz="2000" dirty="0"/>
              <a:t>, </a:t>
            </a:r>
            <a:r>
              <a:rPr lang="tr-TR" sz="2000" dirty="0" err="1"/>
              <a:t>and</a:t>
            </a:r>
            <a:r>
              <a:rPr lang="tr-TR" sz="2000" dirty="0"/>
              <a:t> </a:t>
            </a:r>
            <a:r>
              <a:rPr lang="tr-TR" sz="2000" dirty="0" err="1"/>
              <a:t>further</a:t>
            </a:r>
            <a:r>
              <a:rPr lang="tr-TR" sz="2000" dirty="0"/>
              <a:t> </a:t>
            </a:r>
            <a:r>
              <a:rPr lang="tr-TR" sz="2000" dirty="0" err="1"/>
              <a:t>education</a:t>
            </a:r>
            <a:r>
              <a:rPr lang="tr-TR" sz="2000"/>
              <a:t> </a:t>
            </a:r>
            <a:r>
              <a:rPr lang="tr-TR" sz="2000" smtClean="0"/>
              <a:t>of </a:t>
            </a:r>
            <a:r>
              <a:rPr lang="tr-TR" sz="2000" dirty="0" err="1"/>
              <a:t>those</a:t>
            </a:r>
            <a:r>
              <a:rPr lang="tr-TR" sz="2000" dirty="0"/>
              <a:t> </a:t>
            </a:r>
            <a:r>
              <a:rPr lang="tr-TR" sz="2000" dirty="0" err="1"/>
              <a:t>who</a:t>
            </a:r>
            <a:r>
              <a:rPr lang="tr-TR" sz="2000" dirty="0"/>
              <a:t> </a:t>
            </a:r>
            <a:r>
              <a:rPr lang="tr-TR" sz="2000" dirty="0" err="1"/>
              <a:t>serve</a:t>
            </a:r>
            <a:r>
              <a:rPr lang="tr-TR" sz="2000" dirty="0" smtClean="0"/>
              <a:t>.</a:t>
            </a:r>
          </a:p>
          <a:p>
            <a:r>
              <a:rPr lang="tr-TR" sz="2000" dirty="0" smtClean="0"/>
              <a:t>Massachusetts General </a:t>
            </a:r>
            <a:r>
              <a:rPr lang="tr-TR" sz="2000" dirty="0" err="1" smtClean="0"/>
              <a:t>Hospital</a:t>
            </a:r>
            <a:r>
              <a:rPr lang="tr-TR" sz="2000" dirty="0" smtClean="0"/>
              <a:t>: </a:t>
            </a:r>
            <a:r>
              <a:rPr lang="tr-TR" sz="2000" dirty="0" err="1" smtClean="0"/>
              <a:t>guided</a:t>
            </a:r>
            <a:r>
              <a:rPr lang="tr-TR" sz="2000" dirty="0" smtClean="0"/>
              <a:t> </a:t>
            </a:r>
            <a:r>
              <a:rPr lang="tr-TR" sz="2000" dirty="0" err="1" smtClean="0"/>
              <a:t>by</a:t>
            </a:r>
            <a:r>
              <a:rPr lang="tr-TR" sz="2000" dirty="0" smtClean="0"/>
              <a:t> </a:t>
            </a:r>
            <a:r>
              <a:rPr lang="tr-TR" sz="2000" dirty="0" err="1" smtClean="0"/>
              <a:t>the</a:t>
            </a:r>
            <a:r>
              <a:rPr lang="tr-TR" sz="2000" dirty="0" smtClean="0"/>
              <a:t> </a:t>
            </a:r>
            <a:r>
              <a:rPr lang="tr-TR" sz="2000" dirty="0" err="1" smtClean="0"/>
              <a:t>needs</a:t>
            </a:r>
            <a:r>
              <a:rPr lang="tr-TR" sz="2000" dirty="0" smtClean="0"/>
              <a:t> of </a:t>
            </a:r>
            <a:r>
              <a:rPr lang="tr-TR" sz="2000" dirty="0" err="1" smtClean="0"/>
              <a:t>our</a:t>
            </a:r>
            <a:r>
              <a:rPr lang="tr-TR" sz="2000" dirty="0" smtClean="0"/>
              <a:t> </a:t>
            </a:r>
            <a:r>
              <a:rPr lang="tr-TR" sz="2000" dirty="0" err="1" smtClean="0"/>
              <a:t>patients</a:t>
            </a:r>
            <a:r>
              <a:rPr lang="tr-TR" sz="2000" dirty="0" smtClean="0"/>
              <a:t>  </a:t>
            </a:r>
            <a:r>
              <a:rPr lang="tr-TR" sz="2000" dirty="0" err="1" smtClean="0"/>
              <a:t>and</a:t>
            </a:r>
            <a:r>
              <a:rPr lang="tr-TR" sz="2000" dirty="0" smtClean="0"/>
              <a:t> </a:t>
            </a:r>
            <a:r>
              <a:rPr lang="tr-TR" sz="2000" dirty="0" err="1" smtClean="0"/>
              <a:t>their</a:t>
            </a:r>
            <a:r>
              <a:rPr lang="tr-TR" sz="2000" dirty="0" smtClean="0"/>
              <a:t> </a:t>
            </a:r>
            <a:r>
              <a:rPr lang="tr-TR" sz="2000" dirty="0" err="1" smtClean="0"/>
              <a:t>families</a:t>
            </a:r>
            <a:r>
              <a:rPr lang="tr-TR" sz="2000" dirty="0" smtClean="0"/>
              <a:t>, MGH </a:t>
            </a:r>
            <a:r>
              <a:rPr lang="tr-TR" sz="2000" dirty="0" err="1" smtClean="0"/>
              <a:t>aims</a:t>
            </a:r>
            <a:r>
              <a:rPr lang="tr-TR" sz="2000" dirty="0" smtClean="0"/>
              <a:t> </a:t>
            </a:r>
            <a:r>
              <a:rPr lang="tr-TR" sz="2000" dirty="0" err="1" smtClean="0"/>
              <a:t>to</a:t>
            </a:r>
            <a:r>
              <a:rPr lang="tr-TR" sz="2000" dirty="0" smtClean="0"/>
              <a:t> deliver </a:t>
            </a:r>
            <a:r>
              <a:rPr lang="tr-TR" sz="2000" dirty="0" err="1" smtClean="0"/>
              <a:t>the</a:t>
            </a:r>
            <a:r>
              <a:rPr lang="tr-TR" sz="2000" dirty="0" smtClean="0"/>
              <a:t> </a:t>
            </a:r>
            <a:r>
              <a:rPr lang="tr-TR" sz="2000" dirty="0" err="1" smtClean="0"/>
              <a:t>very</a:t>
            </a:r>
            <a:r>
              <a:rPr lang="tr-TR" sz="2000" dirty="0" smtClean="0"/>
              <a:t> </a:t>
            </a:r>
            <a:r>
              <a:rPr lang="tr-TR" sz="2000" dirty="0" err="1" smtClean="0"/>
              <a:t>best</a:t>
            </a:r>
            <a:r>
              <a:rPr lang="tr-TR" sz="2000" dirty="0" smtClean="0"/>
              <a:t> </a:t>
            </a:r>
            <a:r>
              <a:rPr lang="tr-TR" sz="2000" dirty="0" err="1" smtClean="0"/>
              <a:t>healthcare</a:t>
            </a:r>
            <a:r>
              <a:rPr lang="tr-TR" sz="2000" dirty="0" smtClean="0"/>
              <a:t> in a </a:t>
            </a:r>
            <a:r>
              <a:rPr lang="tr-TR" sz="2000" dirty="0" err="1" smtClean="0"/>
              <a:t>safe</a:t>
            </a:r>
            <a:r>
              <a:rPr lang="tr-TR" sz="2000" dirty="0" smtClean="0"/>
              <a:t> </a:t>
            </a:r>
            <a:r>
              <a:rPr lang="tr-TR" sz="2000" dirty="0" err="1" smtClean="0"/>
              <a:t>compassionate</a:t>
            </a:r>
            <a:r>
              <a:rPr lang="tr-TR" sz="2000" dirty="0" smtClean="0"/>
              <a:t> </a:t>
            </a:r>
            <a:r>
              <a:rPr lang="tr-TR" sz="2000" dirty="0" err="1" smtClean="0"/>
              <a:t>environment</a:t>
            </a:r>
            <a:r>
              <a:rPr lang="tr-TR" sz="2000" dirty="0" smtClean="0"/>
              <a:t>; </a:t>
            </a:r>
            <a:r>
              <a:rPr lang="tr-TR" sz="2000" dirty="0" err="1" smtClean="0"/>
              <a:t>to</a:t>
            </a:r>
            <a:r>
              <a:rPr lang="tr-TR" sz="2000" dirty="0" smtClean="0"/>
              <a:t> </a:t>
            </a:r>
            <a:r>
              <a:rPr lang="tr-TR" sz="2000" dirty="0" err="1" smtClean="0"/>
              <a:t>advance</a:t>
            </a:r>
            <a:r>
              <a:rPr lang="tr-TR" sz="2000" dirty="0" smtClean="0"/>
              <a:t> </a:t>
            </a:r>
            <a:r>
              <a:rPr lang="tr-TR" sz="2000" dirty="0" err="1" smtClean="0"/>
              <a:t>that</a:t>
            </a:r>
            <a:r>
              <a:rPr lang="tr-TR" sz="2000" dirty="0" smtClean="0"/>
              <a:t> </a:t>
            </a:r>
            <a:r>
              <a:rPr lang="tr-TR" sz="2000" dirty="0" err="1" smtClean="0"/>
              <a:t>care</a:t>
            </a:r>
            <a:r>
              <a:rPr lang="tr-TR" sz="2000" dirty="0" smtClean="0"/>
              <a:t> </a:t>
            </a:r>
            <a:r>
              <a:rPr lang="tr-TR" sz="2000" dirty="0" err="1" smtClean="0"/>
              <a:t>through</a:t>
            </a:r>
            <a:r>
              <a:rPr lang="tr-TR" sz="2000" dirty="0" smtClean="0"/>
              <a:t> </a:t>
            </a:r>
            <a:r>
              <a:rPr lang="tr-TR" sz="2000" dirty="0" err="1" smtClean="0"/>
              <a:t>innovative</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education</a:t>
            </a:r>
            <a:r>
              <a:rPr lang="tr-TR" sz="2000" dirty="0" smtClean="0"/>
              <a:t>; </a:t>
            </a:r>
            <a:r>
              <a:rPr lang="tr-TR" sz="2000" dirty="0" err="1" smtClean="0"/>
              <a:t>and</a:t>
            </a:r>
            <a:r>
              <a:rPr lang="tr-TR" sz="2000" dirty="0" smtClean="0"/>
              <a:t>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health</a:t>
            </a:r>
            <a:r>
              <a:rPr lang="tr-TR" sz="2000" dirty="0" smtClean="0"/>
              <a:t> </a:t>
            </a:r>
            <a:r>
              <a:rPr lang="tr-TR" sz="2000" dirty="0" err="1" smtClean="0"/>
              <a:t>and</a:t>
            </a:r>
            <a:r>
              <a:rPr lang="tr-TR" sz="2000" dirty="0" smtClean="0"/>
              <a:t> </a:t>
            </a:r>
            <a:r>
              <a:rPr lang="tr-TR" sz="2000" dirty="0" err="1" smtClean="0"/>
              <a:t>well-being</a:t>
            </a:r>
            <a:r>
              <a:rPr lang="tr-TR" sz="2000" dirty="0" smtClean="0"/>
              <a:t> of </a:t>
            </a:r>
            <a:r>
              <a:rPr lang="tr-TR" sz="2000" dirty="0" err="1" smtClean="0"/>
              <a:t>the</a:t>
            </a:r>
            <a:r>
              <a:rPr lang="tr-TR" sz="2000" dirty="0" smtClean="0"/>
              <a:t> </a:t>
            </a:r>
            <a:r>
              <a:rPr lang="tr-TR" sz="2000" dirty="0" err="1" smtClean="0"/>
              <a:t>diverse</a:t>
            </a:r>
            <a:r>
              <a:rPr lang="tr-TR" sz="2000" dirty="0" smtClean="0"/>
              <a:t> </a:t>
            </a:r>
            <a:r>
              <a:rPr lang="tr-TR" sz="2000" dirty="0" err="1" smtClean="0"/>
              <a:t>communities</a:t>
            </a:r>
            <a:r>
              <a:rPr lang="tr-TR" sz="2000" dirty="0" smtClean="0"/>
              <a:t> </a:t>
            </a:r>
            <a:r>
              <a:rPr lang="tr-TR" sz="2000" dirty="0" err="1" smtClean="0"/>
              <a:t>we</a:t>
            </a:r>
            <a:r>
              <a:rPr lang="tr-TR" sz="2000" dirty="0" smtClean="0"/>
              <a:t> </a:t>
            </a:r>
            <a:r>
              <a:rPr lang="tr-TR" sz="2000" dirty="0" err="1" smtClean="0"/>
              <a:t>serve</a:t>
            </a:r>
            <a:r>
              <a:rPr lang="tr-TR" sz="2000" dirty="0" smtClean="0"/>
              <a:t>. </a:t>
            </a:r>
            <a:endParaRPr lang="tr-TR" sz="20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a:t>
            </a:fld>
            <a:endParaRPr lang="tr-TR"/>
          </a:p>
        </p:txBody>
      </p:sp>
    </p:spTree>
    <p:extLst>
      <p:ext uri="{BB962C8B-B14F-4D97-AF65-F5344CB8AC3E}">
        <p14:creationId xmlns:p14="http://schemas.microsoft.com/office/powerpoint/2010/main" val="163206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p:txBody>
          <a:bodyPr>
            <a:normAutofit lnSpcReduction="10000"/>
          </a:bodyPr>
          <a:lstStyle/>
          <a:p>
            <a:r>
              <a:rPr lang="tr-TR" sz="2000" dirty="0" smtClean="0"/>
              <a:t>Ücretler</a:t>
            </a:r>
          </a:p>
          <a:p>
            <a:pPr marL="114300" indent="0">
              <a:buNone/>
            </a:pPr>
            <a:r>
              <a:rPr lang="tr-TR" sz="2000" dirty="0"/>
              <a:t> </a:t>
            </a:r>
            <a:r>
              <a:rPr lang="tr-TR" sz="2000" dirty="0" smtClean="0"/>
              <a:t>  -brüt ücret konuşulmalı</a:t>
            </a:r>
          </a:p>
          <a:p>
            <a:pPr marL="114300" indent="0">
              <a:buNone/>
            </a:pPr>
            <a:r>
              <a:rPr lang="tr-TR" sz="2000" dirty="0" smtClean="0"/>
              <a:t>   -rekabetçi ücret</a:t>
            </a:r>
          </a:p>
          <a:p>
            <a:pPr marL="114300" indent="0">
              <a:buNone/>
            </a:pPr>
            <a:r>
              <a:rPr lang="tr-TR" sz="2000" dirty="0"/>
              <a:t> </a:t>
            </a:r>
            <a:r>
              <a:rPr lang="tr-TR" sz="2000" dirty="0" smtClean="0"/>
              <a:t>  -prim ve maaş dışı avantajlar</a:t>
            </a:r>
          </a:p>
          <a:p>
            <a:pPr marL="114300" indent="0">
              <a:buNone/>
            </a:pPr>
            <a:r>
              <a:rPr lang="tr-TR" sz="2000" dirty="0"/>
              <a:t> </a:t>
            </a:r>
            <a:r>
              <a:rPr lang="tr-TR" sz="2000" dirty="0" smtClean="0"/>
              <a:t>  -kurum içi dengeler</a:t>
            </a:r>
          </a:p>
          <a:p>
            <a:pPr marL="114300" indent="0">
              <a:buNone/>
            </a:pPr>
            <a:r>
              <a:rPr lang="tr-TR" sz="2000" dirty="0"/>
              <a:t> </a:t>
            </a:r>
            <a:r>
              <a:rPr lang="tr-TR" sz="2000" dirty="0" smtClean="0"/>
              <a:t>  -performans değerlendirilmesi</a:t>
            </a:r>
          </a:p>
          <a:p>
            <a:r>
              <a:rPr lang="tr-TR" sz="2000" dirty="0" smtClean="0"/>
              <a:t>Çalışanın işine ne zaman son vermeli?</a:t>
            </a:r>
          </a:p>
          <a:p>
            <a:pPr marL="114300" indent="0">
              <a:buNone/>
            </a:pPr>
            <a:r>
              <a:rPr lang="tr-TR" sz="2000" dirty="0"/>
              <a:t> </a:t>
            </a:r>
            <a:r>
              <a:rPr lang="tr-TR" sz="2000" dirty="0" smtClean="0"/>
              <a:t>  -sürekli zayıf performans</a:t>
            </a:r>
          </a:p>
          <a:p>
            <a:pPr marL="114300" indent="0">
              <a:buNone/>
            </a:pPr>
            <a:r>
              <a:rPr lang="tr-TR" sz="2000" dirty="0"/>
              <a:t> </a:t>
            </a:r>
            <a:r>
              <a:rPr lang="tr-TR" sz="2000" dirty="0" smtClean="0"/>
              <a:t>  -zayıf kişisel ilişkiler</a:t>
            </a:r>
          </a:p>
          <a:p>
            <a:pPr marL="114300" indent="0">
              <a:buNone/>
            </a:pPr>
            <a:r>
              <a:rPr lang="tr-TR" sz="2000" dirty="0"/>
              <a:t> </a:t>
            </a:r>
            <a:r>
              <a:rPr lang="tr-TR" sz="2000" dirty="0" smtClean="0"/>
              <a:t>  -diğer çalışanları olumsuz etkileme</a:t>
            </a:r>
          </a:p>
          <a:p>
            <a:pPr marL="114300" indent="0">
              <a:buNone/>
            </a:pPr>
            <a:r>
              <a:rPr lang="tr-TR" sz="2000" dirty="0"/>
              <a:t> </a:t>
            </a:r>
            <a:r>
              <a:rPr lang="tr-TR" sz="2000" dirty="0" smtClean="0"/>
              <a:t>  -danışma, yardım, düzeltme önerilerini reddetmek</a:t>
            </a:r>
          </a:p>
          <a:p>
            <a:pPr marL="114300" indent="0">
              <a:buNone/>
            </a:pPr>
            <a:r>
              <a:rPr lang="tr-TR" sz="2000" dirty="0"/>
              <a:t> </a:t>
            </a:r>
            <a:r>
              <a:rPr lang="tr-TR" sz="2000" dirty="0" smtClean="0"/>
              <a:t>  -dokümantasyonu sağlıklı tutmak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60</a:t>
            </a:fld>
            <a:endParaRPr lang="tr-TR"/>
          </a:p>
        </p:txBody>
      </p:sp>
    </p:spTree>
    <p:extLst>
      <p:ext uri="{BB962C8B-B14F-4D97-AF65-F5344CB8AC3E}">
        <p14:creationId xmlns:p14="http://schemas.microsoft.com/office/powerpoint/2010/main" val="3701957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a:xfrm>
            <a:off x="457200" y="1556792"/>
            <a:ext cx="8229600" cy="4824536"/>
          </a:xfrm>
        </p:spPr>
        <p:txBody>
          <a:bodyPr>
            <a:noAutofit/>
          </a:bodyPr>
          <a:lstStyle/>
          <a:p>
            <a:r>
              <a:rPr lang="tr-TR" sz="2000" dirty="0" smtClean="0"/>
              <a:t>İş akdini nasıl sonlandırılmalı?</a:t>
            </a:r>
          </a:p>
          <a:p>
            <a:pPr marL="114300" indent="0">
              <a:buNone/>
            </a:pPr>
            <a:r>
              <a:rPr lang="tr-TR" sz="2000" dirty="0"/>
              <a:t> </a:t>
            </a:r>
            <a:r>
              <a:rPr lang="tr-TR" sz="2000" dirty="0" smtClean="0"/>
              <a:t>  -tutulan dokümantasyon paylaşmalı</a:t>
            </a:r>
          </a:p>
          <a:p>
            <a:pPr marL="114300" indent="0">
              <a:buNone/>
            </a:pPr>
            <a:r>
              <a:rPr lang="tr-TR" sz="2000" dirty="0"/>
              <a:t> </a:t>
            </a:r>
            <a:r>
              <a:rPr lang="tr-TR" sz="2000" dirty="0" smtClean="0"/>
              <a:t>  -görüşmede yanınızda 3. bir kişi olmalı</a:t>
            </a:r>
          </a:p>
          <a:p>
            <a:pPr marL="114300" indent="0">
              <a:buNone/>
            </a:pPr>
            <a:r>
              <a:rPr lang="tr-TR" sz="2000" dirty="0"/>
              <a:t> </a:t>
            </a:r>
            <a:r>
              <a:rPr lang="tr-TR" sz="2000" dirty="0" smtClean="0"/>
              <a:t>  -görüşmenin diyalog şeklinde olması sağlanmalı</a:t>
            </a:r>
          </a:p>
          <a:p>
            <a:pPr marL="114300" indent="0">
              <a:buNone/>
            </a:pPr>
            <a:r>
              <a:rPr lang="tr-TR" sz="2000" dirty="0"/>
              <a:t> </a:t>
            </a:r>
            <a:r>
              <a:rPr lang="tr-TR" sz="2000" dirty="0" smtClean="0"/>
              <a:t>  -işten ayrılma bir an evvel diğer çalışanlarla paylaşılmalı</a:t>
            </a:r>
          </a:p>
          <a:p>
            <a:pPr marL="114300" indent="0">
              <a:buNone/>
            </a:pPr>
            <a:r>
              <a:rPr lang="tr-TR" sz="2000" dirty="0"/>
              <a:t> </a:t>
            </a:r>
            <a:r>
              <a:rPr lang="tr-TR" sz="2000" dirty="0" smtClean="0"/>
              <a:t>  -3. kişilerin kararınızı geri almanıza müsaade etmeyin</a:t>
            </a:r>
          </a:p>
          <a:p>
            <a:pPr marL="114300" indent="0">
              <a:buNone/>
            </a:pPr>
            <a:r>
              <a:rPr lang="tr-TR" sz="2000" dirty="0"/>
              <a:t> </a:t>
            </a:r>
            <a:r>
              <a:rPr lang="tr-TR" sz="2000" dirty="0" smtClean="0"/>
              <a:t>  - boşalan pozisyonu bir an evvel doldurun</a:t>
            </a:r>
          </a:p>
          <a:p>
            <a:r>
              <a:rPr lang="tr-TR" sz="2000" dirty="0" err="1" smtClean="0"/>
              <a:t>Malpraktis</a:t>
            </a:r>
            <a:endParaRPr lang="tr-TR" sz="2000" dirty="0" smtClean="0"/>
          </a:p>
          <a:p>
            <a:pPr marL="114300" indent="0">
              <a:buNone/>
            </a:pPr>
            <a:r>
              <a:rPr lang="tr-TR" sz="2000" dirty="0"/>
              <a:t> </a:t>
            </a:r>
            <a:r>
              <a:rPr lang="tr-TR" sz="2000" dirty="0" smtClean="0"/>
              <a:t>  Bilgisizlik, deneyimsizlik veya ilgisizlik nedeniyle hastanın zarar </a:t>
            </a:r>
          </a:p>
          <a:p>
            <a:pPr marL="114300" indent="0">
              <a:buNone/>
            </a:pPr>
            <a:r>
              <a:rPr lang="tr-TR" sz="2000" dirty="0"/>
              <a:t> </a:t>
            </a:r>
            <a:r>
              <a:rPr lang="tr-TR" sz="2000" dirty="0" smtClean="0"/>
              <a:t>  görmesi(TTB)</a:t>
            </a:r>
          </a:p>
          <a:p>
            <a:r>
              <a:rPr lang="tr-TR" sz="2000" dirty="0" smtClean="0"/>
              <a:t>Etik:</a:t>
            </a:r>
          </a:p>
          <a:p>
            <a:pPr marL="114300" indent="0">
              <a:buNone/>
            </a:pPr>
            <a:r>
              <a:rPr lang="tr-TR" sz="2000" dirty="0"/>
              <a:t> </a:t>
            </a:r>
            <a:r>
              <a:rPr lang="tr-TR" sz="2000" dirty="0" smtClean="0"/>
              <a:t>  -hastaya ait bilgilerin gizliliği</a:t>
            </a:r>
          </a:p>
          <a:p>
            <a:pPr marL="114300" indent="0">
              <a:buNone/>
            </a:pPr>
            <a:r>
              <a:rPr lang="tr-TR" sz="2000" dirty="0"/>
              <a:t> </a:t>
            </a:r>
            <a:r>
              <a:rPr lang="tr-TR" sz="2000" dirty="0" smtClean="0"/>
              <a:t>  -hastaların arasında ayırım yapmamak </a:t>
            </a:r>
          </a:p>
          <a:p>
            <a:pPr marL="114300" indent="0">
              <a:buNone/>
            </a:pPr>
            <a:r>
              <a:rPr lang="tr-TR" sz="2000" dirty="0" smtClean="0"/>
              <a:t>    </a:t>
            </a:r>
          </a:p>
          <a:p>
            <a:pPr marL="114300" indent="0">
              <a:buNone/>
            </a:pP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61</a:t>
            </a:fld>
            <a:endParaRPr lang="tr-TR"/>
          </a:p>
        </p:txBody>
      </p:sp>
    </p:spTree>
    <p:extLst>
      <p:ext uri="{BB962C8B-B14F-4D97-AF65-F5344CB8AC3E}">
        <p14:creationId xmlns:p14="http://schemas.microsoft.com/office/powerpoint/2010/main" val="326848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İNSAN KAYNAKLARI</a:t>
            </a:r>
          </a:p>
        </p:txBody>
      </p:sp>
      <p:sp>
        <p:nvSpPr>
          <p:cNvPr id="3" name="İçerik Yer Tutucusu 2"/>
          <p:cNvSpPr>
            <a:spLocks noGrp="1"/>
          </p:cNvSpPr>
          <p:nvPr>
            <p:ph idx="1"/>
          </p:nvPr>
        </p:nvSpPr>
        <p:spPr>
          <a:xfrm>
            <a:off x="457200" y="1556792"/>
            <a:ext cx="8229600" cy="4824536"/>
          </a:xfrm>
        </p:spPr>
        <p:txBody>
          <a:bodyPr>
            <a:normAutofit fontScale="92500" lnSpcReduction="10000"/>
          </a:bodyPr>
          <a:lstStyle/>
          <a:p>
            <a:r>
              <a:rPr lang="tr-TR" sz="2200" dirty="0"/>
              <a:t>Hasta güvenliği</a:t>
            </a:r>
          </a:p>
          <a:p>
            <a:pPr marL="114300" indent="0">
              <a:buNone/>
            </a:pPr>
            <a:r>
              <a:rPr lang="tr-TR" sz="2200" dirty="0"/>
              <a:t>   </a:t>
            </a:r>
            <a:r>
              <a:rPr lang="tr-TR" sz="2200" dirty="0" smtClean="0"/>
              <a:t>-hastanın </a:t>
            </a:r>
            <a:r>
              <a:rPr lang="tr-TR" sz="2200" dirty="0"/>
              <a:t>doğru </a:t>
            </a:r>
            <a:r>
              <a:rPr lang="tr-TR" sz="2200" dirty="0" err="1" smtClean="0"/>
              <a:t>kimliklendirilmesi</a:t>
            </a:r>
            <a:endParaRPr lang="tr-TR" sz="2200" dirty="0" smtClean="0"/>
          </a:p>
          <a:p>
            <a:pPr marL="114300" indent="0">
              <a:buNone/>
            </a:pPr>
            <a:r>
              <a:rPr lang="tr-TR" sz="2200" dirty="0"/>
              <a:t> </a:t>
            </a:r>
            <a:r>
              <a:rPr lang="tr-TR" sz="2200" dirty="0" smtClean="0"/>
              <a:t>  -uzmanlaşmış hemşireler</a:t>
            </a:r>
          </a:p>
          <a:p>
            <a:pPr marL="114300" indent="0">
              <a:buNone/>
            </a:pPr>
            <a:r>
              <a:rPr lang="tr-TR" sz="2200" dirty="0"/>
              <a:t> </a:t>
            </a:r>
            <a:r>
              <a:rPr lang="tr-TR" sz="2200" dirty="0" smtClean="0"/>
              <a:t>  -ortalamada bir hemşirenin sorumlusu olması gereken hasta </a:t>
            </a:r>
          </a:p>
          <a:p>
            <a:pPr marL="114300" indent="0">
              <a:buNone/>
            </a:pPr>
            <a:r>
              <a:rPr lang="tr-TR" sz="2200" dirty="0"/>
              <a:t> </a:t>
            </a:r>
            <a:r>
              <a:rPr lang="tr-TR" sz="2200" dirty="0" smtClean="0"/>
              <a:t>  sayısı en fazla 8 olmalı(bölümden bölüme değişiyor)</a:t>
            </a:r>
          </a:p>
          <a:p>
            <a:pPr marL="114300" indent="0">
              <a:buNone/>
            </a:pPr>
            <a:r>
              <a:rPr lang="tr-TR" sz="2200" dirty="0"/>
              <a:t> </a:t>
            </a:r>
            <a:r>
              <a:rPr lang="tr-TR" sz="2200" dirty="0" smtClean="0"/>
              <a:t>  -hemşirelerin sayısının hastane tam zamanlı çalışanlara oranın </a:t>
            </a:r>
          </a:p>
          <a:p>
            <a:pPr marL="114300" indent="0">
              <a:buNone/>
            </a:pPr>
            <a:r>
              <a:rPr lang="tr-TR" sz="2200" dirty="0"/>
              <a:t> </a:t>
            </a:r>
            <a:r>
              <a:rPr lang="tr-TR" sz="2200" dirty="0" smtClean="0"/>
              <a:t>  %40, maliyetlerinin hastane bütçesinin %30’u olması öneriliyor</a:t>
            </a:r>
          </a:p>
          <a:p>
            <a:r>
              <a:rPr lang="tr-TR" sz="2200" dirty="0" smtClean="0"/>
              <a:t>Hasta hakları</a:t>
            </a:r>
          </a:p>
          <a:p>
            <a:pPr marL="114300" indent="0">
              <a:buNone/>
            </a:pPr>
            <a:r>
              <a:rPr lang="tr-TR" sz="2200" dirty="0"/>
              <a:t> </a:t>
            </a:r>
            <a:r>
              <a:rPr lang="tr-TR" sz="2200" dirty="0" smtClean="0"/>
              <a:t>  -hasta ile sağlık kuruluşları arasındaki ilişkileri düzenler </a:t>
            </a:r>
          </a:p>
          <a:p>
            <a:pPr marL="114300" indent="0">
              <a:buNone/>
            </a:pPr>
            <a:r>
              <a:rPr lang="tr-TR" sz="2200" dirty="0"/>
              <a:t> </a:t>
            </a:r>
            <a:r>
              <a:rPr lang="tr-TR" sz="2200" dirty="0" smtClean="0"/>
              <a:t>  (bilgilendirme, hasta onayı)</a:t>
            </a:r>
          </a:p>
          <a:p>
            <a:pPr marL="114300" indent="0">
              <a:buNone/>
            </a:pPr>
            <a:r>
              <a:rPr lang="tr-TR" sz="2200" dirty="0"/>
              <a:t> </a:t>
            </a:r>
            <a:r>
              <a:rPr lang="tr-TR" sz="2200" dirty="0" smtClean="0"/>
              <a:t>  -hasta iradesi/seçme özgürlüğü</a:t>
            </a:r>
          </a:p>
          <a:p>
            <a:pPr marL="114300" indent="0">
              <a:buNone/>
            </a:pPr>
            <a:r>
              <a:rPr lang="tr-TR" sz="2200" dirty="0"/>
              <a:t> </a:t>
            </a:r>
            <a:r>
              <a:rPr lang="tr-TR" sz="2200" dirty="0" smtClean="0"/>
              <a:t>  -insan haklarının gözetilmesi</a:t>
            </a:r>
          </a:p>
          <a:p>
            <a:pPr marL="114300" indent="0">
              <a:buNone/>
            </a:pPr>
            <a:r>
              <a:rPr lang="tr-TR" sz="2200" dirty="0"/>
              <a:t> </a:t>
            </a:r>
            <a:r>
              <a:rPr lang="tr-TR" sz="2200" dirty="0" smtClean="0"/>
              <a:t>  -hasta/sağlık personeli arasındaki ilişkiler(seçme, değiştirme)</a:t>
            </a:r>
          </a:p>
          <a:p>
            <a:pPr marL="114300" indent="0">
              <a:buNone/>
            </a:pPr>
            <a:r>
              <a:rPr lang="tr-TR" sz="2200" dirty="0"/>
              <a:t> </a:t>
            </a:r>
            <a:r>
              <a:rPr lang="tr-TR" sz="2200" dirty="0" smtClean="0"/>
              <a:t>  -tıbbi gereklilik dışında müdahale yasağı </a:t>
            </a:r>
            <a:endParaRPr lang="tr-TR" sz="2200" dirty="0"/>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62</a:t>
            </a:fld>
            <a:endParaRPr lang="tr-TR"/>
          </a:p>
        </p:txBody>
      </p:sp>
    </p:spTree>
    <p:extLst>
      <p:ext uri="{BB962C8B-B14F-4D97-AF65-F5344CB8AC3E}">
        <p14:creationId xmlns:p14="http://schemas.microsoft.com/office/powerpoint/2010/main" val="792924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DEVLET</a:t>
            </a:r>
          </a:p>
        </p:txBody>
      </p:sp>
      <p:sp>
        <p:nvSpPr>
          <p:cNvPr id="3" name="İçerik Yer Tutucusu 2"/>
          <p:cNvSpPr>
            <a:spLocks noGrp="1"/>
          </p:cNvSpPr>
          <p:nvPr>
            <p:ph idx="1"/>
          </p:nvPr>
        </p:nvSpPr>
        <p:spPr/>
        <p:txBody>
          <a:bodyPr>
            <a:normAutofit fontScale="92500" lnSpcReduction="10000"/>
          </a:bodyPr>
          <a:lstStyle/>
          <a:p>
            <a:r>
              <a:rPr lang="tr-TR" sz="2000" dirty="0" smtClean="0"/>
              <a:t>Özel Hastaneler Yönetmenliği Amaçları</a:t>
            </a:r>
          </a:p>
          <a:p>
            <a:pPr marL="114300" indent="0">
              <a:buNone/>
            </a:pPr>
            <a:r>
              <a:rPr lang="tr-TR" sz="2000" dirty="0"/>
              <a:t> </a:t>
            </a:r>
            <a:r>
              <a:rPr lang="tr-TR" sz="2000" dirty="0" smtClean="0"/>
              <a:t>  -etkin, verimli ve kaliteli sağlık hizmeti sunulması</a:t>
            </a:r>
          </a:p>
          <a:p>
            <a:pPr marL="114300" indent="0">
              <a:buNone/>
            </a:pPr>
            <a:r>
              <a:rPr lang="tr-TR" sz="2000" dirty="0"/>
              <a:t> </a:t>
            </a:r>
            <a:r>
              <a:rPr lang="tr-TR" sz="2000" dirty="0" smtClean="0"/>
              <a:t>  -tesis, hizmet, personel standartlarının belirlenmesi</a:t>
            </a:r>
          </a:p>
          <a:p>
            <a:pPr marL="114300" indent="0">
              <a:buNone/>
            </a:pPr>
            <a:r>
              <a:rPr lang="tr-TR" sz="2000" dirty="0"/>
              <a:t> </a:t>
            </a:r>
            <a:r>
              <a:rPr lang="tr-TR" sz="2000" dirty="0" smtClean="0"/>
              <a:t>  -hastanelerin sınıflandırılması</a:t>
            </a:r>
          </a:p>
          <a:p>
            <a:pPr marL="114300" indent="0">
              <a:buNone/>
            </a:pPr>
            <a:r>
              <a:rPr lang="tr-TR" sz="2000" dirty="0"/>
              <a:t> </a:t>
            </a:r>
            <a:r>
              <a:rPr lang="tr-TR" sz="2000" dirty="0" smtClean="0"/>
              <a:t>  -hastanelerin teşkilatlandırılması</a:t>
            </a:r>
          </a:p>
          <a:p>
            <a:pPr marL="114300" indent="0">
              <a:buNone/>
            </a:pPr>
            <a:r>
              <a:rPr lang="tr-TR" sz="2000" dirty="0"/>
              <a:t> </a:t>
            </a:r>
            <a:r>
              <a:rPr lang="tr-TR" sz="2000" dirty="0" smtClean="0"/>
              <a:t>  -hastanelerin açılması</a:t>
            </a:r>
          </a:p>
          <a:p>
            <a:pPr marL="114300" indent="0">
              <a:buNone/>
            </a:pPr>
            <a:r>
              <a:rPr lang="tr-TR" sz="2000" dirty="0"/>
              <a:t> </a:t>
            </a:r>
            <a:r>
              <a:rPr lang="tr-TR" sz="2000" dirty="0" smtClean="0"/>
              <a:t>  -hastane faaliyetlerinin düzenlenmesi</a:t>
            </a:r>
          </a:p>
          <a:p>
            <a:pPr marL="114300" indent="0">
              <a:buNone/>
            </a:pPr>
            <a:r>
              <a:rPr lang="tr-TR" sz="2000" dirty="0"/>
              <a:t> </a:t>
            </a:r>
            <a:r>
              <a:rPr lang="tr-TR" sz="2000" dirty="0" smtClean="0"/>
              <a:t>  -hastanelerin denetlenmesi</a:t>
            </a:r>
          </a:p>
          <a:p>
            <a:r>
              <a:rPr lang="tr-TR" sz="2000" dirty="0" smtClean="0"/>
              <a:t>Ruhsatname</a:t>
            </a:r>
          </a:p>
          <a:p>
            <a:r>
              <a:rPr lang="tr-TR" sz="2000" dirty="0" smtClean="0"/>
              <a:t>Faaliyet izin belgesi </a:t>
            </a:r>
          </a:p>
          <a:p>
            <a:pPr marL="114300" indent="0">
              <a:buNone/>
            </a:pPr>
            <a:r>
              <a:rPr lang="tr-TR" sz="2000" dirty="0"/>
              <a:t> </a:t>
            </a:r>
            <a:r>
              <a:rPr lang="tr-TR" sz="2000" dirty="0" smtClean="0"/>
              <a:t>  Hasta kabul ve tedavi edeceği uzmanlık dalları ile bunun için </a:t>
            </a:r>
          </a:p>
          <a:p>
            <a:pPr marL="114300" indent="0">
              <a:buNone/>
            </a:pPr>
            <a:r>
              <a:rPr lang="tr-TR" sz="2000" dirty="0"/>
              <a:t> </a:t>
            </a:r>
            <a:r>
              <a:rPr lang="tr-TR" sz="2000" dirty="0" smtClean="0"/>
              <a:t>  gerekli personel, laboratuvar, diğer tıbbi hizmet birimlerini ve </a:t>
            </a:r>
          </a:p>
          <a:p>
            <a:pPr marL="114300" indent="0">
              <a:buNone/>
            </a:pPr>
            <a:r>
              <a:rPr lang="tr-TR" sz="2000" dirty="0"/>
              <a:t> </a:t>
            </a:r>
            <a:r>
              <a:rPr lang="tr-TR" sz="2000" dirty="0" smtClean="0"/>
              <a:t>  yatak kapasitesini belirler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63</a:t>
            </a:fld>
            <a:endParaRPr lang="tr-TR"/>
          </a:p>
        </p:txBody>
      </p:sp>
    </p:spTree>
    <p:extLst>
      <p:ext uri="{BB962C8B-B14F-4D97-AF65-F5344CB8AC3E}">
        <p14:creationId xmlns:p14="http://schemas.microsoft.com/office/powerpoint/2010/main" val="157221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SAĞLIKTA DEVLET</a:t>
            </a:r>
          </a:p>
        </p:txBody>
      </p:sp>
      <p:sp>
        <p:nvSpPr>
          <p:cNvPr id="3" name="İçerik Yer Tutucusu 2"/>
          <p:cNvSpPr>
            <a:spLocks noGrp="1"/>
          </p:cNvSpPr>
          <p:nvPr>
            <p:ph idx="1"/>
          </p:nvPr>
        </p:nvSpPr>
        <p:spPr/>
        <p:txBody>
          <a:bodyPr>
            <a:normAutofit/>
          </a:bodyPr>
          <a:lstStyle/>
          <a:p>
            <a:r>
              <a:rPr lang="tr-TR" sz="2000" dirty="0" smtClean="0"/>
              <a:t>Fiyatlama</a:t>
            </a:r>
          </a:p>
          <a:p>
            <a:r>
              <a:rPr lang="tr-TR" sz="2000" dirty="0" smtClean="0"/>
              <a:t>Sağlık Uygulama Tebliği (SUT)</a:t>
            </a:r>
          </a:p>
          <a:p>
            <a:r>
              <a:rPr lang="tr-TR" sz="2000" dirty="0" smtClean="0"/>
              <a:t>SGK uygulamasının 2 katına kadar ücret alınabilir</a:t>
            </a:r>
          </a:p>
          <a:p>
            <a:r>
              <a:rPr lang="tr-TR" sz="2000" dirty="0" smtClean="0"/>
              <a:t>3 TL reçete bedeli alınabilir</a:t>
            </a:r>
          </a:p>
          <a:p>
            <a:r>
              <a:rPr lang="tr-TR" sz="2000" dirty="0" smtClean="0"/>
              <a:t>Fiyat farkı listeleri yayınlanmaktadır</a:t>
            </a:r>
          </a:p>
          <a:p>
            <a:r>
              <a:rPr lang="tr-TR" sz="2000" dirty="0" smtClean="0"/>
              <a:t>Kullanılacak ilaç, telefon görüşmeleri, satılan kitap, gazete ücretleri rayiç piyasa değerinde olmalı</a:t>
            </a:r>
          </a:p>
          <a:p>
            <a:r>
              <a:rPr lang="tr-TR" sz="2000" dirty="0" smtClean="0"/>
              <a:t>Yatak ücretleri bakanlığın onayına tabiidir ve bakanlık üst sınır belirleyebilir</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64</a:t>
            </a:fld>
            <a:endParaRPr lang="tr-TR"/>
          </a:p>
        </p:txBody>
      </p:sp>
    </p:spTree>
    <p:extLst>
      <p:ext uri="{BB962C8B-B14F-4D97-AF65-F5344CB8AC3E}">
        <p14:creationId xmlns:p14="http://schemas.microsoft.com/office/powerpoint/2010/main" val="323563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t>SAĞLIKTA DEVLET</a:t>
            </a:r>
            <a:endParaRPr lang="tr-TR" dirty="0"/>
          </a:p>
        </p:txBody>
      </p:sp>
      <p:sp>
        <p:nvSpPr>
          <p:cNvPr id="3" name="İçerik Yer Tutucusu 2"/>
          <p:cNvSpPr>
            <a:spLocks noGrp="1"/>
          </p:cNvSpPr>
          <p:nvPr>
            <p:ph idx="1"/>
          </p:nvPr>
        </p:nvSpPr>
        <p:spPr/>
        <p:txBody>
          <a:bodyPr/>
          <a:lstStyle/>
          <a:p>
            <a:r>
              <a:rPr lang="tr-TR" sz="2000" dirty="0"/>
              <a:t>Artık TC vatandaşı olmayan hekim de çalışabilir</a:t>
            </a:r>
          </a:p>
          <a:p>
            <a:r>
              <a:rPr lang="tr-TR" sz="2000" dirty="0"/>
              <a:t>Hastane tanıtımlarında,</a:t>
            </a:r>
          </a:p>
          <a:p>
            <a:pPr marL="114300" indent="0">
              <a:buNone/>
            </a:pPr>
            <a:r>
              <a:rPr lang="tr-TR" sz="2000" dirty="0"/>
              <a:t>   -talep yaratmaya yönelik bilgi verilemez</a:t>
            </a:r>
          </a:p>
          <a:p>
            <a:pPr marL="114300" indent="0">
              <a:buNone/>
            </a:pPr>
            <a:r>
              <a:rPr lang="tr-TR" sz="2000" dirty="0"/>
              <a:t>   -tedavi edici sağlık hizmetlerine yönelik bilgi verilemez</a:t>
            </a:r>
          </a:p>
          <a:p>
            <a:pPr marL="114300" indent="0">
              <a:buNone/>
            </a:pPr>
            <a:r>
              <a:rPr lang="tr-TR" sz="2000" dirty="0"/>
              <a:t>   -hizmet alanları paylaşılabilir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65</a:t>
            </a:fld>
            <a:endParaRPr lang="tr-TR"/>
          </a:p>
        </p:txBody>
      </p:sp>
    </p:spTree>
    <p:extLst>
      <p:ext uri="{BB962C8B-B14F-4D97-AF65-F5344CB8AC3E}">
        <p14:creationId xmlns:p14="http://schemas.microsoft.com/office/powerpoint/2010/main" val="1045430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692696"/>
            <a:ext cx="8229600" cy="1152128"/>
          </a:xfrm>
        </p:spPr>
        <p:txBody>
          <a:bodyPr>
            <a:normAutofit/>
          </a:bodyPr>
          <a:lstStyle/>
          <a:p>
            <a:r>
              <a:rPr lang="tr-TR" sz="3600" dirty="0" smtClean="0"/>
              <a:t>VİZYON</a:t>
            </a:r>
            <a:endParaRPr lang="tr-TR" sz="3600" dirty="0"/>
          </a:p>
        </p:txBody>
      </p:sp>
      <p:sp>
        <p:nvSpPr>
          <p:cNvPr id="3" name="İçerik Yer Tutucusu 2"/>
          <p:cNvSpPr>
            <a:spLocks noGrp="1"/>
          </p:cNvSpPr>
          <p:nvPr>
            <p:ph idx="1"/>
          </p:nvPr>
        </p:nvSpPr>
        <p:spPr/>
        <p:txBody>
          <a:bodyPr>
            <a:normAutofit fontScale="92500" lnSpcReduction="10000"/>
          </a:bodyPr>
          <a:lstStyle/>
          <a:p>
            <a:r>
              <a:rPr lang="tr-TR" sz="2200" dirty="0" smtClean="0"/>
              <a:t>Vizyon, geleceğe </a:t>
            </a:r>
            <a:r>
              <a:rPr lang="tr-TR" sz="2200" dirty="0"/>
              <a:t>yönelik bir resim çizer, kurumun bu resimde yerine işaret eder</a:t>
            </a:r>
          </a:p>
          <a:p>
            <a:r>
              <a:rPr lang="tr-TR" sz="2200" dirty="0" smtClean="0"/>
              <a:t>Vizyonlar </a:t>
            </a:r>
            <a:r>
              <a:rPr lang="tr-TR" sz="2200" dirty="0"/>
              <a:t>hemen sık sık değişmez, ancak zaman </a:t>
            </a:r>
            <a:r>
              <a:rPr lang="tr-TR" sz="2200"/>
              <a:t>zaman </a:t>
            </a:r>
            <a:r>
              <a:rPr lang="tr-TR" sz="2200" smtClean="0"/>
              <a:t>yeniden </a:t>
            </a:r>
            <a:r>
              <a:rPr lang="tr-TR" sz="2200" dirty="0"/>
              <a:t>ziyaret edip geçerliliğini test etmek katkı verir. </a:t>
            </a:r>
            <a:endParaRPr lang="tr-TR" sz="2200" dirty="0" smtClean="0"/>
          </a:p>
          <a:p>
            <a:r>
              <a:rPr lang="tr-TR" sz="2200" dirty="0" smtClean="0"/>
              <a:t>Niye vizyon?</a:t>
            </a:r>
          </a:p>
          <a:p>
            <a:r>
              <a:rPr lang="tr-TR" sz="2200" dirty="0" smtClean="0"/>
              <a:t>Çalışanları </a:t>
            </a:r>
            <a:r>
              <a:rPr lang="tr-TR" sz="2200" dirty="0"/>
              <a:t>yönlendirir</a:t>
            </a:r>
            <a:r>
              <a:rPr lang="tr-TR" sz="2200" dirty="0" smtClean="0"/>
              <a:t>, motive ve  </a:t>
            </a:r>
            <a:r>
              <a:rPr lang="tr-TR" sz="2200" dirty="0"/>
              <a:t>liderlik etmenizi kolaylaştırır</a:t>
            </a:r>
          </a:p>
          <a:p>
            <a:r>
              <a:rPr lang="tr-TR" sz="2200" dirty="0" smtClean="0"/>
              <a:t>ARGE, yeni </a:t>
            </a:r>
            <a:r>
              <a:rPr lang="tr-TR" sz="2200" dirty="0"/>
              <a:t>ürün ve pazar çalışmalarına  ışık tutar.  </a:t>
            </a:r>
          </a:p>
          <a:p>
            <a:r>
              <a:rPr lang="tr-TR" sz="2200" dirty="0"/>
              <a:t>Kısa, akılda kalıcı ve ilham verici </a:t>
            </a:r>
            <a:r>
              <a:rPr lang="tr-TR" sz="2200" dirty="0" smtClean="0"/>
              <a:t>olmalıdır</a:t>
            </a:r>
          </a:p>
          <a:p>
            <a:r>
              <a:rPr lang="tr-TR" sz="2200" dirty="0" smtClean="0"/>
              <a:t>Neler içermelidir:</a:t>
            </a:r>
          </a:p>
          <a:p>
            <a:pPr marL="0" indent="0">
              <a:buNone/>
            </a:pPr>
            <a:r>
              <a:rPr lang="tr-TR" sz="2200" dirty="0"/>
              <a:t> </a:t>
            </a:r>
            <a:r>
              <a:rPr lang="tr-TR" sz="2200" dirty="0" smtClean="0"/>
              <a:t>     -faaliyet göstereceği sektör</a:t>
            </a:r>
          </a:p>
          <a:p>
            <a:pPr marL="0" indent="0">
              <a:buNone/>
            </a:pPr>
            <a:r>
              <a:rPr lang="tr-TR" sz="2200" dirty="0"/>
              <a:t> </a:t>
            </a:r>
            <a:r>
              <a:rPr lang="tr-TR" sz="2200" dirty="0" smtClean="0"/>
              <a:t>     -hitap edeceği pazarlar</a:t>
            </a:r>
          </a:p>
          <a:p>
            <a:pPr marL="0" indent="0">
              <a:buNone/>
            </a:pPr>
            <a:r>
              <a:rPr lang="tr-TR" sz="2200" dirty="0"/>
              <a:t> </a:t>
            </a:r>
            <a:r>
              <a:rPr lang="tr-TR" sz="2200" dirty="0" smtClean="0"/>
              <a:t>     -sunacağı ürün ve/veya hizmetler</a:t>
            </a:r>
          </a:p>
          <a:p>
            <a:pPr marL="0" indent="0">
              <a:buNone/>
            </a:pPr>
            <a:r>
              <a:rPr lang="tr-TR" sz="2200" dirty="0"/>
              <a:t> </a:t>
            </a:r>
            <a:r>
              <a:rPr lang="tr-TR" sz="2200" dirty="0" smtClean="0"/>
              <a:t>     -sunacağı değerler, avantajlar,  </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a:t>
            </a:fld>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337512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VİZYON ÖRNEKLERİ</a:t>
            </a:r>
            <a:endParaRPr lang="tr-TR" sz="3600" dirty="0"/>
          </a:p>
        </p:txBody>
      </p:sp>
      <p:sp>
        <p:nvSpPr>
          <p:cNvPr id="3" name="İçerik Yer Tutucusu 2"/>
          <p:cNvSpPr>
            <a:spLocks noGrp="1"/>
          </p:cNvSpPr>
          <p:nvPr>
            <p:ph idx="1"/>
          </p:nvPr>
        </p:nvSpPr>
        <p:spPr/>
        <p:txBody>
          <a:bodyPr>
            <a:normAutofit/>
          </a:bodyPr>
          <a:lstStyle/>
          <a:p>
            <a:r>
              <a:rPr lang="tr-TR" sz="2000" dirty="0" err="1" smtClean="0"/>
              <a:t>Medline</a:t>
            </a:r>
            <a:r>
              <a:rPr lang="tr-TR" sz="2000" dirty="0" smtClean="0"/>
              <a:t>: tıp bilimine katkıda bulunan, sağlık hizmetlerinde uygulamada model olarak algılanan kalıcı bir marka olmak</a:t>
            </a:r>
          </a:p>
          <a:p>
            <a:r>
              <a:rPr lang="tr-TR" sz="2000" dirty="0" smtClean="0"/>
              <a:t>Acıbadem: Acıbadem Sağlık Gurubu’nun sunduğu sağlık hizmetleriyle hasta ve hasta yakınlarının memnuniyetini sağlamayı, ekibi ve alt yapısıyla, Türkiye’ye model oluşturmayı, dünyada referans gösterilen akademik sağlık kurumlarından biri olmayı hedeflemektedir</a:t>
            </a:r>
          </a:p>
          <a:p>
            <a:r>
              <a:rPr lang="tr-TR" sz="2000" dirty="0" smtClean="0"/>
              <a:t>Anadolu Sağlık Gurubu: sağlığın merkezi olmak</a:t>
            </a:r>
          </a:p>
          <a:p>
            <a:r>
              <a:rPr lang="tr-TR" sz="2000" dirty="0" smtClean="0"/>
              <a:t>Medikal Park: çalışanlarımız ile birlikte sürekli gelişerek, evrensel standartlardaki sağlık hizmeti anlayışımız ve yarattığımız bilimsel katkılar ile dünyada referans gösterilen bir organizasyon olmayı hedefliyoruz.</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8</a:t>
            </a:fld>
            <a:endParaRPr lang="tr-TR"/>
          </a:p>
        </p:txBody>
      </p:sp>
    </p:spTree>
    <p:extLst>
      <p:ext uri="{BB962C8B-B14F-4D97-AF65-F5344CB8AC3E}">
        <p14:creationId xmlns:p14="http://schemas.microsoft.com/office/powerpoint/2010/main" val="27174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ÖRNEKLERİ</a:t>
            </a:r>
          </a:p>
        </p:txBody>
      </p:sp>
      <p:sp>
        <p:nvSpPr>
          <p:cNvPr id="3" name="İçerik Yer Tutucusu 2"/>
          <p:cNvSpPr>
            <a:spLocks noGrp="1"/>
          </p:cNvSpPr>
          <p:nvPr>
            <p:ph idx="1"/>
          </p:nvPr>
        </p:nvSpPr>
        <p:spPr/>
        <p:txBody>
          <a:bodyPr>
            <a:normAutofit/>
          </a:bodyPr>
          <a:lstStyle/>
          <a:p>
            <a:r>
              <a:rPr lang="tr-TR" sz="2000" dirty="0" smtClean="0"/>
              <a:t>Mayo </a:t>
            </a:r>
            <a:r>
              <a:rPr lang="tr-TR" sz="2000" dirty="0" err="1" smtClean="0"/>
              <a:t>Clinic</a:t>
            </a:r>
            <a:r>
              <a:rPr lang="tr-TR" sz="2000" dirty="0" smtClean="0"/>
              <a:t>: Mayo </a:t>
            </a:r>
            <a:r>
              <a:rPr lang="tr-TR" sz="2000" dirty="0" err="1" smtClean="0"/>
              <a:t>Clinic</a:t>
            </a:r>
            <a:r>
              <a:rPr lang="tr-TR" sz="2000" dirty="0" smtClean="0"/>
              <a:t> </a:t>
            </a:r>
            <a:r>
              <a:rPr lang="tr-TR" sz="2000" dirty="0" err="1" smtClean="0"/>
              <a:t>will</a:t>
            </a:r>
            <a:r>
              <a:rPr lang="tr-TR" sz="2000" dirty="0" smtClean="0"/>
              <a:t> </a:t>
            </a:r>
            <a:r>
              <a:rPr lang="tr-TR" sz="2000" dirty="0" err="1" smtClean="0"/>
              <a:t>provide</a:t>
            </a:r>
            <a:r>
              <a:rPr lang="tr-TR" sz="2000" dirty="0" smtClean="0"/>
              <a:t> an </a:t>
            </a:r>
            <a:r>
              <a:rPr lang="tr-TR" sz="2000" dirty="0" err="1" smtClean="0"/>
              <a:t>unparalled</a:t>
            </a:r>
            <a:r>
              <a:rPr lang="tr-TR" sz="2000" dirty="0" smtClean="0"/>
              <a:t> </a:t>
            </a:r>
            <a:r>
              <a:rPr lang="tr-TR" sz="2000" dirty="0" err="1" smtClean="0"/>
              <a:t>experience</a:t>
            </a:r>
            <a:r>
              <a:rPr lang="tr-TR" sz="2000" dirty="0" smtClean="0"/>
              <a:t> </a:t>
            </a:r>
            <a:r>
              <a:rPr lang="en-US" sz="2000" dirty="0" smtClean="0"/>
              <a:t>as the most trusted partner for health care</a:t>
            </a:r>
          </a:p>
          <a:p>
            <a:r>
              <a:rPr lang="en-US" sz="2000" dirty="0" smtClean="0"/>
              <a:t>Cleveland Clinic: striving to be the world’s leader in patient experience, clinical outcomes, research and education</a:t>
            </a:r>
          </a:p>
          <a:p>
            <a:r>
              <a:rPr lang="en-US" sz="2000" dirty="0" smtClean="0"/>
              <a:t>Johns Hopkins Hospital: Johns Hopkins Medicine pushes the boundaries of discovery, transforms health care, advances medical education and creates hope for humanity. Together, we will deliver the promise of medicine.</a:t>
            </a:r>
          </a:p>
          <a:p>
            <a:r>
              <a:rPr lang="en-US" sz="2000" dirty="0" smtClean="0"/>
              <a:t>Massachusetts General Hospital: </a:t>
            </a:r>
            <a:r>
              <a:rPr lang="en-US" sz="2000" dirty="0" err="1" smtClean="0"/>
              <a:t>vizyon</a:t>
            </a:r>
            <a:r>
              <a:rPr lang="en-US" sz="2000" dirty="0" smtClean="0"/>
              <a:t> </a:t>
            </a:r>
            <a:r>
              <a:rPr lang="en-US" sz="2000" dirty="0" err="1" smtClean="0"/>
              <a:t>belirtilmemi</a:t>
            </a:r>
            <a:r>
              <a:rPr lang="tr-TR" sz="2000" dirty="0" smtClean="0"/>
              <a:t>ş</a:t>
            </a:r>
            <a:r>
              <a:rPr lang="en-US"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9</a:t>
            </a:fld>
            <a:endParaRPr lang="tr-TR"/>
          </a:p>
        </p:txBody>
      </p:sp>
    </p:spTree>
    <p:extLst>
      <p:ext uri="{BB962C8B-B14F-4D97-AF65-F5344CB8AC3E}">
        <p14:creationId xmlns:p14="http://schemas.microsoft.com/office/powerpoint/2010/main" val="3259190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1375</TotalTime>
  <Words>4209</Words>
  <Application>Microsoft Office PowerPoint</Application>
  <PresentationFormat>Ekran Gösterisi (4:3)</PresentationFormat>
  <Paragraphs>744</Paragraphs>
  <Slides>65</Slides>
  <Notes>2</Notes>
  <HiddenSlides>0</HiddenSlides>
  <MMClips>0</MMClips>
  <ScaleCrop>false</ScaleCrop>
  <HeadingPairs>
    <vt:vector size="4" baseType="variant">
      <vt:variant>
        <vt:lpstr>Tema</vt:lpstr>
      </vt:variant>
      <vt:variant>
        <vt:i4>1</vt:i4>
      </vt:variant>
      <vt:variant>
        <vt:lpstr>Slayt Başlıkları</vt:lpstr>
      </vt:variant>
      <vt:variant>
        <vt:i4>65</vt:i4>
      </vt:variant>
    </vt:vector>
  </HeadingPairs>
  <TitlesOfParts>
    <vt:vector size="66" baseType="lpstr">
      <vt:lpstr>Eczacı</vt:lpstr>
      <vt:lpstr>SAĞLIK YÖNETİMİ</vt:lpstr>
      <vt:lpstr>SAĞLIK YÖNETİMİ </vt:lpstr>
      <vt:lpstr>MİSYON</vt:lpstr>
      <vt:lpstr>MİSYON ÖRNEKLERİ</vt:lpstr>
      <vt:lpstr>MİSYON ÖRNEKLERİ</vt:lpstr>
      <vt:lpstr>MİSYON ÖRNEKLERİ</vt:lpstr>
      <vt:lpstr>VİZYON</vt:lpstr>
      <vt:lpstr>VİZYON ÖRNEKLERİ</vt:lpstr>
      <vt:lpstr>VİZYON ÖRNEKLERİ</vt:lpstr>
      <vt:lpstr>SAĞLIK KURULUŞLARININ DİĞER İŞLETMELERDEN FARKLARI/BENZERLİKLERİ </vt:lpstr>
      <vt:lpstr>SAĞLIK KURULUŞLARININ DİĞER İŞLETMELERDEN FARKLARI/BENZERLİKLERİ</vt:lpstr>
      <vt:lpstr>SAĞLIK KURULUŞLARININ DİĞER İŞLETMELERDEN FARKLARI/BENZERLİKLERİ</vt:lpstr>
      <vt:lpstr>SAĞLIK KURULUŞLARININ DİĞER İŞLETMELERDEN FARKLARI/BENZERLİKLERİ</vt:lpstr>
      <vt:lpstr>SAĞLIK KURULUŞLARININ DİĞER İŞLETMELERDEN FARKLARI/BENZERLİKLERİ</vt:lpstr>
      <vt:lpstr>SAĞLIK KURULUŞLARI HİZMET SEKTÖRÜNDE Mİ?</vt:lpstr>
      <vt:lpstr>SAĞLIK KURULUŞLARI HİZMET SEKTÖRÜNDE Mİ?</vt:lpstr>
      <vt:lpstr>SAĞLIK KURULUŞLARI HİZMET SEKTÖRÜNDE Mİ?</vt:lpstr>
      <vt:lpstr>SAĞLIK KURULUŞLARI HİZMET SEKTÖRÜNDE Mİ?</vt:lpstr>
      <vt:lpstr>SAĞLIK KURULUŞLARI HİZMET SEKTÖRÜNDE Mİ?</vt:lpstr>
      <vt:lpstr>SAĞLIKTA ARGE VE TEKNOLOJİ</vt:lpstr>
      <vt:lpstr>SAĞLIKTA ARGE VE TEKNOLOJİ</vt:lpstr>
      <vt:lpstr>SAĞLIKTA ARGE VE TEKNOLOJİ</vt:lpstr>
      <vt:lpstr>SAĞLIKTA ARGE VE TEKNOLOJİ</vt:lpstr>
      <vt:lpstr>SAĞLIKTA ARGE VE TEKNOLOJİ</vt:lpstr>
      <vt:lpstr>SAĞLIKTA ARGE VE TEKNOLOJİ</vt:lpstr>
      <vt:lpstr>SAĞLIKTA ARGE VE TEKNOLOJİ</vt:lpstr>
      <vt:lpstr>SAĞLIKTA ARGE VE TEKNOLOJİ</vt:lpstr>
      <vt:lpstr>SAĞLIKTA ARGE VE TEKNOLOJİ</vt:lpstr>
      <vt:lpstr>RİSK YÖNETİMİ</vt:lpstr>
      <vt:lpstr>RİSK YÖNETİMİ</vt:lpstr>
      <vt:lpstr>RİSK YÖNETİMİ</vt:lpstr>
      <vt:lpstr>RİSK YÖNETİMİ</vt:lpstr>
      <vt:lpstr>RİSK YÖNETİMİ</vt:lpstr>
      <vt:lpstr>RİSK YÖNETİMİ</vt:lpstr>
      <vt:lpstr>HASTANELERDE PERFORMANS ÖLÇÜMÜ*</vt:lpstr>
      <vt:lpstr>HASTANELERDE PERFORMANS ÖLÇÜMÜ</vt:lpstr>
      <vt:lpstr>HASTANELERDE PERFORMANS ÖLÇÜMÜ</vt:lpstr>
      <vt:lpstr>HASTANE YÖNETİMİNDE KONTROL</vt:lpstr>
      <vt:lpstr>HASTANE YÖNETİMİNDE KONTROL</vt:lpstr>
      <vt:lpstr>HASTANE YÖNETİMİNDE KONTROL</vt:lpstr>
      <vt:lpstr>LOKASYON, PAZAR, PAZARLAMA</vt:lpstr>
      <vt:lpstr>LOKASYON, PAZAR, PAZARLAMA</vt:lpstr>
      <vt:lpstr>LOKASYON, PAZAR, PAZARLAMA</vt:lpstr>
      <vt:lpstr>LOKASYON, PAZAR, PAZARLAMA</vt:lpstr>
      <vt:lpstr>LOKASYON, PAZAR, PAZARLAMA</vt:lpstr>
      <vt:lpstr>LOKASYON, PAZAR, PAZARLAMA</vt:lpstr>
      <vt:lpstr>LOKASYON, PAZAR, PAZARLAMA</vt:lpstr>
      <vt:lpstr>LOKASYON, PAZAR, PAZARLAMA</vt:lpstr>
      <vt:lpstr>LOKASYON, PAZAR, PAZARLAMA</vt:lpstr>
      <vt:lpstr>LOKASYON, PAZAR, PAZARLAMA</vt:lpstr>
      <vt:lpstr>LOKASYON, PAZAR, PAZARLAMA</vt:lpstr>
      <vt:lpstr>LOKASYON, PAZAR, PAZARLAMA</vt:lpstr>
      <vt:lpstr>İNSAN KAYNAKLARI</vt:lpstr>
      <vt:lpstr>İNSAN KAYNAKLARI</vt:lpstr>
      <vt:lpstr>İNSAN KAYNAKLARI</vt:lpstr>
      <vt:lpstr>İNSAN KAYNAKLARI</vt:lpstr>
      <vt:lpstr>İNSAN KAYNAKLARI</vt:lpstr>
      <vt:lpstr>İNSAN KAYNAKLARI</vt:lpstr>
      <vt:lpstr>İNSAN KAYNAKLARI</vt:lpstr>
      <vt:lpstr>İNSAN KAYNAKLARI</vt:lpstr>
      <vt:lpstr>İNSAN KAYNAKLARI</vt:lpstr>
      <vt:lpstr>İNSAN KAYNAKLARI</vt:lpstr>
      <vt:lpstr>SAĞLIKTA DEVLET</vt:lpstr>
      <vt:lpstr>SAĞLIKTA DEVLET</vt:lpstr>
      <vt:lpstr>SAĞLIKTA DEVLET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YÖNETİMİ</dc:title>
  <dc:creator>lenova</dc:creator>
  <cp:lastModifiedBy>Koral Cepni</cp:lastModifiedBy>
  <cp:revision>183</cp:revision>
  <dcterms:created xsi:type="dcterms:W3CDTF">2017-09-19T10:53:57Z</dcterms:created>
  <dcterms:modified xsi:type="dcterms:W3CDTF">2018-09-13T11:18:56Z</dcterms:modified>
</cp:coreProperties>
</file>