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0CCAFF-55D0-4DC3-98FA-67F12AF58D4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59639BD-EFE8-48BE-BFE9-C29E9CF50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DB1C081-6A6E-4CD5-BB0E-60AB7ED99362}"/>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EE4F89B4-974C-4BE0-AB3A-6C84841EDE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A55F5F4-1921-414B-A288-2045960F4C6B}"/>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197935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667DE8-B158-4FD1-BE66-9EB62A6D8F7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773B52C-4C6C-4628-A8EC-672ADF26CE3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8537611-9A23-4D66-92A9-287017E190ED}"/>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99EBB07A-D131-43E6-98B4-80222A8009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67FB57D-9757-4267-8FD1-9CBA60126F62}"/>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2101175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18B28E7-BEBB-4831-B3FD-625A9F6C392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A54D66-F8A0-446E-800D-7DCDC892DC3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59C8BA7-830C-41C6-BE33-CADC03763C48}"/>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100E276A-0657-40F4-B8D1-C9D679A926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6E236BD-FC1A-4BB0-A0A8-C7EEC6F06BF7}"/>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300451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2D0EA3-88A9-4CF9-9D4F-A7339FE347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421B094-ED94-446E-9B65-3E8221AE6B8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BEE0F3E-CE4B-4D6C-8786-8CA67A395FB4}"/>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51CF4200-226A-4B61-A0D7-39687F3C1C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61B5C07-5D23-40C6-8B02-6094A93F7AE2}"/>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2453217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C12142-F6BD-4BFD-B81F-CDF3CC84AC0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7E460F9-7299-4AE0-AF60-B32C511071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87562A8-D2D7-4F6D-98D2-3768420CA7E0}"/>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B9C27EB7-7062-4923-843E-BA41B9B7DD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EBF475-5A48-432E-82D1-8E2FF2420F40}"/>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26710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6970CB-18F2-405D-9DBB-059744CE34C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9302F17-C125-4A98-B702-DAC032349F1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34CEEFA-08C8-4187-96F8-1B78FDD8194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8611143-0A48-48F2-B6B1-2D43D862F0D6}"/>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6" name="Alt Bilgi Yer Tutucusu 5">
            <a:extLst>
              <a:ext uri="{FF2B5EF4-FFF2-40B4-BE49-F238E27FC236}">
                <a16:creationId xmlns:a16="http://schemas.microsoft.com/office/drawing/2014/main" id="{F674F44A-4AE1-42CB-8AE5-DDEB67F359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AFFEA0-1D07-4A23-9AE3-FC588D72E128}"/>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34783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E6CE7E-1486-46BD-9334-137093F980F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63F19A2-7789-4D16-BCE7-8F090F72A4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A8D5285-98EF-46AB-B15D-48979D4EA2D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B115158-093D-4632-B0C8-64B5419A01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1ABC57B-32A1-40E5-A8E0-EFB0DD323FD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0483359-9F8C-450D-98ED-A40B8276D60C}"/>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8" name="Alt Bilgi Yer Tutucusu 7">
            <a:extLst>
              <a:ext uri="{FF2B5EF4-FFF2-40B4-BE49-F238E27FC236}">
                <a16:creationId xmlns:a16="http://schemas.microsoft.com/office/drawing/2014/main" id="{6443CF88-6836-428A-BAD1-E552C2FABAF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9F9A7E-216C-4884-A483-32D06E9E72F3}"/>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328232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05A15-D70A-4B75-90A8-79BCD808676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31E31E5-A327-48CF-A4F3-1D5D7A094EE6}"/>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4" name="Alt Bilgi Yer Tutucusu 3">
            <a:extLst>
              <a:ext uri="{FF2B5EF4-FFF2-40B4-BE49-F238E27FC236}">
                <a16:creationId xmlns:a16="http://schemas.microsoft.com/office/drawing/2014/main" id="{3EFE6114-D239-4FC7-8819-CAC2901FCAE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EFE7A27-70C7-4EFC-8858-2F0D1FBBA5B8}"/>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297899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2816B6B-C7D5-431F-9A63-46A1BD2CD45A}"/>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3" name="Alt Bilgi Yer Tutucusu 2">
            <a:extLst>
              <a:ext uri="{FF2B5EF4-FFF2-40B4-BE49-F238E27FC236}">
                <a16:creationId xmlns:a16="http://schemas.microsoft.com/office/drawing/2014/main" id="{80CE506F-BF2F-415A-B4D9-885372E6A38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68964F7-7DB7-4670-8066-B50CF96372D7}"/>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323102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307491-F89B-46E9-B7B9-6C49ACA1276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EEF66BD-7893-401E-9276-69DF9CAB1A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6B2FD7A-E6EB-47EF-A1FE-751C2AF830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54CD509-F8D3-4D5A-B657-7084026F7D55}"/>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6" name="Alt Bilgi Yer Tutucusu 5">
            <a:extLst>
              <a:ext uri="{FF2B5EF4-FFF2-40B4-BE49-F238E27FC236}">
                <a16:creationId xmlns:a16="http://schemas.microsoft.com/office/drawing/2014/main" id="{CA47978C-ECCF-4476-BF22-9A99D03B55F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E7E5BFD-0D6A-40E3-A73A-FF910B4FC385}"/>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852778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3A4941-8923-4CE3-A27F-296EF01871E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E4569C7-76F2-4243-80F7-6DE98F56D6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698384D-1F6D-4EDE-8935-0FC0F2E10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33A515D-9795-4617-9774-850BC5FD05BA}"/>
              </a:ext>
            </a:extLst>
          </p:cNvPr>
          <p:cNvSpPr>
            <a:spLocks noGrp="1"/>
          </p:cNvSpPr>
          <p:nvPr>
            <p:ph type="dt" sz="half" idx="10"/>
          </p:nvPr>
        </p:nvSpPr>
        <p:spPr/>
        <p:txBody>
          <a:bodyPr/>
          <a:lstStyle/>
          <a:p>
            <a:fld id="{6ACC0EA7-65A3-4FAC-99B7-13457E197951}" type="datetimeFigureOut">
              <a:rPr lang="tr-TR" smtClean="0"/>
              <a:t>5.02.2020</a:t>
            </a:fld>
            <a:endParaRPr lang="tr-TR"/>
          </a:p>
        </p:txBody>
      </p:sp>
      <p:sp>
        <p:nvSpPr>
          <p:cNvPr id="6" name="Alt Bilgi Yer Tutucusu 5">
            <a:extLst>
              <a:ext uri="{FF2B5EF4-FFF2-40B4-BE49-F238E27FC236}">
                <a16:creationId xmlns:a16="http://schemas.microsoft.com/office/drawing/2014/main" id="{71855606-5212-4B2D-A356-EFE98CA2A0D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16E8F0-A158-4A93-A829-6B4F66F33C2C}"/>
              </a:ext>
            </a:extLst>
          </p:cNvPr>
          <p:cNvSpPr>
            <a:spLocks noGrp="1"/>
          </p:cNvSpPr>
          <p:nvPr>
            <p:ph type="sldNum" sz="quarter" idx="12"/>
          </p:nvPr>
        </p:nvSpPr>
        <p:spPr/>
        <p:txBody>
          <a:bodyPr/>
          <a:lstStyle/>
          <a:p>
            <a:fld id="{710E5361-858F-467E-9CA6-6F80F44DCBD7}" type="slidenum">
              <a:rPr lang="tr-TR" smtClean="0"/>
              <a:t>‹#›</a:t>
            </a:fld>
            <a:endParaRPr lang="tr-TR"/>
          </a:p>
        </p:txBody>
      </p:sp>
    </p:spTree>
    <p:extLst>
      <p:ext uri="{BB962C8B-B14F-4D97-AF65-F5344CB8AC3E}">
        <p14:creationId xmlns:p14="http://schemas.microsoft.com/office/powerpoint/2010/main" val="3559593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78AC40-5960-49BA-9663-66605A86E5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A32975-2F04-4926-8C11-B09815D745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33A383E-7929-400F-A1D6-3A2AF4475F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C0EA7-65A3-4FAC-99B7-13457E197951}" type="datetimeFigureOut">
              <a:rPr lang="tr-TR" smtClean="0"/>
              <a:t>5.02.2020</a:t>
            </a:fld>
            <a:endParaRPr lang="tr-TR"/>
          </a:p>
        </p:txBody>
      </p:sp>
      <p:sp>
        <p:nvSpPr>
          <p:cNvPr id="5" name="Alt Bilgi Yer Tutucusu 4">
            <a:extLst>
              <a:ext uri="{FF2B5EF4-FFF2-40B4-BE49-F238E27FC236}">
                <a16:creationId xmlns:a16="http://schemas.microsoft.com/office/drawing/2014/main" id="{6BE427C5-15CA-42DF-8471-EE85EC309A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625B64D-07B6-472B-A80A-A7ED649CBA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E5361-858F-467E-9CA6-6F80F44DCBD7}" type="slidenum">
              <a:rPr lang="tr-TR" smtClean="0"/>
              <a:t>‹#›</a:t>
            </a:fld>
            <a:endParaRPr lang="tr-TR"/>
          </a:p>
        </p:txBody>
      </p:sp>
    </p:spTree>
    <p:extLst>
      <p:ext uri="{BB962C8B-B14F-4D97-AF65-F5344CB8AC3E}">
        <p14:creationId xmlns:p14="http://schemas.microsoft.com/office/powerpoint/2010/main" val="1309608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7850D2-2B65-433E-9E14-3768EC6B3DD3}"/>
              </a:ext>
            </a:extLst>
          </p:cNvPr>
          <p:cNvSpPr>
            <a:spLocks noGrp="1"/>
          </p:cNvSpPr>
          <p:nvPr>
            <p:ph type="ctrTitle"/>
          </p:nvPr>
        </p:nvSpPr>
        <p:spPr/>
        <p:txBody>
          <a:bodyPr/>
          <a:lstStyle/>
          <a:p>
            <a:r>
              <a:rPr lang="tr-TR" dirty="0"/>
              <a:t>FEAS 102- Fakülteye Oryantasyon</a:t>
            </a:r>
          </a:p>
        </p:txBody>
      </p:sp>
      <p:sp>
        <p:nvSpPr>
          <p:cNvPr id="3" name="Alt Başlık 2">
            <a:extLst>
              <a:ext uri="{FF2B5EF4-FFF2-40B4-BE49-F238E27FC236}">
                <a16:creationId xmlns:a16="http://schemas.microsoft.com/office/drawing/2014/main" id="{0BADD69B-6DF1-4412-B864-EEEAC4B15B02}"/>
              </a:ext>
            </a:extLst>
          </p:cNvPr>
          <p:cNvSpPr>
            <a:spLocks noGrp="1"/>
          </p:cNvSpPr>
          <p:nvPr>
            <p:ph type="subTitle" idx="1"/>
          </p:nvPr>
        </p:nvSpPr>
        <p:spPr>
          <a:xfrm>
            <a:off x="1524000" y="4011751"/>
            <a:ext cx="9144000" cy="1655762"/>
          </a:xfrm>
        </p:spPr>
        <p:txBody>
          <a:bodyPr/>
          <a:lstStyle/>
          <a:p>
            <a:r>
              <a:rPr lang="tr-TR" dirty="0" err="1"/>
              <a:t>Doç.Dr</a:t>
            </a:r>
            <a:r>
              <a:rPr lang="tr-TR" dirty="0"/>
              <a:t>. Eda YAŞA ÖZELTÜRKAY</a:t>
            </a:r>
          </a:p>
          <a:p>
            <a:r>
              <a:rPr lang="tr-TR" dirty="0" err="1"/>
              <a:t>Arş.Gör</a:t>
            </a:r>
            <a:r>
              <a:rPr lang="tr-TR" dirty="0"/>
              <a:t>. Gözde ERBİL   &amp; </a:t>
            </a:r>
            <a:r>
              <a:rPr lang="tr-TR" dirty="0" err="1"/>
              <a:t>Arş.Gör</a:t>
            </a:r>
            <a:r>
              <a:rPr lang="tr-TR" dirty="0"/>
              <a:t>. Suzan OĞUZ</a:t>
            </a:r>
          </a:p>
        </p:txBody>
      </p:sp>
    </p:spTree>
    <p:extLst>
      <p:ext uri="{BB962C8B-B14F-4D97-AF65-F5344CB8AC3E}">
        <p14:creationId xmlns:p14="http://schemas.microsoft.com/office/powerpoint/2010/main" val="535362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3C5871-34B1-4BE2-9922-5519F0828EF6}"/>
              </a:ext>
            </a:extLst>
          </p:cNvPr>
          <p:cNvSpPr>
            <a:spLocks noGrp="1"/>
          </p:cNvSpPr>
          <p:nvPr>
            <p:ph type="title"/>
          </p:nvPr>
        </p:nvSpPr>
        <p:spPr/>
        <p:txBody>
          <a:bodyPr/>
          <a:lstStyle/>
          <a:p>
            <a:r>
              <a:rPr lang="tr-TR" dirty="0" err="1"/>
              <a:t>Aakademik</a:t>
            </a:r>
            <a:r>
              <a:rPr lang="tr-TR" dirty="0"/>
              <a:t> takvim (2019/2020 Bahar &amp; Yaz)</a:t>
            </a:r>
          </a:p>
        </p:txBody>
      </p:sp>
      <p:sp>
        <p:nvSpPr>
          <p:cNvPr id="3" name="İçerik Yer Tutucusu 2">
            <a:extLst>
              <a:ext uri="{FF2B5EF4-FFF2-40B4-BE49-F238E27FC236}">
                <a16:creationId xmlns:a16="http://schemas.microsoft.com/office/drawing/2014/main" id="{6DADD13C-D1EC-4CF4-ABF3-6723E275530A}"/>
              </a:ext>
            </a:extLst>
          </p:cNvPr>
          <p:cNvSpPr>
            <a:spLocks noGrp="1"/>
          </p:cNvSpPr>
          <p:nvPr>
            <p:ph idx="1"/>
          </p:nvPr>
        </p:nvSpPr>
        <p:spPr/>
        <p:txBody>
          <a:bodyPr/>
          <a:lstStyle/>
          <a:p>
            <a:r>
              <a:rPr lang="tr-TR" b="1" dirty="0">
                <a:solidFill>
                  <a:schemeClr val="accent1">
                    <a:lumMod val="50000"/>
                  </a:schemeClr>
                </a:solidFill>
              </a:rPr>
              <a:t>!!!!!!  </a:t>
            </a:r>
            <a:r>
              <a:rPr lang="tr-TR" dirty="0"/>
              <a:t>  AKADEMİK TAKVİMDE 06 MART 2020 CUMA OLARAK BELİRLENEN ERASMUS SINAV TARİHİ </a:t>
            </a:r>
            <a:r>
              <a:rPr lang="tr-TR" dirty="0">
                <a:highlight>
                  <a:srgbClr val="FFFF00"/>
                </a:highlight>
              </a:rPr>
              <a:t>28 ŞUBAT 2020 </a:t>
            </a:r>
            <a:r>
              <a:rPr lang="tr-TR" dirty="0"/>
              <a:t>CUMA OLARAK DEĞİŞTİRİLMİŞTİR.</a:t>
            </a:r>
          </a:p>
          <a:p>
            <a:r>
              <a:rPr lang="tr-TR" dirty="0"/>
              <a:t> </a:t>
            </a:r>
          </a:p>
          <a:p>
            <a:endParaRPr lang="tr-TR" dirty="0"/>
          </a:p>
        </p:txBody>
      </p:sp>
    </p:spTree>
    <p:extLst>
      <p:ext uri="{BB962C8B-B14F-4D97-AF65-F5344CB8AC3E}">
        <p14:creationId xmlns:p14="http://schemas.microsoft.com/office/powerpoint/2010/main" val="418495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Nesne 6">
            <a:extLst>
              <a:ext uri="{FF2B5EF4-FFF2-40B4-BE49-F238E27FC236}">
                <a16:creationId xmlns:a16="http://schemas.microsoft.com/office/drawing/2014/main" id="{74041D26-1CD8-4AD3-A2AC-5012D3F0BA83}"/>
              </a:ext>
            </a:extLst>
          </p:cNvPr>
          <p:cNvGraphicFramePr>
            <a:graphicFrameLocks noChangeAspect="1"/>
          </p:cNvGraphicFramePr>
          <p:nvPr>
            <p:extLst>
              <p:ext uri="{D42A27DB-BD31-4B8C-83A1-F6EECF244321}">
                <p14:modId xmlns:p14="http://schemas.microsoft.com/office/powerpoint/2010/main" val="692052949"/>
              </p:ext>
            </p:extLst>
          </p:nvPr>
        </p:nvGraphicFramePr>
        <p:xfrm>
          <a:off x="491766" y="608875"/>
          <a:ext cx="10969928" cy="5640250"/>
        </p:xfrm>
        <a:graphic>
          <a:graphicData uri="http://schemas.openxmlformats.org/presentationml/2006/ole">
            <mc:AlternateContent xmlns:mc="http://schemas.openxmlformats.org/markup-compatibility/2006">
              <mc:Choice xmlns:v="urn:schemas-microsoft-com:vml" Requires="v">
                <p:oleObj spid="_x0000_s2051" name="Worksheet" r:id="rId3" imgW="9543905" imgH="4229241" progId="Excel.Sheet.12">
                  <p:embed/>
                </p:oleObj>
              </mc:Choice>
              <mc:Fallback>
                <p:oleObj name="Worksheet" r:id="rId3" imgW="9543905" imgH="4229241" progId="Excel.Sheet.12">
                  <p:embed/>
                  <p:pic>
                    <p:nvPicPr>
                      <p:cNvPr id="0" name=""/>
                      <p:cNvPicPr/>
                      <p:nvPr/>
                    </p:nvPicPr>
                    <p:blipFill>
                      <a:blip r:embed="rId4"/>
                      <a:stretch>
                        <a:fillRect/>
                      </a:stretch>
                    </p:blipFill>
                    <p:spPr>
                      <a:xfrm>
                        <a:off x="491766" y="608875"/>
                        <a:ext cx="10969928" cy="5640250"/>
                      </a:xfrm>
                      <a:prstGeom prst="rect">
                        <a:avLst/>
                      </a:prstGeom>
                    </p:spPr>
                  </p:pic>
                </p:oleObj>
              </mc:Fallback>
            </mc:AlternateContent>
          </a:graphicData>
        </a:graphic>
      </p:graphicFrame>
    </p:spTree>
    <p:extLst>
      <p:ext uri="{BB962C8B-B14F-4D97-AF65-F5344CB8AC3E}">
        <p14:creationId xmlns:p14="http://schemas.microsoft.com/office/powerpoint/2010/main" val="319497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DEB09E-7C57-460E-9FE1-B098552724C6}"/>
              </a:ext>
            </a:extLst>
          </p:cNvPr>
          <p:cNvSpPr>
            <a:spLocks noGrp="1"/>
          </p:cNvSpPr>
          <p:nvPr>
            <p:ph type="title"/>
          </p:nvPr>
        </p:nvSpPr>
        <p:spPr/>
        <p:txBody>
          <a:bodyPr/>
          <a:lstStyle/>
          <a:p>
            <a:r>
              <a:rPr lang="tr-TR" dirty="0"/>
              <a:t> FEAS102 Dersin amacı &amp; Görüşme saatleri</a:t>
            </a:r>
          </a:p>
        </p:txBody>
      </p:sp>
      <p:graphicFrame>
        <p:nvGraphicFramePr>
          <p:cNvPr id="5" name="İçerik Yer Tutucusu 4">
            <a:extLst>
              <a:ext uri="{FF2B5EF4-FFF2-40B4-BE49-F238E27FC236}">
                <a16:creationId xmlns:a16="http://schemas.microsoft.com/office/drawing/2014/main" id="{CE560CB4-79FC-41FC-AB2F-E4533000524D}"/>
              </a:ext>
            </a:extLst>
          </p:cNvPr>
          <p:cNvGraphicFramePr>
            <a:graphicFrameLocks noGrp="1"/>
          </p:cNvGraphicFramePr>
          <p:nvPr>
            <p:ph idx="1"/>
            <p:extLst>
              <p:ext uri="{D42A27DB-BD31-4B8C-83A1-F6EECF244321}">
                <p14:modId xmlns:p14="http://schemas.microsoft.com/office/powerpoint/2010/main" val="840102837"/>
              </p:ext>
            </p:extLst>
          </p:nvPr>
        </p:nvGraphicFramePr>
        <p:xfrm>
          <a:off x="3547442" y="3805175"/>
          <a:ext cx="7567819" cy="1591308"/>
        </p:xfrm>
        <a:graphic>
          <a:graphicData uri="http://schemas.openxmlformats.org/drawingml/2006/table">
            <a:tbl>
              <a:tblPr firstRow="1" firstCol="1" lastRow="1" lastCol="1" bandRow="1" bandCol="1">
                <a:tableStyleId>{5C22544A-7EE6-4342-B048-85BDC9FD1C3A}</a:tableStyleId>
              </a:tblPr>
              <a:tblGrid>
                <a:gridCol w="7567819">
                  <a:extLst>
                    <a:ext uri="{9D8B030D-6E8A-4147-A177-3AD203B41FA5}">
                      <a16:colId xmlns:a16="http://schemas.microsoft.com/office/drawing/2014/main" val="4144686119"/>
                    </a:ext>
                  </a:extLst>
                </a:gridCol>
              </a:tblGrid>
              <a:tr h="530436">
                <a:tc>
                  <a:txBody>
                    <a:bodyPr/>
                    <a:lstStyle/>
                    <a:p>
                      <a:pPr algn="ctr">
                        <a:lnSpc>
                          <a:spcPct val="115000"/>
                        </a:lnSpc>
                        <a:spcAft>
                          <a:spcPts val="0"/>
                        </a:spcAft>
                      </a:pPr>
                      <a:r>
                        <a:rPr lang="tr-TR" sz="2800" dirty="0">
                          <a:effectLst/>
                        </a:rPr>
                        <a:t>Görüşme Saatleri</a:t>
                      </a:r>
                      <a:endParaRPr lang="tr-T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67188597"/>
                  </a:ext>
                </a:extLst>
              </a:tr>
              <a:tr h="530436">
                <a:tc>
                  <a:txBody>
                    <a:bodyPr/>
                    <a:lstStyle/>
                    <a:p>
                      <a:pPr>
                        <a:lnSpc>
                          <a:spcPct val="115000"/>
                        </a:lnSpc>
                        <a:spcAft>
                          <a:spcPts val="0"/>
                        </a:spcAft>
                      </a:pPr>
                      <a:r>
                        <a:rPr lang="tr-TR" sz="2800">
                          <a:effectLst/>
                        </a:rPr>
                        <a:t>Pzt&amp; Çarş. 14.00-16.00</a:t>
                      </a:r>
                      <a:endParaRPr lang="tr-T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64012399"/>
                  </a:ext>
                </a:extLst>
              </a:tr>
              <a:tr h="530436">
                <a:tc>
                  <a:txBody>
                    <a:bodyPr/>
                    <a:lstStyle/>
                    <a:p>
                      <a:pPr>
                        <a:lnSpc>
                          <a:spcPct val="115000"/>
                        </a:lnSpc>
                        <a:spcAft>
                          <a:spcPts val="0"/>
                        </a:spcAft>
                      </a:pPr>
                      <a:endParaRPr lang="tr-T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78651356"/>
                  </a:ext>
                </a:extLst>
              </a:tr>
            </a:tbl>
          </a:graphicData>
        </a:graphic>
      </p:graphicFrame>
      <p:sp>
        <p:nvSpPr>
          <p:cNvPr id="6" name="Dikdörtgen 5">
            <a:extLst>
              <a:ext uri="{FF2B5EF4-FFF2-40B4-BE49-F238E27FC236}">
                <a16:creationId xmlns:a16="http://schemas.microsoft.com/office/drawing/2014/main" id="{95EC412F-2CFB-4BDD-BCDD-02505D06841B}"/>
              </a:ext>
            </a:extLst>
          </p:cNvPr>
          <p:cNvSpPr/>
          <p:nvPr/>
        </p:nvSpPr>
        <p:spPr>
          <a:xfrm>
            <a:off x="530086" y="1690688"/>
            <a:ext cx="9992140" cy="1477328"/>
          </a:xfrm>
          <a:prstGeom prst="rect">
            <a:avLst/>
          </a:prstGeom>
        </p:spPr>
        <p:txBody>
          <a:bodyPr wrap="square">
            <a:spAutoFit/>
          </a:bodyPr>
          <a:lstStyle/>
          <a:p>
            <a:pPr algn="just">
              <a:spcAft>
                <a:spcPts val="0"/>
              </a:spcAft>
            </a:pPr>
            <a:r>
              <a:rPr lang="tr-TR" b="1" dirty="0">
                <a:latin typeface="Times New Roman" panose="02020603050405020304" pitchFamily="18" charset="0"/>
                <a:ea typeface="Times New Roman" panose="02020603050405020304" pitchFamily="18" charset="0"/>
              </a:rPr>
              <a:t>Dersin İçeriği: </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Oryantayasyon</a:t>
            </a:r>
            <a:r>
              <a:rPr lang="tr-TR" dirty="0">
                <a:latin typeface="Times New Roman" panose="02020603050405020304" pitchFamily="18" charset="0"/>
                <a:ea typeface="Times New Roman" panose="02020603050405020304" pitchFamily="18" charset="0"/>
              </a:rPr>
              <a:t> I dersini başarıyla tamamlamış olan  İktisadi ve İdari Bilimler Fakültesi bölümlerinin kayıtlı  öğrencilerinin  çağdaş ve rekabetçi uluslararası iş dünyasının ihtiyaç ve beklentilerine uygun bilgi, beceri ve yetkinliklerle donatılmış bireyler olarak yetişmelerine olanak sağlayacak şekilde yetiştirmektir. Bu bağlamda öğrencilerin kariyer planlamalarına doğru yerden başlamalarına olanak sunan eğitim, proje ve ödevlerle desteklenmesi planlanmaktadır.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832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7FAD4C39-9A79-43CD-B901-EE3821320E6D}"/>
              </a:ext>
            </a:extLst>
          </p:cNvPr>
          <p:cNvGraphicFramePr>
            <a:graphicFrameLocks noGrp="1"/>
          </p:cNvGraphicFramePr>
          <p:nvPr>
            <p:ph idx="1"/>
            <p:extLst>
              <p:ext uri="{D42A27DB-BD31-4B8C-83A1-F6EECF244321}">
                <p14:modId xmlns:p14="http://schemas.microsoft.com/office/powerpoint/2010/main" val="2609982785"/>
              </p:ext>
            </p:extLst>
          </p:nvPr>
        </p:nvGraphicFramePr>
        <p:xfrm>
          <a:off x="2119520" y="634790"/>
          <a:ext cx="7885871" cy="5713005"/>
        </p:xfrm>
        <a:graphic>
          <a:graphicData uri="http://schemas.openxmlformats.org/drawingml/2006/table">
            <a:tbl>
              <a:tblPr firstRow="1" firstCol="1" lastRow="1" lastCol="1" bandRow="1" bandCol="1">
                <a:tableStyleId>{5C22544A-7EE6-4342-B048-85BDC9FD1C3A}</a:tableStyleId>
              </a:tblPr>
              <a:tblGrid>
                <a:gridCol w="7885871">
                  <a:extLst>
                    <a:ext uri="{9D8B030D-6E8A-4147-A177-3AD203B41FA5}">
                      <a16:colId xmlns:a16="http://schemas.microsoft.com/office/drawing/2014/main" val="1360810111"/>
                    </a:ext>
                  </a:extLst>
                </a:gridCol>
              </a:tblGrid>
              <a:tr h="380867">
                <a:tc>
                  <a:txBody>
                    <a:bodyPr/>
                    <a:lstStyle/>
                    <a:p>
                      <a:pPr algn="ctr">
                        <a:lnSpc>
                          <a:spcPct val="115000"/>
                        </a:lnSpc>
                        <a:spcAft>
                          <a:spcPts val="0"/>
                        </a:spcAft>
                      </a:pPr>
                      <a:r>
                        <a:rPr lang="tr-TR" sz="2000">
                          <a:effectLst/>
                        </a:rPr>
                        <a:t>Ders İçerikleri:( Haftalık Ders Planı)</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007790"/>
                  </a:ext>
                </a:extLst>
              </a:tr>
              <a:tr h="380867">
                <a:tc>
                  <a:txBody>
                    <a:bodyPr/>
                    <a:lstStyle/>
                    <a:p>
                      <a:pPr algn="ctr">
                        <a:lnSpc>
                          <a:spcPct val="115000"/>
                        </a:lnSpc>
                        <a:spcAft>
                          <a:spcPts val="0"/>
                        </a:spcAft>
                      </a:pPr>
                      <a:r>
                        <a:rPr lang="tr-TR" sz="2000">
                          <a:effectLst/>
                        </a:rPr>
                        <a:t>Konu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28799122"/>
                  </a:ext>
                </a:extLst>
              </a:tr>
              <a:tr h="380867">
                <a:tc>
                  <a:txBody>
                    <a:bodyPr/>
                    <a:lstStyle/>
                    <a:p>
                      <a:pPr>
                        <a:lnSpc>
                          <a:spcPct val="115000"/>
                        </a:lnSpc>
                        <a:spcAft>
                          <a:spcPts val="0"/>
                        </a:spcAft>
                      </a:pPr>
                      <a:r>
                        <a:rPr lang="tr-TR" sz="2000">
                          <a:effectLst/>
                        </a:rPr>
                        <a:t>29/01/2020   Genel tartışma</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2616599"/>
                  </a:ext>
                </a:extLst>
              </a:tr>
              <a:tr h="380867">
                <a:tc>
                  <a:txBody>
                    <a:bodyPr/>
                    <a:lstStyle/>
                    <a:p>
                      <a:pPr>
                        <a:lnSpc>
                          <a:spcPct val="115000"/>
                        </a:lnSpc>
                        <a:spcAft>
                          <a:spcPts val="0"/>
                        </a:spcAft>
                      </a:pPr>
                      <a:r>
                        <a:rPr lang="tr-TR" sz="2000">
                          <a:effectLst/>
                        </a:rPr>
                        <a:t>5/12/2020  Akademik danışmanlık &amp; ders içeriği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60021226"/>
                  </a:ext>
                </a:extLst>
              </a:tr>
              <a:tr h="380867">
                <a:tc>
                  <a:txBody>
                    <a:bodyPr/>
                    <a:lstStyle/>
                    <a:p>
                      <a:pPr>
                        <a:lnSpc>
                          <a:spcPct val="115000"/>
                        </a:lnSpc>
                        <a:spcAft>
                          <a:spcPts val="0"/>
                        </a:spcAft>
                      </a:pPr>
                      <a:r>
                        <a:rPr lang="tr-TR" sz="2000">
                          <a:effectLst/>
                        </a:rPr>
                        <a:t> 12/02/2020  Kariyer net Meltem Basman “Kariyer Tüyoları”</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33723668"/>
                  </a:ext>
                </a:extLst>
              </a:tr>
              <a:tr h="380867">
                <a:tc>
                  <a:txBody>
                    <a:bodyPr/>
                    <a:lstStyle/>
                    <a:p>
                      <a:pPr>
                        <a:lnSpc>
                          <a:spcPct val="115000"/>
                        </a:lnSpc>
                        <a:spcAft>
                          <a:spcPts val="0"/>
                        </a:spcAft>
                      </a:pPr>
                      <a:r>
                        <a:rPr lang="tr-TR" sz="2000">
                          <a:effectLst/>
                        </a:rPr>
                        <a:t>19/02/2020  Dr. Taylan Tutkunca “Yapay Zeka ve Web 4.0”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5647280"/>
                  </a:ext>
                </a:extLst>
              </a:tr>
              <a:tr h="380867">
                <a:tc>
                  <a:txBody>
                    <a:bodyPr/>
                    <a:lstStyle/>
                    <a:p>
                      <a:pPr>
                        <a:lnSpc>
                          <a:spcPct val="115000"/>
                        </a:lnSpc>
                        <a:spcAft>
                          <a:spcPts val="0"/>
                        </a:spcAft>
                      </a:pPr>
                      <a:r>
                        <a:rPr lang="tr-TR" sz="2000">
                          <a:effectLst/>
                        </a:rPr>
                        <a:t>26/02/2020 Selahattin Ciritci   “Girişim Limanı-Girişimcilik”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63307913"/>
                  </a:ext>
                </a:extLst>
              </a:tr>
              <a:tr h="380867">
                <a:tc>
                  <a:txBody>
                    <a:bodyPr/>
                    <a:lstStyle/>
                    <a:p>
                      <a:pPr>
                        <a:lnSpc>
                          <a:spcPct val="115000"/>
                        </a:lnSpc>
                        <a:spcAft>
                          <a:spcPts val="0"/>
                        </a:spcAft>
                      </a:pPr>
                      <a:r>
                        <a:rPr lang="tr-TR" sz="2000">
                          <a:effectLst/>
                        </a:rPr>
                        <a:t>04/03/2020  Hafize Kargı “Etkili İletişim ve Zaman Yönetimi”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758268"/>
                  </a:ext>
                </a:extLst>
              </a:tr>
              <a:tr h="380867">
                <a:tc>
                  <a:txBody>
                    <a:bodyPr/>
                    <a:lstStyle/>
                    <a:p>
                      <a:pPr>
                        <a:lnSpc>
                          <a:spcPct val="115000"/>
                        </a:lnSpc>
                        <a:spcAft>
                          <a:spcPts val="0"/>
                        </a:spcAft>
                      </a:pPr>
                      <a:r>
                        <a:rPr lang="tr-TR" sz="2000">
                          <a:effectLst/>
                        </a:rPr>
                        <a:t>9-20 Mart 2020 ara sınavlar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71585293"/>
                  </a:ext>
                </a:extLst>
              </a:tr>
              <a:tr h="380867">
                <a:tc>
                  <a:txBody>
                    <a:bodyPr/>
                    <a:lstStyle/>
                    <a:p>
                      <a:pPr>
                        <a:lnSpc>
                          <a:spcPct val="115000"/>
                        </a:lnSpc>
                        <a:spcAft>
                          <a:spcPts val="0"/>
                        </a:spcAft>
                      </a:pPr>
                      <a:r>
                        <a:rPr lang="tr-TR" sz="2000">
                          <a:effectLst/>
                        </a:rPr>
                        <a:t> 25/03/2020  Word &amp; powerpoint anlatım</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74863925"/>
                  </a:ext>
                </a:extLst>
              </a:tr>
              <a:tr h="380867">
                <a:tc>
                  <a:txBody>
                    <a:bodyPr/>
                    <a:lstStyle/>
                    <a:p>
                      <a:pPr>
                        <a:lnSpc>
                          <a:spcPct val="115000"/>
                        </a:lnSpc>
                        <a:spcAft>
                          <a:spcPts val="0"/>
                        </a:spcAft>
                      </a:pPr>
                      <a:r>
                        <a:rPr lang="tr-TR" sz="2000">
                          <a:effectLst/>
                        </a:rPr>
                        <a:t>1/04/2020       Excel anlatım</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7477735"/>
                  </a:ext>
                </a:extLst>
              </a:tr>
              <a:tr h="380867">
                <a:tc>
                  <a:txBody>
                    <a:bodyPr/>
                    <a:lstStyle/>
                    <a:p>
                      <a:pPr>
                        <a:lnSpc>
                          <a:spcPct val="115000"/>
                        </a:lnSpc>
                        <a:spcAft>
                          <a:spcPts val="0"/>
                        </a:spcAft>
                      </a:pPr>
                      <a:r>
                        <a:rPr lang="tr-TR" sz="2000">
                          <a:effectLst/>
                        </a:rPr>
                        <a:t>8/04/2020- Kariyer günleri (Seminerler)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30336849"/>
                  </a:ext>
                </a:extLst>
              </a:tr>
              <a:tr h="380867">
                <a:tc>
                  <a:txBody>
                    <a:bodyPr/>
                    <a:lstStyle/>
                    <a:p>
                      <a:pPr>
                        <a:lnSpc>
                          <a:spcPct val="115000"/>
                        </a:lnSpc>
                        <a:spcAft>
                          <a:spcPts val="0"/>
                        </a:spcAft>
                      </a:pPr>
                      <a:r>
                        <a:rPr lang="tr-TR" sz="2000">
                          <a:effectLst/>
                        </a:rPr>
                        <a:t>15/04/2020   Proje sunumu   (IRE)</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35352288"/>
                  </a:ext>
                </a:extLst>
              </a:tr>
              <a:tr h="380867">
                <a:tc>
                  <a:txBody>
                    <a:bodyPr/>
                    <a:lstStyle/>
                    <a:p>
                      <a:pPr>
                        <a:lnSpc>
                          <a:spcPct val="115000"/>
                        </a:lnSpc>
                        <a:spcAft>
                          <a:spcPts val="0"/>
                        </a:spcAft>
                      </a:pPr>
                      <a:r>
                        <a:rPr lang="tr-TR" sz="2000">
                          <a:effectLst/>
                        </a:rPr>
                        <a:t>22/04/2020   Proje sunumu   (ITL)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42587113"/>
                  </a:ext>
                </a:extLst>
              </a:tr>
              <a:tr h="380867">
                <a:tc>
                  <a:txBody>
                    <a:bodyPr/>
                    <a:lstStyle/>
                    <a:p>
                      <a:pPr>
                        <a:lnSpc>
                          <a:spcPct val="115000"/>
                        </a:lnSpc>
                        <a:spcAft>
                          <a:spcPts val="0"/>
                        </a:spcAft>
                      </a:pPr>
                      <a:r>
                        <a:rPr lang="tr-TR" sz="2000" dirty="0">
                          <a:effectLst/>
                        </a:rPr>
                        <a:t>29/04/2020    Proje sunumu   (FIN &amp; MAN)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89313851"/>
                  </a:ext>
                </a:extLst>
              </a:tr>
            </a:tbl>
          </a:graphicData>
        </a:graphic>
      </p:graphicFrame>
    </p:spTree>
    <p:extLst>
      <p:ext uri="{BB962C8B-B14F-4D97-AF65-F5344CB8AC3E}">
        <p14:creationId xmlns:p14="http://schemas.microsoft.com/office/powerpoint/2010/main" val="13403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a:extLst>
              <a:ext uri="{FF2B5EF4-FFF2-40B4-BE49-F238E27FC236}">
                <a16:creationId xmlns:a16="http://schemas.microsoft.com/office/drawing/2014/main" id="{7E86814E-6AC0-4F10-89F4-20CEB0E53EFF}"/>
              </a:ext>
            </a:extLst>
          </p:cNvPr>
          <p:cNvGraphicFramePr>
            <a:graphicFrameLocks noGrp="1"/>
          </p:cNvGraphicFramePr>
          <p:nvPr>
            <p:ph idx="1"/>
            <p:extLst>
              <p:ext uri="{D42A27DB-BD31-4B8C-83A1-F6EECF244321}">
                <p14:modId xmlns:p14="http://schemas.microsoft.com/office/powerpoint/2010/main" val="3774864630"/>
              </p:ext>
            </p:extLst>
          </p:nvPr>
        </p:nvGraphicFramePr>
        <p:xfrm>
          <a:off x="781877" y="344645"/>
          <a:ext cx="10601739" cy="5464346"/>
        </p:xfrm>
        <a:graphic>
          <a:graphicData uri="http://schemas.openxmlformats.org/drawingml/2006/table">
            <a:tbl>
              <a:tblPr firstRow="1" firstCol="1" lastRow="1" lastCol="1" bandRow="1" bandCol="1"/>
              <a:tblGrid>
                <a:gridCol w="2768232">
                  <a:extLst>
                    <a:ext uri="{9D8B030D-6E8A-4147-A177-3AD203B41FA5}">
                      <a16:colId xmlns:a16="http://schemas.microsoft.com/office/drawing/2014/main" val="815620357"/>
                    </a:ext>
                  </a:extLst>
                </a:gridCol>
                <a:gridCol w="1467636">
                  <a:extLst>
                    <a:ext uri="{9D8B030D-6E8A-4147-A177-3AD203B41FA5}">
                      <a16:colId xmlns:a16="http://schemas.microsoft.com/office/drawing/2014/main" val="1053209006"/>
                    </a:ext>
                  </a:extLst>
                </a:gridCol>
                <a:gridCol w="1132590">
                  <a:extLst>
                    <a:ext uri="{9D8B030D-6E8A-4147-A177-3AD203B41FA5}">
                      <a16:colId xmlns:a16="http://schemas.microsoft.com/office/drawing/2014/main" val="4055237971"/>
                    </a:ext>
                  </a:extLst>
                </a:gridCol>
                <a:gridCol w="5233281">
                  <a:extLst>
                    <a:ext uri="{9D8B030D-6E8A-4147-A177-3AD203B41FA5}">
                      <a16:colId xmlns:a16="http://schemas.microsoft.com/office/drawing/2014/main" val="2405379987"/>
                    </a:ext>
                  </a:extLst>
                </a:gridCol>
              </a:tblGrid>
              <a:tr h="671613">
                <a:tc gridSpan="4">
                  <a:txBody>
                    <a:bodyPr/>
                    <a:lstStyle/>
                    <a:p>
                      <a:pPr algn="ctr">
                        <a:lnSpc>
                          <a:spcPct val="115000"/>
                        </a:lnSpc>
                        <a:spcAft>
                          <a:spcPts val="0"/>
                        </a:spcAft>
                      </a:pPr>
                      <a:r>
                        <a:rPr lang="tr-T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tr-T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ÖLÇME ve DEĞERLENDİRME</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78C0D4"/>
                      </a:solidFill>
                      <a:prstDash val="solid"/>
                      <a:round/>
                      <a:headEnd type="none" w="med" len="med"/>
                      <a:tailEnd type="none" w="med" len="med"/>
                    </a:lnL>
                    <a:lnR w="12700" cap="flat" cmpd="sng" algn="ctr">
                      <a:solidFill>
                        <a:srgbClr val="78C0D4"/>
                      </a:solidFill>
                      <a:prstDash val="solid"/>
                      <a:round/>
                      <a:headEnd type="none" w="med" len="med"/>
                      <a:tailEnd type="none" w="med" len="med"/>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17648359"/>
                  </a:ext>
                </a:extLst>
              </a:tr>
              <a:tr h="321769">
                <a:tc>
                  <a:txBody>
                    <a:bodyPr/>
                    <a:lstStyle/>
                    <a:p>
                      <a:pPr algn="ct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Etkinlikler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78C0D4"/>
                      </a:solidFill>
                      <a:prstDash val="solid"/>
                      <a:round/>
                      <a:headEnd type="none" w="med" len="med"/>
                      <a:tailEnd type="none" w="med" len="med"/>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Sayı</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algn="ct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Katkı</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Notlar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78C0D4"/>
                      </a:solidFill>
                      <a:prstDash val="solid"/>
                      <a:round/>
                      <a:headEnd type="none" w="med" len="med"/>
                      <a:tailEnd type="none" w="med" len="med"/>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extLst>
                  <a:ext uri="{0D108BD9-81ED-4DB2-BD59-A6C34878D82A}">
                    <a16:rowId xmlns:a16="http://schemas.microsoft.com/office/drawing/2014/main" val="577341977"/>
                  </a:ext>
                </a:extLst>
              </a:tr>
              <a:tr h="1021457">
                <a:tc>
                  <a:txBody>
                    <a:bodyPr/>
                    <a:lstStyle/>
                    <a:p>
                      <a:pP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Uygulama   (Proje1)</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78C0D4"/>
                      </a:solidFill>
                      <a:prstDash val="solid"/>
                      <a:round/>
                      <a:headEnd type="none" w="med" len="med"/>
                      <a:tailEnd type="none" w="med" len="med"/>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algn="ct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40%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 MS Office için verilen ödevi hazırlamak ve programa yüklemek  (%25) ve sunmak  (%15) ( Kurallar paylaşılacak)</a:t>
                      </a:r>
                    </a:p>
                  </a:txBody>
                  <a:tcPr marL="68580" marR="68580" marT="0" marB="0">
                    <a:lnL>
                      <a:noFill/>
                    </a:lnL>
                    <a:lnR w="12700" cap="flat" cmpd="sng" algn="ctr">
                      <a:solidFill>
                        <a:srgbClr val="78C0D4"/>
                      </a:solidFill>
                      <a:prstDash val="solid"/>
                      <a:round/>
                      <a:headEnd type="none" w="med" len="med"/>
                      <a:tailEnd type="none" w="med" len="med"/>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extLst>
                  <a:ext uri="{0D108BD9-81ED-4DB2-BD59-A6C34878D82A}">
                    <a16:rowId xmlns:a16="http://schemas.microsoft.com/office/drawing/2014/main" val="2367548249"/>
                  </a:ext>
                </a:extLst>
              </a:tr>
              <a:tr h="1721146">
                <a:tc>
                  <a:txBody>
                    <a:bodyPr/>
                    <a:lstStyle/>
                    <a:p>
                      <a:pP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 Seminerler  (Proje 2)</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78C0D4"/>
                      </a:solidFill>
                      <a:prstDash val="solid"/>
                      <a:round/>
                      <a:headEnd type="none" w="med" len="med"/>
                      <a:tailEnd type="none" w="med" len="med"/>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algn="ctr">
                        <a:lnSpc>
                          <a:spcPct val="115000"/>
                        </a:lnSpc>
                        <a:spcAft>
                          <a:spcPts val="0"/>
                        </a:spcAft>
                      </a:pPr>
                      <a:r>
                        <a:rPr lang="tr-TR" sz="2000" b="1">
                          <a:effectLst/>
                          <a:latin typeface="Times New Roman" panose="02020603050405020304" pitchFamily="18" charset="0"/>
                          <a:ea typeface="Times New Roman" panose="02020603050405020304" pitchFamily="18" charset="0"/>
                          <a:cs typeface="Times New Roman" panose="02020603050405020304" pitchFamily="18" charset="0"/>
                        </a:rPr>
                        <a:t>40%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 Konuşmacıların olduğu derslere  ve/ veya kariyer günü oturumundan (tüm gün  seminerleri) oluşan seminerlerden  en az dördüne </a:t>
                      </a:r>
                    </a:p>
                    <a:p>
                      <a:pPr algn="ctr">
                        <a:lnSpc>
                          <a:spcPct val="115000"/>
                        </a:lnSpc>
                        <a:spcAft>
                          <a:spcPts val="0"/>
                        </a:spcAft>
                      </a:pP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 katılım ve katkı sağlamak.</a:t>
                      </a:r>
                    </a:p>
                  </a:txBody>
                  <a:tcPr marL="68580" marR="68580" marT="0" marB="0">
                    <a:lnL>
                      <a:noFill/>
                    </a:lnL>
                    <a:lnR w="12700" cap="flat" cmpd="sng" algn="ctr">
                      <a:solidFill>
                        <a:srgbClr val="78C0D4"/>
                      </a:solidFill>
                      <a:prstDash val="solid"/>
                      <a:round/>
                      <a:headEnd type="none" w="med" len="med"/>
                      <a:tailEnd type="none" w="med" len="med"/>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tcPr>
                </a:tc>
                <a:extLst>
                  <a:ext uri="{0D108BD9-81ED-4DB2-BD59-A6C34878D82A}">
                    <a16:rowId xmlns:a16="http://schemas.microsoft.com/office/drawing/2014/main" val="82722630"/>
                  </a:ext>
                </a:extLst>
              </a:tr>
              <a:tr h="1021457">
                <a:tc>
                  <a:txBody>
                    <a:bodyPr/>
                    <a:lstStyle/>
                    <a:p>
                      <a:pP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Kulup etkinliğine katılım (sertifika)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78C0D4"/>
                      </a:solidFill>
                      <a:prstDash val="solid"/>
                      <a:round/>
                      <a:headEnd type="none" w="med" len="med"/>
                      <a:tailEnd type="none" w="med" len="med"/>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algn="ct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algn="ctr">
                        <a:lnSpc>
                          <a:spcPct val="115000"/>
                        </a:lnSpc>
                        <a:spcAft>
                          <a:spcPts val="0"/>
                        </a:spcAft>
                      </a:pPr>
                      <a:r>
                        <a:rPr lang="tr-TR"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tc>
                  <a:txBody>
                    <a:bodyPr/>
                    <a:lstStyle/>
                    <a:p>
                      <a:pPr fontAlgn="base">
                        <a:lnSpc>
                          <a:spcPct val="115000"/>
                        </a:lnSpc>
                        <a:spcAft>
                          <a:spcPts val="0"/>
                        </a:spcAft>
                      </a:pPr>
                      <a:r>
                        <a:rPr lang="tr-TR" sz="20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Bahar Dönemi içinde iki  öğrenci  kulüp ve  veya araştırma merkezleri vb. etkinlik, yarışma, vb. seminer  katılıp, danışman öğretim elemanı ve kulüp başkanından  katılım yazısı ve veya sertifikası getirmek.</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78C0D4"/>
                      </a:solidFill>
                      <a:prstDash val="solid"/>
                      <a:round/>
                      <a:headEnd type="none" w="med" len="med"/>
                      <a:tailEnd type="none" w="med" len="med"/>
                    </a:lnR>
                    <a:lnT w="12700" cap="flat" cmpd="sng" algn="ctr">
                      <a:solidFill>
                        <a:srgbClr val="78C0D4"/>
                      </a:solidFill>
                      <a:prstDash val="solid"/>
                      <a:round/>
                      <a:headEnd type="none" w="med" len="med"/>
                      <a:tailEnd type="none" w="med" len="med"/>
                    </a:lnT>
                    <a:lnB w="12700" cap="flat" cmpd="sng" algn="ctr">
                      <a:solidFill>
                        <a:srgbClr val="78C0D4"/>
                      </a:solidFill>
                      <a:prstDash val="solid"/>
                      <a:round/>
                      <a:headEnd type="none" w="med" len="med"/>
                      <a:tailEnd type="none" w="med" len="med"/>
                    </a:lnB>
                    <a:solidFill>
                      <a:srgbClr val="D2EAF1"/>
                    </a:solidFill>
                  </a:tcPr>
                </a:tc>
                <a:extLst>
                  <a:ext uri="{0D108BD9-81ED-4DB2-BD59-A6C34878D82A}">
                    <a16:rowId xmlns:a16="http://schemas.microsoft.com/office/drawing/2014/main" val="3961182149"/>
                  </a:ext>
                </a:extLst>
              </a:tr>
            </a:tbl>
          </a:graphicData>
        </a:graphic>
      </p:graphicFrame>
    </p:spTree>
    <p:extLst>
      <p:ext uri="{BB962C8B-B14F-4D97-AF65-F5344CB8AC3E}">
        <p14:creationId xmlns:p14="http://schemas.microsoft.com/office/powerpoint/2010/main" val="844213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8CB3534A-161F-4F56-89F5-45450CBDF314}"/>
              </a:ext>
            </a:extLst>
          </p:cNvPr>
          <p:cNvGraphicFramePr>
            <a:graphicFrameLocks noGrp="1"/>
          </p:cNvGraphicFramePr>
          <p:nvPr>
            <p:ph idx="1"/>
            <p:extLst>
              <p:ext uri="{D42A27DB-BD31-4B8C-83A1-F6EECF244321}">
                <p14:modId xmlns:p14="http://schemas.microsoft.com/office/powerpoint/2010/main" val="946263567"/>
              </p:ext>
            </p:extLst>
          </p:nvPr>
        </p:nvGraphicFramePr>
        <p:xfrm>
          <a:off x="1073426" y="516835"/>
          <a:ext cx="9780103" cy="4414016"/>
        </p:xfrm>
        <a:graphic>
          <a:graphicData uri="http://schemas.openxmlformats.org/drawingml/2006/table">
            <a:tbl>
              <a:tblPr firstRow="1" firstCol="1" lastRow="1" lastCol="1" bandRow="1" bandCol="1">
                <a:tableStyleId>{5C22544A-7EE6-4342-B048-85BDC9FD1C3A}</a:tableStyleId>
              </a:tblPr>
              <a:tblGrid>
                <a:gridCol w="3724991">
                  <a:extLst>
                    <a:ext uri="{9D8B030D-6E8A-4147-A177-3AD203B41FA5}">
                      <a16:colId xmlns:a16="http://schemas.microsoft.com/office/drawing/2014/main" val="593955719"/>
                    </a:ext>
                  </a:extLst>
                </a:gridCol>
                <a:gridCol w="1392194">
                  <a:extLst>
                    <a:ext uri="{9D8B030D-6E8A-4147-A177-3AD203B41FA5}">
                      <a16:colId xmlns:a16="http://schemas.microsoft.com/office/drawing/2014/main" val="4012972973"/>
                    </a:ext>
                  </a:extLst>
                </a:gridCol>
                <a:gridCol w="2720259">
                  <a:extLst>
                    <a:ext uri="{9D8B030D-6E8A-4147-A177-3AD203B41FA5}">
                      <a16:colId xmlns:a16="http://schemas.microsoft.com/office/drawing/2014/main" val="3311871879"/>
                    </a:ext>
                  </a:extLst>
                </a:gridCol>
                <a:gridCol w="1942659">
                  <a:extLst>
                    <a:ext uri="{9D8B030D-6E8A-4147-A177-3AD203B41FA5}">
                      <a16:colId xmlns:a16="http://schemas.microsoft.com/office/drawing/2014/main" val="181240028"/>
                    </a:ext>
                  </a:extLst>
                </a:gridCol>
              </a:tblGrid>
              <a:tr h="256194">
                <a:tc gridSpan="4">
                  <a:txBody>
                    <a:bodyPr/>
                    <a:lstStyle/>
                    <a:p>
                      <a:pPr>
                        <a:lnSpc>
                          <a:spcPct val="115000"/>
                        </a:lnSpc>
                        <a:spcAft>
                          <a:spcPts val="0"/>
                        </a:spcAft>
                      </a:pPr>
                      <a:r>
                        <a:rPr lang="tr-TR" sz="2400">
                          <a:effectLst/>
                        </a:rPr>
                        <a:t>AKTS TABLOSU</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373033412"/>
                  </a:ext>
                </a:extLst>
              </a:tr>
              <a:tr h="133518">
                <a:tc>
                  <a:txBody>
                    <a:bodyPr/>
                    <a:lstStyle/>
                    <a:p>
                      <a:pPr>
                        <a:lnSpc>
                          <a:spcPct val="115000"/>
                        </a:lnSpc>
                        <a:spcAft>
                          <a:spcPts val="0"/>
                        </a:spcAft>
                      </a:pPr>
                      <a:r>
                        <a:rPr lang="tr-TR" sz="2400">
                          <a:effectLst/>
                        </a:rPr>
                        <a:t>İçerik</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Sayı</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Saat</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Toplam</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2765354"/>
                  </a:ext>
                </a:extLst>
              </a:tr>
              <a:tr h="133518">
                <a:tc>
                  <a:txBody>
                    <a:bodyPr/>
                    <a:lstStyle/>
                    <a:p>
                      <a:pPr>
                        <a:lnSpc>
                          <a:spcPct val="115000"/>
                        </a:lnSpc>
                        <a:spcAft>
                          <a:spcPts val="0"/>
                        </a:spcAft>
                      </a:pPr>
                      <a:r>
                        <a:rPr lang="tr-TR" sz="2400">
                          <a:effectLst/>
                        </a:rPr>
                        <a:t>Ders Süresi</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14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28</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1166482"/>
                  </a:ext>
                </a:extLst>
              </a:tr>
              <a:tr h="133518">
                <a:tc>
                  <a:txBody>
                    <a:bodyPr/>
                    <a:lstStyle/>
                    <a:p>
                      <a:pPr>
                        <a:lnSpc>
                          <a:spcPct val="115000"/>
                        </a:lnSpc>
                        <a:spcAft>
                          <a:spcPts val="0"/>
                        </a:spcAft>
                      </a:pPr>
                      <a:r>
                        <a:rPr lang="tr-TR" sz="2400">
                          <a:effectLst/>
                        </a:rPr>
                        <a:t>Sınıf Dışı Ders Çalışma</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14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28</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77372181"/>
                  </a:ext>
                </a:extLst>
              </a:tr>
              <a:tr h="133518">
                <a:tc>
                  <a:txBody>
                    <a:bodyPr/>
                    <a:lstStyle/>
                    <a:p>
                      <a:pPr>
                        <a:lnSpc>
                          <a:spcPct val="115000"/>
                        </a:lnSpc>
                        <a:spcAft>
                          <a:spcPts val="0"/>
                        </a:spcAft>
                      </a:pPr>
                      <a:r>
                        <a:rPr lang="tr-TR" sz="2400">
                          <a:effectLst/>
                        </a:rPr>
                        <a:t>Proje1</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1</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40941329"/>
                  </a:ext>
                </a:extLst>
              </a:tr>
              <a:tr h="133518">
                <a:tc>
                  <a:txBody>
                    <a:bodyPr/>
                    <a:lstStyle/>
                    <a:p>
                      <a:pPr>
                        <a:lnSpc>
                          <a:spcPct val="115000"/>
                        </a:lnSpc>
                        <a:spcAft>
                          <a:spcPts val="0"/>
                        </a:spcAft>
                      </a:pPr>
                      <a:r>
                        <a:rPr lang="tr-TR" sz="2400">
                          <a:effectLst/>
                        </a:rPr>
                        <a:t> Seminerler  (Proje 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5</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10</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10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7485000"/>
                  </a:ext>
                </a:extLst>
              </a:tr>
              <a:tr h="133518">
                <a:tc>
                  <a:txBody>
                    <a:bodyPr/>
                    <a:lstStyle/>
                    <a:p>
                      <a:pPr>
                        <a:lnSpc>
                          <a:spcPct val="115000"/>
                        </a:lnSpc>
                        <a:spcAft>
                          <a:spcPts val="0"/>
                        </a:spcAft>
                      </a:pPr>
                      <a:r>
                        <a:rPr lang="tr-TR" sz="2400">
                          <a:effectLst/>
                        </a:rPr>
                        <a:t>Kulup etkinliğine katılım (sertifika)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3</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400">
                          <a:effectLst/>
                        </a:rPr>
                        <a:t> 6</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15408032"/>
                  </a:ext>
                </a:extLst>
              </a:tr>
              <a:tr h="133518">
                <a:tc rowSpan="3" gridSpan="3">
                  <a:txBody>
                    <a:bodyPr/>
                    <a:lstStyle/>
                    <a:p>
                      <a:pPr algn="r">
                        <a:lnSpc>
                          <a:spcPct val="115000"/>
                        </a:lnSpc>
                        <a:spcAft>
                          <a:spcPts val="0"/>
                        </a:spcAft>
                      </a:pPr>
                      <a:r>
                        <a:rPr lang="tr-TR" sz="2400">
                          <a:effectLst/>
                        </a:rPr>
                        <a:t>Toplam</a:t>
                      </a:r>
                    </a:p>
                    <a:p>
                      <a:pPr algn="r">
                        <a:lnSpc>
                          <a:spcPct val="115000"/>
                        </a:lnSpc>
                        <a:spcAft>
                          <a:spcPts val="0"/>
                        </a:spcAft>
                      </a:pPr>
                      <a:r>
                        <a:rPr lang="tr-TR" sz="2400">
                          <a:effectLst/>
                        </a:rPr>
                        <a:t>Toplam / 30</a:t>
                      </a:r>
                    </a:p>
                    <a:p>
                      <a:pPr algn="r">
                        <a:lnSpc>
                          <a:spcPct val="115000"/>
                        </a:lnSpc>
                        <a:spcAft>
                          <a:spcPts val="0"/>
                        </a:spcAft>
                      </a:pPr>
                      <a:r>
                        <a:rPr lang="tr-TR" sz="2400">
                          <a:effectLst/>
                        </a:rPr>
                        <a:t>AKTS Kredisi</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3" hMerge="1">
                  <a:txBody>
                    <a:bodyPr/>
                    <a:lstStyle/>
                    <a:p>
                      <a:endParaRPr lang="tr-TR"/>
                    </a:p>
                  </a:txBody>
                  <a:tcPr/>
                </a:tc>
                <a:tc rowSpan="3" hMerge="1">
                  <a:txBody>
                    <a:bodyPr/>
                    <a:lstStyle/>
                    <a:p>
                      <a:endParaRPr lang="tr-TR"/>
                    </a:p>
                  </a:txBody>
                  <a:tcPr/>
                </a:tc>
                <a:tc>
                  <a:txBody>
                    <a:bodyPr/>
                    <a:lstStyle/>
                    <a:p>
                      <a:pPr algn="ctr">
                        <a:lnSpc>
                          <a:spcPct val="115000"/>
                        </a:lnSpc>
                        <a:spcAft>
                          <a:spcPts val="0"/>
                        </a:spcAft>
                      </a:pPr>
                      <a:r>
                        <a:rPr lang="tr-TR" sz="2400">
                          <a:effectLst/>
                        </a:rPr>
                        <a:t>96</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54442383"/>
                  </a:ext>
                </a:extLst>
              </a:tr>
              <a:tr h="133518">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ctr">
                        <a:lnSpc>
                          <a:spcPct val="115000"/>
                        </a:lnSpc>
                        <a:spcAft>
                          <a:spcPts val="0"/>
                        </a:spcAft>
                      </a:pPr>
                      <a:r>
                        <a:rPr lang="tr-TR" sz="2400">
                          <a:effectLst/>
                        </a:rPr>
                        <a:t> 96/41= 2,34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5506593"/>
                  </a:ext>
                </a:extLst>
              </a:tr>
              <a:tr h="151457">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ctr">
                        <a:lnSpc>
                          <a:spcPct val="115000"/>
                        </a:lnSpc>
                        <a:spcAft>
                          <a:spcPts val="0"/>
                        </a:spcAft>
                      </a:pPr>
                      <a:r>
                        <a:rPr lang="tr-TR" sz="2400" dirty="0">
                          <a:effectLst/>
                        </a:rPr>
                        <a:t>3</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75123663"/>
                  </a:ext>
                </a:extLst>
              </a:tr>
            </a:tbl>
          </a:graphicData>
        </a:graphic>
      </p:graphicFrame>
    </p:spTree>
    <p:extLst>
      <p:ext uri="{BB962C8B-B14F-4D97-AF65-F5344CB8AC3E}">
        <p14:creationId xmlns:p14="http://schemas.microsoft.com/office/powerpoint/2010/main" val="39852807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391</Words>
  <Application>Microsoft Office PowerPoint</Application>
  <PresentationFormat>Geniş ekran</PresentationFormat>
  <Paragraphs>76</Paragraphs>
  <Slides>7</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7</vt:i4>
      </vt:variant>
    </vt:vector>
  </HeadingPairs>
  <TitlesOfParts>
    <vt:vector size="13" baseType="lpstr">
      <vt:lpstr>Arial</vt:lpstr>
      <vt:lpstr>Calibri</vt:lpstr>
      <vt:lpstr>Calibri Light</vt:lpstr>
      <vt:lpstr>Times New Roman</vt:lpstr>
      <vt:lpstr>Office Teması</vt:lpstr>
      <vt:lpstr>Microsoft Excel Çalışma Sayfası</vt:lpstr>
      <vt:lpstr>FEAS 102- Fakülteye Oryantasyon</vt:lpstr>
      <vt:lpstr>Aakademik takvim (2019/2020 Bahar &amp; Yaz)</vt:lpstr>
      <vt:lpstr>PowerPoint Sunusu</vt:lpstr>
      <vt:lpstr> FEAS102 Dersin amacı &amp; Görüşme saatleri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FEAS 102- Fakülteye Oryantasyon</dc:title>
  <dc:creator>Windows Kullanıcısı</dc:creator>
  <cp:lastModifiedBy>Windows Kullanıcısı</cp:lastModifiedBy>
  <cp:revision>2</cp:revision>
  <dcterms:created xsi:type="dcterms:W3CDTF">2020-02-05T04:41:26Z</dcterms:created>
  <dcterms:modified xsi:type="dcterms:W3CDTF">2020-02-05T04:58:45Z</dcterms:modified>
</cp:coreProperties>
</file>