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6" r:id="rId19"/>
    <p:sldId id="277" r:id="rId20"/>
    <p:sldId id="278" r:id="rId21"/>
    <p:sldId id="279" r:id="rId22"/>
    <p:sldId id="280" r:id="rId23"/>
    <p:sldId id="272" r:id="rId24"/>
    <p:sldId id="274" r:id="rId25"/>
    <p:sldId id="287" r:id="rId26"/>
    <p:sldId id="288" r:id="rId27"/>
    <p:sldId id="282" r:id="rId28"/>
    <p:sldId id="284" r:id="rId29"/>
    <p:sldId id="286" r:id="rId30"/>
    <p:sldId id="289" r:id="rId31"/>
    <p:sldId id="290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20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00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1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35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96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55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11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84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37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13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32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DBD74-EF59-41E0-97F0-839E4BF07D9D}" type="datetimeFigureOut">
              <a:rPr lang="tr-TR" smtClean="0"/>
              <a:t>04.07.2019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A31B-3C07-4D93-A9CE-5E4665CF13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91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ANAYASA HUKUKU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914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Asli Özellikleri:</a:t>
            </a:r>
          </a:p>
          <a:p>
            <a:pPr marL="0" indent="0">
              <a:buNone/>
            </a:pPr>
            <a:r>
              <a:rPr lang="tr-TR" dirty="0" smtClean="0"/>
              <a:t>1- Yürütme organı tek kişiliktir. </a:t>
            </a:r>
          </a:p>
          <a:p>
            <a:pPr marL="0" indent="0">
              <a:buNone/>
            </a:pPr>
            <a:r>
              <a:rPr lang="tr-TR" dirty="0" smtClean="0"/>
              <a:t>2- Başkan halk tarafından seçilir.</a:t>
            </a:r>
          </a:p>
          <a:p>
            <a:pPr marL="0" indent="0">
              <a:buNone/>
            </a:pPr>
            <a:r>
              <a:rPr lang="tr-TR" dirty="0" smtClean="0"/>
              <a:t>3- Başkan yasamanın güvenine dayanmaz.</a:t>
            </a:r>
          </a:p>
          <a:p>
            <a:pPr marL="0" indent="0">
              <a:buNone/>
            </a:pPr>
            <a:r>
              <a:rPr lang="tr-TR" dirty="0" smtClean="0"/>
              <a:t>Tali Özellikleri:</a:t>
            </a:r>
          </a:p>
          <a:p>
            <a:pPr marL="0" indent="0">
              <a:buNone/>
            </a:pPr>
            <a:r>
              <a:rPr lang="tr-TR" dirty="0" smtClean="0"/>
              <a:t>1- Başkan yasama organını feshedemez.</a:t>
            </a:r>
          </a:p>
          <a:p>
            <a:pPr marL="0" indent="0">
              <a:buNone/>
            </a:pPr>
            <a:r>
              <a:rPr lang="tr-TR" dirty="0" smtClean="0"/>
              <a:t>2- aynı kişi hem yasamada hem yürütmede görev alamaz.</a:t>
            </a:r>
          </a:p>
          <a:p>
            <a:pPr marL="0" indent="0">
              <a:buNone/>
            </a:pPr>
            <a:r>
              <a:rPr lang="tr-TR" dirty="0" smtClean="0"/>
              <a:t>3- başkan yasama organının çalışmasına katılamaz.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302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Başkanlık sisteminde yasama ve yürütme arasında karşılıklı etkileşim araçları:</a:t>
            </a:r>
          </a:p>
          <a:p>
            <a:pPr marL="0" indent="0">
              <a:buNone/>
            </a:pPr>
            <a:r>
              <a:rPr lang="tr-TR" dirty="0" smtClean="0"/>
              <a:t>1- Atamalar</a:t>
            </a:r>
          </a:p>
          <a:p>
            <a:pPr marL="0" indent="0">
              <a:buNone/>
            </a:pPr>
            <a:r>
              <a:rPr lang="tr-TR" dirty="0" smtClean="0"/>
              <a:t>2- Dış ilişkiler</a:t>
            </a:r>
          </a:p>
          <a:p>
            <a:pPr marL="0" indent="0">
              <a:buNone/>
            </a:pPr>
            <a:r>
              <a:rPr lang="tr-TR" dirty="0" smtClean="0"/>
              <a:t>3- Meclis araştırması</a:t>
            </a:r>
          </a:p>
          <a:p>
            <a:pPr marL="0" indent="0">
              <a:buNone/>
            </a:pPr>
            <a:r>
              <a:rPr lang="tr-TR" dirty="0" smtClean="0"/>
              <a:t>4- Suçlama</a:t>
            </a:r>
          </a:p>
          <a:p>
            <a:pPr marL="0" indent="0">
              <a:buNone/>
            </a:pPr>
            <a:r>
              <a:rPr lang="tr-TR" dirty="0" smtClean="0"/>
              <a:t>5- Bütçe</a:t>
            </a:r>
          </a:p>
          <a:p>
            <a:pPr marL="0" indent="0">
              <a:buNone/>
            </a:pPr>
            <a:r>
              <a:rPr lang="tr-TR" dirty="0" smtClean="0"/>
              <a:t>6- Veto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1334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Yarı-başkanlık Sistemi: Cumhurbaşkanının halk tarafından seçildiği bir parlamenter sistem olarak tanımlanabilir.</a:t>
            </a:r>
          </a:p>
          <a:p>
            <a:pPr marL="0" indent="0">
              <a:buNone/>
            </a:pPr>
            <a:r>
              <a:rPr lang="tr-TR" dirty="0" smtClean="0"/>
              <a:t>** İki başlı yürütme</a:t>
            </a:r>
          </a:p>
          <a:p>
            <a:pPr marL="0" indent="0">
              <a:buNone/>
            </a:pPr>
            <a:r>
              <a:rPr lang="tr-TR" dirty="0" smtClean="0"/>
              <a:t>** seçim usulü</a:t>
            </a:r>
          </a:p>
          <a:p>
            <a:pPr marL="0" indent="0">
              <a:buNone/>
            </a:pPr>
            <a:r>
              <a:rPr lang="tr-TR" dirty="0" smtClean="0"/>
              <a:t>** Yasamanın güveni</a:t>
            </a:r>
          </a:p>
        </p:txBody>
      </p:sp>
    </p:spTree>
    <p:extLst>
      <p:ext uri="{BB962C8B-B14F-4D97-AF65-F5344CB8AC3E}">
        <p14:creationId xmlns:p14="http://schemas.microsoft.com/office/powerpoint/2010/main" val="3315414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	HÜKÜMET SİSTEMLERİ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B- Yumuşak Kuvvetler Ayrılığı – Parlamenter Sistem: yasama ve yürütmenin yumuşak bir şekilde ayrıldığı sistemdir. Bu organlar birbirlerinden tam olarak bağımsız değildir. Karşılıklı olarak birbirlerinin hukuki varlığına son verebilirler.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01116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Asli Özellikleri:</a:t>
            </a:r>
          </a:p>
          <a:p>
            <a:pPr marL="0" indent="0">
              <a:buNone/>
            </a:pPr>
            <a:r>
              <a:rPr lang="tr-TR" dirty="0" smtClean="0"/>
              <a:t>1- İki başlı yürütme organı vardır</a:t>
            </a:r>
          </a:p>
          <a:p>
            <a:pPr marL="0" indent="0">
              <a:buNone/>
            </a:pPr>
            <a:r>
              <a:rPr lang="tr-TR" dirty="0" smtClean="0"/>
              <a:t>2- Yürütme, yasama tarafından belirlenir.</a:t>
            </a:r>
          </a:p>
          <a:p>
            <a:pPr marL="0" indent="0">
              <a:buNone/>
            </a:pPr>
            <a:r>
              <a:rPr lang="tr-TR" dirty="0" smtClean="0"/>
              <a:t>3- Yürütme, yasamanın güvenine dayanır.</a:t>
            </a:r>
          </a:p>
          <a:p>
            <a:pPr marL="0" indent="0">
              <a:buNone/>
            </a:pPr>
            <a:r>
              <a:rPr lang="tr-TR" dirty="0" smtClean="0"/>
              <a:t>Tali Özellikleri:</a:t>
            </a:r>
          </a:p>
          <a:p>
            <a:pPr marL="0" indent="0">
              <a:buNone/>
            </a:pPr>
            <a:r>
              <a:rPr lang="tr-TR" dirty="0" smtClean="0"/>
              <a:t>1- Organlar birbirlerinin varlığına son verebilir.</a:t>
            </a:r>
          </a:p>
          <a:p>
            <a:pPr marL="0" indent="0">
              <a:buNone/>
            </a:pPr>
            <a:r>
              <a:rPr lang="tr-TR" dirty="0" smtClean="0"/>
              <a:t>2- Aynı kişi hem yasamada hem yürütmede görev alabilir.</a:t>
            </a:r>
          </a:p>
          <a:p>
            <a:pPr marL="0" indent="0">
              <a:buNone/>
            </a:pPr>
            <a:r>
              <a:rPr lang="tr-TR" dirty="0" smtClean="0"/>
              <a:t>3- Bak. Kur. Yasamanın çalışmalarına katılır.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757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Parlamenter sistemde yasama ve yürütme arasında karşılıklı etkileşim araçları:</a:t>
            </a:r>
          </a:p>
          <a:p>
            <a:pPr marL="0" indent="0">
              <a:buNone/>
            </a:pPr>
            <a:r>
              <a:rPr lang="tr-TR" dirty="0" smtClean="0"/>
              <a:t>1- Kanun yapımına yürütmenin katılması</a:t>
            </a:r>
          </a:p>
          <a:p>
            <a:pPr marL="0" indent="0">
              <a:buNone/>
            </a:pPr>
            <a:r>
              <a:rPr lang="tr-TR" dirty="0" smtClean="0"/>
              <a:t>2- Bütçe</a:t>
            </a:r>
          </a:p>
          <a:p>
            <a:pPr marL="0" indent="0">
              <a:buNone/>
            </a:pPr>
            <a:r>
              <a:rPr lang="tr-TR" dirty="0" smtClean="0"/>
              <a:t>3- Uluslararası Antlaşmalar</a:t>
            </a:r>
          </a:p>
          <a:p>
            <a:pPr marL="0" indent="0">
              <a:buNone/>
            </a:pPr>
            <a:r>
              <a:rPr lang="tr-TR" dirty="0" smtClean="0"/>
              <a:t>4- Denetim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8667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NORMATİF DEMOKRASİ: halkın, halk tarafından, halk için yönetimi (olması gereken)</a:t>
            </a:r>
          </a:p>
          <a:p>
            <a:r>
              <a:rPr lang="tr-TR" dirty="0" smtClean="0"/>
              <a:t>AMPİRİK DEMOKRASİ: nispeten çokça bir yurttaş grubunun arzularına cevap veren rejim (olan)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869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DEMOKRASİNİN ŞARTLARI</a:t>
            </a:r>
          </a:p>
          <a:p>
            <a:pPr marL="0" indent="0">
              <a:buNone/>
            </a:pPr>
            <a:r>
              <a:rPr lang="tr-TR" dirty="0" smtClean="0"/>
              <a:t>1- Etkin siyasal makamlar seçimle işbaşına gelmeli.</a:t>
            </a:r>
          </a:p>
          <a:p>
            <a:pPr marL="0" indent="0">
              <a:buNone/>
            </a:pPr>
            <a:r>
              <a:rPr lang="tr-TR" dirty="0" smtClean="0"/>
              <a:t>2- Seçimler düzenli aralıklarla tekrarlanmalıdır.</a:t>
            </a:r>
          </a:p>
          <a:p>
            <a:pPr marL="0" indent="0">
              <a:buNone/>
            </a:pPr>
            <a:r>
              <a:rPr lang="tr-TR" dirty="0" smtClean="0"/>
              <a:t>3- Seçimler serbest olmalıdır.</a:t>
            </a:r>
          </a:p>
          <a:p>
            <a:pPr marL="0" indent="0">
              <a:buNone/>
            </a:pPr>
            <a:r>
              <a:rPr lang="tr-TR" dirty="0" smtClean="0"/>
              <a:t>4- Birden çok siyasal parti olmalıdır.</a:t>
            </a:r>
          </a:p>
          <a:p>
            <a:pPr marL="0" indent="0">
              <a:buNone/>
            </a:pPr>
            <a:r>
              <a:rPr lang="tr-TR" dirty="0" smtClean="0"/>
              <a:t>5- Muhalefetin iktidar olma şansı olmalıdır.</a:t>
            </a:r>
          </a:p>
          <a:p>
            <a:pPr marL="0" indent="0">
              <a:buNone/>
            </a:pPr>
            <a:r>
              <a:rPr lang="tr-TR" dirty="0" smtClean="0"/>
              <a:t>6- Temel kamu hakları tanınmış ve güvence altına alınmış olmalıdır.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59777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EGEMENLİĞİN KULLANILMASI BAKIMINDAN DEMOKRASİ TİPLERİ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DOĞRUDAN DEMOKRASİ</a:t>
            </a:r>
          </a:p>
          <a:p>
            <a:pPr marL="0" indent="0">
              <a:buNone/>
            </a:pPr>
            <a:r>
              <a:rPr lang="tr-TR" dirty="0" smtClean="0"/>
              <a:t>Halkın egemenliği bizzat ve doğrudan kullandığı demokrasi tipidir. Devlet için alınacak kararlar, yurttaşlar tarafından temsilcisiz ve aracısız olarak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1773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TEMSİLİ DEMOKRASİ</a:t>
            </a:r>
          </a:p>
          <a:p>
            <a:pPr marL="0" indent="0">
              <a:buNone/>
            </a:pPr>
            <a:r>
              <a:rPr lang="tr-TR" dirty="0" smtClean="0"/>
              <a:t>Halkın egemenliğini kendi seçtiği temsilcileri aracılığıyla kullandığı demokrasi tipidir.</a:t>
            </a:r>
          </a:p>
          <a:p>
            <a:pPr marL="0" indent="0">
              <a:buNone/>
            </a:pPr>
            <a:r>
              <a:rPr lang="tr-TR" dirty="0" smtClean="0"/>
              <a:t>** saf temsili demokrasi: halkın referandum gibi araçlarla yönetime doğrudan katılımının mümkün olmadığı sistemlerdir.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60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HÜKÜMET SİSTEMLERİ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Hükümet sistemler kuvvetler ayrılığı ve kuvvetler birliğine göre sınıflandırılırlar.</a:t>
            </a:r>
          </a:p>
          <a:p>
            <a:pPr marL="0" indent="0">
              <a:buNone/>
            </a:pPr>
            <a:r>
              <a:rPr lang="tr-TR" b="1" dirty="0" smtClean="0"/>
              <a:t>Yasama ve yürütme kuvvetleri arasındaki ilişki! </a:t>
            </a:r>
          </a:p>
          <a:p>
            <a:pPr marL="0" indent="0">
              <a:buNone/>
            </a:pPr>
            <a:r>
              <a:rPr lang="tr-TR" dirty="0" smtClean="0"/>
              <a:t>Yargı kuvveti kural olarak hükümet sistemlerinin dışında bırakılır. Çünkü yargı her sistemde yasama ve yürütme kuvvetlerinden ayrı </a:t>
            </a:r>
            <a:r>
              <a:rPr lang="tr-TR" dirty="0" smtClean="0"/>
              <a:t>olarak tarafsız ve bağımsız kabul </a:t>
            </a:r>
            <a:r>
              <a:rPr lang="tr-TR" dirty="0" smtClean="0"/>
              <a:t>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5224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YARI DOĞRUDAN DEMOKRASİ</a:t>
            </a:r>
          </a:p>
          <a:p>
            <a:pPr marL="0" indent="0">
              <a:buNone/>
            </a:pPr>
            <a:r>
              <a:rPr lang="tr-TR" dirty="0" smtClean="0"/>
              <a:t>Egemenliğin kullanılmasının halk ile temsilciler arasında paylaştırıldığı demokrasi tipidir. Bu sistemde egemenliğin kullanılması esasen halkın seçtiği temsilcilere verilmiştir. Ancak bazı durumlarda, bazı araçlarla halkın da egemenliği kullanması mümkündür.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428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Bu araçlar;</a:t>
            </a:r>
          </a:p>
          <a:p>
            <a:pPr marL="0" indent="0">
              <a:buNone/>
            </a:pPr>
            <a:r>
              <a:rPr lang="tr-TR" dirty="0" smtClean="0"/>
              <a:t>1- Referandum: parlamento tarafından kabul edilen veya edilecek olan bir kanun metninin halkın onayına sunulması.</a:t>
            </a:r>
          </a:p>
          <a:p>
            <a:pPr marL="0" indent="0">
              <a:buNone/>
            </a:pPr>
            <a:r>
              <a:rPr lang="tr-TR" dirty="0" smtClean="0"/>
              <a:t>2- Halk vetosu: parlamento tarafından </a:t>
            </a:r>
            <a:r>
              <a:rPr lang="tr-TR" dirty="0" err="1" smtClean="0"/>
              <a:t>usulune</a:t>
            </a:r>
            <a:r>
              <a:rPr lang="tr-TR" dirty="0" smtClean="0"/>
              <a:t> uygun kabul edilen kanunun halkın </a:t>
            </a:r>
            <a:r>
              <a:rPr lang="tr-TR" dirty="0" err="1" smtClean="0"/>
              <a:t>halkın</a:t>
            </a:r>
            <a:r>
              <a:rPr lang="tr-TR" dirty="0" smtClean="0"/>
              <a:t> inisiyatifiyle düzenlenecek bir referandumla yürürlüğe girmesinin engellenmesi.</a:t>
            </a:r>
          </a:p>
        </p:txBody>
      </p:sp>
    </p:spTree>
    <p:extLst>
      <p:ext uri="{BB962C8B-B14F-4D97-AF65-F5344CB8AC3E}">
        <p14:creationId xmlns:p14="http://schemas.microsoft.com/office/powerpoint/2010/main" val="1369993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3- Halk teşebbüsü: halkın istediği ancak parlamentonun çıkarmadığı yasanının imza toplanarak çıkarılmasının sağlanması.</a:t>
            </a:r>
          </a:p>
          <a:p>
            <a:pPr marL="0" indent="0">
              <a:buNone/>
            </a:pPr>
            <a:r>
              <a:rPr lang="tr-TR" dirty="0" smtClean="0"/>
              <a:t>4- Temsilcilerin azli: halkın, çalışmasından memnun kalmadığı temsilcileri görevden alabilmesi.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778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SEÇİMLER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OY HAKKI</a:t>
            </a:r>
          </a:p>
          <a:p>
            <a:pPr marL="0" indent="0">
              <a:buNone/>
            </a:pPr>
            <a:r>
              <a:rPr lang="tr-TR" dirty="0" smtClean="0"/>
              <a:t>Oy, bir kişinin seçilmesi veya bir metnin kabul edilmesi veya reddedilmesi konusunda açıklanan irade beyanıdır.</a:t>
            </a:r>
          </a:p>
          <a:p>
            <a:pPr marL="0" indent="0">
              <a:buNone/>
            </a:pPr>
            <a:r>
              <a:rPr lang="tr-TR" dirty="0" smtClean="0"/>
              <a:t>Oy hakkının şartları her ülkenin anayasası tarafından belirlenir.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691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SEÇİMLER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Oy Hakkının İlkeleri:</a:t>
            </a:r>
          </a:p>
          <a:p>
            <a:pPr marL="0" indent="0">
              <a:buNone/>
            </a:pPr>
            <a:r>
              <a:rPr lang="tr-TR" dirty="0" smtClean="0"/>
              <a:t>1- genel oy ilkesi</a:t>
            </a:r>
          </a:p>
          <a:p>
            <a:pPr marL="0" indent="0">
              <a:buNone/>
            </a:pPr>
            <a:r>
              <a:rPr lang="tr-TR" dirty="0" smtClean="0"/>
              <a:t>2- eşit oy ilkesi</a:t>
            </a:r>
          </a:p>
          <a:p>
            <a:pPr marL="0" indent="0">
              <a:buNone/>
            </a:pPr>
            <a:r>
              <a:rPr lang="tr-TR" dirty="0" smtClean="0"/>
              <a:t>3- doğrudan oy ilkesi</a:t>
            </a:r>
          </a:p>
          <a:p>
            <a:pPr marL="0" indent="0">
              <a:buNone/>
            </a:pPr>
            <a:r>
              <a:rPr lang="tr-TR" dirty="0" smtClean="0"/>
              <a:t>4- bireysel oy ilkesi</a:t>
            </a:r>
          </a:p>
          <a:p>
            <a:pPr marL="0" indent="0">
              <a:buNone/>
            </a:pPr>
            <a:r>
              <a:rPr lang="tr-TR" dirty="0" smtClean="0"/>
              <a:t>5- kişisel oy ilkesi</a:t>
            </a:r>
          </a:p>
          <a:p>
            <a:pPr marL="0" indent="0">
              <a:buNone/>
            </a:pPr>
            <a:r>
              <a:rPr lang="tr-TR" dirty="0" smtClean="0"/>
              <a:t>6- gizli oy ilkesi</a:t>
            </a:r>
          </a:p>
          <a:p>
            <a:pPr marL="0" indent="0">
              <a:buNone/>
            </a:pPr>
            <a:r>
              <a:rPr lang="tr-TR" dirty="0" smtClean="0"/>
              <a:t>7- mecburi oy – ihtiyari oy ilkesi</a:t>
            </a:r>
          </a:p>
          <a:p>
            <a:pPr marL="0" indent="0">
              <a:buNone/>
            </a:pPr>
            <a:r>
              <a:rPr lang="tr-TR" dirty="0" smtClean="0"/>
              <a:t>8- serbest oy ilkesi</a:t>
            </a:r>
          </a:p>
          <a:p>
            <a:pPr marL="0" indent="0">
              <a:buNone/>
            </a:pPr>
            <a:r>
              <a:rPr lang="tr-TR" dirty="0" smtClean="0"/>
              <a:t>9- açık sayım ve döküm ilkesi</a:t>
            </a:r>
          </a:p>
          <a:p>
            <a:pPr marL="0" indent="0">
              <a:buNone/>
            </a:pPr>
            <a:r>
              <a:rPr lang="tr-TR" dirty="0" smtClean="0"/>
              <a:t>10- seçim uyuşmazlıklarının yargısal çözümü ilkesi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174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HAK VE ÖZGÜRLÜKLER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Hürriyet: bir şeyi yapma veya yapmama, belli bir şekilde davranıp davranmama gücü. (serbest hareket etme gücü)</a:t>
            </a:r>
          </a:p>
          <a:p>
            <a:r>
              <a:rPr lang="tr-TR" dirty="0" smtClean="0"/>
              <a:t>Hak: hürriyetin somutlaştırılmış biçimidir. Kişiye anayasa tarafından verilmiş bir isteme yetkisidir.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80596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 ve hürriyet ayrımı:</a:t>
            </a:r>
          </a:p>
          <a:p>
            <a:pPr marL="0" indent="0">
              <a:buNone/>
            </a:pPr>
            <a:r>
              <a:rPr lang="tr-TR" dirty="0" smtClean="0"/>
              <a:t>1- Hürriyet soyut, hak somuttur.</a:t>
            </a:r>
          </a:p>
          <a:p>
            <a:pPr marL="0" indent="0">
              <a:buNone/>
            </a:pPr>
            <a:r>
              <a:rPr lang="tr-TR" dirty="0" smtClean="0"/>
              <a:t>2- Haklar mahkeme önünde ileri sürülebilir.</a:t>
            </a:r>
          </a:p>
          <a:p>
            <a:pPr marL="0" indent="0">
              <a:buNone/>
            </a:pPr>
            <a:r>
              <a:rPr lang="tr-TR" dirty="0" smtClean="0"/>
              <a:t>3- Hürriyetlerin gerçekleşmesi için başkalarının veya devletin bir şey yapmaması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7277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TEMEL HAK VE HÜRRİYETLERİN SINIFLANDIRILMASI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1- </a:t>
            </a:r>
            <a:r>
              <a:rPr lang="tr-TR" dirty="0"/>
              <a:t>N</a:t>
            </a:r>
            <a:r>
              <a:rPr lang="tr-TR" dirty="0" smtClean="0"/>
              <a:t>egatif Statü Hakları: kişinin devlet tarafından dokunulamayacak ve aşılamayacak özel alanının sınırlarını çizen hak ve hürriyetlerdir.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Örn</a:t>
            </a:r>
            <a:r>
              <a:rPr lang="tr-TR" dirty="0" smtClean="0"/>
              <a:t>: din ve vicdan özgürlüğü, konut dokunulmazlığı, ifade özgürlüğü, mülkiyet hakkı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7112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2- Pozitif Statü Hakları: bireylere devletten olumlu bir davranış, bir hizmet veya bir yardım isteme imkanı tanıyan haklardır.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Örn</a:t>
            </a:r>
            <a:r>
              <a:rPr lang="tr-TR" dirty="0" smtClean="0"/>
              <a:t>: çalışma hakkı, sağlık hakkı, eğitim hakkı, konut hakkı.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3701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3- Aktif Statü Hakları: kişinin devlet yönetimine katılmasını sağlayan haklardır.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Örn</a:t>
            </a:r>
            <a:r>
              <a:rPr lang="tr-TR" dirty="0" smtClean="0"/>
              <a:t>: seçme ve seçilme hakkı, siyasi parti kurma hakkı, dilekçe hakkı, siyasi faaliyette bulunma hakkı.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3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dirty="0" smtClean="0"/>
              <a:t>HÜKÜMET SİSTEMLERİ</a:t>
            </a:r>
          </a:p>
          <a:p>
            <a:pPr marL="0" indent="0" algn="just">
              <a:buNone/>
            </a:pPr>
            <a:r>
              <a:rPr lang="tr-TR" dirty="0" smtClean="0"/>
              <a:t>1- Kuvvetler Birliği Sistemleri</a:t>
            </a:r>
          </a:p>
          <a:p>
            <a:pPr marL="0" indent="0" algn="just">
              <a:buNone/>
            </a:pPr>
            <a:r>
              <a:rPr lang="tr-TR" dirty="0" smtClean="0"/>
              <a:t>	a- Yürütmede Birleşme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- Mutlak Monarşi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- Diktatörlük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b- Yasamada Birleşme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- Meclis Hükümeti Sistemi</a:t>
            </a:r>
          </a:p>
          <a:p>
            <a:pPr marL="0" indent="0" algn="just">
              <a:buNone/>
            </a:pPr>
            <a:r>
              <a:rPr lang="tr-TR" dirty="0" smtClean="0"/>
              <a:t>2- Kuvvetler Ayrılığı Sistemleri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a- Sert K.A.S. </a:t>
            </a:r>
            <a:r>
              <a:rPr lang="tr-TR" dirty="0" smtClean="0">
                <a:sym typeface="Wingdings" panose="05000000000000000000" pitchFamily="2" charset="2"/>
              </a:rPr>
              <a:t> Başkanlık sistemi</a:t>
            </a:r>
          </a:p>
          <a:p>
            <a:pPr marL="0" indent="0" algn="just">
              <a:buNone/>
            </a:pPr>
            <a:r>
              <a:rPr lang="tr-TR" dirty="0">
                <a:sym typeface="Wingdings" panose="05000000000000000000" pitchFamily="2" charset="2"/>
              </a:rPr>
              <a:t>	</a:t>
            </a:r>
            <a:r>
              <a:rPr lang="tr-TR" dirty="0" smtClean="0">
                <a:sym typeface="Wingdings" panose="05000000000000000000" pitchFamily="2" charset="2"/>
              </a:rPr>
              <a:t>b- Yumuşak K.A.S.  Parlamenter Sistem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366579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TEMEL HAK VE HÜRRİYETLERİN SINIRLANDIRILMASI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1- Sınırlama yasama organı tarafından kanunla yapılmalıdır.</a:t>
            </a:r>
          </a:p>
          <a:p>
            <a:pPr marL="0" indent="0">
              <a:buNone/>
            </a:pPr>
            <a:r>
              <a:rPr lang="tr-TR" dirty="0" smtClean="0"/>
              <a:t>2- sınırlama belli sebeplere dayanmalıdır.</a:t>
            </a:r>
          </a:p>
          <a:p>
            <a:pPr marL="0" indent="0">
              <a:buNone/>
            </a:pPr>
            <a:r>
              <a:rPr lang="tr-TR" dirty="0" smtClean="0"/>
              <a:t>3- Sınırlama anayasanın sözüne ve ruhuna aykırı olmamalıdır.</a:t>
            </a:r>
          </a:p>
          <a:p>
            <a:pPr marL="0" indent="0">
              <a:buNone/>
            </a:pPr>
            <a:r>
              <a:rPr lang="tr-TR" dirty="0" smtClean="0"/>
              <a:t>4- Sınırlama ölçülülük ilkesine uygun olmalıdır.</a:t>
            </a:r>
          </a:p>
          <a:p>
            <a:pPr marL="0" indent="0">
              <a:buNone/>
            </a:pPr>
            <a:r>
              <a:rPr lang="tr-TR" dirty="0" smtClean="0"/>
              <a:t>5- Sınırlama demokratik düzenin gereklerine aykırı olmamalıdır.</a:t>
            </a:r>
          </a:p>
        </p:txBody>
      </p:sp>
    </p:spTree>
    <p:extLst>
      <p:ext uri="{BB962C8B-B14F-4D97-AF65-F5344CB8AC3E}">
        <p14:creationId xmlns:p14="http://schemas.microsoft.com/office/powerpoint/2010/main" val="1323651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OLAĞANÜSTÜ DÖNEMDE SINIRLAMA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>
                <a:latin typeface="+mj-lt"/>
              </a:rPr>
              <a:t>**Temel </a:t>
            </a:r>
            <a:r>
              <a:rPr lang="tr-TR" dirty="0">
                <a:latin typeface="+mj-lt"/>
              </a:rPr>
              <a:t>hak ve hürriyetlerin kullanılmasının durdurulması MADDE </a:t>
            </a:r>
            <a:r>
              <a:rPr lang="tr-TR" dirty="0" smtClean="0">
                <a:latin typeface="+mj-lt"/>
              </a:rPr>
              <a:t>15-</a:t>
            </a:r>
          </a:p>
          <a:p>
            <a:pPr marL="0" indent="0">
              <a:buNone/>
            </a:pPr>
            <a:endParaRPr lang="tr-TR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+mj-lt"/>
                <a:cs typeface="Times New Roman" panose="02020603050405020304" pitchFamily="18" charset="0"/>
              </a:rPr>
              <a:t>Savaş</a:t>
            </a:r>
            <a:r>
              <a:rPr lang="tr-TR" b="1" dirty="0">
                <a:latin typeface="+mj-lt"/>
                <a:cs typeface="Times New Roman" panose="02020603050405020304" pitchFamily="18" charset="0"/>
              </a:rPr>
              <a:t>, seferberlik veya olağanüstü hallerde, </a:t>
            </a:r>
            <a:endParaRPr lang="tr-TR" b="1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+mj-lt"/>
                <a:cs typeface="Times New Roman" panose="02020603050405020304" pitchFamily="18" charset="0"/>
              </a:rPr>
              <a:t>milletlerarası </a:t>
            </a:r>
            <a:r>
              <a:rPr lang="tr-TR" b="1" dirty="0">
                <a:latin typeface="+mj-lt"/>
                <a:cs typeface="Times New Roman" panose="02020603050405020304" pitchFamily="18" charset="0"/>
              </a:rPr>
              <a:t>hukuktan doğan yükümlülükler ihlâl edilmemek kaydıyla, </a:t>
            </a:r>
            <a:endParaRPr lang="tr-TR" b="1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+mj-lt"/>
                <a:cs typeface="Times New Roman" panose="02020603050405020304" pitchFamily="18" charset="0"/>
              </a:rPr>
              <a:t>durumun </a:t>
            </a:r>
            <a:r>
              <a:rPr lang="tr-TR" b="1" dirty="0">
                <a:latin typeface="+mj-lt"/>
                <a:cs typeface="Times New Roman" panose="02020603050405020304" pitchFamily="18" charset="0"/>
              </a:rPr>
              <a:t>gerektirdiği ölçüde temel hak ve hürriyetlerin kullanılması kısmen veya tamamen durdurulabilir veya bunlar için Anayasada öngörülen güvencelere aykırı tedbirler alınabilir. </a:t>
            </a:r>
            <a:endParaRPr lang="tr-TR" b="1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/>
              <a:t>Birinci </a:t>
            </a:r>
            <a:r>
              <a:rPr lang="tr-TR" dirty="0"/>
              <a:t>fıkrada belirlenen durumlarda da, savaş hukukuna uygun fiiller sonucu meydana gelen ölümler dışında, </a:t>
            </a:r>
            <a:r>
              <a:rPr lang="tr-TR" b="1" dirty="0"/>
              <a:t>kişinin yaşama hakkına, maddî ve manevî varlığının bütünlüğüne dokunulamaz; kimse din, vicdan, düşünce ve kanaatlerini açıklamaya zorlanamaz ve bunlardan dolayı suçlanamaz; suç ve cezalar geçmişe yürütülemez; suçluluğu mahkeme kararı ile saptanıncaya kadar kimse suçlu sayılamaz. </a:t>
            </a:r>
          </a:p>
        </p:txBody>
      </p:sp>
    </p:spTree>
    <p:extLst>
      <p:ext uri="{BB962C8B-B14F-4D97-AF65-F5344CB8AC3E}">
        <p14:creationId xmlns:p14="http://schemas.microsoft.com/office/powerpoint/2010/main" val="166606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HÜKÜMET SİSTEMLERİ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KUVVETLER BİRLİĞİ SİSTEMLERİ </a:t>
            </a:r>
          </a:p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- Yürütme Organında Birleşme: yürütme organı hem kanunları yürütmekte hem de yürüttüğü kanunları kendisi koymaktadır.</a:t>
            </a:r>
            <a:r>
              <a:rPr lang="tr-TR" dirty="0"/>
              <a:t> </a:t>
            </a:r>
            <a:r>
              <a:rPr lang="tr-TR" dirty="0" smtClean="0"/>
              <a:t>Bu tür birleşme 2 şekilde olur:</a:t>
            </a:r>
          </a:p>
          <a:p>
            <a:pPr marL="0" indent="0">
              <a:buNone/>
            </a:pPr>
            <a:r>
              <a:rPr lang="tr-TR" dirty="0" smtClean="0"/>
              <a:t>Mutlak monarşi ve diktatörlük</a:t>
            </a:r>
          </a:p>
        </p:txBody>
      </p:sp>
    </p:spTree>
    <p:extLst>
      <p:ext uri="{BB962C8B-B14F-4D97-AF65-F5344CB8AC3E}">
        <p14:creationId xmlns:p14="http://schemas.microsoft.com/office/powerpoint/2010/main" val="2979115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Mutlak Monarşi: yasama ve yürütme kuvvetlerinin hükümdarda toplandığı hükümet sistemidir. Bu sistemde hükümdar, hem kanun koyar, hem kanunları uygular hem de ortaya çıkan uyuşmazlıkları çözer.</a:t>
            </a:r>
          </a:p>
          <a:p>
            <a:pPr marL="0" indent="0">
              <a:buNone/>
            </a:pPr>
            <a:r>
              <a:rPr lang="tr-TR" dirty="0" smtClean="0"/>
              <a:t>*** Meşruti monarşi bir kuvvetler birliği sistemi değildir.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991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Diktatörlük: yasama, yürütme ve hatta yargının tek bir kişi veya grubun elinde toplandığı sistemdir. </a:t>
            </a:r>
          </a:p>
          <a:p>
            <a:pPr marL="0" indent="0">
              <a:buNone/>
            </a:pPr>
            <a:r>
              <a:rPr lang="tr-TR" dirty="0" smtClean="0"/>
              <a:t>* Totaliter diktatörlük</a:t>
            </a:r>
          </a:p>
          <a:p>
            <a:pPr marL="0" indent="0">
              <a:buNone/>
            </a:pPr>
            <a:r>
              <a:rPr lang="tr-TR" dirty="0" smtClean="0"/>
              <a:t>* Otoriter diktatörlük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904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</a:t>
            </a:r>
            <a:r>
              <a:rPr lang="tr-TR" dirty="0" smtClean="0"/>
              <a:t>- Yasama Organında Birleşme: yasama organı hem kanun yapar hem de yaptığı kanunları uygular. Bu tür birleşme Meclis hükümeti sistemi şeklinde olur.</a:t>
            </a:r>
          </a:p>
          <a:p>
            <a:pPr marL="0" indent="0">
              <a:buNone/>
            </a:pPr>
            <a:r>
              <a:rPr lang="tr-TR" dirty="0" smtClean="0"/>
              <a:t>meclis, yürütme işi için kendi içinde bir komite ve heyet seçer. Heyet ‘icra </a:t>
            </a:r>
            <a:r>
              <a:rPr lang="tr-TR" dirty="0" err="1" smtClean="0"/>
              <a:t>vekili’dir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5159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Meclis hükümeti sisteminde devlet başkanı ve başbakanlık yoktur.</a:t>
            </a:r>
          </a:p>
          <a:p>
            <a:pPr marL="0" indent="0">
              <a:buNone/>
            </a:pPr>
            <a:r>
              <a:rPr lang="tr-TR" dirty="0" smtClean="0"/>
              <a:t>İcra vekilleri meclis içinden ve meclis tarafından tek tek seçilir.</a:t>
            </a:r>
          </a:p>
          <a:p>
            <a:pPr marL="0" indent="0">
              <a:buNone/>
            </a:pPr>
            <a:r>
              <a:rPr lang="tr-TR" dirty="0" smtClean="0"/>
              <a:t>İcra heyetinin meclis karşısında kullanabileceği hiçbir hukuki araç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230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HÜKÜMET SİSTEMLERİ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KUVVETLER AYRILIĞIN SİSTEMLERİ</a:t>
            </a:r>
          </a:p>
          <a:p>
            <a:pPr marL="0" indent="0">
              <a:buNone/>
            </a:pPr>
            <a:r>
              <a:rPr lang="tr-TR" dirty="0" smtClean="0"/>
              <a:t>a- Sert Kuvvetler Ayrılığı – Başkanlık Sistemi: yasama ve yürütme kuvvetleri mutlak şekilde ayrılmıştır. Birbirlerinden bağımsızlardır. Bu organlar ayrı ayrı seçilir ve birbirlerinin varlıklarına son veremezler.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675042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1102</Words>
  <Application>Microsoft Office PowerPoint</Application>
  <PresentationFormat>Ekran Gösterisi (4:3)</PresentationFormat>
  <Paragraphs>137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Ofis Teması</vt:lpstr>
      <vt:lpstr>ANAYASA HUKUKU</vt:lpstr>
      <vt:lpstr>HÜKÜMET SİSTEMLERİ</vt:lpstr>
      <vt:lpstr>PowerPoint Sunusu</vt:lpstr>
      <vt:lpstr>HÜKÜMET SİSTEMLERİ</vt:lpstr>
      <vt:lpstr>PowerPoint Sunusu</vt:lpstr>
      <vt:lpstr>PowerPoint Sunusu</vt:lpstr>
      <vt:lpstr>PowerPoint Sunusu</vt:lpstr>
      <vt:lpstr>PowerPoint Sunusu</vt:lpstr>
      <vt:lpstr>HÜKÜMET SİSTEMLERİ</vt:lpstr>
      <vt:lpstr>PowerPoint Sunusu</vt:lpstr>
      <vt:lpstr>PowerPoint Sunusu</vt:lpstr>
      <vt:lpstr>PowerPoint Sunusu</vt:lpstr>
      <vt:lpstr> HÜKÜMET SİSTEMLERİ</vt:lpstr>
      <vt:lpstr>PowerPoint Sunusu</vt:lpstr>
      <vt:lpstr>PowerPoint Sunusu</vt:lpstr>
      <vt:lpstr>DEMOKRASİ</vt:lpstr>
      <vt:lpstr>DEMOKRASİ</vt:lpstr>
      <vt:lpstr>EGEMENLİĞİN KULLANILMASI BAKIMINDAN DEMOKRASİ TİPLERİ</vt:lpstr>
      <vt:lpstr>PowerPoint Sunusu</vt:lpstr>
      <vt:lpstr>PowerPoint Sunusu</vt:lpstr>
      <vt:lpstr>PowerPoint Sunusu</vt:lpstr>
      <vt:lpstr>PowerPoint Sunusu</vt:lpstr>
      <vt:lpstr>SEÇİMLER</vt:lpstr>
      <vt:lpstr>SEÇİMLER</vt:lpstr>
      <vt:lpstr>TEMEL HAK VE ÖZGÜRLÜKLER</vt:lpstr>
      <vt:lpstr>PowerPoint Sunusu</vt:lpstr>
      <vt:lpstr>TEMEL HAK VE HÜRRİYETLERİN SINIFLANDIRILMASI</vt:lpstr>
      <vt:lpstr>PowerPoint Sunusu</vt:lpstr>
      <vt:lpstr>PowerPoint Sunusu</vt:lpstr>
      <vt:lpstr>TEMEL HAK VE HÜRRİYETLERİN SINIRLANDIRILMASI</vt:lpstr>
      <vt:lpstr>OLAĞANÜSTÜ DÖNEMDE SINIRLAMA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Nilay SOYDAN</dc:creator>
  <cp:lastModifiedBy>Nilay SOYDAN</cp:lastModifiedBy>
  <cp:revision>9</cp:revision>
  <dcterms:created xsi:type="dcterms:W3CDTF">2018-10-31T09:02:37Z</dcterms:created>
  <dcterms:modified xsi:type="dcterms:W3CDTF">2019-07-04T09:21:03Z</dcterms:modified>
</cp:coreProperties>
</file>