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9" r:id="rId3"/>
    <p:sldId id="290" r:id="rId4"/>
    <p:sldId id="291" r:id="rId5"/>
    <p:sldId id="29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3" r:id="rId21"/>
    <p:sldId id="280" r:id="rId22"/>
    <p:sldId id="281" r:id="rId23"/>
    <p:sldId id="288" r:id="rId24"/>
    <p:sldId id="282" r:id="rId25"/>
    <p:sldId id="283" r:id="rId26"/>
    <p:sldId id="284" r:id="rId27"/>
    <p:sldId id="294" r:id="rId28"/>
  </p:sldIdLst>
  <p:sldSz cx="18288000" cy="10287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207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42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38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28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502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37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41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49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92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0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5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847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714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9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20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654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377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37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93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3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6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0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69045" y="1209419"/>
            <a:ext cx="8990946" cy="8121211"/>
          </a:xfrm>
          <a:custGeom>
            <a:avLst/>
            <a:gdLst/>
            <a:ahLst/>
            <a:cxnLst/>
            <a:rect l="l" t="t" r="r" b="b"/>
            <a:pathLst>
              <a:path w="8990946" h="8121211" extrusionOk="0">
                <a:moveTo>
                  <a:pt x="0" y="0"/>
                </a:moveTo>
                <a:lnTo>
                  <a:pt x="8990946" y="0"/>
                </a:lnTo>
                <a:lnTo>
                  <a:pt x="8990946" y="8121211"/>
                </a:lnTo>
                <a:lnTo>
                  <a:pt x="0" y="8121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7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>
            <a:off x="9467069" y="1216308"/>
            <a:ext cx="10218404" cy="6744147"/>
          </a:xfrm>
          <a:custGeom>
            <a:avLst/>
            <a:gdLst/>
            <a:ahLst/>
            <a:cxnLst/>
            <a:rect l="l" t="t" r="r" b="b"/>
            <a:pathLst>
              <a:path w="10218404" h="6744147" extrusionOk="0">
                <a:moveTo>
                  <a:pt x="10218404" y="0"/>
                </a:moveTo>
                <a:lnTo>
                  <a:pt x="0" y="0"/>
                </a:lnTo>
                <a:lnTo>
                  <a:pt x="0" y="6744147"/>
                </a:lnTo>
                <a:lnTo>
                  <a:pt x="10218404" y="6744147"/>
                </a:lnTo>
                <a:lnTo>
                  <a:pt x="102184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821765" y="907130"/>
            <a:ext cx="1329534" cy="1239113"/>
          </a:xfrm>
          <a:custGeom>
            <a:avLst/>
            <a:gdLst/>
            <a:ahLst/>
            <a:cxnLst/>
            <a:rect l="l" t="t" r="r" b="b"/>
            <a:pathLst>
              <a:path w="1329534" h="1239113" extrusionOk="0">
                <a:moveTo>
                  <a:pt x="0" y="0"/>
                </a:moveTo>
                <a:lnTo>
                  <a:pt x="1329533" y="0"/>
                </a:lnTo>
                <a:lnTo>
                  <a:pt x="1329533" y="1239113"/>
                </a:lnTo>
                <a:lnTo>
                  <a:pt x="0" y="1239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7093" r="-235638" b="-188016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13473936" y="8111600"/>
            <a:ext cx="715822" cy="718961"/>
          </a:xfrm>
          <a:custGeom>
            <a:avLst/>
            <a:gdLst/>
            <a:ahLst/>
            <a:cxnLst/>
            <a:rect l="l" t="t" r="r" b="b"/>
            <a:pathLst>
              <a:path w="715822" h="718961" extrusionOk="0">
                <a:moveTo>
                  <a:pt x="0" y="0"/>
                </a:moveTo>
                <a:lnTo>
                  <a:pt x="715821" y="0"/>
                </a:lnTo>
                <a:lnTo>
                  <a:pt x="715821" y="718961"/>
                </a:lnTo>
                <a:lnTo>
                  <a:pt x="0" y="718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38105" r="-239404" b="-316007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982742">
            <a:off x="9538180" y="1210724"/>
            <a:ext cx="586128" cy="588698"/>
          </a:xfrm>
          <a:custGeom>
            <a:avLst/>
            <a:gdLst/>
            <a:ahLst/>
            <a:cxnLst/>
            <a:rect l="l" t="t" r="r" b="b"/>
            <a:pathLst>
              <a:path w="586128" h="588698" extrusionOk="0">
                <a:moveTo>
                  <a:pt x="0" y="0"/>
                </a:moveTo>
                <a:lnTo>
                  <a:pt x="586128" y="0"/>
                </a:lnTo>
                <a:lnTo>
                  <a:pt x="586128" y="588698"/>
                </a:lnTo>
                <a:lnTo>
                  <a:pt x="0" y="58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38105" r="-239404" b="-316007"/>
            </a:stretch>
          </a:blipFill>
          <a:ln>
            <a:noFill/>
          </a:ln>
        </p:spPr>
      </p: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D2DA6D40-A8CA-483C-8A3C-ACBA6108C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009" y="1542851"/>
            <a:ext cx="7915017" cy="7643118"/>
          </a:xfrm>
          <a:prstGeom prst="rect">
            <a:avLst/>
          </a:prstGeom>
        </p:spPr>
      </p:pic>
      <p:sp>
        <p:nvSpPr>
          <p:cNvPr id="11" name="Google Shape;107;p14"/>
          <p:cNvSpPr/>
          <p:nvPr/>
        </p:nvSpPr>
        <p:spPr>
          <a:xfrm>
            <a:off x="11436413" y="7881984"/>
            <a:ext cx="4075045" cy="905094"/>
          </a:xfrm>
          <a:custGeom>
            <a:avLst/>
            <a:gdLst/>
            <a:ahLst/>
            <a:cxnLst/>
            <a:rect l="l" t="t" r="r" b="b"/>
            <a:pathLst>
              <a:path w="9090781" h="2125019" extrusionOk="0">
                <a:moveTo>
                  <a:pt x="0" y="0"/>
                </a:moveTo>
                <a:lnTo>
                  <a:pt x="9090780" y="0"/>
                </a:lnTo>
                <a:lnTo>
                  <a:pt x="9090780" y="2125019"/>
                </a:lnTo>
                <a:lnTo>
                  <a:pt x="0" y="212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2189" b="-22187"/>
            </a:stretch>
          </a:blipFill>
          <a:ln>
            <a:noFill/>
          </a:ln>
        </p:spPr>
        <p:txBody>
          <a:bodyPr/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Dr. Sami DOĞRU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11727" y="2556165"/>
            <a:ext cx="17706109" cy="433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 (Devam)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Bölüm, s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ürdürülemez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kalkınma nedenlerinden birini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çatışma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olarak tanımlamış ve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 stresin </a:t>
            </a:r>
            <a:r>
              <a:rPr lang="tr-TR" sz="3200" b="1" i="1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etkilerini,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barış ve güvenlik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konularını ele almıştır.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 son olarak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kurumsal ve yasal değişimlerinin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zorluğunu ele alarak bu düzenlemeler için önerilerde bulunmuştur.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94855" y="2556165"/>
            <a:ext cx="17643763" cy="609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Kalkınma: Gelecek Nesillerin Refahı İçin Stratejik Yaklaşım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küresel çevre krizinin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aciliyetini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vurgulayarak, «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ekonomik büyümenin»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 sürdürülebilirlik»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 uyumlu olması gerektiğini öne sürmüştür.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kalkınma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arasında sinerji oluşturarak, 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gelecek nesiller için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bir yol haritası çizmiştir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bağlamda, günümüzde yaygın olarak kullanılan “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kalkınma”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kavramı ortaya çıkmıştır.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6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94855" y="2556165"/>
            <a:ext cx="17706109" cy="621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WCED'nin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Sürdürülebilir Kalkınma Tanımı ve Stratejileri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Dünya Çevre ve Kalkınma Komisyonu (WCED),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kalkınmayı teşvik etmek ve bu hedefleri 21. yüzyıl boyunca ilerletmek için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stratejiler geliştirmeyi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amaçlamıştır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Raporda sunulan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tanımı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günümüz kurumsal ve politik çevrelerinde hala geçerliliğini korumaktadır: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000" b="1" i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gelecek nesillerin kendi ihtiyaçlarını karşılama kabiliyetinden ödün vermeksizin bugünün ihtiyaçlarını karşılayan kalkınmadır."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tanım, nesiller arası eşitlik ve çevresel sorumluluk ilkelerini ön plana çıkarmıştır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9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2556165"/>
            <a:ext cx="17269691" cy="6831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Kapsamlı Politika Önerileri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Raporu, sürdürülebilir kalkınma çerçevesinde geniş bir yelpazede politika önerileri sunmuştur.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U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luslararası ekonomi, nüfus ve insan kaynakları, gıda güvenliği, </a:t>
            </a: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biyoçeşitlilik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enerji, sanayi ve çevre koruma gibi kritik alanlarda kapsamlı stratejiler geliştirirken,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Temel insan ihtiyaçlarının karşılanması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sosyal eşitliğin sağlanması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konularına da özel önem vermiştir.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5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644236" y="1953487"/>
            <a:ext cx="17373600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Küresel Nüfus Dinamikleri ve Sürdürülebilir Kalkınma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Rapor, küresel nüfus dinamikleri konusunda öngörülerde </a:t>
            </a:r>
            <a:r>
              <a:rPr lang="tr-TR" sz="40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bulunarak (1987: 5 milyar),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yüzyılda dünya nüfusunun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7,7 milyar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14,2 milyar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arasında bir noktada dengeleneceğini ve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şehirleşme oranının artacağını </a:t>
            </a:r>
            <a:r>
              <a:rPr lang="tr-TR" sz="40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öngörmüştür (2025:8,2 milyar).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Özellikle dikkat çeken bir nokta, gelişmekte olan ülkelerdeki nüfus artışının çevresel etkisinin, sanayileşmiş ülkelerdekine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kıyasla daha az olduğudur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bağlamda rapor,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Gelişmekte olan ülkelerde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kadınların sağlık ve eğitim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olanaklarının iyileştirilmesini önermiştir.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Ayrıca, sanayileşmiş ülkelerdeki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düşük doğum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oranlarının gelecekte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genç nesillere ek sorumluluklar yükleyeceğine işaret </a:t>
            </a:r>
            <a:r>
              <a:rPr lang="tr-TR" sz="4000" u="sng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etmiştir.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6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11727" y="1932705"/>
            <a:ext cx="17768455" cy="7762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tr-TR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Küresel Etkileri ve BM Girişimleri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Günümüzde artan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tahribatı, iklim krizi, </a:t>
            </a:r>
            <a:r>
              <a:rPr lang="tr-TR" sz="3200" b="1" i="1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biyoçeşitlilikteki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azalma, içme suyu sıkıntısı, yoksulluk, açlık, hızlı nüfus artışı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gibi konular </a:t>
            </a:r>
            <a:r>
              <a:rPr lang="tr-TR" sz="32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(SK)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kavramını giderek daha önemli hale getirmektedir.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bu olumsuzlukların önüne geçebilmek için yerel, ulusal ve küresel düzeyde bir dizi toplantı yapılmakta ve bunların sonucunda hem bugün için hem de ileriye yönelik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hedefler belirlenmektedir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sunduğu stratejilerin hayata geçirilmesi için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Birleşmiş </a:t>
            </a:r>
            <a:r>
              <a:rPr lang="tr-TR" sz="3200" b="1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Milletler</a:t>
            </a:r>
            <a:r>
              <a:rPr lang="tr-TR" sz="3200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'e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çağrıda bulunmuştur. </a:t>
            </a:r>
            <a:endParaRPr lang="tr-TR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çağrı,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Sürdürülebilir Kalkınma Eylem Programı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'nın oluşturulmasına öncülük etmiş,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'de Rio de Janeiro'da düzenlenen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 Zirvesi (diğer adıyla 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ve Kalkınma Konferansı -UNCED)'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Sürdürülebilir Kalkınma Komisyonu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'nun kurulmasına zemin hazırlamıştır.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290945" y="1808013"/>
            <a:ext cx="17664547" cy="841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Zirvesinde (1992),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“insanoğlunun SK olgusunun merkezinde yer aldığı, her insanın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«doğa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uyumlu», «sağlıklı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verimli»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«yaşam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hakkı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olduğu»”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kabul edilmiştir.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 sonucu;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Rio Bildirgesi,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Gündem 21,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-Orman İlkeleri,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İklim Değişikliği Sözleşmesi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Biyolojik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Çeşitlilik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Sözleşmesi”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olmak üzere </a:t>
            </a: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beş temel belge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ortaya çıkmıştır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8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15636" y="2556165"/>
            <a:ext cx="17373600" cy="7141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Zirvesi’nde BM üyeleri tarafından kabul edilen, SK hedeflerine ulaşmaya yönelik ilkeler ve eylem planlarının yer aldığı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“Gündem 21”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zirvenin temel çıktısı kabul edilmiştir. 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Gündem 21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“İnsanlık, tarihsel bir dönüm noktasındadır”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sözü ile başlamakta,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Başta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sorunları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olmak üzere,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gelir eşitsizliği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artan yoksulluk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açlık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gibi sorunların küresel ortaklık kavramı ile çözülebileceği vurgulanmaktadır.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Zirve sonrasında, yürütülen programların tutarlılığını ve koordinasyonunu sağlamak amacıyla, 53 üye ülkenin temsilcilerinden oluşan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 Sürdürülebilir Kalkınma Komisyonu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kurulmuştur.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15636" y="1974274"/>
            <a:ext cx="17685328" cy="836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Zirvesinden sonra 2015 yılına kadar çeşitli toplantılar düzenlenmiştir: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İnsan Yerleşimleri Konferansı (Habitat II) (1996)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Rio +5 Zirvesi (1997)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BM Binyıl Kalkınma Bildirgesi (2000)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Johannesburg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Zirvesi (Rio +10) (2002)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BM Sürdürülebilir Kalkınma Konferansı Rio +20 (2012)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 Sürdürülebilir Kalkınma Amaçları (SKA) (2015)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girişimler, küresel sürdürülebilirlik çabalarının kurumsallaşmasında önemli dönüm noktaları olmuştur.</a:t>
            </a:r>
            <a:endParaRPr lang="tr-TR" sz="4000" b="1" spc="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5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644236" y="2556165"/>
            <a:ext cx="17145000" cy="721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Raporu 2024: 17 Sürdürülebilir Kalkınma Hedefi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BM’nin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Eylül 2015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tarihinde New York’ta düzenlenen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Zirvesi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’nde bir araya gelen ülke liderleri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2030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yılına kadar dünyada yoksulluğun tüm boyutlarıyla ortadan kaldırılması ve insanlığın ortak refahının sağlanması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amaç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169 hedeften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oluşan </a:t>
            </a:r>
            <a:r>
              <a:rPr lang="tr-TR" sz="4000" b="1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Amaçlarını</a:t>
            </a:r>
            <a:r>
              <a:rPr lang="tr-TR" sz="40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(SKA)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kabul etmişlerdir.</a:t>
            </a:r>
            <a:r>
              <a:rPr lang="tr-T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 1 Ocak 2016 tarihinde yürürlüğe girmiştir.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"Dünyamızı Değiştirmek: Sürdürülebilir Kalkınma için 2030 Gündemi (Gündem 2030)"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başlığı ile duyurulan deklarasyonda 17 amaç ve 169 hedef belirlenmiştir.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SKA’da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yoksulluğun ortadan kaldırılması, iklim değişikliği, küresel barış ve işbirliği, adalet ve ekonomik eşitsizlik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gibi temel konular ele alınmıştır.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04670" y="2522560"/>
            <a:ext cx="16478656" cy="514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Tanım: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4000" b="1" spc="7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tr-TR" sz="40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evcut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kuşakların ihtiyaçlarını, </a:t>
            </a:r>
            <a:endParaRPr lang="tr-TR" sz="4000" b="1" spc="7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Gelecek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kuşakların kendi ihtiyaçlarını karşılama imkânlarını tehlikeye atmadan karşılayan </a:t>
            </a: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kalkınma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olarak tanımlanmaktadır.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3200" b="1" spc="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8501BB6C-38EB-498A-9A99-B7011B09DBD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3782" y="2493817"/>
            <a:ext cx="15835745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1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81891" y="1808021"/>
            <a:ext cx="17207345" cy="760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BM, ülkelere destek sağlayarak, paydaş olarak görülen hükümetler, sivil toplum kuruluşları ve özel sektörle birlikte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2030 yılına kadar SKA hedeflerine ulaşmayı amaçlamaktadır</a:t>
            </a:r>
            <a:endParaRPr lang="tr-TR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Sürdürülebilir Kalkınma Amaçları;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Yoksulluğun son erdirilmesi,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Çevrenin korunması,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İklim krizine karşı önlem alınması,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Refahın adil paylaşımı ve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Barışın sağlanması için küresel bir eylem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çağrısıdır.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insanlık ve gelecek nesiller için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daha güzel ve yaşanabilir bir dünya sunmaktır.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Hedefleri, güncel olarak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çevresel, sosyal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ekonomik alanlarda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toplam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maddeden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oluşmaktadır.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5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1787236" y="2556165"/>
            <a:ext cx="16002000" cy="717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SKH Raporu: İlerleme, Zorluklar ve Küresel Krizlerin Etkileri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Geçtiğimiz Eylül ayında gerçekleşen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York SKA Zirvesi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'nde, devlet ve hükümet başkanları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2030 yılına kadar Sürdürülebilir Kalkınma Amaçlarına ulaşma konusundaki kararlılıklarını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yinelemişlerdir.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Ancak, son bir yıldaki gelişmeler </a:t>
            </a:r>
            <a:r>
              <a:rPr lang="tr-TR" sz="3200" spc="75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SKA’larının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ilerleyişinde ciddi bir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yavaşlama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hatta bazı alanlarda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gerileme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olduğunu göstermiştir.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durumun temel nedenleri arasında;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üresel iklim krizi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Ekonomik dalgalanmalar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COVID-19 </a:t>
            </a:r>
            <a:r>
              <a:rPr lang="tr-TR" sz="3200" b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pandemisinin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süregelen etkileri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 almıştır.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4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1932705"/>
            <a:ext cx="17269691" cy="706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Sosyo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-Ekonomik Eşitsizlikler: Artan Küresel Zorluklar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Özellikle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sosyal eşitsizlikler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alanında kaygı verici bir artış gözlemlenmiştir.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2019-2022 yılları arasında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milyondan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fazla insanın 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aşırı yoksulluk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sınırının altına düşmesi, bu trendin en çarpıcı göstergelerinden biri olmuştur.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Sağlık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alanında bazı olumlu gelişmeler kaydedilmesine rağmen, genel olarak küresel sağlık hedeflerinde 2015'ten bu yana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belirgin bir yavaşlama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söz konusu olmuştur.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COVID-19 salgınının,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ortalama yaşam süresindeki 10 yıllık artış trendini tersine çevirmes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bu alandaki zorluklara işaret etmiştir.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8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2015836"/>
            <a:ext cx="17602200" cy="883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2024 Raporu: Küresel İlerleyiş, Zorluklar ve Acil Eylem Çağrısı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yılı 28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Haziran'da yayınlanan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(SKH) raporu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küresel sürdürülebilir kalkınma hedeflerinin önündeki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engeller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en güncel verilerle kapsamlı bir şekilde analiz etmiştir.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2030 yılına kadar ulaşılması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hedeflenen kritik dönüm noktalarının oldukça gerisinde kalındığını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vurgulayarak, yoksulluğun azaltılması ve çevrenin korunması gibi temel hedeflere ulaşmak için alınması gereken acil önlemleri ve uygulanması gereken etkili stratejileri detaylı bir şekilde ele almıştır.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politika yapıcılara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de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kurumlara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sürdürülebilir bir gelecek için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atılması gereken adımlar konusunda yol gösterici nitelikte öneriler sunmuştur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“Önümüzde, Sürdürülebilir Kalkınma Hedefleri Zirvesi’nin siyasi bildirgesinde yer alan bir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kurtarma planı </a:t>
            </a: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var. Şimdi bildirgenin sözlerini sayfadan kaldırmanın ve kalkınmaya daha önce hiç olmadığı kadar büyük ölçekte yatırım yapmanın zamanıdır.“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0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77982" y="1808020"/>
            <a:ext cx="17311254" cy="8449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Sonuç olarak 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SK’nin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başarıya ulaşması ve gelecek nesillere yaşanabilir bir çevrenin bırakılabilmesi için </a:t>
            </a:r>
            <a:r>
              <a:rPr lang="tr-TR" sz="32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üzerinde var olan baskıların hafifletilmesi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ortadan kaldırılması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gerekmektedir.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Bunun için de bireylerin, firmaların, sivil ve resmi tüm kurum ve kuruluşların çevre koruma konusunda üzerine düşeni yapmaları 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SK’nin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başarısı için son derece önem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arz etmektedir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bağlamda;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kalkınma anlayışının bir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hayat tarzı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olarak kabul edilmesi,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Çevreye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ilişkin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uluslararası anlaşmalara taraf olunması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uluslararası sürdürülebilirlik göstergelerinin dikkate alınarak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politika ve planlama yapıl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ilgili endüstrilere önem verilmesi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bunun için uygun ortamın yaratılması ve kirli atıkların ülkeden ülkeye transferinin engellenmesi politika önerileri olarak sayılabilir.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Ayrıca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çevreyi tahrip edici ve ekolojik dengeyi bozucu (yüksek) büyüme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hedeflemek, kısa vadede olumlu gibi görünse de uzun vadede SK için olumsuzluk teşkil edecektir.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187036" y="2556165"/>
            <a:ext cx="18100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BM’nin 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Hedefleri (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Development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Goals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SDGs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tr-T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içinde doğrudan </a:t>
            </a:r>
            <a:r>
              <a:rPr lang="tr-TR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Denizlerle </a:t>
            </a:r>
            <a:r>
              <a:rPr lang="tr-TR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bağlantılı olan :</a:t>
            </a:r>
          </a:p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Doğrudan deniz odaklı hedef:</a:t>
            </a:r>
            <a:endParaRPr lang="tr-TR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Hedef 14: Sudaki Yaşam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→ Okyanuslar, denizler ve deniz kaynaklarının sürdürülebilir kullanımı</a:t>
            </a:r>
            <a:r>
              <a:rPr lang="tr-T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4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30241"/>
              </p:ext>
            </p:extLst>
          </p:nvPr>
        </p:nvGraphicFramePr>
        <p:xfrm>
          <a:off x="1028700" y="1558636"/>
          <a:ext cx="15430500" cy="865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0287000"/>
                <a:gridCol w="3086100"/>
              </a:tblGrid>
              <a:tr h="746728">
                <a:tc>
                  <a:txBody>
                    <a:bodyPr/>
                    <a:lstStyle/>
                    <a:p>
                      <a:r>
                        <a:rPr sz="3600" b="1" dirty="0">
                          <a:solidFill>
                            <a:srgbClr val="FFFFFF"/>
                          </a:solidFill>
                        </a:rPr>
                        <a:t>Alt </a:t>
                      </a:r>
                      <a:r>
                        <a:rPr sz="3600" b="1" dirty="0" err="1">
                          <a:solidFill>
                            <a:srgbClr val="FFFFFF"/>
                          </a:solidFill>
                        </a:rPr>
                        <a:t>Hedef</a:t>
                      </a:r>
                      <a:endParaRPr sz="3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600" b="1" dirty="0" err="1">
                          <a:solidFill>
                            <a:srgbClr val="FFFFFF"/>
                          </a:solidFill>
                        </a:rPr>
                        <a:t>Kısa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600" b="1" dirty="0" err="1">
                          <a:solidFill>
                            <a:srgbClr val="FFFFFF"/>
                          </a:solidFill>
                        </a:rPr>
                        <a:t>Tanım</a:t>
                      </a:r>
                      <a:endParaRPr sz="3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600" b="1" dirty="0" err="1">
                          <a:solidFill>
                            <a:srgbClr val="FFFFFF"/>
                          </a:solidFill>
                        </a:rPr>
                        <a:t>Hedeflenen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600" b="1" dirty="0" err="1">
                          <a:solidFill>
                            <a:srgbClr val="FFFFFF"/>
                          </a:solidFill>
                        </a:rPr>
                        <a:t>Tarih</a:t>
                      </a:r>
                      <a:endParaRPr sz="3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 dirty="0"/>
                        <a:t>14.1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Deniz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kirliliğini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azaltmak</a:t>
                      </a:r>
                      <a:endParaRPr sz="3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2025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14.2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Deniz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ve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kıyı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ekosistemlerini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korumak</a:t>
                      </a:r>
                      <a:endParaRPr sz="3200" dirty="0"/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2020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Okyanus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asitlenmesini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azaltmak</a:t>
                      </a:r>
                      <a:endParaRPr sz="3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Sürekli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14.4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Aşırı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avlanmayı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önlemek</a:t>
                      </a:r>
                      <a:endParaRPr sz="3200" dirty="0"/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2020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Deniz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ve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kıyıların</a:t>
                      </a:r>
                      <a:r>
                        <a:rPr sz="3200" dirty="0"/>
                        <a:t> %10’unu </a:t>
                      </a:r>
                      <a:r>
                        <a:rPr sz="3200" dirty="0" err="1"/>
                        <a:t>korunan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alan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ilan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etmek</a:t>
                      </a:r>
                      <a:endParaRPr sz="3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2020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14.6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Zararlı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balıkçılığı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teşvik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eden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sübvansiyonları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kaldırmak</a:t>
                      </a:r>
                      <a:endParaRPr sz="3200" dirty="0"/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2020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/>
                        <a:t>Ada </a:t>
                      </a:r>
                      <a:r>
                        <a:rPr sz="3200" dirty="0" err="1"/>
                        <a:t>devletlerinde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deniz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ekonomisi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faydalarını</a:t>
                      </a:r>
                      <a:r>
                        <a:rPr sz="3200" dirty="0"/>
                        <a:t> </a:t>
                      </a:r>
                      <a:r>
                        <a:rPr sz="3200" dirty="0" err="1"/>
                        <a:t>artırmak</a:t>
                      </a:r>
                      <a:endParaRPr sz="3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/>
                        <a:t>2030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14.a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Deniz bilimi ve teknoloji transferini geliştirmek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Sürekli</a:t>
                      </a:r>
                      <a:endParaRPr sz="3200" dirty="0"/>
                    </a:p>
                  </a:txBody>
                  <a:tcPr>
                    <a:solidFill>
                      <a:srgbClr val="E0EBFF"/>
                    </a:solidFill>
                  </a:tcPr>
                </a:tc>
              </a:tr>
              <a:tr h="746728">
                <a:tc>
                  <a:txBody>
                    <a:bodyPr/>
                    <a:lstStyle/>
                    <a:p>
                      <a:r>
                        <a:rPr sz="3200"/>
                        <a:t>14.b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Küçük balıkçıların haklarını korumak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Sürekli</a:t>
                      </a:r>
                      <a:endParaRPr sz="3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46735">
                <a:tc>
                  <a:txBody>
                    <a:bodyPr/>
                    <a:lstStyle/>
                    <a:p>
                      <a:r>
                        <a:rPr sz="3200"/>
                        <a:t>14.c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/>
                        <a:t>UNCLOS’un uygulanmasını desteklemek</a:t>
                      </a:r>
                    </a:p>
                  </a:txBody>
                  <a:tcPr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3200" dirty="0" err="1"/>
                        <a:t>Sürekli</a:t>
                      </a:r>
                      <a:endParaRPr sz="3200" dirty="0"/>
                    </a:p>
                  </a:txBody>
                  <a:tcPr>
                    <a:solidFill>
                      <a:srgbClr val="E0E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61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Sürdürülebilir kalkınmanın üç temel dayanağı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Ekonomik büyüme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Çevresel sürdürülebilirlik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Sosyal eşitlik</a:t>
            </a:r>
            <a:endParaRPr lang="tr-TR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Ancak çok sayıda ülkenin sürdürülebilir kalkınmanın önceliğini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ekonomik büyümeye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vermesi nedeniyle, diğer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iki dayanağın zayıfladığı açıktır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Özellikle </a:t>
            </a: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çevrenin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genel durumunun tehlikeli biçimde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sağlıksız bir hale gelmesi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bu durumun göstergesidir.</a:t>
            </a:r>
          </a:p>
          <a:p>
            <a:pPr marL="457200" indent="2880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0304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/>
              <a:t>Bu </a:t>
            </a:r>
            <a:r>
              <a:rPr lang="tr-TR" sz="4000" dirty="0" smtClean="0"/>
              <a:t>nedenle, </a:t>
            </a:r>
            <a:r>
              <a:rPr lang="tr-TR" sz="4000" dirty="0"/>
              <a:t>uluslararası toplum </a:t>
            </a:r>
            <a:r>
              <a:rPr lang="tr-TR" sz="4000" b="1" dirty="0"/>
              <a:t>yerkürenin geleceği</a:t>
            </a:r>
            <a:r>
              <a:rPr lang="tr-TR" sz="4000" dirty="0"/>
              <a:t> için çeşitli çalışmalar içine girmiştir</a:t>
            </a:r>
            <a:r>
              <a:rPr lang="tr-TR" sz="4000" dirty="0" smtClean="0"/>
              <a:t>.</a:t>
            </a:r>
          </a:p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 smtClean="0"/>
              <a:t>Bu çerçevede, </a:t>
            </a:r>
            <a:r>
              <a:rPr lang="tr-TR" sz="4000" dirty="0"/>
              <a:t>BM tarafından 1972 yılında düzenlenen </a:t>
            </a:r>
            <a:r>
              <a:rPr lang="tr-TR" sz="4000" b="1" dirty="0"/>
              <a:t>Stockholm Konferansı</a:t>
            </a:r>
            <a:r>
              <a:rPr lang="tr-TR" sz="4000" dirty="0"/>
              <a:t>’nda </a:t>
            </a:r>
            <a:r>
              <a:rPr lang="tr-TR" sz="4000" b="1" dirty="0">
                <a:solidFill>
                  <a:srgbClr val="00B050"/>
                </a:solidFill>
              </a:rPr>
              <a:t>çevre</a:t>
            </a:r>
            <a:r>
              <a:rPr lang="tr-TR" sz="4000" b="1" dirty="0"/>
              <a:t> </a:t>
            </a:r>
            <a:r>
              <a:rPr lang="tr-TR" sz="4000" b="1" dirty="0" smtClean="0"/>
              <a:t>konusu</a:t>
            </a:r>
            <a:r>
              <a:rPr lang="tr-TR" sz="4000" dirty="0" smtClean="0"/>
              <a:t>;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4000" u="sng" dirty="0" smtClean="0">
                <a:solidFill>
                  <a:srgbClr val="0070C0"/>
                </a:solidFill>
              </a:rPr>
              <a:t>Ekonomik </a:t>
            </a:r>
            <a:r>
              <a:rPr lang="tr-TR" sz="4000" u="sng" dirty="0">
                <a:solidFill>
                  <a:srgbClr val="0070C0"/>
                </a:solidFill>
              </a:rPr>
              <a:t>kalkınmayı </a:t>
            </a:r>
            <a:r>
              <a:rPr lang="tr-TR" sz="4000" u="sng" dirty="0"/>
              <a:t>da içerecek şekilde ele alınmış</a:t>
            </a:r>
            <a:r>
              <a:rPr lang="tr-TR" sz="4000" dirty="0"/>
              <a:t>, </a:t>
            </a:r>
            <a:endParaRPr lang="tr-TR" sz="40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4000" b="1" dirty="0"/>
              <a:t>İ</a:t>
            </a:r>
            <a:r>
              <a:rPr lang="tr-TR" sz="4000" b="1" dirty="0" smtClean="0"/>
              <a:t>nsan </a:t>
            </a:r>
            <a:r>
              <a:rPr lang="tr-TR" sz="4000" b="1" dirty="0"/>
              <a:t>merkezli</a:t>
            </a:r>
            <a:r>
              <a:rPr lang="tr-TR" sz="4000" dirty="0"/>
              <a:t> bakış açısıyla gelecek kuşakların ihtiyaç duyacağı kaynakların korunması gibi konular gündeme getirilmiştir.</a:t>
            </a:r>
          </a:p>
        </p:txBody>
      </p:sp>
    </p:spTree>
    <p:extLst>
      <p:ext uri="{BB962C8B-B14F-4D97-AF65-F5344CB8AC3E}">
        <p14:creationId xmlns:p14="http://schemas.microsoft.com/office/powerpoint/2010/main" val="257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Küresel </a:t>
            </a: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çevre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problemlerinin daha büyük yankı uyandırdığı dönemde, </a:t>
            </a:r>
            <a:endParaRPr lang="tr-TR" sz="4000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- 1982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yılında kurulan 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Dünya Çevre ve Kalkınma Komisyonu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(World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on Environment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Development-WCED), BM ile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beraber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1987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’de 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Ortak Geleceğimiz (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raporunu yayınlamıştır.</a:t>
            </a:r>
          </a:p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Günümüzde 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Brundtland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Raporu (Ortak Geleceğimiz)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anılan bu yayın ismini 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WCED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 başkanı ve Norveç Başbakanı olarak görev yapan 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Gro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Harlem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Brundtland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’dan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almıştır.</a:t>
            </a:r>
          </a:p>
        </p:txBody>
      </p:sp>
    </p:spTree>
    <p:extLst>
      <p:ext uri="{BB962C8B-B14F-4D97-AF65-F5344CB8AC3E}">
        <p14:creationId xmlns:p14="http://schemas.microsoft.com/office/powerpoint/2010/main" val="22625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40327" y="1704114"/>
            <a:ext cx="17248909" cy="812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Raporu: Sürdürülebilir Kalkınma Kavramının Öncüsü</a:t>
            </a:r>
            <a:endParaRPr lang="tr-T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kavramını ilk kez sistematik bir şekilde ele alarak,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küresel politika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yönetimi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alanında paradigma değişikliğine öncülük etmiştir. 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sosyal eşitlik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büyüme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çevresel sürdürülebilirlik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arasındaki karmaşık ilişkileri inceleyerek,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bütüncül bir kalkınma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modeli önermiştir.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yaklaşım,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günümüz kurumsal sürdürülebilirlik stratejilerinin temelini oluşturmuştur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Raporda ayrıca, uygulanan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mevcut politikaların bir kısmının insanlığın geleceğini tehdit ettiği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hemen önlem alınması koşuluyla bu durumun tersine çevrilebileceği de vurgulanmıştır.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Raporda,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 kaygı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kalkınma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ilişkisinin uyumsuzluğu ve çevrenin ekonomik kalkınma uğruna feda edilmesi temel kaygı olarak ortaya çıkmaktadır.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Ayrıca raporda, kalkınmanın sürdürülebilir olması için,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gelişmenin birincil kaynağı olduğu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fikrinin ve bu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kaynakların da bir sınırı olduğu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düşüncesinin benimsenmesi gerektiğine vurgu yapılmıştır.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8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98763" y="2556165"/>
            <a:ext cx="17498291" cy="631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Küresel Çevre Sorunlarının Kökenleri: Sürdürülemez Tüketim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Raporun en dikkat çekici bulgularından biri, küresel çevre sorunlarının kökenleriyle ilgili analizidir.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bu sorunların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iki ana kaynağını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 bir şekilde ortaya koymuştur: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-Güney ülkelerindeki yoksulluk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-Kuzey ülkelerinin sürdürülemez üretim ve tüketim alışkanlıkları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tespit, sürdürülebilir kalkınmanın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yalnızca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bir mesele olmadığını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aynı zamanda </a:t>
            </a:r>
            <a:r>
              <a:rPr lang="tr-TR" sz="3200" b="1" i="1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sz="3200" b="1" i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-ekonomik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faktörlerle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doğrudan ilişkili olduğunu vurgulamış ve günümüzde kurumsal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sosyal sorumluluk politikalarının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şekillenmesinde önemli bir rol oynamıştır.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1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74073" y="2556165"/>
            <a:ext cx="17726891" cy="5871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sürdürülebilir kalkınma konusunda kapsamlı bir çerçeve sunmuştur.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 ana bölümden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oluşur: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Endişeler, </a:t>
            </a:r>
            <a:endParaRPr lang="tr-T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Zorluklar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Çabalar. </a:t>
            </a:r>
            <a:endParaRPr lang="tr-T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yapı, küresel sorunları sistematik bir şekilde ele almamızı sağlamıştır.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207819" y="1828795"/>
            <a:ext cx="17872363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 (Devam)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Endişeler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geleceğimizi tehdit eden unsurları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kavramını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uluslararası ekonomik dinamikleri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derinlemesine incelemiştir.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bölüm, küresel toplumun karşı karşıya olduğu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temel zorlukları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 bir şekilde ortaya koymuştur.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Zorluklar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bölümü, mevcut gidişatın yarattığı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spesifik problemleri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 almıştır.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Nüfus ve kaynaklar</a:t>
            </a: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gıda güvenliği, </a:t>
            </a:r>
            <a:r>
              <a:rPr lang="tr-TR" sz="3200" b="1" i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biyoçeşitlilik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enerji, üretim, endüstri ve kentleşme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gibi kritik konuları detaylı bir şekilde analiz etmiştir.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bölüm, sürdürülebilir kalkınmanın önündeki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engelleri ve fırsatları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belirlememize yardımcı olmuştur.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Çabalar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 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mekanların yönetimi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barış, güvenlik ve kurumsal-yasal düzenleme konula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rı üzerinde durmuştur.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latin typeface="Times New Roman" panose="02020603050405020304" pitchFamily="18" charset="0"/>
              </a:rPr>
              <a:t>Okyanuslar, uzay ve Antarktika gibi müştereklerin yönetiminde küresel işbirliğinden bahsedilmiştir.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8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1922</Words>
  <Application>Microsoft Office PowerPoint</Application>
  <PresentationFormat>Özel</PresentationFormat>
  <Paragraphs>174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Calibri</vt:lpstr>
      <vt:lpstr>Symbol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Sami DOGRU</cp:lastModifiedBy>
  <cp:revision>16</cp:revision>
  <dcterms:modified xsi:type="dcterms:W3CDTF">2025-10-06T11:58:47Z</dcterms:modified>
</cp:coreProperties>
</file>